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4"/>
  </p:notesMasterIdLst>
  <p:sldIdLst>
    <p:sldId id="277" r:id="rId3"/>
    <p:sldId id="433" r:id="rId4"/>
    <p:sldId id="405" r:id="rId5"/>
    <p:sldId id="406" r:id="rId6"/>
    <p:sldId id="349" r:id="rId7"/>
    <p:sldId id="350" r:id="rId8"/>
    <p:sldId id="351" r:id="rId9"/>
    <p:sldId id="326" r:id="rId10"/>
    <p:sldId id="434" r:id="rId11"/>
    <p:sldId id="429" r:id="rId12"/>
    <p:sldId id="421" r:id="rId13"/>
    <p:sldId id="374" r:id="rId14"/>
    <p:sldId id="420" r:id="rId15"/>
    <p:sldId id="331" r:id="rId16"/>
    <p:sldId id="395" r:id="rId17"/>
    <p:sldId id="448" r:id="rId18"/>
    <p:sldId id="447" r:id="rId19"/>
    <p:sldId id="435" r:id="rId20"/>
    <p:sldId id="399" r:id="rId21"/>
    <p:sldId id="402" r:id="rId22"/>
    <p:sldId id="404" r:id="rId23"/>
    <p:sldId id="423" r:id="rId24"/>
    <p:sldId id="424" r:id="rId25"/>
    <p:sldId id="425" r:id="rId26"/>
    <p:sldId id="427" r:id="rId27"/>
    <p:sldId id="436" r:id="rId28"/>
    <p:sldId id="437" r:id="rId29"/>
    <p:sldId id="438" r:id="rId30"/>
    <p:sldId id="439" r:id="rId31"/>
    <p:sldId id="440" r:id="rId32"/>
    <p:sldId id="441" r:id="rId33"/>
    <p:sldId id="442" r:id="rId34"/>
    <p:sldId id="444" r:id="rId35"/>
    <p:sldId id="445" r:id="rId36"/>
    <p:sldId id="391" r:id="rId37"/>
    <p:sldId id="400" r:id="rId38"/>
    <p:sldId id="333" r:id="rId39"/>
    <p:sldId id="334" r:id="rId40"/>
    <p:sldId id="271" r:id="rId41"/>
    <p:sldId id="335" r:id="rId42"/>
    <p:sldId id="301" r:id="rId43"/>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89" autoAdjust="0"/>
    <p:restoredTop sz="98848" autoAdjust="0"/>
  </p:normalViewPr>
  <p:slideViewPr>
    <p:cSldViewPr>
      <p:cViewPr>
        <p:scale>
          <a:sx n="89" d="100"/>
          <a:sy n="89" d="100"/>
        </p:scale>
        <p:origin x="-619" y="1814"/>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3/31/2015</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40</a:t>
            </a:fld>
            <a:endParaRPr lang="en-US" dirty="0"/>
          </a:p>
        </p:txBody>
      </p:sp>
    </p:spTree>
    <p:extLst>
      <p:ext uri="{BB962C8B-B14F-4D97-AF65-F5344CB8AC3E}">
        <p14:creationId xmlns:p14="http://schemas.microsoft.com/office/powerpoint/2010/main" val="46433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217676" y="527850"/>
            <a:ext cx="6295644" cy="2159203"/>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217676" y="2713427"/>
            <a:ext cx="6295644" cy="257048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323ABC3-F9D5-41E6-920C-361B5D1D5261}" type="datetime1">
              <a:rPr lang="en-US" smtClean="0"/>
              <a:pPr/>
              <a:t>3/31/2015</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Oval 7"/>
          <p:cNvSpPr/>
          <p:nvPr/>
        </p:nvSpPr>
        <p:spPr>
          <a:xfrm>
            <a:off x="783218" y="2073576"/>
            <a:ext cx="178765" cy="30845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983600" y="1972690"/>
            <a:ext cx="54407" cy="9387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3/31/2015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7" name="Rectangle 6"/>
          <p:cNvSpPr/>
          <p:nvPr userDrawn="1"/>
        </p:nvSpPr>
        <p:spPr>
          <a:xfrm>
            <a:off x="3481388" y="9795737"/>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01/20/2015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940457" y="-79"/>
            <a:ext cx="5829300" cy="10058479"/>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191633" y="3813810"/>
            <a:ext cx="5440680" cy="33528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191633" y="1564640"/>
            <a:ext cx="5440680" cy="221424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BEE7BD-3C42-46C4-A835-3E3BDF1AE10E}" type="datetime1">
              <a:rPr lang="en-US" smtClean="0"/>
              <a:pPr/>
              <a:t>3/31/2015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10" name="Rectangle 9"/>
          <p:cNvSpPr/>
          <p:nvPr/>
        </p:nvSpPr>
        <p:spPr bwMode="invGray">
          <a:xfrm>
            <a:off x="1943100" y="0"/>
            <a:ext cx="64770"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846473" y="4128162"/>
            <a:ext cx="178765" cy="30845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046854" y="4027276"/>
            <a:ext cx="54407" cy="9387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0267" y="402336"/>
            <a:ext cx="6373368" cy="1676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220267" y="2235200"/>
            <a:ext cx="3108960" cy="683971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484675" y="2235200"/>
            <a:ext cx="3108960" cy="683971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1C9F3C-5175-4E3A-98BB-AD089760102E}" type="datetime1">
              <a:rPr lang="en-US" smtClean="0"/>
              <a:pPr/>
              <a:t>3/31/2015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7568493"/>
            <a:ext cx="6995160" cy="16764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481474"/>
            <a:ext cx="3419856" cy="938784"/>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63924" y="481474"/>
            <a:ext cx="3419856" cy="938784"/>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1421693"/>
            <a:ext cx="3419856" cy="603504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63924" y="1421693"/>
            <a:ext cx="3419856" cy="603504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C7CBA6-CA2A-4158-A07A-774E5EDEE07A}" type="datetime1">
              <a:rPr lang="en-US" smtClean="0"/>
              <a:pPr/>
              <a:t>3/31/2015</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0267" y="402336"/>
            <a:ext cx="6373368" cy="16764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B2DE2B7-079F-4A3E-85C4-519141386CD3}" type="datetime1">
              <a:rPr lang="en-US" smtClean="0"/>
              <a:pPr/>
              <a:t>3/31/2015</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862736" y="0"/>
            <a:ext cx="6909664" cy="100584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BC8DBED1-8F41-4E2A-84FA-EC900252CBF6}" type="datetime1">
              <a:rPr lang="en-US" smtClean="0"/>
              <a:pPr/>
              <a:t>3/31/2015</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6" name="Rectangle 5"/>
          <p:cNvSpPr/>
          <p:nvPr/>
        </p:nvSpPr>
        <p:spPr bwMode="invGray">
          <a:xfrm>
            <a:off x="862737" y="-79"/>
            <a:ext cx="62179"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317941"/>
            <a:ext cx="3238500" cy="170434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88620" y="2063547"/>
            <a:ext cx="3238500" cy="1024467"/>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8620" y="3129281"/>
            <a:ext cx="6930390" cy="5855759"/>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33E275-2333-457D-B231-ACDEC9BE2BD1}" type="datetime1">
              <a:rPr lang="en-US" smtClean="0"/>
              <a:pPr/>
              <a:t>3/31/2015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930390" y="9601200"/>
            <a:ext cx="842010" cy="457200"/>
          </a:xfrm>
        </p:spPr>
        <p:txBody>
          <a:bodyPr/>
          <a:lstStyle>
            <a:lvl1pPr algn="r">
              <a:defRPr sz="1200"/>
            </a:lvl1pPr>
          </a:lstStyle>
          <a:p>
            <a:fld id="{F177B04D-AEB5-43ED-B9BA-B3D1EC9C9067}" type="slidenum">
              <a:rPr lang="en-US" smtClean="0"/>
              <a:pPr/>
              <a:t>‹#›</a:t>
            </a:fld>
            <a:endParaRPr lang="en-US" dirty="0"/>
          </a:p>
        </p:txBody>
      </p:sp>
      <p:sp>
        <p:nvSpPr>
          <p:cNvPr id="7" name="Rectangle 6"/>
          <p:cNvSpPr/>
          <p:nvPr userDrawn="1"/>
        </p:nvSpPr>
        <p:spPr>
          <a:xfrm>
            <a:off x="3481388" y="9795737"/>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03/12/2015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3862" y="1564640"/>
            <a:ext cx="2331720" cy="290576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1E07EFA-7667-4272-80CC-C78D5DB339E5}" type="datetime1">
              <a:rPr lang="en-US" smtClean="0"/>
              <a:pPr/>
              <a:t>3/31/2015</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Rectangle 7"/>
          <p:cNvSpPr/>
          <p:nvPr/>
        </p:nvSpPr>
        <p:spPr>
          <a:xfrm>
            <a:off x="647700" y="1564640"/>
            <a:ext cx="3886200" cy="67056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712470" y="1676405"/>
            <a:ext cx="3756660" cy="5154645"/>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37216" y="1399700"/>
            <a:ext cx="582930" cy="299655"/>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4253117" y="1373953"/>
            <a:ext cx="551840" cy="299655"/>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712470" y="7040880"/>
            <a:ext cx="3756660" cy="11176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C7A764-92AC-498C-A948-6B40651C68CD}" type="datetime1">
              <a:rPr lang="en-US" smtClean="0"/>
              <a:pPr/>
              <a:t>3/31/2015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402804"/>
            <a:ext cx="1554480" cy="8582237"/>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71550" y="402806"/>
            <a:ext cx="4728210" cy="858223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569223-152C-48B7-829B-A8B733C6AC0A}" type="datetime1">
              <a:rPr lang="en-US" smtClean="0"/>
              <a:pPr/>
              <a:t>3/31/2015</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3/31/2015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3/31/2015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3/31/2015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3/31/2015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3/31/2015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3/31/2015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3/31/2015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3/31/2015</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693538" y="-1196685"/>
            <a:ext cx="1393054" cy="2403701"/>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43494" y="30950"/>
            <a:ext cx="1446862" cy="249654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55450" y="1547446"/>
            <a:ext cx="956859" cy="1617182"/>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860942" y="-79"/>
            <a:ext cx="6911458" cy="10058479"/>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220267" y="402802"/>
            <a:ext cx="6373368" cy="16764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220267" y="2123440"/>
            <a:ext cx="6373368" cy="70408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044190" y="9248140"/>
            <a:ext cx="1813560" cy="69850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783A756-94F7-43CF-A3C1-1FB444D8776B}" type="datetime1">
              <a:rPr lang="en-US" smtClean="0"/>
              <a:pPr/>
              <a:t>3/31/2015</a:t>
            </a:fld>
            <a:endParaRPr lang="en-US" dirty="0"/>
          </a:p>
        </p:txBody>
      </p:sp>
      <p:sp>
        <p:nvSpPr>
          <p:cNvPr id="10" name="Footer Placeholder 9"/>
          <p:cNvSpPr>
            <a:spLocks noGrp="1"/>
          </p:cNvSpPr>
          <p:nvPr>
            <p:ph type="ftr" sz="quarter" idx="3"/>
          </p:nvPr>
        </p:nvSpPr>
        <p:spPr>
          <a:xfrm>
            <a:off x="4857750" y="9248140"/>
            <a:ext cx="2461260" cy="69850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7321601" y="9248140"/>
            <a:ext cx="388620" cy="69850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177B04D-AEB5-43ED-B9BA-B3D1EC9C9067}" type="slidenum">
              <a:rPr lang="en-US" smtClean="0"/>
              <a:pPr/>
              <a:t>‹#›</a:t>
            </a:fld>
            <a:endParaRPr lang="en-US" dirty="0"/>
          </a:p>
        </p:txBody>
      </p:sp>
      <p:sp>
        <p:nvSpPr>
          <p:cNvPr id="15" name="Rectangle 14"/>
          <p:cNvSpPr/>
          <p:nvPr/>
        </p:nvSpPr>
        <p:spPr bwMode="invGray">
          <a:xfrm>
            <a:off x="862737" y="-79"/>
            <a:ext cx="62179"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echeteacher.com/blog/2012/7/15/4-quick-easy-tips-to-tech-up-your-teaching.html"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fB3FT3t6_sE" TargetMode="External"/><Relationship Id="rId2" Type="http://schemas.openxmlformats.org/officeDocument/2006/relationships/hyperlink" Target="https://www.youtube.com/watch?v=_qYbNz_texk"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1024113949"/>
              </p:ext>
            </p:extLst>
          </p:nvPr>
        </p:nvGraphicFramePr>
        <p:xfrm>
          <a:off x="1209042" y="6441948"/>
          <a:ext cx="5705113" cy="2220468"/>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algn="ctr"/>
                      <a:r>
                        <a:rPr lang="en-US" sz="1200" b="1" dirty="0" smtClean="0">
                          <a:solidFill>
                            <a:schemeClr val="tx1"/>
                          </a:solidFill>
                        </a:rPr>
                        <a:t>Narrative  Writing and Language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304800">
                <a:tc>
                  <a:txBody>
                    <a:bodyPr/>
                    <a:lstStyle/>
                    <a:p>
                      <a:r>
                        <a:rPr lang="en-US" sz="1200" b="1" dirty="0" smtClean="0">
                          <a:solidFill>
                            <a:schemeClr val="tx1"/>
                          </a:solidFill>
                        </a:rPr>
                        <a:t>1a</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Brief Narrative</a:t>
                      </a:r>
                      <a:r>
                        <a:rPr lang="en-US" sz="1200" b="1" baseline="0" dirty="0" smtClean="0">
                          <a:solidFill>
                            <a:schemeClr val="tx1"/>
                          </a:solidFill>
                        </a:rPr>
                        <a:t> </a:t>
                      </a:r>
                      <a:r>
                        <a:rPr lang="en-US" sz="1200" b="1" dirty="0" smtClean="0">
                          <a:solidFill>
                            <a:schemeClr val="tx1"/>
                          </a:solidFill>
                        </a:rPr>
                        <a:t>Write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W.3a,</a:t>
                      </a:r>
                      <a:r>
                        <a:rPr lang="en-US" sz="1200" b="1" baseline="0" dirty="0" smtClean="0">
                          <a:solidFill>
                            <a:schemeClr val="tx1"/>
                          </a:solidFill>
                        </a:rPr>
                        <a:t> W.3b,  W.3c, W.3d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304800">
                <a:tc>
                  <a:txBody>
                    <a:bodyPr/>
                    <a:lstStyle/>
                    <a:p>
                      <a:r>
                        <a:rPr lang="en-US" sz="1200" b="1" dirty="0" smtClean="0">
                          <a:solidFill>
                            <a:schemeClr val="tx1"/>
                          </a:solidFill>
                        </a:rPr>
                        <a:t>1b</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Write-Revise Informational</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W.3a,</a:t>
                      </a:r>
                      <a:r>
                        <a:rPr lang="en-US" sz="1200" b="1" baseline="0" dirty="0" smtClean="0">
                          <a:solidFill>
                            <a:schemeClr val="tx1"/>
                          </a:solidFill>
                        </a:rPr>
                        <a:t> W.3b,  W.3c, W.3d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472440">
                <a:tc>
                  <a:txBody>
                    <a:bodyPr/>
                    <a:lstStyle/>
                    <a:p>
                      <a:r>
                        <a:rPr lang="en-US" sz="1200" b="1" dirty="0" smtClean="0">
                          <a:solidFill>
                            <a:schemeClr val="tx1"/>
                          </a:solidFill>
                        </a:rPr>
                        <a:t>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Full Narrative Composition</a:t>
                      </a:r>
                      <a:endParaRPr lang="en-US" sz="1200" b="1" dirty="0">
                        <a:solidFill>
                          <a:schemeClr val="tx1"/>
                        </a:solidFill>
                      </a:endParaRPr>
                    </a:p>
                  </a:txBody>
                  <a:tcPr marL="103632" marR="103632" marT="50292" marB="50292">
                    <a:solidFill>
                      <a:srgbClr val="FFFFCC"/>
                    </a:solidFill>
                  </a:tcPr>
                </a:tc>
                <a:tc>
                  <a:txBody>
                    <a:bodyPr/>
                    <a:lstStyle/>
                    <a:p>
                      <a:r>
                        <a:rPr lang="pl-PL" sz="1200" b="1" dirty="0" smtClean="0">
                          <a:solidFill>
                            <a:schemeClr val="tx1"/>
                          </a:solidFill>
                        </a:rPr>
                        <a:t>W-</a:t>
                      </a:r>
                      <a:r>
                        <a:rPr lang="en-US" sz="1200" b="1" dirty="0" smtClean="0">
                          <a:solidFill>
                            <a:schemeClr val="tx1"/>
                          </a:solidFill>
                        </a:rPr>
                        <a:t>3</a:t>
                      </a:r>
                      <a:r>
                        <a:rPr lang="pl-PL" sz="1200" b="1" dirty="0" smtClean="0">
                          <a:solidFill>
                            <a:schemeClr val="tx1"/>
                          </a:solidFill>
                        </a:rPr>
                        <a:t>a, W-</a:t>
                      </a:r>
                      <a:r>
                        <a:rPr lang="en-US" sz="1200" b="1" dirty="0" smtClean="0">
                          <a:solidFill>
                            <a:schemeClr val="tx1"/>
                          </a:solidFill>
                        </a:rPr>
                        <a:t>3</a:t>
                      </a:r>
                      <a:r>
                        <a:rPr lang="pl-PL" sz="1200" b="1" dirty="0" smtClean="0">
                          <a:solidFill>
                            <a:schemeClr val="tx1"/>
                          </a:solidFill>
                        </a:rPr>
                        <a:t>b, W-</a:t>
                      </a:r>
                      <a:r>
                        <a:rPr lang="en-US" sz="1200" b="1" dirty="0" smtClean="0">
                          <a:solidFill>
                            <a:schemeClr val="tx1"/>
                          </a:solidFill>
                        </a:rPr>
                        <a:t>3</a:t>
                      </a:r>
                      <a:r>
                        <a:rPr lang="pl-PL" sz="1200" b="1" dirty="0" smtClean="0">
                          <a:solidFill>
                            <a:schemeClr val="tx1"/>
                          </a:solidFill>
                        </a:rPr>
                        <a:t>c, W-3</a:t>
                      </a:r>
                      <a:r>
                        <a:rPr lang="en-US" sz="1200" b="1" dirty="0" smtClean="0">
                          <a:solidFill>
                            <a:schemeClr val="tx1"/>
                          </a:solidFill>
                        </a:rPr>
                        <a:t>d</a:t>
                      </a:r>
                      <a:r>
                        <a:rPr lang="pl-PL" sz="1200" b="1" dirty="0" smtClean="0">
                          <a:solidFill>
                            <a:schemeClr val="tx1"/>
                          </a:solidFill>
                        </a:rPr>
                        <a:t>, W-4, </a:t>
                      </a:r>
                      <a:r>
                        <a:rPr lang="en-US" sz="1200" b="1" dirty="0" smtClean="0">
                          <a:solidFill>
                            <a:schemeClr val="tx1"/>
                          </a:solidFill>
                        </a:rPr>
                        <a:t>     </a:t>
                      </a:r>
                      <a:r>
                        <a:rPr lang="pl-PL" sz="1200" b="1" dirty="0" smtClean="0">
                          <a:solidFill>
                            <a:schemeClr val="tx1"/>
                          </a:solidFill>
                        </a:rPr>
                        <a:t>W-5, W-8</a:t>
                      </a:r>
                      <a:r>
                        <a:rPr lang="en-US" sz="1200" b="1" dirty="0" smtClean="0">
                          <a:solidFill>
                            <a:schemeClr val="tx1"/>
                          </a:solidFill>
                        </a:rPr>
                        <a:t>, W-9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Language-Vocabulary Use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L.3.3a</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9</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Edit and Clarify</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L.3.1g</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bl>
          </a:graphicData>
        </a:graphic>
      </p:graphicFrame>
      <p:grpSp>
        <p:nvGrpSpPr>
          <p:cNvPr id="4" name="Group 3"/>
          <p:cNvGrpSpPr/>
          <p:nvPr/>
        </p:nvGrpSpPr>
        <p:grpSpPr>
          <a:xfrm>
            <a:off x="482990" y="643547"/>
            <a:ext cx="2867142" cy="2440992"/>
            <a:chOff x="3733800" y="524470"/>
            <a:chExt cx="2757146" cy="2523451"/>
          </a:xfrm>
        </p:grpSpPr>
        <p:sp>
          <p:nvSpPr>
            <p:cNvPr id="5" name="Rectangle 4"/>
            <p:cNvSpPr/>
            <p:nvPr/>
          </p:nvSpPr>
          <p:spPr>
            <a:xfrm>
              <a:off x="3733800" y="524470"/>
              <a:ext cx="1298387" cy="1028009"/>
            </a:xfrm>
            <a:prstGeom prst="rect">
              <a:avLst/>
            </a:prstGeom>
            <a:solidFill>
              <a:srgbClr val="FFFFBD"/>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0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rd</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3" name="Group 2"/>
            <p:cNvGrpSpPr/>
            <p:nvPr/>
          </p:nvGrpSpPr>
          <p:grpSpPr>
            <a:xfrm>
              <a:off x="4275685" y="577256"/>
              <a:ext cx="2215261" cy="2470665"/>
              <a:chOff x="1975739" y="882135"/>
              <a:chExt cx="3113063" cy="3240142"/>
            </a:xfrm>
          </p:grpSpPr>
          <p:sp>
            <p:nvSpPr>
              <p:cNvPr id="16" name="Parallelogram 15"/>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7" name="Parallelogram 16"/>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18" name="Group 17"/>
              <p:cNvGrpSpPr/>
              <p:nvPr/>
            </p:nvGrpSpPr>
            <p:grpSpPr>
              <a:xfrm>
                <a:off x="2232022" y="1402448"/>
                <a:ext cx="2328450" cy="1796537"/>
                <a:chOff x="-3190194" y="753938"/>
                <a:chExt cx="3048000" cy="2476027"/>
              </a:xfrm>
            </p:grpSpPr>
            <p:sp>
              <p:nvSpPr>
                <p:cNvPr id="19" name="Rectangle 18"/>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5" descr="http://thumbs.dreamstime.com/x/happy-kids-holding-books-5379901.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21" name="Group 20"/>
              <p:cNvGrpSpPr/>
              <p:nvPr/>
            </p:nvGrpSpPr>
            <p:grpSpPr>
              <a:xfrm>
                <a:off x="3265452" y="2454632"/>
                <a:ext cx="1775149" cy="1667645"/>
                <a:chOff x="5040111" y="2410697"/>
                <a:chExt cx="1775149" cy="1667645"/>
              </a:xfrm>
            </p:grpSpPr>
            <p:pic>
              <p:nvPicPr>
                <p:cNvPr id="22" name="Picture 19" descr="C:\Users\richmons\AppData\Local\Microsoft\Windows\Temporary Internet Files\Content.IE5\ETNPJYOF\MC900439819[1].pn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9" descr="C:\Users\richmons\AppData\Local\Microsoft\Windows\Temporary Internet Files\Content.IE5\ETNPJYOF\MC900439819[1].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7" name="TextBox 6"/>
          <p:cNvSpPr txBox="1"/>
          <p:nvPr/>
        </p:nvSpPr>
        <p:spPr>
          <a:xfrm>
            <a:off x="3565505" y="1696449"/>
            <a:ext cx="2840064" cy="12791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n-US" sz="2600" b="1" dirty="0">
                <a:solidFill>
                  <a:schemeClr val="accent1">
                    <a:lumMod val="75000"/>
                  </a:schemeClr>
                </a:solidFill>
                <a:latin typeface="Bookman Old Style" pitchFamily="18" charset="0"/>
              </a:rPr>
              <a:t>Quarter </a:t>
            </a:r>
            <a:r>
              <a:rPr lang="en-US" sz="2600" b="1" dirty="0" smtClean="0">
                <a:solidFill>
                  <a:schemeClr val="accent1">
                    <a:lumMod val="75000"/>
                  </a:schemeClr>
                </a:solidFill>
                <a:latin typeface="Bookman Old Style" pitchFamily="18" charset="0"/>
              </a:rPr>
              <a:t>Three </a:t>
            </a:r>
            <a:r>
              <a:rPr lang="en-US" sz="2600" b="1" dirty="0">
                <a:solidFill>
                  <a:schemeClr val="accent1">
                    <a:lumMod val="75000"/>
                  </a:schemeClr>
                </a:solidFill>
                <a:latin typeface="Bookman Old Style" pitchFamily="18" charset="0"/>
              </a:rPr>
              <a:t>2014-15</a:t>
            </a:r>
          </a:p>
          <a:p>
            <a:r>
              <a:rPr lang="en-US" sz="2400" b="1" dirty="0" smtClean="0">
                <a:latin typeface="Bookman Old Style" pitchFamily="18" charset="0"/>
              </a:rPr>
              <a:t>CFA</a:t>
            </a:r>
            <a:endParaRPr lang="en-US" b="1" dirty="0" smtClean="0">
              <a:latin typeface="Bookman Old Style" pitchFamily="18" charset="0"/>
            </a:endParaRPr>
          </a:p>
        </p:txBody>
      </p:sp>
      <p:sp>
        <p:nvSpPr>
          <p:cNvPr id="2" name="Rectangle 1"/>
          <p:cNvSpPr/>
          <p:nvPr/>
        </p:nvSpPr>
        <p:spPr>
          <a:xfrm>
            <a:off x="4784233" y="7042639"/>
            <a:ext cx="457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387948" y="7360376"/>
            <a:ext cx="413537"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3945829" y="7654504"/>
            <a:ext cx="2302572"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143000" y="6067835"/>
            <a:ext cx="5718863" cy="256765"/>
          </a:xfrm>
          <a:prstGeom prst="rect">
            <a:avLst/>
          </a:prstGeom>
          <a:noFill/>
        </p:spPr>
        <p:txBody>
          <a:bodyPr wrap="square" lIns="101882" tIns="50941" rIns="101882" bIns="50941" rtlCol="0">
            <a:spAutoFit/>
          </a:bodyPr>
          <a:lstStyle/>
          <a:p>
            <a:pPr algn="ctr"/>
            <a:r>
              <a:rPr lang="en-US" sz="1000" b="1" i="1" dirty="0">
                <a:latin typeface="Calibri" panose="020F0502020204030204" pitchFamily="34" charset="0"/>
              </a:rPr>
              <a:t>Note:  There may be more standards per target.  </a:t>
            </a:r>
            <a:r>
              <a:rPr lang="en-US" sz="1000" b="1" i="1" dirty="0" smtClean="0">
                <a:latin typeface="Calibri" panose="020F0502020204030204" pitchFamily="34" charset="0"/>
              </a:rPr>
              <a:t>Only standards assessed are listed.</a:t>
            </a:r>
            <a:endParaRPr lang="en-US" sz="1000" b="1" i="1" dirty="0">
              <a:latin typeface="Calibri" panose="020F0502020204030204"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2460637599"/>
              </p:ext>
            </p:extLst>
          </p:nvPr>
        </p:nvGraphicFramePr>
        <p:xfrm>
          <a:off x="1642041" y="2992388"/>
          <a:ext cx="4759958"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6765"/>
                <a:gridCol w="2665835"/>
                <a:gridCol w="1051558"/>
                <a:gridCol w="685800"/>
              </a:tblGrid>
              <a:tr h="284988">
                <a:tc gridSpan="4">
                  <a:txBody>
                    <a:bodyPr/>
                    <a:lstStyle/>
                    <a:p>
                      <a:pPr algn="ctr"/>
                      <a:r>
                        <a:rPr lang="en-US" sz="1200" b="1" dirty="0" smtClean="0">
                          <a:solidFill>
                            <a:schemeClr val="tx1"/>
                          </a:solidFill>
                        </a:rPr>
                        <a:t>Reading: Literature Grade Three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Word Meanings</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RL.4</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Text Structures/Features</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RL.7</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RL.9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680657492"/>
              </p:ext>
            </p:extLst>
          </p:nvPr>
        </p:nvGraphicFramePr>
        <p:xfrm>
          <a:off x="1640842" y="4483899"/>
          <a:ext cx="4759958" cy="160477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64183"/>
                <a:gridCol w="2558417"/>
                <a:gridCol w="1051558"/>
                <a:gridCol w="685800"/>
              </a:tblGrid>
              <a:tr h="284988">
                <a:tc gridSpan="4">
                  <a:txBody>
                    <a:bodyPr/>
                    <a:lstStyle/>
                    <a:p>
                      <a:pPr algn="ctr"/>
                      <a:r>
                        <a:rPr lang="en-US" sz="1200" b="1" dirty="0" smtClean="0">
                          <a:solidFill>
                            <a:schemeClr val="tx1"/>
                          </a:solidFill>
                        </a:rPr>
                        <a:t>Reading: Informational Grade Three</a:t>
                      </a:r>
                      <a:endParaRPr lang="en-US" sz="1200" b="1"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n-US" sz="1200" b="1" dirty="0" smtClean="0">
                          <a:solidFill>
                            <a:schemeClr val="tx1"/>
                          </a:solidFill>
                        </a:rPr>
                        <a:t>Standards</a:t>
                      </a:r>
                      <a:endParaRPr lang="en-US" sz="1200" b="1"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Word Meanings</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RI.4</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Reasoning and Evidence</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RI.8</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n-US" sz="1200" b="1" dirty="0" smtClean="0"/>
                        <a:t>Analysis Within</a:t>
                      </a:r>
                      <a:r>
                        <a:rPr lang="en-US" sz="1200" b="1" baseline="0" dirty="0" smtClean="0"/>
                        <a:t> and Across Texts</a:t>
                      </a:r>
                      <a:endParaRPr lang="en-US" sz="1200" b="1" dirty="0"/>
                    </a:p>
                  </a:txBody>
                  <a:tcPr marL="103632" marR="103632" marT="50292" marB="50292">
                    <a:solidFill>
                      <a:srgbClr val="FFFFCC"/>
                    </a:solidFill>
                  </a:tcPr>
                </a:tc>
                <a:tc>
                  <a:txBody>
                    <a:bodyPr/>
                    <a:lstStyle/>
                    <a:p>
                      <a:r>
                        <a:rPr lang="en-US" sz="1200" b="1" dirty="0" smtClean="0">
                          <a:solidFill>
                            <a:schemeClr val="tx1"/>
                          </a:solidFill>
                        </a:rPr>
                        <a:t>RI.9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spTree>
    <p:extLst>
      <p:ext uri="{BB962C8B-B14F-4D97-AF65-F5344CB8AC3E}">
        <p14:creationId xmlns:p14="http://schemas.microsoft.com/office/powerpoint/2010/main" val="216341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63449775"/>
              </p:ext>
            </p:extLst>
          </p:nvPr>
        </p:nvGraphicFramePr>
        <p:xfrm>
          <a:off x="385434" y="423318"/>
          <a:ext cx="6822440" cy="6441948"/>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3 CFA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u="sng" dirty="0" smtClean="0">
                          <a:solidFill>
                            <a:schemeClr val="tx1"/>
                          </a:solidFill>
                        </a:rPr>
                        <a:t>Constructed Response</a:t>
                      </a:r>
                      <a:r>
                        <a:rPr lang="en-US" sz="1500" b="1" u="sng" baseline="0" dirty="0" smtClean="0">
                          <a:solidFill>
                            <a:schemeClr val="tx1"/>
                          </a:solidFill>
                        </a:rPr>
                        <a:t> </a:t>
                      </a:r>
                      <a:r>
                        <a:rPr lang="en-US" sz="1500" b="1" u="sng" dirty="0" smtClean="0">
                          <a:solidFill>
                            <a:schemeClr val="tx1"/>
                          </a:solidFill>
                        </a:rPr>
                        <a:t>Research Rubrics</a:t>
                      </a:r>
                      <a:r>
                        <a:rPr lang="en-US" sz="1500" b="1" u="sng" baseline="0" dirty="0" smtClean="0">
                          <a:solidFill>
                            <a:schemeClr val="tx1"/>
                          </a:solidFill>
                        </a:rPr>
                        <a:t> </a:t>
                      </a:r>
                      <a:r>
                        <a:rPr lang="en-US" sz="1500" b="1" u="sng" dirty="0" smtClean="0">
                          <a:solidFill>
                            <a:schemeClr val="tx1"/>
                          </a:solidFill>
                        </a:rPr>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Locate, Select, Interpret and Integrate Information.</a:t>
                      </a: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Question #7 RL.3.7  Prompt: Which paragraphs in the story </a:t>
                      </a:r>
                      <a:r>
                        <a:rPr lang="en-US" sz="1400" b="1" i="1" u="sng" dirty="0" smtClean="0">
                          <a:solidFill>
                            <a:schemeClr val="tx1"/>
                          </a:solidFill>
                        </a:rPr>
                        <a:t>A Fish Fable</a:t>
                      </a:r>
                      <a:r>
                        <a:rPr lang="en-US" sz="1400" b="1" dirty="0" smtClean="0">
                          <a:solidFill>
                            <a:schemeClr val="tx1"/>
                          </a:solidFill>
                        </a:rPr>
                        <a:t>, are connected to the text’s illustration?  Use details from the text to explain your answer.</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231775" indent="-231775"/>
                      <a:r>
                        <a:rPr lang="en-US" sz="1100" b="1" u="sng" kern="1200" baseline="0" dirty="0" smtClean="0">
                          <a:solidFill>
                            <a:schemeClr val="tx1"/>
                          </a:solidFill>
                          <a:latin typeface="+mn-lt"/>
                          <a:ea typeface="+mn-ea"/>
                          <a:cs typeface="+mn-cs"/>
                        </a:rPr>
                        <a:t>The response</a:t>
                      </a:r>
                      <a:r>
                        <a:rPr lang="en-US" sz="1100" b="1" u="none" kern="1200" baseline="0" dirty="0" smtClean="0">
                          <a:solidFill>
                            <a:schemeClr val="tx1"/>
                          </a:solidFill>
                          <a:latin typeface="+mn-lt"/>
                          <a:ea typeface="+mn-ea"/>
                          <a:cs typeface="+mn-cs"/>
                        </a:rPr>
                        <a:t>: </a:t>
                      </a:r>
                      <a:r>
                        <a:rPr lang="en-US" sz="1100" b="0" u="none" kern="1200" baseline="0" dirty="0" smtClean="0">
                          <a:solidFill>
                            <a:schemeClr val="tx1"/>
                          </a:solidFill>
                          <a:latin typeface="+mn-lt"/>
                          <a:ea typeface="+mn-ea"/>
                          <a:cs typeface="+mn-cs"/>
                        </a:rPr>
                        <a:t>gives sufficient evidence of the ability to </a:t>
                      </a:r>
                      <a:r>
                        <a:rPr lang="en-US" sz="1100" b="0" u="sng" kern="1200" baseline="0" dirty="0" smtClean="0">
                          <a:solidFill>
                            <a:schemeClr val="tx1"/>
                          </a:solidFill>
                          <a:latin typeface="+mn-lt"/>
                          <a:ea typeface="+mn-ea"/>
                          <a:cs typeface="+mn-cs"/>
                        </a:rPr>
                        <a:t>locate and select information</a:t>
                      </a:r>
                      <a:r>
                        <a:rPr lang="en-US" sz="1100" b="0" u="none" kern="1200" baseline="0" dirty="0" smtClean="0">
                          <a:solidFill>
                            <a:schemeClr val="tx1"/>
                          </a:solidFill>
                          <a:latin typeface="+mn-lt"/>
                          <a:ea typeface="+mn-ea"/>
                          <a:cs typeface="+mn-cs"/>
                        </a:rPr>
                        <a:t> about the</a:t>
                      </a:r>
                    </a:p>
                    <a:p>
                      <a:pPr marL="231775" indent="-231775"/>
                      <a:r>
                        <a:rPr lang="en-US" sz="1100" b="0" u="none" kern="1200" baseline="0" dirty="0" smtClean="0">
                          <a:solidFill>
                            <a:schemeClr val="tx1"/>
                          </a:solidFill>
                          <a:latin typeface="+mn-lt"/>
                          <a:ea typeface="+mn-ea"/>
                          <a:cs typeface="+mn-cs"/>
                        </a:rPr>
                        <a:t>prompt.  Students must locate and then select the information that is supported by the illustration in the text in</a:t>
                      </a:r>
                    </a:p>
                    <a:p>
                      <a:pPr marL="231775" indent="-231775"/>
                      <a:r>
                        <a:rPr lang="en-US" sz="1100" b="0" u="none" kern="1200" baseline="0" dirty="0" smtClean="0">
                          <a:solidFill>
                            <a:schemeClr val="tx1"/>
                          </a:solidFill>
                          <a:latin typeface="+mn-lt"/>
                          <a:ea typeface="+mn-ea"/>
                          <a:cs typeface="+mn-cs"/>
                        </a:rPr>
                        <a:t>some way.</a:t>
                      </a:r>
                    </a:p>
                    <a:p>
                      <a:pPr marL="0" indent="0"/>
                      <a:r>
                        <a:rPr lang="en-US" sz="1100" b="1" i="0" u="sng" baseline="0" dirty="0" smtClean="0">
                          <a:solidFill>
                            <a:schemeClr val="tx1"/>
                          </a:solidFill>
                        </a:rPr>
                        <a:t>The response</a:t>
                      </a:r>
                      <a:r>
                        <a:rPr lang="en-US" sz="1100" baseline="0" dirty="0" smtClean="0">
                          <a:solidFill>
                            <a:schemeClr val="tx1"/>
                          </a:solidFill>
                        </a:rPr>
                        <a:t>: gives sufficient evidence of the ability to </a:t>
                      </a:r>
                      <a:r>
                        <a:rPr lang="en-US" sz="1100" u="sng" baseline="0" dirty="0" smtClean="0">
                          <a:solidFill>
                            <a:schemeClr val="tx1"/>
                          </a:solidFill>
                        </a:rPr>
                        <a:t>interpret and integrate information</a:t>
                      </a:r>
                      <a:r>
                        <a:rPr lang="en-US" sz="1100" u="none" baseline="0" dirty="0" smtClean="0">
                          <a:solidFill>
                            <a:schemeClr val="tx1"/>
                          </a:solidFill>
                        </a:rPr>
                        <a:t> </a:t>
                      </a:r>
                      <a:r>
                        <a:rPr lang="en-US" sz="1100" baseline="0" dirty="0" smtClean="0">
                          <a:solidFill>
                            <a:schemeClr val="tx1"/>
                          </a:solidFill>
                        </a:rPr>
                        <a:t>about the prompt.  Students must </a:t>
                      </a:r>
                      <a:r>
                        <a:rPr lang="en-US" sz="1100" u="sng" baseline="0" dirty="0" smtClean="0">
                          <a:solidFill>
                            <a:schemeClr val="tx1"/>
                          </a:solidFill>
                        </a:rPr>
                        <a:t>interpret</a:t>
                      </a:r>
                      <a:r>
                        <a:rPr lang="en-US" sz="1100" baseline="0" dirty="0" smtClean="0">
                          <a:solidFill>
                            <a:schemeClr val="tx1"/>
                          </a:solidFill>
                        </a:rPr>
                        <a:t> which information in the story is connected specifically to the text’s illustration and then </a:t>
                      </a:r>
                      <a:r>
                        <a:rPr lang="en-US" sz="1100" u="sng" baseline="0" dirty="0" smtClean="0">
                          <a:solidFill>
                            <a:schemeClr val="tx1"/>
                          </a:solidFill>
                        </a:rPr>
                        <a:t>integrate</a:t>
                      </a:r>
                      <a:r>
                        <a:rPr lang="en-US" sz="1100" baseline="0" dirty="0" smtClean="0">
                          <a:solidFill>
                            <a:schemeClr val="tx1"/>
                          </a:solidFill>
                        </a:rPr>
                        <a:t> that information by explaining how they know.  Specific parts of the story that connect to the text’s illustration could include in paragraph 4: (1) the fish saw the whale heading for the surface, (2) the fish waited until the whale began to break through the water, and (3) the whale jumped out and pushed the fish into the air (so he thought he was flying).  Specific parts of the story that connect to the text’s illustration could include in paragraph 5: (1) the whale saw the fish flying, (2) the whale </a:t>
                      </a:r>
                      <a:r>
                        <a:rPr lang="en-US" sz="1100" baseline="0" dirty="0" smtClean="0">
                          <a:solidFill>
                            <a:schemeClr val="tx1"/>
                          </a:solidFill>
                        </a:rPr>
                        <a:t>spent </a:t>
                      </a:r>
                      <a:r>
                        <a:rPr lang="en-US" sz="1100" baseline="0" dirty="0" smtClean="0">
                          <a:solidFill>
                            <a:schemeClr val="tx1"/>
                          </a:solidFill>
                        </a:rPr>
                        <a:t>the rest of the day helping the fish to fly, and (3) over the years more fish came to learn to fly and some even grew wings.</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n-US" sz="1000" b="0" i="1" dirty="0" smtClean="0">
                          <a:solidFill>
                            <a:schemeClr val="tx1"/>
                          </a:solidFill>
                        </a:rPr>
                        <a:t>Student</a:t>
                      </a:r>
                      <a:r>
                        <a:rPr lang="en-US" sz="1000" b="0" i="1" baseline="0" dirty="0" smtClean="0">
                          <a:solidFill>
                            <a:schemeClr val="tx1"/>
                          </a:solidFill>
                        </a:rPr>
                        <a:t> gives </a:t>
                      </a:r>
                      <a:r>
                        <a:rPr lang="en-US" sz="1000" b="0" i="1" u="none" baseline="0" dirty="0" smtClean="0">
                          <a:solidFill>
                            <a:schemeClr val="tx1"/>
                          </a:solidFill>
                        </a:rPr>
                        <a:t>sufficient details from specific paragraphs in the text that connect to the illustration.</a:t>
                      </a:r>
                    </a:p>
                    <a:p>
                      <a:r>
                        <a:rPr lang="en-US" sz="1100" b="0" i="0" u="none" baseline="0" dirty="0" smtClean="0">
                          <a:solidFill>
                            <a:schemeClr val="tx1"/>
                          </a:solidFill>
                        </a:rPr>
                        <a:t>Paragraphs four and five are connected to the illustration.  In paragraph four the text says the fish waited until the whale was above the water.  When the whale jumped out of the water, it pushed the fish into the air.  The illustration shows the whale out of the water and the fish in the air.  In paragraph five the text says the whale saw the fish in the air and spent the rest of the day helping the fish to fly.  It also says that over the years more fish came to learn to fly and some grew wings.  In the illustration it looks like the fish has grown wings.</a:t>
                      </a:r>
                      <a:endParaRPr lang="en-US" sz="1100" b="0" i="0" baseline="0" dirty="0" smtClean="0">
                        <a:solidFill>
                          <a:schemeClr val="tx1"/>
                        </a:solidFill>
                      </a:endParaRPr>
                    </a:p>
                  </a:txBody>
                  <a:tcPr marL="103632" marR="103632" marT="50292" marB="50292"/>
                </a:tc>
              </a:tr>
              <a:tr h="559662">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r>
                        <a:rPr lang="en-US" sz="1000" i="1" dirty="0" smtClean="0">
                          <a:solidFill>
                            <a:schemeClr val="tx1"/>
                          </a:solidFill>
                        </a:rPr>
                        <a:t>Student gives partial</a:t>
                      </a:r>
                      <a:r>
                        <a:rPr lang="en-US" sz="1000" i="1" baseline="0" dirty="0" smtClean="0">
                          <a:solidFill>
                            <a:schemeClr val="tx1"/>
                          </a:solidFill>
                        </a:rPr>
                        <a:t> </a:t>
                      </a:r>
                      <a:r>
                        <a:rPr lang="en-US" sz="1000" i="1" dirty="0" smtClean="0">
                          <a:solidFill>
                            <a:schemeClr val="tx1"/>
                          </a:solidFill>
                        </a:rPr>
                        <a:t>details from specific paragraphs in the text that connect to the illustration.</a:t>
                      </a:r>
                    </a:p>
                    <a:p>
                      <a:r>
                        <a:rPr lang="en-US" sz="1100" i="0" dirty="0" smtClean="0">
                          <a:solidFill>
                            <a:schemeClr val="tx1"/>
                          </a:solidFill>
                        </a:rPr>
                        <a:t>The story says that the fish flew in the air when the whale jumped up.  You can see in the illustration the whale out of the water and the fish is in the air.  It even looks like the fish has wings.</a:t>
                      </a: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n-US" sz="1000" i="1" dirty="0" smtClean="0">
                          <a:solidFill>
                            <a:schemeClr val="tx1"/>
                          </a:solidFill>
                        </a:rPr>
                        <a:t>Student gives vague or no details from specific paragraphs in the text that connect to the illustration.</a:t>
                      </a:r>
                    </a:p>
                    <a:p>
                      <a:r>
                        <a:rPr lang="en-US" sz="1100" i="0" dirty="0" smtClean="0">
                          <a:solidFill>
                            <a:schemeClr val="tx1"/>
                          </a:solidFill>
                        </a:rPr>
                        <a:t>The story is about a fish who learned to fly.  I am not sure if that could really</a:t>
                      </a:r>
                      <a:r>
                        <a:rPr lang="en-US" sz="1100" i="0" baseline="0" dirty="0" smtClean="0">
                          <a:solidFill>
                            <a:schemeClr val="tx1"/>
                          </a:solidFill>
                        </a:rPr>
                        <a:t> happen.  Fish have fins but they do not have wings, so I think this story is fiction.</a:t>
                      </a:r>
                      <a:endParaRPr lang="en-US" sz="1100" i="0" dirty="0" smtClean="0">
                        <a:solidFill>
                          <a:schemeClr val="tx1"/>
                        </a:solidFill>
                      </a:endParaRPr>
                    </a:p>
                  </a:txBody>
                  <a:tcPr marL="103632" marR="103632" marT="50292" marB="50292"/>
                </a:tc>
              </a:tr>
            </a:tbl>
          </a:graphicData>
        </a:graphic>
      </p:graphicFrame>
    </p:spTree>
    <p:extLst>
      <p:ext uri="{BB962C8B-B14F-4D97-AF65-F5344CB8AC3E}">
        <p14:creationId xmlns:p14="http://schemas.microsoft.com/office/powerpoint/2010/main" val="852082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sldNum" sz="quarter" idx="4294967295"/>
          </p:nvPr>
        </p:nvSpPr>
        <p:spPr>
          <a:xfrm>
            <a:off x="6557965" y="9372467"/>
            <a:ext cx="842011" cy="300837"/>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a:solidFill>
                  <a:srgbClr val="888888"/>
                </a:solidFill>
              </a:rPr>
              <a:pPr lvl="0">
                <a:defRPr sz="1800">
                  <a:solidFill>
                    <a:srgbClr val="000000"/>
                  </a:solidFill>
                </a:defRPr>
              </a:pPr>
              <a:t>11</a:t>
            </a:fld>
            <a:endParaRPr dirty="0">
              <a:solidFill>
                <a:srgbClr val="888888"/>
              </a:solidFill>
            </a:endParaRPr>
          </a:p>
        </p:txBody>
      </p:sp>
      <p:graphicFrame>
        <p:nvGraphicFramePr>
          <p:cNvPr id="148" name="Table 148"/>
          <p:cNvGraphicFramePr/>
          <p:nvPr>
            <p:extLst>
              <p:ext uri="{D42A27DB-BD31-4B8C-83A1-F6EECF244321}">
                <p14:modId xmlns:p14="http://schemas.microsoft.com/office/powerpoint/2010/main" val="1078416279"/>
              </p:ext>
            </p:extLst>
          </p:nvPr>
        </p:nvGraphicFramePr>
        <p:xfrm>
          <a:off x="480386" y="621792"/>
          <a:ext cx="6834814" cy="6022848"/>
        </p:xfrm>
        <a:graphic>
          <a:graphicData uri="http://schemas.openxmlformats.org/drawingml/2006/table">
            <a:tbl>
              <a:tblPr firstRow="1"/>
              <a:tblGrid>
                <a:gridCol w="586414"/>
                <a:gridCol w="6248400"/>
              </a:tblGrid>
              <a:tr h="217932">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sz="1800" b="0" i="0"/>
                      </a:pPr>
                      <a:r>
                        <a:rPr lang="en-US" sz="1400" b="1" dirty="0" smtClean="0"/>
                        <a:t>Quarter 3 CFA Constructed Response</a:t>
                      </a:r>
                      <a:r>
                        <a:rPr lang="en-US" sz="1400" b="1" baseline="0" dirty="0" smtClean="0"/>
                        <a:t> Answer Key</a:t>
                      </a:r>
                      <a:endParaRPr lang="en-US" sz="1400" b="1" dirty="0" smtClean="0"/>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7932">
                <a:tc gridSpan="2">
                  <a:txBody>
                    <a:bodyPr/>
                    <a:lstStyle/>
                    <a:p>
                      <a:pPr lvl="0" algn="l">
                        <a:defRPr sz="1800" b="0" i="0"/>
                      </a:pPr>
                      <a:r>
                        <a:rPr sz="1400" b="1" dirty="0">
                          <a:latin typeface="+mn-lt"/>
                        </a:rPr>
                        <a:t>Standard </a:t>
                      </a:r>
                      <a:r>
                        <a:rPr sz="1400" b="1" dirty="0" smtClean="0">
                          <a:latin typeface="+mn-lt"/>
                        </a:rPr>
                        <a:t>R</a:t>
                      </a:r>
                      <a:r>
                        <a:rPr lang="en-US" sz="1400" b="1" baseline="0" dirty="0" smtClean="0">
                          <a:solidFill>
                            <a:schemeClr val="tx1"/>
                          </a:solidFill>
                          <a:latin typeface="+mn-lt"/>
                        </a:rPr>
                        <a:t>L.3.9  </a:t>
                      </a:r>
                      <a:r>
                        <a:rPr lang="en-US" sz="1400" b="1" baseline="0" dirty="0" smtClean="0">
                          <a:solidFill>
                            <a:srgbClr val="FF0000"/>
                          </a:solidFill>
                          <a:latin typeface="+mn-lt"/>
                        </a:rPr>
                        <a:t>        </a:t>
                      </a:r>
                      <a:r>
                        <a:rPr sz="1400" b="1" dirty="0" smtClean="0">
                          <a:latin typeface="+mn-lt"/>
                        </a:rPr>
                        <a:t>3 </a:t>
                      </a:r>
                      <a:r>
                        <a:rPr sz="1400" b="1" dirty="0">
                          <a:latin typeface="+mn-lt"/>
                        </a:rPr>
                        <a:t>Point Reading Constructed Response Rubric</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542834">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sz="1400" b="1" dirty="0">
                          <a:latin typeface="+mn-lt"/>
                        </a:rPr>
                        <a:t>Question </a:t>
                      </a:r>
                      <a:r>
                        <a:rPr lang="en-US" sz="1400" b="1" dirty="0" smtClean="0">
                          <a:latin typeface="+mn-lt"/>
                        </a:rPr>
                        <a:t>#8 </a:t>
                      </a:r>
                      <a:r>
                        <a:rPr sz="1400" b="1" dirty="0" smtClean="0">
                          <a:latin typeface="+mn-lt"/>
                        </a:rPr>
                        <a:t>(prompt):</a:t>
                      </a:r>
                      <a:r>
                        <a:rPr lang="en-US" sz="1400" b="1" dirty="0" smtClean="0">
                          <a:latin typeface="+mn-lt"/>
                        </a:rPr>
                        <a:t> How are Simon in </a:t>
                      </a:r>
                      <a:r>
                        <a:rPr lang="en-US" sz="1400" b="1" i="1" u="sng" dirty="0" smtClean="0">
                          <a:latin typeface="+mn-lt"/>
                        </a:rPr>
                        <a:t>The Dolphins and the Pilot Whales</a:t>
                      </a:r>
                      <a:r>
                        <a:rPr lang="en-US" sz="1400" b="1" dirty="0" smtClean="0">
                          <a:latin typeface="+mn-lt"/>
                        </a:rPr>
                        <a:t>, and the small black pilot whale in </a:t>
                      </a:r>
                      <a:r>
                        <a:rPr lang="en-US" sz="1400" b="1" i="1" u="sng" dirty="0" smtClean="0">
                          <a:latin typeface="+mn-lt"/>
                        </a:rPr>
                        <a:t>A Fish Fable</a:t>
                      </a:r>
                      <a:r>
                        <a:rPr lang="en-US" sz="1400" b="1" i="1" u="none" dirty="0" smtClean="0">
                          <a:latin typeface="+mn-lt"/>
                        </a:rPr>
                        <a:t> </a:t>
                      </a:r>
                      <a:r>
                        <a:rPr lang="en-US" sz="1400" b="1" dirty="0" smtClean="0">
                          <a:latin typeface="+mn-lt"/>
                        </a:rPr>
                        <a:t>similar?  Use details and examples from both texts in your answer.</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798576">
                <a:tc gridSpan="2">
                  <a:txBody>
                    <a:bodyPr/>
                    <a:lstStyle/>
                    <a:p>
                      <a:r>
                        <a:rPr lang="en-US" sz="1000" u="sng" kern="1200" dirty="0" smtClean="0">
                          <a:solidFill>
                            <a:schemeClr val="tx1"/>
                          </a:solidFill>
                          <a:effectLst/>
                          <a:latin typeface="+mn-lt"/>
                          <a:ea typeface="+mn-ea"/>
                          <a:cs typeface="+mn-cs"/>
                        </a:rPr>
                        <a:t>Directions</a:t>
                      </a:r>
                      <a:r>
                        <a:rPr lang="en-US" sz="1000" u="sng" kern="1200" baseline="0" dirty="0" smtClean="0">
                          <a:solidFill>
                            <a:schemeClr val="tx1"/>
                          </a:solidFill>
                          <a:effectLst/>
                          <a:latin typeface="+mn-lt"/>
                          <a:ea typeface="+mn-ea"/>
                          <a:cs typeface="+mn-cs"/>
                        </a:rPr>
                        <a:t> for Scoring</a:t>
                      </a:r>
                      <a:r>
                        <a:rPr lang="en-US" sz="1000" kern="1200" baseline="0" dirty="0" smtClean="0">
                          <a:solidFill>
                            <a:schemeClr val="tx1"/>
                          </a:solidFill>
                          <a:effectLst/>
                          <a:latin typeface="+mn-lt"/>
                          <a:ea typeface="+mn-ea"/>
                          <a:cs typeface="+mn-cs"/>
                        </a:rPr>
                        <a:t>: </a:t>
                      </a:r>
                      <a:r>
                        <a:rPr lang="en-US" sz="1000" kern="1200" dirty="0" smtClean="0">
                          <a:solidFill>
                            <a:srgbClr val="000000"/>
                          </a:solidFill>
                          <a:effectLst/>
                          <a:latin typeface="+mn-lt"/>
                          <a:ea typeface="Times New Roman"/>
                          <a:cs typeface="Arial"/>
                        </a:rPr>
                        <a:t>Write an overview of what students could include in a proficient response with examples from the text.     Be very specific and “lengthy.”</a:t>
                      </a:r>
                      <a:endParaRPr lang="en-US" sz="1000" u="none" kern="1200" dirty="0" smtClean="0">
                        <a:solidFill>
                          <a:schemeClr val="tx1"/>
                        </a:solidFill>
                        <a:effectLst/>
                        <a:latin typeface="+mn-lt"/>
                        <a:ea typeface="+mn-ea"/>
                        <a:cs typeface="+mn-cs"/>
                      </a:endParaRPr>
                    </a:p>
                    <a:p>
                      <a:r>
                        <a:rPr sz="1000" b="1" u="sng" dirty="0" smtClean="0">
                          <a:latin typeface="+mn-lt"/>
                        </a:rPr>
                        <a:t>Sufficient Evidence</a:t>
                      </a:r>
                      <a:r>
                        <a:rPr lang="en-US" sz="1000" b="0" u="sng" baseline="0" dirty="0" smtClean="0">
                          <a:uFill>
                            <a:solidFill/>
                          </a:uFill>
                          <a:latin typeface="+mn-lt"/>
                        </a:rPr>
                        <a:t> </a:t>
                      </a:r>
                      <a:r>
                        <a:rPr lang="en-US" sz="1000" b="0" baseline="0" dirty="0" smtClean="0">
                          <a:uFill>
                            <a:solidFill/>
                          </a:uFill>
                          <a:latin typeface="+mn-lt"/>
                        </a:rPr>
                        <a:t>for a student response would include details and examples from both texts to explain how Simon and the small black pilot whale are similar.</a:t>
                      </a:r>
                    </a:p>
                    <a:p>
                      <a:r>
                        <a:rPr lang="en-US" sz="1000" b="1" u="sng" baseline="0" dirty="0" smtClean="0">
                          <a:uFill>
                            <a:solidFill/>
                          </a:uFill>
                          <a:latin typeface="+mn-lt"/>
                        </a:rPr>
                        <a:t>Specific Identifications </a:t>
                      </a:r>
                      <a:r>
                        <a:rPr lang="en-US" sz="1000" b="0" baseline="0" dirty="0" smtClean="0">
                          <a:uFill>
                            <a:solidFill/>
                          </a:uFill>
                          <a:latin typeface="+mn-lt"/>
                        </a:rPr>
                        <a:t>(supporting details) from The Dolphins and the Pilot Whale could include (1) Simon swam in the deep sea, (2) Simon tried to help the pilot whales and (3) Simon didn’t give up although it took him a long time to help the pilot whales. Specific Identifications (supporting details) from </a:t>
                      </a:r>
                      <a:r>
                        <a:rPr lang="en-US" sz="1000" b="1" i="1" u="sng" baseline="0" dirty="0" smtClean="0">
                          <a:uFill>
                            <a:solidFill/>
                          </a:uFill>
                          <a:latin typeface="+mn-lt"/>
                        </a:rPr>
                        <a:t>A Fish Fable</a:t>
                      </a:r>
                      <a:r>
                        <a:rPr lang="en-US" sz="1000" b="1" i="1" u="none" baseline="0" dirty="0" smtClean="0">
                          <a:uFill>
                            <a:solidFill/>
                          </a:uFill>
                          <a:latin typeface="+mn-lt"/>
                        </a:rPr>
                        <a:t> </a:t>
                      </a:r>
                      <a:r>
                        <a:rPr lang="en-US" sz="1000" b="0" baseline="0" dirty="0" smtClean="0">
                          <a:uFill>
                            <a:solidFill/>
                          </a:uFill>
                          <a:latin typeface="+mn-lt"/>
                        </a:rPr>
                        <a:t>could include: (1) the pilot whale was friendly, (2) he swam in the sea, (3) he tried to help a fish, (4) he continued to help other fish learn to fly (similar to “not giving up”).</a:t>
                      </a:r>
                    </a:p>
                    <a:p>
                      <a:r>
                        <a:rPr sz="1000" b="1" u="sng" dirty="0" smtClean="0">
                          <a:latin typeface="+mn-lt"/>
                        </a:rPr>
                        <a:t>Full Support</a:t>
                      </a:r>
                      <a:r>
                        <a:rPr lang="en-US" sz="1000" b="0" u="sng" baseline="0" dirty="0" smtClean="0">
                          <a:latin typeface="+mn-lt"/>
                        </a:rPr>
                        <a:t> </a:t>
                      </a:r>
                      <a:r>
                        <a:rPr lang="en-US" sz="1000" b="0" baseline="0" dirty="0" smtClean="0">
                          <a:latin typeface="+mn-lt"/>
                        </a:rPr>
                        <a:t>(other details) should support the evidence (listed above) and any other evidence explicitly from or inferred from the two texts that support the students statement of how both characters are similar.</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295656">
                <a:tc>
                  <a:txBody>
                    <a:bodyPr/>
                    <a:lstStyle/>
                    <a:p>
                      <a:pPr lvl="0" algn="ctr">
                        <a:defRPr sz="1800" b="0" i="0"/>
                      </a:pPr>
                      <a:r>
                        <a:rPr sz="2000" b="1" dirty="0">
                          <a:latin typeface="+mn-lt"/>
                        </a:rPr>
                        <a:t>3</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1" u="none" kern="1200" baseline="0" dirty="0" smtClean="0">
                          <a:solidFill>
                            <a:schemeClr val="tx1"/>
                          </a:solidFill>
                          <a:latin typeface="+mn-lt"/>
                          <a:ea typeface="+mn-ea"/>
                          <a:cs typeface="+mn-cs"/>
                        </a:rPr>
                        <a:t>The response provides </a:t>
                      </a:r>
                      <a:r>
                        <a:rPr lang="en-US" sz="900" b="1" i="1" u="none" kern="1200" baseline="0" dirty="0" smtClean="0">
                          <a:solidFill>
                            <a:schemeClr val="tx1"/>
                          </a:solidFill>
                          <a:latin typeface="+mn-lt"/>
                          <a:ea typeface="+mn-ea"/>
                          <a:cs typeface="+mn-cs"/>
                        </a:rPr>
                        <a:t>proficient</a:t>
                      </a:r>
                      <a:r>
                        <a:rPr lang="en-US" sz="900" b="0" i="1" u="none" kern="1200" baseline="0" dirty="0" smtClean="0">
                          <a:solidFill>
                            <a:schemeClr val="tx1"/>
                          </a:solidFill>
                          <a:latin typeface="+mn-lt"/>
                          <a:ea typeface="+mn-ea"/>
                          <a:cs typeface="+mn-cs"/>
                        </a:rPr>
                        <a:t> evidence of the similarities between the characters in the texts.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kern="1200" baseline="0" dirty="0" smtClean="0">
                          <a:solidFill>
                            <a:schemeClr val="tx1"/>
                          </a:solidFill>
                          <a:latin typeface="+mn-lt"/>
                          <a:ea typeface="+mn-ea"/>
                          <a:cs typeface="+mn-cs"/>
                        </a:rPr>
                        <a:t>Both of the characters in the stories lived in the sea.  This is one way they are the same.  Another way is that both tried to help another sea creature.  Simon helped some pilot whales that were stranded on a beach, while the pilot whale in </a:t>
                      </a:r>
                      <a:r>
                        <a:rPr lang="en-US" sz="1100" b="1" i="1" u="none" kern="1200" baseline="0" dirty="0" smtClean="0">
                          <a:solidFill>
                            <a:schemeClr val="tx1"/>
                          </a:solidFill>
                          <a:latin typeface="+mn-lt"/>
                          <a:ea typeface="+mn-ea"/>
                          <a:cs typeface="+mn-cs"/>
                        </a:rPr>
                        <a:t>A Fish Fable</a:t>
                      </a:r>
                      <a:r>
                        <a:rPr lang="en-US" sz="1100" b="0" i="0" u="none" kern="1200" baseline="0" dirty="0" smtClean="0">
                          <a:solidFill>
                            <a:schemeClr val="tx1"/>
                          </a:solidFill>
                          <a:latin typeface="+mn-lt"/>
                          <a:ea typeface="+mn-ea"/>
                          <a:cs typeface="+mn-cs"/>
                        </a:rPr>
                        <a:t>, helped a fish learn to fly.  Since they both were helpful to others they were both kind.  Finally the two characters were the same because they did not give up on helping others.  Simon kept on trying until the pilot whales were free and the pilot whale kept on helping other fish learn to fly for many years to come.  These are three ways the characters were similar.</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04800">
                <a:tc>
                  <a:txBody>
                    <a:bodyPr/>
                    <a:lstStyle/>
                    <a:p>
                      <a:pPr lvl="0" algn="ctr">
                        <a:defRPr sz="1800" b="0" i="0"/>
                      </a:pPr>
                      <a:r>
                        <a:rPr sz="2000" b="1" dirty="0">
                          <a:latin typeface="+mn-lt"/>
                        </a:rPr>
                        <a:t>2</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1" u="none" kern="1200" baseline="0" dirty="0" smtClean="0">
                          <a:solidFill>
                            <a:schemeClr val="tx1"/>
                          </a:solidFill>
                          <a:latin typeface="+mn-lt"/>
                          <a:ea typeface="+mn-ea"/>
                          <a:cs typeface="+mn-cs"/>
                        </a:rPr>
                        <a:t>The response provides </a:t>
                      </a:r>
                      <a:r>
                        <a:rPr lang="en-US" sz="900" b="1" i="1" u="none" kern="1200" baseline="0" dirty="0" smtClean="0">
                          <a:solidFill>
                            <a:schemeClr val="tx1"/>
                          </a:solidFill>
                          <a:latin typeface="+mn-lt"/>
                          <a:ea typeface="+mn-ea"/>
                          <a:cs typeface="+mn-cs"/>
                        </a:rPr>
                        <a:t>partial </a:t>
                      </a:r>
                      <a:r>
                        <a:rPr lang="en-US" sz="900" b="0" i="1" u="none" kern="1200" baseline="0" dirty="0" smtClean="0">
                          <a:solidFill>
                            <a:schemeClr val="tx1"/>
                          </a:solidFill>
                          <a:latin typeface="+mn-lt"/>
                          <a:ea typeface="+mn-ea"/>
                          <a:cs typeface="+mn-cs"/>
                        </a:rPr>
                        <a:t>evidence of the similarities between the characters in the texts but provides extraneous information not in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kern="1200" baseline="0" dirty="0" smtClean="0">
                          <a:solidFill>
                            <a:schemeClr val="tx1"/>
                          </a:solidFill>
                          <a:latin typeface="+mn-lt"/>
                          <a:ea typeface="+mn-ea"/>
                          <a:cs typeface="+mn-cs"/>
                        </a:rPr>
                        <a:t>Simon was the  dolphin in the </a:t>
                      </a:r>
                      <a:r>
                        <a:rPr lang="en-US" sz="1100" b="1" i="1" u="none" kern="1200" baseline="0" dirty="0" smtClean="0">
                          <a:solidFill>
                            <a:schemeClr val="tx1"/>
                          </a:solidFill>
                          <a:latin typeface="+mn-lt"/>
                          <a:ea typeface="+mn-ea"/>
                          <a:cs typeface="+mn-cs"/>
                        </a:rPr>
                        <a:t>Dolphins and the Pilot Whales</a:t>
                      </a:r>
                      <a:r>
                        <a:rPr lang="en-US" sz="1100" b="0" i="0" u="none" kern="1200" baseline="0" dirty="0" smtClean="0">
                          <a:solidFill>
                            <a:schemeClr val="tx1"/>
                          </a:solidFill>
                          <a:latin typeface="+mn-lt"/>
                          <a:ea typeface="+mn-ea"/>
                          <a:cs typeface="+mn-cs"/>
                        </a:rPr>
                        <a:t>.  The little black pilot whale was a character in </a:t>
                      </a:r>
                      <a:r>
                        <a:rPr lang="en-US" sz="1100" b="1" i="1" u="none" kern="1200" baseline="0" dirty="0" smtClean="0">
                          <a:solidFill>
                            <a:schemeClr val="tx1"/>
                          </a:solidFill>
                          <a:latin typeface="+mn-lt"/>
                          <a:ea typeface="+mn-ea"/>
                          <a:cs typeface="+mn-cs"/>
                        </a:rPr>
                        <a:t>A Fish Tale</a:t>
                      </a:r>
                      <a:r>
                        <a:rPr lang="en-US" sz="1100" b="0" i="0" u="none" kern="1200" baseline="0" dirty="0" smtClean="0">
                          <a:solidFill>
                            <a:schemeClr val="tx1"/>
                          </a:solidFill>
                          <a:latin typeface="+mn-lt"/>
                          <a:ea typeface="+mn-ea"/>
                          <a:cs typeface="+mn-cs"/>
                        </a:rPr>
                        <a:t>.  They are both characters in stories who lived in the sea.  I’m not sure what a pilot whale is but they seem to be very nice because both of these characters were very helpful.  Being kind is a great character trait and I am sure these two stories are about kindness. </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0">
                <a:tc>
                  <a:txBody>
                    <a:bodyPr/>
                    <a:lstStyle/>
                    <a:p>
                      <a:pPr lvl="0" algn="ctr">
                        <a:defRPr sz="1800" b="0" i="0"/>
                      </a:pPr>
                      <a:r>
                        <a:rPr sz="2000" b="1" dirty="0">
                          <a:latin typeface="+mn-lt"/>
                        </a:rPr>
                        <a:t>1</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1" u="none" kern="1200" baseline="0" dirty="0" smtClean="0">
                          <a:solidFill>
                            <a:schemeClr val="tx1"/>
                          </a:solidFill>
                          <a:latin typeface="+mn-lt"/>
                          <a:ea typeface="+mn-ea"/>
                          <a:cs typeface="+mn-cs"/>
                        </a:rPr>
                        <a:t>The response provides </a:t>
                      </a:r>
                      <a:r>
                        <a:rPr lang="en-US" sz="900" b="1" i="1" u="none" kern="1200" baseline="0" dirty="0" smtClean="0">
                          <a:solidFill>
                            <a:schemeClr val="tx1"/>
                          </a:solidFill>
                          <a:latin typeface="+mn-lt"/>
                          <a:ea typeface="+mn-ea"/>
                          <a:cs typeface="+mn-cs"/>
                        </a:rPr>
                        <a:t>minimal or vague </a:t>
                      </a:r>
                      <a:r>
                        <a:rPr lang="en-US" sz="900" b="0" i="1" u="none" kern="1200" baseline="0" dirty="0" smtClean="0">
                          <a:solidFill>
                            <a:schemeClr val="tx1"/>
                          </a:solidFill>
                          <a:latin typeface="+mn-lt"/>
                          <a:ea typeface="+mn-ea"/>
                          <a:cs typeface="+mn-cs"/>
                        </a:rPr>
                        <a:t>evidence of the similarities between the characters in the texts.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kern="1200" baseline="0" dirty="0" smtClean="0">
                          <a:solidFill>
                            <a:schemeClr val="tx1"/>
                          </a:solidFill>
                          <a:latin typeface="+mn-lt"/>
                          <a:ea typeface="+mn-ea"/>
                          <a:cs typeface="+mn-cs"/>
                        </a:rPr>
                        <a:t>The dolphin was really brave because he risked his own life to save others.  The pilot whale didn’t really do that.  Sometimes whales and dolphins do get stuck on the beach.  That is really sad.  If I were to see that happen I would find a way to get them back into the sea, just like Simon did but I would need a lot of help.</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350520">
                <a:tc>
                  <a:txBody>
                    <a:bodyPr/>
                    <a:lstStyle/>
                    <a:p>
                      <a:pPr lvl="0" algn="ctr">
                        <a:defRPr sz="1800" b="0" i="0"/>
                      </a:pPr>
                      <a:r>
                        <a:rPr sz="2000" b="1" dirty="0">
                          <a:latin typeface="+mn-lt"/>
                        </a:rPr>
                        <a:t>0</a:t>
                      </a: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900" b="0" i="1" u="none" kern="1200" baseline="0" dirty="0" smtClean="0">
                          <a:solidFill>
                            <a:schemeClr val="tx1"/>
                          </a:solidFill>
                          <a:latin typeface="+mn-lt"/>
                          <a:ea typeface="+mn-ea"/>
                          <a:cs typeface="+mn-cs"/>
                        </a:rPr>
                        <a:t>The response </a:t>
                      </a:r>
                      <a:r>
                        <a:rPr lang="en-US" sz="900" b="1" i="1" u="none" kern="1200" baseline="0" dirty="0" smtClean="0">
                          <a:solidFill>
                            <a:schemeClr val="tx1"/>
                          </a:solidFill>
                          <a:latin typeface="+mn-lt"/>
                          <a:ea typeface="+mn-ea"/>
                          <a:cs typeface="+mn-cs"/>
                        </a:rPr>
                        <a:t>does not provide </a:t>
                      </a:r>
                      <a:r>
                        <a:rPr lang="en-US" sz="900" b="0" i="1" u="none" kern="1200" baseline="0" dirty="0" smtClean="0">
                          <a:solidFill>
                            <a:schemeClr val="tx1"/>
                          </a:solidFill>
                          <a:latin typeface="+mn-lt"/>
                          <a:ea typeface="+mn-ea"/>
                          <a:cs typeface="+mn-cs"/>
                        </a:rPr>
                        <a:t>evidence of the similarities between the characters in the texts.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100" b="0" i="0" u="none" kern="1200" baseline="0" dirty="0" smtClean="0">
                          <a:solidFill>
                            <a:schemeClr val="tx1"/>
                          </a:solidFill>
                          <a:latin typeface="+mn-lt"/>
                          <a:ea typeface="+mn-ea"/>
                          <a:cs typeface="+mn-cs"/>
                        </a:rPr>
                        <a:t>Simon is a dolphin. He likes to help pilot whales.   The other guy is a whale who has a fish for a friend.</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spTree>
    <p:extLst>
      <p:ext uri="{BB962C8B-B14F-4D97-AF65-F5344CB8AC3E}">
        <p14:creationId xmlns:p14="http://schemas.microsoft.com/office/powerpoint/2010/main" val="3103822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22337150"/>
              </p:ext>
            </p:extLst>
          </p:nvPr>
        </p:nvGraphicFramePr>
        <p:xfrm>
          <a:off x="385434" y="423318"/>
          <a:ext cx="6822440" cy="6373722"/>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3 CFA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51968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500" b="1" u="sng" dirty="0" smtClean="0">
                          <a:solidFill>
                            <a:schemeClr val="tx1"/>
                          </a:solidFill>
                        </a:rPr>
                        <a:t>Constructed Response</a:t>
                      </a:r>
                      <a:r>
                        <a:rPr lang="en-US" sz="1500" b="1" u="sng" baseline="0" dirty="0" smtClean="0">
                          <a:solidFill>
                            <a:schemeClr val="tx1"/>
                          </a:solidFill>
                        </a:rPr>
                        <a:t> </a:t>
                      </a:r>
                      <a:r>
                        <a:rPr lang="en-US" sz="1500" b="1" u="sng" dirty="0" smtClean="0">
                          <a:solidFill>
                            <a:schemeClr val="tx1"/>
                          </a:solidFill>
                        </a:rPr>
                        <a:t>Research Rubrics</a:t>
                      </a:r>
                      <a:r>
                        <a:rPr lang="en-US" sz="1500" b="1" u="sng" baseline="0" dirty="0" smtClean="0">
                          <a:solidFill>
                            <a:schemeClr val="tx1"/>
                          </a:solidFill>
                        </a:rPr>
                        <a:t> </a:t>
                      </a:r>
                      <a:r>
                        <a:rPr lang="en-US" sz="1500" b="1" u="sng" dirty="0" smtClean="0">
                          <a:solidFill>
                            <a:schemeClr val="tx1"/>
                          </a:solidFill>
                        </a:rPr>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Locate, Select, Interpret and Integrate Information.</a:t>
                      </a: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Question #15 RI.3.8 Prompt: How do the paragraphs in the passage, </a:t>
                      </a:r>
                      <a:r>
                        <a:rPr lang="en-US" sz="1600" b="1" i="1" u="sng" dirty="0" smtClean="0">
                          <a:solidFill>
                            <a:schemeClr val="tx1"/>
                          </a:solidFill>
                        </a:rPr>
                        <a:t>Is It a Porpoise or a Dolphin</a:t>
                      </a:r>
                      <a:r>
                        <a:rPr lang="en-US" sz="1600" b="1" dirty="0" smtClean="0">
                          <a:solidFill>
                            <a:schemeClr val="tx1"/>
                          </a:solidFill>
                        </a:rPr>
                        <a:t> </a:t>
                      </a:r>
                      <a:r>
                        <a:rPr lang="en-US" sz="1600" b="1" baseline="0" dirty="0" smtClean="0">
                          <a:solidFill>
                            <a:schemeClr val="tx1"/>
                          </a:solidFill>
                        </a:rPr>
                        <a:t> </a:t>
                      </a:r>
                      <a:r>
                        <a:rPr lang="en-US" sz="1600" b="1" dirty="0" smtClean="0">
                          <a:solidFill>
                            <a:schemeClr val="tx1"/>
                          </a:solidFill>
                        </a:rPr>
                        <a:t>relate to each other?  Use examples from the passage to support your answer.</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231775" marR="0" lvl="0" indent="-231775" algn="l" defTabSz="1018809"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The response</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gives sufficient evidence of the ability to </a:t>
                      </a:r>
                      <a:r>
                        <a:rPr kumimoji="0" lang="en-US" sz="1100" b="0" i="0" u="sng" strike="noStrike" kern="1200" cap="none" spc="0" normalizeH="0" baseline="0" noProof="0" dirty="0" smtClean="0">
                          <a:ln>
                            <a:noFill/>
                          </a:ln>
                          <a:solidFill>
                            <a:prstClr val="black"/>
                          </a:solidFill>
                          <a:effectLst/>
                          <a:uLnTx/>
                          <a:uFillTx/>
                          <a:latin typeface="+mn-lt"/>
                          <a:ea typeface="+mn-ea"/>
                          <a:cs typeface="+mn-cs"/>
                        </a:rPr>
                        <a:t>locate and select information</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about the</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prompt.  Students must locate and then select the information that shows how the paragraphs relate to each other in the passage </a:t>
                      </a:r>
                      <a:r>
                        <a:rPr kumimoji="0" lang="en-US" sz="1100" b="1" i="1" u="sng" strike="noStrike" kern="1200" cap="none" spc="0" normalizeH="0" baseline="0" noProof="0" dirty="0" smtClean="0">
                          <a:ln>
                            <a:noFill/>
                          </a:ln>
                          <a:solidFill>
                            <a:prstClr val="black"/>
                          </a:solidFill>
                          <a:effectLst/>
                          <a:uLnTx/>
                          <a:uFillTx/>
                          <a:latin typeface="+mn-lt"/>
                          <a:ea typeface="+mn-ea"/>
                          <a:cs typeface="+mn-cs"/>
                        </a:rPr>
                        <a:t>Is it a Porpoise or a Dolphin</a:t>
                      </a:r>
                      <a:r>
                        <a:rPr kumimoji="0" lang="en-US" sz="11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Answers should include examples of specific paragraphs in the text and how those paragraphs relate.  Students have to locate and then select information within the paragraphs to show relationship.</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smtClean="0">
                          <a:ln>
                            <a:noFill/>
                          </a:ln>
                          <a:solidFill>
                            <a:prstClr val="black"/>
                          </a:solidFill>
                          <a:effectLst/>
                          <a:uLnTx/>
                          <a:uFillTx/>
                          <a:latin typeface="+mn-lt"/>
                          <a:ea typeface="+mn-ea"/>
                          <a:cs typeface="+mn-cs"/>
                        </a:rPr>
                        <a:t>The response</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gives sufficient evidence of the ability to </a:t>
                      </a:r>
                      <a:r>
                        <a:rPr kumimoji="0" lang="en-US" sz="1100" b="0" i="0" u="sng" strike="noStrike" kern="1200" cap="none" spc="0" normalizeH="0" baseline="0" noProof="0" dirty="0" smtClean="0">
                          <a:ln>
                            <a:noFill/>
                          </a:ln>
                          <a:solidFill>
                            <a:prstClr val="black"/>
                          </a:solidFill>
                          <a:effectLst/>
                          <a:uLnTx/>
                          <a:uFillTx/>
                          <a:latin typeface="+mn-lt"/>
                          <a:ea typeface="+mn-ea"/>
                          <a:cs typeface="+mn-cs"/>
                        </a:rPr>
                        <a:t>interpret</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and </a:t>
                      </a:r>
                      <a:r>
                        <a:rPr kumimoji="0" lang="en-US" sz="1100" b="0" i="0" u="sng" strike="noStrike" kern="1200" cap="none" spc="0" normalizeH="0" baseline="0" noProof="0" dirty="0" smtClean="0">
                          <a:ln>
                            <a:noFill/>
                          </a:ln>
                          <a:solidFill>
                            <a:prstClr val="black"/>
                          </a:solidFill>
                          <a:effectLst/>
                          <a:uLnTx/>
                          <a:uFillTx/>
                          <a:latin typeface="+mn-lt"/>
                          <a:ea typeface="+mn-ea"/>
                          <a:cs typeface="+mn-cs"/>
                        </a:rPr>
                        <a:t>integrate</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information (the relationship is integration). To integrate the Information from the  passage students could give the following examples to show how </a:t>
                      </a:r>
                      <a:r>
                        <a:rPr kumimoji="0" lang="en-US" sz="1100" b="0" i="0" u="sng" strike="noStrike" kern="1200" cap="none" spc="0" normalizeH="0" baseline="0" noProof="0" dirty="0" smtClean="0">
                          <a:ln>
                            <a:noFill/>
                          </a:ln>
                          <a:solidFill>
                            <a:prstClr val="black"/>
                          </a:solidFill>
                          <a:effectLst/>
                          <a:uLnTx/>
                          <a:uFillTx/>
                          <a:latin typeface="+mn-lt"/>
                          <a:ea typeface="+mn-ea"/>
                          <a:cs typeface="+mn-cs"/>
                        </a:rPr>
                        <a:t>each paragraph adds details</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 to compare dolphins and porpoises:  (1) specific information found in a paragraph and how it connects to the following paragraph or (2)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recognizing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a general connection between all paragraphs.   The examples can be many and varied but the criteria remains the same:  Are the students showing relationships between paragraphs/ideas and supporting their answers with evidence?</a:t>
                      </a:r>
                      <a:endParaRPr kumimoji="0" lang="en-US" sz="1200" b="1" i="0" u="sng"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n-US" sz="1000" i="1" dirty="0" smtClean="0"/>
                        <a:t>Student states</a:t>
                      </a:r>
                      <a:r>
                        <a:rPr lang="en-US" sz="1000" i="1" baseline="0" dirty="0" smtClean="0"/>
                        <a:t> how the paragraphs </a:t>
                      </a:r>
                      <a:r>
                        <a:rPr lang="en-US" sz="1000" i="1" u="sng" baseline="0" dirty="0" smtClean="0"/>
                        <a:t>all relate in general</a:t>
                      </a:r>
                      <a:r>
                        <a:rPr lang="en-US" sz="1000" i="1" u="none" baseline="0" dirty="0" smtClean="0"/>
                        <a:t> </a:t>
                      </a:r>
                      <a:r>
                        <a:rPr lang="en-US" sz="1000" i="1" baseline="0" dirty="0" smtClean="0"/>
                        <a:t>and gives </a:t>
                      </a:r>
                      <a:r>
                        <a:rPr lang="en-US" sz="1000" i="1" u="sng" baseline="0" dirty="0" smtClean="0"/>
                        <a:t>an example</a:t>
                      </a:r>
                      <a:r>
                        <a:rPr lang="en-US" sz="1000" i="1" u="none" baseline="0" dirty="0" smtClean="0"/>
                        <a:t> </a:t>
                      </a:r>
                      <a:r>
                        <a:rPr lang="en-US" sz="1000" i="1" baseline="0" dirty="0" smtClean="0"/>
                        <a:t>of this relationship .</a:t>
                      </a:r>
                    </a:p>
                    <a:p>
                      <a:r>
                        <a:rPr lang="en-US" sz="1000" i="0" dirty="0" smtClean="0"/>
                        <a:t>In</a:t>
                      </a:r>
                      <a:r>
                        <a:rPr lang="en-US" sz="1000" i="0" baseline="0" dirty="0" smtClean="0"/>
                        <a:t> the passage there are 9 paragraphs.  All of the paragraphs relate to each other in several ways.  First, they are all about dolphins and porpoises.  Second, all of the paragraphs compare different key details about dolphins and porpoises.  For example, in paragraph 5, the key details explain  how dolphins and porpoises have different teeth and then in paragraph 6 , the key details explain how their bodies are different too.  Each of the paragraphs help the reader to understand how dolphins and porpoises are the same and different, so they all relate.</a:t>
                      </a:r>
                      <a:endParaRPr lang="en-US" sz="1000" i="0" dirty="0" smtClean="0"/>
                    </a:p>
                  </a:txBody>
                  <a:tcPr marL="103632" marR="103632" marT="50292" marB="50292"/>
                </a:tc>
              </a:tr>
              <a:tr h="587094">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r>
                        <a:rPr lang="en-US" sz="1000" i="1" dirty="0" smtClean="0"/>
                        <a:t>Student </a:t>
                      </a:r>
                      <a:r>
                        <a:rPr lang="en-US" sz="1000" i="1" u="sng" dirty="0" smtClean="0"/>
                        <a:t>partially understands</a:t>
                      </a:r>
                      <a:r>
                        <a:rPr lang="en-US" sz="1000" i="1" u="none" dirty="0" smtClean="0"/>
                        <a:t> </a:t>
                      </a:r>
                      <a:r>
                        <a:rPr lang="en-US" sz="1000" i="1" dirty="0" smtClean="0"/>
                        <a:t>relationship between paragraphs but</a:t>
                      </a:r>
                      <a:r>
                        <a:rPr lang="en-US" sz="1000" i="1" baseline="0" dirty="0" smtClean="0"/>
                        <a:t> </a:t>
                      </a:r>
                      <a:r>
                        <a:rPr lang="en-US" sz="1000" i="1" u="sng" baseline="0" dirty="0" smtClean="0"/>
                        <a:t>example is very non-specific</a:t>
                      </a:r>
                      <a:r>
                        <a:rPr lang="en-US" sz="1000" i="1" baseline="0" dirty="0" smtClean="0"/>
                        <a:t>.</a:t>
                      </a:r>
                    </a:p>
                    <a:p>
                      <a:r>
                        <a:rPr lang="en-US" sz="1000" i="0" baseline="0" dirty="0" smtClean="0"/>
                        <a:t>The paragraphs in the passage are all about dolphins and porpoises.  One paragraph tells how dolphins are shy.  Another paragraph tells how  long dolphins and porpoises live.</a:t>
                      </a: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n-US" sz="1000" i="1" dirty="0" smtClean="0"/>
                        <a:t>Student does not answer or misunderstood the prompt.</a:t>
                      </a:r>
                    </a:p>
                    <a:p>
                      <a:r>
                        <a:rPr lang="en-US" sz="1000" i="0" baseline="0" dirty="0" smtClean="0"/>
                        <a:t>Dolphins are friendly and like people but porpoises do not.</a:t>
                      </a:r>
                      <a:endParaRPr lang="en-US" sz="1000" i="0" dirty="0" smtClean="0"/>
                    </a:p>
                  </a:txBody>
                  <a:tcPr marL="103632" marR="103632" marT="50292" marB="50292"/>
                </a:tc>
              </a:tr>
            </a:tbl>
          </a:graphicData>
        </a:graphic>
      </p:graphicFrame>
    </p:spTree>
    <p:extLst>
      <p:ext uri="{BB962C8B-B14F-4D97-AF65-F5344CB8AC3E}">
        <p14:creationId xmlns:p14="http://schemas.microsoft.com/office/powerpoint/2010/main" val="554698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050723078"/>
              </p:ext>
            </p:extLst>
          </p:nvPr>
        </p:nvGraphicFramePr>
        <p:xfrm>
          <a:off x="568960" y="685800"/>
          <a:ext cx="6822440" cy="6227064"/>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effectLst/>
                        </a:rPr>
                        <a:t>Quarter 3 CFA </a:t>
                      </a:r>
                      <a:r>
                        <a:rPr lang="en-US" sz="1500" b="1" u="sng" dirty="0" smtClean="0">
                          <a:solidFill>
                            <a:schemeClr val="tx1"/>
                          </a:solidFill>
                          <a:effectLst/>
                        </a:rPr>
                        <a:t>Research Constructed Response</a:t>
                      </a:r>
                      <a:r>
                        <a:rPr lang="en-US" sz="1500" b="1" dirty="0" smtClean="0">
                          <a:solidFill>
                            <a:schemeClr val="tx1"/>
                          </a:solidFill>
                          <a:effectLst/>
                        </a:rPr>
                        <a:t> Answer Key</a:t>
                      </a:r>
                    </a:p>
                  </a:txBody>
                  <a:tcPr marL="103632" marR="103632" marT="50292" marB="50292"/>
                </a:tc>
                <a:tc hMerge="1">
                  <a:txBody>
                    <a:bodyPr/>
                    <a:lstStyle/>
                    <a:p>
                      <a:endParaRPr lang="en-US"/>
                    </a:p>
                  </a:txBody>
                  <a:tcPr/>
                </a:tc>
              </a:tr>
              <a:tr h="42672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300" b="1" u="sng" dirty="0" smtClean="0">
                          <a:solidFill>
                            <a:schemeClr val="tx1"/>
                          </a:solidFill>
                        </a:rPr>
                        <a:t>Constructed Response</a:t>
                      </a:r>
                      <a:r>
                        <a:rPr lang="en-US" sz="1300" b="1" u="sng" baseline="0" dirty="0" smtClean="0">
                          <a:solidFill>
                            <a:schemeClr val="tx1"/>
                          </a:solidFill>
                        </a:rPr>
                        <a:t> </a:t>
                      </a:r>
                      <a:r>
                        <a:rPr lang="en-US" sz="1300" b="1" u="sng" dirty="0" smtClean="0">
                          <a:solidFill>
                            <a:schemeClr val="tx1"/>
                          </a:solidFill>
                        </a:rPr>
                        <a:t>Research Rubrics</a:t>
                      </a:r>
                      <a:r>
                        <a:rPr lang="en-US" sz="1300" b="1" u="sng" baseline="0" dirty="0" smtClean="0">
                          <a:solidFill>
                            <a:schemeClr val="tx1"/>
                          </a:solidFill>
                        </a:rPr>
                        <a:t> </a:t>
                      </a:r>
                      <a:r>
                        <a:rPr lang="en-US" sz="1300" b="1" u="sng" dirty="0" smtClean="0">
                          <a:solidFill>
                            <a:schemeClr val="tx1"/>
                          </a:solidFill>
                        </a:rPr>
                        <a:t>Target</a:t>
                      </a:r>
                      <a:r>
                        <a:rPr lang="en-US" sz="1300" b="1" u="sng" baseline="0" dirty="0" smtClean="0">
                          <a:solidFill>
                            <a:schemeClr val="tx1"/>
                          </a:solidFill>
                        </a:rPr>
                        <a:t> 3</a:t>
                      </a:r>
                      <a:endParaRPr lang="en-US" sz="1300" b="1" u="sng" dirty="0" smtClean="0">
                        <a:solidFill>
                          <a:schemeClr val="tx1"/>
                        </a:solidFill>
                      </a:endParaRPr>
                    </a:p>
                    <a:p>
                      <a:pPr marL="231775" indent="-231775" algn="ctr"/>
                      <a:r>
                        <a:rPr lang="en-US" sz="1200" b="1" baseline="0" dirty="0" smtClean="0">
                          <a:solidFill>
                            <a:schemeClr val="tx1"/>
                          </a:solidFill>
                        </a:rPr>
                        <a:t>evidence of the ability to distinguish </a:t>
                      </a:r>
                      <a:r>
                        <a:rPr lang="en-US" sz="1200" b="1" u="sng" baseline="0" dirty="0" smtClean="0">
                          <a:solidFill>
                            <a:schemeClr val="tx1"/>
                          </a:solidFill>
                        </a:rPr>
                        <a:t>relevant</a:t>
                      </a:r>
                      <a:r>
                        <a:rPr lang="en-US" sz="1200" b="1" baseline="0" dirty="0" smtClean="0">
                          <a:solidFill>
                            <a:schemeClr val="tx1"/>
                          </a:solidFill>
                        </a:rPr>
                        <a:t> from irrelevant information such as fact from opinion</a:t>
                      </a:r>
                      <a:endParaRPr lang="en-US" sz="1200" b="1" dirty="0" smtClean="0">
                        <a:solidFill>
                          <a:schemeClr val="tx1"/>
                        </a:solidFill>
                      </a:endParaRPr>
                    </a:p>
                  </a:txBody>
                  <a:tcPr marL="103632" marR="103632" marT="50292" marB="50292"/>
                </a:tc>
                <a:tc hMerge="1">
                  <a:txBody>
                    <a:bodyPr/>
                    <a:lstStyle/>
                    <a:p>
                      <a:endParaRPr lang="en-US"/>
                    </a:p>
                  </a:txBody>
                  <a:tcPr/>
                </a:tc>
              </a:tr>
              <a:tr h="569976">
                <a:tc gridSpan="2">
                  <a:txBody>
                    <a:bodyPr/>
                    <a:lstStyle/>
                    <a:p>
                      <a:pPr lvl="0" defTabSz="914400" fontAlgn="base">
                        <a:spcBef>
                          <a:spcPct val="0"/>
                        </a:spcBef>
                        <a:spcAft>
                          <a:spcPct val="0"/>
                        </a:spcAft>
                      </a:pPr>
                      <a:r>
                        <a:rPr lang="en-US" sz="1500" b="1" dirty="0" smtClean="0">
                          <a:solidFill>
                            <a:schemeClr val="tx1"/>
                          </a:solidFill>
                        </a:rPr>
                        <a:t>Question #16  RI.3.9  Prompt: Describe the family of animals both dolphins and porpoises belong in.  Use key details from both passages. </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Teacher</a:t>
                      </a:r>
                      <a:r>
                        <a:rPr lang="en-US" sz="1500" b="1" baseline="0" dirty="0" smtClean="0">
                          <a:solidFill>
                            <a:schemeClr val="tx1"/>
                          </a:solidFill>
                        </a:rPr>
                        <a:t> /Rubric “Language Response”</a:t>
                      </a:r>
                      <a:endParaRPr lang="en-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944880">
                <a:tc gridSpan="2">
                  <a:txBody>
                    <a:bodyPr/>
                    <a:lstStyle/>
                    <a:p>
                      <a:r>
                        <a:rPr lang="en-US" sz="1100" b="1" baseline="0" dirty="0" smtClean="0">
                          <a:solidFill>
                            <a:schemeClr val="tx1"/>
                          </a:solidFill>
                        </a:rPr>
                        <a:t>The response </a:t>
                      </a:r>
                      <a:r>
                        <a:rPr lang="en-US" sz="1100" baseline="0" dirty="0" smtClean="0">
                          <a:solidFill>
                            <a:schemeClr val="tx1"/>
                          </a:solidFill>
                        </a:rPr>
                        <a:t>gives sufficient evidence of the ability to distinguish relevant from irrelevant information in order to answer the prompt.  Students must distinguish what evidence from both passages is relevant to explaining what family of animals both dolphins and porpoises belong in (extraneous information would be irrelevant).  With this particular research target, irrelevant information in an answer would not allow for a score of “2.”  Examples of relevant information from the passage Dolphins and Porpoises could be: (1) both dolphins and porpoises are in the same family of animals, (2) there are 40 other species of animals in this family, (3) and this species breathes air through lungs like humans – this may allude to all being mammals. Examples of relevant information from the passage </a:t>
                      </a:r>
                      <a:r>
                        <a:rPr lang="en-US" sz="1100" b="1" i="1" u="sng" baseline="0" dirty="0" smtClean="0">
                          <a:solidFill>
                            <a:schemeClr val="tx1"/>
                          </a:solidFill>
                        </a:rPr>
                        <a:t>Is It a Dolphin or a Porpoise</a:t>
                      </a:r>
                      <a:r>
                        <a:rPr lang="en-US" sz="1100" b="1" i="1" u="none" baseline="0" dirty="0" smtClean="0">
                          <a:solidFill>
                            <a:schemeClr val="tx1"/>
                          </a:solidFill>
                        </a:rPr>
                        <a:t> </a:t>
                      </a:r>
                      <a:r>
                        <a:rPr lang="en-US" sz="1100" baseline="0" dirty="0" smtClean="0">
                          <a:solidFill>
                            <a:schemeClr val="tx1"/>
                          </a:solidFill>
                        </a:rPr>
                        <a:t>could be: (1) both animals are in a group of whales called toothed whales.   There are many examples of dolphins and porpoises that do not specifically say if other animals in the same family have the same attributes – so those examples would be irrelevant (such as being social animals, traveling in pods, etc…).</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n-US" sz="1000" i="1" dirty="0" smtClean="0"/>
                        <a:t>Student presents </a:t>
                      </a:r>
                      <a:r>
                        <a:rPr lang="en-US" sz="1000" b="1" i="1" u="sng" dirty="0" smtClean="0"/>
                        <a:t>sufficient</a:t>
                      </a:r>
                      <a:r>
                        <a:rPr lang="en-US" sz="1000" b="1" i="1" u="sng" baseline="0" dirty="0" smtClean="0"/>
                        <a:t> key details</a:t>
                      </a:r>
                      <a:r>
                        <a:rPr lang="en-US" sz="1000" b="1" i="1" u="none" baseline="0" dirty="0" smtClean="0"/>
                        <a:t> </a:t>
                      </a:r>
                      <a:r>
                        <a:rPr lang="en-US" sz="1000" i="1" u="none" baseline="0" dirty="0" smtClean="0"/>
                        <a:t>from </a:t>
                      </a:r>
                      <a:r>
                        <a:rPr lang="en-US" sz="1000" b="1" i="1" u="sng" baseline="0" dirty="0" smtClean="0"/>
                        <a:t>both</a:t>
                      </a:r>
                      <a:r>
                        <a:rPr lang="en-US" sz="1000" b="1" i="1" baseline="0" dirty="0" smtClean="0"/>
                        <a:t> </a:t>
                      </a:r>
                      <a:r>
                        <a:rPr lang="en-US" sz="1000" i="1" baseline="0" dirty="0" smtClean="0"/>
                        <a:t>passages that support which family of animals dolphins and porpoises belong in. </a:t>
                      </a:r>
                    </a:p>
                    <a:p>
                      <a:r>
                        <a:rPr lang="en-US" sz="1100" i="0" baseline="0" dirty="0" smtClean="0"/>
                        <a:t>There are many sea animals in the same family as dolphins and porpoises.  The passage </a:t>
                      </a:r>
                      <a:r>
                        <a:rPr lang="en-US" sz="1100" b="1" i="1" baseline="0" dirty="0" smtClean="0"/>
                        <a:t>Dolphins and Porpoises</a:t>
                      </a:r>
                      <a:r>
                        <a:rPr lang="en-US" sz="1100" i="0" baseline="0" dirty="0" smtClean="0"/>
                        <a:t> states that there are 40 other species in this family!  The species in this family breathe air through lungs just like we do.  In the passage </a:t>
                      </a:r>
                      <a:r>
                        <a:rPr lang="en-US" sz="1100" b="1" i="1" baseline="0" dirty="0" smtClean="0"/>
                        <a:t>Is It a Dolphin or Porpoise </a:t>
                      </a:r>
                      <a:r>
                        <a:rPr lang="en-US" sz="1100" i="0" baseline="0" dirty="0" smtClean="0"/>
                        <a:t>we learn that this group of sea animals are also called the family of toothed whales.  </a:t>
                      </a:r>
                    </a:p>
                  </a:txBody>
                  <a:tcPr marL="103632" marR="103632" marT="50292" marB="50292"/>
                </a:tc>
              </a:tr>
              <a:tr h="580290">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r>
                        <a:rPr lang="en-US" sz="1000" i="1" dirty="0" smtClean="0"/>
                        <a:t>Student presents </a:t>
                      </a:r>
                      <a:r>
                        <a:rPr lang="en-US" sz="1000" b="1" i="1" u="sng" dirty="0" smtClean="0"/>
                        <a:t>minimal or partial key details</a:t>
                      </a:r>
                      <a:r>
                        <a:rPr lang="en-US" sz="1000" b="1" i="1" u="none" dirty="0" smtClean="0"/>
                        <a:t> </a:t>
                      </a:r>
                      <a:r>
                        <a:rPr lang="en-US" sz="1000" i="1" u="none" baseline="0" dirty="0" smtClean="0"/>
                        <a:t>from </a:t>
                      </a:r>
                      <a:r>
                        <a:rPr lang="en-US" sz="1000" b="1" i="1" u="sng" baseline="0" dirty="0" smtClean="0"/>
                        <a:t>one passage</a:t>
                      </a:r>
                      <a:r>
                        <a:rPr lang="en-US" sz="1000" b="1" i="1" u="none" baseline="0" dirty="0" smtClean="0"/>
                        <a:t> </a:t>
                      </a:r>
                      <a:r>
                        <a:rPr lang="en-US" sz="1000" i="1" u="none" baseline="0" dirty="0" smtClean="0"/>
                        <a:t>but </a:t>
                      </a:r>
                      <a:r>
                        <a:rPr lang="en-US" sz="1000" i="1" baseline="0" dirty="0" smtClean="0"/>
                        <a:t>does not give specific information about which passage and does not present details from both passages.</a:t>
                      </a:r>
                      <a:endParaRPr lang="en-US" sz="1000" i="1" dirty="0" smtClean="0"/>
                    </a:p>
                    <a:p>
                      <a:r>
                        <a:rPr lang="en-US" sz="1000" i="0" baseline="0" dirty="0" smtClean="0"/>
                        <a:t>Dolphins and porpoises have teeth.  That is because they are in the family of toothed whales.  It even tells how their teeth are different.  Then, they are in the same family.</a:t>
                      </a:r>
                      <a:endParaRPr lang="en-US" sz="1000" i="0" dirty="0" smtClean="0"/>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n-US" sz="1000" i="1" dirty="0" smtClean="0"/>
                        <a:t>Student</a:t>
                      </a:r>
                      <a:r>
                        <a:rPr lang="en-US" sz="1000" i="1" baseline="0" dirty="0" smtClean="0"/>
                        <a:t> presents </a:t>
                      </a:r>
                      <a:r>
                        <a:rPr lang="en-US" sz="1000" b="1" i="1" u="sng" baseline="0" dirty="0" smtClean="0"/>
                        <a:t>no evidence</a:t>
                      </a:r>
                      <a:r>
                        <a:rPr lang="en-US" sz="1000" b="1" i="1" u="none" baseline="0" dirty="0" smtClean="0"/>
                        <a:t> </a:t>
                      </a:r>
                      <a:r>
                        <a:rPr lang="en-US" sz="1000" i="1" u="none" baseline="0" dirty="0" smtClean="0"/>
                        <a:t>to </a:t>
                      </a:r>
                      <a:r>
                        <a:rPr lang="en-US" sz="1000" i="1" baseline="0" dirty="0" smtClean="0"/>
                        <a:t>distinguish relevant from irrelevant information about the prompt.</a:t>
                      </a:r>
                    </a:p>
                    <a:p>
                      <a:r>
                        <a:rPr lang="en-US" sz="1000" i="0" baseline="0" dirty="0" smtClean="0"/>
                        <a:t>Dolphins and porpoises are really neat.</a:t>
                      </a:r>
                      <a:endParaRPr lang="en-US" sz="1000" i="0" dirty="0" smtClean="0"/>
                    </a:p>
                  </a:txBody>
                  <a:tcPr marL="103632" marR="103632" marT="50292" marB="50292"/>
                </a:tc>
              </a:tr>
            </a:tbl>
          </a:graphicData>
        </a:graphic>
      </p:graphicFrame>
    </p:spTree>
    <p:extLst>
      <p:ext uri="{BB962C8B-B14F-4D97-AF65-F5344CB8AC3E}">
        <p14:creationId xmlns:p14="http://schemas.microsoft.com/office/powerpoint/2010/main" val="1649054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43120620"/>
              </p:ext>
            </p:extLst>
          </p:nvPr>
        </p:nvGraphicFramePr>
        <p:xfrm>
          <a:off x="385434" y="251460"/>
          <a:ext cx="6822440" cy="9115044"/>
        </p:xfrm>
        <a:graphic>
          <a:graphicData uri="http://schemas.openxmlformats.org/drawingml/2006/table">
            <a:tbl>
              <a:tblPr firstRow="1" bandRow="1">
                <a:tableStyleId>{5940675A-B579-460E-94D1-54222C63F5DA}</a:tableStyleId>
              </a:tblPr>
              <a:tblGrid>
                <a:gridCol w="539750"/>
                <a:gridCol w="6282690"/>
              </a:tblGrid>
              <a:tr h="43434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Note:  “Brief Writes” should take no longer than 10 minutes.   Brief writes are scored with a 2-3 point rubric. Full compositions are scored with a 4 point rubric.   The difference between this rubric and the constructed response reading rubrics, is that the </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Brief Write Rubric is assessing writing proficiency </a:t>
                      </a: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in a specific area, while the reading rubrics are assessing comprehension.  </a:t>
                      </a:r>
                    </a:p>
                  </a:txBody>
                  <a:tcPr marL="103632" marR="103632" marT="50292" marB="50292"/>
                </a:tc>
                <a:tc hMerge="1">
                  <a:txBody>
                    <a:bodyPr/>
                    <a:lstStyle/>
                    <a:p>
                      <a:endParaRPr lang="en-US"/>
                    </a:p>
                  </a:txBody>
                  <a:tcPr/>
                </a:tc>
              </a:tr>
              <a:tr h="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mn-lt"/>
                          <a:ea typeface="+mn-ea"/>
                          <a:cs typeface="+mn-cs"/>
                        </a:rPr>
                        <a:t>Quarter 3 CFA </a:t>
                      </a:r>
                      <a:r>
                        <a:rPr kumimoji="0" lang="en-US" sz="1200" b="1" i="0" u="sng" strike="noStrike" kern="1200" cap="none" spc="0" normalizeH="0" baseline="0" noProof="0" dirty="0" smtClean="0">
                          <a:ln>
                            <a:noFill/>
                          </a:ln>
                          <a:solidFill>
                            <a:schemeClr val="tx1"/>
                          </a:solidFill>
                          <a:effectLst/>
                          <a:uLnTx/>
                          <a:uFillTx/>
                          <a:latin typeface="+mn-lt"/>
                          <a:ea typeface="+mn-ea"/>
                          <a:cs typeface="+mn-cs"/>
                        </a:rPr>
                        <a:t>Brief Write Constructed Response</a:t>
                      </a:r>
                      <a:r>
                        <a:rPr kumimoji="0" lang="en-US" sz="1200" b="1" i="0" u="none" strike="noStrike" kern="1200" cap="none" spc="0" normalizeH="0" baseline="0" noProof="0" dirty="0" smtClean="0">
                          <a:ln>
                            <a:noFill/>
                          </a:ln>
                          <a:solidFill>
                            <a:schemeClr val="tx1"/>
                          </a:solidFill>
                          <a:effectLst/>
                          <a:uLnTx/>
                          <a:uFillTx/>
                          <a:latin typeface="+mn-lt"/>
                          <a:ea typeface="+mn-ea"/>
                          <a:cs typeface="+mn-cs"/>
                        </a:rPr>
                        <a:t> Answer Key</a:t>
                      </a:r>
                    </a:p>
                  </a:txBody>
                  <a:tcPr marL="103632" marR="103632" marT="50292" marB="50292"/>
                </a:tc>
                <a:tc hMerge="1">
                  <a:txBody>
                    <a:bodyPr/>
                    <a:lstStyle/>
                    <a:p>
                      <a:endParaRPr lang="en-US"/>
                    </a:p>
                  </a:txBody>
                  <a:tcPr/>
                </a:tc>
              </a:tr>
              <a:tr h="278892">
                <a:tc gridSpan="2">
                  <a:txBody>
                    <a:bodyPr/>
                    <a:lstStyle/>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100" dirty="0" smtClean="0">
                          <a:solidFill>
                            <a:schemeClr val="tx1"/>
                          </a:solidFill>
                          <a:effectLst/>
                          <a:latin typeface="+mn-lt"/>
                          <a:ea typeface="Calibri"/>
                          <a:cs typeface="Times New Roman"/>
                        </a:rPr>
                        <a:t>W.3.3b  Target 1a</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100" b="1" dirty="0" smtClean="0">
                          <a:solidFill>
                            <a:schemeClr val="tx1"/>
                          </a:solidFill>
                          <a:effectLst/>
                          <a:latin typeface="+mn-lt"/>
                          <a:ea typeface="Calibri"/>
                          <a:cs typeface="Times New Roman"/>
                        </a:rPr>
                        <a:t>Organization Conclusion</a:t>
                      </a:r>
                      <a:r>
                        <a:rPr lang="en-US" sz="1100" b="1" baseline="0" dirty="0" smtClean="0">
                          <a:solidFill>
                            <a:schemeClr val="tx1"/>
                          </a:solidFill>
                          <a:effectLst/>
                          <a:latin typeface="+mn-lt"/>
                          <a:ea typeface="Calibri"/>
                          <a:cs typeface="Times New Roman"/>
                        </a:rPr>
                        <a:t> </a:t>
                      </a:r>
                      <a:r>
                        <a:rPr lang="en-US" sz="1100" baseline="0" dirty="0" smtClean="0">
                          <a:solidFill>
                            <a:schemeClr val="tx1"/>
                          </a:solidFill>
                          <a:effectLst/>
                          <a:latin typeface="+mn-lt"/>
                          <a:ea typeface="Calibri"/>
                          <a:cs typeface="Times New Roman"/>
                        </a:rPr>
                        <a:t>– </a:t>
                      </a:r>
                      <a:r>
                        <a:rPr lang="en-US" sz="1100" b="1" baseline="0" dirty="0" smtClean="0">
                          <a:solidFill>
                            <a:schemeClr val="tx1"/>
                          </a:solidFill>
                          <a:effectLst/>
                          <a:latin typeface="+mn-lt"/>
                          <a:ea typeface="Calibri"/>
                          <a:cs typeface="Times New Roman"/>
                        </a:rPr>
                        <a:t>Temporal Words to Signal Event Order</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1" dirty="0" smtClean="0">
                          <a:solidFill>
                            <a:schemeClr val="tx1"/>
                          </a:solidFill>
                          <a:effectLst/>
                          <a:latin typeface="+mn-lt"/>
                          <a:ea typeface="Calibri"/>
                          <a:cs typeface="Times New Roman"/>
                        </a:rPr>
                        <a:t>W.3.3a </a:t>
                      </a:r>
                      <a:r>
                        <a:rPr lang="en-US" sz="1100" dirty="0" smtClean="0">
                          <a:solidFill>
                            <a:schemeClr val="tx1"/>
                          </a:solidFill>
                          <a:effectLst/>
                          <a:latin typeface="+mn-lt"/>
                          <a:ea typeface="Calibri"/>
                          <a:cs typeface="Times New Roman"/>
                        </a:rPr>
                        <a:t>Establish a situation and introduce a narrator and/or characters; organize an event sequence that unfolds naturally. </a:t>
                      </a:r>
                      <a:r>
                        <a:rPr lang="en-US" sz="1100" b="1" dirty="0" smtClean="0">
                          <a:solidFill>
                            <a:schemeClr val="tx1"/>
                          </a:solidFill>
                          <a:effectLst/>
                          <a:latin typeface="+mn-lt"/>
                          <a:ea typeface="Calibri"/>
                          <a:cs typeface="Times New Roman"/>
                        </a:rPr>
                        <a:t>W.3.3.b </a:t>
                      </a:r>
                      <a:r>
                        <a:rPr lang="en-US" sz="1100" dirty="0" smtClean="0">
                          <a:solidFill>
                            <a:schemeClr val="tx1"/>
                          </a:solidFill>
                          <a:effectLst/>
                          <a:latin typeface="+mn-lt"/>
                          <a:ea typeface="Calibri"/>
                          <a:cs typeface="Times New Roman"/>
                        </a:rPr>
                        <a:t>Use dialogue and descriptions of actions, thoughts, and feelings to develop experiences and events or show the response of characters to situations.</a:t>
                      </a:r>
                      <a:r>
                        <a:rPr lang="en-US" sz="1100" b="1" baseline="0" dirty="0" smtClean="0">
                          <a:solidFill>
                            <a:schemeClr val="tx1"/>
                          </a:solidFill>
                          <a:effectLst/>
                          <a:latin typeface="+mn-lt"/>
                          <a:ea typeface="Calibri"/>
                          <a:cs typeface="Times New Roman"/>
                        </a:rPr>
                        <a:t>  W.3.3c </a:t>
                      </a:r>
                      <a:r>
                        <a:rPr lang="en-US" sz="1100" b="1" u="sng" dirty="0" smtClean="0">
                          <a:solidFill>
                            <a:schemeClr val="tx1"/>
                          </a:solidFill>
                          <a:effectLst/>
                          <a:latin typeface="+mn-lt"/>
                          <a:ea typeface="Calibri"/>
                          <a:cs typeface="Times New Roman"/>
                        </a:rPr>
                        <a:t>Use temporal words and phrases to signal event order</a:t>
                      </a:r>
                      <a:r>
                        <a:rPr lang="en-US" sz="1100" b="1" u="none" baseline="0" dirty="0" smtClean="0">
                          <a:solidFill>
                            <a:schemeClr val="tx1"/>
                          </a:solidFill>
                          <a:effectLst/>
                          <a:latin typeface="+mn-lt"/>
                          <a:ea typeface="Calibri"/>
                          <a:cs typeface="Times New Roman"/>
                        </a:rPr>
                        <a:t>.  </a:t>
                      </a:r>
                      <a:r>
                        <a:rPr lang="en-US" sz="1100" b="1" u="none" dirty="0" smtClean="0">
                          <a:solidFill>
                            <a:schemeClr val="tx1"/>
                          </a:solidFill>
                          <a:effectLst/>
                          <a:latin typeface="+mn-lt"/>
                          <a:ea typeface="Calibri"/>
                          <a:cs typeface="Times New Roman"/>
                        </a:rPr>
                        <a:t>W.3.3.d </a:t>
                      </a:r>
                      <a:r>
                        <a:rPr lang="en-US" sz="1100" u="none" dirty="0" smtClean="0">
                          <a:solidFill>
                            <a:schemeClr val="tx1"/>
                          </a:solidFill>
                          <a:effectLst/>
                          <a:latin typeface="+mn-lt"/>
                          <a:ea typeface="Calibri"/>
                          <a:cs typeface="Times New Roman"/>
                        </a:rPr>
                        <a:t>Provide a sense of closure.</a:t>
                      </a:r>
                    </a:p>
                  </a:txBody>
                  <a:tcPr marL="103632" marR="103632" marT="50292" marB="50292"/>
                </a:tc>
                <a:tc hMerge="1">
                  <a:txBody>
                    <a:bodyPr/>
                    <a:lstStyle/>
                    <a:p>
                      <a:endParaRPr lang="en-US"/>
                    </a:p>
                  </a:txBody>
                  <a:tcPr/>
                </a:tc>
              </a:tr>
              <a:tr h="1854708">
                <a:tc gridSpan="2">
                  <a:txBody>
                    <a:bodyPr/>
                    <a:lstStyle/>
                    <a:p>
                      <a:pPr marL="290513" marR="0" lvl="0" indent="-230188" algn="l" defTabSz="1018809"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17. A student is writing a story for class about whales.  Read the draft of the story and complete the task that follows. </a:t>
                      </a:r>
                    </a:p>
                    <a:p>
                      <a:pPr marL="290513" marR="0" lvl="0" indent="-230188" algn="r" defTabSz="1018809" rtl="0" eaLnBrk="1" fontAlgn="auto" latinLnBrk="0" hangingPunct="1">
                        <a:lnSpc>
                          <a:spcPct val="100000"/>
                        </a:lnSpc>
                        <a:spcBef>
                          <a:spcPts val="0"/>
                        </a:spcBef>
                        <a:spcAft>
                          <a:spcPts val="0"/>
                        </a:spcAft>
                        <a:buClrTx/>
                        <a:buSzTx/>
                        <a:buFont typeface="+mj-lt"/>
                        <a:buNone/>
                        <a:tabLst/>
                        <a:defRPr/>
                      </a:pPr>
                      <a:r>
                        <a:rPr kumimoji="0" lang="en-US" sz="900" b="0" i="1" u="none" strike="noStrike" kern="1200" cap="none" spc="0" normalizeH="0" baseline="0" noProof="0" dirty="0" smtClean="0">
                          <a:ln>
                            <a:noFill/>
                          </a:ln>
                          <a:solidFill>
                            <a:prstClr val="black"/>
                          </a:solidFill>
                          <a:effectLst/>
                          <a:uLnTx/>
                          <a:uFillTx/>
                          <a:latin typeface="+mn-lt"/>
                          <a:ea typeface="+mn-ea"/>
                          <a:cs typeface="Helvetica" pitchFamily="34" charset="0"/>
                        </a:rPr>
                        <a:t>Write a Brief Text, W.3c Temporal Words, Writing Target 1a</a:t>
                      </a:r>
                      <a:endParaRPr kumimoji="0" lang="en-US" sz="1200" b="1" i="0" u="none" strike="noStrike" kern="1200" cap="none" spc="0" normalizeH="0" baseline="0" noProof="0" dirty="0" smtClean="0">
                        <a:ln>
                          <a:noFill/>
                        </a:ln>
                        <a:solidFill>
                          <a:srgbClr val="FF0000"/>
                        </a:solidFill>
                        <a:effectLst/>
                        <a:uLnTx/>
                        <a:uFillTx/>
                        <a:latin typeface="+mn-lt"/>
                        <a:ea typeface="+mn-ea"/>
                        <a:cs typeface="+mn-cs"/>
                      </a:endParaRPr>
                    </a:p>
                    <a:p>
                      <a:pPr marL="290513" marR="0" lvl="0" indent="-290513" algn="l" defTabSz="1018809" rtl="0" eaLnBrk="1" fontAlgn="auto" latinLnBrk="0" hangingPunct="1">
                        <a:lnSpc>
                          <a:spcPct val="100000"/>
                        </a:lnSpc>
                        <a:spcBef>
                          <a:spcPts val="0"/>
                        </a:spcBef>
                        <a:spcAft>
                          <a:spcPts val="0"/>
                        </a:spcAft>
                        <a:buClrTx/>
                        <a:buSzTx/>
                        <a:buFont typeface="+mj-lt"/>
                        <a:buNone/>
                        <a:tabLst/>
                        <a:defRPr/>
                      </a:pPr>
                      <a:r>
                        <a:rPr kumimoji="0" lang="en-US" sz="1200" b="0" i="0" u="none" strike="noStrike" kern="1200" cap="none" spc="0" normalizeH="0" baseline="0" noProof="0" dirty="0" smtClean="0">
                          <a:ln>
                            <a:noFill/>
                          </a:ln>
                          <a:solidFill>
                            <a:srgbClr val="FF0000"/>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Once upon a time, there was a dolphin swimming in the deepest part of the ocean, when she heard a noise.  The noise came from a very large whale.  The dolphin had never seen a whale so large. She asked, “What kind of whale are you?”  “I’m a pilot whale” the large whale replied.  “Where are you headed?” asked the dolphin. “I’m searching for some tasty food. Would you like to join me?” said the whale. “Yes!” cried the dolphin. “I want to go on an adventure.”</a:t>
                      </a:r>
                    </a:p>
                    <a:p>
                      <a:pPr marL="290513" marR="0" lvl="0" indent="-290513" algn="l" defTabSz="1018809" rtl="0" eaLnBrk="1" fontAlgn="auto" latinLnBrk="0" hangingPunct="1">
                        <a:lnSpc>
                          <a:spcPct val="100000"/>
                        </a:lnSpc>
                        <a:spcBef>
                          <a:spcPts val="0"/>
                        </a:spcBef>
                        <a:spcAft>
                          <a:spcPts val="0"/>
                        </a:spcAft>
                        <a:buClrTx/>
                        <a:buSzTx/>
                        <a:buFont typeface="+mj-lt"/>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290513" marR="0" lvl="0" indent="-7938" algn="l" defTabSz="1018809" rtl="0" eaLnBrk="1" fontAlgn="auto" latinLnBrk="0" hangingPunct="1">
                        <a:lnSpc>
                          <a:spcPct val="100000"/>
                        </a:lnSpc>
                        <a:spcBef>
                          <a:spcPts val="0"/>
                        </a:spcBef>
                        <a:spcAft>
                          <a:spcPts val="0"/>
                        </a:spcAft>
                        <a:buClrTx/>
                        <a:buSzTx/>
                        <a:buFont typeface="+mj-lt"/>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In one or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two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paragraphs, write an ending for the story that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describes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the events and experiences in the story.                                    </a:t>
                      </a:r>
                    </a:p>
                  </a:txBody>
                  <a:tcPr marL="103632" marR="103632" marT="50292" marB="50292"/>
                </a:tc>
                <a:tc hMerge="1">
                  <a:txBody>
                    <a:bodyPr/>
                    <a:lstStyle/>
                    <a:p>
                      <a:endParaRPr lang="en-US" dirty="0"/>
                    </a:p>
                  </a:txBody>
                  <a:tcPr/>
                </a:tc>
              </a:tr>
              <a:tr h="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Teacher</a:t>
                      </a:r>
                      <a:r>
                        <a:rPr lang="en-US" sz="1400" b="1" baseline="0" dirty="0" smtClean="0">
                          <a:solidFill>
                            <a:schemeClr val="tx1"/>
                          </a:solidFill>
                        </a:rPr>
                        <a:t> /Rubric “Language Response”</a:t>
                      </a:r>
                      <a:endParaRPr lang="en-US" sz="14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952500">
                <a:tc gridSpan="2">
                  <a:txBody>
                    <a:bodyPr/>
                    <a:lstStyle/>
                    <a:p>
                      <a:pPr lvl="0" algn="l">
                        <a:defRPr sz="1800" b="0" i="0"/>
                      </a:pPr>
                      <a:r>
                        <a:rPr lang="en-US" sz="1100" u="sng" kern="1200" dirty="0" smtClean="0">
                          <a:solidFill>
                            <a:schemeClr val="tx1"/>
                          </a:solidFill>
                          <a:effectLst/>
                          <a:latin typeface="+mn-lt"/>
                          <a:ea typeface="+mn-ea"/>
                          <a:cs typeface="+mn-cs"/>
                        </a:rPr>
                        <a:t>Directions</a:t>
                      </a:r>
                      <a:r>
                        <a:rPr lang="en-US" sz="1100" u="sng" kern="1200" baseline="0" dirty="0" smtClean="0">
                          <a:solidFill>
                            <a:schemeClr val="tx1"/>
                          </a:solidFill>
                          <a:effectLst/>
                          <a:latin typeface="+mn-lt"/>
                          <a:ea typeface="+mn-ea"/>
                          <a:cs typeface="+mn-cs"/>
                        </a:rPr>
                        <a:t> for Scoring</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Times New Roman"/>
                          <a:cs typeface="Arial"/>
                        </a:rPr>
                        <a:t>Write an overview of what students could include in a proficient response with examples from the text.  Be very specific and “lengthy.”</a:t>
                      </a:r>
                      <a:r>
                        <a:rPr lang="en-US" sz="1100" u="none" dirty="0" smtClean="0">
                          <a:solidFill>
                            <a:schemeClr val="tx1"/>
                          </a:solidFill>
                        </a:rPr>
                        <a:t> </a:t>
                      </a:r>
                      <a:r>
                        <a:rPr lang="en-US" sz="1100" u="sng" dirty="0" smtClean="0">
                          <a:solidFill>
                            <a:schemeClr val="tx1"/>
                          </a:solidFill>
                        </a:rPr>
                        <a:t>T</a:t>
                      </a:r>
                      <a:r>
                        <a:rPr lang="en-US" sz="1100" u="sng" dirty="0" smtClean="0">
                          <a:solidFill>
                            <a:schemeClr val="tx1"/>
                          </a:solidFill>
                          <a:latin typeface="+mn-lt"/>
                        </a:rPr>
                        <a:t>eacher Language and Scoring Notes</a:t>
                      </a:r>
                      <a:r>
                        <a:rPr lang="en-US" sz="1100" dirty="0" smtClean="0">
                          <a:solidFill>
                            <a:schemeClr val="tx1"/>
                          </a:solidFill>
                          <a:latin typeface="+mn-lt"/>
                        </a:rPr>
                        <a:t>:</a:t>
                      </a:r>
                      <a:endParaRPr lang="en-US" sz="1100" b="1" dirty="0" smtClean="0">
                        <a:solidFill>
                          <a:schemeClr val="tx1"/>
                        </a:solidFill>
                        <a:latin typeface="+mn-lt"/>
                      </a:endParaRPr>
                    </a:p>
                    <a:p>
                      <a:pPr lvl="0" algn="l">
                        <a:defRPr sz="1800" b="0" i="0"/>
                      </a:pPr>
                      <a:r>
                        <a:rPr lang="en-US" sz="1100" b="1" dirty="0" smtClean="0">
                          <a:solidFill>
                            <a:schemeClr val="tx1"/>
                          </a:solidFill>
                          <a:latin typeface="+mn-lt"/>
                        </a:rPr>
                        <a:t>The student response </a:t>
                      </a:r>
                      <a:r>
                        <a:rPr lang="en-US" sz="1100" b="0" dirty="0" smtClean="0">
                          <a:solidFill>
                            <a:schemeClr val="tx1"/>
                          </a:solidFill>
                          <a:latin typeface="+mn-lt"/>
                        </a:rPr>
                        <a:t>should provide a conclusion (1-2 paragraphs) that logically follow</a:t>
                      </a:r>
                      <a:r>
                        <a:rPr lang="en-US" sz="1100" b="0" baseline="0" dirty="0" smtClean="0">
                          <a:solidFill>
                            <a:schemeClr val="tx1"/>
                          </a:solidFill>
                          <a:latin typeface="+mn-lt"/>
                        </a:rPr>
                        <a:t> </a:t>
                      </a:r>
                      <a:r>
                        <a:rPr lang="en-US" sz="1100" b="0" dirty="0" smtClean="0">
                          <a:solidFill>
                            <a:schemeClr val="tx1"/>
                          </a:solidFill>
                          <a:latin typeface="+mn-lt"/>
                        </a:rPr>
                        <a:t>and support</a:t>
                      </a:r>
                      <a:r>
                        <a:rPr lang="en-US" sz="1100" b="0" baseline="0" dirty="0" smtClean="0">
                          <a:solidFill>
                            <a:schemeClr val="tx1"/>
                          </a:solidFill>
                          <a:latin typeface="+mn-lt"/>
                        </a:rPr>
                        <a:t> </a:t>
                      </a:r>
                      <a:r>
                        <a:rPr lang="en-US" sz="1100" b="0" dirty="0" smtClean="0">
                          <a:solidFill>
                            <a:schemeClr val="tx1"/>
                          </a:solidFill>
                          <a:latin typeface="+mn-lt"/>
                        </a:rPr>
                        <a:t>the preceding information about what the</a:t>
                      </a:r>
                      <a:r>
                        <a:rPr lang="en-US" sz="1100" b="0" baseline="0" dirty="0" smtClean="0">
                          <a:solidFill>
                            <a:schemeClr val="tx1"/>
                          </a:solidFill>
                          <a:latin typeface="+mn-lt"/>
                        </a:rPr>
                        <a:t> events and experiences of the characters in the story. </a:t>
                      </a:r>
                      <a:r>
                        <a:rPr lang="en-US" sz="1100" b="0" dirty="0" smtClean="0">
                          <a:solidFill>
                            <a:schemeClr val="tx1"/>
                          </a:solidFill>
                          <a:latin typeface="+mn-lt"/>
                        </a:rPr>
                        <a:t>The conclusion should have a statement that explains what happened after the dolphin joined the large pilot whale to search for</a:t>
                      </a:r>
                      <a:r>
                        <a:rPr lang="en-US" sz="1100" b="0" baseline="0" dirty="0" smtClean="0">
                          <a:solidFill>
                            <a:schemeClr val="tx1"/>
                          </a:solidFill>
                          <a:latin typeface="+mn-lt"/>
                        </a:rPr>
                        <a:t> tasty food.</a:t>
                      </a:r>
                      <a:endParaRPr lang="en-US" sz="1100" b="0" dirty="0" smtClean="0">
                        <a:solidFill>
                          <a:schemeClr val="tx1"/>
                        </a:solidFill>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n-US" sz="1300" b="1" dirty="0" smtClean="0">
                          <a:solidFill>
                            <a:schemeClr val="tx1"/>
                          </a:solidFill>
                        </a:rPr>
                        <a:t>Student “Language” Response Example</a:t>
                      </a:r>
                      <a:endParaRPr lang="en-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n-US" sz="1000" i="1" dirty="0" smtClean="0">
                          <a:solidFill>
                            <a:schemeClr val="tx1"/>
                          </a:solidFill>
                        </a:rPr>
                        <a:t>The</a:t>
                      </a:r>
                      <a:r>
                        <a:rPr lang="en-US" sz="1000" i="1" baseline="0" dirty="0" smtClean="0">
                          <a:solidFill>
                            <a:schemeClr val="tx1"/>
                          </a:solidFill>
                        </a:rPr>
                        <a:t> response </a:t>
                      </a:r>
                      <a:r>
                        <a:rPr lang="en-US" sz="1000" i="1" dirty="0" smtClean="0">
                          <a:solidFill>
                            <a:schemeClr val="tx1"/>
                          </a:solidFill>
                        </a:rPr>
                        <a:t>provides </a:t>
                      </a:r>
                      <a:r>
                        <a:rPr lang="en-US" sz="1000" b="1" i="1" dirty="0" smtClean="0">
                          <a:solidFill>
                            <a:schemeClr val="tx1"/>
                          </a:solidFill>
                        </a:rPr>
                        <a:t>transition</a:t>
                      </a:r>
                      <a:r>
                        <a:rPr lang="en-US" sz="1000" b="1" i="1" baseline="0" dirty="0" smtClean="0">
                          <a:solidFill>
                            <a:schemeClr val="tx1"/>
                          </a:solidFill>
                        </a:rPr>
                        <a:t> (words or phrases) </a:t>
                      </a:r>
                      <a:r>
                        <a:rPr lang="en-US" sz="1000" i="1" dirty="0" smtClean="0">
                          <a:solidFill>
                            <a:schemeClr val="tx1"/>
                          </a:solidFill>
                        </a:rPr>
                        <a:t>from the “body of the story” to the conclusion</a:t>
                      </a:r>
                      <a:r>
                        <a:rPr lang="en-US" sz="1000" i="1" baseline="0" dirty="0" smtClean="0">
                          <a:solidFill>
                            <a:schemeClr val="tx1"/>
                          </a:solidFill>
                        </a:rPr>
                        <a:t> and </a:t>
                      </a:r>
                      <a:r>
                        <a:rPr lang="en-US" sz="1000" i="1" dirty="0" smtClean="0">
                          <a:solidFill>
                            <a:schemeClr val="tx1"/>
                          </a:solidFill>
                        </a:rPr>
                        <a:t>provides a satisfying ending to the story that provides</a:t>
                      </a:r>
                      <a:r>
                        <a:rPr lang="en-US" sz="1000" i="1" baseline="0" dirty="0" smtClean="0">
                          <a:solidFill>
                            <a:schemeClr val="tx1"/>
                          </a:solidFill>
                        </a:rPr>
                        <a:t> </a:t>
                      </a:r>
                      <a:r>
                        <a:rPr lang="en-US" sz="1000" i="1" dirty="0" smtClean="0">
                          <a:solidFill>
                            <a:schemeClr val="tx1"/>
                          </a:solidFill>
                        </a:rPr>
                        <a:t>closure and/or follows logically from the events or experiences in the story</a:t>
                      </a:r>
                      <a:r>
                        <a:rPr lang="en-US" sz="1000" i="1" baseline="0" dirty="0" smtClean="0">
                          <a:solidFill>
                            <a:schemeClr val="tx1"/>
                          </a:solidFill>
                        </a:rPr>
                        <a:t> with dialogue.</a:t>
                      </a:r>
                      <a:endParaRPr lang="en-US" sz="1000" i="1" dirty="0" smtClean="0">
                        <a:solidFill>
                          <a:schemeClr val="tx1"/>
                        </a:solidFill>
                      </a:endParaRPr>
                    </a:p>
                    <a:p>
                      <a:r>
                        <a:rPr lang="en-US" sz="1100" b="1" i="0" dirty="0" smtClean="0">
                          <a:solidFill>
                            <a:schemeClr val="tx1"/>
                          </a:solidFill>
                        </a:rPr>
                        <a:t>Then</a:t>
                      </a:r>
                      <a:r>
                        <a:rPr lang="en-US" sz="1100" i="0" dirty="0" smtClean="0">
                          <a:solidFill>
                            <a:schemeClr val="tx1"/>
                          </a:solidFill>
                        </a:rPr>
                        <a:t> the pilot</a:t>
                      </a:r>
                      <a:r>
                        <a:rPr lang="en-US" sz="1100" i="0" baseline="0" dirty="0" smtClean="0">
                          <a:solidFill>
                            <a:schemeClr val="tx1"/>
                          </a:solidFill>
                        </a:rPr>
                        <a:t> whale said, “Great, it will be nice to have a friend come along!”  </a:t>
                      </a:r>
                      <a:r>
                        <a:rPr lang="en-US" sz="1100" b="1" i="0" baseline="0" dirty="0" smtClean="0">
                          <a:solidFill>
                            <a:schemeClr val="tx1"/>
                          </a:solidFill>
                        </a:rPr>
                        <a:t>So </a:t>
                      </a:r>
                      <a:r>
                        <a:rPr lang="en-US" sz="1100" i="0" baseline="0" dirty="0" smtClean="0">
                          <a:solidFill>
                            <a:schemeClr val="tx1"/>
                          </a:solidFill>
                        </a:rPr>
                        <a:t>the whale and dolphin headed out to the deep blue sea in search of some tasty food.  “What kind of food do you like most?” said the dolphin to his new friend.  The whale said, “I love seaweed and small plants.”  </a:t>
                      </a:r>
                      <a:r>
                        <a:rPr lang="en-US" sz="1100" b="1" i="0" baseline="0" dirty="0" smtClean="0">
                          <a:solidFill>
                            <a:schemeClr val="tx1"/>
                          </a:solidFill>
                        </a:rPr>
                        <a:t>So </a:t>
                      </a:r>
                      <a:r>
                        <a:rPr lang="en-US" sz="1100" i="0" baseline="0" dirty="0" smtClean="0">
                          <a:solidFill>
                            <a:schemeClr val="tx1"/>
                          </a:solidFill>
                        </a:rPr>
                        <a:t>they went to look but they couldn’t find anything.   </a:t>
                      </a:r>
                      <a:r>
                        <a:rPr lang="en-US" sz="1100" b="1" i="0" baseline="0" dirty="0" smtClean="0">
                          <a:solidFill>
                            <a:schemeClr val="tx1"/>
                          </a:solidFill>
                        </a:rPr>
                        <a:t>After </a:t>
                      </a:r>
                      <a:r>
                        <a:rPr lang="en-US" sz="1100" i="0" baseline="0" dirty="0" smtClean="0">
                          <a:solidFill>
                            <a:schemeClr val="tx1"/>
                          </a:solidFill>
                        </a:rPr>
                        <a:t>awhile they decided to go closer to the shore.  </a:t>
                      </a:r>
                      <a:r>
                        <a:rPr lang="en-US" sz="1100" b="1" i="0" baseline="0" dirty="0" smtClean="0">
                          <a:solidFill>
                            <a:schemeClr val="tx1"/>
                          </a:solidFill>
                        </a:rPr>
                        <a:t>When </a:t>
                      </a:r>
                      <a:r>
                        <a:rPr lang="en-US" sz="1100" i="0" baseline="0" dirty="0" smtClean="0">
                          <a:solidFill>
                            <a:schemeClr val="tx1"/>
                          </a:solidFill>
                        </a:rPr>
                        <a:t>they got closer the dolphin shouted, “Look!  I see lots of seaweed for you!”  The whale was so happy.  They swam as fast as they could toward the shore and the whale ate and ate.  </a:t>
                      </a:r>
                      <a:r>
                        <a:rPr lang="en-US" sz="1100" b="1" i="0" baseline="0" dirty="0" smtClean="0">
                          <a:solidFill>
                            <a:schemeClr val="tx1"/>
                          </a:solidFill>
                        </a:rPr>
                        <a:t>Finally, </a:t>
                      </a:r>
                      <a:r>
                        <a:rPr lang="en-US" sz="1100" i="0" baseline="0" dirty="0" smtClean="0">
                          <a:solidFill>
                            <a:schemeClr val="tx1"/>
                          </a:solidFill>
                        </a:rPr>
                        <a:t>the whale was full.  “Thank you friend,” the whale said.  “</a:t>
                      </a:r>
                      <a:r>
                        <a:rPr lang="en-US" sz="1100" b="1" i="0" baseline="0" dirty="0" smtClean="0">
                          <a:solidFill>
                            <a:schemeClr val="tx1"/>
                          </a:solidFill>
                        </a:rPr>
                        <a:t>Now </a:t>
                      </a:r>
                      <a:r>
                        <a:rPr lang="en-US" sz="1100" i="0" baseline="0" dirty="0" smtClean="0">
                          <a:solidFill>
                            <a:schemeClr val="tx1"/>
                          </a:solidFill>
                        </a:rPr>
                        <a:t>lets go find some tasty food for you too!”  And they swam happily off together.</a:t>
                      </a:r>
                      <a:endParaRPr lang="en-US" sz="1100" i="0" dirty="0" smtClean="0">
                        <a:solidFill>
                          <a:schemeClr val="tx1"/>
                        </a:solidFill>
                      </a:endParaRPr>
                    </a:p>
                  </a:txBody>
                  <a:tcPr marL="103632" marR="103632" marT="50292" marB="50292"/>
                </a:tc>
              </a:tr>
              <a:tr h="771144">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The response provides a limited transition from the “body of the story” to the conclusion and  provides a general or partial ending to the story that may provide some closure and/or somewhat follow logically from the events or</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smtClean="0">
                          <a:ln>
                            <a:noFill/>
                          </a:ln>
                          <a:solidFill>
                            <a:schemeClr val="tx1"/>
                          </a:solidFill>
                          <a:effectLst/>
                          <a:uLnTx/>
                          <a:uFillTx/>
                          <a:latin typeface="+mn-lt"/>
                          <a:ea typeface="+mn-ea"/>
                          <a:cs typeface="+mn-cs"/>
                        </a:rPr>
                        <a:t>experiences in the story.</a:t>
                      </a:r>
                      <a:endParaRPr kumimoji="0" lang="en-US" sz="1000" b="0" i="1"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mn-lt"/>
                          <a:ea typeface="+mn-ea"/>
                          <a:cs typeface="+mn-cs"/>
                        </a:rPr>
                        <a:t>The dolphin really wanted to have an adventure and it sounded like fun.  </a:t>
                      </a:r>
                      <a:r>
                        <a:rPr kumimoji="0" lang="en-US" sz="1100" b="1" i="0" u="none" strike="noStrike" kern="1200" cap="none" spc="0" normalizeH="0" baseline="0" noProof="0" dirty="0" smtClean="0">
                          <a:ln>
                            <a:noFill/>
                          </a:ln>
                          <a:solidFill>
                            <a:schemeClr val="tx1"/>
                          </a:solidFill>
                          <a:effectLst/>
                          <a:uLnTx/>
                          <a:uFillTx/>
                          <a:latin typeface="+mn-lt"/>
                          <a:ea typeface="+mn-ea"/>
                          <a:cs typeface="+mn-cs"/>
                        </a:rPr>
                        <a:t>So</a:t>
                      </a:r>
                      <a:r>
                        <a:rPr kumimoji="0" lang="en-US" sz="1100" b="0" i="0" u="none" strike="noStrike" kern="1200" cap="none" spc="0" normalizeH="0" baseline="0" noProof="0" dirty="0" smtClean="0">
                          <a:ln>
                            <a:noFill/>
                          </a:ln>
                          <a:solidFill>
                            <a:schemeClr val="tx1"/>
                          </a:solidFill>
                          <a:effectLst/>
                          <a:uLnTx/>
                          <a:uFillTx/>
                          <a:latin typeface="+mn-lt"/>
                          <a:ea typeface="+mn-ea"/>
                          <a:cs typeface="+mn-cs"/>
                        </a:rPr>
                        <a:t> they went to look for some sunken ships under the water far below.  They didn’t find any but it was a lot of fun.  Sometimes they even found food for the whale to eat and the dolphin too.  Adventures are great thought the dolphin.  I’ll have to go on anther one soon.</a:t>
                      </a: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n-US" sz="1000" b="0" i="1" dirty="0" smtClean="0">
                          <a:solidFill>
                            <a:schemeClr val="tx1"/>
                          </a:solidFill>
                        </a:rPr>
                        <a:t>The response</a:t>
                      </a:r>
                      <a:r>
                        <a:rPr lang="en-US" sz="1000" b="0" i="1" baseline="0" dirty="0" smtClean="0">
                          <a:solidFill>
                            <a:schemeClr val="tx1"/>
                          </a:solidFill>
                        </a:rPr>
                        <a:t> </a:t>
                      </a:r>
                      <a:r>
                        <a:rPr lang="en-US" sz="1000" b="0" i="1" dirty="0" smtClean="0">
                          <a:solidFill>
                            <a:schemeClr val="tx1"/>
                          </a:solidFill>
                        </a:rPr>
                        <a:t>provides no transition from the body of the story to the conclusion and</a:t>
                      </a:r>
                      <a:r>
                        <a:rPr lang="en-US" sz="1000" b="0" i="1" baseline="0" dirty="0" smtClean="0">
                          <a:solidFill>
                            <a:schemeClr val="tx1"/>
                          </a:solidFill>
                        </a:rPr>
                        <a:t> has an unclear or incomplete ending to the story that does not provide closure.</a:t>
                      </a:r>
                    </a:p>
                    <a:p>
                      <a:r>
                        <a:rPr lang="en-US" sz="1100" b="0" i="0" baseline="0" dirty="0" smtClean="0">
                          <a:solidFill>
                            <a:schemeClr val="tx1"/>
                          </a:solidFill>
                        </a:rPr>
                        <a:t>The dolphin and whale ate a lot of food and were happy.</a:t>
                      </a:r>
                    </a:p>
                  </a:txBody>
                  <a:tcPr marL="103632" marR="103632" marT="50292" marB="50292"/>
                </a:tc>
              </a:tr>
            </a:tbl>
          </a:graphicData>
        </a:graphic>
      </p:graphicFrame>
    </p:spTree>
    <p:extLst>
      <p:ext uri="{BB962C8B-B14F-4D97-AF65-F5344CB8AC3E}">
        <p14:creationId xmlns:p14="http://schemas.microsoft.com/office/powerpoint/2010/main" val="1628667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042019"/>
            <a:ext cx="6858000" cy="3062377"/>
          </a:xfrm>
          <a:prstGeom prst="rect">
            <a:avLst/>
          </a:prstGeom>
        </p:spPr>
        <p:txBody>
          <a:bodyPr wrap="square">
            <a:spAutoFit/>
          </a:bodyPr>
          <a:lstStyle/>
          <a:p>
            <a:r>
              <a:rPr lang="en-US" sz="1400" b="1" u="sng" dirty="0"/>
              <a:t>Performance Task</a:t>
            </a:r>
            <a:r>
              <a:rPr lang="en-US" sz="1400" b="1" dirty="0"/>
              <a:t>:</a:t>
            </a:r>
          </a:p>
          <a:p>
            <a:pPr lvl="0"/>
            <a:r>
              <a:rPr lang="en-US" sz="1400" dirty="0">
                <a:solidFill>
                  <a:prstClr val="black"/>
                </a:solidFill>
              </a:rPr>
              <a:t>You are going to write a narrative story called a </a:t>
            </a:r>
            <a:r>
              <a:rPr lang="en-US" sz="1400" b="1" dirty="0">
                <a:solidFill>
                  <a:prstClr val="black"/>
                </a:solidFill>
              </a:rPr>
              <a:t>Fable. </a:t>
            </a:r>
            <a:r>
              <a:rPr lang="en-US" sz="1400" dirty="0">
                <a:solidFill>
                  <a:prstClr val="black"/>
                </a:solidFill>
              </a:rPr>
              <a:t>This means it has a beginning, middle and an ending sequence that follows a logical order. This is a make believe story.  </a:t>
            </a:r>
          </a:p>
          <a:p>
            <a:pPr lvl="0"/>
            <a:r>
              <a:rPr lang="en-US" sz="1400" dirty="0">
                <a:solidFill>
                  <a:prstClr val="black"/>
                </a:solidFill>
              </a:rPr>
              <a:t>Just like other make believe stories a fable has</a:t>
            </a:r>
            <a:r>
              <a:rPr lang="en-US" sz="1400" b="1" dirty="0">
                <a:solidFill>
                  <a:prstClr val="black"/>
                </a:solidFill>
              </a:rPr>
              <a:t> characters </a:t>
            </a:r>
            <a:r>
              <a:rPr lang="en-US" sz="1400" dirty="0">
                <a:solidFill>
                  <a:prstClr val="black"/>
                </a:solidFill>
              </a:rPr>
              <a:t>and a </a:t>
            </a:r>
            <a:r>
              <a:rPr lang="en-US" sz="1400" b="1" dirty="0">
                <a:solidFill>
                  <a:prstClr val="black"/>
                </a:solidFill>
              </a:rPr>
              <a:t>plot</a:t>
            </a:r>
            <a:r>
              <a:rPr lang="en-US" sz="1400" dirty="0">
                <a:solidFill>
                  <a:prstClr val="black"/>
                </a:solidFill>
              </a:rPr>
              <a:t>. The </a:t>
            </a:r>
            <a:r>
              <a:rPr lang="en-US" sz="1400" b="1" dirty="0">
                <a:solidFill>
                  <a:prstClr val="black"/>
                </a:solidFill>
              </a:rPr>
              <a:t>plot</a:t>
            </a:r>
            <a:r>
              <a:rPr lang="en-US" sz="1400" dirty="0">
                <a:solidFill>
                  <a:prstClr val="black"/>
                </a:solidFill>
              </a:rPr>
              <a:t> tells what happens in the story from beginning to middle and end.  But in a fable the characters learn a lesson!  In your </a:t>
            </a:r>
            <a:r>
              <a:rPr lang="en-US" sz="1400" b="1" dirty="0">
                <a:solidFill>
                  <a:prstClr val="black"/>
                </a:solidFill>
              </a:rPr>
              <a:t>fable</a:t>
            </a:r>
            <a:r>
              <a:rPr lang="en-US" sz="1400" dirty="0">
                <a:solidFill>
                  <a:prstClr val="black"/>
                </a:solidFill>
              </a:rPr>
              <a:t> use the facts you have learned about dolphins and whales but make a new story – one of your own!  Your fable should have</a:t>
            </a:r>
            <a:r>
              <a:rPr lang="en-US" sz="1400" dirty="0" smtClean="0">
                <a:solidFill>
                  <a:prstClr val="black"/>
                </a:solidFill>
              </a:rPr>
              <a:t>:</a:t>
            </a:r>
          </a:p>
          <a:p>
            <a:pPr lvl="0"/>
            <a:endParaRPr lang="en-US" sz="900" dirty="0">
              <a:solidFill>
                <a:prstClr val="black"/>
              </a:solidFill>
            </a:endParaRPr>
          </a:p>
          <a:p>
            <a:pPr marL="342900" lvl="0" indent="-342900">
              <a:buFontTx/>
              <a:buAutoNum type="arabicPeriod"/>
            </a:pPr>
            <a:r>
              <a:rPr lang="en-US" sz="1400" dirty="0" smtClean="0">
                <a:solidFill>
                  <a:prstClr val="black"/>
                </a:solidFill>
              </a:rPr>
              <a:t>characters</a:t>
            </a:r>
            <a:r>
              <a:rPr lang="en-US" sz="1400" dirty="0">
                <a:solidFill>
                  <a:prstClr val="black"/>
                </a:solidFill>
              </a:rPr>
              <a:t>.</a:t>
            </a:r>
          </a:p>
          <a:p>
            <a:pPr marL="342900" lvl="0" indent="-342900">
              <a:buFontTx/>
              <a:buAutoNum type="arabicPeriod"/>
            </a:pPr>
            <a:r>
              <a:rPr lang="en-US" sz="1400" dirty="0">
                <a:solidFill>
                  <a:prstClr val="black"/>
                </a:solidFill>
              </a:rPr>
              <a:t>a plot ( events that happen).</a:t>
            </a:r>
          </a:p>
          <a:p>
            <a:pPr marL="342900" lvl="0" indent="-342900">
              <a:buFontTx/>
              <a:buAutoNum type="arabicPeriod"/>
            </a:pPr>
            <a:r>
              <a:rPr lang="en-US" sz="1400" dirty="0">
                <a:solidFill>
                  <a:prstClr val="black"/>
                </a:solidFill>
              </a:rPr>
              <a:t>a lesson learned.</a:t>
            </a:r>
          </a:p>
          <a:p>
            <a:pPr marL="342900" lvl="0" indent="-342900">
              <a:buFontTx/>
              <a:buAutoNum type="arabicPeriod"/>
            </a:pPr>
            <a:r>
              <a:rPr lang="en-US" sz="1400" dirty="0">
                <a:solidFill>
                  <a:prstClr val="black"/>
                </a:solidFill>
              </a:rPr>
              <a:t>an ending that tells the lesson learned.</a:t>
            </a:r>
          </a:p>
          <a:p>
            <a:pPr marL="342900" lvl="0" indent="-342900">
              <a:buFontTx/>
              <a:buAutoNum type="arabicPeriod"/>
            </a:pPr>
            <a:r>
              <a:rPr lang="en-US" sz="1400" dirty="0">
                <a:solidFill>
                  <a:prstClr val="black"/>
                </a:solidFill>
              </a:rPr>
              <a:t>use information learned about dolphins and whales from the passages you have </a:t>
            </a:r>
            <a:r>
              <a:rPr lang="en-US" sz="1400" dirty="0" smtClean="0">
                <a:solidFill>
                  <a:prstClr val="black"/>
                </a:solidFill>
              </a:rPr>
              <a:t>read.</a:t>
            </a:r>
            <a:endParaRPr lang="en-US" sz="1100" u="sng" dirty="0" smtClean="0"/>
          </a:p>
          <a:p>
            <a:endParaRPr lang="en-US" sz="1100" u="sng" dirty="0" smtClean="0"/>
          </a:p>
        </p:txBody>
      </p:sp>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13072498"/>
              </p:ext>
            </p:extLst>
          </p:nvPr>
        </p:nvGraphicFramePr>
        <p:xfrm>
          <a:off x="161925" y="164124"/>
          <a:ext cx="7458558" cy="4668657"/>
        </p:xfrm>
        <a:graphic>
          <a:graphicData uri="http://schemas.openxmlformats.org/drawingml/2006/table">
            <a:tbl>
              <a:tblPr firstRow="1" bandRow="1">
                <a:tableStyleId>{5940675A-B579-460E-94D1-54222C63F5DA}</a:tableStyleId>
              </a:tblPr>
              <a:tblGrid>
                <a:gridCol w="676275"/>
                <a:gridCol w="1143000"/>
                <a:gridCol w="1500188"/>
                <a:gridCol w="1363244"/>
                <a:gridCol w="1421536"/>
                <a:gridCol w="1354315"/>
              </a:tblGrid>
              <a:tr h="508078">
                <a:tc gridSpan="6">
                  <a:txBody>
                    <a:bodyPr/>
                    <a:lstStyle/>
                    <a:p>
                      <a:pPr marL="0" marR="0" algn="l">
                        <a:lnSpc>
                          <a:spcPct val="100000"/>
                        </a:lnSpc>
                        <a:spcBef>
                          <a:spcPts val="0"/>
                        </a:spcBef>
                        <a:spcAft>
                          <a:spcPts val="0"/>
                        </a:spcAft>
                      </a:pPr>
                      <a:r>
                        <a:rPr lang="en-US" sz="900" b="0" dirty="0" smtClean="0"/>
                        <a:t>Write narratives to develop real or imagined experiences or events using effective technique, descriptive details, and clear event sequences.</a:t>
                      </a:r>
                    </a:p>
                    <a:p>
                      <a:pPr marL="0" marR="0" algn="l">
                        <a:lnSpc>
                          <a:spcPct val="100000"/>
                        </a:lnSpc>
                        <a:spcBef>
                          <a:spcPts val="0"/>
                        </a:spcBef>
                        <a:spcAft>
                          <a:spcPts val="0"/>
                        </a:spcAft>
                      </a:pPr>
                      <a:r>
                        <a:rPr lang="en-US" sz="900" b="0" dirty="0" smtClean="0"/>
                        <a:t>W.3.3.a</a:t>
                      </a:r>
                      <a:r>
                        <a:rPr lang="en-US" sz="900" b="0" baseline="0" dirty="0" smtClean="0"/>
                        <a:t> </a:t>
                      </a:r>
                      <a:r>
                        <a:rPr lang="en-US" sz="900" b="0" dirty="0" smtClean="0"/>
                        <a:t>Establish a situation and introduce a narrator and/or characters; organize an event sequence that unfolds naturally.</a:t>
                      </a:r>
                    </a:p>
                    <a:p>
                      <a:pPr marL="0" marR="0" algn="l">
                        <a:lnSpc>
                          <a:spcPct val="100000"/>
                        </a:lnSpc>
                        <a:spcBef>
                          <a:spcPts val="0"/>
                        </a:spcBef>
                        <a:spcAft>
                          <a:spcPts val="0"/>
                        </a:spcAft>
                      </a:pPr>
                      <a:r>
                        <a:rPr lang="en-US" sz="900" b="0" dirty="0" smtClean="0"/>
                        <a:t>W.3.3.b</a:t>
                      </a:r>
                      <a:r>
                        <a:rPr lang="en-US" sz="900" b="0" baseline="0" dirty="0" smtClean="0"/>
                        <a:t> </a:t>
                      </a:r>
                      <a:r>
                        <a:rPr lang="en-US" sz="900" b="0" dirty="0" smtClean="0"/>
                        <a:t>Use dialogue and descriptions of actions, thoughts, and feelings to develop experiences and events or show the response of characters to situations.</a:t>
                      </a:r>
                    </a:p>
                    <a:p>
                      <a:pPr marL="0" marR="0" algn="l">
                        <a:lnSpc>
                          <a:spcPct val="100000"/>
                        </a:lnSpc>
                        <a:spcBef>
                          <a:spcPts val="0"/>
                        </a:spcBef>
                        <a:spcAft>
                          <a:spcPts val="0"/>
                        </a:spcAft>
                      </a:pPr>
                      <a:r>
                        <a:rPr lang="en-US" sz="900" b="0" dirty="0" smtClean="0"/>
                        <a:t>W.3.3.c</a:t>
                      </a:r>
                      <a:r>
                        <a:rPr lang="en-US" sz="900" b="0" baseline="0" dirty="0" smtClean="0"/>
                        <a:t> </a:t>
                      </a:r>
                      <a:r>
                        <a:rPr lang="en-US" sz="900" b="0" dirty="0" smtClean="0"/>
                        <a:t>Use temporal words and phrases to signal event order.</a:t>
                      </a:r>
                    </a:p>
                    <a:p>
                      <a:pPr marL="0" marR="0" algn="l">
                        <a:lnSpc>
                          <a:spcPct val="100000"/>
                        </a:lnSpc>
                        <a:spcBef>
                          <a:spcPts val="0"/>
                        </a:spcBef>
                        <a:spcAft>
                          <a:spcPts val="0"/>
                        </a:spcAft>
                      </a:pPr>
                      <a:r>
                        <a:rPr lang="en-US" sz="900" b="0" dirty="0" smtClean="0"/>
                        <a:t>W.3.3.d</a:t>
                      </a:r>
                      <a:r>
                        <a:rPr lang="en-US" sz="900" b="0" baseline="0" dirty="0" smtClean="0"/>
                        <a:t> </a:t>
                      </a:r>
                      <a:r>
                        <a:rPr lang="en-US" sz="900" b="0" dirty="0" smtClean="0"/>
                        <a:t>Provide a sense of closure.</a:t>
                      </a: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872">
                <a:tc gridSpan="6">
                  <a:txBody>
                    <a:bodyPr/>
                    <a:lstStyle/>
                    <a:p>
                      <a:pPr marL="0" marR="0" algn="ctr">
                        <a:lnSpc>
                          <a:spcPct val="100000"/>
                        </a:lnSpc>
                        <a:spcBef>
                          <a:spcPts val="0"/>
                        </a:spcBef>
                        <a:spcAft>
                          <a:spcPts val="0"/>
                        </a:spcAft>
                      </a:pPr>
                      <a:r>
                        <a:rPr lang="en-US" sz="1300" kern="1200" dirty="0" smtClean="0">
                          <a:effectLst/>
                        </a:rPr>
                        <a:t>Narrative </a:t>
                      </a:r>
                      <a:r>
                        <a:rPr lang="en-US" sz="1300" kern="1200" dirty="0">
                          <a:effectLst/>
                        </a:rPr>
                        <a:t>Full Composition </a:t>
                      </a:r>
                      <a:r>
                        <a:rPr lang="en-US" sz="1300" kern="1200" dirty="0" smtClean="0">
                          <a:effectLst/>
                        </a:rPr>
                        <a:t>Performance Task Score </a:t>
                      </a:r>
                      <a:r>
                        <a:rPr lang="en-US" sz="1300" b="1" kern="1200" dirty="0" smtClean="0">
                          <a:effectLst/>
                        </a:rPr>
                        <a:t>“4” </a:t>
                      </a:r>
                      <a:r>
                        <a:rPr lang="en-US" sz="1300" kern="1200" dirty="0" smtClean="0">
                          <a:effectLst/>
                        </a:rPr>
                        <a:t>Example </a:t>
                      </a:r>
                      <a:r>
                        <a:rPr lang="en-US" sz="1300" b="1" i="1" kern="1200" dirty="0" smtClean="0">
                          <a:effectLst/>
                        </a:rPr>
                        <a:t>SBAC Rubric Grades 3 - 8</a:t>
                      </a:r>
                      <a:endParaRPr lang="en-US" sz="900" b="1" i="1" dirty="0">
                        <a:effectLst/>
                        <a:latin typeface="Calibri"/>
                        <a:ea typeface="Calibri"/>
                        <a:cs typeface="Times New Roman"/>
                      </a:endParaRP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rowSpan="2">
                  <a:txBody>
                    <a:bodyPr/>
                    <a:lstStyle/>
                    <a:p>
                      <a:pPr marL="0" marR="0" algn="ctr">
                        <a:lnSpc>
                          <a:spcPct val="100000"/>
                        </a:lnSpc>
                        <a:spcBef>
                          <a:spcPts val="0"/>
                        </a:spcBef>
                        <a:spcAft>
                          <a:spcPts val="0"/>
                        </a:spcAft>
                      </a:pPr>
                      <a:r>
                        <a:rPr lang="en-US" sz="1500" b="1" kern="1200" dirty="0">
                          <a:effectLst/>
                        </a:rPr>
                        <a:t>score</a:t>
                      </a:r>
                      <a:endParaRPr lang="en-US" sz="900" b="1" dirty="0">
                        <a:effectLst/>
                        <a:latin typeface="Calibri"/>
                        <a:ea typeface="Calibri"/>
                        <a:cs typeface="Times New Roman"/>
                      </a:endParaRPr>
                    </a:p>
                  </a:txBody>
                  <a:tcPr marL="97155" marR="77004" marT="38502" marB="38502" anchor="ctr"/>
                </a:tc>
                <a:tc gridSpan="2">
                  <a:txBody>
                    <a:bodyPr/>
                    <a:lstStyle/>
                    <a:p>
                      <a:pPr marL="0" marR="0" algn="ctr">
                        <a:lnSpc>
                          <a:spcPct val="100000"/>
                        </a:lnSpc>
                        <a:spcBef>
                          <a:spcPts val="0"/>
                        </a:spcBef>
                        <a:spcAft>
                          <a:spcPts val="0"/>
                        </a:spcAft>
                      </a:pPr>
                      <a:r>
                        <a:rPr lang="en-US" sz="1000" kern="1200" dirty="0">
                          <a:effectLst/>
                        </a:rPr>
                        <a:t>Statement of Purpose/Focus and Organization</a:t>
                      </a:r>
                      <a:endParaRPr lang="en-US" sz="900" dirty="0">
                        <a:effectLst/>
                        <a:latin typeface="Calibri"/>
                        <a:ea typeface="Calibri"/>
                        <a:cs typeface="Times New Roman"/>
                      </a:endParaRPr>
                    </a:p>
                  </a:txBody>
                  <a:tcPr marL="97155" marR="77004" marT="38502" marB="38502" anchor="ctr">
                    <a:solidFill>
                      <a:schemeClr val="accent1">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000" kern="1200" dirty="0">
                          <a:effectLst/>
                        </a:rPr>
                        <a:t>Development: Language and Elaboration</a:t>
                      </a:r>
                      <a:endParaRPr lang="en-US" sz="900" dirty="0">
                        <a:effectLst/>
                      </a:endParaRPr>
                    </a:p>
                    <a:p>
                      <a:pPr marL="0" marR="0" algn="ctr">
                        <a:lnSpc>
                          <a:spcPct val="100000"/>
                        </a:lnSpc>
                        <a:spcBef>
                          <a:spcPts val="0"/>
                        </a:spcBef>
                        <a:spcAft>
                          <a:spcPts val="0"/>
                        </a:spcAft>
                      </a:pPr>
                      <a:r>
                        <a:rPr lang="en-US" sz="1000" kern="1200" dirty="0">
                          <a:effectLst/>
                        </a:rPr>
                        <a:t>of Evidence</a:t>
                      </a:r>
                      <a:endParaRPr lang="en-US" sz="900" dirty="0">
                        <a:effectLst/>
                        <a:latin typeface="Calibri"/>
                        <a:ea typeface="Calibri"/>
                        <a:cs typeface="Times New Roman"/>
                      </a:endParaRPr>
                    </a:p>
                  </a:txBody>
                  <a:tcPr marL="97155" marR="77004" marT="38502" marB="38502" anchor="ctr">
                    <a:solidFill>
                      <a:schemeClr val="accent3">
                        <a:lumMod val="40000"/>
                        <a:lumOff val="60000"/>
                      </a:schemeClr>
                    </a:solidFill>
                  </a:tcPr>
                </a:tc>
                <a:tc hMerge="1">
                  <a:txBody>
                    <a:bodyPr/>
                    <a:lstStyle/>
                    <a:p>
                      <a:endParaRPr lang="en-US"/>
                    </a:p>
                  </a:txBody>
                  <a:tcPr/>
                </a:tc>
                <a:tc rowSpan="2">
                  <a:txBody>
                    <a:bodyPr/>
                    <a:lstStyle/>
                    <a:p>
                      <a:pPr marL="0" marR="0" algn="ctr">
                        <a:lnSpc>
                          <a:spcPct val="100000"/>
                        </a:lnSpc>
                        <a:spcBef>
                          <a:spcPts val="0"/>
                        </a:spcBef>
                        <a:spcAft>
                          <a:spcPts val="0"/>
                        </a:spcAft>
                      </a:pPr>
                      <a:r>
                        <a:rPr lang="en-US" sz="900" dirty="0" smtClean="0">
                          <a:effectLst/>
                          <a:latin typeface="Calibri"/>
                          <a:ea typeface="Calibri"/>
                          <a:cs typeface="Times New Roman"/>
                        </a:rPr>
                        <a:t>Conventions</a:t>
                      </a:r>
                      <a:endParaRPr lang="en-US" sz="900" dirty="0">
                        <a:effectLst/>
                        <a:latin typeface="Calibri"/>
                        <a:ea typeface="Calibri"/>
                        <a:cs typeface="Times New Roman"/>
                      </a:endParaRPr>
                    </a:p>
                  </a:txBody>
                  <a:tcPr marL="97155" marR="77004" marT="38502" marB="38502" anchor="ctr">
                    <a:solidFill>
                      <a:schemeClr val="accent6">
                        <a:lumMod val="40000"/>
                        <a:lumOff val="60000"/>
                      </a:schemeClr>
                    </a:solidFill>
                  </a:tcPr>
                </a:tc>
              </a:tr>
              <a:tr h="168744">
                <a:tc vMerge="1">
                  <a:txBody>
                    <a:bodyPr/>
                    <a:lstStyle/>
                    <a:p>
                      <a:endParaRPr lang="en-US"/>
                    </a:p>
                  </a:txBody>
                  <a:tcPr/>
                </a:tc>
                <a:tc>
                  <a:txBody>
                    <a:bodyPr/>
                    <a:lstStyle/>
                    <a:p>
                      <a:pPr marL="0" marR="0" algn="ctr">
                        <a:lnSpc>
                          <a:spcPct val="100000"/>
                        </a:lnSpc>
                        <a:spcBef>
                          <a:spcPts val="0"/>
                        </a:spcBef>
                        <a:spcAft>
                          <a:spcPts val="0"/>
                        </a:spcAft>
                      </a:pPr>
                      <a:r>
                        <a:rPr lang="en-US" sz="1000" kern="1200" dirty="0">
                          <a:effectLst/>
                        </a:rPr>
                        <a:t>Statement of</a:t>
                      </a:r>
                      <a:endParaRPr lang="en-US" sz="900" dirty="0">
                        <a:effectLst/>
                      </a:endParaRPr>
                    </a:p>
                    <a:p>
                      <a:pPr marL="0" marR="0" algn="ctr">
                        <a:lnSpc>
                          <a:spcPct val="100000"/>
                        </a:lnSpc>
                        <a:spcBef>
                          <a:spcPts val="0"/>
                        </a:spcBef>
                        <a:spcAft>
                          <a:spcPts val="0"/>
                        </a:spcAft>
                      </a:pPr>
                      <a:r>
                        <a:rPr lang="en-US" sz="1000" kern="1200" dirty="0">
                          <a:effectLst/>
                        </a:rPr>
                        <a:t>Purpose/Focus</a:t>
                      </a:r>
                      <a:endParaRPr lang="en-US" sz="900" dirty="0">
                        <a:effectLst/>
                        <a:latin typeface="Calibri"/>
                        <a:ea typeface="Calibri"/>
                        <a:cs typeface="Times New Roman"/>
                      </a:endParaRPr>
                    </a:p>
                  </a:txBody>
                  <a:tcPr marL="97155" marR="77004" marT="38502" marB="3850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Organization</a:t>
                      </a:r>
                      <a:endParaRPr lang="en-US" sz="900" dirty="0">
                        <a:effectLst/>
                        <a:latin typeface="Calibri"/>
                        <a:ea typeface="Calibri"/>
                        <a:cs typeface="Times New Roman"/>
                      </a:endParaRPr>
                    </a:p>
                  </a:txBody>
                  <a:tcPr marL="97155" marR="77004" marT="38502" marB="3850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Elaboration of</a:t>
                      </a:r>
                      <a:endParaRPr lang="en-US" sz="900" dirty="0">
                        <a:effectLst/>
                      </a:endParaRPr>
                    </a:p>
                    <a:p>
                      <a:pPr marL="0" marR="0" algn="ctr">
                        <a:lnSpc>
                          <a:spcPct val="100000"/>
                        </a:lnSpc>
                        <a:spcBef>
                          <a:spcPts val="0"/>
                        </a:spcBef>
                        <a:spcAft>
                          <a:spcPts val="0"/>
                        </a:spcAft>
                      </a:pPr>
                      <a:r>
                        <a:rPr lang="en-US" sz="1000" kern="1200" dirty="0">
                          <a:effectLst/>
                        </a:rPr>
                        <a:t>Evidence</a:t>
                      </a:r>
                      <a:endParaRPr lang="en-US" sz="900" dirty="0">
                        <a:effectLst/>
                        <a:latin typeface="Calibri"/>
                        <a:ea typeface="Calibri"/>
                        <a:cs typeface="Times New Roman"/>
                      </a:endParaRPr>
                    </a:p>
                  </a:txBody>
                  <a:tcPr marL="97155" marR="77004" marT="38502" marB="38502" anchor="ctr">
                    <a:solidFill>
                      <a:schemeClr val="accent3">
                        <a:lumMod val="20000"/>
                        <a:lumOff val="80000"/>
                      </a:schemeClr>
                    </a:solidFill>
                  </a:tcPr>
                </a:tc>
                <a:tc>
                  <a:txBody>
                    <a:bodyPr/>
                    <a:lstStyle/>
                    <a:p>
                      <a:pPr marL="0" marR="0" algn="ctr">
                        <a:lnSpc>
                          <a:spcPct val="100000"/>
                        </a:lnSpc>
                        <a:spcBef>
                          <a:spcPts val="0"/>
                        </a:spcBef>
                        <a:spcAft>
                          <a:spcPts val="0"/>
                        </a:spcAft>
                      </a:pPr>
                      <a:r>
                        <a:rPr lang="en-US" sz="1000" kern="1200" dirty="0">
                          <a:effectLst/>
                        </a:rPr>
                        <a:t>Language and</a:t>
                      </a:r>
                      <a:endParaRPr lang="en-US" sz="900" dirty="0">
                        <a:effectLst/>
                      </a:endParaRPr>
                    </a:p>
                    <a:p>
                      <a:pPr marL="0" marR="0" algn="ctr">
                        <a:lnSpc>
                          <a:spcPct val="100000"/>
                        </a:lnSpc>
                        <a:spcBef>
                          <a:spcPts val="0"/>
                        </a:spcBef>
                        <a:spcAft>
                          <a:spcPts val="0"/>
                        </a:spcAft>
                      </a:pPr>
                      <a:r>
                        <a:rPr lang="en-US" sz="1000" kern="1200" dirty="0">
                          <a:effectLst/>
                        </a:rPr>
                        <a:t>Vocabulary</a:t>
                      </a:r>
                      <a:endParaRPr lang="en-US" sz="900" dirty="0">
                        <a:effectLst/>
                        <a:latin typeface="Calibri"/>
                        <a:ea typeface="Calibri"/>
                        <a:cs typeface="Times New Roman"/>
                      </a:endParaRPr>
                    </a:p>
                  </a:txBody>
                  <a:tcPr marL="97155" marR="77004" marT="38502" marB="38502" anchor="ctr">
                    <a:solidFill>
                      <a:schemeClr val="accent3">
                        <a:lumMod val="20000"/>
                        <a:lumOff val="80000"/>
                      </a:schemeClr>
                    </a:solidFill>
                  </a:tcPr>
                </a:tc>
                <a:tc vMerge="1">
                  <a:txBody>
                    <a:bodyPr/>
                    <a:lstStyle/>
                    <a:p>
                      <a:pPr marL="0" marR="0" algn="ctr">
                        <a:lnSpc>
                          <a:spcPct val="100000"/>
                        </a:lnSpc>
                        <a:spcBef>
                          <a:spcPts val="0"/>
                        </a:spcBef>
                        <a:spcAft>
                          <a:spcPts val="0"/>
                        </a:spcAft>
                      </a:pPr>
                      <a:endParaRPr lang="en-US" sz="900" dirty="0">
                        <a:effectLst/>
                        <a:latin typeface="Calibri"/>
                        <a:ea typeface="Calibri"/>
                        <a:cs typeface="Times New Roman"/>
                      </a:endParaRPr>
                    </a:p>
                  </a:txBody>
                  <a:tcPr marR="72474" marT="36752" marB="36752" anchor="ctr">
                    <a:solidFill>
                      <a:schemeClr val="accent6">
                        <a:lumMod val="20000"/>
                        <a:lumOff val="80000"/>
                      </a:schemeClr>
                    </a:solidFill>
                  </a:tcPr>
                </a:tc>
              </a:tr>
              <a:tr h="1006140">
                <a:tc>
                  <a:txBody>
                    <a:bodyPr/>
                    <a:lstStyle/>
                    <a:p>
                      <a:pPr marL="0" marR="0" algn="ctr">
                        <a:lnSpc>
                          <a:spcPct val="100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00000"/>
                        </a:lnSpc>
                        <a:spcBef>
                          <a:spcPts val="0"/>
                        </a:spcBef>
                        <a:spcAft>
                          <a:spcPts val="0"/>
                        </a:spcAft>
                      </a:pP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Exemplary</a:t>
                      </a:r>
                      <a:endParaRPr lang="en-US" sz="900" dirty="0">
                        <a:effectLst>
                          <a:outerShdw blurRad="38100" dist="38100" dir="2700000" algn="tl">
                            <a:srgbClr val="000000">
                              <a:alpha val="43137"/>
                            </a:srgbClr>
                          </a:outerShdw>
                        </a:effectLst>
                        <a:latin typeface="+mn-lt"/>
                        <a:ea typeface="Calibri"/>
                        <a:cs typeface="Times New Roman"/>
                      </a:endParaRPr>
                    </a:p>
                  </a:txBody>
                  <a:tcPr marL="92536" marR="28654" marT="0" marB="0" anchor="ctr"/>
                </a:tc>
                <a:tc>
                  <a:txBody>
                    <a:bodyPr/>
                    <a:lstStyle/>
                    <a:p>
                      <a:pPr>
                        <a:lnSpc>
                          <a:spcPct val="100000"/>
                        </a:lnSpc>
                      </a:pPr>
                      <a:r>
                        <a:rPr lang="en-US" sz="850" baseline="0" dirty="0" smtClean="0">
                          <a:solidFill>
                            <a:srgbClr val="000000"/>
                          </a:solidFill>
                          <a:latin typeface="+mn-lt"/>
                        </a:rPr>
                        <a:t> The narrative, real or imagined, is clearly focused and maintained throughout: </a:t>
                      </a:r>
                    </a:p>
                    <a:p>
                      <a:pPr marL="58738" indent="-58738">
                        <a:lnSpc>
                          <a:spcPct val="100000"/>
                        </a:lnSpc>
                        <a:buFont typeface="Arial" pitchFamily="34" charset="0"/>
                        <a:buChar char="•"/>
                      </a:pPr>
                      <a:r>
                        <a:rPr lang="en-US" sz="850" baseline="0" dirty="0" smtClean="0">
                          <a:solidFill>
                            <a:srgbClr val="000000"/>
                          </a:solidFill>
                          <a:latin typeface="+mn-lt"/>
                        </a:rPr>
                        <a:t>effectively establishes a setting, narrator and/or characters, and point of view* </a:t>
                      </a:r>
                    </a:p>
                  </a:txBody>
                  <a:tcPr marL="27761" marR="0" marT="27685" marB="0"/>
                </a:tc>
                <a:tc>
                  <a:txBody>
                    <a:bodyPr/>
                    <a:lstStyle/>
                    <a:p>
                      <a:pPr>
                        <a:lnSpc>
                          <a:spcPct val="100000"/>
                        </a:lnSpc>
                      </a:pPr>
                      <a:r>
                        <a:rPr lang="en-US" sz="850" baseline="0" dirty="0" smtClean="0">
                          <a:solidFill>
                            <a:srgbClr val="000000"/>
                          </a:solidFill>
                          <a:latin typeface="+mn-lt"/>
                        </a:rPr>
                        <a:t> The narrative, real or imagined, has an effective plot helping create unity and completeness: </a:t>
                      </a:r>
                    </a:p>
                    <a:p>
                      <a:pPr marL="58738" indent="-58738">
                        <a:lnSpc>
                          <a:spcPct val="100000"/>
                        </a:lnSpc>
                        <a:buFont typeface="Arial" pitchFamily="34" charset="0"/>
                        <a:buChar char="•"/>
                      </a:pPr>
                      <a:r>
                        <a:rPr lang="en-US" sz="850" baseline="0" dirty="0" smtClean="0">
                          <a:solidFill>
                            <a:srgbClr val="000000"/>
                          </a:solidFill>
                          <a:latin typeface="+mn-lt"/>
                        </a:rPr>
                        <a:t>effective, consistent use of a variety of transitional strategies </a:t>
                      </a:r>
                    </a:p>
                    <a:p>
                      <a:pPr marL="58738" indent="-58738">
                        <a:lnSpc>
                          <a:spcPct val="100000"/>
                        </a:lnSpc>
                        <a:buFont typeface="Arial" pitchFamily="34" charset="0"/>
                        <a:buChar char="•"/>
                      </a:pPr>
                      <a:r>
                        <a:rPr lang="en-US" sz="850" baseline="0" dirty="0" smtClean="0">
                          <a:solidFill>
                            <a:srgbClr val="000000"/>
                          </a:solidFill>
                          <a:latin typeface="+mn-lt"/>
                        </a:rPr>
                        <a:t>logical sequence of events from beginning to end </a:t>
                      </a:r>
                    </a:p>
                    <a:p>
                      <a:pPr marL="58738" indent="-58738">
                        <a:lnSpc>
                          <a:spcPct val="100000"/>
                        </a:lnSpc>
                        <a:buFont typeface="Arial" pitchFamily="34" charset="0"/>
                        <a:buChar char="•"/>
                      </a:pPr>
                      <a:r>
                        <a:rPr lang="en-US" sz="850" baseline="0" dirty="0" smtClean="0">
                          <a:solidFill>
                            <a:srgbClr val="000000"/>
                          </a:solidFill>
                          <a:latin typeface="+mn-lt"/>
                        </a:rPr>
                        <a:t>effective opening and closure for audience and purpose </a:t>
                      </a:r>
                    </a:p>
                  </a:txBody>
                  <a:tcPr marL="27761" marR="0" marT="27685" marB="0"/>
                </a:tc>
                <a:tc>
                  <a:txBody>
                    <a:bodyPr/>
                    <a:lstStyle/>
                    <a:p>
                      <a:pPr>
                        <a:lnSpc>
                          <a:spcPct val="100000"/>
                        </a:lnSpc>
                      </a:pPr>
                      <a:r>
                        <a:rPr lang="en-US" sz="850" baseline="0" dirty="0" smtClean="0">
                          <a:solidFill>
                            <a:srgbClr val="000000"/>
                          </a:solidFill>
                          <a:latin typeface="+mn-lt"/>
                        </a:rPr>
                        <a:t> The narrative, real or imagined, provides thorough and effective elaboration using details, dialogue, and description: </a:t>
                      </a:r>
                    </a:p>
                    <a:p>
                      <a:pPr marL="58738" indent="-58738">
                        <a:lnSpc>
                          <a:spcPct val="100000"/>
                        </a:lnSpc>
                        <a:buFont typeface="Arial" pitchFamily="34" charset="0"/>
                        <a:buChar char="•"/>
                      </a:pPr>
                      <a:r>
                        <a:rPr lang="en-US" sz="850" baseline="0" dirty="0" smtClean="0">
                          <a:solidFill>
                            <a:srgbClr val="000000"/>
                          </a:solidFill>
                          <a:latin typeface="+mn-lt"/>
                        </a:rPr>
                        <a:t>effective use of a variety of narrative techniques that advance the story or illustrate the experience </a:t>
                      </a:r>
                    </a:p>
                  </a:txBody>
                  <a:tcPr marL="27761" marR="0" marT="27685" marB="0"/>
                </a:tc>
                <a:tc>
                  <a:txBody>
                    <a:bodyPr/>
                    <a:lstStyle/>
                    <a:p>
                      <a:pPr>
                        <a:lnSpc>
                          <a:spcPct val="100000"/>
                        </a:lnSpc>
                      </a:pPr>
                      <a:r>
                        <a:rPr lang="en-US" sz="850" baseline="0" dirty="0" smtClean="0">
                          <a:solidFill>
                            <a:srgbClr val="000000"/>
                          </a:solidFill>
                          <a:latin typeface="+mn-lt"/>
                        </a:rPr>
                        <a:t> The narrative, real or imagined, clearly and effectively expresses experiences or events: </a:t>
                      </a:r>
                    </a:p>
                    <a:p>
                      <a:pPr marL="58738" indent="-58738">
                        <a:lnSpc>
                          <a:spcPct val="100000"/>
                        </a:lnSpc>
                        <a:buFont typeface="Arial" pitchFamily="34" charset="0"/>
                        <a:buChar char="•"/>
                      </a:pPr>
                      <a:r>
                        <a:rPr lang="en-US" sz="850" baseline="0" dirty="0" smtClean="0">
                          <a:solidFill>
                            <a:srgbClr val="000000"/>
                          </a:solidFill>
                          <a:latin typeface="+mn-lt"/>
                        </a:rPr>
                        <a:t>effective use of sensory, concrete, and figurative language clearly advance the purpose </a:t>
                      </a:r>
                    </a:p>
                  </a:txBody>
                  <a:tcPr marL="27761" marR="0" marT="27685" marB="0"/>
                </a:tc>
                <a:tc>
                  <a:txBody>
                    <a:bodyPr/>
                    <a:lstStyle/>
                    <a:p>
                      <a:pPr>
                        <a:lnSpc>
                          <a:spcPct val="100000"/>
                        </a:lnSpc>
                      </a:pPr>
                      <a:r>
                        <a:rPr lang="en-US" sz="850" baseline="0" dirty="0" smtClean="0">
                          <a:solidFill>
                            <a:srgbClr val="000000"/>
                          </a:solidFill>
                          <a:latin typeface="+mn-lt"/>
                        </a:rPr>
                        <a:t> The narrative, real or imagined, demonstrates a strong command of conventions: </a:t>
                      </a:r>
                    </a:p>
                    <a:p>
                      <a:pPr marL="58738" indent="-58738">
                        <a:lnSpc>
                          <a:spcPct val="100000"/>
                        </a:lnSpc>
                        <a:buFont typeface="Arial" pitchFamily="34" charset="0"/>
                        <a:buChar char="•"/>
                      </a:pPr>
                      <a:r>
                        <a:rPr lang="en-US" sz="850" baseline="0" dirty="0" smtClean="0">
                          <a:solidFill>
                            <a:srgbClr val="000000"/>
                          </a:solidFill>
                          <a:latin typeface="+mn-lt"/>
                        </a:rPr>
                        <a:t>few, if any, errors in usage and sentence formation </a:t>
                      </a:r>
                    </a:p>
                    <a:p>
                      <a:pPr marL="58738" indent="-58738">
                        <a:lnSpc>
                          <a:spcPct val="100000"/>
                        </a:lnSpc>
                        <a:buFont typeface="Arial" pitchFamily="34" charset="0"/>
                        <a:buChar char="•"/>
                      </a:pPr>
                      <a:r>
                        <a:rPr lang="en-US" sz="850" baseline="0" dirty="0" smtClean="0">
                          <a:solidFill>
                            <a:srgbClr val="000000"/>
                          </a:solidFill>
                          <a:latin typeface="+mn-lt"/>
                        </a:rPr>
                        <a:t>effective and consistent use of punctuation, capitalization, and spelling </a:t>
                      </a:r>
                    </a:p>
                  </a:txBody>
                  <a:tcPr marL="27761" marR="0" marT="27685" marB="0"/>
                </a:tc>
              </a:tr>
              <a:tr h="1673576">
                <a:tc>
                  <a:txBody>
                    <a:bodyPr/>
                    <a:lstStyle/>
                    <a:p>
                      <a:pPr marL="0" marR="0" algn="ctr">
                        <a:lnSpc>
                          <a:spcPct val="100000"/>
                        </a:lnSpc>
                        <a:spcBef>
                          <a:spcPts val="0"/>
                        </a:spcBef>
                        <a:spcAft>
                          <a:spcPts val="0"/>
                        </a:spcAft>
                      </a:pPr>
                      <a:r>
                        <a:rPr lang="en-US" sz="900" b="1" kern="1200" dirty="0" smtClean="0">
                          <a:solidFill>
                            <a:schemeClr val="tx1"/>
                          </a:solidFill>
                          <a:effectLst>
                            <a:outerShdw blurRad="38100" dist="38100" dir="2700000" algn="tl">
                              <a:srgbClr val="000000">
                                <a:alpha val="43137"/>
                              </a:srgbClr>
                            </a:outerShdw>
                          </a:effectLst>
                        </a:rPr>
                        <a:t>Student score explained</a:t>
                      </a:r>
                      <a:endParaRPr lang="en-US" sz="9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97155" marR="77004" marT="38502" marB="38502" anchor="ctr"/>
                </a:tc>
                <a:tc>
                  <a:txBody>
                    <a:bodyPr/>
                    <a:lstStyle/>
                    <a:p>
                      <a:pPr marL="0" marR="0">
                        <a:lnSpc>
                          <a:spcPct val="100000"/>
                        </a:lnSpc>
                        <a:spcBef>
                          <a:spcPts val="0"/>
                        </a:spcBef>
                        <a:spcAft>
                          <a:spcPts val="0"/>
                        </a:spcAft>
                      </a:pPr>
                      <a:r>
                        <a:rPr lang="en-US" sz="850" dirty="0">
                          <a:solidFill>
                            <a:schemeClr val="tx1"/>
                          </a:solidFill>
                          <a:effectLst/>
                        </a:rPr>
                        <a:t>The </a:t>
                      </a:r>
                      <a:r>
                        <a:rPr lang="en-US" sz="850" dirty="0" smtClean="0">
                          <a:solidFill>
                            <a:schemeClr val="tx1"/>
                          </a:solidFill>
                          <a:effectLst/>
                        </a:rPr>
                        <a:t>student</a:t>
                      </a:r>
                      <a:r>
                        <a:rPr lang="en-US" sz="850" baseline="0" dirty="0" smtClean="0">
                          <a:solidFill>
                            <a:schemeClr val="tx1"/>
                          </a:solidFill>
                          <a:effectLst/>
                        </a:rPr>
                        <a:t> establishes a setting and characters . The focus is clearly maintained throughout the story.  The narrator’s point of view (being helpful ) is clearly expressed.</a:t>
                      </a:r>
                      <a:endParaRPr lang="en-US" sz="85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850" dirty="0">
                          <a:solidFill>
                            <a:schemeClr val="tx1"/>
                          </a:solidFill>
                          <a:effectLst/>
                        </a:rPr>
                        <a:t>The student </a:t>
                      </a:r>
                      <a:r>
                        <a:rPr lang="en-US" sz="850" dirty="0" smtClean="0">
                          <a:solidFill>
                            <a:schemeClr val="tx1"/>
                          </a:solidFill>
                          <a:effectLst/>
                        </a:rPr>
                        <a:t>has</a:t>
                      </a:r>
                      <a:r>
                        <a:rPr lang="en-US" sz="850" baseline="0" dirty="0" smtClean="0">
                          <a:solidFill>
                            <a:schemeClr val="tx1"/>
                          </a:solidFill>
                          <a:effectLst/>
                        </a:rPr>
                        <a:t> a beginning, middle and an ending in a sequential order that moves forward with transitional words and in a logical order of events.  The plot or problem is clearly defined. The opening and conclusion create unity.</a:t>
                      </a:r>
                      <a:endParaRPr lang="en-US" sz="85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850" dirty="0">
                          <a:solidFill>
                            <a:schemeClr val="tx1"/>
                          </a:solidFill>
                          <a:effectLst/>
                        </a:rPr>
                        <a:t>The </a:t>
                      </a:r>
                      <a:r>
                        <a:rPr lang="en-US" sz="850" dirty="0" smtClean="0">
                          <a:solidFill>
                            <a:schemeClr val="tx1"/>
                          </a:solidFill>
                          <a:effectLst/>
                        </a:rPr>
                        <a:t>student elaborates</a:t>
                      </a:r>
                      <a:r>
                        <a:rPr lang="en-US" sz="850" baseline="0" dirty="0" smtClean="0">
                          <a:solidFill>
                            <a:schemeClr val="tx1"/>
                          </a:solidFill>
                          <a:effectLst/>
                        </a:rPr>
                        <a:t> the fable with details from the  passages about dolphins and pilot whales and uses dialogue effectively to advance the story.</a:t>
                      </a:r>
                      <a:endParaRPr lang="en-US" sz="85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850" dirty="0">
                          <a:solidFill>
                            <a:schemeClr val="tx1"/>
                          </a:solidFill>
                          <a:effectLst/>
                        </a:rPr>
                        <a:t>The student’s voice is knowledgeable about the information.  The student </a:t>
                      </a:r>
                      <a:r>
                        <a:rPr lang="en-US" sz="850" dirty="0" smtClean="0">
                          <a:solidFill>
                            <a:schemeClr val="tx1"/>
                          </a:solidFill>
                          <a:effectLst/>
                        </a:rPr>
                        <a:t>knows</a:t>
                      </a:r>
                      <a:r>
                        <a:rPr lang="en-US" sz="850" baseline="0" dirty="0" smtClean="0">
                          <a:solidFill>
                            <a:schemeClr val="tx1"/>
                          </a:solidFill>
                          <a:effectLst/>
                        </a:rPr>
                        <a:t> uses sensory language (pod, squid, echolocation, blowholes, sharp teeth) and some figurative language different as night and day. </a:t>
                      </a:r>
                      <a:endParaRPr lang="en-US" sz="85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n-US" sz="850" dirty="0">
                          <a:solidFill>
                            <a:schemeClr val="tx1"/>
                          </a:solidFill>
                          <a:effectLst/>
                        </a:rPr>
                        <a:t>The student has few or no errors in grammar, word usage, or mechanics as appropriate to grade</a:t>
                      </a:r>
                      <a:r>
                        <a:rPr lang="en-US" sz="850" dirty="0" smtClean="0">
                          <a:solidFill>
                            <a:schemeClr val="tx1"/>
                          </a:solidFill>
                          <a:effectLst/>
                        </a:rPr>
                        <a:t>.  </a:t>
                      </a:r>
                      <a:endParaRPr lang="en-US" sz="850" b="1" dirty="0">
                        <a:solidFill>
                          <a:schemeClr val="tx1"/>
                        </a:solidFill>
                        <a:effectLst/>
                        <a:latin typeface="Calibri"/>
                        <a:ea typeface="Calibri"/>
                        <a:cs typeface="Times New Roman"/>
                      </a:endParaRPr>
                    </a:p>
                  </a:txBody>
                  <a:tcPr marL="97155" marR="77004" marT="38502" marB="38502"/>
                </a:tc>
              </a:tr>
            </a:tbl>
          </a:graphicData>
        </a:graphic>
      </p:graphicFrame>
    </p:spTree>
    <p:extLst>
      <p:ext uri="{BB962C8B-B14F-4D97-AF65-F5344CB8AC3E}">
        <p14:creationId xmlns:p14="http://schemas.microsoft.com/office/powerpoint/2010/main" val="3701237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7391400" cy="6555641"/>
          </a:xfrm>
          <a:prstGeom prst="rect">
            <a:avLst/>
          </a:prstGeom>
        </p:spPr>
        <p:txBody>
          <a:bodyPr wrap="square">
            <a:spAutoFit/>
          </a:bodyPr>
          <a:lstStyle/>
          <a:p>
            <a:pPr algn="ctr"/>
            <a:r>
              <a:rPr lang="en-US" sz="1200" dirty="0"/>
              <a:t> </a:t>
            </a:r>
            <a:r>
              <a:rPr lang="en-US" sz="1200" b="1" u="sng" dirty="0" smtClean="0"/>
              <a:t>Squeaky and Squawk</a:t>
            </a:r>
          </a:p>
          <a:p>
            <a:r>
              <a:rPr lang="en-US" sz="1200" dirty="0" smtClean="0"/>
              <a:t>Two </a:t>
            </a:r>
            <a:r>
              <a:rPr lang="en-US" sz="1200" dirty="0"/>
              <a:t>dolphin brothers Squeaky and Squawk were as different as night and day.  Squeaky lived to help those in need.  Squawk lived to have adventures.  In his loud squawking voice, Squawk often said to Squeaky, “Let’s leave the pod and find something fun to do.”  And Squeaky always said back to Squawk, “It’s not safe to leave the </a:t>
            </a:r>
            <a:r>
              <a:rPr lang="en-US" sz="1200" b="1" dirty="0"/>
              <a:t>pod</a:t>
            </a:r>
            <a:r>
              <a:rPr lang="en-US" sz="1200" dirty="0"/>
              <a:t> and what if someone needs us?”  </a:t>
            </a:r>
          </a:p>
          <a:p>
            <a:r>
              <a:rPr lang="en-US" sz="1200" dirty="0"/>
              <a:t> </a:t>
            </a:r>
          </a:p>
          <a:p>
            <a:r>
              <a:rPr lang="en-US" sz="1200" b="1" dirty="0"/>
              <a:t>One day </a:t>
            </a:r>
            <a:r>
              <a:rPr lang="en-US" sz="1200" dirty="0"/>
              <a:t>when the dolphin pod was hunting for food Squeaky heard loud splashing.  He told the others in his pod and they followed the sound by</a:t>
            </a:r>
            <a:r>
              <a:rPr lang="en-US" sz="1200" b="1" dirty="0"/>
              <a:t> echolocation </a:t>
            </a:r>
            <a:r>
              <a:rPr lang="en-US" sz="1200" dirty="0"/>
              <a:t>until they saw several pilot whales stranded on the shore.  They were trying to escape two shark predators.  </a:t>
            </a:r>
          </a:p>
          <a:p>
            <a:r>
              <a:rPr lang="en-US" sz="1200" dirty="0"/>
              <a:t> </a:t>
            </a:r>
          </a:p>
          <a:p>
            <a:r>
              <a:rPr lang="en-US" sz="1200" dirty="0"/>
              <a:t>“We must help the pilot whales,” Squeaky said in his high pitched squeaky voice to the others.  They all agreed.  Except for Squawk.  “It is their own fault.  The pilot whales should not have been swimming so close to the shore.  Let them learn a lesson!”   Then Squawk left his pod to explore</a:t>
            </a:r>
            <a:r>
              <a:rPr lang="en-US" sz="1200" dirty="0" smtClean="0"/>
              <a:t>.</a:t>
            </a:r>
          </a:p>
          <a:p>
            <a:endParaRPr lang="en-US" sz="1200" dirty="0"/>
          </a:p>
          <a:p>
            <a:r>
              <a:rPr lang="en-US" sz="1200" dirty="0"/>
              <a:t> </a:t>
            </a:r>
          </a:p>
          <a:p>
            <a:r>
              <a:rPr lang="en-US" sz="1200" dirty="0"/>
              <a:t>Squeaky rounded up his family.  </a:t>
            </a:r>
            <a:r>
              <a:rPr lang="en-US" sz="1200" b="1" dirty="0" smtClean="0"/>
              <a:t>Then, they </a:t>
            </a:r>
            <a:r>
              <a:rPr lang="en-US" sz="1200" dirty="0" smtClean="0"/>
              <a:t>herded </a:t>
            </a:r>
            <a:r>
              <a:rPr lang="en-US" sz="1200" dirty="0"/>
              <a:t>the pilot whales back to the sea.  The pilot whales were so thankful and told them “Someday we will help you too if you need it!”   The dolphins ate their fill of </a:t>
            </a:r>
            <a:r>
              <a:rPr lang="en-US" sz="1200" b="1" dirty="0"/>
              <a:t>squid</a:t>
            </a:r>
            <a:r>
              <a:rPr lang="en-US" sz="1200" dirty="0"/>
              <a:t> and swam happily back home, jumping out of the sea and squirting bubbles through their </a:t>
            </a:r>
            <a:r>
              <a:rPr lang="en-US" sz="1200" b="1" dirty="0"/>
              <a:t>blowholes</a:t>
            </a:r>
            <a:r>
              <a:rPr lang="en-US" sz="1200" b="1" dirty="0" smtClean="0"/>
              <a:t>.</a:t>
            </a:r>
          </a:p>
          <a:p>
            <a:endParaRPr lang="en-US" sz="1200" dirty="0"/>
          </a:p>
          <a:p>
            <a:r>
              <a:rPr lang="en-US" sz="1200" dirty="0"/>
              <a:t> </a:t>
            </a:r>
          </a:p>
          <a:p>
            <a:r>
              <a:rPr lang="en-US" sz="1200" b="1" dirty="0" smtClean="0"/>
              <a:t>After</a:t>
            </a:r>
            <a:r>
              <a:rPr lang="en-US" sz="1200" dirty="0" smtClean="0"/>
              <a:t> </a:t>
            </a:r>
            <a:r>
              <a:rPr lang="en-US" sz="1200" dirty="0"/>
              <a:t>Squeaky arrived home he went to look for Squawk.  After all Squawk was still his brother and being the kind-hearted dolphin he was cared about him.  When many hours had passed Squeaky began to worry.  Never had Squawk been gone this long from the pod. What if something was wrong</a:t>
            </a:r>
            <a:r>
              <a:rPr lang="en-US" sz="1200" dirty="0" smtClean="0"/>
              <a:t>?</a:t>
            </a:r>
          </a:p>
          <a:p>
            <a:endParaRPr lang="en-US" sz="1200" dirty="0"/>
          </a:p>
          <a:p>
            <a:r>
              <a:rPr lang="en-US" sz="1200" b="1" dirty="0"/>
              <a:t> </a:t>
            </a:r>
            <a:endParaRPr lang="en-US" sz="1200" dirty="0"/>
          </a:p>
          <a:p>
            <a:r>
              <a:rPr lang="en-US" sz="1200" b="1" dirty="0" smtClean="0"/>
              <a:t>Soon</a:t>
            </a:r>
            <a:r>
              <a:rPr lang="en-US" sz="1200" dirty="0" smtClean="0"/>
              <a:t>, the </a:t>
            </a:r>
            <a:r>
              <a:rPr lang="en-US" sz="1200" dirty="0"/>
              <a:t>entire pod began searching until finally they heard a loud Squawking sound.  Squawk!</a:t>
            </a:r>
          </a:p>
          <a:p>
            <a:r>
              <a:rPr lang="en-US" sz="1200" dirty="0"/>
              <a:t>They followed the sound and there he was trapped inside a sunken ship between two old planks.  With their </a:t>
            </a:r>
            <a:r>
              <a:rPr lang="en-US" sz="1200" b="1" dirty="0"/>
              <a:t>sharp teeth</a:t>
            </a:r>
            <a:r>
              <a:rPr lang="en-US" sz="1200" dirty="0"/>
              <a:t>, the dolphins started chomping away at the old planks.  </a:t>
            </a:r>
            <a:r>
              <a:rPr lang="en-US" sz="1200" b="1" dirty="0"/>
              <a:t>But</a:t>
            </a:r>
            <a:r>
              <a:rPr lang="en-US" sz="1200" dirty="0"/>
              <a:t> Squawk said sadly, “Let me be.  I don’t deserve to be set free.  I knew better and I knew it was dangerous.  Just let me learn my lesson.”  </a:t>
            </a:r>
            <a:r>
              <a:rPr lang="en-US" sz="1200" b="1" dirty="0"/>
              <a:t>But </a:t>
            </a:r>
            <a:r>
              <a:rPr lang="en-US" sz="1200" dirty="0"/>
              <a:t>the dolphins wouldn’t listen and chomped away until Squawk was set free.  Squeaky said, “Squawk, it doesn’t matter if you deserved it or not.  Helping others is always the right thing to do.”</a:t>
            </a:r>
          </a:p>
          <a:p>
            <a:r>
              <a:rPr lang="en-US" sz="1200" dirty="0"/>
              <a:t> </a:t>
            </a:r>
          </a:p>
          <a:p>
            <a:r>
              <a:rPr lang="en-US" sz="1200" b="1" dirty="0"/>
              <a:t>After that day </a:t>
            </a:r>
            <a:r>
              <a:rPr lang="en-US" sz="1200" dirty="0"/>
              <a:t>Squawk always went with his pod to hunt for food and when someone needed help he was the first to volunteer!</a:t>
            </a:r>
          </a:p>
        </p:txBody>
      </p:sp>
      <p:sp>
        <p:nvSpPr>
          <p:cNvPr id="4" name="Slide Number Placeholder 3"/>
          <p:cNvSpPr>
            <a:spLocks noGrp="1"/>
          </p:cNvSpPr>
          <p:nvPr>
            <p:ph type="sldNum" sz="quarter" idx="12"/>
          </p:nvPr>
        </p:nvSpPr>
        <p:spPr/>
        <p:txBody>
          <a:bodyPr/>
          <a:lstStyle/>
          <a:p>
            <a:fld id="{F177B04D-AEB5-43ED-B9BA-B3D1EC9C9067}" type="slidenum">
              <a:rPr lang="en-US" smtClean="0"/>
              <a:pPr/>
              <a:t>16</a:t>
            </a:fld>
            <a:endParaRPr lang="en-US" dirty="0"/>
          </a:p>
        </p:txBody>
      </p:sp>
      <p:sp>
        <p:nvSpPr>
          <p:cNvPr id="5" name="TextBox 4"/>
          <p:cNvSpPr txBox="1"/>
          <p:nvPr/>
        </p:nvSpPr>
        <p:spPr>
          <a:xfrm>
            <a:off x="291199" y="3025258"/>
            <a:ext cx="7029530" cy="230832"/>
          </a:xfrm>
          <a:prstGeom prst="rect">
            <a:avLst/>
          </a:prstGeom>
          <a:solidFill>
            <a:schemeClr val="bg2"/>
          </a:solidFill>
          <a:ln w="9525">
            <a:solidFill>
              <a:schemeClr val="tx1"/>
            </a:solidFill>
          </a:ln>
        </p:spPr>
        <p:txBody>
          <a:bodyPr wrap="square" rtlCol="0">
            <a:spAutoFit/>
          </a:bodyPr>
          <a:lstStyle/>
          <a:p>
            <a:r>
              <a:rPr lang="en-US" sz="900" b="1" i="1" dirty="0" smtClean="0"/>
              <a:t>Uses </a:t>
            </a:r>
            <a:r>
              <a:rPr lang="en-US" sz="900" b="1" i="1" dirty="0"/>
              <a:t>dialogue and description of characters’ actions, thoughts, and feelings to </a:t>
            </a:r>
            <a:r>
              <a:rPr lang="en-US" sz="900" b="1" i="1" dirty="0" smtClean="0"/>
              <a:t>develop events </a:t>
            </a:r>
            <a:r>
              <a:rPr lang="en-US" sz="900" b="1" i="1" dirty="0"/>
              <a:t>or show the response of characters to situations</a:t>
            </a:r>
          </a:p>
        </p:txBody>
      </p:sp>
      <p:sp>
        <p:nvSpPr>
          <p:cNvPr id="6" name="TextBox 5"/>
          <p:cNvSpPr txBox="1"/>
          <p:nvPr/>
        </p:nvSpPr>
        <p:spPr>
          <a:xfrm>
            <a:off x="1237953" y="6668556"/>
            <a:ext cx="3962400" cy="235819"/>
          </a:xfrm>
          <a:prstGeom prst="rect">
            <a:avLst/>
          </a:prstGeom>
          <a:solidFill>
            <a:schemeClr val="bg2"/>
          </a:solidFill>
          <a:ln w="9525">
            <a:solidFill>
              <a:schemeClr val="tx1"/>
            </a:solidFill>
          </a:ln>
        </p:spPr>
        <p:txBody>
          <a:bodyPr wrap="square" lIns="96378" tIns="48189" rIns="96378" bIns="48189" rtlCol="0">
            <a:spAutoFit/>
          </a:bodyPr>
          <a:lstStyle/>
          <a:p>
            <a:r>
              <a:rPr lang="en-US" sz="900" b="1" i="1" dirty="0"/>
              <a:t>Conventions for grammar and mechanics are </a:t>
            </a:r>
            <a:r>
              <a:rPr lang="en-US" sz="900" b="1" i="1" dirty="0" smtClean="0"/>
              <a:t>used </a:t>
            </a:r>
            <a:r>
              <a:rPr lang="en-US" sz="900" b="1" i="1" dirty="0"/>
              <a:t>appropriately throughout.  </a:t>
            </a:r>
          </a:p>
        </p:txBody>
      </p:sp>
      <p:sp>
        <p:nvSpPr>
          <p:cNvPr id="7" name="TextBox 6"/>
          <p:cNvSpPr txBox="1"/>
          <p:nvPr/>
        </p:nvSpPr>
        <p:spPr>
          <a:xfrm>
            <a:off x="2691498" y="2131368"/>
            <a:ext cx="2794902" cy="230832"/>
          </a:xfrm>
          <a:prstGeom prst="rect">
            <a:avLst/>
          </a:prstGeom>
          <a:solidFill>
            <a:schemeClr val="bg2"/>
          </a:solidFill>
          <a:ln w="9525">
            <a:solidFill>
              <a:schemeClr val="tx1"/>
            </a:solidFill>
          </a:ln>
        </p:spPr>
        <p:txBody>
          <a:bodyPr wrap="square" rtlCol="0">
            <a:spAutoFit/>
          </a:bodyPr>
          <a:lstStyle/>
          <a:p>
            <a:r>
              <a:rPr lang="en-US" sz="900" b="1" i="1" dirty="0"/>
              <a:t>Engages reader </a:t>
            </a:r>
            <a:r>
              <a:rPr lang="en-US" sz="900" b="1" i="1" dirty="0" smtClean="0"/>
              <a:t>and </a:t>
            </a:r>
            <a:r>
              <a:rPr lang="en-US" sz="900" b="1" i="1" dirty="0"/>
              <a:t>e</a:t>
            </a:r>
            <a:r>
              <a:rPr lang="en-US" sz="900" b="1" i="1" dirty="0" smtClean="0"/>
              <a:t>stablishes storyline – characters.</a:t>
            </a:r>
            <a:endParaRPr lang="en-US" sz="900" b="1" i="1" dirty="0"/>
          </a:p>
        </p:txBody>
      </p:sp>
      <p:sp>
        <p:nvSpPr>
          <p:cNvPr id="8" name="TextBox 7"/>
          <p:cNvSpPr txBox="1"/>
          <p:nvPr/>
        </p:nvSpPr>
        <p:spPr>
          <a:xfrm>
            <a:off x="5357409" y="3924086"/>
            <a:ext cx="1812170" cy="230832"/>
          </a:xfrm>
          <a:prstGeom prst="rect">
            <a:avLst/>
          </a:prstGeom>
          <a:solidFill>
            <a:schemeClr val="bg2"/>
          </a:solidFill>
          <a:ln w="9525">
            <a:solidFill>
              <a:schemeClr val="tx1"/>
            </a:solidFill>
          </a:ln>
        </p:spPr>
        <p:txBody>
          <a:bodyPr wrap="square" rtlCol="0">
            <a:spAutoFit/>
          </a:bodyPr>
          <a:lstStyle/>
          <a:p>
            <a:r>
              <a:rPr lang="en-US" sz="900" b="1" i="1" dirty="0"/>
              <a:t>Uses topic vocabulary from texts.</a:t>
            </a:r>
          </a:p>
        </p:txBody>
      </p:sp>
      <p:sp>
        <p:nvSpPr>
          <p:cNvPr id="9" name="TextBox 8"/>
          <p:cNvSpPr txBox="1"/>
          <p:nvPr/>
        </p:nvSpPr>
        <p:spPr>
          <a:xfrm>
            <a:off x="2281964" y="4800600"/>
            <a:ext cx="3981530" cy="230832"/>
          </a:xfrm>
          <a:prstGeom prst="rect">
            <a:avLst/>
          </a:prstGeom>
          <a:solidFill>
            <a:schemeClr val="bg2"/>
          </a:solidFill>
          <a:ln w="9525">
            <a:solidFill>
              <a:schemeClr val="tx1"/>
            </a:solidFill>
          </a:ln>
        </p:spPr>
        <p:txBody>
          <a:bodyPr wrap="square" rtlCol="0">
            <a:spAutoFit/>
          </a:bodyPr>
          <a:lstStyle/>
          <a:p>
            <a:r>
              <a:rPr lang="en-US" sz="900" b="1" i="1" dirty="0"/>
              <a:t>Transitional words move story in event </a:t>
            </a:r>
            <a:r>
              <a:rPr lang="en-US" sz="900" b="1" i="1" dirty="0" smtClean="0"/>
              <a:t>order – event sequence flows naturally.</a:t>
            </a:r>
            <a:endParaRPr lang="en-US" sz="900" b="1" i="1" dirty="0"/>
          </a:p>
        </p:txBody>
      </p:sp>
      <p:sp>
        <p:nvSpPr>
          <p:cNvPr id="11" name="TextBox 10"/>
          <p:cNvSpPr txBox="1"/>
          <p:nvPr/>
        </p:nvSpPr>
        <p:spPr>
          <a:xfrm>
            <a:off x="5943600" y="6668556"/>
            <a:ext cx="1476335" cy="235819"/>
          </a:xfrm>
          <a:prstGeom prst="rect">
            <a:avLst/>
          </a:prstGeom>
          <a:solidFill>
            <a:schemeClr val="bg2"/>
          </a:solidFill>
          <a:ln w="9525">
            <a:solidFill>
              <a:schemeClr val="tx1"/>
            </a:solidFill>
          </a:ln>
        </p:spPr>
        <p:txBody>
          <a:bodyPr wrap="square" lIns="96378" tIns="48189" rIns="96378" bIns="48189" rtlCol="0">
            <a:spAutoFit/>
          </a:bodyPr>
          <a:lstStyle/>
          <a:p>
            <a:r>
              <a:rPr lang="en-US" sz="900" b="1" i="1" dirty="0" smtClean="0"/>
              <a:t>Moral or lesson learned.</a:t>
            </a:r>
            <a:endParaRPr lang="en-US" sz="900" b="1" i="1" dirty="0"/>
          </a:p>
        </p:txBody>
      </p:sp>
      <p:sp>
        <p:nvSpPr>
          <p:cNvPr id="3" name="TextBox 2"/>
          <p:cNvSpPr txBox="1"/>
          <p:nvPr/>
        </p:nvSpPr>
        <p:spPr>
          <a:xfrm>
            <a:off x="260576" y="159521"/>
            <a:ext cx="3797751" cy="276999"/>
          </a:xfrm>
          <a:prstGeom prst="rect">
            <a:avLst/>
          </a:prstGeom>
          <a:noFill/>
        </p:spPr>
        <p:txBody>
          <a:bodyPr wrap="square" rtlCol="0">
            <a:spAutoFit/>
          </a:bodyPr>
          <a:lstStyle/>
          <a:p>
            <a:r>
              <a:rPr lang="en-US" sz="1200" i="1" dirty="0" smtClean="0"/>
              <a:t>Example Narrative Full Composition Performance Task </a:t>
            </a:r>
            <a:endParaRPr lang="en-US" sz="1200" i="1" dirty="0"/>
          </a:p>
        </p:txBody>
      </p:sp>
    </p:spTree>
    <p:extLst>
      <p:ext uri="{BB962C8B-B14F-4D97-AF65-F5344CB8AC3E}">
        <p14:creationId xmlns:p14="http://schemas.microsoft.com/office/powerpoint/2010/main" val="1909318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15687589"/>
              </p:ext>
            </p:extLst>
          </p:nvPr>
        </p:nvGraphicFramePr>
        <p:xfrm>
          <a:off x="347661" y="304800"/>
          <a:ext cx="7043739" cy="8514874"/>
        </p:xfrm>
        <a:graphic>
          <a:graphicData uri="http://schemas.openxmlformats.org/drawingml/2006/table">
            <a:tbl>
              <a:tblPr firstRow="1" bandRow="1">
                <a:effectLst>
                  <a:innerShdw blurRad="114300">
                    <a:prstClr val="black"/>
                  </a:innerShdw>
                </a:effectLst>
                <a:tableStyleId>{5C22544A-7EE6-4342-B048-85BDC9FD1C3A}</a:tableStyleId>
              </a:tblPr>
              <a:tblGrid>
                <a:gridCol w="6412230"/>
                <a:gridCol w="631509"/>
              </a:tblGrid>
              <a:tr h="319314">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600" b="1" i="0" u="none" dirty="0" smtClean="0">
                          <a:solidFill>
                            <a:schemeClr val="tx1"/>
                          </a:solidFill>
                          <a:effectLst/>
                          <a:latin typeface="+mn-lt"/>
                        </a:rPr>
                        <a:t>Grade 3 - Quarter</a:t>
                      </a:r>
                      <a:r>
                        <a:rPr lang="en-US" sz="1600" b="1" i="0" u="none" baseline="0" dirty="0" smtClean="0">
                          <a:solidFill>
                            <a:schemeClr val="tx1"/>
                          </a:solidFill>
                          <a:effectLst/>
                          <a:latin typeface="+mn-lt"/>
                        </a:rPr>
                        <a:t> 3 CFA Selected Response Answer Key</a:t>
                      </a:r>
                      <a:endParaRPr lang="en-US" sz="1600" b="1" i="0" u="none" dirty="0" smtClean="0">
                        <a:solidFill>
                          <a:schemeClr val="tx1"/>
                        </a:solidFill>
                        <a:effectLst/>
                        <a:latin typeface="+mn-lt"/>
                      </a:endParaRPr>
                    </a:p>
                  </a:txBody>
                  <a:tcPr marL="97155" marR="97155" marT="47897" marB="47897" anchor="ctr">
                    <a:solidFill>
                      <a:schemeClr val="bg1"/>
                    </a:solidFill>
                  </a:tcPr>
                </a:tc>
                <a:tc>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r>
              <a:tr h="319314">
                <a:tc>
                  <a:txBody>
                    <a:bodyPr/>
                    <a:lstStyle/>
                    <a:p>
                      <a:r>
                        <a:rPr lang="en-US" sz="1200" b="1" u="sng" dirty="0" smtClean="0">
                          <a:solidFill>
                            <a:schemeClr val="tx1"/>
                          </a:solidFill>
                          <a:effectLst>
                            <a:outerShdw blurRad="38100" dist="38100" dir="2700000" algn="tl">
                              <a:srgbClr val="000000">
                                <a:alpha val="43137"/>
                              </a:srgbClr>
                            </a:outerShdw>
                          </a:effectLst>
                          <a:latin typeface="+mn-lt"/>
                        </a:rPr>
                        <a:t>Question 1</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What is the meaning of the phrase </a:t>
                      </a:r>
                      <a:r>
                        <a:rPr lang="en-US" sz="1200" b="0" u="none" dirty="0" smtClean="0">
                          <a:solidFill>
                            <a:schemeClr val="tx1"/>
                          </a:solidFill>
                          <a:effectLst/>
                          <a:latin typeface="+mn-lt"/>
                        </a:rPr>
                        <a:t>“mired </a:t>
                      </a:r>
                      <a:r>
                        <a:rPr lang="en-US" sz="1200" b="0" u="none" dirty="0" smtClean="0">
                          <a:solidFill>
                            <a:schemeClr val="tx1"/>
                          </a:solidFill>
                          <a:effectLst/>
                          <a:latin typeface="+mn-lt"/>
                        </a:rPr>
                        <a:t>down in the </a:t>
                      </a:r>
                      <a:r>
                        <a:rPr lang="en-US" sz="1200" b="0" u="none" dirty="0" smtClean="0">
                          <a:solidFill>
                            <a:schemeClr val="tx1"/>
                          </a:solidFill>
                          <a:effectLst/>
                          <a:latin typeface="+mn-lt"/>
                        </a:rPr>
                        <a:t>sand,” </a:t>
                      </a:r>
                      <a:r>
                        <a:rPr lang="en-US" sz="1200" b="0" u="none" dirty="0" smtClean="0">
                          <a:solidFill>
                            <a:schemeClr val="tx1"/>
                          </a:solidFill>
                          <a:effectLst/>
                          <a:latin typeface="+mn-lt"/>
                        </a:rPr>
                        <a:t>based on how it is used in the passage </a:t>
                      </a:r>
                      <a:r>
                        <a:rPr lang="en-US" sz="1200" b="1" i="1" u="none" dirty="0" smtClean="0">
                          <a:solidFill>
                            <a:schemeClr val="tx1"/>
                          </a:solidFill>
                          <a:effectLst/>
                          <a:latin typeface="+mn-lt"/>
                        </a:rPr>
                        <a:t>The Dolphins and the Pilot Whales</a:t>
                      </a:r>
                      <a:r>
                        <a:rPr lang="en-US" sz="1200" b="0" u="none" dirty="0" smtClean="0">
                          <a:solidFill>
                            <a:schemeClr val="tx1"/>
                          </a:solidFill>
                          <a:effectLst/>
                          <a:latin typeface="+mn-lt"/>
                        </a:rPr>
                        <a:t>? </a:t>
                      </a:r>
                      <a:r>
                        <a:rPr lang="en-US" sz="1200" b="0" u="none" strike="noStrike" dirty="0" smtClean="0">
                          <a:solidFill>
                            <a:schemeClr val="tx1"/>
                          </a:solidFill>
                          <a:effectLst/>
                          <a:latin typeface="+mn-lt"/>
                        </a:rPr>
                        <a:t>RL.3.4</a:t>
                      </a:r>
                      <a:endParaRPr lang="en-US" sz="1200" b="0" i="1" u="none" strike="noStrik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200" b="1" u="sng" dirty="0" smtClean="0">
                          <a:solidFill>
                            <a:schemeClr val="tx1"/>
                          </a:solidFill>
                          <a:effectLst>
                            <a:outerShdw blurRad="38100" dist="38100" dir="2700000" algn="tl">
                              <a:srgbClr val="000000">
                                <a:alpha val="43137"/>
                              </a:srgbClr>
                            </a:outerShdw>
                          </a:effectLst>
                          <a:latin typeface="+mn-lt"/>
                        </a:rPr>
                        <a:t>Question 2 </a:t>
                      </a:r>
                      <a:r>
                        <a:rPr lang="en-US" sz="1200" b="0" u="none" dirty="0" smtClean="0">
                          <a:solidFill>
                            <a:schemeClr val="tx1"/>
                          </a:solidFill>
                          <a:effectLst/>
                          <a:latin typeface="+mn-lt"/>
                        </a:rPr>
                        <a:t> Which phrase is an example of the tide going out?</a:t>
                      </a:r>
                      <a:r>
                        <a:rPr lang="en-US" sz="1200" b="0" u="none" baseline="0" dirty="0" smtClean="0">
                          <a:solidFill>
                            <a:schemeClr val="tx1"/>
                          </a:solidFill>
                          <a:effectLst/>
                          <a:latin typeface="+mn-lt"/>
                        </a:rPr>
                        <a:t> </a:t>
                      </a:r>
                      <a:r>
                        <a:rPr lang="en-US" sz="1200" b="0" u="none" dirty="0" smtClean="0">
                          <a:solidFill>
                            <a:schemeClr val="tx1"/>
                          </a:solidFill>
                          <a:effectLst/>
                          <a:latin typeface="+mn-lt"/>
                        </a:rPr>
                        <a:t>RL.3.4</a:t>
                      </a:r>
                      <a:endParaRPr lang="en-US" sz="1200" b="0" i="1" u="none" dirty="0" smtClean="0">
                        <a:effectLst/>
                        <a:latin typeface="+mn-lt"/>
                        <a:sym typeface="Helvetica"/>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D</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3</a:t>
                      </a:r>
                      <a:r>
                        <a:rPr lang="en-US" sz="1200" b="0" u="none" dirty="0" smtClean="0">
                          <a:solidFill>
                            <a:schemeClr val="tx1"/>
                          </a:solidFill>
                          <a:effectLst/>
                          <a:latin typeface="+mn-lt"/>
                        </a:rPr>
                        <a:t>  Which sentence best explains how the illustrations in </a:t>
                      </a:r>
                      <a:r>
                        <a:rPr lang="en-US" sz="1200" b="1" i="1" u="none" dirty="0" smtClean="0">
                          <a:solidFill>
                            <a:schemeClr val="tx1"/>
                          </a:solidFill>
                          <a:effectLst/>
                          <a:latin typeface="+mn-lt"/>
                        </a:rPr>
                        <a:t>The Dolphins and the Pilot Whales </a:t>
                      </a:r>
                      <a:r>
                        <a:rPr lang="en-US" sz="1200" b="0" u="none" dirty="0" smtClean="0">
                          <a:solidFill>
                            <a:schemeClr val="tx1"/>
                          </a:solidFill>
                          <a:effectLst/>
                          <a:latin typeface="+mn-lt"/>
                        </a:rPr>
                        <a:t>help the reader understand what Simon did for the pilot whales?</a:t>
                      </a:r>
                      <a:r>
                        <a:rPr lang="en-US" sz="1200" b="0" u="none" baseline="0" dirty="0" smtClean="0">
                          <a:solidFill>
                            <a:schemeClr val="tx1"/>
                          </a:solidFill>
                          <a:effectLst/>
                          <a:latin typeface="+mn-lt"/>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Helvetica"/>
                        </a:rPr>
                        <a:t>RL.3.7</a:t>
                      </a:r>
                      <a:endParaRPr lang="en-US" sz="1200" b="0" u="none" dirty="0" smtClean="0">
                        <a:solidFill>
                          <a:schemeClr val="tx1"/>
                        </a:solidFill>
                        <a:effectLst/>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200" b="1" u="sng" dirty="0" smtClean="0">
                          <a:solidFill>
                            <a:schemeClr val="tx1"/>
                          </a:solidFill>
                          <a:effectLst>
                            <a:outerShdw blurRad="38100" dist="38100" dir="2700000" algn="tl">
                              <a:srgbClr val="000000">
                                <a:alpha val="43137"/>
                              </a:srgbClr>
                            </a:outerShdw>
                          </a:effectLst>
                          <a:latin typeface="+mn-lt"/>
                        </a:rPr>
                        <a:t>Question 4</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Which sentence most explains what the illustration in </a:t>
                      </a:r>
                      <a:r>
                        <a:rPr lang="en-US" sz="1200" b="1" i="1" u="none" dirty="0" smtClean="0">
                          <a:solidFill>
                            <a:schemeClr val="tx1"/>
                          </a:solidFill>
                          <a:effectLst/>
                          <a:latin typeface="+mn-lt"/>
                        </a:rPr>
                        <a:t>A Fish Fable </a:t>
                      </a:r>
                      <a:r>
                        <a:rPr lang="en-US" sz="1200" b="0" u="none" dirty="0" smtClean="0">
                          <a:solidFill>
                            <a:schemeClr val="tx1"/>
                          </a:solidFill>
                          <a:effectLst/>
                          <a:latin typeface="+mn-lt"/>
                        </a:rPr>
                        <a:t>tells the reader?</a:t>
                      </a:r>
                      <a:r>
                        <a:rPr lang="en-US" sz="1200" b="0" u="none" baseline="0" dirty="0" smtClean="0">
                          <a:solidFill>
                            <a:schemeClr val="tx1"/>
                          </a:solidFill>
                          <a:effectLst/>
                          <a:latin typeface="+mn-lt"/>
                        </a:rPr>
                        <a:t> </a:t>
                      </a:r>
                      <a:r>
                        <a:rPr lang="en-US" sz="1200" b="0" u="none" baseline="0" dirty="0" smtClean="0">
                          <a:effectLst/>
                          <a:latin typeface="+mn-lt"/>
                          <a:sym typeface="Helvetica"/>
                        </a:rPr>
                        <a:t>RL.3.7</a:t>
                      </a:r>
                      <a:endParaRPr lang="en-US" sz="1200" b="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B</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200" b="1" u="sng" dirty="0" smtClean="0">
                          <a:solidFill>
                            <a:schemeClr val="tx1"/>
                          </a:solidFill>
                          <a:effectLst>
                            <a:outerShdw blurRad="38100" dist="38100" dir="2700000" algn="tl">
                              <a:srgbClr val="000000">
                                <a:alpha val="43137"/>
                              </a:srgbClr>
                            </a:outerShdw>
                          </a:effectLst>
                          <a:latin typeface="+mn-lt"/>
                        </a:rPr>
                        <a:t>Question 5</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How are the themes different in </a:t>
                      </a:r>
                      <a:r>
                        <a:rPr lang="en-US" sz="1200" b="1" i="1" u="none" dirty="0" smtClean="0">
                          <a:solidFill>
                            <a:schemeClr val="tx1"/>
                          </a:solidFill>
                          <a:effectLst/>
                          <a:latin typeface="+mn-lt"/>
                        </a:rPr>
                        <a:t>The Dolphins and the Pilot Whales </a:t>
                      </a:r>
                      <a:r>
                        <a:rPr lang="en-US" sz="1200" b="0" u="none" dirty="0" smtClean="0">
                          <a:solidFill>
                            <a:schemeClr val="tx1"/>
                          </a:solidFill>
                          <a:effectLst/>
                          <a:latin typeface="+mn-lt"/>
                        </a:rPr>
                        <a:t>and </a:t>
                      </a:r>
                      <a:r>
                        <a:rPr lang="en-US" sz="1200" b="1" i="1" u="none" dirty="0" smtClean="0">
                          <a:solidFill>
                            <a:schemeClr val="tx1"/>
                          </a:solidFill>
                          <a:effectLst/>
                          <a:latin typeface="+mn-lt"/>
                        </a:rPr>
                        <a:t>A Fish Fable</a:t>
                      </a:r>
                      <a:r>
                        <a:rPr lang="en-US" sz="1200" b="0" u="none" dirty="0" smtClean="0">
                          <a:solidFill>
                            <a:schemeClr val="tx1"/>
                          </a:solidFill>
                          <a:effectLst/>
                          <a:latin typeface="+mn-lt"/>
                        </a:rPr>
                        <a:t>?</a:t>
                      </a:r>
                    </a:p>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200" b="0" dirty="0" smtClean="0">
                          <a:effectLst/>
                          <a:latin typeface="+mn-lt"/>
                          <a:sym typeface="Helvetica"/>
                        </a:rPr>
                        <a:t>RL.3.9</a:t>
                      </a:r>
                      <a:endParaRPr lang="en-US" sz="1200" b="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D</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200" b="1" u="sng" dirty="0" smtClean="0">
                          <a:solidFill>
                            <a:schemeClr val="tx1"/>
                          </a:solidFill>
                          <a:effectLst>
                            <a:outerShdw blurRad="38100" dist="38100" dir="2700000" algn="tl">
                              <a:srgbClr val="000000">
                                <a:alpha val="43137"/>
                              </a:srgbClr>
                            </a:outerShdw>
                          </a:effectLst>
                          <a:latin typeface="+mn-lt"/>
                        </a:rPr>
                        <a:t>Question 6</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How are the themes the same in </a:t>
                      </a:r>
                      <a:r>
                        <a:rPr lang="en-US" sz="1200" b="1" i="1" u="none" dirty="0" smtClean="0">
                          <a:solidFill>
                            <a:schemeClr val="tx1"/>
                          </a:solidFill>
                          <a:effectLst/>
                          <a:latin typeface="+mn-lt"/>
                        </a:rPr>
                        <a:t>The Dolphins and the Pilot Whales </a:t>
                      </a:r>
                      <a:r>
                        <a:rPr lang="en-US" sz="1200" b="0" u="none" dirty="0" smtClean="0">
                          <a:solidFill>
                            <a:schemeClr val="tx1"/>
                          </a:solidFill>
                          <a:effectLst/>
                          <a:latin typeface="+mn-lt"/>
                        </a:rPr>
                        <a:t>and </a:t>
                      </a:r>
                      <a:r>
                        <a:rPr lang="en-US" sz="1200" b="1" i="1" u="none" dirty="0" smtClean="0">
                          <a:solidFill>
                            <a:schemeClr val="tx1"/>
                          </a:solidFill>
                          <a:effectLst/>
                          <a:latin typeface="+mn-lt"/>
                        </a:rPr>
                        <a:t>A Fish Fable</a:t>
                      </a:r>
                      <a:r>
                        <a:rPr lang="en-US" sz="1200" b="0" u="none" dirty="0" smtClean="0">
                          <a:solidFill>
                            <a:schemeClr val="tx1"/>
                          </a:solidFill>
                          <a:effectLst/>
                          <a:latin typeface="+mn-lt"/>
                        </a:rPr>
                        <a:t>?</a:t>
                      </a:r>
                    </a:p>
                    <a:p>
                      <a:pPr marL="0" marR="0" lvl="0" indent="0" algn="l" defTabSz="1018809" rtl="0" eaLnBrk="1" fontAlgn="auto" latinLnBrk="0" hangingPunct="1">
                        <a:lnSpc>
                          <a:spcPct val="100000"/>
                        </a:lnSpc>
                        <a:spcBef>
                          <a:spcPts val="0"/>
                        </a:spcBef>
                        <a:spcAft>
                          <a:spcPts val="0"/>
                        </a:spcAft>
                        <a:buClrTx/>
                        <a:buSzTx/>
                        <a:buFontTx/>
                        <a:buNone/>
                        <a:tabLst/>
                        <a:defRPr sz="1800"/>
                      </a:pPr>
                      <a:r>
                        <a:rPr lang="en-US" sz="1200" b="0" dirty="0" smtClean="0">
                          <a:effectLst/>
                          <a:latin typeface="+mn-lt"/>
                          <a:sym typeface="Helvetica"/>
                        </a:rPr>
                        <a:t>RL.3.9</a:t>
                      </a:r>
                      <a:endParaRPr lang="en-US" sz="1200" b="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B</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7</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b="1" u="sng" dirty="0" smtClean="0">
                          <a:solidFill>
                            <a:schemeClr val="tx1"/>
                          </a:solidFill>
                          <a:effectLst>
                            <a:outerShdw blurRad="38100" dist="38100" dir="2700000" algn="tl">
                              <a:srgbClr val="000000">
                                <a:alpha val="43137"/>
                              </a:srgbClr>
                            </a:outerShdw>
                          </a:effectLst>
                          <a:latin typeface="+mn-lt"/>
                        </a:rPr>
                        <a:t>Literary Constructed Response</a:t>
                      </a:r>
                      <a:endParaRPr lang="en-US" sz="12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r>
                        <a:rPr lang="en-US" sz="1200" b="1" u="sng" dirty="0" smtClean="0">
                          <a:solidFill>
                            <a:schemeClr val="tx1"/>
                          </a:solidFill>
                          <a:effectLst>
                            <a:outerShdw blurRad="38100" dist="38100" dir="2700000" algn="tl">
                              <a:srgbClr val="000000">
                                <a:alpha val="43137"/>
                              </a:srgbClr>
                            </a:outerShdw>
                          </a:effectLst>
                          <a:latin typeface="+mn-lt"/>
                        </a:rPr>
                        <a:t>Question 8</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b="1" u="sng" dirty="0" smtClean="0">
                          <a:solidFill>
                            <a:schemeClr val="tx1"/>
                          </a:solidFill>
                          <a:effectLst>
                            <a:outerShdw blurRad="38100" dist="38100" dir="2700000" algn="tl">
                              <a:srgbClr val="000000">
                                <a:alpha val="43137"/>
                              </a:srgbClr>
                            </a:outerShdw>
                          </a:effectLst>
                          <a:latin typeface="+mn-lt"/>
                        </a:rPr>
                        <a:t>Literary Constructed Response</a:t>
                      </a:r>
                    </a:p>
                  </a:txBody>
                  <a:tcPr marL="97155" marR="97155" marT="47897" marB="47897" anchor="ctr">
                    <a:solidFill>
                      <a:schemeClr val="bg2"/>
                    </a:solidFill>
                  </a:tcPr>
                </a:tc>
                <a:tc>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9</a:t>
                      </a:r>
                      <a:r>
                        <a:rPr lang="en-US" sz="1200" b="0" u="none" dirty="0" smtClean="0">
                          <a:latin typeface="+mn-lt"/>
                          <a:cs typeface="Helvetica" pitchFamily="34" charset="0"/>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What does the word protected mean in the passage </a:t>
                      </a:r>
                      <a:r>
                        <a:rPr kumimoji="0" lang="en-US" sz="1200" b="1" i="1" u="sng" strike="noStrike" kern="1200" cap="none" spc="0" normalizeH="0" baseline="0" noProof="0" dirty="0" smtClean="0">
                          <a:ln>
                            <a:noFill/>
                          </a:ln>
                          <a:solidFill>
                            <a:prstClr val="black"/>
                          </a:solidFill>
                          <a:effectLst/>
                          <a:uLnTx/>
                          <a:uFillTx/>
                          <a:latin typeface="+mn-lt"/>
                          <a:ea typeface="+mn-ea"/>
                          <a:cs typeface="+mn-cs"/>
                        </a:rPr>
                        <a:t>Dolphins and Porpoises</a:t>
                      </a:r>
                      <a:r>
                        <a:rPr kumimoji="0" lang="en-US" sz="1200" b="1" i="1"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RI.3.4</a:t>
                      </a: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D</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521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10</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What is the meaning of the word echolocation in the passage </a:t>
                      </a:r>
                      <a:r>
                        <a:rPr lang="en-US" sz="1200" b="1" i="1" u="sng" dirty="0" smtClean="0">
                          <a:solidFill>
                            <a:schemeClr val="tx1"/>
                          </a:solidFill>
                          <a:effectLst/>
                          <a:latin typeface="+mn-lt"/>
                        </a:rPr>
                        <a:t>Is it a Porpoise or a Dolphin</a:t>
                      </a:r>
                      <a:r>
                        <a:rPr lang="en-US" sz="1200" b="0" u="none" dirty="0" smtClean="0">
                          <a:solidFill>
                            <a:schemeClr val="tx1"/>
                          </a:solidFill>
                          <a:effectLst/>
                          <a:latin typeface="+mn-lt"/>
                        </a:rPr>
                        <a:t>?</a:t>
                      </a:r>
                      <a:r>
                        <a:rPr lang="en-US" sz="1200" b="0" u="none" baseline="0" dirty="0" smtClean="0">
                          <a:solidFill>
                            <a:schemeClr val="tx1"/>
                          </a:solidFill>
                          <a:effectLst/>
                          <a:latin typeface="+mn-lt"/>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Helvetica"/>
                        </a:rPr>
                        <a:t>RI.3.4 </a:t>
                      </a:r>
                      <a:endParaRPr lang="en-US" sz="12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02109">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11</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Why does the author of </a:t>
                      </a:r>
                      <a:r>
                        <a:rPr lang="en-US" sz="1200" b="1" i="1" u="sng" dirty="0" smtClean="0">
                          <a:solidFill>
                            <a:schemeClr val="tx1"/>
                          </a:solidFill>
                          <a:effectLst/>
                          <a:latin typeface="+mn-lt"/>
                        </a:rPr>
                        <a:t>Is it a Porpoise or a Dolphin</a:t>
                      </a:r>
                      <a:r>
                        <a:rPr lang="en-US" sz="1200" b="0" u="none" dirty="0" smtClean="0">
                          <a:solidFill>
                            <a:schemeClr val="tx1"/>
                          </a:solidFill>
                          <a:effectLst/>
                          <a:latin typeface="+mn-lt"/>
                        </a:rPr>
                        <a:t>? begin paragraph 2 with the statement, “Many people think dolphins and porpoises are fish, but this is simply not true.”?</a:t>
                      </a:r>
                      <a:r>
                        <a:rPr lang="en-US" sz="1200" b="0" u="none" baseline="0" dirty="0" smtClean="0">
                          <a:solidFill>
                            <a:schemeClr val="tx1"/>
                          </a:solidFill>
                          <a:effectLst/>
                          <a:latin typeface="+mn-lt"/>
                        </a:rPr>
                        <a:t> </a:t>
                      </a:r>
                      <a:r>
                        <a:rPr kumimoji="0" lang="en-US" sz="1200" b="0" i="0" u="none" strike="noStrike" kern="1200" cap="none" spc="0" normalizeH="0" baseline="0" noProof="0" dirty="0" smtClean="0">
                          <a:ln>
                            <a:noFill/>
                          </a:ln>
                          <a:solidFill>
                            <a:prstClr val="black"/>
                          </a:solidFill>
                          <a:effectLst/>
                          <a:uLnTx/>
                          <a:uFillTx/>
                          <a:latin typeface="+mn-lt"/>
                          <a:ea typeface="+mn-ea"/>
                          <a:cs typeface="+mn-cs"/>
                          <a:sym typeface="Helvetica"/>
                        </a:rPr>
                        <a:t>RI.3.8</a:t>
                      </a:r>
                      <a:endParaRPr kumimoji="0" lang="en-US" sz="1200" b="0" i="0" u="none" strike="noStrike" kern="1200" cap="none" spc="0" normalizeH="0" baseline="0" noProof="0" dirty="0" smtClean="0">
                        <a:ln>
                          <a:noFill/>
                        </a:ln>
                        <a:solidFill>
                          <a:prstClr val="black"/>
                        </a:solidFill>
                        <a:effectLst/>
                        <a:uLnTx/>
                        <a:uFillTx/>
                        <a:latin typeface="+mn-lt"/>
                        <a:ea typeface="+mn-ea"/>
                        <a:cs typeface="Helvetica" pitchFamily="34" charset="0"/>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403225" marR="0" lvl="0" indent="-403225" algn="l" defTabSz="1018809"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12</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Why does the author of the article </a:t>
                      </a:r>
                      <a:r>
                        <a:rPr lang="en-US" sz="1200" b="1" i="1" u="sng" dirty="0" smtClean="0">
                          <a:solidFill>
                            <a:schemeClr val="tx1"/>
                          </a:solidFill>
                          <a:effectLst/>
                          <a:latin typeface="+mn-lt"/>
                        </a:rPr>
                        <a:t>Dolphins and</a:t>
                      </a:r>
                      <a:r>
                        <a:rPr lang="en-US" sz="1200" b="1" i="1" u="sng" baseline="0" dirty="0" smtClean="0">
                          <a:solidFill>
                            <a:schemeClr val="tx1"/>
                          </a:solidFill>
                          <a:effectLst/>
                          <a:latin typeface="+mn-lt"/>
                        </a:rPr>
                        <a:t> </a:t>
                      </a:r>
                      <a:r>
                        <a:rPr lang="en-US" sz="1200" b="1" i="1" u="sng" dirty="0" smtClean="0">
                          <a:solidFill>
                            <a:schemeClr val="tx1"/>
                          </a:solidFill>
                          <a:effectLst/>
                          <a:latin typeface="+mn-lt"/>
                        </a:rPr>
                        <a:t>Porpoises</a:t>
                      </a:r>
                      <a:r>
                        <a:rPr lang="en-US" sz="1200" b="1" i="1" u="none" dirty="0" smtClean="0">
                          <a:solidFill>
                            <a:schemeClr val="tx1"/>
                          </a:solidFill>
                          <a:effectLst/>
                          <a:latin typeface="+mn-lt"/>
                        </a:rPr>
                        <a:t> </a:t>
                      </a:r>
                      <a:r>
                        <a:rPr lang="en-US" sz="1200" b="0" u="none" dirty="0" smtClean="0">
                          <a:solidFill>
                            <a:schemeClr val="tx1"/>
                          </a:solidFill>
                          <a:effectLst/>
                          <a:latin typeface="+mn-lt"/>
                        </a:rPr>
                        <a:t>add a paragraph about</a:t>
                      </a:r>
                    </a:p>
                    <a:p>
                      <a:pPr marL="403225" marR="0" lvl="0" indent="-403225" algn="l" defTabSz="1018809" rtl="0" eaLnBrk="1" fontAlgn="auto" latinLnBrk="0" hangingPunct="1">
                        <a:lnSpc>
                          <a:spcPct val="100000"/>
                        </a:lnSpc>
                        <a:spcBef>
                          <a:spcPts val="0"/>
                        </a:spcBef>
                        <a:spcAft>
                          <a:spcPts val="0"/>
                        </a:spcAft>
                        <a:buClrTx/>
                        <a:buSzTx/>
                        <a:buFontTx/>
                        <a:buNone/>
                        <a:tabLst/>
                        <a:defRPr/>
                      </a:pPr>
                      <a:r>
                        <a:rPr lang="en-US" sz="1200" b="0" u="none" dirty="0" smtClean="0">
                          <a:solidFill>
                            <a:schemeClr val="tx1"/>
                          </a:solidFill>
                          <a:effectLst/>
                          <a:latin typeface="+mn-lt"/>
                        </a:rPr>
                        <a:t>bottlenose dolphins? </a:t>
                      </a:r>
                      <a:r>
                        <a:rPr lang="en-US" sz="1200" b="0" u="none" dirty="0" smtClean="0">
                          <a:latin typeface="+mn-lt"/>
                          <a:sym typeface="Helvetica"/>
                        </a:rPr>
                        <a:t>RI.3.8</a:t>
                      </a:r>
                      <a:endParaRPr lang="en-US" sz="1200" b="0" u="none" dirty="0" smtClean="0">
                        <a:solidFill>
                          <a:schemeClr val="tx1"/>
                        </a:solidFill>
                        <a:latin typeface="+mn-lt"/>
                        <a:cs typeface="Helvetica" pitchFamily="34" charset="0"/>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D</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9776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13</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What important point are both authors presenting in the two passages about dolphins and porpoises?</a:t>
                      </a:r>
                      <a:r>
                        <a:rPr lang="en-US" sz="1200" b="0" u="none" baseline="0" dirty="0" smtClean="0">
                          <a:solidFill>
                            <a:schemeClr val="tx1"/>
                          </a:solidFill>
                          <a:effectLst/>
                          <a:latin typeface="+mn-lt"/>
                        </a:rPr>
                        <a:t> </a:t>
                      </a:r>
                      <a:r>
                        <a:rPr lang="en-US" sz="1200" b="0" u="none" dirty="0" smtClean="0">
                          <a:solidFill>
                            <a:schemeClr val="tx1"/>
                          </a:solidFill>
                          <a:effectLst/>
                          <a:latin typeface="+mn-lt"/>
                        </a:rPr>
                        <a:t>RI.3.7</a:t>
                      </a:r>
                      <a:endParaRPr lang="en-US" sz="1200" b="0" i="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D</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607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14</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What key details about dolphins and porpoises are the same in both passages?</a:t>
                      </a:r>
                      <a:r>
                        <a:rPr lang="en-US" sz="1200" b="0" u="none" baseline="0" dirty="0" smtClean="0">
                          <a:solidFill>
                            <a:schemeClr val="tx1"/>
                          </a:solidFill>
                          <a:effectLst/>
                          <a:latin typeface="+mn-lt"/>
                        </a:rPr>
                        <a:t> </a:t>
                      </a:r>
                      <a:r>
                        <a:rPr lang="en-US" sz="1200" b="0" i="0" dirty="0" smtClean="0">
                          <a:latin typeface="+mn-lt"/>
                          <a:cs typeface="Helvetica" pitchFamily="34" charset="0"/>
                        </a:rPr>
                        <a:t>RI.3.9</a:t>
                      </a:r>
                      <a:endParaRPr lang="en-US" sz="12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15</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b="1" u="none" dirty="0" smtClean="0">
                          <a:solidFill>
                            <a:schemeClr val="tx1"/>
                          </a:solidFill>
                          <a:effectLst/>
                          <a:latin typeface="+mn-lt"/>
                        </a:rPr>
                        <a:t>  </a:t>
                      </a:r>
                      <a:r>
                        <a:rPr lang="en-US" sz="1200" b="1" u="sng" dirty="0" smtClean="0">
                          <a:solidFill>
                            <a:schemeClr val="tx1"/>
                          </a:solidFill>
                          <a:effectLst>
                            <a:outerShdw blurRad="38100" dist="38100" dir="2700000" algn="tl">
                              <a:srgbClr val="000000">
                                <a:alpha val="43137"/>
                              </a:srgbClr>
                            </a:outerShdw>
                          </a:effectLst>
                          <a:latin typeface="+mn-lt"/>
                        </a:rPr>
                        <a:t>Informational Text Constructed</a:t>
                      </a:r>
                      <a:r>
                        <a:rPr lang="en-US" sz="1200" b="1" u="sng" baseline="0" dirty="0" smtClean="0">
                          <a:solidFill>
                            <a:schemeClr val="tx1"/>
                          </a:solidFill>
                          <a:effectLst>
                            <a:outerShdw blurRad="38100" dist="38100" dir="2700000" algn="tl">
                              <a:srgbClr val="000000">
                                <a:alpha val="43137"/>
                              </a:srgbClr>
                            </a:outerShdw>
                          </a:effectLst>
                          <a:latin typeface="+mn-lt"/>
                        </a:rPr>
                        <a:t> Response</a:t>
                      </a:r>
                      <a:r>
                        <a:rPr lang="en-US" sz="1200" b="0" i="1" u="none" baseline="0" dirty="0" smtClean="0">
                          <a:solidFill>
                            <a:schemeClr val="tx1"/>
                          </a:solidFill>
                          <a:effectLst/>
                          <a:latin typeface="+mn-lt"/>
                        </a:rPr>
                        <a:t>          </a:t>
                      </a:r>
                      <a:endParaRPr lang="en-US" sz="1200" b="0" i="1"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16</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b="1" u="sng" dirty="0" smtClean="0">
                          <a:solidFill>
                            <a:schemeClr val="tx1"/>
                          </a:solidFill>
                          <a:effectLst>
                            <a:outerShdw blurRad="38100" dist="38100" dir="2700000" algn="tl">
                              <a:srgbClr val="000000">
                                <a:alpha val="43137"/>
                              </a:srgbClr>
                            </a:outerShdw>
                          </a:effectLst>
                          <a:latin typeface="+mn-lt"/>
                        </a:rPr>
                        <a:t>Informational Text Constructed Response</a:t>
                      </a:r>
                    </a:p>
                  </a:txBody>
                  <a:tcPr marL="97155" marR="97155" marT="47897" marB="47897" anchor="ctr">
                    <a:solidFill>
                      <a:schemeClr val="bg2"/>
                    </a:solidFill>
                  </a:tcPr>
                </a:tc>
                <a:tc>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Write</a:t>
                      </a:r>
                      <a:r>
                        <a:rPr lang="en-US" sz="1200" b="1" u="sng" baseline="0" dirty="0" smtClean="0">
                          <a:solidFill>
                            <a:schemeClr val="tx1"/>
                          </a:solidFill>
                          <a:effectLst>
                            <a:outerShdw blurRad="38100" dist="38100" dir="2700000" algn="tl">
                              <a:srgbClr val="000000">
                                <a:alpha val="43137"/>
                              </a:srgbClr>
                            </a:outerShdw>
                          </a:effectLst>
                          <a:latin typeface="+mn-lt"/>
                        </a:rPr>
                        <a:t> and Revise</a:t>
                      </a:r>
                      <a:endParaRPr lang="en-US" sz="1200" b="1"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0534">
                <a:tc>
                  <a:txBody>
                    <a:bodyPr/>
                    <a:lstStyle/>
                    <a:p>
                      <a:r>
                        <a:rPr lang="en-US" sz="1200" b="1" u="sng" dirty="0" smtClean="0">
                          <a:solidFill>
                            <a:schemeClr val="tx1"/>
                          </a:solidFill>
                          <a:effectLst>
                            <a:outerShdw blurRad="38100" dist="38100" dir="2700000" algn="tl">
                              <a:srgbClr val="000000">
                                <a:alpha val="43137"/>
                              </a:srgbClr>
                            </a:outerShdw>
                          </a:effectLst>
                          <a:latin typeface="+mn-lt"/>
                        </a:rPr>
                        <a:t>Question 17</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b="1" dirty="0" smtClean="0">
                          <a:effectLst>
                            <a:outerShdw blurRad="38100" dist="38100" dir="2700000" algn="tl">
                              <a:srgbClr val="000000">
                                <a:alpha val="43137"/>
                              </a:srgbClr>
                            </a:outerShdw>
                          </a:effectLst>
                          <a:latin typeface="+mn-lt"/>
                          <a:cs typeface="Helvetica" pitchFamily="34" charset="0"/>
                        </a:rPr>
                        <a:t>Brief Write W.3.3c</a:t>
                      </a:r>
                    </a:p>
                  </a:txBody>
                  <a:tcPr marL="97155" marR="97155" marT="47897" marB="47897" anchor="ctr">
                    <a:solidFill>
                      <a:schemeClr val="bg2"/>
                    </a:solidFill>
                  </a:tcPr>
                </a:tc>
                <a:tc>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18</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Which sentence would best add dialogue to what the girl probably said after she saw the ball being passed?</a:t>
                      </a:r>
                      <a:r>
                        <a:rPr lang="en-US" sz="1200" b="0" u="none" baseline="0" dirty="0" smtClean="0">
                          <a:solidFill>
                            <a:schemeClr val="tx1"/>
                          </a:solidFill>
                          <a:effectLst/>
                          <a:latin typeface="+mn-lt"/>
                        </a:rPr>
                        <a:t> </a:t>
                      </a:r>
                      <a:r>
                        <a:rPr lang="en-US" sz="1200" b="0" u="none" dirty="0" smtClean="0">
                          <a:solidFill>
                            <a:schemeClr val="tx1"/>
                          </a:solidFill>
                          <a:effectLst/>
                          <a:latin typeface="+mn-lt"/>
                        </a:rPr>
                        <a:t>W.3.3b</a:t>
                      </a: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19</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b="0" u="none" dirty="0" smtClean="0">
                          <a:solidFill>
                            <a:schemeClr val="tx1"/>
                          </a:solidFill>
                          <a:effectLst/>
                          <a:latin typeface="+mn-lt"/>
                        </a:rPr>
                        <a:t>The student has decided that the two bold words are too easy for her  teacher. Choose the two words that best replace the bold words.</a:t>
                      </a:r>
                      <a:r>
                        <a:rPr lang="en-US" sz="1200" b="0" u="none" baseline="0" dirty="0" smtClean="0">
                          <a:solidFill>
                            <a:schemeClr val="tx1"/>
                          </a:solidFill>
                          <a:effectLst/>
                          <a:latin typeface="+mn-lt"/>
                        </a:rPr>
                        <a:t> </a:t>
                      </a:r>
                      <a:r>
                        <a:rPr lang="en-US" sz="1200" b="0" u="none" dirty="0" smtClean="0">
                          <a:solidFill>
                            <a:schemeClr val="tx1"/>
                          </a:solidFill>
                          <a:latin typeface="+mn-lt"/>
                        </a:rPr>
                        <a:t>L </a:t>
                      </a:r>
                      <a:r>
                        <a:rPr lang="en-US" sz="1200" b="0" dirty="0" smtClean="0">
                          <a:solidFill>
                            <a:schemeClr val="tx1"/>
                          </a:solidFill>
                          <a:latin typeface="+mn-lt"/>
                        </a:rPr>
                        <a:t>3.3.a </a:t>
                      </a:r>
                      <a:endParaRPr lang="en-US" sz="12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B</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20</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u="none" baseline="0" dirty="0" smtClean="0">
                          <a:solidFill>
                            <a:schemeClr val="tx1"/>
                          </a:solidFill>
                          <a:effectLst>
                            <a:outerShdw blurRad="38100" dist="38100" dir="2700000" algn="tl">
                              <a:srgbClr val="000000">
                                <a:alpha val="43137"/>
                              </a:srgbClr>
                            </a:outerShdw>
                          </a:effectLst>
                          <a:latin typeface="+mn-lt"/>
                        </a:rPr>
                        <a:t> </a:t>
                      </a:r>
                      <a:r>
                        <a:rPr lang="en-US" sz="1200" b="0" u="none" baseline="0" dirty="0" smtClean="0">
                          <a:solidFill>
                            <a:schemeClr val="tx1"/>
                          </a:solidFill>
                          <a:effectLst/>
                          <a:latin typeface="+mn-lt"/>
                        </a:rPr>
                        <a:t>Which sentence corrects the underlined grammar usage error? </a:t>
                      </a:r>
                      <a:r>
                        <a:rPr lang="en-US" sz="1200" b="0" u="none" dirty="0" smtClean="0">
                          <a:solidFill>
                            <a:schemeClr val="tx1"/>
                          </a:solidFill>
                          <a:latin typeface="+mn-lt"/>
                        </a:rPr>
                        <a:t>L.3.1g</a:t>
                      </a:r>
                      <a:endParaRPr lang="en-US" sz="1200" b="0" u="none" dirty="0" smtClean="0">
                        <a:solidFill>
                          <a:schemeClr val="tx1"/>
                        </a:solidFill>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bl>
          </a:graphicData>
        </a:graphic>
      </p:graphicFrame>
    </p:spTree>
    <p:extLst>
      <p:ext uri="{BB962C8B-B14F-4D97-AF65-F5344CB8AC3E}">
        <p14:creationId xmlns:p14="http://schemas.microsoft.com/office/powerpoint/2010/main" val="2859494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7223" y="733060"/>
            <a:ext cx="8146930" cy="8780510"/>
            <a:chOff x="-127134" y="171118"/>
            <a:chExt cx="7188468" cy="7982282"/>
          </a:xfrm>
        </p:grpSpPr>
        <p:sp>
          <p:nvSpPr>
            <p:cNvPr id="6" name="Rectangle 5"/>
            <p:cNvSpPr/>
            <p:nvPr/>
          </p:nvSpPr>
          <p:spPr>
            <a:xfrm>
              <a:off x="381000" y="228600"/>
              <a:ext cx="6172200" cy="79248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7134" y="171118"/>
              <a:ext cx="7188468" cy="6351172"/>
              <a:chOff x="119309" y="23913"/>
              <a:chExt cx="7188468" cy="6351172"/>
            </a:xfrm>
          </p:grpSpPr>
          <p:sp>
            <p:nvSpPr>
              <p:cNvPr id="2" name="Diamond 1"/>
              <p:cNvSpPr/>
              <p:nvPr/>
            </p:nvSpPr>
            <p:spPr>
              <a:xfrm rot="2132198">
                <a:off x="119309" y="23913"/>
                <a:ext cx="7188468" cy="6351172"/>
              </a:xfrm>
              <a:prstGeom prst="diamond">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85944" y="2858541"/>
                <a:ext cx="4162221" cy="2014537"/>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500" b="1" dirty="0">
                    <a:effectLst>
                      <a:outerShdw blurRad="38100" dist="38100" dir="2700000" algn="tl">
                        <a:srgbClr val="000000">
                          <a:alpha val="43137"/>
                        </a:srgbClr>
                      </a:outerShdw>
                    </a:effectLst>
                  </a:rPr>
                  <a:t>Quarter </a:t>
                </a:r>
                <a:r>
                  <a:rPr lang="en-US" sz="4500" b="1" dirty="0" smtClean="0">
                    <a:effectLst>
                      <a:outerShdw blurRad="38100" dist="38100" dir="2700000" algn="tl">
                        <a:srgbClr val="000000">
                          <a:alpha val="43137"/>
                        </a:srgbClr>
                      </a:outerShdw>
                    </a:effectLst>
                  </a:rPr>
                  <a:t>Three </a:t>
                </a:r>
                <a:endParaRPr lang="en-US" sz="4500" b="1" dirty="0">
                  <a:effectLst>
                    <a:outerShdw blurRad="38100" dist="38100" dir="2700000" algn="tl">
                      <a:srgbClr val="000000">
                        <a:alpha val="43137"/>
                      </a:srgbClr>
                    </a:outerShdw>
                  </a:effectLst>
                </a:endParaRPr>
              </a:p>
              <a:p>
                <a:pPr algn="ctr"/>
                <a:r>
                  <a:rPr lang="en-US" sz="4500" b="1" dirty="0">
                    <a:effectLst>
                      <a:outerShdw blurRad="38100" dist="38100" dir="2700000" algn="tl">
                        <a:srgbClr val="000000">
                          <a:alpha val="43137"/>
                        </a:srgbClr>
                      </a:outerShdw>
                    </a:effectLst>
                  </a:rPr>
                  <a:t>2014-15</a:t>
                </a:r>
              </a:p>
              <a:p>
                <a:pPr algn="ctr"/>
                <a:r>
                  <a:rPr lang="en-US" sz="2300" b="1" dirty="0">
                    <a:effectLst>
                      <a:outerShdw blurRad="38100" dist="38100" dir="2700000" algn="tl">
                        <a:srgbClr val="000000">
                          <a:alpha val="43137"/>
                        </a:srgbClr>
                      </a:outerShdw>
                    </a:effectLst>
                  </a:rPr>
                  <a:t>ELA CFAssessment</a:t>
                </a:r>
              </a:p>
              <a:p>
                <a:pPr algn="ctr"/>
                <a:r>
                  <a:rPr lang="en-US" sz="2500" b="1" dirty="0">
                    <a:effectLst>
                      <a:outerShdw blurRad="38100" dist="38100" dir="2700000" algn="tl">
                        <a:srgbClr val="000000">
                          <a:alpha val="43137"/>
                        </a:srgbClr>
                      </a:outerShdw>
                    </a:effectLst>
                  </a:rPr>
                  <a:t>Student Copy</a:t>
                </a:r>
              </a:p>
            </p:txBody>
          </p:sp>
        </p:grpSp>
        <p:sp>
          <p:nvSpPr>
            <p:cNvPr id="11" name="Rectangle 10"/>
            <p:cNvSpPr/>
            <p:nvPr/>
          </p:nvSpPr>
          <p:spPr>
            <a:xfrm>
              <a:off x="877411" y="6057900"/>
              <a:ext cx="5486400" cy="1961972"/>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Student Name</a:t>
              </a:r>
            </a:p>
            <a:p>
              <a:pPr algn="ctr"/>
              <a:r>
                <a:rPr lang="en-US" sz="3600" b="1" dirty="0">
                  <a:solidFill>
                    <a:schemeClr val="tx1"/>
                  </a:solidFill>
                </a:rPr>
                <a:t>_______________________</a:t>
              </a:r>
            </a:p>
          </p:txBody>
        </p:sp>
      </p:grpSp>
      <p:grpSp>
        <p:nvGrpSpPr>
          <p:cNvPr id="19" name="Group 18"/>
          <p:cNvGrpSpPr/>
          <p:nvPr/>
        </p:nvGrpSpPr>
        <p:grpSpPr>
          <a:xfrm>
            <a:off x="3815419" y="1153956"/>
            <a:ext cx="3022600" cy="2493143"/>
            <a:chOff x="3733800" y="524470"/>
            <a:chExt cx="2757146" cy="2523451"/>
          </a:xfrm>
        </p:grpSpPr>
        <p:sp>
          <p:nvSpPr>
            <p:cNvPr id="20" name="Rectangle 19"/>
            <p:cNvSpPr/>
            <p:nvPr/>
          </p:nvSpPr>
          <p:spPr>
            <a:xfrm>
              <a:off x="3733800" y="524470"/>
              <a:ext cx="1298387" cy="1028010"/>
            </a:xfrm>
            <a:prstGeom prst="rect">
              <a:avLst/>
            </a:prstGeom>
            <a:solidFill>
              <a:schemeClr val="accent6">
                <a:lumMod val="20000"/>
                <a:lumOff val="80000"/>
              </a:schemeClr>
            </a:solidFill>
            <a:ln>
              <a:solidFill>
                <a:schemeClr val="accent6">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000" b="1" baseline="30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rd</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21" name="Group 20"/>
            <p:cNvGrpSpPr/>
            <p:nvPr/>
          </p:nvGrpSpPr>
          <p:grpSpPr>
            <a:xfrm>
              <a:off x="4275685" y="577256"/>
              <a:ext cx="2215261" cy="2470665"/>
              <a:chOff x="1975739" y="882135"/>
              <a:chExt cx="3113063" cy="3240142"/>
            </a:xfrm>
          </p:grpSpPr>
          <p:sp>
            <p:nvSpPr>
              <p:cNvPr id="22" name="Parallelogram 21"/>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23" name="Parallelogram 22"/>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24" name="Group 23"/>
              <p:cNvGrpSpPr/>
              <p:nvPr/>
            </p:nvGrpSpPr>
            <p:grpSpPr>
              <a:xfrm>
                <a:off x="2232022" y="1402448"/>
                <a:ext cx="2328450" cy="1796537"/>
                <a:chOff x="-3190194" y="753938"/>
                <a:chExt cx="3048000" cy="2476027"/>
              </a:xfrm>
            </p:grpSpPr>
            <p:sp>
              <p:nvSpPr>
                <p:cNvPr id="28" name="Rectangle 27"/>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15" descr="http://thumbs.dreamstime.com/x/happy-kids-holding-books-5379901.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25" name="Group 24"/>
              <p:cNvGrpSpPr/>
              <p:nvPr/>
            </p:nvGrpSpPr>
            <p:grpSpPr>
              <a:xfrm>
                <a:off x="3265452" y="2454632"/>
                <a:ext cx="1775149" cy="1667645"/>
                <a:chOff x="5040111" y="2410697"/>
                <a:chExt cx="1775149" cy="1667645"/>
              </a:xfrm>
            </p:grpSpPr>
            <p:pic>
              <p:nvPicPr>
                <p:cNvPr id="26" name="Picture 19" descr="C:\Users\richmons\AppData\Local\Microsoft\Windows\Temporary Internet Files\Content.IE5\ETNPJYOF\MC900439819[1].pn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9" descr="C:\Users\richmons\AppData\Local\Microsoft\Windows\Temporary Internet Files\Content.IE5\ETNPJYOF\MC900439819[1].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1760380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sp>
        <p:nvSpPr>
          <p:cNvPr id="5" name="TextBox 4"/>
          <p:cNvSpPr txBox="1"/>
          <p:nvPr/>
        </p:nvSpPr>
        <p:spPr>
          <a:xfrm>
            <a:off x="609599" y="304800"/>
            <a:ext cx="6781801" cy="7632853"/>
          </a:xfrm>
          <a:prstGeom prst="rect">
            <a:avLst/>
          </a:prstGeom>
          <a:noFill/>
        </p:spPr>
        <p:txBody>
          <a:bodyPr wrap="square" lIns="91433" tIns="45717" rIns="91433" bIns="45717" rtlCol="0">
            <a:spAutoFit/>
          </a:bodyPr>
          <a:lstStyle/>
          <a:p>
            <a:r>
              <a:rPr lang="en-US" sz="1400" u="sng" dirty="0"/>
              <a:t>Student Directions</a:t>
            </a:r>
            <a:r>
              <a:rPr lang="en-US" sz="1400" dirty="0"/>
              <a:t>:  </a:t>
            </a:r>
            <a:endParaRPr lang="en-US" sz="1400" u="sng" dirty="0"/>
          </a:p>
          <a:p>
            <a:r>
              <a:rPr lang="en-US" sz="1400" b="1" u="sng" dirty="0"/>
              <a:t>Part 1</a:t>
            </a:r>
            <a:r>
              <a:rPr lang="en-US" sz="1400" b="1" dirty="0"/>
              <a:t> </a:t>
            </a:r>
          </a:p>
          <a:p>
            <a:endParaRPr lang="en-US" sz="1400" b="1" dirty="0"/>
          </a:p>
          <a:p>
            <a:r>
              <a:rPr lang="en-US" sz="1400" b="1" u="sng" dirty="0"/>
              <a:t>Your assignment</a:t>
            </a:r>
            <a:r>
              <a:rPr lang="en-US" sz="1400" b="1" dirty="0"/>
              <a:t>:</a:t>
            </a:r>
          </a:p>
          <a:p>
            <a:r>
              <a:rPr lang="en-US" sz="1400" dirty="0"/>
              <a:t>You will read </a:t>
            </a:r>
            <a:r>
              <a:rPr lang="en-US" sz="1400" dirty="0" smtClean="0"/>
              <a:t>several passages about humpback whales.</a:t>
            </a:r>
          </a:p>
          <a:p>
            <a:endParaRPr lang="en-US" sz="1400" dirty="0"/>
          </a:p>
          <a:p>
            <a:pPr marL="342876" indent="-342876">
              <a:buAutoNum type="arabicPeriod"/>
            </a:pPr>
            <a:r>
              <a:rPr lang="en-US" sz="1400" dirty="0"/>
              <a:t>Read </a:t>
            </a:r>
            <a:r>
              <a:rPr lang="en-US" sz="1400" dirty="0" smtClean="0"/>
              <a:t>all the passages.</a:t>
            </a:r>
            <a:endParaRPr lang="en-US" sz="1400" dirty="0"/>
          </a:p>
          <a:p>
            <a:pPr marL="342876" indent="-342876">
              <a:buAutoNum type="arabicPeriod"/>
            </a:pPr>
            <a:endParaRPr lang="en-US" sz="1400" dirty="0"/>
          </a:p>
          <a:p>
            <a:pPr marL="342876" indent="-342876">
              <a:buAutoNum type="arabicPeriod" startAt="2"/>
            </a:pPr>
            <a:r>
              <a:rPr lang="en-US" sz="1400" dirty="0"/>
              <a:t>Take notes </a:t>
            </a:r>
            <a:r>
              <a:rPr lang="en-US" sz="1400" dirty="0" smtClean="0"/>
              <a:t>as you read.</a:t>
            </a:r>
            <a:endParaRPr lang="en-US" sz="1400" dirty="0"/>
          </a:p>
          <a:p>
            <a:pPr marL="342876" indent="-342876">
              <a:buAutoNum type="arabicPeriod" startAt="2"/>
            </a:pPr>
            <a:endParaRPr lang="en-US" sz="1400" dirty="0"/>
          </a:p>
          <a:p>
            <a:pPr marL="342876" indent="-342876">
              <a:buAutoNum type="arabicPeriod" startAt="2"/>
            </a:pPr>
            <a:r>
              <a:rPr lang="en-US" sz="1400" dirty="0"/>
              <a:t>Answer the questions.</a:t>
            </a:r>
          </a:p>
          <a:p>
            <a:endParaRPr lang="en-US" sz="1400" b="1" u="sng" dirty="0"/>
          </a:p>
          <a:p>
            <a:r>
              <a:rPr lang="en-US" sz="1400" b="1" u="sng" dirty="0"/>
              <a:t>Part 2</a:t>
            </a:r>
            <a:r>
              <a:rPr lang="en-US" sz="1400" b="1" dirty="0"/>
              <a:t> </a:t>
            </a:r>
          </a:p>
          <a:p>
            <a:r>
              <a:rPr lang="en-US" sz="1400" b="1" u="sng" dirty="0"/>
              <a:t>Your assignment</a:t>
            </a:r>
            <a:r>
              <a:rPr lang="en-US" sz="1400" b="1" dirty="0"/>
              <a:t>:</a:t>
            </a:r>
          </a:p>
          <a:p>
            <a:r>
              <a:rPr lang="en-US" sz="1400" dirty="0"/>
              <a:t>You are going to write a narrative </a:t>
            </a:r>
            <a:r>
              <a:rPr lang="en-US" sz="1400" dirty="0" smtClean="0"/>
              <a:t>story</a:t>
            </a:r>
            <a:r>
              <a:rPr lang="en-US" sz="1400" dirty="0"/>
              <a:t> </a:t>
            </a:r>
            <a:r>
              <a:rPr lang="en-US" sz="1400" dirty="0" smtClean="0"/>
              <a:t>called a </a:t>
            </a:r>
            <a:r>
              <a:rPr lang="en-US" sz="1400" b="1" dirty="0" smtClean="0"/>
              <a:t>Fable. </a:t>
            </a:r>
            <a:r>
              <a:rPr lang="en-US" sz="1400" dirty="0"/>
              <a:t>This means it has a beginning, middle and an ending sequence that follows a logical order. This is a make believe story.  </a:t>
            </a:r>
          </a:p>
          <a:p>
            <a:r>
              <a:rPr lang="en-US" sz="1400" dirty="0" smtClean="0"/>
              <a:t>Just like other make believe stories a fable has</a:t>
            </a:r>
            <a:r>
              <a:rPr lang="en-US" sz="1400" b="1" dirty="0" smtClean="0"/>
              <a:t> characters </a:t>
            </a:r>
            <a:r>
              <a:rPr lang="en-US" sz="1400" dirty="0" smtClean="0"/>
              <a:t>and a </a:t>
            </a:r>
            <a:r>
              <a:rPr lang="en-US" sz="1400" b="1" dirty="0" smtClean="0"/>
              <a:t>plot</a:t>
            </a:r>
            <a:r>
              <a:rPr lang="en-US" sz="1400" dirty="0" smtClean="0"/>
              <a:t>. The </a:t>
            </a:r>
            <a:r>
              <a:rPr lang="en-US" sz="1400" b="1" dirty="0" smtClean="0"/>
              <a:t>plot</a:t>
            </a:r>
            <a:r>
              <a:rPr lang="en-US" sz="1400" dirty="0" smtClean="0"/>
              <a:t> tells what happens in the story from beginning to middle and end.  But in a fable the characters learn a lesson!  In your </a:t>
            </a:r>
            <a:r>
              <a:rPr lang="en-US" sz="1400" b="1" dirty="0" smtClean="0"/>
              <a:t>fable</a:t>
            </a:r>
            <a:r>
              <a:rPr lang="en-US" sz="1400" dirty="0" smtClean="0"/>
              <a:t> use the facts you have learned about dolphins and whales but make a new story – one of your own!  Your fable should have:</a:t>
            </a:r>
          </a:p>
          <a:p>
            <a:pPr marL="342900" indent="-342900">
              <a:buAutoNum type="arabicPeriod"/>
            </a:pPr>
            <a:r>
              <a:rPr lang="en-US" sz="1400" dirty="0" smtClean="0"/>
              <a:t>characters.</a:t>
            </a:r>
          </a:p>
          <a:p>
            <a:pPr marL="342900" indent="-342900">
              <a:buAutoNum type="arabicPeriod"/>
            </a:pPr>
            <a:r>
              <a:rPr lang="en-US" sz="1400" dirty="0" smtClean="0"/>
              <a:t>a plot ( events that happen).</a:t>
            </a:r>
          </a:p>
          <a:p>
            <a:pPr marL="342900" indent="-342900">
              <a:buAutoNum type="arabicPeriod"/>
            </a:pPr>
            <a:r>
              <a:rPr lang="en-US" sz="1400" dirty="0" smtClean="0"/>
              <a:t>a lesson learned.</a:t>
            </a:r>
          </a:p>
          <a:p>
            <a:pPr marL="342900" indent="-342900">
              <a:buAutoNum type="arabicPeriod"/>
            </a:pPr>
            <a:r>
              <a:rPr lang="en-US" sz="1400" dirty="0" smtClean="0"/>
              <a:t>an ending that tells the lesson learned.</a:t>
            </a:r>
          </a:p>
          <a:p>
            <a:pPr marL="342900" indent="-342900">
              <a:buAutoNum type="arabicPeriod"/>
            </a:pPr>
            <a:r>
              <a:rPr lang="en-US" sz="1400" dirty="0" smtClean="0"/>
              <a:t>use information learned about dolphins and whales from the passages you have read.</a:t>
            </a:r>
          </a:p>
          <a:p>
            <a:endParaRPr lang="en-US" sz="1400" dirty="0">
              <a:solidFill>
                <a:srgbClr val="FF0000"/>
              </a:solidFill>
            </a:endParaRPr>
          </a:p>
          <a:p>
            <a:r>
              <a:rPr lang="en-US" sz="1400" dirty="0" smtClean="0"/>
              <a:t>Plan </a:t>
            </a:r>
            <a:r>
              <a:rPr lang="en-US" sz="1400" dirty="0"/>
              <a:t>your writing.  You may use your notes and answers.</a:t>
            </a:r>
          </a:p>
          <a:p>
            <a:endParaRPr lang="en-US" sz="1400" dirty="0"/>
          </a:p>
          <a:p>
            <a:r>
              <a:rPr lang="en-US" sz="1400" dirty="0"/>
              <a:t>Write – Revise and Edit your first draft</a:t>
            </a:r>
            <a:r>
              <a:rPr lang="en-US" sz="1400" dirty="0" smtClean="0"/>
              <a:t>.</a:t>
            </a:r>
          </a:p>
          <a:p>
            <a:endParaRPr lang="en-US" sz="1400" dirty="0"/>
          </a:p>
          <a:p>
            <a:r>
              <a:rPr lang="en-US" sz="1400" dirty="0" smtClean="0"/>
              <a:t>Write a final draft of your fable.</a:t>
            </a:r>
          </a:p>
          <a:p>
            <a:endParaRPr lang="en-US" sz="1400" dirty="0"/>
          </a:p>
          <a:p>
            <a:pPr algn="ctr"/>
            <a:r>
              <a:rPr lang="en-US" sz="1400" b="1" u="sng" dirty="0" smtClean="0"/>
              <a:t>You Will be Scored by….</a:t>
            </a:r>
            <a:endParaRPr lang="en-US" sz="1400" b="1" u="sng" dirty="0"/>
          </a:p>
          <a:p>
            <a:r>
              <a:rPr lang="en-US" sz="1400" b="1" dirty="0"/>
              <a:t>	</a:t>
            </a:r>
          </a:p>
        </p:txBody>
      </p:sp>
      <p:graphicFrame>
        <p:nvGraphicFramePr>
          <p:cNvPr id="7" name="Table 6"/>
          <p:cNvGraphicFramePr>
            <a:graphicFrameLocks noGrp="1"/>
          </p:cNvGraphicFramePr>
          <p:nvPr>
            <p:extLst>
              <p:ext uri="{D42A27DB-BD31-4B8C-83A1-F6EECF244321}">
                <p14:modId xmlns:p14="http://schemas.microsoft.com/office/powerpoint/2010/main" val="1187604798"/>
              </p:ext>
            </p:extLst>
          </p:nvPr>
        </p:nvGraphicFramePr>
        <p:xfrm>
          <a:off x="1076325" y="7467600"/>
          <a:ext cx="5553075" cy="2013856"/>
        </p:xfrm>
        <a:graphic>
          <a:graphicData uri="http://schemas.openxmlformats.org/drawingml/2006/table">
            <a:tbl>
              <a:tblPr firstRow="1" bandRow="1">
                <a:tableStyleId>{5940675A-B579-460E-94D1-54222C63F5DA}</a:tableStyleId>
              </a:tblPr>
              <a:tblGrid>
                <a:gridCol w="1180160"/>
                <a:gridCol w="4372915"/>
              </a:tblGrid>
              <a:tr h="383177">
                <a:tc>
                  <a:txBody>
                    <a:bodyPr/>
                    <a:lstStyle/>
                    <a:p>
                      <a:pPr algn="r"/>
                      <a:r>
                        <a:rPr lang="en-US" sz="900" b="1" i="1" dirty="0" smtClean="0">
                          <a:solidFill>
                            <a:schemeClr val="tx1"/>
                          </a:solidFill>
                        </a:rPr>
                        <a:t>Purpose</a:t>
                      </a:r>
                      <a:endParaRPr lang="en-US" sz="900" b="1" i="1" dirty="0">
                        <a:solidFill>
                          <a:schemeClr val="tx1"/>
                        </a:solidFill>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how well you maintain your focus, and establish a setting, narrator and or characters.</a:t>
                      </a: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n-US" sz="900" b="1" i="1" dirty="0" smtClean="0">
                          <a:solidFill>
                            <a:schemeClr val="tx1"/>
                          </a:solidFill>
                        </a:rPr>
                        <a:t>Organization</a:t>
                      </a:r>
                      <a:endParaRPr lang="en-US" sz="9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r>
                        <a:rPr lang="en-US" sz="900" b="1" dirty="0" smtClean="0"/>
                        <a:t>how well the events logically flow from beginning to end using effective transitions and how well you stay on topic throughout the story.</a:t>
                      </a: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900" b="1" i="1" dirty="0" smtClean="0">
                          <a:solidFill>
                            <a:schemeClr val="tx1"/>
                          </a:solidFill>
                        </a:rPr>
                        <a:t>Elaboration:</a:t>
                      </a:r>
                    </a:p>
                    <a:p>
                      <a:pPr algn="r"/>
                      <a:r>
                        <a:rPr lang="en-US" sz="900" b="1" i="1" dirty="0" smtClean="0">
                          <a:solidFill>
                            <a:schemeClr val="tx1"/>
                          </a:solidFill>
                        </a:rPr>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r>
                        <a:rPr lang="en-US" sz="900" b="1" dirty="0" smtClean="0"/>
                        <a:t>how well you elaborate with details, dialogue, and description to advance the story or illustrate the experience.</a:t>
                      </a: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83177">
                <a:tc>
                  <a:txBody>
                    <a:bodyPr/>
                    <a:lstStyle/>
                    <a:p>
                      <a:pPr algn="r"/>
                      <a:r>
                        <a:rPr lang="en-US" sz="900" b="1" i="1" dirty="0" smtClean="0">
                          <a:solidFill>
                            <a:schemeClr val="tx1"/>
                          </a:solidFill>
                        </a:rPr>
                        <a:t>Elaboration:</a:t>
                      </a:r>
                    </a:p>
                    <a:p>
                      <a:pPr algn="r"/>
                      <a:r>
                        <a:rPr lang="en-US" sz="900" b="1" i="1" dirty="0" smtClean="0">
                          <a:solidFill>
                            <a:schemeClr val="tx1"/>
                          </a:solidFill>
                        </a:rPr>
                        <a:t>of language and vocabulary</a:t>
                      </a:r>
                      <a:endParaRPr lang="en-US" sz="900" b="1" i="1"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r>
                        <a:rPr lang="en-US" sz="900" b="1" dirty="0" smtClean="0"/>
                        <a:t>how well you effectively express experiences or events using sensory, concrete, and figurative language that is appropriate for your purpose.</a:t>
                      </a: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n-US" sz="900" b="1" i="1" dirty="0" smtClean="0">
                          <a:solidFill>
                            <a:schemeClr val="tx1"/>
                          </a:solidFill>
                        </a:rPr>
                        <a:t>Conventions</a:t>
                      </a:r>
                      <a:endParaRPr lang="en-US" sz="900" b="1" i="1" dirty="0">
                        <a:solidFill>
                          <a:schemeClr val="tx1"/>
                        </a:solidFill>
                      </a:endParaRPr>
                    </a:p>
                  </a:txBody>
                  <a:tcPr marL="97155" marR="97155" marT="47897" marB="47897" anchor="ctr">
                    <a:solidFill>
                      <a:schemeClr val="accent6">
                        <a:lumMod val="20000"/>
                        <a:lumOff val="80000"/>
                      </a:schemeClr>
                    </a:solidFill>
                  </a:tcPr>
                </a:tc>
                <a:tc>
                  <a:txBody>
                    <a:bodyPr/>
                    <a:lstStyle/>
                    <a:p>
                      <a:r>
                        <a:rPr lang="en-US" sz="900" b="1" dirty="0" smtClean="0"/>
                        <a:t> how well you follow the rules of grammar, usage, and mechanics (spelling, punctuation, capitalization, etc.).</a:t>
                      </a: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2556440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74" tIns="50938" rIns="101874" bIns="50938" rtlCol="0" anchor="ctr"/>
          <a:lstStyle/>
          <a:p>
            <a:pPr algn="ctr"/>
            <a:endParaRPr lang="en-US" dirty="0"/>
          </a:p>
        </p:txBody>
      </p:sp>
      <p:sp>
        <p:nvSpPr>
          <p:cNvPr id="9" name="Rectangle 8"/>
          <p:cNvSpPr/>
          <p:nvPr/>
        </p:nvSpPr>
        <p:spPr>
          <a:xfrm>
            <a:off x="107950" y="586740"/>
            <a:ext cx="7599680" cy="8884920"/>
          </a:xfrm>
          <a:prstGeom prst="rect">
            <a:avLst/>
          </a:prstGeom>
          <a:gradFill>
            <a:gsLst>
              <a:gs pos="0">
                <a:srgbClr val="00206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1874" tIns="50938" rIns="101874" bIns="50938" rtlCol="0" anchor="ctr"/>
          <a:lstStyle/>
          <a:p>
            <a:pPr algn="ctr"/>
            <a:endParaRPr lang="en-US" dirty="0"/>
          </a:p>
        </p:txBody>
      </p:sp>
      <p:sp>
        <p:nvSpPr>
          <p:cNvPr id="4" name="Slide Number Placeholder 3"/>
          <p:cNvSpPr>
            <a:spLocks noGrp="1"/>
          </p:cNvSpPr>
          <p:nvPr>
            <p:ph type="sldNum" sz="quarter" idx="12"/>
          </p:nvPr>
        </p:nvSpPr>
        <p:spPr/>
        <p:txBody>
          <a:bodyPr lIns="96371" tIns="48186" rIns="96371" bIns="48186"/>
          <a:lstStyle/>
          <a:p>
            <a:fld id="{F177B04D-AEB5-43ED-B9BA-B3D1EC9C9067}" type="slidenum">
              <a:rPr lang="en-US" smtClean="0"/>
              <a:pPr/>
              <a:t>2</a:t>
            </a:fld>
            <a:endParaRPr lang="en-US" dirty="0"/>
          </a:p>
        </p:txBody>
      </p:sp>
      <p:sp>
        <p:nvSpPr>
          <p:cNvPr id="6" name="TextBox 5"/>
          <p:cNvSpPr txBox="1"/>
          <p:nvPr/>
        </p:nvSpPr>
        <p:spPr>
          <a:xfrm>
            <a:off x="518160" y="1257300"/>
            <a:ext cx="7073424" cy="6252838"/>
          </a:xfrm>
          <a:prstGeom prst="rect">
            <a:avLst/>
          </a:prstGeom>
          <a:solidFill>
            <a:schemeClr val="bg1"/>
          </a:solidFill>
        </p:spPr>
        <p:txBody>
          <a:bodyPr wrap="square" lIns="96359" tIns="48179" rIns="96359" bIns="48179" rtlCol="0">
            <a:spAutoFit/>
          </a:bodyPr>
          <a:lstStyle/>
          <a:p>
            <a:pPr algn="ctr"/>
            <a:endParaRPr lang="en-US" b="1" u="sng" dirty="0" smtClean="0"/>
          </a:p>
          <a:p>
            <a:pPr algn="ctr"/>
            <a:endParaRPr lang="en-US" sz="1500" b="1" u="sng" dirty="0"/>
          </a:p>
          <a:p>
            <a:pPr algn="ctr"/>
            <a:endParaRPr lang="en-US" sz="1500" b="1" u="sng" dirty="0"/>
          </a:p>
          <a:p>
            <a:pPr algn="ctr"/>
            <a:endParaRPr lang="en-US" sz="1500" b="1" u="sng" dirty="0"/>
          </a:p>
          <a:p>
            <a:pPr algn="ctr"/>
            <a:endParaRPr lang="en-US" sz="1500" b="1" u="sng" dirty="0"/>
          </a:p>
          <a:p>
            <a:pPr algn="ctr"/>
            <a:endParaRPr lang="en-US" sz="1500" b="1" u="sng" dirty="0"/>
          </a:p>
          <a:p>
            <a:pPr algn="ctr"/>
            <a:endParaRPr lang="en-US" sz="1500" b="1" u="sng" dirty="0"/>
          </a:p>
          <a:p>
            <a:pPr algn="ctr"/>
            <a:r>
              <a:rPr lang="en-US" sz="1500" b="1" u="sng" dirty="0"/>
              <a:t>Quarter Three English Language Arts Common Formative Assessments</a:t>
            </a:r>
          </a:p>
          <a:p>
            <a:pPr algn="ctr"/>
            <a:r>
              <a:rPr lang="en-US" sz="1500" b="1" u="sng" dirty="0"/>
              <a:t>2014-2015</a:t>
            </a:r>
            <a:endParaRPr lang="en-US" sz="1500" b="1" dirty="0"/>
          </a:p>
          <a:p>
            <a:pPr algn="ctr"/>
            <a:r>
              <a:rPr lang="en-US" sz="1500" b="1" u="sng" dirty="0"/>
              <a:t>Team Members and Writers</a:t>
            </a:r>
          </a:p>
          <a:p>
            <a:pPr algn="ctr"/>
            <a:endParaRPr lang="en-US" sz="700" b="1" u="sng" dirty="0"/>
          </a:p>
          <a:p>
            <a:pPr algn="ctr"/>
            <a:r>
              <a:rPr lang="en-US" sz="1200" dirty="0"/>
              <a:t>This assessment was developed working backwards by identifying the deep understanding of the two passages.  Key Ideas were identified to support constructed responses and key details were aligned with the selected response questions.  All questions support students’ background knowledge of a central insight or message.</a:t>
            </a:r>
            <a:endParaRPr lang="en-US" sz="1700" dirty="0"/>
          </a:p>
          <a:p>
            <a:pPr algn="ctr"/>
            <a:endParaRPr lang="en-US" b="1" u="sng" dirty="0"/>
          </a:p>
          <a:p>
            <a:pPr algn="ctr"/>
            <a:endParaRPr lang="en-US" b="1" dirty="0" smtClean="0"/>
          </a:p>
          <a:p>
            <a:r>
              <a:rPr lang="en-US" b="1" dirty="0" smtClean="0"/>
              <a:t>	</a:t>
            </a:r>
          </a:p>
          <a:p>
            <a:endParaRPr lang="en-US" b="1" dirty="0"/>
          </a:p>
          <a:p>
            <a:endParaRPr lang="en-US" b="1" dirty="0" smtClean="0"/>
          </a:p>
          <a:p>
            <a:endParaRPr lang="en-US" b="1" dirty="0"/>
          </a:p>
          <a:p>
            <a:endParaRPr lang="en-US" b="1" dirty="0" smtClean="0"/>
          </a:p>
          <a:p>
            <a:endParaRPr lang="en-US" b="1" dirty="0"/>
          </a:p>
          <a:p>
            <a:endParaRPr lang="en-US" sz="1400" b="1" i="1" dirty="0"/>
          </a:p>
          <a:p>
            <a:r>
              <a:rPr lang="en-US" sz="1400" b="1" i="1" dirty="0"/>
              <a:t>Thank you to all of those who reviewed and edited and a special appreciation to Vicki Daniels and her amazing editing </a:t>
            </a:r>
            <a:r>
              <a:rPr lang="en-US" sz="1400" b="1" i="1" dirty="0" smtClean="0"/>
              <a:t>skills and Ginger Jay our “in-house” writer!!</a:t>
            </a:r>
            <a:endParaRPr lang="en-US" sz="1400" b="1" i="1" dirty="0"/>
          </a:p>
        </p:txBody>
      </p:sp>
      <p:graphicFrame>
        <p:nvGraphicFramePr>
          <p:cNvPr id="8" name="Table 7"/>
          <p:cNvGraphicFramePr>
            <a:graphicFrameLocks noGrp="1"/>
          </p:cNvGraphicFramePr>
          <p:nvPr>
            <p:extLst>
              <p:ext uri="{D42A27DB-BD31-4B8C-83A1-F6EECF244321}">
                <p14:modId xmlns:p14="http://schemas.microsoft.com/office/powerpoint/2010/main" val="2322043405"/>
              </p:ext>
            </p:extLst>
          </p:nvPr>
        </p:nvGraphicFramePr>
        <p:xfrm>
          <a:off x="1179354" y="4550528"/>
          <a:ext cx="5456873" cy="2155072"/>
        </p:xfrm>
        <a:graphic>
          <a:graphicData uri="http://schemas.openxmlformats.org/drawingml/2006/table">
            <a:tbl>
              <a:tblPr firstRow="1" bandRow="1">
                <a:tableStyleId>{5940675A-B579-460E-94D1-54222C63F5DA}</a:tableStyleId>
              </a:tblPr>
              <a:tblGrid>
                <a:gridCol w="1975485"/>
                <a:gridCol w="1700213"/>
                <a:gridCol w="1781175"/>
              </a:tblGrid>
              <a:tr h="406999">
                <a:tc>
                  <a:txBody>
                    <a:bodyPr/>
                    <a:lstStyle/>
                    <a:p>
                      <a:pPr algn="ctr"/>
                      <a:r>
                        <a:rPr lang="en-US" sz="1400" b="1" dirty="0" smtClean="0">
                          <a:solidFill>
                            <a:schemeClr val="tx1"/>
                          </a:solidFill>
                        </a:rPr>
                        <a:t>Deborah Alvarado</a:t>
                      </a:r>
                      <a:endParaRPr lang="en-US" sz="1400" b="1" dirty="0">
                        <a:solidFill>
                          <a:schemeClr val="tx1"/>
                        </a:solidFill>
                      </a:endParaRPr>
                    </a:p>
                  </a:txBody>
                  <a:tcPr marL="103227" marR="103227" marT="50178" marB="50178"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Berta Lule</a:t>
                      </a:r>
                    </a:p>
                  </a:txBody>
                  <a:tcPr marL="103227" marR="103227" marT="50178" marB="5017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Judy Ramer</a:t>
                      </a:r>
                    </a:p>
                  </a:txBody>
                  <a:tcPr marL="103227" marR="103227" marT="50178" marB="50178" anchor="ctr">
                    <a:solidFill>
                      <a:schemeClr val="bg1"/>
                    </a:solidFill>
                  </a:tcPr>
                </a:tc>
              </a:tr>
              <a:tr h="406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rPr>
                        <a:t>Christina Orozco</a:t>
                      </a:r>
                    </a:p>
                  </a:txBody>
                  <a:tcPr marL="103227" marR="103227" marT="50178" marB="50178" anchor="ctr">
                    <a:solidFill>
                      <a:schemeClr val="bg1"/>
                    </a:solidFill>
                  </a:tcPr>
                </a:tc>
                <a:tc>
                  <a:txBody>
                    <a:bodyPr/>
                    <a:lstStyle/>
                    <a:p>
                      <a:pPr algn="ctr"/>
                      <a:r>
                        <a:rPr lang="en-US" sz="1400" b="1" dirty="0" smtClean="0">
                          <a:solidFill>
                            <a:schemeClr val="tx1"/>
                          </a:solidFill>
                        </a:rPr>
                        <a:t>Alfonso Lule</a:t>
                      </a:r>
                      <a:endParaRPr lang="en-US" sz="1400" b="1" dirty="0">
                        <a:solidFill>
                          <a:schemeClr val="tx1"/>
                        </a:solidFill>
                      </a:endParaRPr>
                    </a:p>
                  </a:txBody>
                  <a:tcPr marL="103227" marR="103227" marT="50178" marB="50178" anchor="ctr">
                    <a:solidFill>
                      <a:schemeClr val="bg1"/>
                    </a:solidFill>
                  </a:tcPr>
                </a:tc>
                <a:tc>
                  <a:txBody>
                    <a:bodyPr/>
                    <a:lstStyle/>
                    <a:p>
                      <a:pPr algn="ctr"/>
                      <a:r>
                        <a:rPr lang="en-US" sz="1400" b="1" dirty="0" smtClean="0"/>
                        <a:t>Jill</a:t>
                      </a:r>
                      <a:r>
                        <a:rPr lang="en-US" sz="1400" b="1" baseline="0" dirty="0" smtClean="0"/>
                        <a:t> Russo</a:t>
                      </a:r>
                      <a:endParaRPr lang="en-US" sz="1400" b="1" dirty="0"/>
                    </a:p>
                  </a:txBody>
                  <a:tcPr marL="103227" marR="103227" marT="50178" marB="50178" anchor="ctr">
                    <a:solidFill>
                      <a:schemeClr val="bg1"/>
                    </a:solidFill>
                  </a:tcPr>
                </a:tc>
              </a:tr>
              <a:tr h="4069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Linda Benson</a:t>
                      </a:r>
                    </a:p>
                  </a:txBody>
                  <a:tcPr marL="103227" marR="103227" marT="50178" marB="50178"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Sandy Maines</a:t>
                      </a:r>
                    </a:p>
                  </a:txBody>
                  <a:tcPr marL="103227" marR="103227" marT="50178" marB="50178" anchor="ctr">
                    <a:solidFill>
                      <a:schemeClr val="bg1"/>
                    </a:solidFill>
                  </a:tcPr>
                </a:tc>
                <a:tc>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rPr>
                        <a:t>Sharon Carlson</a:t>
                      </a:r>
                    </a:p>
                  </a:txBody>
                  <a:tcPr marL="103227" marR="103227" marT="50178" marB="50178" anchor="ctr">
                    <a:solidFill>
                      <a:schemeClr val="bg1"/>
                    </a:solidFill>
                  </a:tcPr>
                </a:tc>
              </a:tr>
              <a:tr h="4069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Maritza Dash</a:t>
                      </a:r>
                    </a:p>
                  </a:txBody>
                  <a:tcPr marL="103227" marR="103227" marT="50178" marB="50178" anchor="ctr">
                    <a:solidFill>
                      <a:schemeClr val="bg1"/>
                    </a:solidFill>
                  </a:tcPr>
                </a:tc>
                <a:tc>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rPr>
                        <a:t>Gina McLain</a:t>
                      </a:r>
                    </a:p>
                  </a:txBody>
                  <a:tcPr marL="103227" marR="103227" marT="50178" marB="50178"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rPr>
                        <a:t>Anne Berg</a:t>
                      </a:r>
                    </a:p>
                  </a:txBody>
                  <a:tcPr marL="103227" marR="103227" marT="50178" marB="50178" anchor="ctr">
                    <a:solidFill>
                      <a:schemeClr val="bg1"/>
                    </a:solidFill>
                  </a:tcPr>
                </a:tc>
              </a:tr>
              <a:tr h="5270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Heather Giard</a:t>
                      </a:r>
                    </a:p>
                  </a:txBody>
                  <a:tcPr marL="103227" marR="103227" marT="50178" marB="50178" anchor="ctr">
                    <a:solidFill>
                      <a:schemeClr val="bg1"/>
                    </a:solidFill>
                  </a:tcPr>
                </a:tc>
                <a:tc>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rPr>
                        <a:t>Nicole Thoen</a:t>
                      </a:r>
                    </a:p>
                  </a:txBody>
                  <a:tcPr marL="103227" marR="103227" marT="50178" marB="50178" anchor="ctr">
                    <a:solidFill>
                      <a:schemeClr val="bg1"/>
                    </a:solidFill>
                  </a:tcPr>
                </a:tc>
                <a:tc>
                  <a:txBody>
                    <a:bodyPr/>
                    <a:lstStyle/>
                    <a:p>
                      <a:pPr algn="ctr"/>
                      <a:r>
                        <a:rPr lang="en-US" sz="1400" b="1" dirty="0" smtClean="0">
                          <a:solidFill>
                            <a:schemeClr val="tx1"/>
                          </a:solidFill>
                        </a:rPr>
                        <a:t>Aliceson Brandt</a:t>
                      </a:r>
                      <a:endParaRPr lang="en-US" sz="1400" b="1" dirty="0">
                        <a:solidFill>
                          <a:schemeClr val="tx1"/>
                        </a:solidFill>
                      </a:endParaRPr>
                    </a:p>
                  </a:txBody>
                  <a:tcPr marL="103227" marR="103227" marT="50178" marB="50178" anchor="ctr">
                    <a:solidFill>
                      <a:schemeClr val="bg1"/>
                    </a:solidFill>
                  </a:tcPr>
                </a:tc>
              </a:tr>
            </a:tbl>
          </a:graphicData>
        </a:graphic>
      </p:graphicFrame>
      <p:pic>
        <p:nvPicPr>
          <p:cNvPr id="7" name="Picture 6" descr="http://images-partners-tbn.google.com/images?q=tbn:ANd9GcRKD-gPrVJnJWRnZEwMaMMr3KaHNfiZ1_HUk0bKdUb8AFkpUVfGNzEXLlo:http://www.techeteacher.com/storage/post-images/clip_art1.gif%3F__SQUARESPACE_CACHEVERSION%3D1342549151298">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7632" y="1257302"/>
            <a:ext cx="1554480" cy="1659262"/>
          </a:xfrm>
          <a:prstGeom prst="rect">
            <a:avLst/>
          </a:prstGeom>
          <a:noFill/>
          <a:ln>
            <a:noFill/>
          </a:ln>
        </p:spPr>
      </p:pic>
    </p:spTree>
    <p:extLst>
      <p:ext uri="{BB962C8B-B14F-4D97-AF65-F5344CB8AC3E}">
        <p14:creationId xmlns:p14="http://schemas.microsoft.com/office/powerpoint/2010/main" val="3124472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sp>
        <p:nvSpPr>
          <p:cNvPr id="2" name="AutoShape 2"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460375" y="575637"/>
            <a:ext cx="6778625" cy="7171194"/>
          </a:xfrm>
          <a:prstGeom prst="rect">
            <a:avLst/>
          </a:prstGeom>
        </p:spPr>
        <p:txBody>
          <a:bodyPr wrap="square">
            <a:spAutoFit/>
          </a:bodyPr>
          <a:lstStyle/>
          <a:p>
            <a:pPr algn="ctr"/>
            <a:r>
              <a:rPr lang="en-US" sz="1600" b="1" u="sng" dirty="0"/>
              <a:t>The Dolphins and the Pilot </a:t>
            </a:r>
            <a:r>
              <a:rPr lang="en-US" sz="1600" b="1" u="sng" dirty="0" smtClean="0"/>
              <a:t>Whales</a:t>
            </a:r>
            <a:endParaRPr lang="en-US" sz="1600" u="sng" dirty="0"/>
          </a:p>
          <a:p>
            <a:pPr algn="ctr"/>
            <a:r>
              <a:rPr lang="en-US" sz="1200" i="1" dirty="0"/>
              <a:t>By Lane Roberts</a:t>
            </a:r>
          </a:p>
          <a:p>
            <a:r>
              <a:rPr lang="en-US" sz="1600" dirty="0"/>
              <a:t> </a:t>
            </a:r>
          </a:p>
          <a:p>
            <a:r>
              <a:rPr lang="en-US" sz="1600" dirty="0"/>
              <a:t>In old sea stories, there lived a family of pilot whales.  The pilot whales like to play near the edge of the water next to a white sandy beach.  One day a group of sharks appeared and started to scare the whales.  The family of whales was so scared that they swam up onto the white sandy beach to keep from getting </a:t>
            </a:r>
            <a:r>
              <a:rPr lang="en-US" sz="1600" dirty="0" smtClean="0"/>
              <a:t>attacked </a:t>
            </a:r>
            <a:r>
              <a:rPr lang="en-US" sz="1600" dirty="0"/>
              <a:t>by the sharks</a:t>
            </a:r>
            <a:r>
              <a:rPr lang="en-US" sz="1600" dirty="0" smtClean="0"/>
              <a:t>.</a:t>
            </a:r>
          </a:p>
          <a:p>
            <a:endParaRPr lang="en-US" sz="1200" dirty="0"/>
          </a:p>
          <a:p>
            <a:r>
              <a:rPr lang="en-US" sz="1600" dirty="0"/>
              <a:t>It was not long before a group of dolphins came by.  </a:t>
            </a:r>
            <a:endParaRPr lang="en-US" sz="1600" dirty="0" smtClean="0"/>
          </a:p>
          <a:p>
            <a:r>
              <a:rPr lang="en-US" sz="1600" dirty="0" smtClean="0"/>
              <a:t>The </a:t>
            </a:r>
            <a:r>
              <a:rPr lang="en-US" sz="1600" dirty="0"/>
              <a:t>leader of the dolphin family was named </a:t>
            </a:r>
            <a:r>
              <a:rPr lang="en-US" sz="1600" dirty="0" smtClean="0"/>
              <a:t>Simon</a:t>
            </a:r>
            <a:r>
              <a:rPr lang="en-US" sz="1600" dirty="0"/>
              <a:t>.  </a:t>
            </a:r>
            <a:endParaRPr lang="en-US" sz="1600" dirty="0" smtClean="0"/>
          </a:p>
          <a:p>
            <a:r>
              <a:rPr lang="en-US" sz="1600" dirty="0" smtClean="0"/>
              <a:t>Simon </a:t>
            </a:r>
            <a:r>
              <a:rPr lang="en-US" sz="1600" dirty="0"/>
              <a:t>and his family were swimming in the deep </a:t>
            </a:r>
            <a:endParaRPr lang="en-US" sz="1600" dirty="0" smtClean="0"/>
          </a:p>
          <a:p>
            <a:r>
              <a:rPr lang="en-US" sz="1600" dirty="0" smtClean="0"/>
              <a:t>water </a:t>
            </a:r>
            <a:r>
              <a:rPr lang="en-US" sz="1600" dirty="0"/>
              <a:t>and heard a lot of noise.  Simon went to </a:t>
            </a:r>
            <a:endParaRPr lang="en-US" sz="1600" dirty="0" smtClean="0"/>
          </a:p>
          <a:p>
            <a:r>
              <a:rPr lang="en-US" sz="1600" dirty="0" smtClean="0"/>
              <a:t>investigate </a:t>
            </a:r>
            <a:r>
              <a:rPr lang="en-US" sz="1600" dirty="0"/>
              <a:t>what was going on.  When Simon saw </a:t>
            </a:r>
            <a:endParaRPr lang="en-US" sz="1600" dirty="0" smtClean="0"/>
          </a:p>
          <a:p>
            <a:r>
              <a:rPr lang="en-US" sz="1600" dirty="0" smtClean="0"/>
              <a:t>the </a:t>
            </a:r>
            <a:r>
              <a:rPr lang="en-US" sz="1600" dirty="0"/>
              <a:t>sharks trying to attack the whales, Simon </a:t>
            </a:r>
            <a:endParaRPr lang="en-US" sz="1600" dirty="0" smtClean="0"/>
          </a:p>
          <a:p>
            <a:r>
              <a:rPr lang="en-US" sz="1600" dirty="0" smtClean="0"/>
              <a:t>rounded </a:t>
            </a:r>
            <a:r>
              <a:rPr lang="en-US" sz="1600" dirty="0"/>
              <a:t>up all his family and they started to </a:t>
            </a:r>
            <a:endParaRPr lang="en-US" sz="1600" dirty="0" smtClean="0"/>
          </a:p>
          <a:p>
            <a:r>
              <a:rPr lang="en-US" sz="1600" dirty="0" smtClean="0"/>
              <a:t>chase </a:t>
            </a:r>
            <a:r>
              <a:rPr lang="en-US" sz="1600" dirty="0"/>
              <a:t>the sharks away from the pilot whales.  </a:t>
            </a:r>
            <a:endParaRPr lang="en-US" sz="1600" dirty="0" smtClean="0"/>
          </a:p>
          <a:p>
            <a:endParaRPr lang="en-US" sz="1200" dirty="0"/>
          </a:p>
          <a:p>
            <a:r>
              <a:rPr lang="en-US" sz="1600" dirty="0"/>
              <a:t>It took Simon a long time to push all the sharks away from the whales, but they managed to scare the sharks back into deep water</a:t>
            </a:r>
            <a:r>
              <a:rPr lang="en-US" sz="1600" dirty="0" smtClean="0"/>
              <a:t>.</a:t>
            </a:r>
          </a:p>
          <a:p>
            <a:endParaRPr lang="en-US" sz="1200" dirty="0"/>
          </a:p>
          <a:p>
            <a:r>
              <a:rPr lang="en-US" sz="1600" dirty="0"/>
              <a:t>By this time the family of pilot whales </a:t>
            </a:r>
            <a:r>
              <a:rPr lang="en-US" sz="1600" dirty="0" smtClean="0"/>
              <a:t>were on </a:t>
            </a:r>
            <a:r>
              <a:rPr lang="en-US" sz="1600" dirty="0"/>
              <a:t>the sand and could not get back into the water.  They were starting to feel sick.  The tide was starting to go out leaving the whales </a:t>
            </a:r>
            <a:r>
              <a:rPr lang="en-US" sz="1600" dirty="0" smtClean="0"/>
              <a:t>on the beach.</a:t>
            </a:r>
          </a:p>
          <a:p>
            <a:endParaRPr lang="en-US" sz="1200" dirty="0"/>
          </a:p>
          <a:p>
            <a:r>
              <a:rPr lang="en-US" sz="1600" dirty="0"/>
              <a:t>Simon and the other dolphins came to the rescue. They swam into the shallow water, putting themselves at risk, and “herded” the pilot whales out to sea.</a:t>
            </a:r>
          </a:p>
          <a:p>
            <a:r>
              <a:rPr lang="en-US" sz="1600" dirty="0"/>
              <a:t> </a:t>
            </a:r>
          </a:p>
          <a:p>
            <a:r>
              <a:rPr lang="en-US" sz="1600" dirty="0"/>
              <a:t> </a:t>
            </a:r>
          </a:p>
        </p:txBody>
      </p:sp>
      <p:sp>
        <p:nvSpPr>
          <p:cNvPr id="5" name="AutoShape 8"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0"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p:nvPr/>
        </p:nvGrpSpPr>
        <p:grpSpPr>
          <a:xfrm>
            <a:off x="4876800" y="2895600"/>
            <a:ext cx="2438400" cy="1753918"/>
            <a:chOff x="307975" y="220157"/>
            <a:chExt cx="2619375" cy="1744387"/>
          </a:xfrm>
        </p:grpSpPr>
        <p:pic>
          <p:nvPicPr>
            <p:cNvPr id="1028" name="Picture 4" descr="https://encrypted-tbn0.gstatic.com/images?q=tbn:ANd9GcT4-5nbIlIURwJLJHij_YEdVRbPK0v4llB0V4sP5Rp1SNSaPp-U"/>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07975" y="220157"/>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7975" y="1625990"/>
              <a:ext cx="2619375" cy="338554"/>
            </a:xfrm>
            <a:prstGeom prst="rect">
              <a:avLst/>
            </a:prstGeom>
            <a:solidFill>
              <a:schemeClr val="bg1">
                <a:lumMod val="50000"/>
              </a:schemeClr>
            </a:solidFill>
          </p:spPr>
          <p:txBody>
            <a:bodyPr wrap="square" rtlCol="0">
              <a:spAutoFit/>
            </a:bodyPr>
            <a:lstStyle/>
            <a:p>
              <a:r>
                <a:rPr lang="en-US" sz="1600" dirty="0" smtClean="0">
                  <a:solidFill>
                    <a:schemeClr val="bg1"/>
                  </a:solidFill>
                </a:rPr>
                <a:t>Simon calls for his family.</a:t>
              </a:r>
              <a:endParaRPr lang="en-US" sz="1600" dirty="0">
                <a:solidFill>
                  <a:schemeClr val="bg1"/>
                </a:solidFill>
              </a:endParaRPr>
            </a:p>
          </p:txBody>
        </p:sp>
      </p:grpSp>
      <p:grpSp>
        <p:nvGrpSpPr>
          <p:cNvPr id="10" name="Group 9"/>
          <p:cNvGrpSpPr/>
          <p:nvPr/>
        </p:nvGrpSpPr>
        <p:grpSpPr>
          <a:xfrm>
            <a:off x="516783" y="7010400"/>
            <a:ext cx="4294529" cy="2384425"/>
            <a:chOff x="600581" y="6553200"/>
            <a:chExt cx="4294529" cy="2384425"/>
          </a:xfrm>
        </p:grpSpPr>
        <p:pic>
          <p:nvPicPr>
            <p:cNvPr id="1026" name="Picture 2" descr="http://images.huffingtonpost.com/2014-07-30-LongfinnedPilotwhalesEarthDrReeseHalter.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00581" y="6553200"/>
              <a:ext cx="4294529" cy="2384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12775" y="8568173"/>
              <a:ext cx="4282335" cy="369332"/>
            </a:xfrm>
            <a:prstGeom prst="rect">
              <a:avLst/>
            </a:prstGeom>
            <a:solidFill>
              <a:schemeClr val="bg1">
                <a:lumMod val="50000"/>
              </a:schemeClr>
            </a:solidFill>
          </p:spPr>
          <p:txBody>
            <a:bodyPr wrap="square" rtlCol="0">
              <a:spAutoFit/>
            </a:bodyPr>
            <a:lstStyle/>
            <a:p>
              <a:r>
                <a:rPr lang="en-US" sz="1800" dirty="0" smtClean="0">
                  <a:solidFill>
                    <a:schemeClr val="bg1"/>
                  </a:solidFill>
                </a:rPr>
                <a:t>The pilot whales swam back into the sea.</a:t>
              </a:r>
              <a:endParaRPr lang="en-US" sz="1800" dirty="0">
                <a:solidFill>
                  <a:schemeClr val="bg1"/>
                </a:solidFill>
              </a:endParaRPr>
            </a:p>
          </p:txBody>
        </p:sp>
      </p:grpSp>
    </p:spTree>
    <p:extLst>
      <p:ext uri="{BB962C8B-B14F-4D97-AF65-F5344CB8AC3E}">
        <p14:creationId xmlns:p14="http://schemas.microsoft.com/office/powerpoint/2010/main" val="4099072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sp>
        <p:nvSpPr>
          <p:cNvPr id="2" name="AutoShape 2"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304800" y="457200"/>
            <a:ext cx="7026728" cy="6370975"/>
          </a:xfrm>
          <a:prstGeom prst="rect">
            <a:avLst/>
          </a:prstGeom>
        </p:spPr>
        <p:txBody>
          <a:bodyPr wrap="square">
            <a:spAutoFit/>
          </a:bodyPr>
          <a:lstStyle/>
          <a:p>
            <a:pPr algn="ctr"/>
            <a:r>
              <a:rPr lang="en-US" sz="1600" b="1" u="sng" dirty="0">
                <a:latin typeface="Comic Sans MS"/>
                <a:ea typeface="Times New Roman"/>
              </a:rPr>
              <a:t>A Fish </a:t>
            </a:r>
            <a:r>
              <a:rPr lang="en-US" sz="1600" b="1" u="sng" dirty="0" smtClean="0">
                <a:latin typeface="Comic Sans MS"/>
                <a:ea typeface="Times New Roman"/>
              </a:rPr>
              <a:t>Fable</a:t>
            </a:r>
          </a:p>
          <a:p>
            <a:pPr algn="ctr"/>
            <a:r>
              <a:rPr lang="en-US" sz="1200" i="1" dirty="0" smtClean="0">
                <a:latin typeface="Comic Sans MS"/>
                <a:ea typeface="Times New Roman"/>
              </a:rPr>
              <a:t>By Ginger Jay</a:t>
            </a:r>
            <a:endParaRPr lang="en-US" sz="1200" i="1" dirty="0">
              <a:latin typeface="Times New Roman"/>
              <a:ea typeface="Times New Roman"/>
            </a:endParaRPr>
          </a:p>
          <a:p>
            <a:pPr algn="ctr"/>
            <a:r>
              <a:rPr lang="en-US" sz="1600" b="1" dirty="0">
                <a:latin typeface="Comic Sans MS"/>
                <a:ea typeface="Times New Roman"/>
              </a:rPr>
              <a:t> </a:t>
            </a:r>
            <a:endParaRPr lang="en-US" sz="1600" dirty="0">
              <a:latin typeface="Times New Roman"/>
              <a:ea typeface="Times New Roman"/>
            </a:endParaRPr>
          </a:p>
          <a:p>
            <a:r>
              <a:rPr lang="en-US" sz="1400" dirty="0">
                <a:ea typeface="Times New Roman"/>
              </a:rPr>
              <a:t>Now everyone knows that fish can't fly.  But what you might not know is that once upon a time there was a fish that did learn to </a:t>
            </a:r>
            <a:r>
              <a:rPr lang="en-US" sz="1400" dirty="0" smtClean="0">
                <a:ea typeface="Times New Roman"/>
              </a:rPr>
              <a:t>fly, thanks </a:t>
            </a:r>
            <a:r>
              <a:rPr lang="en-US" sz="1400" dirty="0">
                <a:ea typeface="Times New Roman"/>
              </a:rPr>
              <a:t>to his friend the pilot whale.   Here is his story.</a:t>
            </a:r>
          </a:p>
          <a:p>
            <a:r>
              <a:rPr lang="en-US" sz="1400" dirty="0">
                <a:ea typeface="Times New Roman"/>
              </a:rPr>
              <a:t> </a:t>
            </a:r>
          </a:p>
          <a:p>
            <a:r>
              <a:rPr lang="en-US" sz="1400" dirty="0">
                <a:ea typeface="Times New Roman"/>
              </a:rPr>
              <a:t>Long ago, in the tropical waters off the coast of Florida, lived a small black pilot whale.  He spent his days swimming in the warm clear water, eating squid and small fish.  He lived in the same pod he was born into, along with his family.  He never swam very far at all except to go to the surface for air.  His life might seem boring to you, but this was a normal life for a pilot whale.  </a:t>
            </a:r>
          </a:p>
          <a:p>
            <a:r>
              <a:rPr lang="en-US" sz="1400" dirty="0">
                <a:ea typeface="Times New Roman"/>
              </a:rPr>
              <a:t> </a:t>
            </a:r>
          </a:p>
          <a:p>
            <a:r>
              <a:rPr lang="en-US" sz="1400" dirty="0">
                <a:ea typeface="Times New Roman"/>
              </a:rPr>
              <a:t>One day, a long silver fish swam up to him and asked if he might help him learn to fly.  The whale laughed out loud and said, "Silly fish, you cannot fly, you are a fish, and fish must swim!"  The fish looked sad and </a:t>
            </a:r>
            <a:r>
              <a:rPr lang="en-US" sz="1400" dirty="0" smtClean="0">
                <a:ea typeface="Times New Roman"/>
              </a:rPr>
              <a:t>responded, </a:t>
            </a:r>
            <a:r>
              <a:rPr lang="en-US" sz="1400" dirty="0">
                <a:ea typeface="Times New Roman"/>
              </a:rPr>
              <a:t>"But I really want to see the sky. You are a pilot whale- you must know how to fly!  Surely you can teach me!"  The whale laughed again and simply said, "I am not that kind of pilot!"  And then he began to swim away.  </a:t>
            </a:r>
          </a:p>
          <a:p>
            <a:r>
              <a:rPr lang="en-US" sz="1400" dirty="0">
                <a:ea typeface="Times New Roman"/>
              </a:rPr>
              <a:t> </a:t>
            </a:r>
          </a:p>
          <a:p>
            <a:r>
              <a:rPr lang="en-US" sz="1400" dirty="0">
                <a:ea typeface="Times New Roman"/>
              </a:rPr>
              <a:t>The fish saw that the whale appeared to be heading for the surface.  "He must be going up for air," he thought.  "Now is my chance!"  The fish swam silently behind the whale until the very moment he began to break through the water.  Then the fish swam with all his might to the very top of the whale's head.  As the whale jumped out of the water he unknowingly pushed the fish far into the air- he was flying at last!</a:t>
            </a:r>
          </a:p>
          <a:p>
            <a:r>
              <a:rPr lang="en-US" sz="1400" dirty="0">
                <a:ea typeface="Times New Roman"/>
              </a:rPr>
              <a:t> </a:t>
            </a:r>
          </a:p>
          <a:p>
            <a:r>
              <a:rPr lang="en-US" sz="1400" dirty="0">
                <a:ea typeface="Times New Roman"/>
              </a:rPr>
              <a:t>The whale was shocked to see a flying fish.  At first he wasn't sure how it had happened.  Then the fish told him about his trick.  The whale spent the rest of the day helping his friend the fish to fly, and the fish flew further and further each time.  Over the years more fish came to him to learn to fly and eventually some of them even grew wings.</a:t>
            </a:r>
          </a:p>
          <a:p>
            <a:pPr algn="ctr"/>
            <a:endParaRPr lang="en-US" sz="1400" dirty="0"/>
          </a:p>
        </p:txBody>
      </p:sp>
      <p:sp>
        <p:nvSpPr>
          <p:cNvPr id="5" name="AutoShape 8"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0"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2" descr="Image result for flying fis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p:nvPr/>
        </p:nvGrpSpPr>
        <p:grpSpPr>
          <a:xfrm>
            <a:off x="1776727" y="6705600"/>
            <a:ext cx="4293834" cy="2590800"/>
            <a:chOff x="1496158" y="6172200"/>
            <a:chExt cx="4393506" cy="3141380"/>
          </a:xfrm>
        </p:grpSpPr>
        <p:pic>
          <p:nvPicPr>
            <p:cNvPr id="2054" name="Picture 6" descr="Image result for flying fish"/>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549439" y="6172200"/>
              <a:ext cx="4340225" cy="275496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jumping pilot whale"/>
            <p:cNvPicPr>
              <a:picLocks noChangeAspect="1" noChangeArrowheads="1"/>
            </p:cNvPicPr>
            <p:nvPr/>
          </p:nvPicPr>
          <p:blipFill>
            <a:blip r:embed="rId3">
              <a:grayscl/>
              <a:extLst>
                <a:ext uri="{BEBA8EAE-BF5A-486C-A8C5-ECC9F3942E4B}">
                  <a14:imgProps xmlns:a14="http://schemas.microsoft.com/office/drawing/2010/main">
                    <a14:imgLayer r:embed="rId4">
                      <a14:imgEffect>
                        <a14:backgroundRemoval t="0" b="98810" l="3679" r="89967"/>
                      </a14:imgEffect>
                    </a14:imgLayer>
                  </a14:imgProps>
                </a:ext>
                <a:ext uri="{28A0092B-C50C-407E-A947-70E740481C1C}">
                  <a14:useLocalDpi xmlns:a14="http://schemas.microsoft.com/office/drawing/2010/main" val="0"/>
                </a:ext>
              </a:extLst>
            </a:blip>
            <a:srcRect/>
            <a:stretch>
              <a:fillRect/>
            </a:stretch>
          </p:blipFill>
          <p:spPr bwMode="auto">
            <a:xfrm flipH="1">
              <a:off x="1496158" y="7101763"/>
              <a:ext cx="4107660" cy="22118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9759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sp>
        <p:nvSpPr>
          <p:cNvPr id="5" name="Rectangle 4"/>
          <p:cNvSpPr/>
          <p:nvPr/>
        </p:nvSpPr>
        <p:spPr>
          <a:xfrm>
            <a:off x="412729" y="609600"/>
            <a:ext cx="6803683" cy="3549974"/>
          </a:xfrm>
          <a:prstGeom prst="rect">
            <a:avLst/>
          </a:prstGeom>
        </p:spPr>
        <p:txBody>
          <a:bodyPr wrap="square" lIns="101881" tIns="50941" rIns="101881" bIns="50941">
            <a:spAutoFit/>
          </a:bodyPr>
          <a:lstStyle/>
          <a:p>
            <a:pPr marL="361417" indent="-361417">
              <a:buFont typeface="+mj-lt"/>
              <a:buAutoNum type="arabicPeriod"/>
            </a:pPr>
            <a:endParaRPr lang="en-US" sz="1600" b="1" dirty="0" smtClean="0">
              <a:latin typeface="Helvetica" pitchFamily="34" charset="0"/>
              <a:cs typeface="Helvetica" pitchFamily="34" charset="0"/>
            </a:endParaRPr>
          </a:p>
          <a:p>
            <a:pPr marL="361417" indent="-361417">
              <a:buFont typeface="+mj-lt"/>
              <a:buAutoNum type="arabicPeriod"/>
            </a:pPr>
            <a:r>
              <a:rPr lang="en-US" sz="1600" b="1" dirty="0">
                <a:latin typeface="Helvetica" pitchFamily="34" charset="0"/>
                <a:cs typeface="Helvetica" pitchFamily="34" charset="0"/>
              </a:rPr>
              <a:t>What is the meaning of the phrase </a:t>
            </a:r>
            <a:r>
              <a:rPr lang="en-US" sz="1600" b="1" u="sng" dirty="0">
                <a:latin typeface="Helvetica" pitchFamily="34" charset="0"/>
                <a:cs typeface="Helvetica" pitchFamily="34" charset="0"/>
              </a:rPr>
              <a:t>mired down</a:t>
            </a:r>
            <a:r>
              <a:rPr lang="en-US" sz="1600" b="1" dirty="0">
                <a:latin typeface="Helvetica" pitchFamily="34" charset="0"/>
                <a:cs typeface="Helvetica" pitchFamily="34" charset="0"/>
              </a:rPr>
              <a:t> in the sand based on how it is used in the passage </a:t>
            </a:r>
            <a:r>
              <a:rPr lang="en-US" sz="1600" b="1" i="1" u="sng" dirty="0">
                <a:latin typeface="Helvetica" pitchFamily="34" charset="0"/>
                <a:cs typeface="Helvetica" pitchFamily="34" charset="0"/>
              </a:rPr>
              <a:t>The Dolphins and the Pilot Whales</a:t>
            </a:r>
            <a:r>
              <a:rPr lang="en-US" sz="1600" b="1" dirty="0" smtClean="0">
                <a:latin typeface="Helvetica" pitchFamily="34" charset="0"/>
                <a:cs typeface="Helvetica" pitchFamily="34" charset="0"/>
              </a:rPr>
              <a:t>?</a:t>
            </a:r>
          </a:p>
          <a:p>
            <a:pPr marL="361417" indent="-361417">
              <a:buFont typeface="+mj-lt"/>
              <a:buAutoNum type="arabicPeriod"/>
            </a:pPr>
            <a:endParaRPr lang="en-US" sz="1600" dirty="0" smtClean="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cs typeface="Helvetica" pitchFamily="34" charset="0"/>
              </a:rPr>
              <a:t>dug</a:t>
            </a:r>
            <a:endParaRPr lang="en-US" sz="1600" dirty="0">
              <a:solidFill>
                <a:srgbClr val="FF0000"/>
              </a:solidFill>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cs typeface="Helvetica" pitchFamily="34" charset="0"/>
              </a:rPr>
              <a:t>laid</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cs typeface="Helvetica" pitchFamily="34" charset="0"/>
              </a:rPr>
              <a:t>stuck</a:t>
            </a:r>
          </a:p>
          <a:p>
            <a:pPr marL="950281" indent="-342900">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r>
              <a:rPr lang="en-US" sz="1600" dirty="0" smtClean="0">
                <a:latin typeface="Helvetica" pitchFamily="34" charset="0"/>
                <a:cs typeface="Helvetica" pitchFamily="34" charset="0"/>
              </a:rPr>
              <a:t>sank</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p:txBody>
      </p:sp>
      <p:sp>
        <p:nvSpPr>
          <p:cNvPr id="8" name="Rectangle 7"/>
          <p:cNvSpPr/>
          <p:nvPr/>
        </p:nvSpPr>
        <p:spPr>
          <a:xfrm>
            <a:off x="479269" y="5342089"/>
            <a:ext cx="6596295" cy="2565089"/>
          </a:xfrm>
          <a:prstGeom prst="rect">
            <a:avLst/>
          </a:prstGeom>
        </p:spPr>
        <p:txBody>
          <a:bodyPr wrap="square" lIns="101881" tIns="50941" rIns="101881" bIns="50941">
            <a:spAutoFit/>
          </a:bodyPr>
          <a:lstStyle/>
          <a:p>
            <a:pPr marL="361417" indent="-361417">
              <a:buAutoNum type="arabicPeriod" startAt="2"/>
            </a:pPr>
            <a:r>
              <a:rPr lang="en-US" sz="1600" b="1" dirty="0">
                <a:latin typeface="Helvetica" pitchFamily="34" charset="0"/>
                <a:cs typeface="Helvetica" pitchFamily="34" charset="0"/>
              </a:rPr>
              <a:t>Which phrase </a:t>
            </a:r>
            <a:r>
              <a:rPr lang="en-US" sz="1600" b="1" dirty="0" smtClean="0">
                <a:latin typeface="Helvetica" pitchFamily="34" charset="0"/>
                <a:cs typeface="Helvetica" pitchFamily="34" charset="0"/>
              </a:rPr>
              <a:t>is </a:t>
            </a:r>
            <a:r>
              <a:rPr lang="en-US" sz="1600" b="1" dirty="0">
                <a:latin typeface="Helvetica" pitchFamily="34" charset="0"/>
                <a:cs typeface="Helvetica" pitchFamily="34" charset="0"/>
              </a:rPr>
              <a:t>an example </a:t>
            </a:r>
            <a:r>
              <a:rPr lang="en-US" sz="1600" b="1" dirty="0" smtClean="0">
                <a:latin typeface="Helvetica" pitchFamily="34" charset="0"/>
                <a:cs typeface="Helvetica" pitchFamily="34" charset="0"/>
              </a:rPr>
              <a:t>of the tide going </a:t>
            </a:r>
            <a:r>
              <a:rPr lang="en-US" sz="1600" b="1" dirty="0">
                <a:latin typeface="Helvetica" pitchFamily="34" charset="0"/>
                <a:cs typeface="Helvetica" pitchFamily="34" charset="0"/>
              </a:rPr>
              <a:t>out</a:t>
            </a:r>
            <a:r>
              <a:rPr lang="en-US" sz="1600" b="1" dirty="0" smtClean="0">
                <a:latin typeface="Helvetica" pitchFamily="34" charset="0"/>
                <a:cs typeface="Helvetica" pitchFamily="34" charset="0"/>
              </a:rPr>
              <a:t>?</a:t>
            </a:r>
          </a:p>
          <a:p>
            <a:pPr marL="361417" indent="-361417">
              <a:buAutoNum type="arabicPeriod" startAt="2"/>
            </a:pPr>
            <a:endParaRPr lang="en-US" sz="1600" b="1" dirty="0">
              <a:latin typeface="Helvetica" pitchFamily="34" charset="0"/>
              <a:cs typeface="Helvetica" pitchFamily="34" charset="0"/>
            </a:endParaRPr>
          </a:p>
          <a:p>
            <a:pPr marL="361417" indent="-361417">
              <a:buAutoNum type="arabicPeriod" startAt="2"/>
            </a:pPr>
            <a:endParaRPr lang="en-US" sz="1600" b="1" dirty="0" smtClean="0">
              <a:latin typeface="Helvetica" pitchFamily="34" charset="0"/>
              <a:cs typeface="Helvetica" pitchFamily="34" charset="0"/>
            </a:endParaRPr>
          </a:p>
          <a:p>
            <a:pPr marL="973138" indent="-360363">
              <a:buFont typeface="+mj-lt"/>
              <a:buAutoNum type="alphaUcPeriod"/>
            </a:pPr>
            <a:r>
              <a:rPr lang="en-US" sz="1600" dirty="0" smtClean="0">
                <a:latin typeface="Helvetica" pitchFamily="34" charset="0"/>
                <a:cs typeface="Helvetica" pitchFamily="34" charset="0"/>
              </a:rPr>
              <a:t>edge of the water</a:t>
            </a:r>
          </a:p>
          <a:p>
            <a:pPr marL="973138" indent="-360363">
              <a:buFont typeface="+mj-lt"/>
              <a:buAutoNum type="alphaUcPeriod"/>
            </a:pPr>
            <a:endParaRPr lang="en-US" sz="1600" dirty="0">
              <a:latin typeface="Helvetica" pitchFamily="34" charset="0"/>
              <a:cs typeface="Helvetica" pitchFamily="34" charset="0"/>
            </a:endParaRPr>
          </a:p>
          <a:p>
            <a:pPr marL="973138" indent="-360363">
              <a:buFont typeface="+mj-lt"/>
              <a:buAutoNum type="alphaUcPeriod"/>
            </a:pPr>
            <a:r>
              <a:rPr lang="en-US" sz="1600" dirty="0" smtClean="0">
                <a:latin typeface="Helvetica" pitchFamily="34" charset="0"/>
                <a:cs typeface="Helvetica" pitchFamily="34" charset="0"/>
              </a:rPr>
              <a:t>deep water</a:t>
            </a:r>
            <a:endParaRPr lang="en-US" sz="1600" dirty="0">
              <a:latin typeface="Helvetica" pitchFamily="34" charset="0"/>
              <a:cs typeface="Helvetica" pitchFamily="34" charset="0"/>
            </a:endParaRPr>
          </a:p>
          <a:p>
            <a:pPr marL="973138" indent="-360363">
              <a:buFont typeface="+mj-lt"/>
              <a:buAutoNum type="alphaUcPeriod"/>
            </a:pPr>
            <a:endParaRPr lang="en-US" sz="1600" dirty="0" smtClean="0">
              <a:latin typeface="Helvetica" pitchFamily="34" charset="0"/>
              <a:cs typeface="Helvetica" pitchFamily="34" charset="0"/>
            </a:endParaRPr>
          </a:p>
          <a:p>
            <a:pPr marL="973138" indent="-360363">
              <a:buFont typeface="+mj-lt"/>
              <a:buAutoNum type="alphaUcPeriod"/>
            </a:pPr>
            <a:r>
              <a:rPr lang="en-US" sz="1600" dirty="0" smtClean="0">
                <a:latin typeface="Helvetica" pitchFamily="34" charset="0"/>
                <a:cs typeface="Helvetica" pitchFamily="34" charset="0"/>
              </a:rPr>
              <a:t>stuck in the sand</a:t>
            </a:r>
          </a:p>
          <a:p>
            <a:pPr marL="955675" indent="-342900">
              <a:buFont typeface="+mj-lt"/>
              <a:buAutoNum type="alphaUcPeriod"/>
            </a:pPr>
            <a:endParaRPr lang="en-US" sz="1600" dirty="0" smtClean="0">
              <a:latin typeface="Helvetica" pitchFamily="34" charset="0"/>
              <a:cs typeface="Helvetica" pitchFamily="34" charset="0"/>
            </a:endParaRPr>
          </a:p>
          <a:p>
            <a:pPr marL="973138" indent="-360363">
              <a:buFont typeface="+mj-lt"/>
              <a:buAutoNum type="alphaUcPeriod"/>
            </a:pPr>
            <a:r>
              <a:rPr lang="en-US" sz="1600" dirty="0" smtClean="0">
                <a:latin typeface="Helvetica" pitchFamily="34" charset="0"/>
                <a:cs typeface="Helvetica" pitchFamily="34" charset="0"/>
              </a:rPr>
              <a:t>shallow water</a:t>
            </a:r>
            <a:endParaRPr lang="en-US" sz="1600" dirty="0">
              <a:latin typeface="Helvetica" pitchFamily="34" charset="0"/>
              <a:cs typeface="Helvetica" pitchFamily="34" charset="0"/>
            </a:endParaRPr>
          </a:p>
        </p:txBody>
      </p:sp>
      <p:cxnSp>
        <p:nvCxnSpPr>
          <p:cNvPr id="11" name="Straight Connector 10"/>
          <p:cNvCxnSpPr/>
          <p:nvPr/>
        </p:nvCxnSpPr>
        <p:spPr>
          <a:xfrm>
            <a:off x="388296"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774005" y="187338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766162" y="238458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766205" y="28230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766162" y="3352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8" name="Oval 17"/>
          <p:cNvSpPr/>
          <p:nvPr/>
        </p:nvSpPr>
        <p:spPr>
          <a:xfrm>
            <a:off x="752641" y="613372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779937" y="662463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774005" y="712908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780566" y="752653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1823081274"/>
              </p:ext>
            </p:extLst>
          </p:nvPr>
        </p:nvGraphicFramePr>
        <p:xfrm>
          <a:off x="5029200" y="4419600"/>
          <a:ext cx="2185988" cy="54555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RL.3.4</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Determine the meaning of words and phrases as they are used in a text, distinguishing literal from nonliteral language.</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364836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sp>
        <p:nvSpPr>
          <p:cNvPr id="5" name="Rectangle 4"/>
          <p:cNvSpPr/>
          <p:nvPr/>
        </p:nvSpPr>
        <p:spPr>
          <a:xfrm>
            <a:off x="609600" y="412426"/>
            <a:ext cx="6324600" cy="4288638"/>
          </a:xfrm>
          <a:prstGeom prst="rect">
            <a:avLst/>
          </a:prstGeom>
        </p:spPr>
        <p:txBody>
          <a:bodyPr wrap="square" lIns="101881" tIns="50941" rIns="101881" bIns="50941">
            <a:spAutoFit/>
          </a:bodyPr>
          <a:lstStyle/>
          <a:p>
            <a:pPr marL="342900" indent="-342900">
              <a:buAutoNum type="arabicPeriod" startAt="3"/>
            </a:pPr>
            <a:r>
              <a:rPr lang="en-US" sz="1600" b="1" dirty="0" smtClean="0">
                <a:latin typeface="Helvetica" pitchFamily="34" charset="0"/>
                <a:cs typeface="Helvetica" pitchFamily="34" charset="0"/>
              </a:rPr>
              <a:t>Which sentence best explains how the illustrations in </a:t>
            </a:r>
            <a:r>
              <a:rPr lang="en-US" sz="1600" b="1" i="1" u="sng" dirty="0" smtClean="0">
                <a:latin typeface="Helvetica" pitchFamily="34" charset="0"/>
                <a:cs typeface="Helvetica" pitchFamily="34" charset="0"/>
              </a:rPr>
              <a:t>The </a:t>
            </a:r>
            <a:r>
              <a:rPr lang="en-US" sz="1600" b="1" i="1" u="sng" dirty="0">
                <a:latin typeface="Helvetica" pitchFamily="34" charset="0"/>
                <a:cs typeface="Helvetica" pitchFamily="34" charset="0"/>
              </a:rPr>
              <a:t>Dolphins and the Pilot </a:t>
            </a:r>
            <a:r>
              <a:rPr lang="en-US" sz="1600" b="1" i="1" u="sng" dirty="0" smtClean="0">
                <a:latin typeface="Helvetica" pitchFamily="34" charset="0"/>
                <a:cs typeface="Helvetica" pitchFamily="34" charset="0"/>
              </a:rPr>
              <a:t>Whales</a:t>
            </a:r>
            <a:r>
              <a:rPr lang="en-US" sz="1600" b="1" dirty="0" smtClean="0">
                <a:latin typeface="Helvetica" pitchFamily="34" charset="0"/>
                <a:cs typeface="Helvetica" pitchFamily="34" charset="0"/>
              </a:rPr>
              <a:t> help the reader understand what Simon did for the pilot whales?</a:t>
            </a:r>
            <a:endParaRPr lang="en-US" sz="1600" b="1" i="1" u="sng" dirty="0">
              <a:latin typeface="Helvetica" pitchFamily="34" charset="0"/>
              <a:cs typeface="Helvetica" pitchFamily="34" charset="0"/>
            </a:endParaRPr>
          </a:p>
          <a:p>
            <a:pPr marL="968798" indent="-361417">
              <a:buFont typeface="+mj-lt"/>
              <a:buAutoNum type="alphaUcPeriod"/>
            </a:pPr>
            <a:endParaRPr lang="en-US" sz="1600" dirty="0" smtClean="0">
              <a:latin typeface="Helvetica" pitchFamily="34" charset="0"/>
              <a:cs typeface="Helvetica" pitchFamily="34" charset="0"/>
            </a:endParaRPr>
          </a:p>
          <a:p>
            <a:pPr marL="801688" indent="-463550">
              <a:buFont typeface="+mj-lt"/>
              <a:buAutoNum type="alphaUcPeriod"/>
            </a:pPr>
            <a:r>
              <a:rPr lang="en-US" sz="1600" dirty="0" smtClean="0">
                <a:latin typeface="Helvetica" pitchFamily="34" charset="0"/>
                <a:cs typeface="Helvetica" pitchFamily="34" charset="0"/>
              </a:rPr>
              <a:t>The illustrations in </a:t>
            </a:r>
            <a:r>
              <a:rPr lang="en-US" sz="1600" b="1" i="1" u="sng" dirty="0" smtClean="0">
                <a:latin typeface="Helvetica" pitchFamily="34" charset="0"/>
                <a:cs typeface="Helvetica" pitchFamily="34" charset="0"/>
              </a:rPr>
              <a:t>The Dolphins and the Pilot Whales </a:t>
            </a:r>
            <a:r>
              <a:rPr lang="en-US" sz="1600" dirty="0" smtClean="0">
                <a:latin typeface="Helvetica" pitchFamily="34" charset="0"/>
                <a:cs typeface="Helvetica" pitchFamily="34" charset="0"/>
              </a:rPr>
              <a:t>help the reader understand how Simon called for his family to help the pilot whales get back into the sea.</a:t>
            </a:r>
          </a:p>
          <a:p>
            <a:pPr marL="801688" indent="-463550">
              <a:buFont typeface="+mj-lt"/>
              <a:buAutoNum type="alphaUcPeriod"/>
            </a:pPr>
            <a:endParaRPr lang="en-US" sz="1600" b="1" i="1" u="sng" dirty="0">
              <a:latin typeface="Helvetica" pitchFamily="34" charset="0"/>
              <a:cs typeface="Helvetica" pitchFamily="34" charset="0"/>
            </a:endParaRPr>
          </a:p>
          <a:p>
            <a:pPr marL="801688" indent="-463550">
              <a:buFont typeface="+mj-lt"/>
              <a:buAutoNum type="alphaUcPeriod"/>
            </a:pPr>
            <a:r>
              <a:rPr lang="en-US" sz="1600" dirty="0">
                <a:latin typeface="Helvetica" pitchFamily="34" charset="0"/>
                <a:cs typeface="Helvetica" pitchFamily="34" charset="0"/>
              </a:rPr>
              <a:t>The illustrations in </a:t>
            </a:r>
            <a:r>
              <a:rPr lang="en-US" sz="1600" b="1" i="1" u="sng" dirty="0">
                <a:latin typeface="Helvetica" pitchFamily="34" charset="0"/>
                <a:cs typeface="Helvetica" pitchFamily="34" charset="0"/>
              </a:rPr>
              <a:t>The Dolphins and the Pilot </a:t>
            </a:r>
            <a:r>
              <a:rPr lang="en-US" sz="1600" b="1" i="1" u="sng" dirty="0" smtClean="0">
                <a:latin typeface="Helvetica" pitchFamily="34" charset="0"/>
                <a:cs typeface="Helvetica" pitchFamily="34" charset="0"/>
              </a:rPr>
              <a:t>Whales </a:t>
            </a:r>
            <a:r>
              <a:rPr lang="en-US" sz="1600" dirty="0" smtClean="0">
                <a:latin typeface="Helvetica" pitchFamily="34" charset="0"/>
                <a:cs typeface="Helvetica" pitchFamily="34" charset="0"/>
              </a:rPr>
              <a:t>help the reader understand how pilot whales need to be in the sea.</a:t>
            </a:r>
            <a:endParaRPr lang="en-US" sz="1600" dirty="0">
              <a:latin typeface="Helvetica" pitchFamily="34" charset="0"/>
              <a:cs typeface="Helvetica" pitchFamily="34" charset="0"/>
            </a:endParaRPr>
          </a:p>
          <a:p>
            <a:pPr marL="801688" indent="-463550">
              <a:buFont typeface="+mj-lt"/>
              <a:buAutoNum type="alphaUcPeriod"/>
            </a:pPr>
            <a:endParaRPr lang="en-US" sz="1600" b="1" i="1" u="sng" dirty="0" smtClean="0">
              <a:latin typeface="Helvetica" pitchFamily="34" charset="0"/>
              <a:cs typeface="Helvetica" pitchFamily="34" charset="0"/>
            </a:endParaRPr>
          </a:p>
          <a:p>
            <a:pPr marL="801688" indent="-463550">
              <a:buFont typeface="+mj-lt"/>
              <a:buAutoNum type="alphaUcPeriod"/>
            </a:pPr>
            <a:r>
              <a:rPr lang="en-US" sz="1600" dirty="0">
                <a:latin typeface="Helvetica" pitchFamily="34" charset="0"/>
                <a:cs typeface="Helvetica" pitchFamily="34" charset="0"/>
              </a:rPr>
              <a:t>The illustrations in </a:t>
            </a:r>
            <a:r>
              <a:rPr lang="en-US" sz="1600" b="1" i="1" u="sng" dirty="0">
                <a:latin typeface="Helvetica" pitchFamily="34" charset="0"/>
                <a:cs typeface="Helvetica" pitchFamily="34" charset="0"/>
              </a:rPr>
              <a:t>The Dolphins and the Pilot </a:t>
            </a:r>
            <a:r>
              <a:rPr lang="en-US" sz="1600" b="1" i="1" u="sng" dirty="0" smtClean="0">
                <a:latin typeface="Helvetica" pitchFamily="34" charset="0"/>
                <a:cs typeface="Helvetica" pitchFamily="34" charset="0"/>
              </a:rPr>
              <a:t>Whales</a:t>
            </a:r>
            <a:r>
              <a:rPr lang="en-US" sz="1600" b="1" i="1" dirty="0" smtClean="0">
                <a:latin typeface="Helvetica" pitchFamily="34" charset="0"/>
                <a:cs typeface="Helvetica" pitchFamily="34" charset="0"/>
              </a:rPr>
              <a:t>  </a:t>
            </a:r>
            <a:r>
              <a:rPr lang="en-US" sz="1600" dirty="0" smtClean="0">
                <a:latin typeface="Helvetica" pitchFamily="34" charset="0"/>
                <a:cs typeface="Helvetica" pitchFamily="34" charset="0"/>
              </a:rPr>
              <a:t>let the reader see what dolphins and pilot whales look like.</a:t>
            </a:r>
            <a:endParaRPr lang="en-US" sz="1600" dirty="0">
              <a:latin typeface="Helvetica" pitchFamily="34" charset="0"/>
              <a:cs typeface="Helvetica" pitchFamily="34" charset="0"/>
            </a:endParaRPr>
          </a:p>
          <a:p>
            <a:pPr marL="801688" indent="-463550">
              <a:buFont typeface="+mj-lt"/>
              <a:buAutoNum type="alphaUcPeriod"/>
            </a:pPr>
            <a:endParaRPr lang="en-US" sz="1600" b="1" i="1" u="sng" dirty="0" smtClean="0">
              <a:latin typeface="Helvetica" pitchFamily="34" charset="0"/>
              <a:cs typeface="Helvetica" pitchFamily="34" charset="0"/>
            </a:endParaRPr>
          </a:p>
          <a:p>
            <a:pPr marL="801688" indent="-463550">
              <a:buFont typeface="+mj-lt"/>
              <a:buAutoNum type="alphaUcPeriod"/>
            </a:pPr>
            <a:r>
              <a:rPr lang="en-US" sz="1600" dirty="0">
                <a:latin typeface="Helvetica" pitchFamily="34" charset="0"/>
                <a:cs typeface="Helvetica" pitchFamily="34" charset="0"/>
              </a:rPr>
              <a:t>The illustrations in </a:t>
            </a:r>
            <a:r>
              <a:rPr lang="en-US" sz="1600" b="1" i="1" u="sng" dirty="0">
                <a:latin typeface="Helvetica" pitchFamily="34" charset="0"/>
                <a:cs typeface="Helvetica" pitchFamily="34" charset="0"/>
              </a:rPr>
              <a:t>The Dolphins and the Pilot </a:t>
            </a:r>
            <a:r>
              <a:rPr lang="en-US" sz="1600" b="1" i="1" u="sng" dirty="0" smtClean="0">
                <a:latin typeface="Helvetica" pitchFamily="34" charset="0"/>
                <a:cs typeface="Helvetica" pitchFamily="34" charset="0"/>
              </a:rPr>
              <a:t>Whales </a:t>
            </a:r>
            <a:r>
              <a:rPr lang="en-US" sz="1600" dirty="0" smtClean="0">
                <a:latin typeface="Helvetica" pitchFamily="34" charset="0"/>
                <a:cs typeface="Helvetica" pitchFamily="34" charset="0"/>
              </a:rPr>
              <a:t>show that dolphins can help whales.</a:t>
            </a:r>
            <a:endParaRPr lang="en-US" sz="1600" dirty="0">
              <a:latin typeface="Helvetica" pitchFamily="34" charset="0"/>
              <a:cs typeface="Helvetica" pitchFamily="34" charset="0"/>
            </a:endParaRPr>
          </a:p>
        </p:txBody>
      </p:sp>
      <p:sp>
        <p:nvSpPr>
          <p:cNvPr id="15" name="Oval 14"/>
          <p:cNvSpPr/>
          <p:nvPr/>
        </p:nvSpPr>
        <p:spPr>
          <a:xfrm>
            <a:off x="695672" y="3352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703827" y="1447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695672" y="238195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7" name="AutoShape 2" descr="data:image/jpeg;base64,/9j/4AAQSkZJRgABAQAAAQABAAD/2wCEAAkGBxMTEBUUEhIUExUWGRUaFRQVFxgYGBoaFBQXGBkYGBQYHCggGBolHxcVJTEhJSkrLi4uFx8zODMsNygtLisBCgoKDg0OGxAQGi8kICQsLywsLiwsNywsLCwsLCwsLCwsLCwwLCwsLCwsLCwsLCwsLCwsLCwsLCwsLCwsLCwsLP/AABEIALgBEgMBEQACEQEDEQH/xAAcAAABBQEBAQAAAAAAAAAAAAAAAwQFBgcCAQj/xABGEAABAwEEAwsKBAYCAgMBAAABAAIDEQQSITEFQVEGBxMXIjJhcYGR0hRTVHOhorGywdE1QlKSIzNiguHwFXJEwiVD8ST/xAAbAQEAAgMBAQAAAAAAAAAAAAAABAUCAwYBB//EADoRAAICAQEFBgUDAgYBBQAAAAABAgMRBBITITFRBRQyQXGRFTNSYYEiobEGwTRCYtHh8HIWIyRD8f/aAAwDAQACEQMRAD8A3FAeEoDy+EAXwgC+EAXwgC+EAXwgC+EAXwgC+EAXwgC+EAXwgC+EAXwgC+EAXwgC+EAXwgC+EAXwgC+EAXwgC+EAXwgC+EAXwgC+EB6CgPUAIAQAgBAeEoCtbq90zLG1he1zr7rou0zoTjUjYttNLtlhGcIOTwisnfJj81L7niUn4fZ1Rs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Bvkx+al9zxJ8Ps6od3l1LHuY3WRWsG5VrmnlMdS8McDgTUHao1tMqniRrnBxeGWaN9VqMDtACAEAIDl+SAy7fdPIh9YfkKm6H5j9DdR4jOlbEw5DxtHesN5Dqvcy2JdD2qbyH1L3Pd3Po/Y8vjaO9N5Dqvc82ZdADxtHem8h1XuNiXQ9qm8h9S9z3dz6P2CqbyH1L3G7n0fsLssshFRG8g5ENcQeogLHf1fUvdGLWOZ75FL5qT9jvsm/q+te6PA8il81J+x32Tf1fWvdAPIpfNSfsd9k39X1r3QDyKXzUn7HfZN/V9a90A8il81J+x32Tf1fWvdAPIpfNSfsd9k39X1r3QPHWSQZxvHW132XqurfBSXugeeTP/AEP/AGn7LLbj1PNpdT1tjkOUbz1Md9li7q1wcl7o9PfIpfNSfsd9l5v6vrXugHkUvmpP2O+yb+r617oB5FL5qT9jvsm/q+te6AeRS+ak/Y77Jv6vrXugHkUvmpP2O+yb+r617oB5FL5qT9jvsm/q+te6AgSst7D6l7mexLo/Y8qm8h9S9xu59H7BVN5D6l7jdz6P2AOG0L1Ti+TPHFrmhex2t8MjZInXXtyO0awRrB2LyyuNkdmRrlFSWGbHuP3TttMQPNeMHsri0/UHMH6qkuqlVLDIU4OLwy2RvqtRgdoAQAgOX5IDLd9zmQ+sPyFTdD8x+huo8RnMnNPUfgrOzwP0ZOj4kQ1hbmVxkzo9MuLY6caBa8IlN4WSMcamq34K1tt5HNibmVhPBJ0y5sdrXhEoX0fYnTSsiZznuDR25nsFSsZNRTk/IwssVcXJ+R9AWWARsaxuDWgNHUBRUTeXlnKSk5NyfmK1WODEKpgBVMAKoAqmAM7fpOOLnk1OQGJUmjSWX+BGEpxjzIq1aRbMRcJo0ZHDE9CvOztJKjac1x/sRrZqWMCVVZmke6IlIeW1wIJ7QRj7VTdr1R2VZ55wSKHxwSzZmnJwPUQqN1yXFok5R3VYHoVTACqYAVTACqYBhe7Cx8Fbp2ar94dUgD/qruhqVaZ1Gknt0xf2/jgQ63YRIBMIDSclrw4LfTNw4x4NEHURTlx5Ml4JQ4LpdFrY6iOHwkua/uio1WldLyuMXyHmj7dJBIJInXXDuI1tI1gqVbXGyOzIhSipLDNj3Jbp2WmOo5Lhg9hzafqDqKpbapVywyDODi8MtUb6rUYnaAEBy/JAZbvucyH1h+QqbofmP0N1HiM5k5p6j8FZ2eB+jJ0fEiLsjaN61xUuZ1FCxA8tj6NptXsFxMdRLEcdRitpDJCzNo0LTJ8SfTHEBVeG0vu9fowB5tMmsmOLpObndlKdqr9bbwUEVPad3Ddr1ZpyrilBACAEAlapwxhcdWraTkFspqlbNQj5nkpbKyRDtISk1vAdAAp7V0MeyqEsPLZEd8iA0nKXSuLs8O6goplFMaYKEfI1yltPI80Po2VxvBtGkZuNNikqDZHnfCJLf8XL/R+4/ZZbpmHeodBpaLO9juWCBkKZHtWqdXJyXI3V3RlyZzdC8aTWGZkzomYuYb2N00rtwB78Vy/aNEKrsQ5NZ9CbTJyjxHqgm0EAIAQGY77NguzRTAc9pY49LMR7Ce5WWhnmLiXfZdmYyh04lCU8tQQDe2twB2LKHMjahfpye2KXCmsLNSlXJTi8M8q2bIOEiTilr1rptFrY6iOOUlzX90Uur0kqH9h5o+3SQSCSJ11w7iNbSNYKlW1xsjsyIMoqSwzZNyG6VlqjqMHDB7CcWn6g6iqW2mVUsMhTg4vDLW0rUYHqA5fkgMt33OZD6w/IVN0PzH6G6jxGcy809R+Cs7PA/Rk6PiRHxigHUuJOsisJIZWl9XdS2xWEQbpbUhONtSAvW8GEY7TwSa0lkPrPot5LS/8AhMcRV78KAnE0OJWl3wXBcX9jVK+Kzji/sadFpGyNYGQzR3GMDWi8ARQ455knHsVLfC2U02n7FHs2NuU08smoN0VmdQNnY8/0kY9QXsoSjzTIzpsXkSMU7Xc1wPRr7lj9zW01zFEPAQDXSkJdGbuJBBptpqUvQ3RquUpcuXua7Y7UcIgwV1aeeRBHtg0U17hJIK05o29JC311+bId9/8AliTi3kMEB49oIoRUHMFeBPBWtOWd0IqzFhOeZb0f5UecMcUWFF23wfM83NaRcX8E7EUJBpjUYmu1UHamlio75c88Sxom87JZFRkkEAIAQFb3wdHcNYX0HKjpI3+0EEdxKkaWezYvvwJugt2Ll9+BjCuTowQHEratIXqfEwnHai0MIn0NVtayiBCWzLJJNdrC1wnKuSlF4aJ8oxnHD4pj2J9RVdbo9Rv6lNrDOb1VG5scUWbe6dTSI9W/4tWvX+BepX38jcIDgqoiCqA5fkgMt33OZD6w/IVN0PzH6G6jxGdOyKs7fBL0f8E+vxr1RGTPo2q4mKydVZLZi2Ry3lcOrEzWtc35EnTx/wAxZtx9njfamcI5oFcGu/OTqCha2Uo0ycRrJSVeEv8AgidLWh8kz3S1vXnAg6qGl0DUAtlUYxglHkStPGMa1skxoDRbX2O1ykAkNutrmLtHkt7go2oucboRX5/giaq5xugvJcSuKaWLWeDNi3CSSus8LpAXPLX1Jzu8JRhO03fYqO3CunGPL+5zGtUFN7PLJb1gQQQEHabc55wJDdQGFekldJpOzq4RTsWX/BDstbfA40fYuEk13Ri/XXYO1WtVaXBcEQ77HFcObLFRSytBACAEBxLEHNLXCoIoQvGsnqbTyiqDR3AyOBJr+U5ck68P9wUO2qL4SWUWlVm1HKJTR9tcHBrjUHAE5g6sdipe0NBBQdlaxjmiXVa84ZLqiJQIAQHjmgggioOBHQUPeRgu6DRps1plh1Ndyf8AqcW9eBHcr2qe3BSOpot3tan1/kj1sNwICOnZRxW2LyiutjsyaHFjk1dyxmvM36ef+VkpZub3ro+yf8P+WVPaXz/wizb3n4i31b/i1bdd4F6lRfyNxs2SqiILIDl+SAy3fc5kPrD8hU3Q/MfobqPEZ07JWdvgl6P+CfX416ohLY/EBcZWuGTodRLL2RuAthHSySUbKCi0N5LGEdlYLvvc7muGk8olB4NlQwZXnba7B8VC1d2ythc2V/aOp2Y7uPN8/sT+6bcPFKTICWO1vb/7NOB6xioNWpnUsLiuhE02vnX+k80FuddBZ3wvc14cX8oAggOaBr15rRfq42T21lYx/Jlfc7Z7eMDHQe94wGsruFLSK5tZXPIYlSZa6di/RwX7my/tGb4LgX6x2QRigNctVMtXUo/BLgVMpOT4jhDEHDBECtXC3kkcoUFNuoU612dNsbYqcfMrpLZeGXXRNiEUQb+bNx6Tn9uxbDFIWkiZrpj0rNSl5GqVdef1DaSzt1OHatqm/NEaVMf8shqtpGBACAYaYs95l4Ztx6xrH17FrsjlG+izZl6kTZ6F7ReAxBNTqBqqvWz2aZcMt8C0rWZFiBXJk8EAIAQFB30NBl4jnjbVwIjf1OPJJ6jh/cp2juUcxfqWvZuoUMwly5r+5n1rsIjN18rb4zaKmh2EjCqmRuc+KjwLWNsp8YxeB3abHD5NDwTmumcXcJR+QxugtORyWuFs97Lb4R8uBrjZNTlt8I+XAhtK2J7DR7C1wxodm0bVLqsjPjF5FuzZHai84I5rqGoW4jJtPKJyxPqwHrXQ9lLGn/LIGvkpW5XRFo3vPxFvq3/Fq2a7wL1Kq/kbjZslVEQWQHL8kBlu+5zIfWH5Cpuh+Y/Q3UeIzl5wPUVZ2+CXoyfB4kn9yuudXFcelhF1J5eWOLHHjXYsZvyN+nhl7RYdzWhH2ucRtqG5yP8A0t+51KNdaq45Zs1F6phtP8G32WBkTGRxtoAKMY0VOH+4lVNdVl88RWWcvbbluU3zIfdXarZDdLbIZYT/ADODN6RtD+kDLJT59k2KHPibNJKqxvalh+WeT/JCndlABymTtOsGJ2Cq32XqM8ix3Enya90c6J3XSSTUigLYc3vkqCaD8gAxJwwxVhp+y5bOJvBG1NdcI52sy8kuJd7NMHsDmkEEVwNexQJxcZNMhoUWIKjpfTD3vLWOLWA0FMzTWSuk0WghCClNZb/Yh2WtvCPdzMRfaA4km4K4445N9uPYrWquOeCIeoscY/cuvlDv1FSdiPQg76fU4e8k1JqvUkuRjKTk8s5XpiCA6YKlR9TY66nKPM3UQU7FFi90Ln99ZnO08lzuoYxgbvGpdFRNzrjJ82iktiozaRV5LOGPc2gwPsOI9hC1SWGWFUtqCYvo+0ljwK8kkAjYTgCNiqu0dJGdbsiuK/clVWNPBOrmyYCAEAx00ysRxOrCla7K9Az7F6vMzreJIwMWZ5l4Mg3y8NNc7xdT4q824qO0uWMnW7yKr2lywSG6uztZanMZQta2MCgp/wDW1adLKUqk5c23/Jp0Tbqy/NskbWXO0VCX0rwjg0upeMYwo2uJF49y1VYWqko8sLPqR4qK1MkuX7Z+5TJo7pp3K0i8owshsywSuiv5faV0nZnyPyyp1XzC273n4i31b/i1Za7wL1K+/kbjZslVEQWQHL8kBlu+5zIfWH5Cpuh+Y/Q3UeIzmTmnqPwVnZ4H6MnR8SK6xtaALj84RdqLk8IlbLZ3OLWMaXOJAa0ZklaZS82WC2YR48kbbuX0KyxWcMJrI7GRwxJdsAGoKom7NRP9Cyc1q9VvZ7T5eRZdDNDi+TH9DaimAAJOO0/Krzs3TuqvMlhsq7p7T4EnLIGtJJoAKk9SsTSVbSNrEtS4BrBqNO9x+ihWXOXCJZ06dQWZcyNmlaDSjbtB1mtebTNakje2kzuw2kRPaHEASDlNriHhvOpqBANelQdbTtR21zRqmscfcm2ODhUZFVLTTwzDmUK2WZ0byxwyy6RqIXYae6NsFKJXyi4vDLFuQi5D3bXAdwr9VNqXAr9U/wBSRYFuIoIAQAgALGUVJYZ6m08o7M2rBV/w+pS5/gmPXTxjBwSrHgkQm88yD0sBwgcMbzR7poo9jUsNE7SvMWhCxxX5AB+Ugu6KGtOsqt7Q1EaqmvN8CfVHMiwLliaCAEAUQFU0lubgdaRKBdewtcHDbQ0Dhrpgdq8lqJVx2Fyfl/sT6b57txzwKput0fZobRw01+V0lCIhRreQ0NqXZ0wUvSW22Q2K8JLz58yfpp2yhsQeEvMrWmdKGdzTduNa0Nawc1tNg1KxppVS4c3zfUl007tPjkirRHUdIW+Lwz26G1Ec6K/l9pXUdmfI/LOe1XzC273n4i31b/i1Za7wL1K+/kbjZslVEQWQHL8kBlu+5zIfWH5Cpuh+Y/Q3UeIzmTmnqPwVnZ4H6MnR8SIiyRUFSuLk88DpqK8cWarvdbnBE0WqcUe7+U06gfzU2n4Ks1NkrHu4ceuCr7R1af8A7cXw8zQtGvbwrnHC6wZgigLjXPqCsuy6Z1qW2sPgUF0k2sEy0gioyKtTQMtNg8A+moAnqBBPsqsZrMWkZ1NKabKjpC1Mibwkrb7GNkfc1Pcxhc1p6Dj2gKJp0triWOsb3fAR3PWwzWaOUx8FwlXiPO4HuJDchqKwtxtvBs06e7WRkNKE2tkAsxrwnDOnOTQ25GGDDGoc7X2LHUOPdZIjThJ3t+WCx6XnLQ1oNL1akbBTD2qs7M08bbG58UjC6biuBDvYDmK9eK6SMVHgkQ8kxoFgEbgBTln5WqTVyK/U+MkltI4IAQAgBAMbc1pNb1HN1Ks1kYSbkpYkjCWBrNaC41ywoVBt1Epy2vtgxbyQum5CLgBI52XYpOjl+lonaLkyLY8g1BIO0FSZQjJYkslgm0XTQVqdJAHOxNSCdtDmuV11MarnGPIm1Sco5Y/UQ2HM0oa0udgGgknoAqiWQVZ9onnN5tWt/KLxaKdmJ61Ir0l1nFfpX7k2MK4riss4jnliqHtJBODia4/9hie1R9To7IfqlxXVGyKi+C4EDum0c61ua681haCBgTWuOKaTVqhNYzkl0SdWfPJStIWB8L7rx1EZHqV3TfC6O1En12qfIarcbRzZG0b2ldP2S/8A4/5ZzvaMUr3joi0b3n4i31b/AItWzXeBepVX8jcbNkqoiCyA5fkgMt33OZD6w/IVN0PzH6G6jxGdOyKs7fBL0f8ABPr8a9UTu4Dcx5TJwsg/gxnEEc9w/L1DWvn2pv3ccLmy+12q3UdmPif7Gw2Ita6R1AXNaLrf6QMSO3DsCl9kKO6bXPPE5O/O0SMFoZI0ZcoGrdewq2NA08iljP8ACfeb+hyAe2ee8KPAa79NQcNvUgKraYWBz2UBYHEAHEUByx2ZdigWrE3gt9O9qpbRxFM11Q0g0wIGrsWo3idlxkIGIMg91gJ9oUfVS2amYWP9JIaVhvNFAS6vJoK5g59CgaLUOmza8scSFbHaRCuNM6dhGrA4Loa9XCfJP2Ijg0S+gX1Y7/t/6t+ysaXmJW6pfr/BJLcRjiSVrcXEDrWMpxjxk8DJ5LM1rS4nAbFjOyMY7T5HmSGZpgiY1NY9XRsVZHXNXPL/AEmG3xHMltNatdUHJYW6ye3mD4ByGz3k5mqhylKTzJ5MTxYgidNAlzKCuB+IU7ScItlhoVwZxYdDvkyLQOup/aF5qNfCnmn7YLKNTkW2xWURRtY3Ia9pOJK5u+6Vs3OXmTYx2VgXWo9InT9pPBuY1t40HJzvFxo1lNZOfZ0qw0Gn25bTM1iKc35CGjpy+JrnNuOxDm/pLSWlvWCCFayjsvBvrltRTPbeysTx0EjrGI+C1WR24OL80Zp44lee+jS7UBVcrVW7JqC5tpe/AmkVuhgEsDhdN9uIGvAVPZRXlHZmr0+r3Oznhl45Y6+5nXLZkmUZTyzHdm5veum7J/w/5Zz/AGl8/wDCLNvefiLfVv8Ai1bdd4F6lRfyNxs2SqiILIDl+SAy3fc5kPrD8hU3Q/M/Buo8Rn9liD5GNOAc5rT/AHOA+qsb3iqT+z/gnReGmbhYbGyGNscbQ1rRQAf7mvlcpOTyz2c5Tk5S5s8LmulaC8soHm80Y1bQ0qRQil7DoVz2VTNTcmmljh0ZDvkmsEiNGNNHxuLTSoIy7lekYVsUUrHEON9p11xB6jqQEfplr43h8YwrUvIBoXClBrGrHpWE5OKykbKoKcsN4IyKrcg2utxF49dXH6KLv+iJ60nk5MqMW6Gea2usphaC1z6y1pRrcjdDRWuGvWkptrLNkaFHl/JcLBZagmtG5NoAD0moGv6Kq1eultbCxw+xpnXHPAcssIH55D0FxVe7m/Jex5skHLAYqNcKbCMQV1Gm1Nd0f0c+hCnBxfEe6JtrG3g40rSmB6ehT65JcyDqK5SaaRIHSkP6x3H7LY7YLmyPuLH5DDTOkGOYGso6pxwOHSFE1rcobMVkxlRZ0IW+f6vaqrc3dGa+729DnsPcV53ezoO7W9B5ZbRhQ4AZYFZKizoO729Bfylu09xTcWdD3u9vQPKW7T3FNxZ0Hd7eghJMLxzpQaip2mg4xwyfpa3CLyh3o6FzntcAQ0Y3voofaGqqVcoc306E+qEs5J1c4TBC2ylrajaBU40rrp3LbRCM5qMmZRSbwyE0hZJHOhfG+66KYSmtaPpG9tDTVVwNP6Qugo2auCRsuq247KeB1BFdaBWu07STUntJJ7V43l5NsYqKSR5an3Y3k6muPcCsXyPSsllWUBpVtAexcrTNQtjOSyk02uuHyJwi6GtXEtqRdIxoBhQA9HtqupX9USd0tqvMGsJZ4r8/f9hkqWntDmNxewVbXED8tfoVA0mrjNKL5+X/AHqSqLv8shjZub3rteyf8P8AllX2l8/8Is295+It9W/4tW3XeBepUX8jcbNkqoiCyA5fkgMt33OZD6w/IVN0PzPwbqPEUPRv8+L1kfzhWGo+TP8A8X/DJhuFordddzoaddMF8shjaW1yPHyHxtTbreDaJGAYtFLzcKDk967WLTWY8iuYpZ4ozQxuu9AOHUWlegehAQW6S2uA4INu3iOW7mkNINBQ5rOFO9zHODGVypak1niQItDwDVrcBWoccu0LU+zLPJokrtirHFMXsFm4Quc9obQ3eT+amNC6lSOhUnaU5aee6T444/Yk1arfR2orBMAKlMgQDS32LhCCHUIqMRUUKm6PWPT54Zya7K9sYT2AsFXSN7s+jNT/AIx/o/c1LTN+Y80XBHQ4te/C8c6V1DYoeo1Mr3t+Xkbow2OBHNsd+0SiM3WCmqovYVpsW6nXyojh8fyLalJJ+Y5/4l36x3H7rb8Z/wBH7mnu/wBw/wCJd+sdx+6fGf8AR+47v9w/4l36x3H7p8Z/0fuO7/cb26xujaDW9U0AA6zt6Ftq7UdktlQ/cyjpXJ4ycss95hLZGlwHNIoerNez7SlCWJQ/OR3Vp8WeWWAuze1tcjQ0PtwPQs7dfKCyoZXqZT0bXFPgTdjguMDa1zx6zVUOoud1jm1jJnCOysCy0mQnamXmOGsg066YLKuWzJP7nqeGVLQ2kbTJPKyaIMYyl14ryrxwOPQui4eRKROrw9IfTQxI/WLox/Lhew7M+xRdXcqq2/PyMox2pYIyQcpo6Se4EfULm1yZLfMGtxeDkae1oH0Rvgn/AN5jqJ1wBOqrXV2Vpj20WXm0vVHn3Kvp2ztZMQxt0EA0AoMdYX0X+nJTloU588sr9TLM+ZI73n4i31b/AItVhrvAvUgX8jcbNkqoiCyA5fkgMt33OZD6w/IVN0PzH6G6jxFD0b/Pi9ZH84VhqPkz/wDF/wAMmG1aRtYiYXUJONGgEknqC+XV1ynwisnqxnDeDjc3pJvksUxiIfIXcIS264EONa4dWC63TV7uqMeiIN2N48FhAjeQRdJzBwqt5qHCAqWnpnySlr2FoZW6043mnN4O3DDZTpU3SxjzzxIOrlLljh/JFSEta4VvVoQ4/pAp7DTvUwgtcGS2ipqi7sxb0tJ+IOBXFduaR1X7zyl/Pmi/7PvU69nzX8D9UhPBAcyyBoJJoBmvUm3hAgLXUua95xzodpwAH/Wtaa1M12na0+7rXHz+/wD+kpYieWC2cl4hF6V7jlkxreSC47czTpWCp7vBVyfLn6vi/wDYj+N7b5Ezo+yCJgaMTm47SdajyltPJ43kcrE8BACAStcAewtOFcjsIyWdc3CSkjKLw8kV5IWE3m16aXvbn3q3hqqp83j1JCsizvkkU9mS3pxkuHEy5j6yWxr+TeF8DlNriKYVps+6pbtPOvi1wzjPkRZRcRytBiCAYzWVwJLBUHG7WhB106FYafWKMdmZuhZhYY1nmDBWQFgrSpyr1jqVhTZG57NfFm2MlLgiu2y0N4V5Lq44HVSmAGymxVvaHZ+slZtbDa/glVrC4iUWJvHDUB0f5VNLhwNi6nsWbj0/AAfGqPkkER+lrY2KzyPdiKmgrSpqMAesFSNPU7LYxR41lYK7pPS/lTmy/wBIbSlKXScMMF9F7Dqdel2X9TKy6ChPCJbe8/EW+rf8WqVrvAvUh38jcbNkqoiCyA5fkgMt33OZD6w/IVN0PzH6G6jxFD0b/Pi9ZH84VhqPkz/8X/DJhs+gdJiUTyBtHMui7mQ2pr9e5cZ2Qo7p455I+qg4yXoWKCZrmB+ABFVbEU5ksMbjW7Q7W4H2IDyKzOa4kPLq5h2OWyiAhd0Fsa57WtxLCQ80pS8MunGh7FL0sHna8iHq5rCiQ80NQWjMcpnUcx1ZjtCnED7DGx2pzXRuwpjiak0Fbw7sVC7R0y1GnlDz5r1XI3aa11WKXkW2utfPDp8kbatKAYRi8dpy7NbuzDpV3ouxLr/1Wfpj+7/79yv1HaEK+EeLGT4XyD+Ia126uoDAe0rqdN2fp9OsQj+XzKmzUW2PLZFyW8yTNhrQNJDpKVxAOIA/2qoNRbubpRqW1j9jpa9u+iLksPz+5arBZmMYLmRpytZXP3WTnJufMyb8hytR4CAEAIBCW2MaaOdQ7KH7LfXpbbFmEcowlZGLw2ewWtjzRrqnPI/ULy3TW1LM44EbIy5Mgd09vlbyYo+U0to8itQ4Y01a/Yr3sXRUTxZZalnK2fP/AL5kmDhCO3KWCL0HanR2l0srCBJQOcfymgFRTJuA7lc9raKq3RquieZReUuv/PQxt1NM8KEvwXhcGawJQFL0zume5xbAbrRheA5TurYF33Zf9N0VVK7W8W+OHyXr1ZJhSsZkNINH2mYcp72ja8k9zVK1Gr7Oo/TTUm/ssfubcQXkJnc28Alz2Na2tXHHAZOHZTApZ2xC6t1KGdpY9+GDJzEH28ioFHbHYivTQ5Khh/RV0mm7El5rm0v4NiseORyLcQKAbaH/ABtWU/6Kuy2rF7DeNL7lV3Vte/gQCSC54u114EdtCVW1aWejsnC6OzJJe32fQyrY3ZY3Ql0bxQg5dDgHD2ELrOxrFZpVJdWQdS8zz9iyb3n4i31b/i1btd4F6kC/kbjZslVEQWQHL8kBlu+5zIfWH5Cpuh+Y/Q3UeIoNifdlY7Y9h7nAqx1Hyp+j/gmG27ndEMDGzRTOLnNF44FpriQW9BXK6TS1UrarfP78yJfdOfCfkSr9GVZdvltcw3Bp/t1KYaB1Zo3NaA43qa0Ao54GZA60BWNMSMkmddIIuhriNuJ9gIU7SppNkDVtN4GAdzTrrQ/A+0BSyH9xsI7r3jVVr2/3cl4/3agYrFI97A12AbVtNRumlT+rLLJVem7JopsdjWW22s+RLt1dk4qPJI6Dw3BgvHWdQ63fRWhF5CEr3OIBPJcaEtrh0XtdcsFG1kpRpbiS9BGE74qfL+X0Hcdma0uLQGl2ZGeVFzZ1o+0XLVgacHMoCPge0Kk1NbhY8+ZGnHDHajmAIAQAgIzTUfNdTAVBOyuRPR91cdj3KFjg3z5epE1kHKKa8hTQ8VGFxFLxw6gMPqtXat6suxF8Esfky0sHGHHzHVrjvMc0ZkGnXqUGizd2Rn0ZvnHai0UrT04u3NZOI2Abe1fSOyYb2xWx4xXmRuz6Jb3aa5fySu5fTbTHwcrwCwYOcaVb17Rkue/qLsWdd++oi3Gfklyl/wA8yxtrw8oNObpYeCeyMl7nNLQQCALwpWpz7Fh2X/Tmsd0LbY7MU0+PN4fQ8jVJ8So2O0GJ4e0AuG3LL2LvNdo46qrdt445JbRMR7pX/mY0nroqSX9O8f0z4eh5sjPSWmXzC7QNaDUgaz09CnaDsiGlsc29p+XDkEuJHNNVcmR6gI7TkJuCRvOicHt/tNVUds6KOo00njik/bzRlF4ZGyaRdaHvmcAC92IGQo0Nw7lVdi1KrSKC8m/5ImpWJ4+xYN7z8Rb6t/xat+u8C9SBfyNxs2SqiILIDl+SAy7ffbSOE6uEOP8AYVM0XzPwbqPEZ200IKtZx2ouPVYJpqe9tZRLJJaRPIOazycOo3Boq5zdfQehcrpdBZoobubzxeOjRr11ynJYX58zRFJIB5eFaa9iAhdJaTgeyWOTnMryKY1FaObTqzWcYTeGka5TgspsgosCK05TRllVv/6e5Wy5FT5nkjcXNGZAcOsf5A70PH5oQt/LYCx112FOi8QCHDZ9kD4o5sxc4GpGJPJbXCmBq7ZUHDpQZHbIBrx+A6gh7jqeSm8C0Cu06h9yvGk1hnqk08xPYpuTV2BGDusbOv6rmNRXuZuL5L+DsNNerq1Nfn1E49JmO8TEcTn0AUC5nUayu6z9LybnTt+ZK2G1iRl4CnR2LCLUiPZBweBzo4Ne8tdXKooaDCgI9q6bT6KhLGzn7vzK2Vsm+Y7tlkY1hIvVyHKOZNFsu0unrrcnBcEFObeMjQBcsyeN9IisMn/V3wW3TvFsX90Yz8LFoxyR1D4LXLmzJcjpeAYaN0TBNNNwsYcb2BNcrrcPaut7K1tkKFVCWMLPu3/sRZznBvZeBbTOgbJFC5/ANJHNFaYnAYkq3r1d8pJbbMFdZnxMzrS8LGSUjdVtGk4g3SRi2owNNq6TS2Tsr2prHH3+5b6eyU4Zkhocx2/77FJN50gOWfU/FEEesyCII9QCNuIET65XXfArVe0qpN9H/AKron+X2lc52X/h/wAsj6v5hbd7z8Rb6t/xas9d4F6lffyNxs2SqiILIAKAiNOaKZPE6ORoc1wxB/3A9K9TaeUE8GIbo9ASWKS66ronH+HKfldTJ3x7wLfTalTWHzJldu1wYho3Sc1neXwSOjcQQS3YdoyK321xsjss2uKfM03em066aKWO0TGScPLquOJYQKXRsBrgqOdM6nsy9+po1UIqWYLCJ7Trv/6AWkhzWYlpoRVxoFv09aknkq9RY4tYZDymj2vrW9Vrif6sQe/D+5TYxUVhEGUnJ5YNbhTWw4dWr2EhZGH26CkmIDm409o1j/diHr6oSmbG9tCaY12FDx4Z2wgCjG4dwQL7HRjri49mQ/yh7jqecJXBg7Tl/lBnoQm6XSBsjRMGiUkhrg51KZ0cAB2Km7Z0VeoqUp+X3xzLrsPM79xtYym/yv8Agrcm+FKRTyeOh2ucVzcezdLF5UP3Z1q7Mx/9j9keRb4k7RRsELe1/wB1Ijp6ox2VFHkuyYyeXN/sdR75NqBrwUJOOJv6+py3U4p8CXsYy7FplzkwfvlWs5xwdz/GtsrpyWHjHoeLsPTrzYm3fGtg1Q/td4lBnpK5Szy9DcuyqUsZZxPvhWx7S0iIA4GjTkf7l7Xpa4S2uZ5Lsqp+bO2b41sApSE9JYfEsZaOpvPE9XZdS82enfHtmyH9h8S87lV9z34XV1YjZ98C2MdeBjqTU1ac6AbdgCkRgo42OGFjh0Nfwih82/8Av4G2kd2lsnwkeC2tblOT8VZ0dpW0r9KWeuOJnHsqiPGOcnce69w/8Wynra/xJLtXVSWHIxfZUHznL3ObRutc4U8lszelofUdXKWcO19TH/MF2VFcrJDAack/Sz2/dTf/AFFf9Ef3N/co9SXsNrEjbwFNo2EfRdJotZHVVKyP5XRkG2t1ywxdjhWlepS0zWj0uxoM15KSXNhsgN0ulQGmFvOPP6BnT4Ln+1u063W6annPN+WDbXHPEYaK/l9pWrsz5H5ZD1XzC273n4i31b/i1Za7wL1K+/wm42bJVREFkAIDxwQEPpvREc8bmSNDmuGIP+4HpXqbTygngxLdHoCSxSXXVdE4/wAOQ/K6mTvj7Bb6bUqaw+ZMrt2uDI5r3A1Y5zHDJzSQ4dRC321RtjsyN6fVZNL3NaRa+zg3y94BMhOd7pr7OpRaqNzBQzn79TndcpRtbksZ5dMEtwFYw07AOogZrYREuGBNjycacpuDwPp8R1oH1OwDmyhB1fUFDz7o94T+h3ch7kA5x/LTr+wQZZ6Yhm4168u5Bjqc8KTzRh+o5dm1BnPIzrdzptspEMRvNaavf+pwrQDoCpe0dXGS3cX6nY/092XOp95tWG1hLz4+f+xU1U5OrBMgEyATIBMgEyATIBMgEyATIBMgEyATIJjc4/F7egH6fZdP/TdvGyv0f9iv1seTJpgw7T8SuqRXol9zM7I5nOc0nkOpRtcatXO/1LpbtRpowpXHay+OOGGYWVymsRMz3QRPFokc9jm3nYEgiuAC5evS20VRjOLRMgsLAvor+X2ldH2Z8j8sr9V8wtu95+It9W/4tWWu8C9Svv8ACbjZslVEQWQAgBAeOCAh9N6IjnjcyRoc1wxB/wBwPSvU2nlBPBh26DQkliluSVdG7+VL+r+l2x49uY6LfTahTWHzJlVm1wY0ilc3muc2ud0kfBSzbKKlzWRXy6Xzsn73fdMIx3UPpXseeWy+dk/e77phDdQ+lewC2y+dk/e77phDdQ+lex75dL52T97vumEN1D6V7B5dL52T97vumEN1D6V7HhtkpzlkP97vumEN1X9K9jx9rkIoZJCNYL3Ed1V5hdD1VwXFJewhdGxYbmv6V7G7e2fU/cLo2Jua/pXsN7P6n7hdGxNzX9K9hvZ/U/cLo2Jua/pXsN7P6n7hdGxNzX9K9hvZ/U/cLo2Jua/pXsN7P6n7hdGxNzX9K9hvZ/U/cLo2Jua/pXsN7P6n7hdGxNzX9K9hvZ/U/cLo2Jua/pXsN7P6n7hdGxNzX9K9hvZ/U/cLo2Jua/pXsN7P6n7hdGxNzX9K9hvZ/U/cLo2Jua/pXsN7P6n7nrcMsOpZRhGDzFY9Dx2SfNv3O+Fd+o95Wzal1McvqetneMnOHUSvG2+Z7tS6hJO9wo5ziNhJI9q8wNuXViQbTIUXiilwSPG2+ZY97sf/ACLfVv8Ai1Qtd4F6ke/kbhZ8lVEQWQAgBACA8cEBD6c0JHaInRytDmuzHwIOojavU2nlHqeCiHeqjH/kWjvj8Cld8sNu+ke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RNbl9wUdln4Zssr3XS2jyynKpjg0HUtdmolYsMxlY5LDLxG2gWg1naAEAIAQAgPKIDy6gC4EAXAgC4EAXAgC4EAXAgC4EAXAgC4EAXAgC4EAXAgC4EAXAgC4EAXAgC4EAXAgC4EAXAgC4EAXAgC4EAXAgC4EAXAgPQ1AeoAQ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eg;base64,/9j/4AAQSkZJRgABAQAAAQABAAD/2wCEAAkGBhQPEBAQEBQQEBQSEBAQFBAVFRAUFhQQFBQWFxUUFBgYGyYeGBklGhIVIC8gJCgpLS0sFR8xNTAqNSYrLCkBCQoKDgwOFA8PFywcHCQsLCwpKSwsKSwsKSwsLCwsKSksLCwsLCwsLCwpLCwsLCksLCkpLCkpLCksLCwsLCwsLP/AABEIALoBDwMBIgACEQEDEQH/xAAbAAACAwEBAQAAAAAAAAAAAAAABQEEBgMCB//EADoQAAICAQMDAwMDAwIEBQUAAAECAxEEABIhBRMxBiJBFDJRI0JhM1JxB4EVYnLBJENTkfFjg6Gx0f/EABYBAQEBAAAAAAAAAAAAAAAAAAABAv/EABcRAQEBAQAAAAAAAAAAAAAAAAABESH/2gAMAwEAAhEDEQA/APt+jRqdQGjUaNBOjRo0BqNTo0Bo0aNAaNGjQRqdGjQGjUapR9cgbxLH92zlgPf/AGgnyb4r88edBe0agHU6A0aNGgNGjUMt154N+T+K5/PnQTo0aNAaNGjQGjRqCdBOjUanQGjRo0Bryx/3/jj/AL69aNBGjRo0Bo0aNAanUanQGjRo0Bo0aNAaNGjQGoJ1OqfWMdpcfIjjJR3hlRH49rshCsL44JGgqdEmOT/4y/05F246cV2Lvumj7jJSsPwuwUDutpLGGBVgGB4KkAgg/kHSzo+egSCAUjLGE7ZIBVo1UFK+TV+P7Tr36lyGjw8p4ztdceYoeeH2HbVck3VAfNaBAubJ35ZOnxquPB3BMW3LHPKqhiIB4FeN4FMWPJ287BGBAI8EAj/B1nsLMUdLimhCiI4ndNki4jGXJX2jlvgkLW6yONutBCm1VX8KB+fA/Og96Do0aA0aNGgNGjRoDRo0aA0aNGgNGjRoDRo0aA0aNRoDRo0aoNGjU6gjRo1OgNRWp1BOgnRqj/xqI2Vfu0SD2leWit2D2waPBHP41Vk9Srx24p57/wDT7Pj8+51OgcaNJoPUolOyKKUye4mNtq7Am3cJGBKo3vWlPJ3Aj22w5r6whIfauQzRu0bKsTn3JwwDfYQGBQkMQGUjyNA8dwASSAALJPAAHydL065HIoMF5G5Q6iOqZG8OGYhdp8g3yPF6WdHJyn3ZRidgC4xhbLGpYFDV7TwvDuLY2y7Adoa9TXb2pFrcksUY/wCiWRI3U/xRBr8ov40Cjrfpts6hJFjwOCGTMR988TKeNlxDyAAbYiiQQR5yXWP9Oc/MMePl5TZMRDCWYsYkKsysrLjxkKZECEAG1uQN+2j9NystYl3PfmgAGZifwqqCWP8AAHxpZhQjMueaMqAXjijfaSqhqaX2ki3Kgjk0oWqJbQcup46I2LBHEWfa8cMhCtHAoj2s7KzAE7CVFAn3H43ac4sAjREHIRVQE0OFFDwAPj4AGuWP0yKNt6RorUV3BRYUkEgH4BIBrVrQGjRo0AdGjRoDRejRoDRo0aA0aNA0Bo0aNAaNGjQGjRo0EaNGjVBo0anUEa45OWsdbzRY0qiyzH8Ko5Y/4GqXUer7WMUZG8C2YqzrGKsWqkFmPFIDZseLF8MrZjtHdtJMQrSNt7ktcrEDwBZJO0UoAbjnQXDNK4JpcdACSz7Weh5NA7U45BJb+QNLMyZAASDN4Pdn5Tj96x+1T4+4BB8gnVzcXkIlBkKbW2qD2kcn2g/MjA87iKG26U6oJM/cqu9OzEhaAjgUAlZJ+fIBACi29y+LLArj1DIIUCQsd7VGCheVgKoQY9bVo+JHHt4uxyct1DIWeWPaKImiTv7menkmEZCTAmR5QVawgVUAIawpU6QdHWV3kVnMbAtkZt1JkbLCwRUPZAtE0tAmvuty1KHpSvvjKgdxAxokgMdghgTbyBUcbcV7FF+WYy9IsdSaHBKkPk5OYkSuoEjSOVI7al42lUNGz7qDE0WO0g1qv0L01kf1uoyLBHJMJVxA5aSOWVIY+0cgEDaXj+1RuLPy7W26ngtLJl5gc7cmLMiaOa4ijRxQQ/oSDeKDdxiQvhiWr4Pj1R62klRoFjeJu7HA5R4pu1I7gKWIBRnoWqAk+9bUEroNVm9ew+mY5jjMUQjuOLHjUktISfbHHGNze4Ne0Gqa/B0u9PzzyDpsWT3RI2P9RNuUizjLHGe6CTUjSyxtxxUJIq9Zzo3UI4tv00csrOJJJI13STJbGQMWlYUod0YF6HNeNxW6Y8jqebHveXHQY7wyxRK4K48yFjc1mPc7Rx/YSVAHPJIaY2CZX1oHZO2NWp5a926uUi/BKtRf4BIHNlW8cYUBVAAAAAHAAHgDXDp3T0x4khiG1EFAWSfySzHlmJJJJ5JJJ1Z1UGjRo0Bo0aNAa4Z2asEbyyEhUFkgMx/gKqgliTQAAJJIA130k9Z9OkyMORIVEkivjzrEWCCUwTxy9oseF3CMrZ4G69Avx/U0+XkCDFWFBE6tkF7kZIt5BjcBl7U7BSQtOAOTVreq1mulL3GfJwJw6yPWRjzdxqmjXtmiTvglARFZWDCkHtBJY8Ol3nTZLZEp2Y+YcaGOGSSON2jiRpd4DfqkOZUIbioz7RoNbo0sX03ji9kSxluS0ZaNv9mQgj/Y6pZPpWAo/dly2/8AM3tl5KMgXncpWRQlADkV45uzYd+oemklmOQryJIUCE7iylVvb7SbSiSbjKE/JOlPTsvIU5QiZpmw5RDLiMd6yDtLKrYsrnekhSVCVkZ1DKVsD36W4eRkqZozmZoCSBT3IcUyh9hJVJzF2X3K0bKACRYLVZQdul9SaWF8TpqsxfeW6hIZGjQSGi5d6eeUDgC7/T9xXiytl0zqKZMMU8R3RyxpKjURaOARYPINHxqzql0bpaYmPDjRXshiSJb5JVRVn+eNXdEGjRo0EanRqNAaNGjQGk/WusMp+mxQr5Trag2UhQ8d6avCjml8sRQ+SL2dmbKVQGkexGvNEgcs1eEHFn+QByQCmxoExpHYtIwLtI7NRafJIoAfAFWEQULXj40Vw/4a8Haj3iWdgzrNILUzDbulkUEe0PKtLd+3aCN96cyY+wiqedwR3WAtU43Ef2qOKUcEkX5J0qiJXuZDbSzGEhbDKdzW20kWIwFuwBwjP8mrU8zK3bUndTCacG2VQGekB4Dmya/aHTg8agnM6gsdY8bXK5bcwI3lyCTtv99D/CKLPhValj9O+p/SQjsX+vLz+sbJMUY+Furck8M3lmLjvn9NQRjGhVQN6Kd1uXka/vZrZ9qFnazbChdFtPcbHEahF8AfPJJ8kk/JJsk/JOqih1rLTHjjBHt3gLGtAt20aQIgsX/SAr/tZ1Q6Y218vIko9jcha+DIIxJKQT8KXKA/ABGoz37/AFHHiBUrBHJJJyDTHYQCPgj9M35qQ15OrMeMT0+ULZaaHImo1984eTb+KBkr/A0GY9R9zFw4ZmUu7pCZUQ7ZFnlaKJjGxoMGknS0YqOCb+NcvQ3UmkkleVXzDE8iJP5kiCLGXjkjA7SyDev9NiWs0q+NNevxibCWkSUNgBlRgdp98DC7s8bQfzxrl6UxhBE222dsnIkYhiyu7vtWv7VdgHocDtn8HUV1m9PY2XOM/DcO5jJeFZNkcu9UqR1Kna5RVXcV5Uj+Dqx6ewNpmUSGCXcv6XtHCjljDZUKzBq2k+0XusmliBcLKnd3Bx2l+nmkBG6DK7f1CTcfbvE5jKgcntcHcdNJ+qd3DGYqRuYpZI5N4Kq0Ec5jeU8cABBMP8eQDegeY2cb7cwEb3S0fZIPzGT815U8j+RTG7rLYfWklLRMpdVP6kUill7e4qXRnHu2MKdCTt5/ADX8d5Ish40RmhtP37im4f1BuqlsMCoLfbYrwah1o14llCqWYgBQWJPgACyTpZjdTkyQTBGYksgTTqQWoDlIQQ1XY95Q8eCKOgbarZvU4oFLTSxQqPLSOiAf7sRrlJ08EXK80lW1Aso8eNkVbh/Bv/fXmDp0cS7seGBCaNbBF93ktS3dEmiPP486DwfUuMEaTvJsUW0vPbUflnraB/k6Uv6tmyE39PxhNH931GRJ9NEyfLRgq0jCiDuKhSOQTxfH11ltF9I7o0uOkncy12qYhEhSpX3eSjlWAJqlY0SopmOnMzmVZFl7mQpR1BAhx41U9q1f3AywkHxxIwrzZSvOx1t5s/GGMSVH1uJLKxYWVXulESQVvPkMq3e4HXHoPQ2yMYhp2DF8jGEigLIuBHLJGixcAI7BRcu0k80ftIM71x2u1Gq5DyyEudsZYRM4AEUq/dYaZNq+zdS+4bl33u08M+AY9zRES48kjiVnZ/aY5JCoqmqf3NQ3SJ+aIaWJNqhQKAAUDjwOB40mm6ColaRpitmVlHtDJHIF78aP57bMqPRuiTz9ux5pFnYMeXMFlpu0SUXayvGdrK0gJ5FmgHHnkeL0RQ9R+jIzi5Bw4lXJGLKkBU7SH7TKioSQE+7iqAJvXDA9Rt1BsWDGM2MBDDPknbUke77YDvX57bgsCCLQi93GmxIjCdhYtGsabWbtrRFgr7QBVbfj86QRepEgnWAQNHF3WjWYRlBzv9uw+5V3xMN9bTtBHBsFcZCu6QxTdQw9je6WRzPHuVdwR48guQpX3bk2+CCwYFdWukepMn6lMPMx9rtG7LkxMTDIYzTEK3KDa0TVbf1K/a1eureocVolXICdvJD2r70YxxIHdXUqGEigm4zzSt/jSzoDZGZkJMUMUOPLarNFIN6yxOS2MWAK7d0aXyCFaiNxXQbjU6NGiI1OjUaA1W6jMywzNFtMixyFARuG8KSoIBF81xY/yNWdQRegVRgt3JWaOTe0EK7SQBHah1IJNOXeSx+Ng8i9KoJ1nmJZqhgEizX4fIjLBzY/apEin4JsVxrp1GfbEuNjmzNNN+p9rRkzln2CvvDOAD+2w5BAIN1MIDbEtRIAaWhQhgljG0/ww3+f/UOiuaZW+RSKE0qWinZ7QPuYi7PbWRf4ufbY3cXulYSrAYyrUXnDbrti0j7mN8m/N/II+NVegMrNJKbDTfqpdisYn2qtgEUzMzKeQ0n426n1ZlOmM8cLbJpwYY3onYWUlpPFWqKxF0CwUWL0RU9NdQ+slklu0xh9LH9w3yX+rPXgq2xAprin59xAfZAkv9PZRFHdu4PwwA+7/HH+dLfTWNHDDFGuxCYw6Rigywn7Fr+BwSOCQTxerXXM0w48rqAz7dsakkBpW9qAkcgbiLPwLPxoM90jhepZC8u7SRI7AgyNEp2tYH2ksKr+0kCjQ1qxAKFAG0ALXxt8V/7ayfprBROmYuPCXQd0RhiDuGyUuwqS+QqMPkCqHArWnxoigbe7PyTuYpwvx9qqAK/j/c6BHjL3MbGWgGaJIRfKi8USe4fgMo8aX+mAY8dZGIvdLIpKikV5HCvQHhY6jQD7jvqw27TTo9vDGgO1VSITKAd4P00JCAjkGm+Bf4I1jPSvomaXExzkyntbMdEjVJC4hVFqNkk/TRkbeu9lZgAaKFuCo9V9WhQm5IlTviciQ2pEOK6q+8A9x/qJIrrgMlWCwujh+s2XEzYWdoy8cvbHbFq0qKlH4EneWclWr+p54GtV1VcHBxZohEHWZ23ElmeWZG3vPLK1ttiK7mlYnaVocgKfmef6XyMXHbOD3C7zA4g+oikV137/AGwhEHcKMDuUbBJQAPiK1PpDOjkyhNA8cquidwptoNF3FCOxoUsRnA/5Qpr3C9fgNkQPFPKAuPS4wjVmdhE8lY8koaLda7wp9woOWbwQEfSvRP8AwyGBEJyMnOyseLImZUCrEC2RkigKpkjlW2sksgJoADbdblVopYbAMkMnuJoIpUjexsVz4F2SOPBIqDL6WrsXnkd4xz2WKCKwRRYADdRFjcTyf8VyyOuqEJW1527mFkFrWOk8szOKCeeDdHjVYzmYLLIDsARwo55YAhVA++Q3RI4G6gT7iarIGd2BK053Ov2xGlR44ivmXYNhk/aTtWiTUHtWaENsd2kkIDl2LshHkKtlS5LAcCl5HIVY9aSFaVR7jQHLVf8AvXF6S4EamcBE/TQUAANqvXDMSfxwoW+G3EUVOnirX/71RDoGBBAIIIIPIIPkEfI1kn/0vxVEgx3y8MSBgVgmdAtuJB2wb7YDbiFSl95sGhWrMp3hdrEFWYv7doIIAU83Zs1Qr2myOL6aIxnVPR4xcPIGG8qNI3eyZSDkZE21aDIztw60GAAI9pAWzq82A8Swss02U1oxeZwFe6EYVECpu3HfwAaUgnxTX1FhNPh5UMZAeXHmjUmwNzIwFkEECz8c65dE6rHn4+PlQEbG9wDL7lIDIyEftZTYP+CPB0DNrriga4Pnn/GsjldHWTIgmyJZXNU6RPNjR7X+yZUR9xAkLA7mJHetuApGj6hniIwoaLTy9lQW237HdiPyQkbGv41D9O3xRIzMHTtkSA2wdas2eeRYPyQx0C7pfpJIJWe3mBYEGeTIyHWqK7TI5CANZoD4BvwAnwsXtdRkia5o8mSdXDgPtLK8kcR4Nx0mRy3i9o4ahscmcRRvI11GjOfk7VBJ/wAmhrHR5W2SC1Mh+sWcPY9s0mPkJMKZbVbFD5ucClGitHh+mMWFt8ePCrUi7tikhUFIqk/aqjwBQGmmjRog1GuKZqMxUOhIYoQCL3hdxX/O3mvxrvoDUanRoI0aNGgSYSLLlvLQ9oO3gftJiEn/AFHbKL/tWPS5up/USRwWA0skuPR2W2PjzSGZuCbDJHEv/wB8Gh4DTsIknZnVWVnaXHdh4ZyS8Yb4cEkiqtWoXsY6UdH6YVy8l47WNZEgi3W39ARtJTn3e4vMh3X/AEgR5rRT3o0bKn5Vi8h5J2ys5Mi8/t3EkfjkcCtZzqmb9ZlqkdbVkTEBYEqySqZckqAwtzFEFUke0Fm5Dga03Us5MWJn9q1vevAvlndv45JP5JoWSAcz6O6Y0eR+rfdGO2TPXAfJy5Pc5H5AgZQx8iwAFCjUG0KDg0OPH8f41n/V+OJIZGYFuxFIyo20RvLKrRruJ/ALAjgVJzrRayf+oGaBHjQbS/fyUUrsMg2qRW9QCSu8x6qGfpnDX6PDsAlIkkUnkq7obN/mpGF/8x/Ou/qVN2Hkru2EwuA1KaYilNEEHmvjVjpmIsMMcacKqgKNuyl+LWhRrzwOb41R9SZexYEDrG02VFGpMbyWVuUrSsDyITz/ALfOgridYMbqEsYakMzjaSxJjgT7bvm10u9MzMenYiKjUMdCmOje9lA9qs5ao4hW2ybagP4bvHmlsPN2gy0uc5Dntlj3JAq1W5BSnkrxx55rv0ZVjw4BGe1CIYbnNb5fYoXYvPngAn+Ao5BBWax+ky5cney0ZNjwBIHEQ/VpSojVbKqm4lUe+QXYA7SE3qzo80vWWUTOsCtHME2xv25OzvaTa6EMjNCin3WC/wCNbDq3WIsEpLkNHj8FY9/mCCRlUueTvleTbZJ8AkkAMSi9S+oSWWQKyovUYI5xbrJGpx0kXfRWmIUXya8Dzeoq1N1OaVrdA/ZYyMTmTpujWKQtSpGAho8efBHjXqNBK/dbA6elpNUzl55Sqcjho1baSJP3fAPzxX+haB8mMySsJJJkRCYCo3xMCWLQlyP0WF7t1S8392uUHdLKHd7aJlYAKwIPctCQi7RtkBBF3fP4Acer9JjQTThcYtjwmSJ4kEZMkqkRXK5dxy+PRDAiyR8VoMh1jjhiOyRoUhWWU17JO3wsKkENMQ1ix7Vbcfu92T6oNpw8VHBbIyMZZpH2l3xsdgsreBztWLk/FgAHWr6h1KpXUFYjbOKQf+HVwBZ598jyeSvI3hFBcltQM+h5O6XtyAxstlYI2Zo4gRu/WahunYHeQ3NEEC7Yv8icRoztwFUsfngCzx86zGEwiyUiG5QiySrjJ7nLt7RJO11vfe5G7gbb4onT/NNiNTxboSLH7fcFvjywUfyL1UT02BlS5KEkjGSSuQGNUt/O1Qq387dW9GjVQm9TdXMC48aHY+XkpipJSkIWR3LUTV7Y2A8+4rYIvSb/AE56YPo8bIUZWOXiiJjkm7okQRgKxU+xRyeUCbqBI5oaHrvRUzITDIXT3pIkiGnjljYNHIhIItWAPII45GsY/q/qWMsz5EELqk0qIoSVJGiRqR3beYwWHN8KLHJ5AKe9R9UY/wBdDimYCVHFx7N36hW6DWKIjJ3UG2rKC1WDp7B1ONzSsLtqBoFgrbCw/wCXdxfz/uNfLes9ZSaOOPExJIZM/IaT6mSaJSrxOZJViMTO+6u5wwApzYI9mn/SfQ8KSmLJfLlMsAkjPeyY40VRtkhRYXVE2932ih7XNXTHQX/W3Uu+rdNhLF5wY53TYezEy8qbIuR1PCD3bdx+BpZPlO/UfYgEUccmGAOF+ukMEyMxB9yKMaKJj5DN8g8VerekIIHlx4YjFv7cwy2O8QRks2RM7N7mY9hU9xO/ugG13aY9E6MtSiILEscCQYsLVvjYv3ZJJS3mWQ9l2B/gG+dQbGDOV40kAYBwlAg7gW+GAuiCefxR0syJXlEiPJ2lPtdo9wVEAO9FmsMH8AuKq6WmBYLlyu1mrCr0MvvtHa0R9O57sY53G5Ji4euF3AVYOmceRHtji9sYikijHsdY+5ftjRSQS22jzYBIPJHFRd6biBEQbQu1QoBVFIAJ4AXgLRFDyB551d0rPUGaRIgChLWQKLbF5s3wo8A+Sd3H9waaCNTqNToI0aNGgo9YiLxMgCbWDK7MxHbSuXHBsjyBx48jVL0vjK+DCStCYHL2sDuU5Dmcbr53gycnzYvTXNx+5FJH43xul/8AUpH/AH0jj9TpiNBi5oOO7ARpNROPIypdLL4Q0p9r7TxxfBIVvV2OHlhjaRbmIQRMGCfToQ2Q0jA/aVsHxe5QbA4tdEO7Mzylfpy4+PJfFhccShlHP7sn5+B+ANVcyZMnqGN2iJ9sDyjgmGL3JtmJAp5CDIqjdxZIH3HV30nPv+sewS+Y8grwYzHGI2VqAZSiqdw4uxZIJJT7WSeNsrqMcyUywRsyKxIVj4BNA0SJd4PIoLxyCuoyk3I493KsDtNNVftPwf50g9I5AmkzZe2YimS2LRC8rFypFfG2RV/jZXxoh7jySE+9EQV5EhY3xxWwceeb/wBtI/UDhp4m2hzjfqICaHedWVQPy1mJeeKyL1pDrCvnRiR5pD3CqvmOSF2hENQKCCAJHrFIH/0zfkaKsTdRfFwJwwWAJFkyb1LSsIxvIclV2biATZPkjgk0c70bpLSyERZOUiIMiSOPuyhVhSLEjRQQzBACJiDwaYjwTrWdcyDj9OWFUllk7WNEIkW3ayqtRNKSAGJ5Hj/Gsv0yTZBmnje2Ph4cgMtbZ5BW1nJ3Fz30FiviqviCcYRZPTYo1S+7jYMLzMiySSZE8IkIyGFkk3Ex3f3KfkaUdfAycGe1bc8PTppJO2d0mV71mjKeaS9ri7UWCbU1speniLGfHxtzRKju2QW2jggt2yDucgNe5RVRqoIbkYlp4QuViR9+Vo8RYGyO4r9tLZUawRTsryuBtslFB+LDQ5mXb4+R9wkggtW3WHYGGQbhuZWD9vynwR+dL8nIIgfIDQRMuHNtHckmIeU7q9ke5gm3+Lu9eF9Ly4/Ykin3IwaRcSUvIsckksUs7pMfc6h0UjcLY7yCo3MOc+LkTEd18NGhTeyVLI3aMbgF0YoyTPuLKo8A8/AMUYvTGn6xjjHm3DHh+pCSCNV3vFs3Ii+5FVZIWpixuc+OSNLbY0Ukqn6lkKu+QwIBmdSTLXO4AFdoFqi7a3edIvS/R5IY7LgSzjYuRIgeonIGOjogTvOY4oyU/CMzNspW0OZE0kaRsrvEx9kbO+6ZiCHfIahcANEjw5YAcUCB0rPG0CFndZqP1dDvZUhssI/7UH9/ICjjyra0j5YVkUJvKLtsH7SQOBfxQ+4kD4BJNayRjIkI3Cyqs0u0kiMXsA+OWHtTiwhYk/tswbyrKpWAFgnjeQ7UNzkAGXKKigBwhr7qoBq8VzK5ksiMWqD4f+6Q/kfC/wCCedwq5qr0yYvEu4bWFoy8CmU0RQ4+L445441a1pkaNGjQIMjoGKkjSLFEj2GkKrVq/B4QWxbbW393yD4Kn1RmsskG4srrlY0sNBi0ZeVYZI5CoIZGimN2KVjW4+0h4YHDsE2lgd29rYLuAt3ArdKRaqvhVXyLo5/Kldo8jKtJI4pTjohD28iThGd3U37JPCoFtkJ3ciopb/xcZGfPMWlMWPPMlANSyQlI1JFe9VaORgvI3SljRC6fSYrptX7XDNKoJBBmIUKjN9xG5wov9oYmxWlPROsRZ0aT9vtk99Zol9yxJjGITAiveCYUo/iQCvI0yyGE4kj29vuGFZFAQMGbgwtRolFZCTz/AEn8gHQUMydcjL6QYzG0WNBlZzSEs36BiMEJLgUd5cn5vafNc6Xqn6SmtvdCO0R7czRpM1lpZFU1W4k8kE+4Ak6Rem8kHKzMp2ZI5MhMbFUiO2hSNXDkrz2t0rlVPI7pvlgFZ5nUNwOza4O1q+Jiw2qzgWRFxSoLaQrxYBLUXuiIsY9xt5STvPDSbRyQOTsH58e7+QS30s6MwYSPXuLbWkJDM9D5IFAAkgBSQOfm9M9ERqdGjQRo1OjQVXwQzFnZ2F2E3Uq8eKWtw4v3X50u67jYpCrkrGynkw7A5kukAKgEstsB+ORfGm8Mm4WVZOT7Wq6BIB4J81f+/NHjXFMKJHMgVFdyAXoAsf8APyf/AOaDKSdP7kkb40c2F2QUuM13EY+6OSNFbxtFN5BuiDqx6HxGhSf2Pzlyqd3DoAQBe82Y9tMvyA/A1oJp17ioBvcAGvhFN0zfC/aQPk+NVesYqMQFEgmfhWhd424U00rKRaL/AMwI5AAJIBiu3XIN0RYBbWrYsyVGSO5TKL+0H/2H40p9BqvZkZNi3K3cRPHdIV93ge6nCn8hVPHI1Qi6BPG+yJ8fLG2z9S5ZoHJUo/8ASkZiBuYKXQEjgCzXjoGeMGAxOzPOk0qzqIpZCFaWd0mdVYlUIsbyTu2gDnjQaXrGS8ayuO4AsTEcRbC/NWTbD4HiudZTpeILxkKtIkkkfIDsExcYSMn2k27TD3Gq2ybf2mm0/WIsuEOkv1UbDcFgWon2HcVeQhv7aKg354/EdAIOZIFdX7UJRwCtqXMbqgUfaqlpgL54IN1Zo5+pN8uRDjsu5SSWcA7akuKNCpchmHcZ7I/8q644VdRymx+wyRgvNn5TsDsG0t3xjvxzfbi8LZ9vgXpn1bM7U5mKydwSN2oiZGtEjkVpFS9oUBtwNclivkjSXqiPDh4suQih0MMchZZS26ftwlF3KFZh7VJANhW8biRA7z8tjjE7H98Cx92pndlK+XfYNi2zEld13xXGshlEZEkkkCRSSZksUalC0ixJHjRBgq8INktoZRfuYAlQhA13qLqcaK0hdlVACBI2wB+NgaN3vcWqiUWqvcKGs10PFEKDkKHkkmZ2WRQO4Ki7oJEk8xg8RKpVd7En7NB6yMmYmRYmi3DbF9UVDrCi2DIBf6sipHuoAKGmjVjUdm/BB21WI7YSiLkyLILTGDkkPkspCvOxpmUHzYFgrqhJ6eSKdJImkXuSTSANyLJ70s5X2iNt6jmyF2RhmVqC0pegSNGqd/LykVXkBkXcrncAJEVQndKjdc0hP3BtrfaIppiZrEllim2xSCO90e0Yw+1XZ2QpJK4iLe1vbSjj3LZz8eaaaQyzQw7nx5DH75T9PtYRwzACMxxNIHKoCWkLFTwSq+lxBIpCSMEEb+4rt7jyJbMihlKqA/3EpwTzS6rPPMrpIcdvqEkGPAxdpYEklUImVPvKksbIoe8LIaB3WUEL1pkynx8lmSSRldZwixlmdSAI0a6lftMsYayqxNbErZvQdVHiMBCtp3F5WJOCIMYtW+Rltnl4AIbcaQ7Kn+p8O2BHjcb4Hi7spFuZI3geMkqOHpruqUOx4HjlL0OSBo1w545Y4seIQxuoYQ4SMA8jFRbu3gA+drfPOg0HSM0Ryuf6Mahg0FLuZgu5ZgK3m/etkBmK/bS86XBiKoA1A+doqlB8KPzX5+TZ189xCqxRNI8U27JxjLKz9xpcxp1AhDMAoKtRYKAFplC80PpWqleJZgvJ+TWs91fq6h3YNuCduABDz3JQr9sMPtZlKEv4SMbrF2HHUOjw5JQzxRSmNt0bOisY249yEi1bgcijwNZXqnoqaERSdOkV5IXLCHKZ3Rk5ACtyEkVSQshViQqhiQo1Ua3CUkb2+5wCwG4KK/Aaj/uQCePHAGY6p02SGGbEXIwwJ5JpoElV4mVnmMzbjG/6ih38hV4IskmzUzfXkqnst9Piydvc3eMvejHChjjqpDDfuG5ZGXgcm9ZiHqiQvLksZp2mYLFK7IpmkT2tjI/MoYOGJSKI8tS7bVFinfTPTaYsP0cM3cb2PPJ9sCRxUJJJwGN7mVrj3DfubcALIUep+pLEpgxZFjQExiW+525ZY2EMZG8CTIYfUMsR9q9xGbbtXXPqXSVliyO734kyXCR4cC7DM7RvTxwFuWsNTOyq3YJAIOquR6fhxMjCjmgfADNIhJfbjSkgPHckRFy1vj+Gr4PnRVnpy43SMOGJnOQw2vkyMUAhjZtxKK4Ibc5RqPLLRAbhTe/442SyCGMpGCjvvtAGYKwErkFk9vlCpklrk7KBRdP9P9+KV4cqXtQzLnPlziMC/tAQyBxSqXlD0AxK7QOSl3Fw5SjsiTdkTd+NAWgMuSzikV9ool12EuDNuZvbEORB9N6XmxsQTKJHA2kI36SXtAT2koHNrQYluTRrTjWM9P8ARnjf3bPqdpWeaMWsG4lhHErnbYDBTIwLvSllINjZa0lGjU6jRE6NRo0FPqOYUMcaf1JmKpwTtAFvI38KPzwSVHF649Lw2BZ5Bt9zBI7B2rddxyDTSPW4n4BA/uJY3zXHHn/B/wDj/wDGp0Cw5ZjWaWcCBBIUUcF5DuWNGNeWZqCKOTuUHk0O3S8HtqS3LudzHyfmlv5oHz8mz86u6APnQAWvHGl/VeiJkU254ZVVljyIiFljDUSAaIKkqpKsCp2ixwNMdGgyE/8Ap73SxkyZSzCnnRUgner2GRoSqSFQxrfGw/jVDA/08xEycqIo6s0q5kWQryJMO4iJKvcB9ymSNmKGx7zwBWt9rP8AqWdosjprIu5pMz6cmyAsbxSSOxHyahIH/UdFZCboMz4/TiMmcSHqC4+XIq4yf02YNQWMWvfx0rdfDkEkHWym9JpPf1rvmediuERIiV2lo1jA99E+8ksNxogEjVH1ApEGcotnx5IOpRovLssbJMFA/wCaTHmXj4OrGb1qXIlXHwlAHseTMe9ioeSIQPvevBNJ5+4qy6gq5PpvtSKYLkYALvzcjImUEDgxiQsS4FHihwbs+K+f0V1enaK5PY0vtUiFgbV9wb2kkg7Qhdq+GNN8P0hEsv1E1Tzc3K6qSebUc2dq/C3tB5ABqp6h0BneQxGJBKLlLhpO44K7VIBUhQFPhv3VwAKDO4mDC2QwQ/UOTtIuSUSNHRBkd/uVBW2MERIXJJZiumk3RpJ2jCNFJEWJncsze9fAUbalIIrkqF5oCgumfTvTixrtkZpSQAwpUQ1dLsX9g3GkJI5vySS3VaAA4A4AHwNDSDN6S6GR417g5ZY0YK5CJuCgua7jSWNxICg2KYltVs3oUpQtXMciOI4yFMlMC2y2pBZLUTblBvbaSutTo1UYGLpc8zzrk40hSWfb2/0ipXshAJHZj+l20UE7SS+6r9lOfT/p1oIhizhZECbSyBFjlAAUd9b3tIV4P7CF8L9o0mp0GM9ZentwxZkYtkRZOMIV2pt+9RKFBVitxB/dyRtUk0p0vj67LJMxVeppKaUY0ceO6hTwHypQrRKwFNQcMBxXPP0IjXmGBUUIgCqooKAAAPwBorGdM9aPGZo8mOZuxIySSqncAZY4yIwsTO+93c7QwFgXfIBvYvrjeQTiZqR+O4YmcuS20duOLc9fJ3KpAINUdXs30vG0z5MJaCeQIsrozKJkQillAPJAFB/uHiyLU+Z+i5AVliy5GDUCs8cEntogqrBBV8csH+eOdQXkz4ZkBLRkMAdrlb5+Cp8f418V6/kgdbaPGXsLDk4TSwrva1MweSRAjERRtGzPIeFNpuG43rf5nQsgQiDIXFnVxMCIoo0RC1kDttGQFCFrdnHP7Tu1V9Lf6ZRxMspIWOMbYYomkIqkBeVmpZGLRK4KovIBJYgEAn/0aWRo2mlWPIlR1gBEkTfTR9tiwBXdye3H5YfeFpQvMf6gTnIysDHNyOUyZdxIP0xlmgWKUqADuVHO0bCbdRzydaaD/Tk46wDGyJ0McSxSqJHjXKVAqxd0x8qyogUOvNCuRxrlg9BijmheGKCKSNmp4kGwkLtPckI35FKRSChY82m4Byz8SaQJCndTvySW0RijfHRU2AhQSVftlFW/BCklPcGv5rVFD+ocWNUKxxR7TkOsdglGY7YyQQCxHAc8qSrBl6c6YmN3ljkfJknnlyZZmN0ZDar+FAXaAg+OfnXaToh32m0MVTuZLBXlcrZUAVtWjzdUNzBQt2AjpOMDGqgiGOyFhj3qTdk75Gp3Y/cSKvk23nTQ5aBxEWXeVLBL920eWr8fzqnPhTbY0RwLJ7k5req14hUgiyaFsTQ87jq1h4CQqVQVZ3MxJZnagNzseWagBZ/A1UWNGjUaA0aNGgNA0aK0Bo0aNBOjRo0BrH+vOk5skmJk4BRzjGYtjk7Wcum3dGxYKH27ktvAlJ58a2GjQYWL1DI216iaeJe3JC8gjkQuAXgyY1BvlQyyopB8hQpO5Fh5GTGqQYaJL9MUCrIzsywxSrtiDwxuCNkYS27dbQSZQA2vpPUekJOQxLxuoZVmjYo6hhyL8MPBpgRYBqwNUul+l1x52nWbKkL7tyPICjFgg3FQoBYdsUfPJ551FW+i9XGVHvCSxkGmWSKeKmq/b3UUuOfuArTCtGjVQaNGjQGjRo0Bo0aNAaNGjQGoZb/Pm/JGp0aA1yyZWUexd7EgAWFFn5YnwP8AAJ/g666NBRyMAyqQ7n3ABlXha43BfzdfuvgkVzpXFijKaREtYkYxO6sfe6WCitVvt5BPhStDlSdaEi+NcJISkWyARqVUKgYHYo8DhfIA5ri6qx5AcGljxlSGJBZFRwoAOB5Y/CqPlj+a5JAN5CaF0DQsA2L/AIPzqvhYQiB5Z2ai8jVudgPJrgf4AAHwBqzoDRo0aA0ajU6CNTqNToDRqNToI1Oo1OgNGo0aCdGjRoDRqNToDRo0aA0aNRoJ0aNGgNGjRoDRo0DQGjUanQGjRqNBOjUaNBOjRo0Bo1Gp0EaNB1Og/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p:nvPr/>
        </p:nvSpPr>
        <p:spPr>
          <a:xfrm>
            <a:off x="743515" y="5630288"/>
            <a:ext cx="6343085" cy="3549974"/>
          </a:xfrm>
          <a:prstGeom prst="rect">
            <a:avLst/>
          </a:prstGeom>
        </p:spPr>
        <p:txBody>
          <a:bodyPr wrap="square" lIns="101881" tIns="50941" rIns="101881" bIns="50941">
            <a:spAutoFit/>
          </a:bodyPr>
          <a:lstStyle/>
          <a:p>
            <a:pPr marL="347663" indent="-347663">
              <a:buAutoNum type="arabicPeriod" startAt="4"/>
            </a:pPr>
            <a:r>
              <a:rPr lang="en-US" sz="1600" b="1" dirty="0" smtClean="0">
                <a:latin typeface="Helvetica" pitchFamily="34" charset="0"/>
                <a:cs typeface="Helvetica" pitchFamily="34" charset="0"/>
              </a:rPr>
              <a:t>Which sentence most explains what the illustration in           </a:t>
            </a:r>
            <a:r>
              <a:rPr lang="en-US" sz="1600" b="1" i="1" u="sng" dirty="0" smtClean="0">
                <a:latin typeface="Helvetica" pitchFamily="34" charset="0"/>
                <a:cs typeface="Helvetica" pitchFamily="34" charset="0"/>
              </a:rPr>
              <a:t>A </a:t>
            </a:r>
            <a:r>
              <a:rPr lang="en-US" sz="1600" b="1" i="1" u="sng" dirty="0">
                <a:latin typeface="Helvetica" pitchFamily="34" charset="0"/>
                <a:cs typeface="Helvetica" pitchFamily="34" charset="0"/>
              </a:rPr>
              <a:t>Fish </a:t>
            </a:r>
            <a:r>
              <a:rPr lang="en-US" sz="1600" b="1" i="1" u="sng" dirty="0" smtClean="0">
                <a:latin typeface="Helvetica" pitchFamily="34" charset="0"/>
                <a:cs typeface="Helvetica" pitchFamily="34" charset="0"/>
              </a:rPr>
              <a:t>Fable</a:t>
            </a:r>
            <a:r>
              <a:rPr lang="en-US" sz="1600" b="1" i="1" dirty="0">
                <a:latin typeface="Helvetica" pitchFamily="34" charset="0"/>
                <a:cs typeface="Helvetica" pitchFamily="34" charset="0"/>
              </a:rPr>
              <a:t> </a:t>
            </a:r>
            <a:r>
              <a:rPr lang="en-US" sz="1600" b="1" dirty="0" smtClean="0">
                <a:latin typeface="Helvetica" pitchFamily="34" charset="0"/>
                <a:cs typeface="Helvetica" pitchFamily="34" charset="0"/>
              </a:rPr>
              <a:t>tells the reader?</a:t>
            </a:r>
          </a:p>
          <a:p>
            <a:pPr marL="347663" indent="-347663">
              <a:buAutoNum type="arabicPeriod" startAt="4"/>
            </a:pPr>
            <a:endParaRPr lang="en-US" sz="1600" dirty="0">
              <a:latin typeface="Helvetica" pitchFamily="34" charset="0"/>
              <a:cs typeface="Helvetica" pitchFamily="34" charset="0"/>
            </a:endParaRPr>
          </a:p>
          <a:p>
            <a:pPr marL="688975" indent="-350838">
              <a:buFont typeface="+mj-lt"/>
              <a:buAutoNum type="alphaUcPeriod"/>
            </a:pPr>
            <a:r>
              <a:rPr lang="en-US" sz="1600" dirty="0" smtClean="0">
                <a:latin typeface="Helvetica" pitchFamily="34" charset="0"/>
                <a:cs typeface="Helvetica" pitchFamily="34" charset="0"/>
              </a:rPr>
              <a:t>The illustration in </a:t>
            </a:r>
            <a:r>
              <a:rPr lang="en-US" sz="1600" b="1" i="1" u="sng" dirty="0" smtClean="0">
                <a:latin typeface="Helvetica" pitchFamily="34" charset="0"/>
                <a:cs typeface="Helvetica" pitchFamily="34" charset="0"/>
              </a:rPr>
              <a:t>A Fish Fable</a:t>
            </a:r>
            <a:r>
              <a:rPr lang="en-US" sz="1600" i="1" dirty="0" smtClean="0">
                <a:latin typeface="Helvetica" pitchFamily="34" charset="0"/>
                <a:cs typeface="Helvetica" pitchFamily="34" charset="0"/>
              </a:rPr>
              <a:t> </a:t>
            </a:r>
            <a:r>
              <a:rPr lang="en-US" sz="1600" dirty="0" smtClean="0">
                <a:latin typeface="Helvetica" pitchFamily="34" charset="0"/>
                <a:cs typeface="Helvetica" pitchFamily="34" charset="0"/>
              </a:rPr>
              <a:t>explains how the characters feel.</a:t>
            </a:r>
          </a:p>
          <a:p>
            <a:pPr marL="688975" indent="-350838">
              <a:buFont typeface="+mj-lt"/>
              <a:buAutoNum type="alphaUcPeriod"/>
            </a:pPr>
            <a:endParaRPr lang="en-US" sz="1600" i="1" dirty="0">
              <a:latin typeface="Helvetica" pitchFamily="34" charset="0"/>
              <a:cs typeface="Helvetica" pitchFamily="34" charset="0"/>
            </a:endParaRPr>
          </a:p>
          <a:p>
            <a:pPr marL="688975" indent="-350838">
              <a:buFont typeface="+mj-lt"/>
              <a:buAutoNum type="alphaUcPeriod"/>
            </a:pPr>
            <a:r>
              <a:rPr lang="en-US" sz="1600" dirty="0" smtClean="0">
                <a:latin typeface="Helvetica" pitchFamily="34" charset="0"/>
                <a:cs typeface="Helvetica" pitchFamily="34" charset="0"/>
              </a:rPr>
              <a:t>The illustration in </a:t>
            </a:r>
            <a:r>
              <a:rPr lang="en-US" sz="1600" b="1" i="1" u="sng" dirty="0" smtClean="0">
                <a:latin typeface="Helvetica" pitchFamily="34" charset="0"/>
                <a:cs typeface="Helvetica" pitchFamily="34" charset="0"/>
              </a:rPr>
              <a:t>A Fish Fable</a:t>
            </a:r>
            <a:r>
              <a:rPr lang="en-US" sz="1600" b="1" dirty="0" smtClean="0">
                <a:latin typeface="Helvetica" pitchFamily="34" charset="0"/>
                <a:cs typeface="Helvetica" pitchFamily="34" charset="0"/>
              </a:rPr>
              <a:t> </a:t>
            </a:r>
            <a:r>
              <a:rPr lang="en-US" sz="1600" dirty="0" smtClean="0">
                <a:latin typeface="Helvetica" pitchFamily="34" charset="0"/>
                <a:cs typeface="Helvetica" pitchFamily="34" charset="0"/>
              </a:rPr>
              <a:t>shows the setting and the characters.</a:t>
            </a:r>
          </a:p>
          <a:p>
            <a:pPr marL="688975" indent="-350838">
              <a:buFont typeface="+mj-lt"/>
              <a:buAutoNum type="alphaUcPeriod"/>
            </a:pPr>
            <a:endParaRPr lang="en-US" sz="1600" dirty="0">
              <a:latin typeface="Helvetica" pitchFamily="34" charset="0"/>
              <a:cs typeface="Helvetica" pitchFamily="34" charset="0"/>
            </a:endParaRPr>
          </a:p>
          <a:p>
            <a:pPr marL="688975" indent="-350838">
              <a:buFont typeface="+mj-lt"/>
              <a:buAutoNum type="alphaUcPeriod"/>
            </a:pPr>
            <a:r>
              <a:rPr lang="en-US" sz="1600" dirty="0" smtClean="0">
                <a:latin typeface="Helvetica" pitchFamily="34" charset="0"/>
                <a:cs typeface="Helvetica" pitchFamily="34" charset="0"/>
              </a:rPr>
              <a:t>The illustration in </a:t>
            </a:r>
            <a:r>
              <a:rPr lang="en-US" sz="1600" b="1" i="1" u="sng" dirty="0" smtClean="0">
                <a:latin typeface="Helvetica" pitchFamily="34" charset="0"/>
                <a:cs typeface="Helvetica" pitchFamily="34" charset="0"/>
              </a:rPr>
              <a:t>A Fish Fable</a:t>
            </a:r>
            <a:r>
              <a:rPr lang="en-US" sz="1600" b="1" i="1" dirty="0" smtClean="0">
                <a:latin typeface="Helvetica" pitchFamily="34" charset="0"/>
                <a:cs typeface="Helvetica" pitchFamily="34" charset="0"/>
              </a:rPr>
              <a:t> </a:t>
            </a:r>
            <a:r>
              <a:rPr lang="en-US" sz="1600" dirty="0" smtClean="0">
                <a:latin typeface="Helvetica" pitchFamily="34" charset="0"/>
                <a:cs typeface="Helvetica" pitchFamily="34" charset="0"/>
              </a:rPr>
              <a:t>explains what the main character said to the fish.</a:t>
            </a:r>
          </a:p>
          <a:p>
            <a:pPr marL="688975" indent="-350838">
              <a:buFont typeface="+mj-lt"/>
              <a:buAutoNum type="alphaUcPeriod"/>
            </a:pPr>
            <a:endParaRPr lang="en-US" sz="1600" dirty="0">
              <a:latin typeface="Helvetica" pitchFamily="34" charset="0"/>
              <a:cs typeface="Helvetica" pitchFamily="34" charset="0"/>
            </a:endParaRPr>
          </a:p>
          <a:p>
            <a:pPr marL="688975" indent="-350838">
              <a:buFont typeface="+mj-lt"/>
              <a:buAutoNum type="alphaUcPeriod"/>
            </a:pPr>
            <a:r>
              <a:rPr lang="en-US" sz="1600" dirty="0" smtClean="0">
                <a:latin typeface="Helvetica" pitchFamily="34" charset="0"/>
                <a:cs typeface="Helvetica" pitchFamily="34" charset="0"/>
              </a:rPr>
              <a:t>The illustration in </a:t>
            </a:r>
            <a:r>
              <a:rPr lang="en-US" sz="1600" b="1" i="1" u="sng" dirty="0" smtClean="0">
                <a:latin typeface="Helvetica" pitchFamily="34" charset="0"/>
                <a:cs typeface="Helvetica" pitchFamily="34" charset="0"/>
              </a:rPr>
              <a:t>A Fish Fable</a:t>
            </a:r>
            <a:r>
              <a:rPr lang="en-US" sz="1600" b="1" i="1" dirty="0" smtClean="0">
                <a:latin typeface="Helvetica" pitchFamily="34" charset="0"/>
                <a:cs typeface="Helvetica" pitchFamily="34" charset="0"/>
              </a:rPr>
              <a:t> </a:t>
            </a:r>
            <a:r>
              <a:rPr lang="en-US" sz="1600" dirty="0" smtClean="0">
                <a:latin typeface="Helvetica" pitchFamily="34" charset="0"/>
                <a:cs typeface="Helvetica" pitchFamily="34" charset="0"/>
              </a:rPr>
              <a:t>shows what happened first in the story.</a:t>
            </a:r>
          </a:p>
        </p:txBody>
      </p:sp>
      <p:cxnSp>
        <p:nvCxnSpPr>
          <p:cNvPr id="12" name="Straight Connector 11"/>
          <p:cNvCxnSpPr/>
          <p:nvPr/>
        </p:nvCxnSpPr>
        <p:spPr>
          <a:xfrm>
            <a:off x="457200" y="5029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64290" y="85344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857940" y="638244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850069" y="712512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846651" y="787279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23" name="Table 22"/>
          <p:cNvGraphicFramePr>
            <a:graphicFrameLocks noGrp="1"/>
          </p:cNvGraphicFramePr>
          <p:nvPr>
            <p:extLst>
              <p:ext uri="{D42A27DB-BD31-4B8C-83A1-F6EECF244321}">
                <p14:modId xmlns:p14="http://schemas.microsoft.com/office/powerpoint/2010/main" val="302529877"/>
              </p:ext>
            </p:extLst>
          </p:nvPr>
        </p:nvGraphicFramePr>
        <p:xfrm>
          <a:off x="5257800" y="4724400"/>
          <a:ext cx="2185988" cy="640080"/>
        </p:xfrm>
        <a:graphic>
          <a:graphicData uri="http://schemas.openxmlformats.org/drawingml/2006/table">
            <a:tbl>
              <a:tblPr/>
              <a:tblGrid>
                <a:gridCol w="2185988"/>
              </a:tblGrid>
              <a:tr h="152400">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RL.3.7</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Explain how specific aspects of a text's illustrations contribute to what is conveyed by the words in a story (e.g., create mood, emphasize aspects of a character or setting)</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22" name="Oval 21"/>
          <p:cNvSpPr/>
          <p:nvPr/>
        </p:nvSpPr>
        <p:spPr>
          <a:xfrm>
            <a:off x="743515" y="4114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Tree>
    <p:extLst>
      <p:ext uri="{BB962C8B-B14F-4D97-AF65-F5344CB8AC3E}">
        <p14:creationId xmlns:p14="http://schemas.microsoft.com/office/powerpoint/2010/main" val="2238653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a:off x="605273" y="5334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sp>
        <p:nvSpPr>
          <p:cNvPr id="8" name="Rectangle 7"/>
          <p:cNvSpPr/>
          <p:nvPr/>
        </p:nvSpPr>
        <p:spPr>
          <a:xfrm>
            <a:off x="753348" y="457200"/>
            <a:ext cx="6418437" cy="4288638"/>
          </a:xfrm>
          <a:prstGeom prst="rect">
            <a:avLst/>
          </a:prstGeom>
        </p:spPr>
        <p:txBody>
          <a:bodyPr wrap="square" lIns="101881" tIns="50941" rIns="101881" bIns="50941">
            <a:spAutoFit/>
          </a:bodyPr>
          <a:lstStyle/>
          <a:p>
            <a:pPr marL="344488" indent="-344488"/>
            <a:r>
              <a:rPr lang="en-US" sz="1600" b="1" dirty="0" smtClean="0">
                <a:latin typeface="Helvetica" pitchFamily="34" charset="0"/>
              </a:rPr>
              <a:t>5.   How are the themes different in </a:t>
            </a:r>
            <a:r>
              <a:rPr lang="en-US" sz="1600" b="1" i="1" u="sng" dirty="0" smtClean="0">
                <a:latin typeface="Helvetica" pitchFamily="34" charset="0"/>
              </a:rPr>
              <a:t>The </a:t>
            </a:r>
            <a:r>
              <a:rPr lang="en-US" sz="1600" b="1" i="1" u="sng" dirty="0">
                <a:latin typeface="Helvetica" pitchFamily="34" charset="0"/>
              </a:rPr>
              <a:t>Dolphins and the Pilot Whales</a:t>
            </a:r>
            <a:r>
              <a:rPr lang="en-US" sz="1600" b="1" i="1" dirty="0">
                <a:latin typeface="Helvetica" pitchFamily="34" charset="0"/>
              </a:rPr>
              <a:t> </a:t>
            </a:r>
            <a:r>
              <a:rPr lang="en-US" sz="1600" b="1" dirty="0" smtClean="0">
                <a:latin typeface="Helvetica" pitchFamily="34" charset="0"/>
              </a:rPr>
              <a:t>and</a:t>
            </a:r>
            <a:r>
              <a:rPr lang="en-US" sz="1600" b="1" i="1" dirty="0" smtClean="0">
                <a:latin typeface="Helvetica" pitchFamily="34" charset="0"/>
              </a:rPr>
              <a:t> </a:t>
            </a:r>
            <a:r>
              <a:rPr lang="en-US" sz="1600" b="1" i="1" u="sng" dirty="0" smtClean="0">
                <a:latin typeface="Helvetica" pitchFamily="34" charset="0"/>
              </a:rPr>
              <a:t>A </a:t>
            </a:r>
            <a:r>
              <a:rPr lang="en-US" sz="1600" b="1" i="1" u="sng" dirty="0">
                <a:latin typeface="Helvetica" pitchFamily="34" charset="0"/>
              </a:rPr>
              <a:t>Fish </a:t>
            </a:r>
            <a:r>
              <a:rPr lang="en-US" sz="1600" b="1" i="1" u="sng" dirty="0" smtClean="0">
                <a:latin typeface="Helvetica" pitchFamily="34" charset="0"/>
              </a:rPr>
              <a:t>Fable</a:t>
            </a:r>
            <a:r>
              <a:rPr lang="en-US" sz="1600" b="1" dirty="0" smtClean="0">
                <a:latin typeface="Helvetica" pitchFamily="34" charset="0"/>
              </a:rPr>
              <a:t>?</a:t>
            </a:r>
            <a:endParaRPr lang="en-US" sz="1600" b="1" dirty="0">
              <a:latin typeface="Helvetica" pitchFamily="34" charset="0"/>
            </a:endParaRPr>
          </a:p>
          <a:p>
            <a:endParaRPr lang="en-US" sz="1600" dirty="0">
              <a:latin typeface="Helvetica" pitchFamily="34" charset="0"/>
              <a:cs typeface="Helvetica" pitchFamily="34" charset="0"/>
            </a:endParaRPr>
          </a:p>
          <a:p>
            <a:pPr marL="631825" indent="-349250">
              <a:buFont typeface="+mj-lt"/>
              <a:buAutoNum type="alphaUcPeriod"/>
            </a:pPr>
            <a:r>
              <a:rPr lang="en-US" sz="1600" dirty="0" smtClean="0">
                <a:latin typeface="Helvetica" pitchFamily="34" charset="0"/>
                <a:cs typeface="Helvetica" pitchFamily="34" charset="0"/>
              </a:rPr>
              <a:t>The </a:t>
            </a:r>
            <a:r>
              <a:rPr lang="en-US" sz="1600" dirty="0">
                <a:latin typeface="Helvetica" pitchFamily="34" charset="0"/>
                <a:cs typeface="Helvetica" pitchFamily="34" charset="0"/>
              </a:rPr>
              <a:t>theme in </a:t>
            </a:r>
            <a:r>
              <a:rPr lang="en-US" sz="1600" b="1" i="1" u="sng" dirty="0">
                <a:latin typeface="Helvetica" pitchFamily="34" charset="0"/>
                <a:cs typeface="Helvetica" pitchFamily="34" charset="0"/>
              </a:rPr>
              <a:t>The Dolphins and the Pilot Whales</a:t>
            </a:r>
            <a:r>
              <a:rPr lang="en-US" sz="1600" b="1" i="1" dirty="0">
                <a:latin typeface="Helvetica" pitchFamily="34" charset="0"/>
                <a:cs typeface="Helvetica" pitchFamily="34" charset="0"/>
              </a:rPr>
              <a:t> </a:t>
            </a:r>
            <a:r>
              <a:rPr lang="en-US" sz="1600" dirty="0">
                <a:latin typeface="Helvetica" pitchFamily="34" charset="0"/>
                <a:cs typeface="Helvetica" pitchFamily="34" charset="0"/>
              </a:rPr>
              <a:t>is about the beach, but the theme in </a:t>
            </a:r>
            <a:r>
              <a:rPr lang="en-US" sz="1600" b="1" i="1" u="sng" dirty="0">
                <a:latin typeface="Helvetica" pitchFamily="34" charset="0"/>
                <a:cs typeface="Helvetica" pitchFamily="34" charset="0"/>
              </a:rPr>
              <a:t>A Fish Fable</a:t>
            </a:r>
            <a:r>
              <a:rPr lang="en-US" sz="1600" b="1" i="1" dirty="0">
                <a:latin typeface="Helvetica" pitchFamily="34" charset="0"/>
                <a:cs typeface="Helvetica" pitchFamily="34" charset="0"/>
              </a:rPr>
              <a:t> </a:t>
            </a:r>
            <a:r>
              <a:rPr lang="en-US" sz="1600" dirty="0">
                <a:latin typeface="Helvetica" pitchFamily="34" charset="0"/>
                <a:cs typeface="Helvetica" pitchFamily="34" charset="0"/>
              </a:rPr>
              <a:t>is about </a:t>
            </a:r>
            <a:r>
              <a:rPr lang="en-US" sz="1600" dirty="0" smtClean="0">
                <a:latin typeface="Helvetica" pitchFamily="34" charset="0"/>
                <a:cs typeface="Helvetica" pitchFamily="34" charset="0"/>
              </a:rPr>
              <a:t>the </a:t>
            </a:r>
            <a:r>
              <a:rPr lang="en-US" sz="1600" dirty="0">
                <a:latin typeface="Helvetica" pitchFamily="34" charset="0"/>
                <a:cs typeface="Helvetica" pitchFamily="34" charset="0"/>
              </a:rPr>
              <a:t>sea.</a:t>
            </a:r>
          </a:p>
          <a:p>
            <a:pPr marL="282575"/>
            <a:endParaRPr lang="en-US" sz="1600" dirty="0">
              <a:latin typeface="Helvetica" pitchFamily="34" charset="0"/>
              <a:cs typeface="Helvetica" pitchFamily="34" charset="0"/>
            </a:endParaRPr>
          </a:p>
          <a:p>
            <a:pPr marL="631825" indent="-349250">
              <a:buFont typeface="+mj-lt"/>
              <a:buAutoNum type="alphaUcPeriod" startAt="2"/>
            </a:pPr>
            <a:r>
              <a:rPr lang="en-US" sz="1600" dirty="0" smtClean="0">
                <a:latin typeface="Helvetica" pitchFamily="34" charset="0"/>
                <a:cs typeface="Helvetica" pitchFamily="34" charset="0"/>
              </a:rPr>
              <a:t>The </a:t>
            </a:r>
            <a:r>
              <a:rPr lang="en-US" sz="1600" dirty="0">
                <a:latin typeface="Helvetica" pitchFamily="34" charset="0"/>
                <a:cs typeface="Helvetica" pitchFamily="34" charset="0"/>
              </a:rPr>
              <a:t>theme in </a:t>
            </a:r>
            <a:r>
              <a:rPr lang="en-US" sz="1600" b="1" i="1" u="sng" dirty="0">
                <a:latin typeface="Helvetica" pitchFamily="34" charset="0"/>
                <a:cs typeface="Helvetica" pitchFamily="34" charset="0"/>
              </a:rPr>
              <a:t>The Dolphins and the Pilot Whales</a:t>
            </a:r>
            <a:r>
              <a:rPr lang="en-US" sz="1600" b="1" i="1" dirty="0">
                <a:latin typeface="Helvetica" pitchFamily="34" charset="0"/>
                <a:cs typeface="Helvetica" pitchFamily="34" charset="0"/>
              </a:rPr>
              <a:t> </a:t>
            </a:r>
            <a:r>
              <a:rPr lang="en-US" sz="1600" dirty="0">
                <a:latin typeface="Helvetica" pitchFamily="34" charset="0"/>
                <a:cs typeface="Helvetica" pitchFamily="34" charset="0"/>
              </a:rPr>
              <a:t>is about </a:t>
            </a:r>
            <a:r>
              <a:rPr lang="en-US" sz="1600" dirty="0" smtClean="0">
                <a:latin typeface="Helvetica" pitchFamily="34" charset="0"/>
                <a:cs typeface="Helvetica" pitchFamily="34" charset="0"/>
              </a:rPr>
              <a:t>whales on the beach, </a:t>
            </a:r>
            <a:r>
              <a:rPr lang="en-US" sz="1600" dirty="0">
                <a:latin typeface="Helvetica" pitchFamily="34" charset="0"/>
                <a:cs typeface="Helvetica" pitchFamily="34" charset="0"/>
              </a:rPr>
              <a:t>but the </a:t>
            </a:r>
            <a:r>
              <a:rPr lang="en-US" sz="1600" dirty="0" smtClean="0">
                <a:latin typeface="Helvetica" pitchFamily="34" charset="0"/>
                <a:cs typeface="Helvetica" pitchFamily="34" charset="0"/>
              </a:rPr>
              <a:t>theme in </a:t>
            </a:r>
            <a:r>
              <a:rPr lang="en-US" sz="1600" b="1" i="1" u="sng" dirty="0">
                <a:latin typeface="Helvetica" pitchFamily="34" charset="0"/>
                <a:cs typeface="Helvetica" pitchFamily="34" charset="0"/>
              </a:rPr>
              <a:t>A Fish Fable</a:t>
            </a:r>
            <a:r>
              <a:rPr lang="en-US" sz="1600" b="1" i="1" dirty="0">
                <a:latin typeface="Helvetica" pitchFamily="34" charset="0"/>
                <a:cs typeface="Helvetica" pitchFamily="34" charset="0"/>
              </a:rPr>
              <a:t> </a:t>
            </a:r>
            <a:r>
              <a:rPr lang="en-US" sz="1600" dirty="0">
                <a:latin typeface="Helvetica" pitchFamily="34" charset="0"/>
                <a:cs typeface="Helvetica" pitchFamily="34" charset="0"/>
              </a:rPr>
              <a:t>is about </a:t>
            </a:r>
            <a:r>
              <a:rPr lang="en-US" sz="1600" dirty="0" smtClean="0">
                <a:latin typeface="Helvetica" pitchFamily="34" charset="0"/>
                <a:cs typeface="Helvetica" pitchFamily="34" charset="0"/>
              </a:rPr>
              <a:t>a fish being able to fly.</a:t>
            </a:r>
          </a:p>
          <a:p>
            <a:pPr marL="631825" indent="-349250">
              <a:buFont typeface="+mj-lt"/>
              <a:buAutoNum type="alphaUcPeriod" startAt="2"/>
            </a:pPr>
            <a:endParaRPr lang="en-US" sz="1600" dirty="0">
              <a:latin typeface="Helvetica" pitchFamily="34" charset="0"/>
              <a:cs typeface="Helvetica" pitchFamily="34" charset="0"/>
            </a:endParaRPr>
          </a:p>
          <a:p>
            <a:pPr marL="631825" indent="-349250">
              <a:buFont typeface="+mj-lt"/>
              <a:buAutoNum type="alphaUcPeriod" startAt="2"/>
            </a:pPr>
            <a:r>
              <a:rPr lang="en-US" sz="1600" dirty="0">
                <a:latin typeface="Helvetica" pitchFamily="34" charset="0"/>
                <a:cs typeface="Helvetica" pitchFamily="34" charset="0"/>
              </a:rPr>
              <a:t>The theme in </a:t>
            </a:r>
            <a:r>
              <a:rPr lang="en-US" sz="1600" b="1" i="1" u="sng" dirty="0">
                <a:latin typeface="Helvetica" pitchFamily="34" charset="0"/>
                <a:cs typeface="Helvetica" pitchFamily="34" charset="0"/>
              </a:rPr>
              <a:t>The Dolphins and the Pilot Whales</a:t>
            </a:r>
            <a:r>
              <a:rPr lang="en-US" sz="1600" b="1" i="1" dirty="0">
                <a:latin typeface="Helvetica" pitchFamily="34" charset="0"/>
                <a:cs typeface="Helvetica" pitchFamily="34" charset="0"/>
              </a:rPr>
              <a:t> </a:t>
            </a:r>
            <a:r>
              <a:rPr lang="en-US" sz="1600" dirty="0">
                <a:latin typeface="Helvetica" pitchFamily="34" charset="0"/>
                <a:cs typeface="Helvetica" pitchFamily="34" charset="0"/>
              </a:rPr>
              <a:t>is about </a:t>
            </a:r>
            <a:r>
              <a:rPr lang="en-US" sz="1600" dirty="0" smtClean="0">
                <a:latin typeface="Helvetica" pitchFamily="34" charset="0"/>
                <a:cs typeface="Helvetica" pitchFamily="34" charset="0"/>
              </a:rPr>
              <a:t>how kind dolphins are, but </a:t>
            </a:r>
            <a:r>
              <a:rPr lang="en-US" sz="1600" dirty="0">
                <a:latin typeface="Helvetica" pitchFamily="34" charset="0"/>
                <a:cs typeface="Helvetica" pitchFamily="34" charset="0"/>
              </a:rPr>
              <a:t>the </a:t>
            </a:r>
            <a:r>
              <a:rPr lang="en-US" sz="1600" dirty="0" smtClean="0">
                <a:latin typeface="Helvetica" pitchFamily="34" charset="0"/>
                <a:cs typeface="Helvetica" pitchFamily="34" charset="0"/>
              </a:rPr>
              <a:t>theme </a:t>
            </a:r>
            <a:r>
              <a:rPr lang="en-US" sz="1600" dirty="0">
                <a:latin typeface="Helvetica" pitchFamily="34" charset="0"/>
                <a:cs typeface="Helvetica" pitchFamily="34" charset="0"/>
              </a:rPr>
              <a:t>in </a:t>
            </a:r>
            <a:r>
              <a:rPr lang="en-US" sz="1600" b="1" i="1" u="sng" dirty="0">
                <a:latin typeface="Helvetica" pitchFamily="34" charset="0"/>
                <a:cs typeface="Helvetica" pitchFamily="34" charset="0"/>
              </a:rPr>
              <a:t>A Fish Fable</a:t>
            </a:r>
            <a:r>
              <a:rPr lang="en-US" sz="1600" b="1" i="1" dirty="0">
                <a:latin typeface="Helvetica" pitchFamily="34" charset="0"/>
                <a:cs typeface="Helvetica" pitchFamily="34" charset="0"/>
              </a:rPr>
              <a:t> </a:t>
            </a:r>
            <a:r>
              <a:rPr lang="en-US" sz="1600" dirty="0">
                <a:latin typeface="Helvetica" pitchFamily="34" charset="0"/>
                <a:cs typeface="Helvetica" pitchFamily="34" charset="0"/>
              </a:rPr>
              <a:t>is about </a:t>
            </a:r>
            <a:r>
              <a:rPr lang="en-US" sz="1600" dirty="0" smtClean="0">
                <a:latin typeface="Helvetica" pitchFamily="34" charset="0"/>
                <a:cs typeface="Helvetica" pitchFamily="34" charset="0"/>
              </a:rPr>
              <a:t>how pilot whales can jump.</a:t>
            </a:r>
            <a:endParaRPr lang="en-US" sz="1600" dirty="0">
              <a:latin typeface="Helvetica" pitchFamily="34" charset="0"/>
              <a:cs typeface="Helvetica" pitchFamily="34" charset="0"/>
            </a:endParaRPr>
          </a:p>
          <a:p>
            <a:pPr marL="631825" indent="-349250">
              <a:buFont typeface="+mj-lt"/>
              <a:buAutoNum type="alphaUcPeriod" startAt="2"/>
            </a:pPr>
            <a:endParaRPr lang="en-US" sz="1600" dirty="0" smtClean="0">
              <a:latin typeface="Helvetica" pitchFamily="34" charset="0"/>
              <a:cs typeface="Helvetica" pitchFamily="34" charset="0"/>
            </a:endParaRPr>
          </a:p>
          <a:p>
            <a:pPr marL="631825" indent="-349250">
              <a:buFont typeface="+mj-lt"/>
              <a:buAutoNum type="alphaUcPeriod" startAt="2"/>
            </a:pPr>
            <a:r>
              <a:rPr lang="en-US" sz="1600" dirty="0">
                <a:latin typeface="Helvetica" pitchFamily="34" charset="0"/>
                <a:cs typeface="Helvetica" pitchFamily="34" charset="0"/>
              </a:rPr>
              <a:t>The theme in </a:t>
            </a:r>
            <a:r>
              <a:rPr lang="en-US" sz="1600" b="1" i="1" u="sng" dirty="0">
                <a:latin typeface="Helvetica" pitchFamily="34" charset="0"/>
                <a:cs typeface="Helvetica" pitchFamily="34" charset="0"/>
              </a:rPr>
              <a:t>The Dolphins and the Pilot Whales</a:t>
            </a:r>
            <a:r>
              <a:rPr lang="en-US" sz="1600" b="1" i="1" dirty="0">
                <a:latin typeface="Helvetica" pitchFamily="34" charset="0"/>
                <a:cs typeface="Helvetica" pitchFamily="34" charset="0"/>
              </a:rPr>
              <a:t> </a:t>
            </a:r>
            <a:r>
              <a:rPr lang="en-US" sz="1600" dirty="0">
                <a:latin typeface="Helvetica" pitchFamily="34" charset="0"/>
                <a:cs typeface="Helvetica" pitchFamily="34" charset="0"/>
              </a:rPr>
              <a:t>is about saving the pilot whales, but the theme in </a:t>
            </a:r>
            <a:r>
              <a:rPr lang="en-US" sz="1600" b="1" i="1" u="sng" dirty="0">
                <a:latin typeface="Helvetica" pitchFamily="34" charset="0"/>
                <a:cs typeface="Helvetica" pitchFamily="34" charset="0"/>
              </a:rPr>
              <a:t>A Fish Fable</a:t>
            </a:r>
            <a:r>
              <a:rPr lang="en-US" sz="1600" b="1" i="1" dirty="0">
                <a:latin typeface="Helvetica" pitchFamily="34" charset="0"/>
                <a:cs typeface="Helvetica" pitchFamily="34" charset="0"/>
              </a:rPr>
              <a:t> </a:t>
            </a:r>
            <a:r>
              <a:rPr lang="en-US" sz="1600" dirty="0">
                <a:latin typeface="Helvetica" pitchFamily="34" charset="0"/>
                <a:cs typeface="Helvetica" pitchFamily="34" charset="0"/>
              </a:rPr>
              <a:t>is about helping a fish learn to fly. </a:t>
            </a:r>
          </a:p>
        </p:txBody>
      </p:sp>
      <p:sp>
        <p:nvSpPr>
          <p:cNvPr id="18" name="Oval 17"/>
          <p:cNvSpPr/>
          <p:nvPr/>
        </p:nvSpPr>
        <p:spPr>
          <a:xfrm>
            <a:off x="811763" y="388705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866317" y="124730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853104" y="196430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811763" y="289645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7" name="AutoShape 2" descr="data:image/jpeg;base64,/9j/4AAQSkZJRgABAQAAAQABAAD/2wCEAAkGBxMTEBUUEhIUExUWGRUaFRQVFxgYGBoaFBQXGBkYGBQYHCggGBolHxcVJTEhJSkrLi4uFx8zODMsNygtLisBCgoKDg0OGxAQGi8kICQsLywsLiwsNywsLCwsLCwsLCwsLCwwLCwsLCwsLCwsLCwsLCwsLCwsLCwsLCwsLCwsLP/AABEIALgBEgMBEQACEQEDEQH/xAAcAAABBQEBAQAAAAAAAAAAAAAAAwQFBgcCAQj/xABGEAABAwEEAwsKBAYCAgMBAAABAAIDEQQSITEFQVEGBxMXIjJhcYGR0hRTVHOhorGywdE1QlKSIzNiguHwFXJEwiVD8ST/xAAbAQEAAgMBAQAAAAAAAAAAAAAABAUCAwYBB//EADoRAAICAQEFBgUDAgYBBQAAAAABAgMRBBITITFRBRQyQXGRFTNSYYEiobEGwTRCYtHh8HIWIyRD8f/aAAwDAQACEQMRAD8A3FAeEoDy+EAXwgC+EAXwgC+EAXwgC+EAXwgC+EAXwgC+EAXwgC+EAXwgC+EAXwgC+EAXwgC+EAXwgC+EAXwgC+EAXwgC+EAXwgC+EB6CgPUAIAQAgBAeEoCtbq90zLG1he1zr7rou0zoTjUjYttNLtlhGcIOTwisnfJj81L7niUn4fZ1Rs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Bvkx+al9zxJ8Ps6od3l1LHuY3WRWsG5VrmnlMdS8McDgTUHao1tMqniRrnBxeGWaN9VqMDtACAEAIDl+SAy7fdPIh9YfkKm6H5j9DdR4jOlbEw5DxtHesN5Dqvcy2JdD2qbyH1L3Pd3Po/Y8vjaO9N5Dqvc82ZdADxtHem8h1XuNiXQ9qm8h9S9z3dz6P2CqbyH1L3G7n0fsLssshFRG8g5ENcQeogLHf1fUvdGLWOZ75FL5qT9jvsm/q+te6PA8il81J+x32Tf1fWvdAPIpfNSfsd9k39X1r3QDyKXzUn7HfZN/V9a90A8il81J+x32Tf1fWvdAPIpfNSfsd9k39X1r3QPHWSQZxvHW132XqurfBSXugeeTP/AEP/AGn7LLbj1PNpdT1tjkOUbz1Md9li7q1wcl7o9PfIpfNSfsd9l5v6vrXugHkUvmpP2O+yb+r617oB5FL5qT9jvsm/q+te6AeRS+ak/Y77Jv6vrXugHkUvmpP2O+yb+r617oB5FL5qT9jvsm/q+te6AgSst7D6l7mexLo/Y8qm8h9S9xu59H7BVN5D6l7jdz6P2AOG0L1Ti+TPHFrmhex2t8MjZInXXtyO0awRrB2LyyuNkdmRrlFSWGbHuP3TttMQPNeMHsri0/UHMH6qkuqlVLDIU4OLwy2RvqtRgdoAQAgOX5IDLd9zmQ+sPyFTdD8x+huo8RnMnNPUfgrOzwP0ZOj4kQ1hbmVxkzo9MuLY6caBa8IlN4WSMcamq34K1tt5HNibmVhPBJ0y5sdrXhEoX0fYnTSsiZznuDR25nsFSsZNRTk/IwssVcXJ+R9AWWARsaxuDWgNHUBRUTeXlnKSk5NyfmK1WODEKpgBVMAKoAqmAM7fpOOLnk1OQGJUmjSWX+BGEpxjzIq1aRbMRcJo0ZHDE9CvOztJKjac1x/sRrZqWMCVVZmke6IlIeW1wIJ7QRj7VTdr1R2VZ55wSKHxwSzZmnJwPUQqN1yXFok5R3VYHoVTACqYAVTACqYBhe7Cx8Fbp2ar94dUgD/qruhqVaZ1Gknt0xf2/jgQ63YRIBMIDSclrw4LfTNw4x4NEHURTlx5Ml4JQ4LpdFrY6iOHwkua/uio1WldLyuMXyHmj7dJBIJInXXDuI1tI1gqVbXGyOzIhSipLDNj3Jbp2WmOo5Lhg9hzafqDqKpbapVywyDODi8MtUb6rUYnaAEBy/JAZbvucyH1h+QqbofmP0N1HiM5k5p6j8FZ2eB+jJ0fEiLsjaN61xUuZ1FCxA8tj6NptXsFxMdRLEcdRitpDJCzNo0LTJ8SfTHEBVeG0vu9fowB5tMmsmOLpObndlKdqr9bbwUEVPad3Ddr1ZpyrilBACAEAlapwxhcdWraTkFspqlbNQj5nkpbKyRDtISk1vAdAAp7V0MeyqEsPLZEd8iA0nKXSuLs8O6goplFMaYKEfI1yltPI80Po2VxvBtGkZuNNikqDZHnfCJLf8XL/R+4/ZZbpmHeodBpaLO9juWCBkKZHtWqdXJyXI3V3RlyZzdC8aTWGZkzomYuYb2N00rtwB78Vy/aNEKrsQ5NZ9CbTJyjxHqgm0EAIAQGY77NguzRTAc9pY49LMR7Ce5WWhnmLiXfZdmYyh04lCU8tQQDe2twB2LKHMjahfpye2KXCmsLNSlXJTi8M8q2bIOEiTilr1rptFrY6iOOUlzX90Uur0kqH9h5o+3SQSCSJ11w7iNbSNYKlW1xsjsyIMoqSwzZNyG6VlqjqMHDB7CcWn6g6iqW2mVUsMhTg4vDLW0rUYHqA5fkgMt33OZD6w/IVN0PzH6G6jxGcy809R+Cs7PA/Rk6PiRHxigHUuJOsisJIZWl9XdS2xWEQbpbUhONtSAvW8GEY7TwSa0lkPrPot5LS/8AhMcRV78KAnE0OJWl3wXBcX9jVK+Kzji/sadFpGyNYGQzR3GMDWi8ARQ455knHsVLfC2U02n7FHs2NuU08smoN0VmdQNnY8/0kY9QXsoSjzTIzpsXkSMU7Xc1wPRr7lj9zW01zFEPAQDXSkJdGbuJBBptpqUvQ3RquUpcuXua7Y7UcIgwV1aeeRBHtg0U17hJIK05o29JC311+bId9/8AliTi3kMEB49oIoRUHMFeBPBWtOWd0IqzFhOeZb0f5UecMcUWFF23wfM83NaRcX8E7EUJBpjUYmu1UHamlio75c88Sxom87JZFRkkEAIAQFb3wdHcNYX0HKjpI3+0EEdxKkaWezYvvwJugt2Ll9+BjCuTowQHEratIXqfEwnHai0MIn0NVtayiBCWzLJJNdrC1wnKuSlF4aJ8oxnHD4pj2J9RVdbo9Rv6lNrDOb1VG5scUWbe6dTSI9W/4tWvX+BepX38jcIDgqoiCqA5fkgMt33OZD6w/IVN0PzH6G6jxGdOyKs7fBL0f8E+vxr1RGTPo2q4mKydVZLZi2Ry3lcOrEzWtc35EnTx/wAxZtx9njfamcI5oFcGu/OTqCha2Uo0ycRrJSVeEv8AgidLWh8kz3S1vXnAg6qGl0DUAtlUYxglHkStPGMa1skxoDRbX2O1ykAkNutrmLtHkt7go2oucboRX5/giaq5xugvJcSuKaWLWeDNi3CSSus8LpAXPLX1Jzu8JRhO03fYqO3CunGPL+5zGtUFN7PLJb1gQQQEHabc55wJDdQGFekldJpOzq4RTsWX/BDstbfA40fYuEk13Ri/XXYO1WtVaXBcEQ77HFcObLFRSytBACAEBxLEHNLXCoIoQvGsnqbTyiqDR3AyOBJr+U5ck68P9wUO2qL4SWUWlVm1HKJTR9tcHBrjUHAE5g6sdipe0NBBQdlaxjmiXVa84ZLqiJQIAQHjmgggioOBHQUPeRgu6DRps1plh1Ndyf8AqcW9eBHcr2qe3BSOpot3tan1/kj1sNwICOnZRxW2LyiutjsyaHFjk1dyxmvM36ef+VkpZub3ro+yf8P+WVPaXz/wizb3n4i31b/i1bdd4F6lRfyNxs2SqiILIDl+SAy3fc5kPrD8hU3Q/MfobqPEZ07JWdvgl6P+CfX416ohLY/EBcZWuGTodRLL2RuAthHSySUbKCi0N5LGEdlYLvvc7muGk8olB4NlQwZXnba7B8VC1d2ythc2V/aOp2Y7uPN8/sT+6bcPFKTICWO1vb/7NOB6xioNWpnUsLiuhE02vnX+k80FuddBZ3wvc14cX8oAggOaBr15rRfq42T21lYx/Jlfc7Z7eMDHQe94wGsruFLSK5tZXPIYlSZa6di/RwX7my/tGb4LgX6x2QRigNctVMtXUo/BLgVMpOT4jhDEHDBECtXC3kkcoUFNuoU612dNsbYqcfMrpLZeGXXRNiEUQb+bNx6Tn9uxbDFIWkiZrpj0rNSl5GqVdef1DaSzt1OHatqm/NEaVMf8shqtpGBACAYaYs95l4Ztx6xrH17FrsjlG+izZl6kTZ6F7ReAxBNTqBqqvWz2aZcMt8C0rWZFiBXJk8EAIAQFB30NBl4jnjbVwIjf1OPJJ6jh/cp2juUcxfqWvZuoUMwly5r+5n1rsIjN18rb4zaKmh2EjCqmRuc+KjwLWNsp8YxeB3abHD5NDwTmumcXcJR+QxugtORyWuFs97Lb4R8uBrjZNTlt8I+XAhtK2J7DR7C1wxodm0bVLqsjPjF5FuzZHai84I5rqGoW4jJtPKJyxPqwHrXQ9lLGn/LIGvkpW5XRFo3vPxFvq3/Fq2a7wL1Kq/kbjZslVEQWQHL8kBlu+5zIfWH5Cpuh+Y/Q3UeIzl5wPUVZ2+CXoyfB4kn9yuudXFcelhF1J5eWOLHHjXYsZvyN+nhl7RYdzWhH2ucRtqG5yP8A0t+51KNdaq45Zs1F6phtP8G32WBkTGRxtoAKMY0VOH+4lVNdVl88RWWcvbbluU3zIfdXarZDdLbIZYT/ADODN6RtD+kDLJT59k2KHPibNJKqxvalh+WeT/JCndlABymTtOsGJ2Cq32XqM8ix3Enya90c6J3XSSTUigLYc3vkqCaD8gAxJwwxVhp+y5bOJvBG1NdcI52sy8kuJd7NMHsDmkEEVwNexQJxcZNMhoUWIKjpfTD3vLWOLWA0FMzTWSuk0WghCClNZb/Yh2WtvCPdzMRfaA4km4K4445N9uPYrWquOeCIeoscY/cuvlDv1FSdiPQg76fU4e8k1JqvUkuRjKTk8s5XpiCA6YKlR9TY66nKPM3UQU7FFi90Ln99ZnO08lzuoYxgbvGpdFRNzrjJ82iktiozaRV5LOGPc2gwPsOI9hC1SWGWFUtqCYvo+0ljwK8kkAjYTgCNiqu0dJGdbsiuK/clVWNPBOrmyYCAEAx00ysRxOrCla7K9Az7F6vMzreJIwMWZ5l4Mg3y8NNc7xdT4q824qO0uWMnW7yKr2lywSG6uztZanMZQta2MCgp/wDW1adLKUqk5c23/Jp0Tbqy/NskbWXO0VCX0rwjg0upeMYwo2uJF49y1VYWqko8sLPqR4qK1MkuX7Z+5TJo7pp3K0i8owshsywSuiv5faV0nZnyPyyp1XzC273n4i31b/i1Za7wL1K+/kbjZslVEQWQHL8kBlu+5zIfWH5Cpuh+Y/Q3UeIzmTmnqPwVnZ4H6MnR8SK6xtaALj84RdqLk8IlbLZ3OLWMaXOJAa0ZklaZS82WC2YR48kbbuX0KyxWcMJrI7GRwxJdsAGoKom7NRP9Cyc1q9VvZ7T5eRZdDNDi+TH9DaimAAJOO0/Krzs3TuqvMlhsq7p7T4EnLIGtJJoAKk9SsTSVbSNrEtS4BrBqNO9x+ihWXOXCJZ06dQWZcyNmlaDSjbtB1mtebTNakje2kzuw2kRPaHEASDlNriHhvOpqBANelQdbTtR21zRqmscfcm2ODhUZFVLTTwzDmUK2WZ0byxwyy6RqIXYae6NsFKJXyi4vDLFuQi5D3bXAdwr9VNqXAr9U/wBSRYFuIoIAQAgALGUVJYZ6m08o7M2rBV/w+pS5/gmPXTxjBwSrHgkQm88yD0sBwgcMbzR7poo9jUsNE7SvMWhCxxX5AB+Ugu6KGtOsqt7Q1EaqmvN8CfVHMiwLliaCAEAUQFU0lubgdaRKBdewtcHDbQ0Dhrpgdq8lqJVx2Fyfl/sT6b57txzwKput0fZobRw01+V0lCIhRreQ0NqXZ0wUvSW22Q2K8JLz58yfpp2yhsQeEvMrWmdKGdzTduNa0Nawc1tNg1KxppVS4c3zfUl007tPjkirRHUdIW+Lwz26G1Ec6K/l9pXUdmfI/LOe1XzC273n4i31b/i1Za7wL1K+/kbjZslVEQWQHL8kBlu+5zIfWH5Cpuh+Y/Q3UeIzmTmnqPwVnZ4H6MnR8SIiyRUFSuLk88DpqK8cWarvdbnBE0WqcUe7+U06gfzU2n4Ks1NkrHu4ceuCr7R1af8A7cXw8zQtGvbwrnHC6wZgigLjXPqCsuy6Z1qW2sPgUF0k2sEy0gioyKtTQMtNg8A+moAnqBBPsqsZrMWkZ1NKabKjpC1Mibwkrb7GNkfc1Pcxhc1p6Dj2gKJp0triWOsb3fAR3PWwzWaOUx8FwlXiPO4HuJDchqKwtxtvBs06e7WRkNKE2tkAsxrwnDOnOTQ25GGDDGoc7X2LHUOPdZIjThJ3t+WCx6XnLQ1oNL1akbBTD2qs7M08bbG58UjC6biuBDvYDmK9eK6SMVHgkQ8kxoFgEbgBTln5WqTVyK/U+MkltI4IAQAgBAMbc1pNb1HN1Ks1kYSbkpYkjCWBrNaC41ywoVBt1Epy2vtgxbyQum5CLgBI52XYpOjl+lonaLkyLY8g1BIO0FSZQjJYkslgm0XTQVqdJAHOxNSCdtDmuV11MarnGPIm1Sco5Y/UQ2HM0oa0udgGgknoAqiWQVZ9onnN5tWt/KLxaKdmJ61Ir0l1nFfpX7k2MK4riss4jnliqHtJBODia4/9hie1R9To7IfqlxXVGyKi+C4EDum0c61ua681haCBgTWuOKaTVqhNYzkl0SdWfPJStIWB8L7rx1EZHqV3TfC6O1En12qfIarcbRzZG0b2ldP2S/8A4/5ZzvaMUr3joi0b3n4i31b/AItWzXeBepVX8jcbNkqoiCyA5fkgMt33OZD6w/IVN0PzH6G6jxGdOyKs7fBL0f8ABPr8a9UTu4Dcx5TJwsg/gxnEEc9w/L1DWvn2pv3ccLmy+12q3UdmPif7Gw2Ita6R1AXNaLrf6QMSO3DsCl9kKO6bXPPE5O/O0SMFoZI0ZcoGrdewq2NA08iljP8ACfeb+hyAe2ee8KPAa79NQcNvUgKraYWBz2UBYHEAHEUByx2ZdigWrE3gt9O9qpbRxFM11Q0g0wIGrsWo3idlxkIGIMg91gJ9oUfVS2amYWP9JIaVhvNFAS6vJoK5g59CgaLUOmza8scSFbHaRCuNM6dhGrA4Loa9XCfJP2Ijg0S+gX1Y7/t/6t+ysaXmJW6pfr/BJLcRjiSVrcXEDrWMpxjxk8DJ5LM1rS4nAbFjOyMY7T5HmSGZpgiY1NY9XRsVZHXNXPL/AEmG3xHMltNatdUHJYW6ye3mD4ByGz3k5mqhylKTzJ5MTxYgidNAlzKCuB+IU7ScItlhoVwZxYdDvkyLQOup/aF5qNfCnmn7YLKNTkW2xWURRtY3Ia9pOJK5u+6Vs3OXmTYx2VgXWo9InT9pPBuY1t40HJzvFxo1lNZOfZ0qw0Gn25bTM1iKc35CGjpy+JrnNuOxDm/pLSWlvWCCFayjsvBvrltRTPbeysTx0EjrGI+C1WR24OL80Zp44lee+jS7UBVcrVW7JqC5tpe/AmkVuhgEsDhdN9uIGvAVPZRXlHZmr0+r3Oznhl45Y6+5nXLZkmUZTyzHdm5veum7J/w/5Zz/AGl8/wDCLNvefiLfVv8Ai1bdd4F6lRfyNxs2SqiILIDl+SAy3fc5kPrD8hU3Q/M/Buo8Rn9liD5GNOAc5rT/AHOA+qsb3iqT+z/gnReGmbhYbGyGNscbQ1rRQAf7mvlcpOTyz2c5Tk5S5s8LmulaC8soHm80Y1bQ0qRQil7DoVz2VTNTcmmljh0ZDvkmsEiNGNNHxuLTSoIy7lekYVsUUrHEON9p11xB6jqQEfplr43h8YwrUvIBoXClBrGrHpWE5OKykbKoKcsN4IyKrcg2utxF49dXH6KLv+iJ60nk5MqMW6Gea2usphaC1z6y1pRrcjdDRWuGvWkptrLNkaFHl/JcLBZagmtG5NoAD0moGv6Kq1eultbCxw+xpnXHPAcssIH55D0FxVe7m/Jex5skHLAYqNcKbCMQV1Gm1Nd0f0c+hCnBxfEe6JtrG3g40rSmB6ehT65JcyDqK5SaaRIHSkP6x3H7LY7YLmyPuLH5DDTOkGOYGso6pxwOHSFE1rcobMVkxlRZ0IW+f6vaqrc3dGa+729DnsPcV53ezoO7W9B5ZbRhQ4AZYFZKizoO729Bfylu09xTcWdD3u9vQPKW7T3FNxZ0Hd7eghJMLxzpQaip2mg4xwyfpa3CLyh3o6FzntcAQ0Y3voofaGqqVcoc306E+qEs5J1c4TBC2ylrajaBU40rrp3LbRCM5qMmZRSbwyE0hZJHOhfG+66KYSmtaPpG9tDTVVwNP6Qugo2auCRsuq247KeB1BFdaBWu07STUntJJ7V43l5NsYqKSR5an3Y3k6muPcCsXyPSsllWUBpVtAexcrTNQtjOSyk02uuHyJwi6GtXEtqRdIxoBhQA9HtqupX9USd0tqvMGsJZ4r8/f9hkqWntDmNxewVbXED8tfoVA0mrjNKL5+X/AHqSqLv8shjZub3rteyf8P8AllX2l8/8Is295+It9W/4tW3XeBepUX8jcbNkqoiCyA5fkgMt33OZD6w/IVN0PzPwbqPEUPRv8+L1kfzhWGo+TP8A8X/DJhuFordddzoaddMF8shjaW1yPHyHxtTbreDaJGAYtFLzcKDk967WLTWY8iuYpZ4ozQxuu9AOHUWlegehAQW6S2uA4INu3iOW7mkNINBQ5rOFO9zHODGVypak1niQItDwDVrcBWoccu0LU+zLPJokrtirHFMXsFm4Quc9obQ3eT+amNC6lSOhUnaU5aee6T444/Yk1arfR2orBMAKlMgQDS32LhCCHUIqMRUUKm6PWPT54Zya7K9sYT2AsFXSN7s+jNT/AIx/o/c1LTN+Y80XBHQ4te/C8c6V1DYoeo1Mr3t+Xkbow2OBHNsd+0SiM3WCmqovYVpsW6nXyojh8fyLalJJ+Y5/4l36x3H7rb8Z/wBH7mnu/wBw/wCJd+sdx+6fGf8AR+47v9w/4l36x3H7p8Z/0fuO7/cb26xujaDW9U0AA6zt6Ftq7UdktlQ/cyjpXJ4ycss95hLZGlwHNIoerNez7SlCWJQ/OR3Vp8WeWWAuze1tcjQ0PtwPQs7dfKCyoZXqZT0bXFPgTdjguMDa1zx6zVUOoud1jm1jJnCOysCy0mQnamXmOGsg066YLKuWzJP7nqeGVLQ2kbTJPKyaIMYyl14ryrxwOPQui4eRKROrw9IfTQxI/WLox/Lhew7M+xRdXcqq2/PyMox2pYIyQcpo6Se4EfULm1yZLfMGtxeDkae1oH0Rvgn/AN5jqJ1wBOqrXV2Vpj20WXm0vVHn3Kvp2ztZMQxt0EA0AoMdYX0X+nJTloU588sr9TLM+ZI73n4i31b/AItVhrvAvUgX8jcbNkqoiCyA5fkgMt33OZD6w/IVN0PzH6G6jxFD0b/Pi9ZH84VhqPkz/wDF/wAMmG1aRtYiYXUJONGgEknqC+XV1ynwisnqxnDeDjc3pJvksUxiIfIXcIS264EONa4dWC63TV7uqMeiIN2N48FhAjeQRdJzBwqt5qHCAqWnpnySlr2FoZW6043mnN4O3DDZTpU3SxjzzxIOrlLljh/JFSEta4VvVoQ4/pAp7DTvUwgtcGS2ipqi7sxb0tJ+IOBXFduaR1X7zyl/Pmi/7PvU69nzX8D9UhPBAcyyBoJJoBmvUm3hAgLXUua95xzodpwAH/Wtaa1M12na0+7rXHz+/wD+kpYieWC2cl4hF6V7jlkxreSC47czTpWCp7vBVyfLn6vi/wDYj+N7b5Ezo+yCJgaMTm47SdajyltPJ43kcrE8BACAStcAewtOFcjsIyWdc3CSkjKLw8kV5IWE3m16aXvbn3q3hqqp83j1JCsizvkkU9mS3pxkuHEy5j6yWxr+TeF8DlNriKYVps+6pbtPOvi1wzjPkRZRcRytBiCAYzWVwJLBUHG7WhB106FYafWKMdmZuhZhYY1nmDBWQFgrSpyr1jqVhTZG57NfFm2MlLgiu2y0N4V5Lq44HVSmAGymxVvaHZ+slZtbDa/glVrC4iUWJvHDUB0f5VNLhwNi6nsWbj0/AAfGqPkkER+lrY2KzyPdiKmgrSpqMAesFSNPU7LYxR41lYK7pPS/lTmy/wBIbSlKXScMMF9F7Dqdel2X9TKy6ChPCJbe8/EW+rf8WqVrvAvUh38jcbNkqoiCyA5fkgMt33OZD6w/IVN0PzH6G6jxFD0b/Pi9ZH84VhqPkz/8X/DJhs+gdJiUTyBtHMui7mQ2pr9e5cZ2Qo7p455I+qg4yXoWKCZrmB+ABFVbEU5ksMbjW7Q7W4H2IDyKzOa4kPLq5h2OWyiAhd0Fsa57WtxLCQ80pS8MunGh7FL0sHna8iHq5rCiQ80NQWjMcpnUcx1ZjtCnED7DGx2pzXRuwpjiak0Fbw7sVC7R0y1GnlDz5r1XI3aa11WKXkW2utfPDp8kbatKAYRi8dpy7NbuzDpV3ouxLr/1Wfpj+7/79yv1HaEK+EeLGT4XyD+Ia126uoDAe0rqdN2fp9OsQj+XzKmzUW2PLZFyW8yTNhrQNJDpKVxAOIA/2qoNRbubpRqW1j9jpa9u+iLksPz+5arBZmMYLmRpytZXP3WTnJufMyb8hytR4CAEAIBCW2MaaOdQ7KH7LfXpbbFmEcowlZGLw2ewWtjzRrqnPI/ULy3TW1LM44EbIy5Mgd09vlbyYo+U0to8itQ4Y01a/Yr3sXRUTxZZalnK2fP/AL5kmDhCO3KWCL0HanR2l0srCBJQOcfymgFRTJuA7lc9raKq3RquieZReUuv/PQxt1NM8KEvwXhcGawJQFL0zume5xbAbrRheA5TurYF33Zf9N0VVK7W8W+OHyXr1ZJhSsZkNINH2mYcp72ja8k9zVK1Gr7Oo/TTUm/ssfubcQXkJnc28Alz2Na2tXHHAZOHZTApZ2xC6t1KGdpY9+GDJzEH28ioFHbHYivTQ5Khh/RV0mm7El5rm0v4NiseORyLcQKAbaH/ABtWU/6Kuy2rF7DeNL7lV3Vte/gQCSC54u114EdtCVW1aWejsnC6OzJJe32fQyrY3ZY3Ql0bxQg5dDgHD2ELrOxrFZpVJdWQdS8zz9iyb3n4i31b/i1btd4F6kC/kbjZslVEQWQHL8kBlu+5zIfWH5Cpuh+Y/Q3UeIoNifdlY7Y9h7nAqx1Hyp+j/gmG27ndEMDGzRTOLnNF44FpriQW9BXK6TS1UrarfP78yJfdOfCfkSr9GVZdvltcw3Bp/t1KYaB1Zo3NaA43qa0Ao54GZA60BWNMSMkmddIIuhriNuJ9gIU7SppNkDVtN4GAdzTrrQ/A+0BSyH9xsI7r3jVVr2/3cl4/3agYrFI97A12AbVtNRumlT+rLLJVem7JopsdjWW22s+RLt1dk4qPJI6Dw3BgvHWdQ63fRWhF5CEr3OIBPJcaEtrh0XtdcsFG1kpRpbiS9BGE74qfL+X0Hcdma0uLQGl2ZGeVFzZ1o+0XLVgacHMoCPge0Kk1NbhY8+ZGnHDHajmAIAQAgIzTUfNdTAVBOyuRPR91cdj3KFjg3z5epE1kHKKa8hTQ8VGFxFLxw6gMPqtXat6suxF8Esfky0sHGHHzHVrjvMc0ZkGnXqUGizd2Rn0ZvnHai0UrT04u3NZOI2Abe1fSOyYb2xWx4xXmRuz6Jb3aa5fySu5fTbTHwcrwCwYOcaVb17Rkue/qLsWdd++oi3Gfklyl/wA8yxtrw8oNObpYeCeyMl7nNLQQCALwpWpz7Fh2X/Tmsd0LbY7MU0+PN4fQ8jVJ8So2O0GJ4e0AuG3LL2LvNdo46qrdt445JbRMR7pX/mY0nroqSX9O8f0z4eh5sjPSWmXzC7QNaDUgaz09CnaDsiGlsc29p+XDkEuJHNNVcmR6gI7TkJuCRvOicHt/tNVUds6KOo00njik/bzRlF4ZGyaRdaHvmcAC92IGQo0Nw7lVdi1KrSKC8m/5ImpWJ4+xYN7z8Rb6t/xat+u8C9SBfyNxs2SqiILIDl+SAy7ffbSOE6uEOP8AYVM0XzPwbqPEZ200IKtZx2ouPVYJpqe9tZRLJJaRPIOazycOo3Boq5zdfQehcrpdBZoobubzxeOjRr11ynJYX58zRFJIB5eFaa9iAhdJaTgeyWOTnMryKY1FaObTqzWcYTeGka5TgspsgosCK05TRllVv/6e5Wy5FT5nkjcXNGZAcOsf5A70PH5oQt/LYCx112FOi8QCHDZ9kD4o5sxc4GpGJPJbXCmBq7ZUHDpQZHbIBrx+A6gh7jqeSm8C0Cu06h9yvGk1hnqk08xPYpuTV2BGDusbOv6rmNRXuZuL5L+DsNNerq1Nfn1E49JmO8TEcTn0AUC5nUayu6z9LybnTt+ZK2G1iRl4CnR2LCLUiPZBweBzo4Ne8tdXKooaDCgI9q6bT6KhLGzn7vzK2Vsm+Y7tlkY1hIvVyHKOZNFsu0unrrcnBcEFObeMjQBcsyeN9IisMn/V3wW3TvFsX90Yz8LFoxyR1D4LXLmzJcjpeAYaN0TBNNNwsYcb2BNcrrcPaut7K1tkKFVCWMLPu3/sRZznBvZeBbTOgbJFC5/ANJHNFaYnAYkq3r1d8pJbbMFdZnxMzrS8LGSUjdVtGk4g3SRi2owNNq6TS2Tsr2prHH3+5b6eyU4Zkhocx2/77FJN50gOWfU/FEEesyCII9QCNuIET65XXfArVe0qpN9H/AKron+X2lc52X/h/wAsj6v5hbd7z8Rb6t/xas9d4F6lffyNxs2SqiILIAKAiNOaKZPE6ORoc1wxB/3A9K9TaeUE8GIbo9ASWKS66ronH+HKfldTJ3x7wLfTalTWHzJldu1wYho3Sc1neXwSOjcQQS3YdoyK321xsjss2uKfM03em066aKWO0TGScPLquOJYQKXRsBrgqOdM6nsy9+po1UIqWYLCJ7Trv/6AWkhzWYlpoRVxoFv09aknkq9RY4tYZDymj2vrW9Vrif6sQe/D+5TYxUVhEGUnJ5YNbhTWw4dWr2EhZGH26CkmIDm409o1j/diHr6oSmbG9tCaY12FDx4Z2wgCjG4dwQL7HRjri49mQ/yh7jqecJXBg7Tl/lBnoQm6XSBsjRMGiUkhrg51KZ0cAB2Km7Z0VeoqUp+X3xzLrsPM79xtYym/yv8Agrcm+FKRTyeOh2ucVzcezdLF5UP3Z1q7Mx/9j9keRb4k7RRsELe1/wB1Ijp6ox2VFHkuyYyeXN/sdR75NqBrwUJOOJv6+py3U4p8CXsYy7FplzkwfvlWs5xwdz/GtsrpyWHjHoeLsPTrzYm3fGtg1Q/td4lBnpK5Szy9DcuyqUsZZxPvhWx7S0iIA4GjTkf7l7Xpa4S2uZ5Lsqp+bO2b41sApSE9JYfEsZaOpvPE9XZdS82enfHtmyH9h8S87lV9z34XV1YjZ98C2MdeBjqTU1ac6AbdgCkRgo42OGFjh0Nfwih82/8Av4G2kd2lsnwkeC2tblOT8VZ0dpW0r9KWeuOJnHsqiPGOcnce69w/8Wynra/xJLtXVSWHIxfZUHznL3ObRutc4U8lszelofUdXKWcO19TH/MF2VFcrJDAack/Sz2/dTf/AFFf9Ef3N/co9SXsNrEjbwFNo2EfRdJotZHVVKyP5XRkG2t1ywxdjhWlepS0zWj0uxoM15KSXNhsgN0ulQGmFvOPP6BnT4Ln+1u063W6annPN+WDbXHPEYaK/l9pWrsz5H5ZD1XzC273n4i31b/i1Za7wL1K+/wm42bJVREFkAIDxwQEPpvREc8bmSNDmuGIP+4HpXqbTygngxLdHoCSxSXXVdE4/wAOQ/K6mTvj7Bb6bUqaw+ZMrt2uDI5r3A1Y5zHDJzSQ4dRC321RtjsyN6fVZNL3NaRa+zg3y94BMhOd7pr7OpRaqNzBQzn79TndcpRtbksZ5dMEtwFYw07AOogZrYREuGBNjycacpuDwPp8R1oH1OwDmyhB1fUFDz7o94T+h3ch7kA5x/LTr+wQZZ6Yhm4168u5Bjqc8KTzRh+o5dm1BnPIzrdzptspEMRvNaavf+pwrQDoCpe0dXGS3cX6nY/092XOp95tWG1hLz4+f+xU1U5OrBMgEyATIBMgEyATIBMgEyATIBMgEyATIJjc4/F7egH6fZdP/TdvGyv0f9iv1seTJpgw7T8SuqRXol9zM7I5nOc0nkOpRtcatXO/1LpbtRpowpXHay+OOGGYWVymsRMz3QRPFokc9jm3nYEgiuAC5evS20VRjOLRMgsLAvor+X2ldH2Z8j8sr9V8wtu95+It9W/4tWWu8C9Svv8ACbjZslVEQWQAgBAeOCAh9N6IjnjcyRoc1wxB/wBwPSvU2nlBPBh26DQkliluSVdG7+VL+r+l2x49uY6LfTahTWHzJlVm1wY0ilc3muc2ud0kfBSzbKKlzWRXy6Xzsn73fdMIx3UPpXseeWy+dk/e77phDdQ+lewC2y+dk/e77phDdQ+lex75dL52T97vumEN1D6V7B5dL52T97vumEN1D6V7HhtkpzlkP97vumEN1X9K9jx9rkIoZJCNYL3Ed1V5hdD1VwXFJewhdGxYbmv6V7G7e2fU/cLo2Jua/pXsN7P6n7hdGxNzX9K9hvZ/U/cLo2Jua/pXsN7P6n7hdGxNzX9K9hvZ/U/cLo2Jua/pXsN7P6n7hdGxNzX9K9hvZ/U/cLo2Jua/pXsN7P6n7hdGxNzX9K9hvZ/U/cLo2Jua/pXsN7P6n7hdGxNzX9K9hvZ/U/cLo2Jua/pXsN7P6n7hdGxNzX9K9hvZ/U/cLo2Jua/pXsN7P6n7nrcMsOpZRhGDzFY9Dx2SfNv3O+Fd+o95Wzal1McvqetneMnOHUSvG2+Z7tS6hJO9wo5ziNhJI9q8wNuXViQbTIUXiilwSPG2+ZY97sf/ACLfVv8Ai1Qtd4F6ke/kbhZ8lVEQWQAgBACA8cEBD6c0JHaInRytDmuzHwIOojavU2nlHqeCiHeqjH/kWjvj8Cld8sNu+ke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RNbl9wUdln4Zssr3XS2jyynKpjg0HUtdmolYsMxlY5LDLxG2gWg1naAEAIAQAgPKIDy6gC4EAXAgC4EAXAgC4EAXAgC4EAXAgC4EAXAgC4EAXAgC4EAXAgC4EAXAgC4EAXAgC4EAXAgC4EAXAgC4EAXAgC4EAXAgPQ1AeoAQ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eg;base64,/9j/4AAQSkZJRgABAQAAAQABAAD/2wCEAAkGBhQPEBAQEBQQEBQSEBAQFBAVFRAUFhQQFBQWFxUUFBgYGyYeGBklGhIVIC8gJCgpLS0sFR8xNTAqNSYrLCkBCQoKDgwOFA8PFywcHCQsLCwpKSwsKSwsKSwsLCwsKSksLCwsLCwsLCwpLCwsLCksLCkpLCkpLCksLCwsLCwsLP/AABEIALoBDwMBIgACEQEDEQH/xAAbAAACAwEBAQAAAAAAAAAAAAAABQEEBgMCB//EADoQAAICAQMDAwMDAwIEBQUAAAECAxEEABIhBRMxBiJBFDJRI0JhM1JxB4EVYnLBJENTkfFjg6Gx0f/EABYBAQEBAAAAAAAAAAAAAAAAAAABAv/EABcRAQEBAQAAAAAAAAAAAAAAAAABESH/2gAMAwEAAhEDEQA/APt+jRqdQGjUaNBOjRo0BqNTo0Bo0aNAaNGjQRqdGjQGjUapR9cgbxLH92zlgPf/AGgnyb4r88edBe0agHU6A0aNGgNGjUMt154N+T+K5/PnQTo0aNAaNGjQGjRqCdBOjUanQGjRo0Bryx/3/jj/AL69aNBGjRo0Bo0aNAanUanQGjRo0Bo0aNAaNGjQGoJ1OqfWMdpcfIjjJR3hlRH49rshCsL44JGgqdEmOT/4y/05F246cV2Lvumj7jJSsPwuwUDutpLGGBVgGB4KkAgg/kHSzo+egSCAUjLGE7ZIBVo1UFK+TV+P7Tr36lyGjw8p4ztdceYoeeH2HbVck3VAfNaBAubJ35ZOnxquPB3BMW3LHPKqhiIB4FeN4FMWPJ287BGBAI8EAj/B1nsLMUdLimhCiI4ndNki4jGXJX2jlvgkLW6yONutBCm1VX8KB+fA/Og96Do0aA0aNGgNGjRoDRo0aA0aNGgNGjRoDRo0aA0aNRoDRo0aoNGjU6gjRo1OgNRWp1BOgnRqj/xqI2Vfu0SD2leWit2D2waPBHP41Vk9Srx24p57/wDT7Pj8+51OgcaNJoPUolOyKKUye4mNtq7Am3cJGBKo3vWlPJ3Aj22w5r6whIfauQzRu0bKsTn3JwwDfYQGBQkMQGUjyNA8dwASSAALJPAAHydL065HIoMF5G5Q6iOqZG8OGYhdp8g3yPF6WdHJyn3ZRidgC4xhbLGpYFDV7TwvDuLY2y7Adoa9TXb2pFrcksUY/wCiWRI3U/xRBr8ov40Cjrfpts6hJFjwOCGTMR988TKeNlxDyAAbYiiQQR5yXWP9Oc/MMePl5TZMRDCWYsYkKsysrLjxkKZECEAG1uQN+2j9NystYl3PfmgAGZifwqqCWP8AAHxpZhQjMueaMqAXjijfaSqhqaX2ki3Kgjk0oWqJbQcup46I2LBHEWfa8cMhCtHAoj2s7KzAE7CVFAn3H43ac4sAjREHIRVQE0OFFDwAPj4AGuWP0yKNt6RorUV3BRYUkEgH4BIBrVrQGjRo0AdGjRoDRejRoDRo0aA0aNA0Bo0aNAaNGjQGjRo0EaNGjVBo0anUEa45OWsdbzRY0qiyzH8Ko5Y/4GqXUer7WMUZG8C2YqzrGKsWqkFmPFIDZseLF8MrZjtHdtJMQrSNt7ktcrEDwBZJO0UoAbjnQXDNK4JpcdACSz7Weh5NA7U45BJb+QNLMyZAASDN4Pdn5Tj96x+1T4+4BB8gnVzcXkIlBkKbW2qD2kcn2g/MjA87iKG26U6oJM/cqu9OzEhaAjgUAlZJ+fIBACi29y+LLArj1DIIUCQsd7VGCheVgKoQY9bVo+JHHt4uxyct1DIWeWPaKImiTv7menkmEZCTAmR5QVawgVUAIawpU6QdHWV3kVnMbAtkZt1JkbLCwRUPZAtE0tAmvuty1KHpSvvjKgdxAxokgMdghgTbyBUcbcV7FF+WYy9IsdSaHBKkPk5OYkSuoEjSOVI7al42lUNGz7qDE0WO0g1qv0L01kf1uoyLBHJMJVxA5aSOWVIY+0cgEDaXj+1RuLPy7W26ngtLJl5gc7cmLMiaOa4ijRxQQ/oSDeKDdxiQvhiWr4Pj1R62klRoFjeJu7HA5R4pu1I7gKWIBRnoWqAk+9bUEroNVm9ew+mY5jjMUQjuOLHjUktISfbHHGNze4Ne0Gqa/B0u9PzzyDpsWT3RI2P9RNuUizjLHGe6CTUjSyxtxxUJIq9Zzo3UI4tv00csrOJJJI13STJbGQMWlYUod0YF6HNeNxW6Y8jqebHveXHQY7wyxRK4K48yFjc1mPc7Rx/YSVAHPJIaY2CZX1oHZO2NWp5a926uUi/BKtRf4BIHNlW8cYUBVAAAAAHAAHgDXDp3T0x4khiG1EFAWSfySzHlmJJJJ5JJJ1Z1UGjRo0Bo0aNAa4Z2asEbyyEhUFkgMx/gKqgliTQAAJJIA130k9Z9OkyMORIVEkivjzrEWCCUwTxy9oseF3CMrZ4G69Avx/U0+XkCDFWFBE6tkF7kZIt5BjcBl7U7BSQtOAOTVreq1mulL3GfJwJw6yPWRjzdxqmjXtmiTvglARFZWDCkHtBJY8Ol3nTZLZEp2Y+YcaGOGSSON2jiRpd4DfqkOZUIbioz7RoNbo0sX03ji9kSxluS0ZaNv9mQgj/Y6pZPpWAo/dly2/8AM3tl5KMgXncpWRQlADkV45uzYd+oemklmOQryJIUCE7iylVvb7SbSiSbjKE/JOlPTsvIU5QiZpmw5RDLiMd6yDtLKrYsrnekhSVCVkZ1DKVsD36W4eRkqZozmZoCSBT3IcUyh9hJVJzF2X3K0bKACRYLVZQdul9SaWF8TpqsxfeW6hIZGjQSGi5d6eeUDgC7/T9xXiytl0zqKZMMU8R3RyxpKjURaOARYPINHxqzql0bpaYmPDjRXshiSJb5JVRVn+eNXdEGjRo0EanRqNAaNGjQGk/WusMp+mxQr5Trag2UhQ8d6avCjml8sRQ+SL2dmbKVQGkexGvNEgcs1eEHFn+QByQCmxoExpHYtIwLtI7NRafJIoAfAFWEQULXj40Vw/4a8Haj3iWdgzrNILUzDbulkUEe0PKtLd+3aCN96cyY+wiqedwR3WAtU43Ef2qOKUcEkX5J0qiJXuZDbSzGEhbDKdzW20kWIwFuwBwjP8mrU8zK3bUndTCacG2VQGekB4Dmya/aHTg8agnM6gsdY8bXK5bcwI3lyCTtv99D/CKLPhValj9O+p/SQjsX+vLz+sbJMUY+Furck8M3lmLjvn9NQRjGhVQN6Kd1uXka/vZrZ9qFnazbChdFtPcbHEahF8AfPJJ8kk/JJsk/JOqih1rLTHjjBHt3gLGtAt20aQIgsX/SAr/tZ1Q6Y218vIko9jcha+DIIxJKQT8KXKA/ABGoz37/AFHHiBUrBHJJJyDTHYQCPgj9M35qQ15OrMeMT0+ULZaaHImo1984eTb+KBkr/A0GY9R9zFw4ZmUu7pCZUQ7ZFnlaKJjGxoMGknS0YqOCb+NcvQ3UmkkleVXzDE8iJP5kiCLGXjkjA7SyDev9NiWs0q+NNevxibCWkSUNgBlRgdp98DC7s8bQfzxrl6UxhBE222dsnIkYhiyu7vtWv7VdgHocDtn8HUV1m9PY2XOM/DcO5jJeFZNkcu9UqR1Kna5RVXcV5Uj+Dqx6ewNpmUSGCXcv6XtHCjljDZUKzBq2k+0XusmliBcLKnd3Bx2l+nmkBG6DK7f1CTcfbvE5jKgcntcHcdNJ+qd3DGYqRuYpZI5N4Kq0Ec5jeU8cABBMP8eQDegeY2cb7cwEb3S0fZIPzGT815U8j+RTG7rLYfWklLRMpdVP6kUill7e4qXRnHu2MKdCTt5/ADX8d5Ish40RmhtP37im4f1BuqlsMCoLfbYrwah1o14llCqWYgBQWJPgACyTpZjdTkyQTBGYksgTTqQWoDlIQQ1XY95Q8eCKOgbarZvU4oFLTSxQqPLSOiAf7sRrlJ08EXK80lW1Aso8eNkVbh/Bv/fXmDp0cS7seGBCaNbBF93ktS3dEmiPP486DwfUuMEaTvJsUW0vPbUflnraB/k6Uv6tmyE39PxhNH931GRJ9NEyfLRgq0jCiDuKhSOQTxfH11ltF9I7o0uOkncy12qYhEhSpX3eSjlWAJqlY0SopmOnMzmVZFl7mQpR1BAhx41U9q1f3AywkHxxIwrzZSvOx1t5s/GGMSVH1uJLKxYWVXulESQVvPkMq3e4HXHoPQ2yMYhp2DF8jGEigLIuBHLJGixcAI7BRcu0k80ftIM71x2u1Gq5DyyEudsZYRM4AEUq/dYaZNq+zdS+4bl33u08M+AY9zRES48kjiVnZ/aY5JCoqmqf3NQ3SJ+aIaWJNqhQKAAUDjwOB40mm6ColaRpitmVlHtDJHIF78aP57bMqPRuiTz9ux5pFnYMeXMFlpu0SUXayvGdrK0gJ5FmgHHnkeL0RQ9R+jIzi5Bw4lXJGLKkBU7SH7TKioSQE+7iqAJvXDA9Rt1BsWDGM2MBDDPknbUke77YDvX57bgsCCLQi93GmxIjCdhYtGsabWbtrRFgr7QBVbfj86QRepEgnWAQNHF3WjWYRlBzv9uw+5V3xMN9bTtBHBsFcZCu6QxTdQw9je6WRzPHuVdwR48guQpX3bk2+CCwYFdWukepMn6lMPMx9rtG7LkxMTDIYzTEK3KDa0TVbf1K/a1eureocVolXICdvJD2r70YxxIHdXUqGEigm4zzSt/jSzoDZGZkJMUMUOPLarNFIN6yxOS2MWAK7d0aXyCFaiNxXQbjU6NGiI1OjUaA1W6jMywzNFtMixyFARuG8KSoIBF81xY/yNWdQRegVRgt3JWaOTe0EK7SQBHah1IJNOXeSx+Ng8i9KoJ1nmJZqhgEizX4fIjLBzY/apEin4JsVxrp1GfbEuNjmzNNN+p9rRkzln2CvvDOAD+2w5BAIN1MIDbEtRIAaWhQhgljG0/ww3+f/UOiuaZW+RSKE0qWinZ7QPuYi7PbWRf4ufbY3cXulYSrAYyrUXnDbrti0j7mN8m/N/II+NVegMrNJKbDTfqpdisYn2qtgEUzMzKeQ0n426n1ZlOmM8cLbJpwYY3onYWUlpPFWqKxF0CwUWL0RU9NdQ+slklu0xh9LH9w3yX+rPXgq2xAprin59xAfZAkv9PZRFHdu4PwwA+7/HH+dLfTWNHDDFGuxCYw6Rigywn7Fr+BwSOCQTxerXXM0w48rqAz7dsakkBpW9qAkcgbiLPwLPxoM90jhepZC8u7SRI7AgyNEp2tYH2ksKr+0kCjQ1qxAKFAG0ALXxt8V/7ayfprBROmYuPCXQd0RhiDuGyUuwqS+QqMPkCqHArWnxoigbe7PyTuYpwvx9qqAK/j/c6BHjL3MbGWgGaJIRfKi8USe4fgMo8aX+mAY8dZGIvdLIpKikV5HCvQHhY6jQD7jvqw27TTo9vDGgO1VSITKAd4P00JCAjkGm+Bf4I1jPSvomaXExzkyntbMdEjVJC4hVFqNkk/TRkbeu9lZgAaKFuCo9V9WhQm5IlTviciQ2pEOK6q+8A9x/qJIrrgMlWCwujh+s2XEzYWdoy8cvbHbFq0qKlH4EneWclWr+p54GtV1VcHBxZohEHWZ23ElmeWZG3vPLK1ttiK7mlYnaVocgKfmef6XyMXHbOD3C7zA4g+oikV137/AGwhEHcKMDuUbBJQAPiK1PpDOjkyhNA8cquidwptoNF3FCOxoUsRnA/5Qpr3C9fgNkQPFPKAuPS4wjVmdhE8lY8koaLda7wp9woOWbwQEfSvRP8AwyGBEJyMnOyseLImZUCrEC2RkigKpkjlW2sksgJoADbdblVopYbAMkMnuJoIpUjexsVz4F2SOPBIqDL6WrsXnkd4xz2WKCKwRRYADdRFjcTyf8VyyOuqEJW1527mFkFrWOk8szOKCeeDdHjVYzmYLLIDsARwo55YAhVA++Q3RI4G6gT7iarIGd2BK053Ov2xGlR44ivmXYNhk/aTtWiTUHtWaENsd2kkIDl2LshHkKtlS5LAcCl5HIVY9aSFaVR7jQHLVf8AvXF6S4EamcBE/TQUAANqvXDMSfxwoW+G3EUVOnirX/71RDoGBBAIIIIPIIPkEfI1kn/0vxVEgx3y8MSBgVgmdAtuJB2wb7YDbiFSl95sGhWrMp3hdrEFWYv7doIIAU83Zs1Qr2myOL6aIxnVPR4xcPIGG8qNI3eyZSDkZE21aDIztw60GAAI9pAWzq82A8Swss02U1oxeZwFe6EYVECpu3HfwAaUgnxTX1FhNPh5UMZAeXHmjUmwNzIwFkEECz8c65dE6rHn4+PlQEbG9wDL7lIDIyEftZTYP+CPB0DNrriga4Pnn/GsjldHWTIgmyJZXNU6RPNjR7X+yZUR9xAkLA7mJHetuApGj6hniIwoaLTy9lQW237HdiPyQkbGv41D9O3xRIzMHTtkSA2wdas2eeRYPyQx0C7pfpJIJWe3mBYEGeTIyHWqK7TI5CANZoD4BvwAnwsXtdRkia5o8mSdXDgPtLK8kcR4Nx0mRy3i9o4ahscmcRRvI11GjOfk7VBJ/wAmhrHR5W2SC1Mh+sWcPY9s0mPkJMKZbVbFD5ucClGitHh+mMWFt8ePCrUi7tikhUFIqk/aqjwBQGmmjRog1GuKZqMxUOhIYoQCL3hdxX/O3mvxrvoDUanRoI0aNGgSYSLLlvLQ9oO3gftJiEn/AFHbKL/tWPS5up/USRwWA0skuPR2W2PjzSGZuCbDJHEv/wB8Gh4DTsIknZnVWVnaXHdh4ZyS8Yb4cEkiqtWoXsY6UdH6YVy8l47WNZEgi3W39ARtJTn3e4vMh3X/AEgR5rRT3o0bKn5Vi8h5J2ys5Mi8/t3EkfjkcCtZzqmb9ZlqkdbVkTEBYEqySqZckqAwtzFEFUke0Fm5Dga03Us5MWJn9q1vevAvlndv45JP5JoWSAcz6O6Y0eR+rfdGO2TPXAfJy5Pc5H5AgZQx8iwAFCjUG0KDg0OPH8f41n/V+OJIZGYFuxFIyo20RvLKrRruJ/ALAjgVJzrRayf+oGaBHjQbS/fyUUrsMg2qRW9QCSu8x6qGfpnDX6PDsAlIkkUnkq7obN/mpGF/8x/Ou/qVN2Hkru2EwuA1KaYilNEEHmvjVjpmIsMMcacKqgKNuyl+LWhRrzwOb41R9SZexYEDrG02VFGpMbyWVuUrSsDyITz/ALfOgridYMbqEsYakMzjaSxJjgT7bvm10u9MzMenYiKjUMdCmOje9lA9qs5ao4hW2ybagP4bvHmlsPN2gy0uc5Dntlj3JAq1W5BSnkrxx55rv0ZVjw4BGe1CIYbnNb5fYoXYvPngAn+Ao5BBWax+ky5cney0ZNjwBIHEQ/VpSojVbKqm4lUe+QXYA7SE3qzo80vWWUTOsCtHME2xv25OzvaTa6EMjNCin3WC/wCNbDq3WIsEpLkNHj8FY9/mCCRlUueTvleTbZJ8AkkAMSi9S+oSWWQKyovUYI5xbrJGpx0kXfRWmIUXya8Dzeoq1N1OaVrdA/ZYyMTmTpujWKQtSpGAho8efBHjXqNBK/dbA6elpNUzl55Sqcjho1baSJP3fAPzxX+haB8mMySsJJJkRCYCo3xMCWLQlyP0WF7t1S8392uUHdLKHd7aJlYAKwIPctCQi7RtkBBF3fP4Acer9JjQTThcYtjwmSJ4kEZMkqkRXK5dxy+PRDAiyR8VoMh1jjhiOyRoUhWWU17JO3wsKkENMQ1ix7Vbcfu92T6oNpw8VHBbIyMZZpH2l3xsdgsreBztWLk/FgAHWr6h1KpXUFYjbOKQf+HVwBZ598jyeSvI3hFBcltQM+h5O6XtyAxstlYI2Zo4gRu/WahunYHeQ3NEEC7Yv8icRoztwFUsfngCzx86zGEwiyUiG5QiySrjJ7nLt7RJO11vfe5G7gbb4onT/NNiNTxboSLH7fcFvjywUfyL1UT02BlS5KEkjGSSuQGNUt/O1Qq387dW9GjVQm9TdXMC48aHY+XkpipJSkIWR3LUTV7Y2A8+4rYIvSb/AE56YPo8bIUZWOXiiJjkm7okQRgKxU+xRyeUCbqBI5oaHrvRUzITDIXT3pIkiGnjljYNHIhIItWAPII45GsY/q/qWMsz5EELqk0qIoSVJGiRqR3beYwWHN8KLHJ5AKe9R9UY/wBdDimYCVHFx7N36hW6DWKIjJ3UG2rKC1WDp7B1ONzSsLtqBoFgrbCw/wCXdxfz/uNfLes9ZSaOOPExJIZM/IaT6mSaJSrxOZJViMTO+6u5wwApzYI9mn/SfQ8KSmLJfLlMsAkjPeyY40VRtkhRYXVE2932ih7XNXTHQX/W3Uu+rdNhLF5wY53TYezEy8qbIuR1PCD3bdx+BpZPlO/UfYgEUccmGAOF+ukMEyMxB9yKMaKJj5DN8g8VerekIIHlx4YjFv7cwy2O8QRks2RM7N7mY9hU9xO/ugG13aY9E6MtSiILEscCQYsLVvjYv3ZJJS3mWQ9l2B/gG+dQbGDOV40kAYBwlAg7gW+GAuiCefxR0syJXlEiPJ2lPtdo9wVEAO9FmsMH8AuKq6WmBYLlyu1mrCr0MvvtHa0R9O57sY53G5Ji4euF3AVYOmceRHtji9sYikijHsdY+5ftjRSQS22jzYBIPJHFRd6biBEQbQu1QoBVFIAJ4AXgLRFDyB551d0rPUGaRIgChLWQKLbF5s3wo8A+Sd3H9waaCNTqNToI0aNGgo9YiLxMgCbWDK7MxHbSuXHBsjyBx48jVL0vjK+DCStCYHL2sDuU5Dmcbr53gycnzYvTXNx+5FJH43xul/8AUpH/AH0jj9TpiNBi5oOO7ARpNROPIypdLL4Q0p9r7TxxfBIVvV2OHlhjaRbmIQRMGCfToQ2Q0jA/aVsHxe5QbA4tdEO7Mzylfpy4+PJfFhccShlHP7sn5+B+ANVcyZMnqGN2iJ9sDyjgmGL3JtmJAp5CDIqjdxZIH3HV30nPv+sewS+Y8grwYzHGI2VqAZSiqdw4uxZIJJT7WSeNsrqMcyUywRsyKxIVj4BNA0SJd4PIoLxyCuoyk3I493KsDtNNVftPwf50g9I5AmkzZe2YimS2LRC8rFypFfG2RV/jZXxoh7jySE+9EQV5EhY3xxWwceeb/wBtI/UDhp4m2hzjfqICaHedWVQPy1mJeeKyL1pDrCvnRiR5pD3CqvmOSF2hENQKCCAJHrFIH/0zfkaKsTdRfFwJwwWAJFkyb1LSsIxvIclV2biATZPkjgk0c70bpLSyERZOUiIMiSOPuyhVhSLEjRQQzBACJiDwaYjwTrWdcyDj9OWFUllk7WNEIkW3ayqtRNKSAGJ5Hj/Gsv0yTZBmnje2Ph4cgMtbZ5BW1nJ3Fz30FiviqviCcYRZPTYo1S+7jYMLzMiySSZE8IkIyGFkk3Ex3f3KfkaUdfAycGe1bc8PTppJO2d0mV71mjKeaS9ri7UWCbU1speniLGfHxtzRKju2QW2jggt2yDucgNe5RVRqoIbkYlp4QuViR9+Vo8RYGyO4r9tLZUawRTsryuBtslFB+LDQ5mXb4+R9wkggtW3WHYGGQbhuZWD9vynwR+dL8nIIgfIDQRMuHNtHckmIeU7q9ke5gm3+Lu9eF9Ly4/Ykin3IwaRcSUvIsckksUs7pMfc6h0UjcLY7yCo3MOc+LkTEd18NGhTeyVLI3aMbgF0YoyTPuLKo8A8/AMUYvTGn6xjjHm3DHh+pCSCNV3vFs3Ii+5FVZIWpixuc+OSNLbY0Ukqn6lkKu+QwIBmdSTLXO4AFdoFqi7a3edIvS/R5IY7LgSzjYuRIgeonIGOjogTvOY4oyU/CMzNspW0OZE0kaRsrvEx9kbO+6ZiCHfIahcANEjw5YAcUCB0rPG0CFndZqP1dDvZUhssI/7UH9/ICjjyra0j5YVkUJvKLtsH7SQOBfxQ+4kD4BJNayRjIkI3Cyqs0u0kiMXsA+OWHtTiwhYk/tswbyrKpWAFgnjeQ7UNzkAGXKKigBwhr7qoBq8VzK5ksiMWqD4f+6Q/kfC/wCCedwq5qr0yYvEu4bWFoy8CmU0RQ4+L445441a1pkaNGjQIMjoGKkjSLFEj2GkKrVq/B4QWxbbW393yD4Kn1RmsskG4srrlY0sNBi0ZeVYZI5CoIZGimN2KVjW4+0h4YHDsE2lgd29rYLuAt3ArdKRaqvhVXyLo5/Kldo8jKtJI4pTjohD28iThGd3U37JPCoFtkJ3ciopb/xcZGfPMWlMWPPMlANSyQlI1JFe9VaORgvI3SljRC6fSYrptX7XDNKoJBBmIUKjN9xG5wov9oYmxWlPROsRZ0aT9vtk99Zol9yxJjGITAiveCYUo/iQCvI0yyGE4kj29vuGFZFAQMGbgwtRolFZCTz/AEn8gHQUMydcjL6QYzG0WNBlZzSEs36BiMEJLgUd5cn5vafNc6Xqn6SmtvdCO0R7czRpM1lpZFU1W4k8kE+4Ak6Rem8kHKzMp2ZI5MhMbFUiO2hSNXDkrz2t0rlVPI7pvlgFZ5nUNwOza4O1q+Jiw2qzgWRFxSoLaQrxYBLUXuiIsY9xt5STvPDSbRyQOTsH58e7+QS30s6MwYSPXuLbWkJDM9D5IFAAkgBSQOfm9M9ERqdGjQRo1OjQVXwQzFnZ2F2E3Uq8eKWtw4v3X50u67jYpCrkrGynkw7A5kukAKgEstsB+ORfGm8Mm4WVZOT7Wq6BIB4J81f+/NHjXFMKJHMgVFdyAXoAsf8APyf/AOaDKSdP7kkb40c2F2QUuM13EY+6OSNFbxtFN5BuiDqx6HxGhSf2Pzlyqd3DoAQBe82Y9tMvyA/A1oJp17ioBvcAGvhFN0zfC/aQPk+NVesYqMQFEgmfhWhd424U00rKRaL/AMwI5AAJIBiu3XIN0RYBbWrYsyVGSO5TKL+0H/2H40p9BqvZkZNi3K3cRPHdIV93ge6nCn8hVPHI1Qi6BPG+yJ8fLG2z9S5ZoHJUo/8ASkZiBuYKXQEjgCzXjoGeMGAxOzPOk0qzqIpZCFaWd0mdVYlUIsbyTu2gDnjQaXrGS8ayuO4AsTEcRbC/NWTbD4HiudZTpeILxkKtIkkkfIDsExcYSMn2k27TD3Gq2ybf2mm0/WIsuEOkv1UbDcFgWon2HcVeQhv7aKg354/EdAIOZIFdX7UJRwCtqXMbqgUfaqlpgL54IN1Zo5+pN8uRDjsu5SSWcA7akuKNCpchmHcZ7I/8q644VdRymx+wyRgvNn5TsDsG0t3xjvxzfbi8LZ9vgXpn1bM7U5mKydwSN2oiZGtEjkVpFS9oUBtwNclivkjSXqiPDh4suQih0MMchZZS26ftwlF3KFZh7VJANhW8biRA7z8tjjE7H98Cx92pndlK+XfYNi2zEld13xXGshlEZEkkkCRSSZksUalC0ixJHjRBgq8INktoZRfuYAlQhA13qLqcaK0hdlVACBI2wB+NgaN3vcWqiUWqvcKGs10PFEKDkKHkkmZ2WRQO4Ki7oJEk8xg8RKpVd7En7NB6yMmYmRYmi3DbF9UVDrCi2DIBf6sipHuoAKGmjVjUdm/BB21WI7YSiLkyLILTGDkkPkspCvOxpmUHzYFgrqhJ6eSKdJImkXuSTSANyLJ70s5X2iNt6jmyF2RhmVqC0pegSNGqd/LykVXkBkXcrncAJEVQndKjdc0hP3BtrfaIppiZrEllim2xSCO90e0Yw+1XZ2QpJK4iLe1vbSjj3LZz8eaaaQyzQw7nx5DH75T9PtYRwzACMxxNIHKoCWkLFTwSq+lxBIpCSMEEb+4rt7jyJbMihlKqA/3EpwTzS6rPPMrpIcdvqEkGPAxdpYEklUImVPvKksbIoe8LIaB3WUEL1pkynx8lmSSRldZwixlmdSAI0a6lftMsYayqxNbErZvQdVHiMBCtp3F5WJOCIMYtW+Rltnl4AIbcaQ7Kn+p8O2BHjcb4Hi7spFuZI3geMkqOHpruqUOx4HjlL0OSBo1w545Y4seIQxuoYQ4SMA8jFRbu3gA+drfPOg0HSM0Ryuf6Mahg0FLuZgu5ZgK3m/etkBmK/bS86XBiKoA1A+doqlB8KPzX5+TZ189xCqxRNI8U27JxjLKz9xpcxp1AhDMAoKtRYKAFplC80PpWqleJZgvJ+TWs91fq6h3YNuCduABDz3JQr9sMPtZlKEv4SMbrF2HHUOjw5JQzxRSmNt0bOisY249yEi1bgcijwNZXqnoqaERSdOkV5IXLCHKZ3Rk5ACtyEkVSQshViQqhiQo1Ua3CUkb2+5wCwG4KK/Aaj/uQCePHAGY6p02SGGbEXIwwJ5JpoElV4mVnmMzbjG/6ih38hV4IskmzUzfXkqnst9Piydvc3eMvejHChjjqpDDfuG5ZGXgcm9ZiHqiQvLksZp2mYLFK7IpmkT2tjI/MoYOGJSKI8tS7bVFinfTPTaYsP0cM3cb2PPJ9sCRxUJJJwGN7mVrj3DfubcALIUep+pLEpgxZFjQExiW+525ZY2EMZG8CTIYfUMsR9q9xGbbtXXPqXSVliyO734kyXCR4cC7DM7RvTxwFuWsNTOyq3YJAIOquR6fhxMjCjmgfADNIhJfbjSkgPHckRFy1vj+Gr4PnRVnpy43SMOGJnOQw2vkyMUAhjZtxKK4Ibc5RqPLLRAbhTe/442SyCGMpGCjvvtAGYKwErkFk9vlCpklrk7KBRdP9P9+KV4cqXtQzLnPlziMC/tAQyBxSqXlD0AxK7QOSl3Fw5SjsiTdkTd+NAWgMuSzikV9ool12EuDNuZvbEORB9N6XmxsQTKJHA2kI36SXtAT2koHNrQYluTRrTjWM9P8ARnjf3bPqdpWeaMWsG4lhHErnbYDBTIwLvSllINjZa0lGjU6jRE6NRo0FPqOYUMcaf1JmKpwTtAFvI38KPzwSVHF649Lw2BZ5Bt9zBI7B2rddxyDTSPW4n4BA/uJY3zXHHn/B/wDj/wDGp0Cw5ZjWaWcCBBIUUcF5DuWNGNeWZqCKOTuUHk0O3S8HtqS3LudzHyfmlv5oHz8mz86u6APnQAWvHGl/VeiJkU254ZVVljyIiFljDUSAaIKkqpKsCp2ixwNMdGgyE/8Ap73SxkyZSzCnnRUgner2GRoSqSFQxrfGw/jVDA/08xEycqIo6s0q5kWQryJMO4iJKvcB9ymSNmKGx7zwBWt9rP8AqWdosjprIu5pMz6cmyAsbxSSOxHyahIH/UdFZCboMz4/TiMmcSHqC4+XIq4yf02YNQWMWvfx0rdfDkEkHWym9JpPf1rvmediuERIiV2lo1jA99E+8ksNxogEjVH1ApEGcotnx5IOpRovLssbJMFA/wCaTHmXj4OrGb1qXIlXHwlAHseTMe9ioeSIQPvevBNJ5+4qy6gq5PpvtSKYLkYALvzcjImUEDgxiQsS4FHihwbs+K+f0V1enaK5PY0vtUiFgbV9wb2kkg7Qhdq+GNN8P0hEsv1E1Tzc3K6qSebUc2dq/C3tB5ABqp6h0BneQxGJBKLlLhpO44K7VIBUhQFPhv3VwAKDO4mDC2QwQ/UOTtIuSUSNHRBkd/uVBW2MERIXJJZiumk3RpJ2jCNFJEWJncsze9fAUbalIIrkqF5oCgumfTvTixrtkZpSQAwpUQ1dLsX9g3GkJI5vySS3VaAA4A4AHwNDSDN6S6GR417g5ZY0YK5CJuCgua7jSWNxICg2KYltVs3oUpQtXMciOI4yFMlMC2y2pBZLUTblBvbaSutTo1UYGLpc8zzrk40hSWfb2/0ipXshAJHZj+l20UE7SS+6r9lOfT/p1oIhizhZECbSyBFjlAAUd9b3tIV4P7CF8L9o0mp0GM9ZentwxZkYtkRZOMIV2pt+9RKFBVitxB/dyRtUk0p0vj67LJMxVeppKaUY0ceO6hTwHypQrRKwFNQcMBxXPP0IjXmGBUUIgCqooKAAAPwBorGdM9aPGZo8mOZuxIySSqncAZY4yIwsTO+93c7QwFgXfIBvYvrjeQTiZqR+O4YmcuS20duOLc9fJ3KpAINUdXs30vG0z5MJaCeQIsrozKJkQillAPJAFB/uHiyLU+Z+i5AVliy5GDUCs8cEntogqrBBV8csH+eOdQXkz4ZkBLRkMAdrlb5+Cp8f418V6/kgdbaPGXsLDk4TSwrva1MweSRAjERRtGzPIeFNpuG43rf5nQsgQiDIXFnVxMCIoo0RC1kDttGQFCFrdnHP7Tu1V9Lf6ZRxMspIWOMbYYomkIqkBeVmpZGLRK4KovIBJYgEAn/0aWRo2mlWPIlR1gBEkTfTR9tiwBXdye3H5YfeFpQvMf6gTnIysDHNyOUyZdxIP0xlmgWKUqADuVHO0bCbdRzydaaD/Tk46wDGyJ0McSxSqJHjXKVAqxd0x8qyogUOvNCuRxrlg9BijmheGKCKSNmp4kGwkLtPckI35FKRSChY82m4Byz8SaQJCndTvySW0RijfHRU2AhQSVftlFW/BCklPcGv5rVFD+ocWNUKxxR7TkOsdglGY7YyQQCxHAc8qSrBl6c6YmN3ljkfJknnlyZZmN0ZDar+FAXaAg+OfnXaToh32m0MVTuZLBXlcrZUAVtWjzdUNzBQt2AjpOMDGqgiGOyFhj3qTdk75Gp3Y/cSKvk23nTQ5aBxEWXeVLBL920eWr8fzqnPhTbY0RwLJ7k5req14hUgiyaFsTQ87jq1h4CQqVQVZ3MxJZnagNzseWagBZ/A1UWNGjUaA0aNGgNA0aK0Bo0aNBOjRo0BrH+vOk5skmJk4BRzjGYtjk7Wcum3dGxYKH27ktvAlJ58a2GjQYWL1DI216iaeJe3JC8gjkQuAXgyY1BvlQyyopB8hQpO5Fh5GTGqQYaJL9MUCrIzsywxSrtiDwxuCNkYS27dbQSZQA2vpPUekJOQxLxuoZVmjYo6hhyL8MPBpgRYBqwNUul+l1x52nWbKkL7tyPICjFgg3FQoBYdsUfPJ551FW+i9XGVHvCSxkGmWSKeKmq/b3UUuOfuArTCtGjVQaNGjQGjRo0Bo0aNAaNGjQGoZb/Pm/JGp0aA1yyZWUexd7EgAWFFn5YnwP8AAJ/g666NBRyMAyqQ7n3ABlXha43BfzdfuvgkVzpXFijKaREtYkYxO6sfe6WCitVvt5BPhStDlSdaEi+NcJISkWyARqVUKgYHYo8DhfIA5ri6qx5AcGljxlSGJBZFRwoAOB5Y/CqPlj+a5JAN5CaF0DQsA2L/AIPzqvhYQiB5Z2ai8jVudgPJrgf4AAHwBqzoDRo0aA0ajU6CNTqNToDRqNToI1Oo1OgNGo0aCdGjRoDRqNToDRo0aA0aNRoJ0aNGgNGjRoDRo0DQGjUanQGjRqNBOjUaNBOjRo0Bo1Gp0EaNB1Og/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Oval 21"/>
          <p:cNvSpPr/>
          <p:nvPr/>
        </p:nvSpPr>
        <p:spPr>
          <a:xfrm>
            <a:off x="981848" y="6934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Oval 22"/>
          <p:cNvSpPr/>
          <p:nvPr/>
        </p:nvSpPr>
        <p:spPr>
          <a:xfrm>
            <a:off x="977886" y="749335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Oval 24"/>
          <p:cNvSpPr/>
          <p:nvPr/>
        </p:nvSpPr>
        <p:spPr>
          <a:xfrm>
            <a:off x="990575" y="6477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57963855"/>
              </p:ext>
            </p:extLst>
          </p:nvPr>
        </p:nvGraphicFramePr>
        <p:xfrm>
          <a:off x="5129212" y="4953000"/>
          <a:ext cx="2185988" cy="640080"/>
        </p:xfrm>
        <a:graphic>
          <a:graphicData uri="http://schemas.openxmlformats.org/drawingml/2006/table">
            <a:tbl>
              <a:tblPr/>
              <a:tblGrid>
                <a:gridCol w="2185988"/>
              </a:tblGrid>
              <a:tr h="152400">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RL.3.9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Compare and contrast the themes, settings, and plots of stories written by the same author about the same or similar characters (e.g., in books from a series).</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7" name="Rectangle 16"/>
          <p:cNvSpPr/>
          <p:nvPr/>
        </p:nvSpPr>
        <p:spPr>
          <a:xfrm>
            <a:off x="857859" y="5715000"/>
            <a:ext cx="6215329" cy="4042417"/>
          </a:xfrm>
          <a:prstGeom prst="rect">
            <a:avLst/>
          </a:prstGeom>
        </p:spPr>
        <p:txBody>
          <a:bodyPr wrap="square" lIns="101881" tIns="50941" rIns="101881" bIns="50941">
            <a:spAutoFit/>
          </a:bodyPr>
          <a:lstStyle/>
          <a:p>
            <a:pPr marL="344488" indent="-344488">
              <a:buAutoNum type="arabicPeriod" startAt="6"/>
            </a:pPr>
            <a:r>
              <a:rPr lang="en-US" sz="1600" b="1" dirty="0" smtClean="0">
                <a:latin typeface="Helvetica" pitchFamily="34" charset="0"/>
              </a:rPr>
              <a:t>How </a:t>
            </a:r>
            <a:r>
              <a:rPr lang="en-US" sz="1600" b="1" dirty="0">
                <a:latin typeface="Helvetica" pitchFamily="34" charset="0"/>
              </a:rPr>
              <a:t>are the themes </a:t>
            </a:r>
            <a:r>
              <a:rPr lang="en-US" sz="1600" b="1" dirty="0" smtClean="0">
                <a:latin typeface="Helvetica" pitchFamily="34" charset="0"/>
              </a:rPr>
              <a:t>the same in </a:t>
            </a:r>
            <a:r>
              <a:rPr lang="en-US" sz="1600" b="1" i="1" u="sng" dirty="0" smtClean="0">
                <a:latin typeface="Helvetica" pitchFamily="34" charset="0"/>
              </a:rPr>
              <a:t>The </a:t>
            </a:r>
            <a:r>
              <a:rPr lang="en-US" sz="1600" b="1" i="1" u="sng" dirty="0">
                <a:latin typeface="Helvetica" pitchFamily="34" charset="0"/>
              </a:rPr>
              <a:t>Dolphins and the Pilot Whales</a:t>
            </a:r>
            <a:r>
              <a:rPr lang="en-US" sz="1600" b="1" dirty="0">
                <a:latin typeface="Helvetica" pitchFamily="34" charset="0"/>
              </a:rPr>
              <a:t> and </a:t>
            </a:r>
            <a:r>
              <a:rPr lang="en-US" sz="1600" b="1" i="1" u="sng" dirty="0">
                <a:latin typeface="Helvetica" pitchFamily="34" charset="0"/>
              </a:rPr>
              <a:t>A Fish Fable</a:t>
            </a:r>
            <a:r>
              <a:rPr lang="en-US" sz="1600" b="1" dirty="0" smtClean="0">
                <a:latin typeface="Helvetica" pitchFamily="34" charset="0"/>
              </a:rPr>
              <a:t>?</a:t>
            </a:r>
          </a:p>
          <a:p>
            <a:pPr marL="344488" indent="-344488">
              <a:buAutoNum type="arabicPeriod" startAt="6"/>
            </a:pPr>
            <a:endParaRPr lang="en-US" sz="1600" b="1" dirty="0">
              <a:latin typeface="Helvetica" pitchFamily="34" charset="0"/>
            </a:endParaRPr>
          </a:p>
          <a:p>
            <a:pPr marL="342900" indent="-4763">
              <a:buFont typeface="+mj-lt"/>
              <a:buAutoNum type="alphaUcPeriod"/>
            </a:pPr>
            <a:r>
              <a:rPr lang="en-US" sz="1600" dirty="0" smtClean="0">
                <a:latin typeface="Helvetica" pitchFamily="34" charset="0"/>
              </a:rPr>
              <a:t>  </a:t>
            </a:r>
            <a:r>
              <a:rPr lang="en-US" sz="1600" b="1" dirty="0" smtClean="0">
                <a:latin typeface="Helvetica" pitchFamily="34" charset="0"/>
              </a:rPr>
              <a:t> </a:t>
            </a:r>
            <a:r>
              <a:rPr lang="en-US" sz="1600" dirty="0" smtClean="0">
                <a:latin typeface="Helvetica" pitchFamily="34" charset="0"/>
              </a:rPr>
              <a:t>The themes in both stories are about pilot whales.</a:t>
            </a:r>
          </a:p>
          <a:p>
            <a:pPr marL="342900" indent="-4763">
              <a:buFont typeface="+mj-lt"/>
              <a:buAutoNum type="alphaUcPeriod"/>
            </a:pPr>
            <a:endParaRPr lang="en-US" sz="1600" dirty="0">
              <a:latin typeface="Helvetica" pitchFamily="34" charset="0"/>
            </a:endParaRPr>
          </a:p>
          <a:p>
            <a:pPr marL="342900" indent="-4763">
              <a:buFont typeface="+mj-lt"/>
              <a:buAutoNum type="alphaUcPeriod"/>
            </a:pPr>
            <a:r>
              <a:rPr lang="en-US" sz="1600" dirty="0">
                <a:latin typeface="Helvetica" pitchFamily="34" charset="0"/>
              </a:rPr>
              <a:t> </a:t>
            </a:r>
            <a:r>
              <a:rPr lang="en-US" sz="1600" dirty="0" smtClean="0">
                <a:latin typeface="Helvetica" pitchFamily="34" charset="0"/>
              </a:rPr>
              <a:t>  The themes in both stories are about helping others.</a:t>
            </a:r>
          </a:p>
          <a:p>
            <a:pPr marL="338137"/>
            <a:r>
              <a:rPr lang="en-US" sz="1600" dirty="0">
                <a:latin typeface="Helvetica" pitchFamily="34" charset="0"/>
              </a:rPr>
              <a:t> </a:t>
            </a:r>
            <a:r>
              <a:rPr lang="en-US" sz="1600" dirty="0" smtClean="0">
                <a:latin typeface="Helvetica" pitchFamily="34" charset="0"/>
              </a:rPr>
              <a:t>       </a:t>
            </a:r>
            <a:endParaRPr lang="en-US" sz="1600" dirty="0">
              <a:latin typeface="Helvetica" pitchFamily="34" charset="0"/>
            </a:endParaRPr>
          </a:p>
          <a:p>
            <a:pPr marL="681037" indent="-342900">
              <a:buFont typeface="+mj-lt"/>
              <a:buAutoNum type="alphaUcPeriod" startAt="3"/>
            </a:pPr>
            <a:r>
              <a:rPr lang="en-US" sz="1600" dirty="0" smtClean="0">
                <a:latin typeface="Helvetica" pitchFamily="34" charset="0"/>
              </a:rPr>
              <a:t> The themes in both stories are about flying fish.</a:t>
            </a:r>
          </a:p>
          <a:p>
            <a:pPr marL="681037" indent="-342900">
              <a:buFont typeface="+mj-lt"/>
              <a:buAutoNum type="alphaUcPeriod" startAt="3"/>
            </a:pPr>
            <a:endParaRPr lang="en-US" sz="1600" dirty="0">
              <a:latin typeface="Helvetica" pitchFamily="34" charset="0"/>
            </a:endParaRPr>
          </a:p>
          <a:p>
            <a:pPr marL="681037" indent="-342900">
              <a:buFont typeface="+mj-lt"/>
              <a:buAutoNum type="alphaUcPeriod" startAt="3"/>
            </a:pPr>
            <a:r>
              <a:rPr lang="en-US" sz="1600" dirty="0" smtClean="0">
                <a:latin typeface="Helvetica" pitchFamily="34" charset="0"/>
              </a:rPr>
              <a:t> The themes in both stories are about what dolphins and</a:t>
            </a:r>
          </a:p>
          <a:p>
            <a:pPr marL="338137"/>
            <a:r>
              <a:rPr lang="en-US" sz="1600" dirty="0">
                <a:latin typeface="Helvetica" pitchFamily="34" charset="0"/>
              </a:rPr>
              <a:t> </a:t>
            </a:r>
            <a:r>
              <a:rPr lang="en-US" sz="1600" dirty="0" smtClean="0">
                <a:latin typeface="Helvetica" pitchFamily="34" charset="0"/>
              </a:rPr>
              <a:t>      whales can do.</a:t>
            </a:r>
            <a:endParaRPr lang="en-US" sz="1600" dirty="0">
              <a:latin typeface="Helvetica" pitchFamily="34" charset="0"/>
            </a:endParaRPr>
          </a:p>
          <a:p>
            <a:endParaRPr lang="en-US" sz="1600" b="1" dirty="0" smtClean="0">
              <a:latin typeface="Helvetica" pitchFamily="34" charset="0"/>
              <a:cs typeface="Helvetica" pitchFamily="34" charset="0"/>
            </a:endParaRPr>
          </a:p>
          <a:p>
            <a:r>
              <a:rPr lang="en-US" sz="1600" b="1" dirty="0" smtClean="0">
                <a:latin typeface="Helvetica" pitchFamily="34" charset="0"/>
                <a:cs typeface="Helvetica" pitchFamily="34" charset="0"/>
              </a:rPr>
              <a:t>        </a:t>
            </a:r>
            <a:endParaRPr lang="en-US" sz="1600" dirty="0">
              <a:latin typeface="Helvetica" pitchFamily="34" charset="0"/>
              <a:cs typeface="Helvetica" pitchFamily="34" charset="0"/>
            </a:endParaRPr>
          </a:p>
          <a:p>
            <a:pPr marL="804862" indent="-342900">
              <a:buFont typeface="+mj-lt"/>
              <a:buAutoNum type="alphaUcPeriod"/>
            </a:pPr>
            <a:endParaRPr lang="en-US" sz="1600" dirty="0">
              <a:latin typeface="Helvetica" pitchFamily="34" charset="0"/>
              <a:cs typeface="Helvetica" pitchFamily="34" charset="0"/>
            </a:endParaRPr>
          </a:p>
          <a:p>
            <a:pPr marL="461962"/>
            <a:endParaRPr lang="en-US" sz="1600" dirty="0">
              <a:latin typeface="Helvetica" pitchFamily="34" charset="0"/>
              <a:cs typeface="Helvetica" pitchFamily="34" charset="0"/>
            </a:endParaRPr>
          </a:p>
          <a:p>
            <a:pPr marL="860425" indent="-398463">
              <a:buFont typeface="+mj-lt"/>
              <a:buAutoNum type="alphaUcPeriod"/>
            </a:pPr>
            <a:endParaRPr lang="en-US" sz="1600" dirty="0">
              <a:latin typeface="Helvetica" pitchFamily="34" charset="0"/>
              <a:cs typeface="Helvetica" pitchFamily="34" charset="0"/>
            </a:endParaRPr>
          </a:p>
        </p:txBody>
      </p:sp>
      <p:sp>
        <p:nvSpPr>
          <p:cNvPr id="26" name="Oval 25"/>
          <p:cNvSpPr/>
          <p:nvPr/>
        </p:nvSpPr>
        <p:spPr>
          <a:xfrm>
            <a:off x="956423" y="793599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Tree>
    <p:extLst>
      <p:ext uri="{BB962C8B-B14F-4D97-AF65-F5344CB8AC3E}">
        <p14:creationId xmlns:p14="http://schemas.microsoft.com/office/powerpoint/2010/main" val="1093626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25254526"/>
              </p:ext>
            </p:extLst>
          </p:nvPr>
        </p:nvGraphicFramePr>
        <p:xfrm>
          <a:off x="242887" y="272581"/>
          <a:ext cx="7043738" cy="3989100"/>
        </p:xfrm>
        <a:graphic>
          <a:graphicData uri="http://schemas.openxmlformats.org/drawingml/2006/table">
            <a:tbl>
              <a:tblPr firstRow="1" bandRow="1">
                <a:tableStyleId>{5940675A-B579-460E-94D1-54222C63F5DA}</a:tableStyleId>
              </a:tblPr>
              <a:tblGrid>
                <a:gridCol w="7043738"/>
              </a:tblGrid>
              <a:tr h="457200">
                <a:tc>
                  <a:txBody>
                    <a:bodyPr/>
                    <a:lstStyle/>
                    <a:p>
                      <a:pPr marL="344488" marR="0" indent="-344488" algn="l" defTabSz="966612" rtl="0" eaLnBrk="1" fontAlgn="auto" latinLnBrk="0" hangingPunct="1">
                        <a:lnSpc>
                          <a:spcPct val="100000"/>
                        </a:lnSpc>
                        <a:spcBef>
                          <a:spcPts val="0"/>
                        </a:spcBef>
                        <a:spcAft>
                          <a:spcPts val="0"/>
                        </a:spcAft>
                        <a:buClrTx/>
                        <a:buSzTx/>
                        <a:buFont typeface="+mj-lt"/>
                        <a:buAutoNum type="arabicPeriod" startAt="7"/>
                        <a:tabLst/>
                        <a:defRPr/>
                      </a:pPr>
                      <a:r>
                        <a:rPr lang="en-US" sz="1400" b="1" baseline="0" dirty="0" smtClean="0">
                          <a:solidFill>
                            <a:schemeClr val="tx1"/>
                          </a:solidFill>
                          <a:latin typeface="Helvetica" pitchFamily="34" charset="0"/>
                        </a:rPr>
                        <a:t>Which paragraphs in the story </a:t>
                      </a:r>
                      <a:r>
                        <a:rPr lang="en-US" sz="1400" b="1" i="1" u="sng" baseline="0" dirty="0" smtClean="0">
                          <a:solidFill>
                            <a:schemeClr val="tx1"/>
                          </a:solidFill>
                          <a:latin typeface="Helvetica" pitchFamily="34" charset="0"/>
                        </a:rPr>
                        <a:t>A Fish Fable</a:t>
                      </a:r>
                      <a:r>
                        <a:rPr lang="en-US" sz="1400" b="1" baseline="0" dirty="0" smtClean="0">
                          <a:solidFill>
                            <a:schemeClr val="tx1"/>
                          </a:solidFill>
                          <a:latin typeface="Helvetica" pitchFamily="34" charset="0"/>
                        </a:rPr>
                        <a:t>, are connected to the text’s illustration?  Use details from the text to explain your answer.</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54">
                <a:tc>
                  <a:txBody>
                    <a:bodyPr/>
                    <a:lstStyle/>
                    <a:p>
                      <a:endParaRPr lang="en-US"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60">
                <a:tc>
                  <a:txBody>
                    <a:bodyPr/>
                    <a:lstStyle/>
                    <a:p>
                      <a:endParaRPr lang="en-US"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320">
                <a:tc>
                  <a:txBody>
                    <a:bodyPr/>
                    <a:lstStyle/>
                    <a:p>
                      <a:endParaRPr lang="en-US"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580">
                <a:tc>
                  <a:txBody>
                    <a:bodyPr/>
                    <a:lstStyle/>
                    <a:p>
                      <a:endParaRPr lang="en-US"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840">
                <a:tc>
                  <a:txBody>
                    <a:bodyPr/>
                    <a:lstStyle/>
                    <a:p>
                      <a:endParaRPr lang="en-US"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300">
                <a:tc>
                  <a:txBody>
                    <a:bodyPr/>
                    <a:lstStyle/>
                    <a:p>
                      <a:endParaRPr lang="en-US"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endParaRPr lang="en-US"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n-US"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20">
                <a:tc>
                  <a:txBody>
                    <a:bodyPr/>
                    <a:lstStyle/>
                    <a:p>
                      <a:endParaRPr lang="en-US"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42204567"/>
              </p:ext>
            </p:extLst>
          </p:nvPr>
        </p:nvGraphicFramePr>
        <p:xfrm>
          <a:off x="304800" y="5334000"/>
          <a:ext cx="7043738" cy="3582120"/>
        </p:xfrm>
        <a:graphic>
          <a:graphicData uri="http://schemas.openxmlformats.org/drawingml/2006/table">
            <a:tbl>
              <a:tblPr firstRow="1" bandRow="1">
                <a:tableStyleId>{5940675A-B579-460E-94D1-54222C63F5DA}</a:tableStyleId>
              </a:tblPr>
              <a:tblGrid>
                <a:gridCol w="7043738"/>
              </a:tblGrid>
              <a:tr h="331473">
                <a:tc>
                  <a:txBody>
                    <a:bodyPr/>
                    <a:lstStyle/>
                    <a:p>
                      <a:pPr marL="342900" marR="0" indent="-342900" algn="l" defTabSz="966612" rtl="0" eaLnBrk="1" fontAlgn="auto" latinLnBrk="0" hangingPunct="1">
                        <a:lnSpc>
                          <a:spcPct val="100000"/>
                        </a:lnSpc>
                        <a:spcBef>
                          <a:spcPts val="0"/>
                        </a:spcBef>
                        <a:spcAft>
                          <a:spcPts val="0"/>
                        </a:spcAft>
                        <a:buClrTx/>
                        <a:buSzTx/>
                        <a:buFontTx/>
                        <a:buAutoNum type="arabicPeriod" startAt="8"/>
                        <a:tabLst/>
                        <a:defRPr/>
                      </a:pPr>
                      <a:r>
                        <a:rPr lang="en-US" sz="1400" b="1" baseline="0" dirty="0" smtClean="0">
                          <a:solidFill>
                            <a:schemeClr val="tx1"/>
                          </a:solidFill>
                          <a:latin typeface="Helvetica" panose="020B0604020202020204" pitchFamily="34" charset="0"/>
                          <a:cs typeface="Helvetica" panose="020B0604020202020204" pitchFamily="34" charset="0"/>
                        </a:rPr>
                        <a:t>How are Simon in </a:t>
                      </a:r>
                      <a:r>
                        <a:rPr lang="en-US" sz="1400" b="1" i="1" u="sng" baseline="0" dirty="0" smtClean="0">
                          <a:solidFill>
                            <a:schemeClr val="tx1"/>
                          </a:solidFill>
                          <a:latin typeface="Helvetica" panose="020B0604020202020204" pitchFamily="34" charset="0"/>
                          <a:cs typeface="Helvetica" panose="020B0604020202020204" pitchFamily="34" charset="0"/>
                        </a:rPr>
                        <a:t>The Dolphins and the Pilot Whales</a:t>
                      </a:r>
                      <a:r>
                        <a:rPr lang="en-US" sz="1400" b="1" baseline="0" dirty="0" smtClean="0">
                          <a:solidFill>
                            <a:schemeClr val="tx1"/>
                          </a:solidFill>
                          <a:latin typeface="Helvetica" panose="020B0604020202020204" pitchFamily="34" charset="0"/>
                          <a:cs typeface="Helvetica" panose="020B0604020202020204" pitchFamily="34" charset="0"/>
                        </a:rPr>
                        <a:t>, and the small black pilot whale in </a:t>
                      </a:r>
                      <a:r>
                        <a:rPr lang="en-US" sz="1400" b="1" i="1" u="sng" baseline="0" dirty="0" smtClean="0">
                          <a:solidFill>
                            <a:schemeClr val="tx1"/>
                          </a:solidFill>
                          <a:latin typeface="Helvetica" panose="020B0604020202020204" pitchFamily="34" charset="0"/>
                          <a:cs typeface="Helvetica" panose="020B0604020202020204" pitchFamily="34" charset="0"/>
                        </a:rPr>
                        <a:t>A Fish Fable</a:t>
                      </a:r>
                      <a:r>
                        <a:rPr lang="en-US" sz="1400" b="1" i="0" u="none" baseline="0" dirty="0" smtClean="0">
                          <a:solidFill>
                            <a:schemeClr val="tx1"/>
                          </a:solidFill>
                          <a:latin typeface="Helvetica" panose="020B0604020202020204" pitchFamily="34" charset="0"/>
                          <a:cs typeface="Helvetica" panose="020B0604020202020204" pitchFamily="34" charset="0"/>
                        </a:rPr>
                        <a:t> similar?  Use details and examples from both texts in your answer.</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273">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710">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11">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112">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713">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14">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91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916">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467">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 name="Straight Connector 6"/>
          <p:cNvCxnSpPr/>
          <p:nvPr/>
        </p:nvCxnSpPr>
        <p:spPr>
          <a:xfrm>
            <a:off x="404812" y="5181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424850231"/>
              </p:ext>
            </p:extLst>
          </p:nvPr>
        </p:nvGraphicFramePr>
        <p:xfrm>
          <a:off x="304800" y="9009927"/>
          <a:ext cx="2185988" cy="66747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RL.3.9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Compare and contrast the themes, settings, and plots of stories written by the same author about the same or similar characters (e.g., in books from a series)</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84724218"/>
              </p:ext>
            </p:extLst>
          </p:nvPr>
        </p:nvGraphicFramePr>
        <p:xfrm>
          <a:off x="5105400" y="4361727"/>
          <a:ext cx="2185988" cy="66747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RL.3.7</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Explain how specific aspects of a text's illustrations contribute to what is conveyed by the words in a story (e.g., create mood, emphasize aspects of a character or setting)</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914916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5" name="TextBox 4"/>
          <p:cNvSpPr txBox="1"/>
          <p:nvPr/>
        </p:nvSpPr>
        <p:spPr>
          <a:xfrm>
            <a:off x="5586412" y="152400"/>
            <a:ext cx="1862138" cy="369332"/>
          </a:xfrm>
          <a:prstGeom prst="rect">
            <a:avLst/>
          </a:prstGeom>
          <a:noFill/>
        </p:spPr>
        <p:txBody>
          <a:bodyPr wrap="square" rtlCol="0">
            <a:spAutoFit/>
          </a:bodyPr>
          <a:lstStyle/>
          <a:p>
            <a:pPr algn="r"/>
            <a:r>
              <a:rPr lang="en-US" sz="900" dirty="0" smtClean="0"/>
              <a:t>Grade Equivalence   3.5</a:t>
            </a:r>
          </a:p>
          <a:p>
            <a:pPr algn="r"/>
            <a:r>
              <a:rPr lang="en-US" sz="900" dirty="0" smtClean="0"/>
              <a:t>Lexile 730</a:t>
            </a:r>
            <a:endParaRPr lang="en-US" sz="900" dirty="0"/>
          </a:p>
        </p:txBody>
      </p:sp>
      <p:sp>
        <p:nvSpPr>
          <p:cNvPr id="2" name="Rectangle 1"/>
          <p:cNvSpPr/>
          <p:nvPr/>
        </p:nvSpPr>
        <p:spPr>
          <a:xfrm>
            <a:off x="323850" y="1022152"/>
            <a:ext cx="7205663" cy="7048083"/>
          </a:xfrm>
          <a:prstGeom prst="rect">
            <a:avLst/>
          </a:prstGeom>
        </p:spPr>
        <p:txBody>
          <a:bodyPr wrap="square">
            <a:spAutoFit/>
          </a:bodyPr>
          <a:lstStyle/>
          <a:p>
            <a:pPr algn="ctr"/>
            <a:r>
              <a:rPr lang="en-US" sz="1600" b="1" u="sng" dirty="0"/>
              <a:t>Dolphins and </a:t>
            </a:r>
            <a:r>
              <a:rPr lang="en-US" sz="1600" b="1" u="sng" dirty="0" smtClean="0"/>
              <a:t>Porpoises</a:t>
            </a:r>
          </a:p>
          <a:p>
            <a:pPr algn="ctr"/>
            <a:endParaRPr lang="en-US" sz="1600" u="sng" dirty="0"/>
          </a:p>
          <a:p>
            <a:r>
              <a:rPr lang="en-US" sz="1400" b="1" u="sng" dirty="0" smtClean="0"/>
              <a:t>1</a:t>
            </a:r>
          </a:p>
          <a:p>
            <a:r>
              <a:rPr lang="en-US" sz="1400" dirty="0" smtClean="0"/>
              <a:t>Do </a:t>
            </a:r>
            <a:r>
              <a:rPr lang="en-US" sz="1400" dirty="0"/>
              <a:t>you know the difference between a porpoise and a dolphin? Both can be found in oceans all over the world, and both are in the same family of animals, which includes 40 other species. </a:t>
            </a:r>
            <a:r>
              <a:rPr lang="en-US" sz="1400" dirty="0" smtClean="0"/>
              <a:t>This species breathes air through lungs like humans do.  They must come to the surface of the water for air.  Dolphins and porpoises may look </a:t>
            </a:r>
            <a:r>
              <a:rPr lang="en-US" sz="1400" dirty="0"/>
              <a:t>similar, but they are very different types of creatures</a:t>
            </a:r>
            <a:r>
              <a:rPr lang="en-US" sz="1400" dirty="0" smtClean="0"/>
              <a:t>. </a:t>
            </a:r>
          </a:p>
          <a:p>
            <a:r>
              <a:rPr lang="en-US" sz="1400" dirty="0"/>
              <a:t>	</a:t>
            </a:r>
          </a:p>
          <a:p>
            <a:r>
              <a:rPr lang="en-US" sz="1400" b="1" u="sng" dirty="0" smtClean="0"/>
              <a:t>2</a:t>
            </a:r>
          </a:p>
          <a:p>
            <a:r>
              <a:rPr lang="en-US" sz="1400" dirty="0" smtClean="0"/>
              <a:t>Porpoises </a:t>
            </a:r>
            <a:r>
              <a:rPr lang="en-US" sz="1400" dirty="0"/>
              <a:t>are smaller than dolphins and are rounder in shape. They have rounded heads and short noses. Porpoises do not grow longer than 6 feet in length and weigh less than 300 pounds. The teeth of porpoises are </a:t>
            </a:r>
            <a:r>
              <a:rPr lang="en-US" sz="1400" b="1" u="sng" dirty="0"/>
              <a:t>blunt</a:t>
            </a:r>
            <a:r>
              <a:rPr lang="en-US" sz="1400" dirty="0"/>
              <a:t> and do not have sharp points like the teeth of dolphins. Porpoises travel in small groups of 2 to 4.  </a:t>
            </a:r>
            <a:endParaRPr lang="en-US" sz="1400" dirty="0" smtClean="0"/>
          </a:p>
          <a:p>
            <a:endParaRPr lang="en-US" sz="1400" dirty="0"/>
          </a:p>
          <a:p>
            <a:r>
              <a:rPr lang="en-US" sz="1400" b="1" u="sng" dirty="0" smtClean="0"/>
              <a:t>3</a:t>
            </a:r>
            <a:r>
              <a:rPr lang="en-US" sz="1400" dirty="0"/>
              <a:t>	</a:t>
            </a:r>
            <a:endParaRPr lang="en-US" sz="1400" dirty="0" smtClean="0"/>
          </a:p>
          <a:p>
            <a:r>
              <a:rPr lang="en-US" sz="1400" dirty="0" smtClean="0"/>
              <a:t>Dolphins </a:t>
            </a:r>
            <a:r>
              <a:rPr lang="en-US" sz="1400" dirty="0"/>
              <a:t>are much larger and have a more elongated shape than porpoises. Dolphins grow between 6 feet and 26 feet in length and weigh between 70 and 1500 pounds. They have sharp teeth and long noses. Dolphins travel in sizeable groups, called </a:t>
            </a:r>
            <a:r>
              <a:rPr lang="en-US" sz="1400" b="1" u="sng" dirty="0"/>
              <a:t>pods</a:t>
            </a:r>
            <a:r>
              <a:rPr lang="en-US" sz="1400" dirty="0"/>
              <a:t>, with 2 to more than 100 members</a:t>
            </a:r>
            <a:r>
              <a:rPr lang="en-US" sz="1400" dirty="0" smtClean="0"/>
              <a:t>. The pods of both dolphins and porpoises protect the babies when they are born.  Baby dolphins and porpoises are born alive and can swim just a few minutes after they are born.</a:t>
            </a:r>
          </a:p>
          <a:p>
            <a:endParaRPr lang="en-US" sz="1400" dirty="0"/>
          </a:p>
          <a:p>
            <a:r>
              <a:rPr lang="en-US" sz="1400" b="1" u="sng" dirty="0" smtClean="0"/>
              <a:t>4</a:t>
            </a:r>
          </a:p>
          <a:p>
            <a:r>
              <a:rPr lang="en-US" sz="1400" dirty="0" smtClean="0"/>
              <a:t>Most </a:t>
            </a:r>
            <a:r>
              <a:rPr lang="en-US" sz="1400" dirty="0"/>
              <a:t>commonly seen off the coast of North Carolina is the bottlenose dolphin. This smaller dolphin generally swims close to the shore in groups of 2 to 12. The bottlenose dolphin is light colored on the belly and dark colored on the back. This special coloring is called an </a:t>
            </a:r>
            <a:r>
              <a:rPr lang="en-US" sz="1400" dirty="0" smtClean="0"/>
              <a:t>adaptation </a:t>
            </a:r>
            <a:r>
              <a:rPr lang="en-US" sz="1400" dirty="0"/>
              <a:t>and this helps keep the dolphin safe from other animals. </a:t>
            </a:r>
            <a:endParaRPr lang="en-US" sz="1400" dirty="0" smtClean="0"/>
          </a:p>
          <a:p>
            <a:endParaRPr lang="en-US" sz="1400" dirty="0" smtClean="0"/>
          </a:p>
          <a:p>
            <a:r>
              <a:rPr lang="en-US" sz="1400" b="1" u="sng" dirty="0" smtClean="0"/>
              <a:t>5</a:t>
            </a:r>
          </a:p>
          <a:p>
            <a:r>
              <a:rPr lang="en-US" sz="1400" dirty="0" smtClean="0"/>
              <a:t>Dolphins </a:t>
            </a:r>
            <a:r>
              <a:rPr lang="en-US" sz="1400" dirty="0"/>
              <a:t>and porpoises are sometimes hunted or accidentally caught by fishermen. Because the numbers of dolphins and porpoises have declined, these animals are protected and have been placed on a list of </a:t>
            </a:r>
            <a:r>
              <a:rPr lang="en-US" sz="1400" b="1" u="sng" dirty="0"/>
              <a:t>protected</a:t>
            </a:r>
            <a:r>
              <a:rPr lang="en-US" sz="1400" dirty="0"/>
              <a:t> species. This means that people are asked to pay special attention to keeping dolphins and porpoises safe from harm. </a:t>
            </a:r>
          </a:p>
        </p:txBody>
      </p:sp>
    </p:spTree>
    <p:extLst>
      <p:ext uri="{BB962C8B-B14F-4D97-AF65-F5344CB8AC3E}">
        <p14:creationId xmlns:p14="http://schemas.microsoft.com/office/powerpoint/2010/main" val="3427373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15" name="TextBox 14"/>
          <p:cNvSpPr txBox="1"/>
          <p:nvPr/>
        </p:nvSpPr>
        <p:spPr>
          <a:xfrm>
            <a:off x="5586412" y="152400"/>
            <a:ext cx="1862138" cy="369332"/>
          </a:xfrm>
          <a:prstGeom prst="rect">
            <a:avLst/>
          </a:prstGeom>
          <a:noFill/>
        </p:spPr>
        <p:txBody>
          <a:bodyPr wrap="square" rtlCol="0">
            <a:spAutoFit/>
          </a:bodyPr>
          <a:lstStyle/>
          <a:p>
            <a:pPr algn="r"/>
            <a:r>
              <a:rPr lang="en-US" sz="900" dirty="0" smtClean="0"/>
              <a:t>Grade Equivalence   3.9</a:t>
            </a:r>
          </a:p>
          <a:p>
            <a:pPr algn="r"/>
            <a:r>
              <a:rPr lang="en-US" sz="900" dirty="0" smtClean="0"/>
              <a:t>Lexile 800</a:t>
            </a:r>
            <a:endParaRPr lang="en-US" sz="900" dirty="0"/>
          </a:p>
        </p:txBody>
      </p:sp>
      <p:sp>
        <p:nvSpPr>
          <p:cNvPr id="3" name="Rectangle 2"/>
          <p:cNvSpPr/>
          <p:nvPr/>
        </p:nvSpPr>
        <p:spPr>
          <a:xfrm>
            <a:off x="404812" y="872491"/>
            <a:ext cx="7124700" cy="8525411"/>
          </a:xfrm>
          <a:prstGeom prst="rect">
            <a:avLst/>
          </a:prstGeom>
        </p:spPr>
        <p:txBody>
          <a:bodyPr wrap="square">
            <a:spAutoFit/>
          </a:bodyPr>
          <a:lstStyle/>
          <a:p>
            <a:pPr algn="ctr"/>
            <a:r>
              <a:rPr lang="en-US" sz="1600" b="1" u="sng" dirty="0" smtClean="0"/>
              <a:t>Is it a Porpoise or a Dolphin?</a:t>
            </a:r>
            <a:endParaRPr lang="en-US" sz="1600" b="1" u="sng" dirty="0"/>
          </a:p>
          <a:p>
            <a:pPr>
              <a:tabLst>
                <a:tab pos="2682875" algn="l"/>
                <a:tab pos="3486150" algn="l"/>
              </a:tabLst>
            </a:pPr>
            <a:r>
              <a:rPr lang="en-US" sz="1400" b="1" dirty="0" smtClean="0"/>
              <a:t>                                                                        </a:t>
            </a:r>
            <a:r>
              <a:rPr lang="en-US" sz="1400" b="1" i="1" dirty="0" smtClean="0"/>
              <a:t>By </a:t>
            </a:r>
            <a:r>
              <a:rPr lang="en-US" sz="1400" b="1" i="1" dirty="0"/>
              <a:t>Guy </a:t>
            </a:r>
            <a:r>
              <a:rPr lang="en-US" sz="1400" b="1" i="1" dirty="0" smtClean="0"/>
              <a:t>Belleranti</a:t>
            </a:r>
          </a:p>
          <a:p>
            <a:endParaRPr lang="en-US" sz="1400" b="1" dirty="0"/>
          </a:p>
          <a:p>
            <a:r>
              <a:rPr lang="en-US" sz="1400" b="1" u="sng" dirty="0" smtClean="0"/>
              <a:t>1</a:t>
            </a:r>
          </a:p>
          <a:p>
            <a:r>
              <a:rPr lang="en-US" sz="1400" dirty="0" smtClean="0"/>
              <a:t>Porpoises </a:t>
            </a:r>
            <a:r>
              <a:rPr lang="en-US" sz="1400" dirty="0"/>
              <a:t>and dolphins are </a:t>
            </a:r>
            <a:r>
              <a:rPr lang="en-US" sz="1400" dirty="0" smtClean="0"/>
              <a:t>fascinating and </a:t>
            </a:r>
            <a:r>
              <a:rPr lang="en-US" sz="1400" dirty="0"/>
              <a:t>beautiful sea creatures. They are in the</a:t>
            </a:r>
          </a:p>
          <a:p>
            <a:r>
              <a:rPr lang="en-US" sz="1400" dirty="0"/>
              <a:t>group of whales called toothed whales</a:t>
            </a:r>
            <a:r>
              <a:rPr lang="en-US" sz="1400" dirty="0" smtClean="0"/>
              <a:t>.</a:t>
            </a:r>
          </a:p>
          <a:p>
            <a:endParaRPr lang="en-US" sz="1400" dirty="0"/>
          </a:p>
          <a:p>
            <a:r>
              <a:rPr lang="en-US" sz="1400" b="1" u="sng" dirty="0" smtClean="0"/>
              <a:t>2</a:t>
            </a:r>
          </a:p>
          <a:p>
            <a:r>
              <a:rPr lang="en-US" sz="1400" dirty="0" smtClean="0"/>
              <a:t>Many </a:t>
            </a:r>
            <a:r>
              <a:rPr lang="en-US" sz="1400" dirty="0"/>
              <a:t>people think dolphins </a:t>
            </a:r>
            <a:r>
              <a:rPr lang="en-US" sz="1400" dirty="0" smtClean="0"/>
              <a:t>and porpoises </a:t>
            </a:r>
            <a:r>
              <a:rPr lang="en-US" sz="1400" dirty="0"/>
              <a:t>are </a:t>
            </a:r>
            <a:endParaRPr lang="en-US" sz="1400" dirty="0" smtClean="0"/>
          </a:p>
          <a:p>
            <a:r>
              <a:rPr lang="en-US" sz="1400" dirty="0" smtClean="0"/>
              <a:t>fish</a:t>
            </a:r>
            <a:r>
              <a:rPr lang="en-US" sz="1400" dirty="0"/>
              <a:t>, but this is simply not </a:t>
            </a:r>
            <a:r>
              <a:rPr lang="en-US" sz="1400" dirty="0" smtClean="0"/>
              <a:t>true.</a:t>
            </a:r>
          </a:p>
          <a:p>
            <a:r>
              <a:rPr lang="en-US" sz="1400" dirty="0" smtClean="0"/>
              <a:t>They are mammals, just like dogs, cats, horses, </a:t>
            </a:r>
          </a:p>
          <a:p>
            <a:r>
              <a:rPr lang="en-US" sz="1400" dirty="0" smtClean="0"/>
              <a:t>cows</a:t>
            </a:r>
            <a:r>
              <a:rPr lang="en-US" sz="1400" dirty="0"/>
              <a:t>, deer, and humans. Like all mammals,</a:t>
            </a:r>
          </a:p>
          <a:p>
            <a:r>
              <a:rPr lang="en-US" sz="1400" dirty="0"/>
              <a:t>dolphins and porpoises are </a:t>
            </a:r>
            <a:r>
              <a:rPr lang="en-US" sz="1400" dirty="0" smtClean="0"/>
              <a:t>warm-blooded, </a:t>
            </a:r>
          </a:p>
          <a:p>
            <a:r>
              <a:rPr lang="en-US" sz="1400" dirty="0" smtClean="0"/>
              <a:t>which </a:t>
            </a:r>
            <a:r>
              <a:rPr lang="en-US" sz="1400" dirty="0"/>
              <a:t>means their body temperature always</a:t>
            </a:r>
          </a:p>
          <a:p>
            <a:r>
              <a:rPr lang="en-US" sz="1400" dirty="0"/>
              <a:t>stays the same. While most other animals </a:t>
            </a:r>
            <a:r>
              <a:rPr lang="en-US" sz="1400" dirty="0" smtClean="0"/>
              <a:t>are </a:t>
            </a:r>
          </a:p>
          <a:p>
            <a:r>
              <a:rPr lang="en-US" sz="1400" dirty="0" smtClean="0"/>
              <a:t>born </a:t>
            </a:r>
            <a:r>
              <a:rPr lang="en-US" sz="1400" dirty="0"/>
              <a:t>from eggs, mammals are born alive. </a:t>
            </a:r>
            <a:r>
              <a:rPr lang="en-US" sz="1400" dirty="0" smtClean="0"/>
              <a:t>Also, </a:t>
            </a:r>
          </a:p>
          <a:p>
            <a:r>
              <a:rPr lang="en-US" sz="1400" dirty="0" smtClean="0"/>
              <a:t>mammals </a:t>
            </a:r>
            <a:r>
              <a:rPr lang="en-US" sz="1400" dirty="0"/>
              <a:t>have lungs and breathe air. </a:t>
            </a:r>
            <a:r>
              <a:rPr lang="en-US" sz="1400" dirty="0" smtClean="0"/>
              <a:t>Dolphins </a:t>
            </a:r>
          </a:p>
          <a:p>
            <a:r>
              <a:rPr lang="en-US" sz="1400" dirty="0" smtClean="0"/>
              <a:t>and </a:t>
            </a:r>
            <a:r>
              <a:rPr lang="en-US" sz="1400" dirty="0"/>
              <a:t>porpoises need to come up to the </a:t>
            </a:r>
            <a:r>
              <a:rPr lang="en-US" sz="1400" dirty="0" smtClean="0"/>
              <a:t>surface of </a:t>
            </a:r>
            <a:r>
              <a:rPr lang="en-US" sz="1400" dirty="0"/>
              <a:t>the water to breathe through the </a:t>
            </a:r>
            <a:r>
              <a:rPr lang="en-US" sz="1400" dirty="0" smtClean="0"/>
              <a:t>blowhole in </a:t>
            </a:r>
            <a:r>
              <a:rPr lang="en-US" sz="1400" dirty="0"/>
              <a:t>the top of their heads</a:t>
            </a:r>
            <a:r>
              <a:rPr lang="en-US" sz="1400" dirty="0" smtClean="0"/>
              <a:t>.</a:t>
            </a:r>
          </a:p>
          <a:p>
            <a:pPr>
              <a:tabLst>
                <a:tab pos="2632075" algn="l"/>
              </a:tabLst>
            </a:pPr>
            <a:endParaRPr lang="en-US" sz="1400" dirty="0" smtClean="0"/>
          </a:p>
          <a:p>
            <a:pPr>
              <a:tabLst>
                <a:tab pos="2632075" algn="l"/>
              </a:tabLst>
            </a:pPr>
            <a:r>
              <a:rPr lang="en-US" sz="1400" dirty="0" smtClean="0"/>
              <a:t>                                                                 </a:t>
            </a:r>
            <a:r>
              <a:rPr lang="en-US" sz="1400" b="1" u="sng" dirty="0" smtClean="0"/>
              <a:t>3</a:t>
            </a:r>
            <a:endParaRPr lang="en-US" sz="1400" b="1" u="sng" dirty="0"/>
          </a:p>
          <a:p>
            <a:r>
              <a:rPr lang="en-US" sz="1400" dirty="0" smtClean="0"/>
              <a:t>                                                                    Most </a:t>
            </a:r>
            <a:r>
              <a:rPr lang="en-US" sz="1400" dirty="0"/>
              <a:t>porpoises and dolphins eat </a:t>
            </a:r>
            <a:r>
              <a:rPr lang="en-US" sz="1400" dirty="0" smtClean="0"/>
              <a:t>fish, squid</a:t>
            </a:r>
            <a:r>
              <a:rPr lang="en-US" sz="1400" dirty="0"/>
              <a:t>, and </a:t>
            </a:r>
            <a:r>
              <a:rPr lang="en-US" sz="1400" dirty="0" smtClean="0"/>
              <a:t>                    		                 crustaceans</a:t>
            </a:r>
            <a:r>
              <a:rPr lang="en-US" sz="1400" dirty="0"/>
              <a:t>. However, the largest</a:t>
            </a:r>
          </a:p>
          <a:p>
            <a:r>
              <a:rPr lang="en-US" sz="1400" dirty="0" smtClean="0"/>
              <a:t>		                 species </a:t>
            </a:r>
            <a:r>
              <a:rPr lang="en-US" sz="1400" dirty="0"/>
              <a:t>of dolphin, the orca, also hunts </a:t>
            </a:r>
            <a:r>
              <a:rPr lang="en-US" sz="1400" dirty="0" smtClean="0"/>
              <a:t>seals, 		                                           penguins</a:t>
            </a:r>
            <a:r>
              <a:rPr lang="en-US" sz="1400" dirty="0"/>
              <a:t>, walruses, and whales</a:t>
            </a:r>
            <a:r>
              <a:rPr lang="en-US" sz="1400" dirty="0" smtClean="0"/>
              <a:t>.</a:t>
            </a:r>
          </a:p>
          <a:p>
            <a:endParaRPr lang="en-US" sz="1400" dirty="0"/>
          </a:p>
          <a:p>
            <a:endParaRPr lang="en-US" sz="1400" dirty="0" smtClean="0"/>
          </a:p>
          <a:p>
            <a:endParaRPr lang="en-US" sz="1400" dirty="0" smtClean="0"/>
          </a:p>
          <a:p>
            <a:endParaRPr lang="en-US" sz="1400" dirty="0"/>
          </a:p>
          <a:p>
            <a:r>
              <a:rPr lang="en-US" sz="1400" b="1" u="sng" dirty="0" smtClean="0"/>
              <a:t>4</a:t>
            </a:r>
          </a:p>
          <a:p>
            <a:r>
              <a:rPr lang="en-US" sz="1400" dirty="0" smtClean="0"/>
              <a:t>Both </a:t>
            </a:r>
            <a:r>
              <a:rPr lang="en-US" sz="1400" dirty="0"/>
              <a:t>porpoises and dolphins use </a:t>
            </a:r>
            <a:r>
              <a:rPr lang="en-US" sz="1400" b="1" u="sng" dirty="0"/>
              <a:t>echolocation</a:t>
            </a:r>
            <a:r>
              <a:rPr lang="en-US" sz="1400" dirty="0"/>
              <a:t>. This means they send out sounds and</a:t>
            </a:r>
          </a:p>
          <a:p>
            <a:r>
              <a:rPr lang="en-US" sz="1400" dirty="0"/>
              <a:t>then listen for the echoes bouncing back. Echolocation helps them find food and escape</a:t>
            </a:r>
          </a:p>
          <a:p>
            <a:r>
              <a:rPr lang="en-US" sz="1400" dirty="0"/>
              <a:t>predators</a:t>
            </a:r>
            <a:r>
              <a:rPr lang="en-US" sz="1400" dirty="0" smtClean="0"/>
              <a:t>.</a:t>
            </a:r>
          </a:p>
          <a:p>
            <a:endParaRPr lang="en-US" sz="1400" dirty="0"/>
          </a:p>
          <a:p>
            <a:r>
              <a:rPr lang="en-US" sz="1400" b="1" i="1" dirty="0" smtClean="0"/>
              <a:t>5</a:t>
            </a:r>
          </a:p>
          <a:p>
            <a:r>
              <a:rPr lang="en-US" sz="1400" dirty="0" smtClean="0"/>
              <a:t>Both </a:t>
            </a:r>
            <a:r>
              <a:rPr lang="en-US" sz="1400" dirty="0"/>
              <a:t>porpoises and dolphins are toothed whales. However, porpoise teeth are</a:t>
            </a:r>
          </a:p>
          <a:p>
            <a:r>
              <a:rPr lang="en-US" sz="1400" dirty="0"/>
              <a:t>shaped differently than dolphin teeth. Dolphins have sharp, cone-shaped teeth, but</a:t>
            </a:r>
          </a:p>
          <a:p>
            <a:r>
              <a:rPr lang="en-US" sz="1400" dirty="0"/>
              <a:t>porpoise teeth are spade-shaped and flatter</a:t>
            </a:r>
            <a:r>
              <a:rPr lang="en-US" sz="1400" dirty="0" smtClean="0"/>
              <a:t>.</a:t>
            </a:r>
            <a:r>
              <a:rPr lang="en-US" sz="1400" dirty="0"/>
              <a:t> </a:t>
            </a:r>
            <a:endParaRPr lang="en-US" sz="1400" dirty="0" smtClean="0"/>
          </a:p>
        </p:txBody>
      </p:sp>
      <p:pic>
        <p:nvPicPr>
          <p:cNvPr id="1026" name="Picture 2"/>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3006" r="4158" b="4439"/>
          <a:stretch/>
        </p:blipFill>
        <p:spPr bwMode="auto">
          <a:xfrm>
            <a:off x="4295511" y="2438400"/>
            <a:ext cx="2221971" cy="172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62000" y="5334000"/>
            <a:ext cx="2105025" cy="1589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4659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3" name="Rectangle 2"/>
          <p:cNvSpPr/>
          <p:nvPr/>
        </p:nvSpPr>
        <p:spPr>
          <a:xfrm>
            <a:off x="530753" y="609601"/>
            <a:ext cx="6189134" cy="5047536"/>
          </a:xfrm>
          <a:prstGeom prst="rect">
            <a:avLst/>
          </a:prstGeom>
        </p:spPr>
        <p:txBody>
          <a:bodyPr wrap="square">
            <a:spAutoFit/>
          </a:bodyPr>
          <a:lstStyle/>
          <a:p>
            <a:r>
              <a:rPr lang="en-US" sz="1400" b="1" u="sng" dirty="0"/>
              <a:t>Is it a Porpoise or a Dolphin?</a:t>
            </a:r>
          </a:p>
          <a:p>
            <a:endParaRPr lang="en-US" sz="1400" b="1" u="sng" dirty="0"/>
          </a:p>
          <a:p>
            <a:r>
              <a:rPr lang="en-US" sz="1400" b="1" u="sng" dirty="0" smtClean="0"/>
              <a:t>6</a:t>
            </a:r>
          </a:p>
          <a:p>
            <a:r>
              <a:rPr lang="en-US" sz="1400" dirty="0" smtClean="0"/>
              <a:t>Their </a:t>
            </a:r>
            <a:r>
              <a:rPr lang="en-US" sz="1400" dirty="0"/>
              <a:t>bodies are shaped differently, too. Porpoises are shorter with more </a:t>
            </a:r>
            <a:r>
              <a:rPr lang="en-US" sz="1400" dirty="0" smtClean="0"/>
              <a:t>rounded beaks </a:t>
            </a:r>
            <a:r>
              <a:rPr lang="en-US" sz="1400" dirty="0"/>
              <a:t>and bodies. The dorsal fins on their backs are also shorter and less pointed. Dolphins, on the other hand, have longer, more pointed beaks. Their dorsal fins are taller and more pointed too</a:t>
            </a:r>
            <a:r>
              <a:rPr lang="en-US" sz="1400" dirty="0" smtClean="0"/>
              <a:t>.</a:t>
            </a:r>
          </a:p>
          <a:p>
            <a:endParaRPr lang="en-US" sz="1400" dirty="0"/>
          </a:p>
          <a:p>
            <a:r>
              <a:rPr lang="en-US" sz="1400" b="1" u="sng" dirty="0" smtClean="0"/>
              <a:t>7</a:t>
            </a:r>
          </a:p>
          <a:p>
            <a:r>
              <a:rPr lang="en-US" sz="1400" dirty="0" smtClean="0"/>
              <a:t>Porpoises </a:t>
            </a:r>
            <a:r>
              <a:rPr lang="en-US" sz="1400" dirty="0"/>
              <a:t>are usually under seven feet (two meters) long. Many dolphins are over </a:t>
            </a:r>
            <a:r>
              <a:rPr lang="en-US" sz="1400" dirty="0" smtClean="0"/>
              <a:t>ten feet </a:t>
            </a:r>
            <a:r>
              <a:rPr lang="en-US" sz="1400" dirty="0"/>
              <a:t>(three meters). Orcas can grow over twenty feet </a:t>
            </a:r>
            <a:r>
              <a:rPr lang="en-US" sz="1400" dirty="0" smtClean="0"/>
              <a:t>long.</a:t>
            </a:r>
          </a:p>
          <a:p>
            <a:endParaRPr lang="en-US" sz="1400" dirty="0"/>
          </a:p>
          <a:p>
            <a:r>
              <a:rPr lang="en-US" sz="1400" b="1" u="sng" dirty="0" smtClean="0"/>
              <a:t>8</a:t>
            </a:r>
          </a:p>
          <a:p>
            <a:r>
              <a:rPr lang="en-US" sz="1400" dirty="0" smtClean="0"/>
              <a:t>The </a:t>
            </a:r>
            <a:r>
              <a:rPr lang="en-US" sz="1400" dirty="0"/>
              <a:t>life span of a dolphin is usually much longer than the life span of a </a:t>
            </a:r>
            <a:r>
              <a:rPr lang="en-US" sz="1400" dirty="0" smtClean="0"/>
              <a:t>porpoise. Dolphins </a:t>
            </a:r>
            <a:r>
              <a:rPr lang="en-US" sz="1400" dirty="0"/>
              <a:t>can live 50 or more years. Porpoises seldom live longer than 15 years</a:t>
            </a:r>
            <a:r>
              <a:rPr lang="en-US" sz="1400" dirty="0" smtClean="0"/>
              <a:t>.</a:t>
            </a:r>
          </a:p>
          <a:p>
            <a:endParaRPr lang="en-US" sz="1400" dirty="0"/>
          </a:p>
          <a:p>
            <a:r>
              <a:rPr lang="en-US" sz="1400" b="1" u="sng" dirty="0" smtClean="0"/>
              <a:t>9</a:t>
            </a:r>
          </a:p>
          <a:p>
            <a:r>
              <a:rPr lang="en-US" sz="1400" dirty="0" smtClean="0"/>
              <a:t>Dolphins </a:t>
            </a:r>
            <a:r>
              <a:rPr lang="en-US" sz="1400" dirty="0"/>
              <a:t>are very social animals. They live in large groups called </a:t>
            </a:r>
            <a:r>
              <a:rPr lang="en-US" sz="1400" b="1" u="sng" dirty="0"/>
              <a:t>pods</a:t>
            </a:r>
            <a:r>
              <a:rPr lang="en-US" sz="1400" dirty="0"/>
              <a:t>, with up to </a:t>
            </a:r>
            <a:r>
              <a:rPr lang="en-US" sz="1400" dirty="0" smtClean="0"/>
              <a:t>a dozen </a:t>
            </a:r>
            <a:r>
              <a:rPr lang="en-US" sz="1400" dirty="0"/>
              <a:t>individuals. Dolphins enjoy interacting with humans. Sometimes they swim </a:t>
            </a:r>
            <a:r>
              <a:rPr lang="en-US" sz="1400" dirty="0" smtClean="0"/>
              <a:t>beside boats </a:t>
            </a:r>
            <a:r>
              <a:rPr lang="en-US" sz="1400" dirty="0"/>
              <a:t>and make whistling and chirping sounds as they talk. Porpoises are much more </a:t>
            </a:r>
            <a:r>
              <a:rPr lang="en-US" sz="1400" dirty="0" smtClean="0"/>
              <a:t>shy than </a:t>
            </a:r>
            <a:r>
              <a:rPr lang="en-US" sz="1400" dirty="0"/>
              <a:t>dolphins, and they tend to </a:t>
            </a:r>
            <a:r>
              <a:rPr lang="en-US" sz="1400" b="1" u="sng" dirty="0"/>
              <a:t>avoid</a:t>
            </a:r>
            <a:r>
              <a:rPr lang="en-US" sz="1400" dirty="0"/>
              <a:t> human interaction. They usually live in smaller </a:t>
            </a:r>
            <a:r>
              <a:rPr lang="en-US" sz="1400" dirty="0" smtClean="0"/>
              <a:t>pods of </a:t>
            </a:r>
            <a:r>
              <a:rPr lang="en-US" sz="1400" dirty="0"/>
              <a:t>2 to 4 individuals. Their sounds can’t be heard by our ears.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753" y="6096000"/>
            <a:ext cx="692229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485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566738" y="4191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3" name="Rectangle 2"/>
          <p:cNvSpPr/>
          <p:nvPr/>
        </p:nvSpPr>
        <p:spPr>
          <a:xfrm>
            <a:off x="809624" y="655226"/>
            <a:ext cx="5667376" cy="2621374"/>
          </a:xfrm>
          <a:prstGeom prst="rect">
            <a:avLst/>
          </a:prstGeom>
        </p:spPr>
        <p:txBody>
          <a:bodyPr wrap="square" lIns="96661" tIns="48331" rIns="96661" bIns="48331">
            <a:spAutoFit/>
          </a:bodyPr>
          <a:lstStyle/>
          <a:p>
            <a:pPr marL="342900" indent="-342900">
              <a:buAutoNum type="arabicPeriod" startAt="9"/>
            </a:pPr>
            <a:r>
              <a:rPr lang="en-US" sz="1800" b="1" dirty="0" smtClean="0">
                <a:latin typeface="Helvetica" pitchFamily="34" charset="0"/>
                <a:cs typeface="Helvetica" pitchFamily="34" charset="0"/>
              </a:rPr>
              <a:t>What </a:t>
            </a:r>
            <a:r>
              <a:rPr lang="en-US" sz="1800" b="1" dirty="0">
                <a:latin typeface="Helvetica" pitchFamily="34" charset="0"/>
                <a:cs typeface="Helvetica" pitchFamily="34" charset="0"/>
              </a:rPr>
              <a:t>does the word </a:t>
            </a:r>
            <a:r>
              <a:rPr lang="en-US" sz="1800" b="1" u="sng" dirty="0">
                <a:latin typeface="Helvetica" pitchFamily="34" charset="0"/>
                <a:cs typeface="Helvetica" pitchFamily="34" charset="0"/>
              </a:rPr>
              <a:t>protected</a:t>
            </a:r>
            <a:r>
              <a:rPr lang="en-US" sz="1800" b="1" dirty="0">
                <a:latin typeface="Helvetica" pitchFamily="34" charset="0"/>
                <a:cs typeface="Helvetica" pitchFamily="34" charset="0"/>
              </a:rPr>
              <a:t> mean in </a:t>
            </a:r>
            <a:r>
              <a:rPr lang="en-US" sz="1800" b="1" dirty="0" smtClean="0">
                <a:latin typeface="Helvetica" pitchFamily="34" charset="0"/>
                <a:cs typeface="Helvetica" pitchFamily="34" charset="0"/>
              </a:rPr>
              <a:t>the</a:t>
            </a:r>
          </a:p>
          <a:p>
            <a:r>
              <a:rPr lang="en-US" sz="1800" b="1" dirty="0">
                <a:latin typeface="Helvetica" pitchFamily="34" charset="0"/>
                <a:ea typeface="Calibri" pitchFamily="34" charset="0"/>
                <a:cs typeface="Helvetica" pitchFamily="34" charset="0"/>
              </a:rPr>
              <a:t> </a:t>
            </a:r>
            <a:r>
              <a:rPr lang="en-US" sz="1800" b="1" dirty="0" smtClean="0">
                <a:latin typeface="Helvetica" pitchFamily="34" charset="0"/>
                <a:ea typeface="Calibri" pitchFamily="34" charset="0"/>
                <a:cs typeface="Helvetica" pitchFamily="34" charset="0"/>
              </a:rPr>
              <a:t>     passage </a:t>
            </a:r>
            <a:r>
              <a:rPr lang="en-US" sz="1800" b="1" i="1" u="sng" dirty="0">
                <a:latin typeface="Helvetica" pitchFamily="34" charset="0"/>
                <a:ea typeface="Calibri" pitchFamily="34" charset="0"/>
                <a:cs typeface="Helvetica" pitchFamily="34" charset="0"/>
              </a:rPr>
              <a:t>Dolphins and Porpoises</a:t>
            </a:r>
            <a:r>
              <a:rPr lang="en-US" sz="1800" b="1" dirty="0" smtClean="0">
                <a:latin typeface="Helvetica" pitchFamily="34" charset="0"/>
                <a:cs typeface="Helvetica" pitchFamily="34" charset="0"/>
              </a:rPr>
              <a:t>?</a:t>
            </a:r>
          </a:p>
          <a:p>
            <a:pPr marL="342900" indent="-342900">
              <a:buFont typeface="+mj-lt"/>
              <a:buAutoNum type="arabicPeriod" startAt="3"/>
            </a:pPr>
            <a:endParaRPr lang="en-US" sz="1600" dirty="0">
              <a:latin typeface="Helvetica" pitchFamily="34" charset="0"/>
              <a:cs typeface="Helvetica" pitchFamily="34" charset="0"/>
            </a:endParaRPr>
          </a:p>
          <a:p>
            <a:pPr marL="801688" indent="-342900">
              <a:buFont typeface="+mj-lt"/>
              <a:buAutoNum type="alphaUcPeriod"/>
            </a:pPr>
            <a:r>
              <a:rPr lang="en-US" sz="1600" dirty="0">
                <a:latin typeface="Helvetica" pitchFamily="34" charset="0"/>
                <a:cs typeface="Helvetica" pitchFamily="34" charset="0"/>
              </a:rPr>
              <a:t>t</a:t>
            </a:r>
            <a:r>
              <a:rPr lang="en-US" sz="1600" dirty="0" smtClean="0">
                <a:latin typeface="Helvetica" pitchFamily="34" charset="0"/>
                <a:cs typeface="Helvetica" pitchFamily="34" charset="0"/>
              </a:rPr>
              <a:t>ypes of creatures</a:t>
            </a:r>
          </a:p>
          <a:p>
            <a:pPr marL="801688" indent="-342900">
              <a:buFont typeface="+mj-lt"/>
              <a:buAutoNum type="alphaUcPeriod"/>
            </a:pPr>
            <a:endParaRPr lang="en-US" sz="1600" dirty="0">
              <a:latin typeface="Helvetica" pitchFamily="34" charset="0"/>
              <a:cs typeface="Helvetica" pitchFamily="34" charset="0"/>
            </a:endParaRPr>
          </a:p>
          <a:p>
            <a:pPr marL="801688" indent="-342900">
              <a:buFont typeface="+mj-lt"/>
              <a:buAutoNum type="alphaUcPeriod" startAt="2"/>
            </a:pPr>
            <a:r>
              <a:rPr lang="en-US" sz="1600" dirty="0" smtClean="0">
                <a:latin typeface="Helvetica" pitchFamily="34" charset="0"/>
                <a:cs typeface="Helvetica" pitchFamily="34" charset="0"/>
              </a:rPr>
              <a:t>elongated shape</a:t>
            </a:r>
          </a:p>
          <a:p>
            <a:pPr marL="801688" indent="-342900"/>
            <a:endParaRPr lang="en-US" sz="1600" dirty="0">
              <a:latin typeface="Helvetica" pitchFamily="34" charset="0"/>
              <a:cs typeface="Helvetica" pitchFamily="34" charset="0"/>
            </a:endParaRPr>
          </a:p>
          <a:p>
            <a:pPr marL="801688" indent="-342900">
              <a:buFont typeface="+mj-lt"/>
              <a:buAutoNum type="alphaUcPeriod" startAt="3"/>
            </a:pPr>
            <a:r>
              <a:rPr lang="en-US" sz="1600" dirty="0">
                <a:latin typeface="Helvetica" pitchFamily="34" charset="0"/>
                <a:cs typeface="Helvetica" pitchFamily="34" charset="0"/>
              </a:rPr>
              <a:t>s</a:t>
            </a:r>
            <a:r>
              <a:rPr lang="en-US" sz="1600" dirty="0" smtClean="0">
                <a:latin typeface="Helvetica" pitchFamily="34" charset="0"/>
                <a:cs typeface="Helvetica" pitchFamily="34" charset="0"/>
              </a:rPr>
              <a:t>pecial coloring</a:t>
            </a:r>
          </a:p>
          <a:p>
            <a:pPr marL="801688" indent="-342900">
              <a:buFont typeface="+mj-lt"/>
              <a:buAutoNum type="alphaUcPeriod" startAt="3"/>
            </a:pPr>
            <a:endParaRPr lang="en-US" sz="1600" dirty="0">
              <a:latin typeface="Helvetica" pitchFamily="34" charset="0"/>
              <a:cs typeface="Helvetica" pitchFamily="34" charset="0"/>
            </a:endParaRPr>
          </a:p>
          <a:p>
            <a:pPr marL="801688" indent="-342900">
              <a:buFont typeface="+mj-lt"/>
              <a:buAutoNum type="alphaUcPeriod" startAt="3"/>
            </a:pPr>
            <a:r>
              <a:rPr lang="en-US" sz="1600" dirty="0">
                <a:latin typeface="Helvetica" pitchFamily="34" charset="0"/>
                <a:cs typeface="Helvetica" pitchFamily="34" charset="0"/>
              </a:rPr>
              <a:t>s</a:t>
            </a:r>
            <a:r>
              <a:rPr lang="en-US" sz="1600" dirty="0" smtClean="0">
                <a:latin typeface="Helvetica" pitchFamily="34" charset="0"/>
                <a:cs typeface="Helvetica" pitchFamily="34" charset="0"/>
              </a:rPr>
              <a:t>afe from harm</a:t>
            </a:r>
            <a:endParaRPr lang="en-US" sz="1600" dirty="0">
              <a:latin typeface="Helvetica" pitchFamily="34" charset="0"/>
              <a:cs typeface="Helvetica" pitchFamily="34" charset="0"/>
            </a:endParaRPr>
          </a:p>
        </p:txBody>
      </p:sp>
      <p:sp>
        <p:nvSpPr>
          <p:cNvPr id="15" name="Oval 14"/>
          <p:cNvSpPr/>
          <p:nvPr/>
        </p:nvSpPr>
        <p:spPr>
          <a:xfrm>
            <a:off x="1021024" y="15285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021024" y="196928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007530" y="246951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025520" y="292671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192784366"/>
              </p:ext>
            </p:extLst>
          </p:nvPr>
        </p:nvGraphicFramePr>
        <p:xfrm>
          <a:off x="4953000" y="3827374"/>
          <a:ext cx="2185988" cy="600417"/>
        </p:xfrm>
        <a:graphic>
          <a:graphicData uri="http://schemas.openxmlformats.org/drawingml/2006/table">
            <a:tbl>
              <a:tblPr/>
              <a:tblGrid>
                <a:gridCol w="2185988"/>
              </a:tblGrid>
              <a:tr h="179793">
                <a:tc>
                  <a:txBody>
                    <a:bodyPr/>
                    <a:lstStyle/>
                    <a:p>
                      <a:pPr marL="0" marR="0" algn="l">
                        <a:lnSpc>
                          <a:spcPct val="115000"/>
                        </a:lnSpc>
                        <a:spcBef>
                          <a:spcPts val="0"/>
                        </a:spcBef>
                        <a:spcAft>
                          <a:spcPts val="0"/>
                        </a:spcAft>
                      </a:pPr>
                      <a:r>
                        <a:rPr lang="en-US" sz="800" b="1" dirty="0" smtClean="0">
                          <a:solidFill>
                            <a:srgbClr val="000000"/>
                          </a:solidFill>
                          <a:latin typeface="+mn-lt"/>
                          <a:ea typeface="Times New Roman"/>
                          <a:cs typeface="Times New Roman"/>
                        </a:rPr>
                        <a:t>Standard RI.3.4</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800" dirty="0" smtClean="0"/>
                        <a:t>Determine the meaning of general academic and domain-specific words and phrases in a text relevant to a </a:t>
                      </a:r>
                      <a:r>
                        <a:rPr lang="en-US" sz="800" i="1" dirty="0" smtClean="0"/>
                        <a:t>grade 3 topic or subject area</a:t>
                      </a:r>
                      <a:r>
                        <a:rPr lang="en-US" sz="800" dirty="0" smtClean="0"/>
                        <a:t>.</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1" name="Rectangle 10"/>
          <p:cNvSpPr/>
          <p:nvPr/>
        </p:nvSpPr>
        <p:spPr>
          <a:xfrm>
            <a:off x="728662" y="4922426"/>
            <a:ext cx="6234113" cy="2867595"/>
          </a:xfrm>
          <a:prstGeom prst="rect">
            <a:avLst/>
          </a:prstGeom>
        </p:spPr>
        <p:txBody>
          <a:bodyPr wrap="square" lIns="96661" tIns="48331" rIns="96661" bIns="48331">
            <a:spAutoFit/>
          </a:bodyPr>
          <a:lstStyle/>
          <a:p>
            <a:pPr marL="463550" indent="-404813"/>
            <a:r>
              <a:rPr lang="en-US" sz="1800" b="1" dirty="0" smtClean="0">
                <a:latin typeface="Helvetica" pitchFamily="34" charset="0"/>
                <a:cs typeface="Helvetica" pitchFamily="34" charset="0"/>
              </a:rPr>
              <a:t>10. </a:t>
            </a:r>
            <a:r>
              <a:rPr lang="en-US" sz="1800" b="1" dirty="0">
                <a:latin typeface="Helvetica" pitchFamily="34" charset="0"/>
                <a:cs typeface="Helvetica" pitchFamily="34" charset="0"/>
              </a:rPr>
              <a:t>What is the meaning of the word </a:t>
            </a:r>
            <a:r>
              <a:rPr lang="en-US" sz="1800" b="1" u="sng" dirty="0" smtClean="0">
                <a:latin typeface="Helvetica" pitchFamily="34" charset="0"/>
                <a:cs typeface="Helvetica" pitchFamily="34" charset="0"/>
              </a:rPr>
              <a:t>echolocation</a:t>
            </a:r>
            <a:r>
              <a:rPr lang="en-US" sz="1800" b="1" dirty="0" smtClean="0">
                <a:latin typeface="Helvetica" pitchFamily="34" charset="0"/>
                <a:cs typeface="Helvetica" pitchFamily="34" charset="0"/>
              </a:rPr>
              <a:t> in    the passage </a:t>
            </a:r>
            <a:r>
              <a:rPr lang="en-US" sz="1800" b="1" i="1" u="sng" dirty="0" smtClean="0">
                <a:latin typeface="Helvetica" pitchFamily="34" charset="0"/>
                <a:cs typeface="Helvetica" pitchFamily="34" charset="0"/>
              </a:rPr>
              <a:t>Is it a Porpoise or a Dolphin</a:t>
            </a:r>
            <a:r>
              <a:rPr lang="en-US" sz="1800" b="1" dirty="0" smtClean="0">
                <a:latin typeface="Helvetica" pitchFamily="34" charset="0"/>
                <a:cs typeface="Helvetica" pitchFamily="34" charset="0"/>
              </a:rPr>
              <a:t>?</a:t>
            </a:r>
          </a:p>
          <a:p>
            <a:pPr marL="287338" indent="-228600"/>
            <a:endParaRPr lang="en-US" sz="1600" dirty="0">
              <a:latin typeface="Helvetica" pitchFamily="34" charset="0"/>
              <a:cs typeface="Helvetica" pitchFamily="34" charset="0"/>
            </a:endParaRPr>
          </a:p>
          <a:p>
            <a:pPr marL="801688" indent="-342900">
              <a:buFont typeface="+mj-lt"/>
              <a:buAutoNum type="alphaUcPeriod"/>
            </a:pPr>
            <a:r>
              <a:rPr lang="en-US" sz="1600" dirty="0">
                <a:latin typeface="Helvetica" pitchFamily="34" charset="0"/>
                <a:cs typeface="Helvetica" pitchFamily="34" charset="0"/>
              </a:rPr>
              <a:t>s</a:t>
            </a:r>
            <a:r>
              <a:rPr lang="en-US" sz="1600" dirty="0" smtClean="0">
                <a:latin typeface="Helvetica" pitchFamily="34" charset="0"/>
                <a:cs typeface="Helvetica" pitchFamily="34" charset="0"/>
              </a:rPr>
              <a:t>ending out and listening for sounds to help locate objects</a:t>
            </a:r>
          </a:p>
          <a:p>
            <a:pPr marL="801688" indent="-342900">
              <a:buFont typeface="+mj-lt"/>
              <a:buAutoNum type="alphaUcPeriod"/>
            </a:pPr>
            <a:endParaRPr lang="en-US" sz="1600" dirty="0">
              <a:latin typeface="Helvetica" pitchFamily="34" charset="0"/>
              <a:cs typeface="Helvetica" pitchFamily="34" charset="0"/>
            </a:endParaRPr>
          </a:p>
          <a:p>
            <a:pPr marL="801688" indent="-342900">
              <a:buFont typeface="+mj-lt"/>
              <a:buAutoNum type="alphaUcPeriod" startAt="2"/>
            </a:pPr>
            <a:r>
              <a:rPr lang="en-US" sz="1600" dirty="0">
                <a:latin typeface="Helvetica" pitchFamily="34" charset="0"/>
                <a:cs typeface="Helvetica" pitchFamily="34" charset="0"/>
              </a:rPr>
              <a:t>c</a:t>
            </a:r>
            <a:r>
              <a:rPr lang="en-US" sz="1600" dirty="0" smtClean="0">
                <a:latin typeface="Helvetica" pitchFamily="34" charset="0"/>
                <a:cs typeface="Helvetica" pitchFamily="34" charset="0"/>
              </a:rPr>
              <a:t>oming to the surface for air because mammals need air to breathe</a:t>
            </a:r>
          </a:p>
          <a:p>
            <a:pPr marL="801688" indent="-342900"/>
            <a:endParaRPr lang="en-US" sz="1600" dirty="0">
              <a:latin typeface="Helvetica" pitchFamily="34" charset="0"/>
              <a:cs typeface="Helvetica" pitchFamily="34" charset="0"/>
            </a:endParaRPr>
          </a:p>
          <a:p>
            <a:pPr marL="801688" indent="-342900">
              <a:buFont typeface="+mj-lt"/>
              <a:buAutoNum type="alphaUcPeriod" startAt="3"/>
            </a:pPr>
            <a:r>
              <a:rPr lang="en-US" sz="1600" dirty="0">
                <a:latin typeface="Helvetica" pitchFamily="34" charset="0"/>
                <a:cs typeface="Helvetica" pitchFamily="34" charset="0"/>
              </a:rPr>
              <a:t>e</a:t>
            </a:r>
            <a:r>
              <a:rPr lang="en-US" sz="1600" dirty="0" smtClean="0">
                <a:latin typeface="Helvetica" pitchFamily="34" charset="0"/>
                <a:cs typeface="Helvetica" pitchFamily="34" charset="0"/>
              </a:rPr>
              <a:t>scaping from predators</a:t>
            </a:r>
          </a:p>
          <a:p>
            <a:pPr marL="801688" indent="-342900">
              <a:buFont typeface="+mj-lt"/>
              <a:buAutoNum type="alphaUcPeriod" startAt="3"/>
            </a:pPr>
            <a:endParaRPr lang="en-US" sz="1600" dirty="0">
              <a:latin typeface="Helvetica" pitchFamily="34" charset="0"/>
              <a:cs typeface="Helvetica" pitchFamily="34" charset="0"/>
            </a:endParaRPr>
          </a:p>
          <a:p>
            <a:pPr marL="801688" indent="-342900">
              <a:buFont typeface="+mj-lt"/>
              <a:buAutoNum type="alphaUcPeriod" startAt="3"/>
            </a:pPr>
            <a:r>
              <a:rPr lang="en-US" sz="1600" dirty="0">
                <a:latin typeface="Helvetica" pitchFamily="34" charset="0"/>
                <a:cs typeface="Helvetica" pitchFamily="34" charset="0"/>
              </a:rPr>
              <a:t>m</a:t>
            </a:r>
            <a:r>
              <a:rPr lang="en-US" sz="1600" dirty="0" smtClean="0">
                <a:latin typeface="Helvetica" pitchFamily="34" charset="0"/>
                <a:cs typeface="Helvetica" pitchFamily="34" charset="0"/>
              </a:rPr>
              <a:t>aking whistling and chirping sounds to talk to each other</a:t>
            </a:r>
            <a:endParaRPr lang="en-US" sz="1600" dirty="0">
              <a:latin typeface="Helvetica" pitchFamily="34" charset="0"/>
              <a:cs typeface="Helvetica" pitchFamily="34" charset="0"/>
            </a:endParaRPr>
          </a:p>
        </p:txBody>
      </p:sp>
      <p:sp>
        <p:nvSpPr>
          <p:cNvPr id="13" name="Oval 12"/>
          <p:cNvSpPr/>
          <p:nvPr/>
        </p:nvSpPr>
        <p:spPr>
          <a:xfrm>
            <a:off x="899580" y="576865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931069" y="633673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917574" y="697706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940066" y="748712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833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050" y="152401"/>
            <a:ext cx="6563360" cy="9613163"/>
          </a:xfrm>
          <a:prstGeom prst="rect">
            <a:avLst/>
          </a:prstGeom>
          <a:noFill/>
        </p:spPr>
        <p:txBody>
          <a:bodyPr wrap="square" lIns="101873" tIns="50936" rIns="101873" bIns="50936" rtlCol="0">
            <a:spAutoFit/>
          </a:bodyPr>
          <a:lstStyle/>
          <a:p>
            <a:endParaRPr lang="en-US" sz="1100" dirty="0"/>
          </a:p>
          <a:p>
            <a:r>
              <a:rPr lang="en-US" sz="1200" dirty="0"/>
              <a:t>This is a </a:t>
            </a:r>
            <a:r>
              <a:rPr lang="en-US" sz="1200" dirty="0" smtClean="0"/>
              <a:t>CFA  </a:t>
            </a:r>
            <a:r>
              <a:rPr lang="en-US" sz="1200" dirty="0"/>
              <a:t>to measure the task of writing </a:t>
            </a:r>
            <a:r>
              <a:rPr lang="en-US" sz="1200" dirty="0" smtClean="0"/>
              <a:t>a  </a:t>
            </a:r>
            <a:r>
              <a:rPr lang="en-US" sz="1200" b="1" u="sng" dirty="0"/>
              <a:t>narrative text</a:t>
            </a:r>
            <a:r>
              <a:rPr lang="en-US" sz="1200" b="1" dirty="0"/>
              <a:t>. </a:t>
            </a:r>
            <a:r>
              <a:rPr lang="en-US" sz="1200" dirty="0"/>
              <a:t>Full compositions are always part of a Performance Task.   A complete performance task would have:</a:t>
            </a:r>
          </a:p>
          <a:p>
            <a:endParaRPr lang="en-US" sz="1100" dirty="0"/>
          </a:p>
          <a:p>
            <a:r>
              <a:rPr lang="en-US" sz="1100" b="1" i="1" dirty="0"/>
              <a:t>Part 1</a:t>
            </a:r>
          </a:p>
          <a:p>
            <a:pPr marL="181691" indent="-181691">
              <a:buFont typeface="Arial" panose="020B0604020202020204" pitchFamily="34" charset="0"/>
              <a:buChar char="•"/>
            </a:pPr>
            <a:r>
              <a:rPr lang="en-US" sz="1100" dirty="0"/>
              <a:t>A Classroom Activity (30 Minutes)</a:t>
            </a:r>
          </a:p>
          <a:p>
            <a:r>
              <a:rPr lang="en-US" sz="1100" b="1" i="1" dirty="0"/>
              <a:t>Activity should include </a:t>
            </a:r>
          </a:p>
          <a:p>
            <a:pPr marL="240944" indent="-240944">
              <a:buFontTx/>
              <a:buAutoNum type="arabicPeriod"/>
            </a:pPr>
            <a:r>
              <a:rPr lang="en-US" sz="1100" dirty="0"/>
              <a:t>New language and vocabulary students may encounter in passages (taught through a source that does not pre-teach the actual passages).  Vocabulary that may be new to students in the passages in this assessment may </a:t>
            </a:r>
            <a:r>
              <a:rPr lang="en-US" sz="1100" dirty="0" smtClean="0"/>
              <a:t>include: </a:t>
            </a:r>
            <a:r>
              <a:rPr lang="en-US" sz="1100" b="1" i="1" dirty="0" smtClean="0"/>
              <a:t>dolphin, porpoise, pilot whale, beach, family of whales, investigate, rounded up, managed, rescue, herded, tropical, Florida, squid, pod, surface, pilot – in reference to an “airplane pilot,” break through the water, all his might, unknowingly, toothed whales, mammals, temperature, blowhole, crustaceans, orca, species, echolocation, predators, dorsal fins, beaks, social, interaction, elongated, North Carolina, adaption, protected and sizeable.</a:t>
            </a:r>
            <a:endParaRPr lang="en-US" sz="1100" b="1" dirty="0">
              <a:solidFill>
                <a:srgbClr val="FF0000"/>
              </a:solidFill>
            </a:endParaRPr>
          </a:p>
          <a:p>
            <a:pPr marL="240944" indent="-240944">
              <a:buFontTx/>
              <a:buAutoNum type="arabicPeriod"/>
            </a:pPr>
            <a:r>
              <a:rPr lang="en-US" sz="1100" dirty="0" smtClean="0"/>
              <a:t>A </a:t>
            </a:r>
            <a:r>
              <a:rPr lang="en-US" sz="1100" dirty="0"/>
              <a:t>video, class/group activity or read aloud to build background about </a:t>
            </a:r>
            <a:r>
              <a:rPr lang="en-US" sz="1100" dirty="0" smtClean="0"/>
              <a:t>dolphins, porpoises and pilot whales, to increase an understanding of language and vocabulary but not to answer questions </a:t>
            </a:r>
            <a:r>
              <a:rPr lang="en-US" sz="1100" dirty="0"/>
              <a:t> </a:t>
            </a:r>
            <a:r>
              <a:rPr lang="en-US" sz="1100" dirty="0" smtClean="0"/>
              <a:t>on the assessment</a:t>
            </a:r>
            <a:r>
              <a:rPr lang="en-US" sz="1100" dirty="0" smtClean="0">
                <a:solidFill>
                  <a:srgbClr val="FF0000"/>
                </a:solidFill>
              </a:rPr>
              <a:t>. </a:t>
            </a:r>
            <a:r>
              <a:rPr lang="en-US" sz="1100" dirty="0" smtClean="0"/>
              <a:t>This 7 minute You Tube video from Sea World can help build background about </a:t>
            </a:r>
            <a:r>
              <a:rPr lang="en-US" sz="1100" dirty="0"/>
              <a:t>pilot whales: </a:t>
            </a:r>
            <a:r>
              <a:rPr lang="en-US" sz="1100" dirty="0">
                <a:solidFill>
                  <a:srgbClr val="FF0000"/>
                </a:solidFill>
                <a:hlinkClick r:id="rId2"/>
              </a:rPr>
              <a:t>https://www.youtube.com/watch?v=_</a:t>
            </a:r>
            <a:r>
              <a:rPr lang="en-US" sz="1100" dirty="0" smtClean="0">
                <a:solidFill>
                  <a:srgbClr val="FF0000"/>
                </a:solidFill>
                <a:hlinkClick r:id="rId2"/>
              </a:rPr>
              <a:t>qYbNz_texk</a:t>
            </a:r>
            <a:endParaRPr lang="en-US" sz="1100" dirty="0" smtClean="0">
              <a:solidFill>
                <a:srgbClr val="FF0000"/>
              </a:solidFill>
            </a:endParaRPr>
          </a:p>
          <a:p>
            <a:r>
              <a:rPr lang="en-US" sz="1100" dirty="0">
                <a:solidFill>
                  <a:srgbClr val="FF0000"/>
                </a:solidFill>
              </a:rPr>
              <a:t> </a:t>
            </a:r>
            <a:r>
              <a:rPr lang="en-US" sz="1100" dirty="0" smtClean="0">
                <a:solidFill>
                  <a:srgbClr val="FF0000"/>
                </a:solidFill>
              </a:rPr>
              <a:t>      </a:t>
            </a:r>
            <a:r>
              <a:rPr lang="en-US" sz="1100" dirty="0" smtClean="0"/>
              <a:t>This 2 minute video shows a group of dolphins helping a young seal</a:t>
            </a:r>
          </a:p>
          <a:p>
            <a:pPr marL="230188"/>
            <a:r>
              <a:rPr lang="en-US" sz="1100" dirty="0" smtClean="0">
                <a:hlinkClick r:id="rId3"/>
              </a:rPr>
              <a:t>https</a:t>
            </a:r>
            <a:r>
              <a:rPr lang="en-US" sz="1100" dirty="0">
                <a:hlinkClick r:id="rId3"/>
              </a:rPr>
              <a:t>://</a:t>
            </a:r>
            <a:r>
              <a:rPr lang="en-US" sz="1100" dirty="0" smtClean="0">
                <a:hlinkClick r:id="rId3"/>
              </a:rPr>
              <a:t>www.youtube.com/watch?v=fB3FT3t6_sE</a:t>
            </a:r>
            <a:endParaRPr lang="en-US" sz="1100" dirty="0" smtClean="0">
              <a:solidFill>
                <a:srgbClr val="FF0000"/>
              </a:solidFill>
            </a:endParaRPr>
          </a:p>
          <a:p>
            <a:r>
              <a:rPr lang="en-US" sz="1100" dirty="0" smtClean="0"/>
              <a:t>3.  (35 </a:t>
            </a:r>
            <a:r>
              <a:rPr lang="en-US" sz="1100" dirty="0"/>
              <a:t>minutes – Independent work)</a:t>
            </a:r>
          </a:p>
          <a:p>
            <a:pPr marL="181691" indent="-181691">
              <a:buFont typeface="Arial" panose="020B0604020202020204" pitchFamily="34" charset="0"/>
              <a:buChar char="•"/>
            </a:pPr>
            <a:r>
              <a:rPr lang="en-US" sz="1100" dirty="0"/>
              <a:t>Passages or stimuli to Read </a:t>
            </a:r>
          </a:p>
          <a:p>
            <a:pPr marL="181691" indent="-181691">
              <a:buFont typeface="Arial" panose="020B0604020202020204" pitchFamily="34" charset="0"/>
              <a:buChar char="•"/>
            </a:pPr>
            <a:r>
              <a:rPr lang="en-US" sz="1100" dirty="0"/>
              <a:t>3 Research Questions </a:t>
            </a:r>
          </a:p>
          <a:p>
            <a:pPr marL="181691" indent="-181691">
              <a:buFont typeface="Arial" panose="020B0604020202020204" pitchFamily="34" charset="0"/>
              <a:buChar char="•"/>
            </a:pPr>
            <a:r>
              <a:rPr lang="en-US" sz="1100" dirty="0"/>
              <a:t>There may be other constructed response questions.</a:t>
            </a:r>
          </a:p>
          <a:p>
            <a:r>
              <a:rPr lang="en-US" sz="1100" b="1" i="1" dirty="0"/>
              <a:t>Part 2</a:t>
            </a:r>
          </a:p>
          <a:p>
            <a:pPr marL="181691" indent="-181691">
              <a:buFont typeface="Arial" panose="020B0604020202020204" pitchFamily="34" charset="0"/>
              <a:buChar char="•"/>
            </a:pPr>
            <a:r>
              <a:rPr lang="en-US" sz="1100" dirty="0"/>
              <a:t>A Full-Composition (70 Minutes</a:t>
            </a:r>
            <a:r>
              <a:rPr lang="en-US" sz="1100" dirty="0" smtClean="0"/>
              <a:t>)</a:t>
            </a:r>
            <a:endParaRPr lang="en-US" sz="1100" dirty="0"/>
          </a:p>
          <a:p>
            <a:r>
              <a:rPr lang="en-US" sz="1100" dirty="0"/>
              <a:t>Students should have access to spell-check resources but no grammar-check resources.  Students can refer back to their passages, notes and 3 research questions and any other constructed responses, as often they’d like.</a:t>
            </a:r>
            <a:r>
              <a:rPr lang="en-US" sz="1100" dirty="0">
                <a:solidFill>
                  <a:srgbClr val="FF0000"/>
                </a:solidFill>
              </a:rPr>
              <a:t>  </a:t>
            </a:r>
            <a:r>
              <a:rPr lang="en-US" sz="1100" dirty="0"/>
              <a:t>The note-taking forms in this pre-assessment were created for informational text.  If you choose to use these, please have your students take notes while reading the informational passages.</a:t>
            </a:r>
          </a:p>
          <a:p>
            <a:endParaRPr lang="en-US" sz="1100" dirty="0"/>
          </a:p>
          <a:p>
            <a:r>
              <a:rPr lang="en-US" sz="1100" u="sng" dirty="0"/>
              <a:t>Directions</a:t>
            </a:r>
          </a:p>
          <a:p>
            <a:r>
              <a:rPr lang="en-US" sz="1100" b="1" dirty="0"/>
              <a:t>30 minutes</a:t>
            </a:r>
          </a:p>
          <a:p>
            <a:pPr marL="242253" indent="-242253">
              <a:buAutoNum type="arabicPeriod"/>
            </a:pPr>
            <a:r>
              <a:rPr lang="en-US" sz="1100" dirty="0"/>
              <a:t>You may wish to have a 30 minute classroom activity.  The purpose of a PT activity is to </a:t>
            </a:r>
            <a:r>
              <a:rPr lang="en-US" sz="1100" dirty="0" smtClean="0"/>
              <a:t> ensure </a:t>
            </a:r>
            <a:r>
              <a:rPr lang="en-US" sz="1100" dirty="0"/>
              <a:t>that all students are familiar with the concepts of the topic and know and </a:t>
            </a:r>
            <a:r>
              <a:rPr lang="en-US" sz="1100" dirty="0" smtClean="0"/>
              <a:t> understand </a:t>
            </a:r>
            <a:r>
              <a:rPr lang="en-US" sz="1100" dirty="0"/>
              <a:t>key terms (vocabulary) that are at the upper end of their grade level (</a:t>
            </a:r>
            <a:r>
              <a:rPr lang="en-US" sz="1100" dirty="0" smtClean="0"/>
              <a:t>words they </a:t>
            </a:r>
            <a:r>
              <a:rPr lang="en-US" sz="1100" dirty="0"/>
              <a:t>would not normally know or are unfamiliar to their background or culture</a:t>
            </a:r>
            <a:r>
              <a:rPr lang="en-US" sz="1100" dirty="0" smtClean="0"/>
              <a:t>).The </a:t>
            </a:r>
            <a:r>
              <a:rPr lang="en-US" sz="1100" dirty="0"/>
              <a:t>classroom activity </a:t>
            </a:r>
            <a:r>
              <a:rPr lang="en-US" sz="1100" b="1" dirty="0"/>
              <a:t>DOES NOT </a:t>
            </a:r>
            <a:r>
              <a:rPr lang="en-US" sz="1100" dirty="0"/>
              <a:t>pre-teach any of the </a:t>
            </a:r>
            <a:r>
              <a:rPr lang="en-US" sz="1100" b="1" dirty="0"/>
              <a:t>specific content </a:t>
            </a:r>
            <a:r>
              <a:rPr lang="en-US" sz="1100" dirty="0"/>
              <a:t>that will be assessed!</a:t>
            </a:r>
          </a:p>
          <a:p>
            <a:r>
              <a:rPr lang="en-US" sz="1100" b="1" dirty="0"/>
              <a:t>35 minutes</a:t>
            </a:r>
          </a:p>
          <a:p>
            <a:pPr marL="242253" indent="-242253">
              <a:buAutoNum type="arabicPeriod" startAt="2"/>
            </a:pPr>
            <a:r>
              <a:rPr lang="en-US" sz="1100" dirty="0"/>
              <a:t>Students read the passages independently.  If you have students who can not </a:t>
            </a:r>
            <a:r>
              <a:rPr lang="en-US" sz="1100" dirty="0" smtClean="0"/>
              <a:t>read the </a:t>
            </a:r>
            <a:r>
              <a:rPr lang="en-US" sz="1100" dirty="0"/>
              <a:t>passages you may read them to those students but please make note of </a:t>
            </a:r>
            <a:r>
              <a:rPr lang="en-US" sz="1100" dirty="0" smtClean="0"/>
              <a:t>the accommodation</a:t>
            </a:r>
            <a:r>
              <a:rPr lang="en-US" sz="1100" dirty="0"/>
              <a:t>.   Remind students to take notes as they read.  During an actual SBAC   assessment students are allowed to keep their notes as a reference.</a:t>
            </a:r>
          </a:p>
          <a:p>
            <a:pPr marL="245618" indent="-245618">
              <a:buFont typeface="+mj-lt"/>
              <a:buAutoNum type="arabicPeriod" startAt="3"/>
            </a:pPr>
            <a:r>
              <a:rPr lang="en-US" sz="1100" dirty="0"/>
              <a:t>Students answer the 3 research questions or other constructed response questions. Students should also refer to their answers when writing their full opinion piece.</a:t>
            </a:r>
          </a:p>
          <a:p>
            <a:r>
              <a:rPr lang="en-US" sz="1100" b="1" dirty="0"/>
              <a:t>15 minute break</a:t>
            </a:r>
          </a:p>
          <a:p>
            <a:r>
              <a:rPr lang="en-US" sz="1100" b="1" dirty="0"/>
              <a:t>70 Minutes</a:t>
            </a:r>
          </a:p>
          <a:p>
            <a:r>
              <a:rPr lang="en-US" sz="1100" dirty="0"/>
              <a:t>4.     Students write their full composition </a:t>
            </a:r>
            <a:r>
              <a:rPr lang="en-US" sz="1100" dirty="0" smtClean="0"/>
              <a:t>(narrative piece</a:t>
            </a:r>
            <a:r>
              <a:rPr lang="en-US" sz="1100" dirty="0"/>
              <a:t>).</a:t>
            </a:r>
          </a:p>
          <a:p>
            <a:endParaRPr lang="en-US" sz="1100" dirty="0"/>
          </a:p>
          <a:p>
            <a:r>
              <a:rPr lang="en-US" sz="1100" b="1" u="sng" dirty="0"/>
              <a:t>SCORING</a:t>
            </a:r>
          </a:p>
          <a:p>
            <a:r>
              <a:rPr lang="en-US" sz="1100" dirty="0"/>
              <a:t>A Narrative</a:t>
            </a:r>
            <a:r>
              <a:rPr lang="en-US" sz="1100" dirty="0">
                <a:solidFill>
                  <a:srgbClr val="FF0000"/>
                </a:solidFill>
              </a:rPr>
              <a:t> </a:t>
            </a:r>
            <a:r>
              <a:rPr lang="en-US" sz="1100" dirty="0"/>
              <a:t>Rubric is provided.  Students receive three scores:</a:t>
            </a:r>
          </a:p>
          <a:p>
            <a:endParaRPr lang="en-US" sz="1100" dirty="0"/>
          </a:p>
          <a:p>
            <a:pPr marL="242253" indent="-242253">
              <a:buAutoNum type="arabicPeriod"/>
            </a:pPr>
            <a:r>
              <a:rPr lang="en-US" sz="1100" dirty="0"/>
              <a:t>Organization and Purpose</a:t>
            </a:r>
          </a:p>
          <a:p>
            <a:pPr marL="242253" indent="-242253">
              <a:buAutoNum type="arabicPeriod"/>
            </a:pPr>
            <a:r>
              <a:rPr lang="en-US" sz="1100" dirty="0"/>
              <a:t>Evidence and Elaboration</a:t>
            </a:r>
          </a:p>
          <a:p>
            <a:pPr marL="242253" indent="-242253">
              <a:buAutoNum type="arabicPeriod"/>
            </a:pPr>
            <a:r>
              <a:rPr lang="en-US" sz="1100" dirty="0" smtClean="0"/>
              <a:t>Conventions</a:t>
            </a:r>
            <a:endParaRPr lang="en-US" sz="11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3</a:t>
            </a:fld>
            <a:endParaRPr lang="en-US" dirty="0"/>
          </a:p>
        </p:txBody>
      </p:sp>
    </p:spTree>
    <p:extLst>
      <p:ext uri="{BB962C8B-B14F-4D97-AF65-F5344CB8AC3E}">
        <p14:creationId xmlns:p14="http://schemas.microsoft.com/office/powerpoint/2010/main" val="2700683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83696" y="380966"/>
            <a:ext cx="6955304" cy="4191034"/>
          </a:xfrm>
          <a:prstGeom prst="rect">
            <a:avLst/>
          </a:prstGeom>
        </p:spPr>
        <p:txBody>
          <a:bodyPr wrap="square" lIns="96661" tIns="48331" rIns="96661" bIns="48331">
            <a:spAutoFit/>
          </a:bodyPr>
          <a:lstStyle/>
          <a:p>
            <a:pPr marL="457200" indent="-398463"/>
            <a:r>
              <a:rPr lang="en-US" sz="1800" b="1" dirty="0" smtClean="0">
                <a:latin typeface="Helvetica" pitchFamily="34" charset="0"/>
                <a:cs typeface="Helvetica" pitchFamily="34" charset="0"/>
              </a:rPr>
              <a:t>11. </a:t>
            </a:r>
            <a:r>
              <a:rPr lang="en-US" sz="1800" b="1" dirty="0">
                <a:latin typeface="Helvetica" pitchFamily="34" charset="0"/>
                <a:cs typeface="Helvetica" pitchFamily="34" charset="0"/>
              </a:rPr>
              <a:t>Why does the author of </a:t>
            </a:r>
            <a:r>
              <a:rPr lang="en-US" sz="1800" b="1" i="1" u="sng" dirty="0">
                <a:latin typeface="Helvetica" pitchFamily="34" charset="0"/>
                <a:cs typeface="Helvetica" pitchFamily="34" charset="0"/>
              </a:rPr>
              <a:t>Is it a Porpoise or a Dolphin? </a:t>
            </a:r>
            <a:r>
              <a:rPr lang="en-US" sz="1800" b="1" dirty="0">
                <a:latin typeface="Helvetica" pitchFamily="34" charset="0"/>
                <a:cs typeface="Helvetica" pitchFamily="34" charset="0"/>
              </a:rPr>
              <a:t>b</a:t>
            </a:r>
            <a:r>
              <a:rPr lang="en-US" sz="1800" b="1" dirty="0" smtClean="0">
                <a:latin typeface="Helvetica" pitchFamily="34" charset="0"/>
                <a:cs typeface="Helvetica" pitchFamily="34" charset="0"/>
              </a:rPr>
              <a:t>egin </a:t>
            </a:r>
            <a:r>
              <a:rPr lang="en-US" sz="1800" b="1" u="sng" dirty="0" smtClean="0">
                <a:latin typeface="Helvetica" pitchFamily="34" charset="0"/>
                <a:cs typeface="Helvetica" pitchFamily="34" charset="0"/>
              </a:rPr>
              <a:t>paragraph 2</a:t>
            </a:r>
            <a:r>
              <a:rPr lang="en-US" sz="1800" b="1" dirty="0" smtClean="0">
                <a:latin typeface="Helvetica" pitchFamily="34" charset="0"/>
                <a:cs typeface="Helvetica" pitchFamily="34" charset="0"/>
              </a:rPr>
              <a:t> with the statement, “Many </a:t>
            </a:r>
            <a:r>
              <a:rPr lang="en-US" sz="1800" b="1" dirty="0">
                <a:latin typeface="Helvetica" pitchFamily="34" charset="0"/>
                <a:cs typeface="Helvetica" pitchFamily="34" charset="0"/>
              </a:rPr>
              <a:t>people think dolphins and porpoises are fish, but this is simply not true.”?</a:t>
            </a:r>
          </a:p>
          <a:p>
            <a:pPr marL="287338" indent="-228600"/>
            <a:endParaRPr lang="en-US" sz="1800" dirty="0" smtClean="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The paragraph begins with this statement to explain what type </a:t>
            </a:r>
            <a:r>
              <a:rPr lang="en-US" sz="1600" dirty="0">
                <a:latin typeface="Helvetica" pitchFamily="34" charset="0"/>
                <a:cs typeface="Helvetica" pitchFamily="34" charset="0"/>
              </a:rPr>
              <a:t>of fish dolphins and porpoises eat</a:t>
            </a:r>
            <a:r>
              <a:rPr lang="en-US" sz="1600" dirty="0" smtClean="0">
                <a:latin typeface="Helvetica" pitchFamily="34" charset="0"/>
                <a:cs typeface="Helvetica" pitchFamily="34" charset="0"/>
              </a:rPr>
              <a:t>.</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The paragraph begins with this statement to explain </a:t>
            </a:r>
            <a:r>
              <a:rPr lang="en-US" sz="1600" dirty="0" smtClean="0">
                <a:latin typeface="Helvetica" pitchFamily="34" charset="0"/>
                <a:cs typeface="Helvetica" pitchFamily="34" charset="0"/>
              </a:rPr>
              <a:t>how </a:t>
            </a:r>
            <a:r>
              <a:rPr lang="en-US" sz="1600" dirty="0">
                <a:latin typeface="Helvetica" pitchFamily="34" charset="0"/>
                <a:cs typeface="Helvetica" pitchFamily="34" charset="0"/>
              </a:rPr>
              <a:t>people and dolphins eat fish</a:t>
            </a:r>
            <a:r>
              <a:rPr lang="en-US" sz="1600" dirty="0" smtClean="0">
                <a:latin typeface="Helvetica" pitchFamily="34" charset="0"/>
                <a:cs typeface="Helvetica" pitchFamily="34" charset="0"/>
              </a:rPr>
              <a:t>.</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The paragraph begins with this statement to explain </a:t>
            </a:r>
            <a:r>
              <a:rPr lang="en-US" sz="1600" dirty="0" smtClean="0">
                <a:latin typeface="Helvetica" pitchFamily="34" charset="0"/>
                <a:cs typeface="Helvetica" pitchFamily="34" charset="0"/>
              </a:rPr>
              <a:t>why </a:t>
            </a:r>
            <a:r>
              <a:rPr lang="en-US" sz="1600" dirty="0">
                <a:latin typeface="Helvetica" pitchFamily="34" charset="0"/>
                <a:cs typeface="Helvetica" pitchFamily="34" charset="0"/>
              </a:rPr>
              <a:t>dolphins and porpoises are not fish</a:t>
            </a:r>
            <a:r>
              <a:rPr lang="en-US" sz="1600" dirty="0" smtClean="0">
                <a:latin typeface="Helvetica" pitchFamily="34" charset="0"/>
                <a:cs typeface="Helvetica" pitchFamily="34" charset="0"/>
              </a:rPr>
              <a:t>.</a:t>
            </a:r>
          </a:p>
          <a:p>
            <a:pPr marL="792163" indent="-342900">
              <a:buFont typeface="+mj-lt"/>
              <a:buAutoNum type="alphaUcPeriod"/>
            </a:pPr>
            <a:endParaRPr lang="en-US" sz="1600" dirty="0" smtClean="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The paragraph begins with this statement to explain </a:t>
            </a:r>
            <a:r>
              <a:rPr lang="en-US" sz="1600" dirty="0" smtClean="0">
                <a:latin typeface="Helvetica" pitchFamily="34" charset="0"/>
                <a:cs typeface="Helvetica" pitchFamily="34" charset="0"/>
              </a:rPr>
              <a:t>what type of </a:t>
            </a:r>
            <a:r>
              <a:rPr lang="en-US" sz="1600" dirty="0">
                <a:latin typeface="Helvetica" pitchFamily="34" charset="0"/>
                <a:cs typeface="Helvetica" pitchFamily="34" charset="0"/>
              </a:rPr>
              <a:t>fish </a:t>
            </a:r>
            <a:r>
              <a:rPr lang="en-US" sz="1600" dirty="0" smtClean="0">
                <a:latin typeface="Helvetica" pitchFamily="34" charset="0"/>
                <a:cs typeface="Helvetica" pitchFamily="34" charset="0"/>
              </a:rPr>
              <a:t>are in the </a:t>
            </a:r>
            <a:r>
              <a:rPr lang="en-US" sz="1600" dirty="0">
                <a:latin typeface="Helvetica" pitchFamily="34" charset="0"/>
                <a:cs typeface="Helvetica" pitchFamily="34" charset="0"/>
              </a:rPr>
              <a:t>ocean.</a:t>
            </a:r>
            <a:endParaRPr lang="en-US" sz="1600" dirty="0">
              <a:solidFill>
                <a:srgbClr val="C00000"/>
              </a:solidFill>
              <a:latin typeface="Helvetica" pitchFamily="34" charset="0"/>
              <a:cs typeface="Helvetica" pitchFamily="34" charset="0"/>
            </a:endParaRPr>
          </a:p>
        </p:txBody>
      </p:sp>
      <p:sp>
        <p:nvSpPr>
          <p:cNvPr id="21" name="Rectangle 20"/>
          <p:cNvSpPr/>
          <p:nvPr/>
        </p:nvSpPr>
        <p:spPr>
          <a:xfrm>
            <a:off x="242887" y="5905585"/>
            <a:ext cx="6881813" cy="3390815"/>
          </a:xfrm>
          <a:prstGeom prst="rect">
            <a:avLst/>
          </a:prstGeom>
          <a:solidFill>
            <a:schemeClr val="bg1"/>
          </a:solidFill>
        </p:spPr>
        <p:txBody>
          <a:bodyPr wrap="square" lIns="96661" tIns="48331" rIns="96661" bIns="48331">
            <a:spAutoFit/>
          </a:bodyPr>
          <a:lstStyle/>
          <a:p>
            <a:pPr marL="400050" lvl="0" indent="-342900" defTabSz="914400" fontAlgn="base">
              <a:spcBef>
                <a:spcPct val="0"/>
              </a:spcBef>
              <a:spcAft>
                <a:spcPct val="0"/>
              </a:spcAft>
              <a:buAutoNum type="arabicPeriod" startAt="12"/>
            </a:pPr>
            <a:r>
              <a:rPr lang="en-US" sz="1800" b="1" dirty="0" smtClean="0">
                <a:latin typeface="Helvetica" pitchFamily="34" charset="0"/>
                <a:cs typeface="Helvetica" pitchFamily="34" charset="0"/>
              </a:rPr>
              <a:t>Why </a:t>
            </a:r>
            <a:r>
              <a:rPr lang="en-US" sz="1800" b="1" dirty="0">
                <a:latin typeface="Helvetica" pitchFamily="34" charset="0"/>
                <a:cs typeface="Helvetica" pitchFamily="34" charset="0"/>
              </a:rPr>
              <a:t>does the author of the article </a:t>
            </a:r>
            <a:r>
              <a:rPr lang="en-US" sz="1800" b="1" i="1" u="sng" dirty="0">
                <a:latin typeface="Helvetica" pitchFamily="34" charset="0"/>
                <a:cs typeface="Helvetica" pitchFamily="34" charset="0"/>
              </a:rPr>
              <a:t>Dolphins </a:t>
            </a:r>
            <a:r>
              <a:rPr lang="en-US" sz="1800" b="1" i="1" u="sng" dirty="0" smtClean="0">
                <a:latin typeface="Helvetica" pitchFamily="34" charset="0"/>
                <a:cs typeface="Helvetica" pitchFamily="34" charset="0"/>
              </a:rPr>
              <a:t>and</a:t>
            </a:r>
          </a:p>
          <a:p>
            <a:pPr marL="57150" lvl="0" defTabSz="914400" fontAlgn="base">
              <a:spcBef>
                <a:spcPct val="0"/>
              </a:spcBef>
              <a:spcAft>
                <a:spcPct val="0"/>
              </a:spcAft>
            </a:pPr>
            <a:r>
              <a:rPr lang="en-US" sz="1800" b="1" i="1" dirty="0">
                <a:latin typeface="Helvetica" pitchFamily="34" charset="0"/>
                <a:cs typeface="Helvetica" pitchFamily="34" charset="0"/>
              </a:rPr>
              <a:t> </a:t>
            </a:r>
            <a:r>
              <a:rPr lang="en-US" sz="1800" b="1" i="1" dirty="0" smtClean="0">
                <a:latin typeface="Helvetica" pitchFamily="34" charset="0"/>
                <a:cs typeface="Helvetica" pitchFamily="34" charset="0"/>
              </a:rPr>
              <a:t>     </a:t>
            </a:r>
            <a:r>
              <a:rPr lang="en-US" sz="1800" b="1" i="1" u="sng" dirty="0" smtClean="0">
                <a:latin typeface="Helvetica" pitchFamily="34" charset="0"/>
                <a:cs typeface="Helvetica" pitchFamily="34" charset="0"/>
              </a:rPr>
              <a:t>Porpoises</a:t>
            </a:r>
            <a:r>
              <a:rPr lang="en-US" sz="1800" b="1" dirty="0" smtClean="0">
                <a:latin typeface="Helvetica" pitchFamily="34" charset="0"/>
                <a:cs typeface="Helvetica" pitchFamily="34" charset="0"/>
              </a:rPr>
              <a:t> add </a:t>
            </a:r>
            <a:r>
              <a:rPr lang="en-US" sz="1800" b="1" dirty="0">
                <a:latin typeface="Helvetica" pitchFamily="34" charset="0"/>
                <a:cs typeface="Helvetica" pitchFamily="34" charset="0"/>
              </a:rPr>
              <a:t>a paragraph about bottlenose dolphins</a:t>
            </a:r>
            <a:r>
              <a:rPr lang="en-US" sz="1800" b="1" dirty="0" smtClean="0">
                <a:latin typeface="Helvetica" pitchFamily="34" charset="0"/>
                <a:cs typeface="Helvetica" pitchFamily="34" charset="0"/>
              </a:rPr>
              <a:t>?</a:t>
            </a:r>
          </a:p>
          <a:p>
            <a:pPr marL="457200" lvl="0" indent="-400050" defTabSz="914400" fontAlgn="base">
              <a:spcBef>
                <a:spcPct val="0"/>
              </a:spcBef>
              <a:spcAft>
                <a:spcPct val="0"/>
              </a:spcAft>
              <a:buAutoNum type="arabicPeriod" startAt="8"/>
            </a:pPr>
            <a:endParaRPr lang="en-US" sz="1800" dirty="0" smtClean="0">
              <a:latin typeface="Helvetica" pitchFamily="34" charset="0"/>
              <a:cs typeface="Helvetica" pitchFamily="34" charset="0"/>
            </a:endParaRPr>
          </a:p>
          <a:p>
            <a:pPr marL="866775" indent="-342900">
              <a:buFont typeface="+mj-lt"/>
              <a:buAutoNum type="alphaUcPeriod"/>
            </a:pPr>
            <a:r>
              <a:rPr lang="en-US" sz="1600" dirty="0">
                <a:latin typeface="Helvetica" pitchFamily="34" charset="0"/>
                <a:cs typeface="Helvetica" pitchFamily="34" charset="0"/>
              </a:rPr>
              <a:t>They are the largest dolphin</a:t>
            </a:r>
            <a:r>
              <a:rPr lang="en-US" sz="1600" dirty="0" smtClean="0">
                <a:latin typeface="Helvetica" pitchFamily="34" charset="0"/>
                <a:cs typeface="Helvetica" pitchFamily="34" charset="0"/>
              </a:rPr>
              <a:t>.</a:t>
            </a:r>
          </a:p>
          <a:p>
            <a:pPr marL="866775" indent="-342900">
              <a:buFont typeface="+mj-lt"/>
              <a:buAutoNum type="alphaUcPeriod"/>
            </a:pPr>
            <a:endParaRPr lang="en-US" sz="1600" dirty="0">
              <a:solidFill>
                <a:srgbClr val="FF0000"/>
              </a:solidFill>
              <a:latin typeface="Helvetica" pitchFamily="34" charset="0"/>
              <a:cs typeface="Helvetica" pitchFamily="34" charset="0"/>
            </a:endParaRPr>
          </a:p>
          <a:p>
            <a:pPr marL="866775" indent="-342900">
              <a:buFont typeface="+mj-lt"/>
              <a:buAutoNum type="alphaUcPeriod"/>
            </a:pPr>
            <a:r>
              <a:rPr lang="en-US" sz="1600" dirty="0">
                <a:latin typeface="Helvetica" pitchFamily="34" charset="0"/>
                <a:cs typeface="Helvetica" pitchFamily="34" charset="0"/>
              </a:rPr>
              <a:t>They are light </a:t>
            </a:r>
            <a:r>
              <a:rPr lang="en-US" sz="1600" dirty="0" smtClean="0">
                <a:latin typeface="Helvetica" pitchFamily="34" charset="0"/>
                <a:cs typeface="Helvetica" pitchFamily="34" charset="0"/>
              </a:rPr>
              <a:t>colored.</a:t>
            </a:r>
          </a:p>
          <a:p>
            <a:pPr marL="866775" indent="-342900">
              <a:buFont typeface="+mj-lt"/>
              <a:buAutoNum type="alphaUcPeriod"/>
            </a:pPr>
            <a:endParaRPr lang="en-US" sz="1600" dirty="0">
              <a:latin typeface="Helvetica" pitchFamily="34" charset="0"/>
              <a:cs typeface="Helvetica" pitchFamily="34" charset="0"/>
            </a:endParaRPr>
          </a:p>
          <a:p>
            <a:pPr marL="866775" indent="-342900">
              <a:buFont typeface="+mj-lt"/>
              <a:buAutoNum type="alphaUcPeriod"/>
            </a:pPr>
            <a:r>
              <a:rPr lang="en-US" sz="1600" dirty="0">
                <a:latin typeface="Helvetica" pitchFamily="34" charset="0"/>
                <a:cs typeface="Helvetica" pitchFamily="34" charset="0"/>
              </a:rPr>
              <a:t>They swim close to shore</a:t>
            </a:r>
            <a:r>
              <a:rPr lang="en-US" sz="1600" dirty="0" smtClean="0">
                <a:latin typeface="Helvetica" pitchFamily="34" charset="0"/>
                <a:cs typeface="Helvetica" pitchFamily="34" charset="0"/>
              </a:rPr>
              <a:t>.</a:t>
            </a:r>
          </a:p>
          <a:p>
            <a:pPr marL="866775" indent="-342900">
              <a:buFont typeface="+mj-lt"/>
              <a:buAutoNum type="alphaUcPeriod"/>
            </a:pPr>
            <a:endParaRPr lang="en-US" sz="1600" dirty="0">
              <a:latin typeface="Helvetica" pitchFamily="34" charset="0"/>
              <a:cs typeface="Helvetica" pitchFamily="34" charset="0"/>
            </a:endParaRPr>
          </a:p>
          <a:p>
            <a:pPr marL="866775" indent="-342900">
              <a:buFont typeface="+mj-lt"/>
              <a:buAutoNum type="alphaUcPeriod" startAt="4"/>
            </a:pPr>
            <a:r>
              <a:rPr lang="en-US" sz="1600" dirty="0">
                <a:latin typeface="Helvetica" pitchFamily="34" charset="0"/>
                <a:cs typeface="Helvetica" pitchFamily="34" charset="0"/>
              </a:rPr>
              <a:t>They are commonly seen.</a:t>
            </a:r>
          </a:p>
          <a:p>
            <a:pPr marL="866775" indent="-342900">
              <a:buFont typeface="+mj-lt"/>
              <a:buAutoNum type="alphaUcPeriod" startAt="4"/>
            </a:pPr>
            <a:endParaRPr lang="en-US" sz="1600" dirty="0" smtClean="0">
              <a:latin typeface="Helvetica" pitchFamily="34" charset="0"/>
              <a:cs typeface="Helvetica" pitchFamily="34" charset="0"/>
            </a:endParaRPr>
          </a:p>
          <a:p>
            <a:pPr marL="866775" indent="-342900">
              <a:buFont typeface="+mj-lt"/>
              <a:buAutoNum type="alphaUcPeriod" startAt="4"/>
            </a:pPr>
            <a:endParaRPr lang="en-US" sz="1600" dirty="0">
              <a:latin typeface="Helvetica" pitchFamily="34" charset="0"/>
              <a:cs typeface="Helvetica" pitchFamily="34" charset="0"/>
            </a:endParaRPr>
          </a:p>
          <a:p>
            <a:pPr marL="866775" indent="-342900">
              <a:buFont typeface="+mj-lt"/>
              <a:buAutoNum type="alphaUcPeriod" startAt="4"/>
            </a:pPr>
            <a:endParaRPr lang="en-US" sz="16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cxnSp>
        <p:nvCxnSpPr>
          <p:cNvPr id="10" name="Straight Connector 9"/>
          <p:cNvCxnSpPr/>
          <p:nvPr/>
        </p:nvCxnSpPr>
        <p:spPr>
          <a:xfrm>
            <a:off x="410114" y="5181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31778" y="184192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060" y="393376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84730" y="728571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13937" y="681158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584730" y="768710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591915" y="822647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525060" y="247648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525060" y="315150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2279701235"/>
              </p:ext>
            </p:extLst>
          </p:nvPr>
        </p:nvGraphicFramePr>
        <p:xfrm>
          <a:off x="4938711" y="4776235"/>
          <a:ext cx="2185988" cy="66747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RI.3.8</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dirty="0" smtClean="0"/>
                        <a:t>Describe the logical connection between particular sentences and paragraphs in a text (e.g., comparison, cause/effect, first/second/third in a sequence).</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765108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993" y="960103"/>
            <a:ext cx="6955304" cy="2898373"/>
          </a:xfrm>
          <a:prstGeom prst="rect">
            <a:avLst/>
          </a:prstGeom>
        </p:spPr>
        <p:txBody>
          <a:bodyPr wrap="square" lIns="96661" tIns="48331" rIns="96661" bIns="48331">
            <a:spAutoFit/>
          </a:bodyPr>
          <a:lstStyle/>
          <a:p>
            <a:pPr marL="461963" indent="-400050"/>
            <a:r>
              <a:rPr lang="en-US" sz="1800" b="1" dirty="0" smtClean="0">
                <a:latin typeface="Helvetica" pitchFamily="34" charset="0"/>
                <a:cs typeface="Helvetica" pitchFamily="34" charset="0"/>
              </a:rPr>
              <a:t>13. What important point are both authors presenting in the two passages about dolphins and porpoises?</a:t>
            </a:r>
          </a:p>
          <a:p>
            <a:pPr marL="461963" indent="-400050"/>
            <a:endParaRPr lang="en-US" sz="1800" dirty="0" smtClean="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Dolphins and porpoises can be found all over the world. </a:t>
            </a:r>
            <a:endParaRPr lang="en-US" sz="1600" dirty="0" smtClean="0">
              <a:latin typeface="Helvetica" pitchFamily="34" charset="0"/>
              <a:cs typeface="Helvetica" pitchFamily="34" charset="0"/>
            </a:endParaRP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Porpoises travel in smaller groups, however dolphins live in larger </a:t>
            </a:r>
            <a:r>
              <a:rPr lang="en-US" sz="1600" dirty="0" smtClean="0">
                <a:latin typeface="Helvetica" pitchFamily="34" charset="0"/>
                <a:cs typeface="Helvetica" pitchFamily="34" charset="0"/>
              </a:rPr>
              <a:t>groups</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a:latin typeface="Helvetica" pitchFamily="34" charset="0"/>
                <a:cs typeface="Helvetica" pitchFamily="34" charset="0"/>
              </a:rPr>
              <a:t>Dolphins and porpoises are often hunted</a:t>
            </a:r>
            <a:r>
              <a:rPr lang="en-US" sz="1600" dirty="0" smtClean="0">
                <a:latin typeface="Helvetica" pitchFamily="34" charset="0"/>
                <a:cs typeface="Helvetica" pitchFamily="34" charset="0"/>
              </a:rPr>
              <a:t>.</a:t>
            </a:r>
          </a:p>
          <a:p>
            <a:pPr marL="792163" indent="-342900">
              <a:buFont typeface="+mj-lt"/>
              <a:buAutoNum type="alphaUcPeriod"/>
            </a:pPr>
            <a:endParaRPr lang="en-US" sz="1600" dirty="0" smtClean="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The differences between dolphins and porpoises.</a:t>
            </a:r>
            <a:endParaRPr lang="en-US" sz="1600" dirty="0">
              <a:solidFill>
                <a:srgbClr val="C00000"/>
              </a:solidFill>
              <a:latin typeface="Helvetica" pitchFamily="34" charset="0"/>
              <a:cs typeface="Helvetica" pitchFamily="34" charset="0"/>
            </a:endParaRPr>
          </a:p>
        </p:txBody>
      </p:sp>
      <p:sp>
        <p:nvSpPr>
          <p:cNvPr id="8" name="Rectangle 7"/>
          <p:cNvSpPr/>
          <p:nvPr/>
        </p:nvSpPr>
        <p:spPr>
          <a:xfrm>
            <a:off x="534184" y="5727867"/>
            <a:ext cx="6868650" cy="2652151"/>
          </a:xfrm>
          <a:prstGeom prst="rect">
            <a:avLst/>
          </a:prstGeom>
        </p:spPr>
        <p:txBody>
          <a:bodyPr wrap="square" lIns="96661" tIns="48331" rIns="96661" bIns="48331">
            <a:spAutoFit/>
          </a:bodyPr>
          <a:lstStyle/>
          <a:p>
            <a:pPr marL="515938" lvl="0" indent="-458788" defTabSz="914400" fontAlgn="base">
              <a:spcBef>
                <a:spcPct val="0"/>
              </a:spcBef>
              <a:spcAft>
                <a:spcPct val="0"/>
              </a:spcAft>
            </a:pPr>
            <a:r>
              <a:rPr lang="en-US" sz="1800" b="1" dirty="0" smtClean="0">
                <a:latin typeface="Helvetica" pitchFamily="34" charset="0"/>
                <a:cs typeface="Helvetica" pitchFamily="34" charset="0"/>
              </a:rPr>
              <a:t>14.  What key details about dolphins and porpoises are the same in </a:t>
            </a:r>
            <a:r>
              <a:rPr lang="en-US" sz="1800" b="1" u="sng" dirty="0" smtClean="0">
                <a:latin typeface="Helvetica" pitchFamily="34" charset="0"/>
                <a:cs typeface="Helvetica" pitchFamily="34" charset="0"/>
              </a:rPr>
              <a:t>both </a:t>
            </a:r>
            <a:r>
              <a:rPr lang="en-US" sz="1800" b="1" dirty="0" smtClean="0">
                <a:latin typeface="Helvetica" pitchFamily="34" charset="0"/>
                <a:cs typeface="Helvetica" pitchFamily="34" charset="0"/>
              </a:rPr>
              <a:t>passages?</a:t>
            </a:r>
          </a:p>
          <a:p>
            <a:pPr marL="457200" lvl="0" indent="-400050" defTabSz="914400" fontAlgn="base">
              <a:spcBef>
                <a:spcPct val="0"/>
              </a:spcBef>
              <a:spcAft>
                <a:spcPct val="0"/>
              </a:spcAft>
              <a:buAutoNum type="arabicPeriod" startAt="9"/>
            </a:pPr>
            <a:endParaRPr lang="en-US" sz="18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the shape of their bodies, length and weight</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descriptions of their dorsal fins</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the differences in their teeth</a:t>
            </a:r>
          </a:p>
          <a:p>
            <a:pPr marL="792163" indent="-342900">
              <a:buFont typeface="+mj-lt"/>
              <a:buAutoNum type="alphaUcPeriod"/>
            </a:pPr>
            <a:endParaRPr lang="en-US" sz="1600" dirty="0">
              <a:latin typeface="Helvetica" pitchFamily="34" charset="0"/>
              <a:cs typeface="Helvetica" pitchFamily="34" charset="0"/>
            </a:endParaRPr>
          </a:p>
          <a:p>
            <a:pPr marL="792163" indent="-342900">
              <a:buFont typeface="+mj-lt"/>
              <a:buAutoNum type="alphaUcPeriod"/>
            </a:pPr>
            <a:r>
              <a:rPr lang="en-US" sz="1600" dirty="0" smtClean="0">
                <a:latin typeface="Helvetica" pitchFamily="34" charset="0"/>
                <a:cs typeface="Helvetica" pitchFamily="34" charset="0"/>
              </a:rPr>
              <a:t>their life span and what they eat</a:t>
            </a:r>
            <a:endParaRPr lang="en-US" sz="1600" dirty="0">
              <a:latin typeface="Helvetica" pitchFamily="34" charset="0"/>
              <a:cs typeface="Helvetica" pitchFamily="34" charset="0"/>
            </a:endParaRPr>
          </a:p>
        </p:txBody>
      </p:sp>
      <p:cxnSp>
        <p:nvCxnSpPr>
          <p:cNvPr id="10" name="Straight Connector 9"/>
          <p:cNvCxnSpPr/>
          <p:nvPr/>
        </p:nvCxnSpPr>
        <p:spPr>
          <a:xfrm>
            <a:off x="531378"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53423" y="65532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53423" y="80010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53423" y="74676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53423" y="704067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73095" y="1828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10801" y="228954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73095" y="2971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473095" y="348504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543167493"/>
              </p:ext>
            </p:extLst>
          </p:nvPr>
        </p:nvGraphicFramePr>
        <p:xfrm>
          <a:off x="5194348" y="4572000"/>
          <a:ext cx="2185988" cy="54555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RI.3.9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dirty="0" smtClean="0"/>
                        <a:t>Compare and contrast the most important points and key details presented in two texts on the same topic.</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4049470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418209585"/>
              </p:ext>
            </p:extLst>
          </p:nvPr>
        </p:nvGraphicFramePr>
        <p:xfrm>
          <a:off x="347108" y="5518485"/>
          <a:ext cx="7043738" cy="3429720"/>
        </p:xfrm>
        <a:graphic>
          <a:graphicData uri="http://schemas.openxmlformats.org/drawingml/2006/table">
            <a:tbl>
              <a:tblPr firstRow="1" bandRow="1">
                <a:tableStyleId>{5940675A-B579-460E-94D1-54222C63F5DA}</a:tableStyleId>
              </a:tblPr>
              <a:tblGrid>
                <a:gridCol w="7043738"/>
              </a:tblGrid>
              <a:tr h="334392">
                <a:tc>
                  <a:txBody>
                    <a:bodyPr/>
                    <a:lstStyle/>
                    <a:p>
                      <a:pPr marL="346075" indent="-346075"/>
                      <a:r>
                        <a:rPr lang="en-US" sz="1600" b="1" dirty="0" smtClean="0">
                          <a:latin typeface="Helvetica" pitchFamily="34" charset="0"/>
                        </a:rPr>
                        <a:t>16. </a:t>
                      </a:r>
                      <a:r>
                        <a:rPr lang="en-US" sz="1600" b="1" baseline="0" dirty="0" smtClean="0">
                          <a:latin typeface="Helvetica" pitchFamily="34" charset="0"/>
                        </a:rPr>
                        <a:t> Describe the family of animals both dolphins and porpoises belong in.  Use key details from both passages. </a:t>
                      </a:r>
                      <a:endParaRPr lang="en-US" sz="12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273">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333">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934">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336">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738">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539">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0" name="Straight Connector 9"/>
          <p:cNvCxnSpPr/>
          <p:nvPr/>
        </p:nvCxnSpPr>
        <p:spPr>
          <a:xfrm>
            <a:off x="511684" y="5181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328860705"/>
              </p:ext>
            </p:extLst>
          </p:nvPr>
        </p:nvGraphicFramePr>
        <p:xfrm>
          <a:off x="5181600" y="9024405"/>
          <a:ext cx="2185988" cy="54555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RI.3.9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dirty="0" smtClean="0"/>
                        <a:t>Compare and contrast the most important points and key details presented in two texts on the same topic.</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63229216"/>
              </p:ext>
            </p:extLst>
          </p:nvPr>
        </p:nvGraphicFramePr>
        <p:xfrm>
          <a:off x="347108" y="228600"/>
          <a:ext cx="7043738" cy="4235832"/>
        </p:xfrm>
        <a:graphic>
          <a:graphicData uri="http://schemas.openxmlformats.org/drawingml/2006/table">
            <a:tbl>
              <a:tblPr firstRow="1" bandRow="1">
                <a:tableStyleId>{5940675A-B579-460E-94D1-54222C63F5DA}</a:tableStyleId>
              </a:tblPr>
              <a:tblGrid>
                <a:gridCol w="7043738"/>
              </a:tblGrid>
              <a:tr h="334392">
                <a:tc>
                  <a:txBody>
                    <a:bodyPr/>
                    <a:lstStyle/>
                    <a:p>
                      <a:pPr marL="346075" indent="-346075"/>
                      <a:r>
                        <a:rPr lang="en-US" sz="1400" b="1" dirty="0" smtClean="0">
                          <a:latin typeface="Helvetica" pitchFamily="34" charset="0"/>
                        </a:rPr>
                        <a:t>15.  </a:t>
                      </a:r>
                      <a:r>
                        <a:rPr lang="en-US" sz="1400" b="1" baseline="0" dirty="0" smtClean="0">
                          <a:latin typeface="Helvetica" pitchFamily="34" charset="0"/>
                        </a:rPr>
                        <a:t>How do the paragraphs in the passage,  </a:t>
                      </a:r>
                      <a:r>
                        <a:rPr lang="en-US" sz="1400" b="1" i="1" u="sng" baseline="0" dirty="0" smtClean="0">
                          <a:latin typeface="Helvetica" pitchFamily="34" charset="0"/>
                        </a:rPr>
                        <a:t>Is It a Porpoise or a Dolphin</a:t>
                      </a:r>
                      <a:r>
                        <a:rPr lang="en-US" sz="1400" b="1" i="1" u="none" baseline="0" dirty="0" smtClean="0">
                          <a:latin typeface="Helvetica" pitchFamily="34" charset="0"/>
                        </a:rPr>
                        <a:t> </a:t>
                      </a:r>
                      <a:r>
                        <a:rPr lang="en-US" sz="1400" b="1" baseline="0" dirty="0" smtClean="0">
                          <a:latin typeface="Helvetica" pitchFamily="34" charset="0"/>
                        </a:rPr>
                        <a:t>relate to each other?  Use examples from the passage to support your answer.</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74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399">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799355753"/>
              </p:ext>
            </p:extLst>
          </p:nvPr>
        </p:nvGraphicFramePr>
        <p:xfrm>
          <a:off x="5257800" y="4437927"/>
          <a:ext cx="2185988" cy="66747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Standard RI.3.8</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dirty="0" smtClean="0"/>
                        <a:t>Describe the logical connection between particular sentences and paragraphs in a text (e.g., comparison, cause/effect, first/second/third in a sequence).</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3701224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91520867"/>
              </p:ext>
            </p:extLst>
          </p:nvPr>
        </p:nvGraphicFramePr>
        <p:xfrm>
          <a:off x="262766" y="167788"/>
          <a:ext cx="7043738" cy="5099951"/>
        </p:xfrm>
        <a:graphic>
          <a:graphicData uri="http://schemas.openxmlformats.org/drawingml/2006/table">
            <a:tbl>
              <a:tblPr firstRow="1" bandRow="1">
                <a:tableStyleId>{5940675A-B579-460E-94D1-54222C63F5DA}</a:tableStyleId>
              </a:tblPr>
              <a:tblGrid>
                <a:gridCol w="7043738"/>
              </a:tblGrid>
              <a:tr h="973907">
                <a:tc>
                  <a:txBody>
                    <a:bodyPr/>
                    <a:lstStyle/>
                    <a:p>
                      <a:pPr marL="290513" marR="0" lvl="0" indent="-230188" algn="l" defTabSz="1018809" rtl="0" eaLnBrk="1" fontAlgn="auto" latinLnBrk="0" hangingPunct="1">
                        <a:lnSpc>
                          <a:spcPct val="100000"/>
                        </a:lnSpc>
                        <a:spcBef>
                          <a:spcPts val="0"/>
                        </a:spcBef>
                        <a:spcAft>
                          <a:spcPts val="0"/>
                        </a:spcAft>
                        <a:buClrTx/>
                        <a:buSzTx/>
                        <a:buFont typeface="+mj-lt"/>
                        <a:buNone/>
                        <a:tabLst/>
                        <a:defRPr/>
                      </a:pPr>
                      <a:r>
                        <a:rPr lang="en-US" sz="1400" b="1" dirty="0" smtClean="0">
                          <a:solidFill>
                            <a:schemeClr val="tx1"/>
                          </a:solidFill>
                          <a:latin typeface="Helvetica" pitchFamily="34" charset="0"/>
                        </a:rPr>
                        <a:t>17. A student is writing a story for class</a:t>
                      </a:r>
                      <a:r>
                        <a:rPr lang="en-US" sz="1400" b="1" baseline="0" dirty="0" smtClean="0">
                          <a:solidFill>
                            <a:schemeClr val="tx1"/>
                          </a:solidFill>
                          <a:latin typeface="Helvetica" pitchFamily="34" charset="0"/>
                        </a:rPr>
                        <a:t> </a:t>
                      </a:r>
                      <a:r>
                        <a:rPr lang="en-US" sz="1400" b="1" dirty="0" smtClean="0">
                          <a:solidFill>
                            <a:schemeClr val="tx1"/>
                          </a:solidFill>
                          <a:latin typeface="Helvetica" pitchFamily="34" charset="0"/>
                        </a:rPr>
                        <a:t>about whales.  Read</a:t>
                      </a:r>
                      <a:r>
                        <a:rPr lang="en-US" sz="1400" b="1" baseline="0" dirty="0" smtClean="0">
                          <a:solidFill>
                            <a:schemeClr val="tx1"/>
                          </a:solidFill>
                          <a:latin typeface="Helvetica" pitchFamily="34" charset="0"/>
                        </a:rPr>
                        <a:t> </a:t>
                      </a:r>
                      <a:r>
                        <a:rPr lang="en-US" sz="1400" b="1" dirty="0" smtClean="0">
                          <a:solidFill>
                            <a:schemeClr val="tx1"/>
                          </a:solidFill>
                          <a:latin typeface="Helvetica" pitchFamily="34" charset="0"/>
                        </a:rPr>
                        <a:t>the draft of the story and complete the task that follows.</a:t>
                      </a:r>
                      <a:r>
                        <a:rPr lang="en-US" sz="1400" b="1" baseline="0" dirty="0" smtClean="0">
                          <a:solidFill>
                            <a:schemeClr val="tx1"/>
                          </a:solidFill>
                          <a:latin typeface="Helvetica" pitchFamily="34" charset="0"/>
                        </a:rPr>
                        <a:t> </a:t>
                      </a:r>
                      <a:r>
                        <a:rPr kumimoji="0" lang="en-US" sz="900" b="0" i="1"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Write a Brief Text, W.3c Temporal Words, Writing Target 1a</a:t>
                      </a:r>
                    </a:p>
                    <a:p>
                      <a:pPr marL="290513" marR="0" lvl="0" indent="-230188" algn="l" defTabSz="1018809" rtl="0" eaLnBrk="1" fontAlgn="auto" latinLnBrk="0" hangingPunct="1">
                        <a:lnSpc>
                          <a:spcPct val="100000"/>
                        </a:lnSpc>
                        <a:spcBef>
                          <a:spcPts val="0"/>
                        </a:spcBef>
                        <a:spcAft>
                          <a:spcPts val="0"/>
                        </a:spcAft>
                        <a:buClrTx/>
                        <a:buSzTx/>
                        <a:buFont typeface="+mj-lt"/>
                        <a:buNone/>
                        <a:tabLst/>
                        <a:defRPr/>
                      </a:pPr>
                      <a:endParaRPr lang="en-US" sz="1400" b="1" dirty="0" smtClean="0">
                        <a:solidFill>
                          <a:srgbClr val="FF0000"/>
                        </a:solidFill>
                        <a:latin typeface="Helvetica" pitchFamily="34" charset="0"/>
                      </a:endParaRPr>
                    </a:p>
                    <a:p>
                      <a:pPr marL="290513" marR="0" indent="-290513" algn="l" defTabSz="1018809" rtl="0" eaLnBrk="1" fontAlgn="auto" latinLnBrk="0" hangingPunct="1">
                        <a:lnSpc>
                          <a:spcPct val="100000"/>
                        </a:lnSpc>
                        <a:spcBef>
                          <a:spcPts val="0"/>
                        </a:spcBef>
                        <a:spcAft>
                          <a:spcPts val="0"/>
                        </a:spcAft>
                        <a:buClrTx/>
                        <a:buSzTx/>
                        <a:buFont typeface="+mj-lt"/>
                        <a:buNone/>
                        <a:tabLst/>
                        <a:defRPr/>
                      </a:pPr>
                      <a:r>
                        <a:rPr lang="en-US" sz="1400" b="0" dirty="0" smtClean="0">
                          <a:solidFill>
                            <a:srgbClr val="FF0000"/>
                          </a:solidFill>
                          <a:latin typeface="Helvetica" pitchFamily="34" charset="0"/>
                        </a:rPr>
                        <a:t>      </a:t>
                      </a:r>
                      <a:r>
                        <a:rPr lang="en-US" sz="1400" kern="1200" dirty="0" smtClean="0">
                          <a:solidFill>
                            <a:schemeClr val="tx1"/>
                          </a:solidFill>
                          <a:effectLst/>
                          <a:latin typeface="Helvetica" panose="020B0604020202020204" pitchFamily="34" charset="0"/>
                          <a:ea typeface="+mn-ea"/>
                          <a:cs typeface="Helvetica" panose="020B0604020202020204" pitchFamily="34" charset="0"/>
                        </a:rPr>
                        <a:t>Once upon a time, there was a dolphin swimming in the deepest part of the ocean, when she heard a noise. The noise came from a very large whale.</a:t>
                      </a:r>
                      <a:r>
                        <a:rPr lang="en-US" sz="1400" kern="1200" baseline="0" dirty="0" smtClean="0">
                          <a:solidFill>
                            <a:schemeClr val="tx1"/>
                          </a:solidFill>
                          <a:effectLst/>
                          <a:latin typeface="Helvetica" panose="020B0604020202020204" pitchFamily="34" charset="0"/>
                          <a:ea typeface="+mn-ea"/>
                          <a:cs typeface="Helvetica" panose="020B0604020202020204" pitchFamily="34" charset="0"/>
                        </a:rPr>
                        <a:t> </a:t>
                      </a:r>
                      <a:r>
                        <a:rPr lang="en-US" sz="1400" kern="1200" dirty="0" smtClean="0">
                          <a:solidFill>
                            <a:schemeClr val="tx1"/>
                          </a:solidFill>
                          <a:effectLst/>
                          <a:latin typeface="Helvetica" panose="020B0604020202020204" pitchFamily="34" charset="0"/>
                          <a:ea typeface="+mn-ea"/>
                          <a:cs typeface="Helvetica" panose="020B0604020202020204" pitchFamily="34" charset="0"/>
                        </a:rPr>
                        <a:t>The dolphin had never seen a whale so large. She asked, “What kind of whale are you?”  “I’m a pilot whale” the large whale replied.  “Where are you headed?” asked the dolphin. “I’m searching for some tasty food. Would you like to join me?” said the whale. “Yes!” cried the dolphin. “I want to go on an adventure.”</a:t>
                      </a:r>
                    </a:p>
                    <a:p>
                      <a:pPr marL="290513" marR="0" indent="-290513" algn="l" defTabSz="1018809" rtl="0" eaLnBrk="1" fontAlgn="auto" latinLnBrk="0" hangingPunct="1">
                        <a:lnSpc>
                          <a:spcPct val="100000"/>
                        </a:lnSpc>
                        <a:spcBef>
                          <a:spcPts val="0"/>
                        </a:spcBef>
                        <a:spcAft>
                          <a:spcPts val="0"/>
                        </a:spcAft>
                        <a:buClrTx/>
                        <a:buSzTx/>
                        <a:buFont typeface="+mj-lt"/>
                        <a:buNone/>
                        <a:tabLst/>
                        <a:defRPr/>
                      </a:pPr>
                      <a:endParaRPr lang="en-US" sz="800" b="0" baseline="0" dirty="0" smtClean="0">
                        <a:solidFill>
                          <a:schemeClr val="tx1"/>
                        </a:solidFill>
                        <a:latin typeface="Helvetica" pitchFamily="34" charset="0"/>
                      </a:endParaRPr>
                    </a:p>
                    <a:p>
                      <a:pPr marL="290513" marR="0" indent="-7938" algn="l" defTabSz="1018809" rtl="0" eaLnBrk="1" fontAlgn="auto" latinLnBrk="0" hangingPunct="1">
                        <a:lnSpc>
                          <a:spcPct val="100000"/>
                        </a:lnSpc>
                        <a:spcBef>
                          <a:spcPts val="0"/>
                        </a:spcBef>
                        <a:spcAft>
                          <a:spcPts val="0"/>
                        </a:spcAft>
                        <a:buClrTx/>
                        <a:buSzTx/>
                        <a:buFont typeface="+mj-lt"/>
                        <a:buNone/>
                        <a:tabLst/>
                        <a:defRPr/>
                      </a:pPr>
                      <a:r>
                        <a:rPr lang="en-US" sz="1400" b="1" dirty="0" smtClean="0">
                          <a:solidFill>
                            <a:schemeClr val="tx1"/>
                          </a:solidFill>
                          <a:latin typeface="Helvetica" pitchFamily="34" charset="0"/>
                        </a:rPr>
                        <a:t>In one or </a:t>
                      </a:r>
                      <a:r>
                        <a:rPr lang="en-US" sz="1400" b="1" dirty="0" smtClean="0">
                          <a:solidFill>
                            <a:schemeClr val="tx1"/>
                          </a:solidFill>
                          <a:latin typeface="Helvetica" pitchFamily="34" charset="0"/>
                        </a:rPr>
                        <a:t>two </a:t>
                      </a:r>
                      <a:r>
                        <a:rPr lang="en-US" sz="1400" b="1" dirty="0" smtClean="0">
                          <a:solidFill>
                            <a:schemeClr val="tx1"/>
                          </a:solidFill>
                          <a:latin typeface="Helvetica" pitchFamily="34" charset="0"/>
                        </a:rPr>
                        <a:t>paragraphs, write an ending for the story that </a:t>
                      </a:r>
                      <a:r>
                        <a:rPr lang="en-US" sz="1400" b="1" dirty="0" smtClean="0">
                          <a:solidFill>
                            <a:schemeClr val="tx1"/>
                          </a:solidFill>
                          <a:latin typeface="Helvetica" pitchFamily="34" charset="0"/>
                        </a:rPr>
                        <a:t>describes </a:t>
                      </a:r>
                      <a:r>
                        <a:rPr lang="en-US" sz="1400" b="1" dirty="0" smtClean="0">
                          <a:solidFill>
                            <a:schemeClr val="tx1"/>
                          </a:solidFill>
                          <a:latin typeface="Helvetica" pitchFamily="34" charset="0"/>
                        </a:rPr>
                        <a:t>the events and</a:t>
                      </a:r>
                      <a:r>
                        <a:rPr lang="en-US" sz="1400" b="1" baseline="0" dirty="0" smtClean="0">
                          <a:solidFill>
                            <a:schemeClr val="tx1"/>
                          </a:solidFill>
                          <a:latin typeface="Helvetica" pitchFamily="34" charset="0"/>
                        </a:rPr>
                        <a:t> </a:t>
                      </a:r>
                      <a:r>
                        <a:rPr lang="en-US" sz="1400" b="1" dirty="0" smtClean="0">
                          <a:solidFill>
                            <a:schemeClr val="tx1"/>
                          </a:solidFill>
                          <a:latin typeface="Helvetica" pitchFamily="34" charset="0"/>
                        </a:rPr>
                        <a:t>experiences in the story.</a:t>
                      </a:r>
                      <a:r>
                        <a:rPr lang="en-US" sz="1400" b="1" baseline="0" dirty="0" smtClean="0">
                          <a:solidFill>
                            <a:schemeClr val="tx1"/>
                          </a:solidFill>
                          <a:latin typeface="Helvetica" pitchFamily="34" charset="0"/>
                        </a:rPr>
                        <a:t>                                    </a:t>
                      </a: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b="1" dirty="0" smtClean="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829">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089">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349">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425824" y="785190"/>
            <a:ext cx="6813176"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25824" y="5865828"/>
            <a:ext cx="6696074" cy="3950072"/>
          </a:xfrm>
          <a:prstGeom prst="rect">
            <a:avLst/>
          </a:prstGeom>
          <a:noFill/>
          <a:ln>
            <a:noFill/>
          </a:ln>
        </p:spPr>
        <p:txBody>
          <a:bodyPr wrap="square" lIns="101869" tIns="50935" rIns="101869" bIns="50935">
            <a:spAutoFit/>
          </a:bodyPr>
          <a:lstStyle/>
          <a:p>
            <a:pPr marL="342900" indent="-342900">
              <a:buAutoNum type="arabicPeriod" startAt="18"/>
            </a:pPr>
            <a:r>
              <a:rPr lang="en-US" sz="1400" b="1" dirty="0" smtClean="0">
                <a:latin typeface="Helvetica" panose="020B0604020202020204" pitchFamily="34" charset="0"/>
                <a:cs typeface="Helvetica" panose="020B0604020202020204" pitchFamily="34" charset="0"/>
              </a:rPr>
              <a:t>A </a:t>
            </a:r>
            <a:r>
              <a:rPr lang="en-US" sz="1400" b="1" dirty="0">
                <a:latin typeface="Helvetica" panose="020B0604020202020204" pitchFamily="34" charset="0"/>
                <a:cs typeface="Helvetica" panose="020B0604020202020204" pitchFamily="34" charset="0"/>
              </a:rPr>
              <a:t>student is writing a paragraph about a girl who saw a dolphin for the first time.  Read the draft of the paragraph in the box</a:t>
            </a:r>
            <a:r>
              <a:rPr lang="en-US" sz="1400" b="1" dirty="0" smtClean="0">
                <a:latin typeface="Helvetica" panose="020B0604020202020204" pitchFamily="34" charset="0"/>
                <a:cs typeface="Helvetica" panose="020B0604020202020204" pitchFamily="34" charset="0"/>
              </a:rPr>
              <a:t>.</a:t>
            </a:r>
            <a:endParaRPr lang="en-US" sz="1400" i="1" dirty="0">
              <a:latin typeface="Helvetica" panose="020B0604020202020204" pitchFamily="34" charset="0"/>
              <a:cs typeface="Helvetica" panose="020B0604020202020204" pitchFamily="34" charset="0"/>
            </a:endParaRPr>
          </a:p>
          <a:p>
            <a:pPr algn="r"/>
            <a:r>
              <a:rPr lang="en-US" sz="900" i="1" dirty="0" smtClean="0">
                <a:latin typeface="Helvetica" panose="020B0604020202020204" pitchFamily="34" charset="0"/>
                <a:cs typeface="Helvetica" panose="020B0604020202020204" pitchFamily="34" charset="0"/>
              </a:rPr>
              <a:t>Revise </a:t>
            </a:r>
            <a:r>
              <a:rPr lang="en-US" sz="900" i="1" dirty="0">
                <a:latin typeface="Helvetica" panose="020B0604020202020204" pitchFamily="34" charset="0"/>
                <a:cs typeface="Helvetica" panose="020B0604020202020204" pitchFamily="34" charset="0"/>
              </a:rPr>
              <a:t>a Text, W.3b Dialogue Elaboration, Writing Target </a:t>
            </a:r>
            <a:r>
              <a:rPr lang="en-US" sz="900" i="1" dirty="0" smtClean="0">
                <a:latin typeface="Helvetica" panose="020B0604020202020204" pitchFamily="34" charset="0"/>
                <a:cs typeface="Helvetica" panose="020B0604020202020204" pitchFamily="34" charset="0"/>
              </a:rPr>
              <a:t>1b</a:t>
            </a:r>
          </a:p>
          <a:p>
            <a:pPr algn="r"/>
            <a:endParaRPr lang="en-US" sz="900" i="1" dirty="0" smtClean="0">
              <a:latin typeface="Helvetica" panose="020B0604020202020204" pitchFamily="34" charset="0"/>
              <a:cs typeface="Helvetica" panose="020B0604020202020204" pitchFamily="34" charset="0"/>
            </a:endParaRPr>
          </a:p>
          <a:p>
            <a:r>
              <a:rPr lang="en-US" sz="1400" dirty="0" smtClean="0">
                <a:latin typeface="Helvetica" panose="020B0604020202020204" pitchFamily="34" charset="0"/>
                <a:cs typeface="Helvetica" panose="020B0604020202020204" pitchFamily="34" charset="0"/>
              </a:rPr>
              <a:t>Cassie’s </a:t>
            </a:r>
            <a:r>
              <a:rPr lang="en-US" sz="1400" dirty="0">
                <a:latin typeface="Helvetica" panose="020B0604020202020204" pitchFamily="34" charset="0"/>
                <a:cs typeface="Helvetica" panose="020B0604020202020204" pitchFamily="34" charset="0"/>
              </a:rPr>
              <a:t>aunt took her to an aquarium. They went to the large pool where the dolphins were playing. They were very playful, jumping in and out of the water. Some of the dolphins were passing a ball with their noses</a:t>
            </a:r>
            <a:r>
              <a:rPr lang="en-US" sz="1400" dirty="0"/>
              <a:t>. </a:t>
            </a:r>
            <a:endParaRPr lang="en-US" sz="1400" dirty="0" smtClean="0"/>
          </a:p>
          <a:p>
            <a:endParaRPr lang="en-US" sz="800" dirty="0"/>
          </a:p>
          <a:p>
            <a:r>
              <a:rPr lang="en-US" sz="1400" b="1" dirty="0">
                <a:latin typeface="Helvetica" panose="020B0604020202020204" pitchFamily="34" charset="0"/>
                <a:cs typeface="Helvetica" panose="020B0604020202020204" pitchFamily="34" charset="0"/>
              </a:rPr>
              <a:t>Which sentence would best add dialogue to what the girl probably said after she saw the ball being passed</a:t>
            </a:r>
            <a:r>
              <a:rPr lang="en-US" sz="1400" b="1" dirty="0"/>
              <a:t>?</a:t>
            </a:r>
            <a:endParaRPr lang="en-US" sz="1400" dirty="0"/>
          </a:p>
          <a:p>
            <a:endParaRPr lang="en-US" sz="800" b="1" dirty="0">
              <a:solidFill>
                <a:srgbClr val="FF0000"/>
              </a:solidFill>
              <a:latin typeface="Helvetica" panose="020B0604020202020204" pitchFamily="34" charset="0"/>
              <a:ea typeface="Times New Roman"/>
              <a:cs typeface="Helvetica" panose="020B0604020202020204" pitchFamily="34" charset="0"/>
            </a:endParaRPr>
          </a:p>
          <a:p>
            <a:pPr marL="342900" indent="1588">
              <a:buFont typeface="+mj-lt"/>
              <a:buAutoNum type="alphaUcPeriod"/>
              <a:tabLst>
                <a:tab pos="690563" algn="l"/>
              </a:tabLst>
            </a:pPr>
            <a:r>
              <a:rPr lang="en-US" sz="1400" dirty="0" smtClean="0">
                <a:latin typeface="Helvetica" panose="020B0604020202020204" pitchFamily="34" charset="0"/>
                <a:ea typeface="Times New Roman"/>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a:t>
            </a:r>
            <a:r>
              <a:rPr lang="en-US" sz="1400" dirty="0">
                <a:latin typeface="Helvetica" panose="020B0604020202020204" pitchFamily="34" charset="0"/>
                <a:cs typeface="Helvetica" panose="020B0604020202020204" pitchFamily="34" charset="0"/>
              </a:rPr>
              <a:t>The dolphins pass the ball like volleyball players!” said Cassie</a:t>
            </a:r>
            <a:r>
              <a:rPr lang="en-US" sz="1400" dirty="0" smtClean="0">
                <a:latin typeface="Helvetica" panose="020B0604020202020204" pitchFamily="34" charset="0"/>
                <a:cs typeface="Helvetica" panose="020B0604020202020204" pitchFamily="34" charset="0"/>
              </a:rPr>
              <a:t>.</a:t>
            </a:r>
          </a:p>
          <a:p>
            <a:pPr marL="342900" indent="1588">
              <a:buFont typeface="+mj-lt"/>
              <a:buAutoNum type="alphaUcPeriod"/>
              <a:tabLst>
                <a:tab pos="690563" algn="l"/>
              </a:tabLst>
            </a:pPr>
            <a:endParaRPr lang="en-US" sz="1400" dirty="0">
              <a:latin typeface="Helvetica" panose="020B0604020202020204" pitchFamily="34" charset="0"/>
              <a:cs typeface="Helvetica" panose="020B0604020202020204" pitchFamily="34" charset="0"/>
            </a:endParaRPr>
          </a:p>
          <a:p>
            <a:pPr marL="342900" indent="1588">
              <a:buFont typeface="+mj-lt"/>
              <a:buAutoNum type="alphaUcPeriod"/>
              <a:tabLst>
                <a:tab pos="690563" algn="l"/>
              </a:tabLst>
            </a:pPr>
            <a:r>
              <a:rPr lang="en-US" sz="1400" dirty="0" smtClean="0">
                <a:latin typeface="Helvetica" panose="020B0604020202020204" pitchFamily="34" charset="0"/>
                <a:ea typeface="Times New Roman"/>
                <a:cs typeface="Helvetica" panose="020B0604020202020204" pitchFamily="34" charset="0"/>
              </a:rPr>
              <a:t>  “</a:t>
            </a:r>
            <a:r>
              <a:rPr lang="en-US" sz="1400" dirty="0">
                <a:latin typeface="Helvetica" panose="020B0604020202020204" pitchFamily="34" charset="0"/>
                <a:ea typeface="Times New Roman"/>
                <a:cs typeface="Helvetica" panose="020B0604020202020204" pitchFamily="34" charset="0"/>
              </a:rPr>
              <a:t>I wish we could go home now that we’ve seen the whales,” said </a:t>
            </a:r>
            <a:r>
              <a:rPr lang="en-US" sz="1400" dirty="0" smtClean="0">
                <a:latin typeface="Helvetica" panose="020B0604020202020204" pitchFamily="34" charset="0"/>
                <a:ea typeface="Times New Roman"/>
                <a:cs typeface="Helvetica" panose="020B0604020202020204" pitchFamily="34" charset="0"/>
              </a:rPr>
              <a:t>Cassie.</a:t>
            </a:r>
            <a:endParaRPr lang="en-US" sz="1400" dirty="0">
              <a:latin typeface="Helvetica" panose="020B0604020202020204" pitchFamily="34" charset="0"/>
              <a:ea typeface="Times New Roman"/>
              <a:cs typeface="Helvetica" panose="020B0604020202020204" pitchFamily="34" charset="0"/>
            </a:endParaRPr>
          </a:p>
          <a:p>
            <a:pPr marL="342900" indent="1588">
              <a:buFont typeface="+mj-lt"/>
              <a:buAutoNum type="alphaUcPeriod"/>
              <a:tabLst>
                <a:tab pos="690563" algn="l"/>
              </a:tabLst>
            </a:pPr>
            <a:endParaRPr lang="en-US" sz="1400" dirty="0" smtClean="0">
              <a:latin typeface="Helvetica" panose="020B0604020202020204" pitchFamily="34" charset="0"/>
              <a:cs typeface="Helvetica" panose="020B0604020202020204" pitchFamily="34" charset="0"/>
            </a:endParaRPr>
          </a:p>
          <a:p>
            <a:pPr marL="342900" indent="1588">
              <a:buFont typeface="+mj-lt"/>
              <a:buAutoNum type="alphaUcPeriod"/>
              <a:tabLst>
                <a:tab pos="690563" algn="l"/>
              </a:tabLst>
            </a:pPr>
            <a:r>
              <a:rPr lang="en-US" sz="1400" dirty="0" smtClean="0">
                <a:latin typeface="Helvetica" panose="020B0604020202020204" pitchFamily="34" charset="0"/>
                <a:cs typeface="Helvetica" panose="020B0604020202020204" pitchFamily="34" charset="0"/>
              </a:rPr>
              <a:t>  “</a:t>
            </a:r>
            <a:r>
              <a:rPr lang="en-US" sz="1400" dirty="0">
                <a:latin typeface="Helvetica" panose="020B0604020202020204" pitchFamily="34" charset="0"/>
                <a:cs typeface="Helvetica" panose="020B0604020202020204" pitchFamily="34" charset="0"/>
              </a:rPr>
              <a:t>I wonder if dolphins can fly,” said Cassie</a:t>
            </a:r>
            <a:r>
              <a:rPr lang="en-US" sz="1400" dirty="0" smtClean="0">
                <a:latin typeface="Helvetica" panose="020B0604020202020204" pitchFamily="34" charset="0"/>
                <a:cs typeface="Helvetica" panose="020B0604020202020204" pitchFamily="34" charset="0"/>
              </a:rPr>
              <a:t>.</a:t>
            </a:r>
          </a:p>
          <a:p>
            <a:pPr marL="342900" indent="1588">
              <a:buFont typeface="+mj-lt"/>
              <a:buAutoNum type="alphaUcPeriod"/>
              <a:tabLst>
                <a:tab pos="690563" algn="l"/>
              </a:tabLst>
            </a:pPr>
            <a:endParaRPr lang="en-US" sz="1400" dirty="0">
              <a:latin typeface="Helvetica" panose="020B0604020202020204" pitchFamily="34" charset="0"/>
              <a:cs typeface="Helvetica" panose="020B0604020202020204" pitchFamily="34" charset="0"/>
            </a:endParaRPr>
          </a:p>
          <a:p>
            <a:pPr marL="342900" lvl="0" indent="1588">
              <a:buFont typeface="+mj-lt"/>
              <a:buAutoNum type="alphaUcPeriod"/>
              <a:tabLst>
                <a:tab pos="690563" algn="l"/>
              </a:tabLst>
            </a:pPr>
            <a:r>
              <a:rPr lang="en-US" sz="1400" dirty="0">
                <a:latin typeface="Helvetica" panose="020B0604020202020204" pitchFamily="34" charset="0"/>
                <a:cs typeface="Helvetica" panose="020B0604020202020204" pitchFamily="34" charset="0"/>
              </a:rPr>
              <a:t> </a:t>
            </a:r>
            <a:r>
              <a:rPr lang="en-US" sz="1400" dirty="0" smtClean="0">
                <a:latin typeface="Helvetica" panose="020B0604020202020204" pitchFamily="34" charset="0"/>
                <a:cs typeface="Helvetica" panose="020B0604020202020204" pitchFamily="34" charset="0"/>
              </a:rPr>
              <a:t> “</a:t>
            </a:r>
            <a:r>
              <a:rPr lang="en-US" sz="1400" dirty="0">
                <a:latin typeface="Helvetica" panose="020B0604020202020204" pitchFamily="34" charset="0"/>
                <a:cs typeface="Helvetica" panose="020B0604020202020204" pitchFamily="34" charset="0"/>
              </a:rPr>
              <a:t>Can we see the penguins now?” said Cassie.</a:t>
            </a:r>
          </a:p>
          <a:p>
            <a:pPr marL="342900">
              <a:tabLst>
                <a:tab pos="690563" algn="l"/>
              </a:tabLst>
            </a:pPr>
            <a:endParaRPr lang="en-US" sz="1400" dirty="0">
              <a:solidFill>
                <a:srgbClr val="FF0000"/>
              </a:solidFill>
              <a:latin typeface="Helvetica" panose="020B0604020202020204" pitchFamily="34" charset="0"/>
              <a:ea typeface="Times New Roman"/>
              <a:cs typeface="Helvetica" panose="020B0604020202020204" pitchFamily="34" charset="0"/>
            </a:endParaRPr>
          </a:p>
        </p:txBody>
      </p:sp>
      <p:sp>
        <p:nvSpPr>
          <p:cNvPr id="7" name="Oval 6"/>
          <p:cNvSpPr/>
          <p:nvPr/>
        </p:nvSpPr>
        <p:spPr>
          <a:xfrm>
            <a:off x="561976" y="791101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50652" y="826027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56314" y="867434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61976" y="913154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304800" y="5638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5824" y="6498535"/>
            <a:ext cx="6508376"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9403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5774" y="329624"/>
            <a:ext cx="6677026" cy="4283080"/>
          </a:xfrm>
          <a:prstGeom prst="rect">
            <a:avLst/>
          </a:prstGeom>
          <a:noFill/>
        </p:spPr>
        <p:txBody>
          <a:bodyPr wrap="square" lIns="96378" tIns="48189" rIns="96378" bIns="48189" rtlCol="0">
            <a:spAutoFit/>
          </a:bodyPr>
          <a:lstStyle/>
          <a:p>
            <a:r>
              <a:rPr lang="en-US" sz="1400" b="1" dirty="0" smtClean="0">
                <a:latin typeface="Helvetica" pitchFamily="34" charset="0"/>
              </a:rPr>
              <a:t>19.  While a student is on vacation she writes her teacher a letter.</a:t>
            </a:r>
          </a:p>
          <a:p>
            <a:r>
              <a:rPr lang="en-US" sz="1400" b="1" dirty="0">
                <a:latin typeface="Helvetica" pitchFamily="34" charset="0"/>
              </a:rPr>
              <a:t> </a:t>
            </a:r>
            <a:r>
              <a:rPr lang="en-US" sz="1400" b="1" dirty="0" smtClean="0">
                <a:latin typeface="Helvetica" pitchFamily="34" charset="0"/>
              </a:rPr>
              <a:t>      Read the draft </a:t>
            </a:r>
            <a:r>
              <a:rPr lang="en-US" sz="1400" b="1" dirty="0">
                <a:latin typeface="Helvetica" pitchFamily="34" charset="0"/>
              </a:rPr>
              <a:t>of the </a:t>
            </a:r>
            <a:r>
              <a:rPr lang="en-US" sz="1400" b="1" dirty="0" smtClean="0">
                <a:latin typeface="Helvetica" pitchFamily="34" charset="0"/>
              </a:rPr>
              <a:t>letter and answer the question that  follows.</a:t>
            </a:r>
            <a:endParaRPr lang="en-US" sz="1400" b="1" dirty="0">
              <a:latin typeface="Helvetica" pitchFamily="34" charset="0"/>
            </a:endParaRPr>
          </a:p>
          <a:p>
            <a:pPr lvl="0" algn="r">
              <a:defRPr/>
            </a:pPr>
            <a:r>
              <a:rPr lang="en-US" sz="1000" i="1" dirty="0" smtClean="0">
                <a:cs typeface="Helvetica" pitchFamily="34" charset="0"/>
              </a:rPr>
              <a:t>Language and Vocabulary, L.3a Audience, Writing </a:t>
            </a:r>
            <a:r>
              <a:rPr lang="en-US" sz="1000" i="1" dirty="0">
                <a:cs typeface="Helvetica" pitchFamily="34" charset="0"/>
              </a:rPr>
              <a:t>Target </a:t>
            </a:r>
            <a:r>
              <a:rPr lang="en-US" sz="1000" i="1" dirty="0" smtClean="0">
                <a:cs typeface="Helvetica" pitchFamily="34" charset="0"/>
              </a:rPr>
              <a:t>8</a:t>
            </a:r>
            <a:endParaRPr lang="en-US" sz="1000" u="sng" dirty="0">
              <a:ea typeface="Times New Roman"/>
              <a:cs typeface="Times New Roman"/>
            </a:endParaRPr>
          </a:p>
          <a:p>
            <a:pPr marL="347663"/>
            <a:endParaRPr lang="en-US" sz="1000" dirty="0" smtClean="0">
              <a:solidFill>
                <a:srgbClr val="FF0000"/>
              </a:solidFill>
              <a:latin typeface="Helvetica" pitchFamily="34" charset="0"/>
            </a:endParaRPr>
          </a:p>
          <a:p>
            <a:r>
              <a:rPr lang="en-US" sz="1400" dirty="0" smtClean="0"/>
              <a:t>Today </a:t>
            </a:r>
            <a:r>
              <a:rPr lang="en-US" sz="1400" dirty="0"/>
              <a:t>I went to a museum about marine animals. I learned a lot about the differences between dolphins and porpoises.  Dolphins and porpoises are in the same family of animals, which includes many other </a:t>
            </a:r>
            <a:r>
              <a:rPr lang="en-US" sz="1400" b="1" u="sng" dirty="0"/>
              <a:t>kinds</a:t>
            </a:r>
            <a:r>
              <a:rPr lang="en-US" sz="1400" dirty="0"/>
              <a:t> of marine animals.  Dolphins and porpoises look </a:t>
            </a:r>
            <a:r>
              <a:rPr lang="en-US" sz="1400" b="1" u="sng" dirty="0"/>
              <a:t>alike</a:t>
            </a:r>
            <a:r>
              <a:rPr lang="en-US" sz="1400" dirty="0"/>
              <a:t>, but they are very different. Dolphins have sharp, cone-shaped teeth, but porpoise teeth are spade-shaped and flatter</a:t>
            </a:r>
            <a:r>
              <a:rPr lang="en-US" sz="1400" dirty="0" smtClean="0"/>
              <a:t>.</a:t>
            </a:r>
          </a:p>
          <a:p>
            <a:endParaRPr lang="en-US" sz="1400" dirty="0"/>
          </a:p>
          <a:p>
            <a:pPr marL="347663"/>
            <a:r>
              <a:rPr lang="en-US" sz="1400" b="1" dirty="0" smtClean="0">
                <a:latin typeface="Helvetica" pitchFamily="34" charset="0"/>
              </a:rPr>
              <a:t>The </a:t>
            </a:r>
            <a:r>
              <a:rPr lang="en-US" sz="1400" b="1" dirty="0">
                <a:latin typeface="Helvetica" pitchFamily="34" charset="0"/>
              </a:rPr>
              <a:t>student has decided that the two bold words are too </a:t>
            </a:r>
            <a:r>
              <a:rPr lang="en-US" sz="1400" b="1" dirty="0" smtClean="0">
                <a:latin typeface="Helvetica" pitchFamily="34" charset="0"/>
              </a:rPr>
              <a:t>easy </a:t>
            </a:r>
            <a:r>
              <a:rPr lang="en-US" sz="1400" b="1" dirty="0">
                <a:latin typeface="Helvetica" pitchFamily="34" charset="0"/>
              </a:rPr>
              <a:t>for </a:t>
            </a:r>
            <a:r>
              <a:rPr lang="en-US" sz="1400" b="1" dirty="0" smtClean="0">
                <a:latin typeface="Helvetica" pitchFamily="34" charset="0"/>
              </a:rPr>
              <a:t>her  teacher. </a:t>
            </a:r>
            <a:r>
              <a:rPr lang="en-US" sz="1400" b="1" dirty="0">
                <a:latin typeface="Helvetica" pitchFamily="34" charset="0"/>
              </a:rPr>
              <a:t>Choose the two words that best replace the bold words</a:t>
            </a:r>
            <a:r>
              <a:rPr lang="en-US" sz="1400" b="1" dirty="0" smtClean="0">
                <a:latin typeface="Helvetica" pitchFamily="34" charset="0"/>
              </a:rPr>
              <a:t>.</a:t>
            </a:r>
          </a:p>
          <a:p>
            <a:pPr marL="419980"/>
            <a:endParaRPr lang="en-US" sz="1400" dirty="0">
              <a:solidFill>
                <a:srgbClr val="FF0000"/>
              </a:solidFill>
              <a:latin typeface="Helvetica" pitchFamily="34" charset="0"/>
            </a:endParaRPr>
          </a:p>
          <a:p>
            <a:pPr marL="762880" indent="-342900">
              <a:buFont typeface="+mj-lt"/>
              <a:buAutoNum type="alphaUcPeriod"/>
            </a:pPr>
            <a:r>
              <a:rPr lang="en-US" sz="1400" dirty="0"/>
              <a:t>g</a:t>
            </a:r>
            <a:r>
              <a:rPr lang="en-US" sz="1400" dirty="0" smtClean="0"/>
              <a:t>roups</a:t>
            </a:r>
            <a:r>
              <a:rPr lang="en-US" sz="1400" dirty="0"/>
              <a:t>, </a:t>
            </a:r>
            <a:r>
              <a:rPr lang="en-US" sz="1400" dirty="0" smtClean="0"/>
              <a:t>comparable</a:t>
            </a:r>
          </a:p>
          <a:p>
            <a:pPr marL="762880" indent="-342900">
              <a:buFont typeface="+mj-lt"/>
              <a:buAutoNum type="alphaUcPeriod"/>
            </a:pPr>
            <a:endParaRPr lang="en-US" sz="1400" dirty="0"/>
          </a:p>
          <a:p>
            <a:pPr marL="762880" indent="-342900">
              <a:buFont typeface="+mj-lt"/>
              <a:buAutoNum type="alphaUcPeriod"/>
            </a:pPr>
            <a:r>
              <a:rPr lang="en-US" sz="1400" dirty="0"/>
              <a:t>s</a:t>
            </a:r>
            <a:r>
              <a:rPr lang="en-US" sz="1400" dirty="0" smtClean="0"/>
              <a:t>pecies</a:t>
            </a:r>
            <a:r>
              <a:rPr lang="en-US" sz="1400" dirty="0"/>
              <a:t>, </a:t>
            </a:r>
            <a:r>
              <a:rPr lang="en-US" sz="1400" dirty="0" smtClean="0"/>
              <a:t>similar</a:t>
            </a:r>
          </a:p>
          <a:p>
            <a:pPr marL="762880" indent="-342900">
              <a:buFont typeface="+mj-lt"/>
              <a:buAutoNum type="alphaUcPeriod"/>
            </a:pPr>
            <a:endParaRPr lang="en-US" sz="1400" dirty="0"/>
          </a:p>
          <a:p>
            <a:pPr marL="762880" indent="-342900">
              <a:buFont typeface="+mj-lt"/>
              <a:buAutoNum type="alphaUcPeriod"/>
            </a:pPr>
            <a:r>
              <a:rPr lang="en-US" sz="1400" dirty="0"/>
              <a:t>p</a:t>
            </a:r>
            <a:r>
              <a:rPr lang="en-US" sz="1400" dirty="0" smtClean="0"/>
              <a:t>ods</a:t>
            </a:r>
            <a:r>
              <a:rPr lang="en-US" sz="1400" dirty="0"/>
              <a:t>, </a:t>
            </a:r>
            <a:r>
              <a:rPr lang="en-US" sz="1400" dirty="0" smtClean="0"/>
              <a:t>familiar</a:t>
            </a:r>
          </a:p>
          <a:p>
            <a:pPr marL="762880" indent="-342900">
              <a:buFont typeface="+mj-lt"/>
              <a:buAutoNum type="alphaUcPeriod"/>
            </a:pPr>
            <a:endParaRPr lang="en-US" sz="1400" dirty="0"/>
          </a:p>
          <a:p>
            <a:pPr marL="762880" indent="-342900">
              <a:buFont typeface="+mj-lt"/>
              <a:buAutoNum type="alphaUcPeriod"/>
            </a:pPr>
            <a:r>
              <a:rPr lang="en-US" sz="1400" dirty="0"/>
              <a:t>f</a:t>
            </a:r>
            <a:r>
              <a:rPr lang="en-US" sz="1400" dirty="0" smtClean="0"/>
              <a:t>riendly</a:t>
            </a:r>
            <a:r>
              <a:rPr lang="en-US" sz="1400" dirty="0"/>
              <a:t>, </a:t>
            </a:r>
            <a:r>
              <a:rPr lang="en-US" sz="1400" dirty="0" smtClean="0"/>
              <a:t>identical</a:t>
            </a:r>
            <a:endParaRPr lang="en-US" sz="1400" dirty="0"/>
          </a:p>
        </p:txBody>
      </p:sp>
      <p:sp>
        <p:nvSpPr>
          <p:cNvPr id="17" name="TextBox 16"/>
          <p:cNvSpPr txBox="1"/>
          <p:nvPr/>
        </p:nvSpPr>
        <p:spPr>
          <a:xfrm>
            <a:off x="580389" y="5217095"/>
            <a:ext cx="6585713" cy="3698305"/>
          </a:xfrm>
          <a:prstGeom prst="rect">
            <a:avLst/>
          </a:prstGeom>
          <a:noFill/>
        </p:spPr>
        <p:txBody>
          <a:bodyPr wrap="square" lIns="96378" tIns="48189" rIns="96378" bIns="48189" rtlCol="0">
            <a:spAutoFit/>
          </a:bodyPr>
          <a:lstStyle/>
          <a:p>
            <a:pPr marL="344488" lvl="0" indent="-344488"/>
            <a:r>
              <a:rPr lang="en-US" sz="1400" b="1" dirty="0" smtClean="0">
                <a:latin typeface="Helvetica" pitchFamily="34" charset="0"/>
              </a:rPr>
              <a:t>20.  </a:t>
            </a:r>
            <a:r>
              <a:rPr lang="en-US" sz="1400" b="1" dirty="0" smtClean="0">
                <a:latin typeface="Helvetica" panose="020B0604020202020204" pitchFamily="34" charset="0"/>
                <a:cs typeface="Helvetica" panose="020B0604020202020204" pitchFamily="34" charset="0"/>
              </a:rPr>
              <a:t>A student is writing a story. Read the sentences from her story and the question that follows. </a:t>
            </a:r>
          </a:p>
          <a:p>
            <a:pPr lvl="0" algn="r"/>
            <a:r>
              <a:rPr lang="en-US" sz="1000" i="1" dirty="0" smtClean="0">
                <a:cs typeface="Helvetica" pitchFamily="34" charset="0"/>
              </a:rPr>
              <a:t>Edit </a:t>
            </a:r>
            <a:r>
              <a:rPr lang="en-US" sz="1000" i="1" dirty="0">
                <a:cs typeface="Helvetica" pitchFamily="34" charset="0"/>
              </a:rPr>
              <a:t>and Clarify L.3.1g, superlatives Target 9</a:t>
            </a:r>
            <a:endParaRPr lang="en-US" sz="1000" u="sng" dirty="0">
              <a:ea typeface="Times New Roman"/>
              <a:cs typeface="Times New Roman"/>
            </a:endParaRPr>
          </a:p>
          <a:p>
            <a:pPr marL="284163" indent="-284163"/>
            <a:endParaRPr lang="en-US" sz="1400" b="1" dirty="0" smtClean="0">
              <a:latin typeface="Helvetica" panose="020B0604020202020204" pitchFamily="34" charset="0"/>
              <a:cs typeface="Helvetica" panose="020B0604020202020204" pitchFamily="34" charset="0"/>
            </a:endParaRPr>
          </a:p>
          <a:p>
            <a:r>
              <a:rPr lang="en-US" sz="1400" dirty="0" smtClean="0">
                <a:latin typeface="Helvetica" panose="020B0604020202020204" pitchFamily="34" charset="0"/>
                <a:cs typeface="Helvetica" panose="020B0604020202020204" pitchFamily="34" charset="0"/>
              </a:rPr>
              <a:t>I was sailing on the ocean with my cousin.  We saw something jumping in the distance.  It looked small and gray.  My cousin and I went to look.  What was it?  The </a:t>
            </a:r>
            <a:r>
              <a:rPr lang="en-US" sz="1400" b="1" u="sng" dirty="0" smtClean="0">
                <a:latin typeface="Helvetica" panose="020B0604020202020204" pitchFamily="34" charset="0"/>
                <a:cs typeface="Helvetica" panose="020B0604020202020204" pitchFamily="34" charset="0"/>
              </a:rPr>
              <a:t>small</a:t>
            </a:r>
            <a:r>
              <a:rPr lang="en-US" sz="1400" dirty="0" smtClean="0">
                <a:latin typeface="Helvetica" panose="020B0604020202020204" pitchFamily="34" charset="0"/>
                <a:cs typeface="Helvetica" panose="020B0604020202020204" pitchFamily="34" charset="0"/>
              </a:rPr>
              <a:t> whale I had ever seen!</a:t>
            </a:r>
          </a:p>
          <a:p>
            <a:endParaRPr lang="en-US" sz="1400" b="1" dirty="0">
              <a:latin typeface="Helvetica" panose="020B0604020202020204" pitchFamily="34" charset="0"/>
              <a:cs typeface="Helvetica" panose="020B0604020202020204" pitchFamily="34" charset="0"/>
            </a:endParaRPr>
          </a:p>
          <a:p>
            <a:r>
              <a:rPr lang="en-US" sz="1400" b="1" dirty="0" smtClean="0">
                <a:latin typeface="Helvetica" panose="020B0604020202020204" pitchFamily="34" charset="0"/>
                <a:cs typeface="Helvetica" panose="020B0604020202020204" pitchFamily="34" charset="0"/>
              </a:rPr>
              <a:t>Which sentence corrects </a:t>
            </a:r>
            <a:r>
              <a:rPr lang="en-US" sz="1400" b="1" dirty="0">
                <a:latin typeface="Helvetica" panose="020B0604020202020204" pitchFamily="34" charset="0"/>
                <a:cs typeface="Helvetica" panose="020B0604020202020204" pitchFamily="34" charset="0"/>
              </a:rPr>
              <a:t>the underlined grammar usage error?</a:t>
            </a:r>
          </a:p>
          <a:p>
            <a:pPr marL="344488" indent="344488"/>
            <a:endParaRPr lang="en-US" sz="1400" b="1" dirty="0" smtClean="0">
              <a:latin typeface="Helvetica" pitchFamily="34" charset="0"/>
            </a:endParaRPr>
          </a:p>
          <a:p>
            <a:pPr marL="344488" indent="344488">
              <a:buAutoNum type="alphaUcPeriod"/>
            </a:pPr>
            <a:r>
              <a:rPr lang="en-US" sz="1400" dirty="0">
                <a:latin typeface="Helvetica" pitchFamily="34" charset="0"/>
              </a:rPr>
              <a:t>The </a:t>
            </a:r>
            <a:r>
              <a:rPr lang="en-US" sz="1400" dirty="0" smtClean="0">
                <a:latin typeface="Helvetica" pitchFamily="34" charset="0"/>
              </a:rPr>
              <a:t>smaller whale I </a:t>
            </a:r>
            <a:r>
              <a:rPr lang="en-US" sz="1400" dirty="0">
                <a:latin typeface="Helvetica" pitchFamily="34" charset="0"/>
              </a:rPr>
              <a:t>had ever seen</a:t>
            </a:r>
            <a:r>
              <a:rPr lang="en-US" sz="1400" dirty="0" smtClean="0">
                <a:latin typeface="Helvetica" pitchFamily="34" charset="0"/>
              </a:rPr>
              <a:t>!</a:t>
            </a:r>
          </a:p>
          <a:p>
            <a:pPr marL="344488" indent="344488">
              <a:buAutoNum type="alphaUcPeriod"/>
            </a:pPr>
            <a:endParaRPr lang="en-US" sz="1400" dirty="0">
              <a:latin typeface="Helvetica" pitchFamily="34" charset="0"/>
            </a:endParaRPr>
          </a:p>
          <a:p>
            <a:pPr marL="344488" indent="344488">
              <a:buAutoNum type="alphaUcPeriod"/>
            </a:pPr>
            <a:r>
              <a:rPr lang="en-US" sz="1400" dirty="0">
                <a:latin typeface="Helvetica" pitchFamily="34" charset="0"/>
              </a:rPr>
              <a:t>The </a:t>
            </a:r>
            <a:r>
              <a:rPr lang="en-US" sz="1400" dirty="0" smtClean="0">
                <a:latin typeface="Helvetica" pitchFamily="34" charset="0"/>
              </a:rPr>
              <a:t>most small whale I </a:t>
            </a:r>
            <a:r>
              <a:rPr lang="en-US" sz="1400" dirty="0">
                <a:latin typeface="Helvetica" pitchFamily="34" charset="0"/>
              </a:rPr>
              <a:t>had ever seen</a:t>
            </a:r>
            <a:r>
              <a:rPr lang="en-US" sz="1400" dirty="0" smtClean="0">
                <a:latin typeface="Helvetica" pitchFamily="34" charset="0"/>
              </a:rPr>
              <a:t>!</a:t>
            </a:r>
          </a:p>
          <a:p>
            <a:pPr marL="344488" indent="344488">
              <a:buAutoNum type="alphaUcPeriod"/>
            </a:pPr>
            <a:endParaRPr lang="en-US" sz="1400" dirty="0">
              <a:latin typeface="Helvetica" pitchFamily="34" charset="0"/>
            </a:endParaRPr>
          </a:p>
          <a:p>
            <a:pPr marL="344488" indent="344488">
              <a:buAutoNum type="alphaUcPeriod"/>
            </a:pPr>
            <a:r>
              <a:rPr lang="en-US" sz="1400" dirty="0">
                <a:latin typeface="Helvetica" pitchFamily="34" charset="0"/>
              </a:rPr>
              <a:t>The </a:t>
            </a:r>
            <a:r>
              <a:rPr lang="en-US" sz="1400" dirty="0" smtClean="0">
                <a:latin typeface="Helvetica" pitchFamily="34" charset="0"/>
              </a:rPr>
              <a:t>smallest whale I </a:t>
            </a:r>
            <a:r>
              <a:rPr lang="en-US" sz="1400" dirty="0">
                <a:latin typeface="Helvetica" pitchFamily="34" charset="0"/>
              </a:rPr>
              <a:t>had ever seen</a:t>
            </a:r>
            <a:r>
              <a:rPr lang="en-US" sz="1400" dirty="0" smtClean="0">
                <a:latin typeface="Helvetica" pitchFamily="34" charset="0"/>
              </a:rPr>
              <a:t>!</a:t>
            </a:r>
            <a:endParaRPr lang="en-US" sz="1400" dirty="0">
              <a:latin typeface="Helvetica" pitchFamily="34" charset="0"/>
            </a:endParaRPr>
          </a:p>
          <a:p>
            <a:pPr marL="344488" indent="344488">
              <a:buAutoNum type="alphaUcPeriod"/>
            </a:pPr>
            <a:endParaRPr lang="en-US" sz="1400" dirty="0">
              <a:latin typeface="Helvetica" pitchFamily="34" charset="0"/>
            </a:endParaRPr>
          </a:p>
          <a:p>
            <a:pPr marL="344488" indent="344488">
              <a:buAutoNum type="alphaUcPeriod"/>
            </a:pPr>
            <a:r>
              <a:rPr lang="en-US" sz="1400" dirty="0">
                <a:latin typeface="Helvetica" pitchFamily="34" charset="0"/>
              </a:rPr>
              <a:t>The </a:t>
            </a:r>
            <a:r>
              <a:rPr lang="en-US" sz="1400" dirty="0" smtClean="0">
                <a:latin typeface="Helvetica" pitchFamily="34" charset="0"/>
              </a:rPr>
              <a:t>more smallest whale I </a:t>
            </a:r>
            <a:r>
              <a:rPr lang="en-US" sz="1400" dirty="0">
                <a:latin typeface="Helvetica" pitchFamily="34" charset="0"/>
              </a:rPr>
              <a:t>had ever seen!</a:t>
            </a:r>
          </a:p>
        </p:txBody>
      </p:sp>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cxnSp>
        <p:nvCxnSpPr>
          <p:cNvPr id="10" name="Straight Connector 9"/>
          <p:cNvCxnSpPr/>
          <p:nvPr/>
        </p:nvCxnSpPr>
        <p:spPr>
          <a:xfrm>
            <a:off x="438101"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85774" y="1066800"/>
            <a:ext cx="6680328" cy="1127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74941" y="778528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71524" y="737943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71524" y="856598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71524" y="815868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01353" y="29748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01353" y="338851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701353" y="38028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710778" y="425372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80389" y="5898982"/>
            <a:ext cx="6430011"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6646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sp>
        <p:nvSpPr>
          <p:cNvPr id="2" name="TextBox 1"/>
          <p:cNvSpPr txBox="1"/>
          <p:nvPr/>
        </p:nvSpPr>
        <p:spPr>
          <a:xfrm>
            <a:off x="658576" y="6545945"/>
            <a:ext cx="6396038" cy="954107"/>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5"/>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50545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sp>
        <p:nvSpPr>
          <p:cNvPr id="5" name="TextBox 4"/>
          <p:cNvSpPr txBox="1"/>
          <p:nvPr/>
        </p:nvSpPr>
        <p:spPr>
          <a:xfrm>
            <a:off x="304800" y="304800"/>
            <a:ext cx="6934200" cy="5678472"/>
          </a:xfrm>
          <a:prstGeom prst="rect">
            <a:avLst/>
          </a:prstGeom>
          <a:noFill/>
        </p:spPr>
        <p:txBody>
          <a:bodyPr wrap="square" lIns="91433" tIns="45717" rIns="91433" bIns="45717" rtlCol="0">
            <a:spAutoFit/>
          </a:bodyPr>
          <a:lstStyle/>
          <a:p>
            <a:r>
              <a:rPr lang="en-US" sz="1800" u="sng" dirty="0"/>
              <a:t>Student Directions</a:t>
            </a:r>
            <a:r>
              <a:rPr lang="en-US" sz="1400" dirty="0"/>
              <a:t>:  </a:t>
            </a:r>
          </a:p>
          <a:p>
            <a:endParaRPr lang="en-US" sz="900" b="1" u="sng" dirty="0"/>
          </a:p>
          <a:p>
            <a:r>
              <a:rPr lang="en-US" sz="1600" b="1" u="sng" dirty="0"/>
              <a:t>Part 2</a:t>
            </a:r>
            <a:r>
              <a:rPr lang="en-US" sz="1600" b="1" dirty="0"/>
              <a:t> </a:t>
            </a:r>
          </a:p>
          <a:p>
            <a:r>
              <a:rPr lang="en-US" sz="1600" b="1" u="sng" dirty="0"/>
              <a:t>Your assignment</a:t>
            </a:r>
            <a:r>
              <a:rPr lang="en-US" sz="1600" b="1" dirty="0"/>
              <a:t>:</a:t>
            </a:r>
          </a:p>
          <a:p>
            <a:r>
              <a:rPr lang="en-US" sz="1400" dirty="0" smtClean="0"/>
              <a:t>You </a:t>
            </a:r>
            <a:r>
              <a:rPr lang="en-US" sz="1400" dirty="0"/>
              <a:t>are going to write a narrative story called a Fable. This means it has a beginning, middle and an ending sequence that follows a logical order. This is a make believe story.  </a:t>
            </a:r>
            <a:r>
              <a:rPr lang="en-US" sz="1400" dirty="0" smtClean="0"/>
              <a:t> Just </a:t>
            </a:r>
            <a:r>
              <a:rPr lang="en-US" sz="1400" dirty="0"/>
              <a:t>like other make believe stories a fable has characters and a plot. The plot tells what happens in the story from beginning to middle and end.  But in a fable the characters learn a lesson!  In your fable use the facts you have learned about dolphins and whales but make a new story – one of your own!  Your fable should have:</a:t>
            </a:r>
          </a:p>
          <a:p>
            <a:pPr marL="342900" indent="-342900">
              <a:buFont typeface="+mj-lt"/>
              <a:buAutoNum type="arabicPeriod"/>
            </a:pPr>
            <a:r>
              <a:rPr lang="en-US" sz="1400" dirty="0" smtClean="0"/>
              <a:t>characters</a:t>
            </a:r>
            <a:r>
              <a:rPr lang="en-US" sz="1400" dirty="0"/>
              <a:t>.</a:t>
            </a:r>
          </a:p>
          <a:p>
            <a:pPr marL="342900" indent="-342900">
              <a:buFont typeface="+mj-lt"/>
              <a:buAutoNum type="arabicPeriod"/>
            </a:pPr>
            <a:r>
              <a:rPr lang="en-US" sz="1400" dirty="0"/>
              <a:t>a plot ( events that happen).</a:t>
            </a:r>
          </a:p>
          <a:p>
            <a:pPr marL="342900" indent="-342900">
              <a:buFont typeface="+mj-lt"/>
              <a:buAutoNum type="arabicPeriod"/>
            </a:pPr>
            <a:r>
              <a:rPr lang="en-US" sz="1400" dirty="0"/>
              <a:t>a lesson learned.</a:t>
            </a:r>
          </a:p>
          <a:p>
            <a:pPr marL="342900" indent="-342900">
              <a:buFont typeface="+mj-lt"/>
              <a:buAutoNum type="arabicPeriod"/>
            </a:pPr>
            <a:r>
              <a:rPr lang="en-US" sz="1400" dirty="0"/>
              <a:t>an ending that tells the lesson learned.</a:t>
            </a:r>
          </a:p>
          <a:p>
            <a:pPr marL="342900" indent="-342900">
              <a:buFont typeface="+mj-lt"/>
              <a:buAutoNum type="arabicPeriod"/>
            </a:pPr>
            <a:r>
              <a:rPr lang="en-US" sz="1400" dirty="0"/>
              <a:t>use information learned about dolphins and whales from the passages you have </a:t>
            </a:r>
            <a:r>
              <a:rPr lang="en-US" sz="1400" dirty="0" smtClean="0"/>
              <a:t>read.</a:t>
            </a:r>
          </a:p>
          <a:p>
            <a:pPr marL="342900" indent="-342900">
              <a:buFont typeface="+mj-lt"/>
              <a:buAutoNum type="arabicPeriod"/>
            </a:pPr>
            <a:endParaRPr lang="en-US" sz="1400" dirty="0"/>
          </a:p>
          <a:p>
            <a:r>
              <a:rPr lang="en-US" sz="1600" u="sng" dirty="0"/>
              <a:t>Plan</a:t>
            </a:r>
            <a:r>
              <a:rPr lang="en-US" sz="1600" dirty="0"/>
              <a:t> your writing.  You may use your notes and answers.</a:t>
            </a:r>
          </a:p>
          <a:p>
            <a:pPr marL="342876" indent="-342876">
              <a:buAutoNum type="arabicPeriod"/>
            </a:pPr>
            <a:endParaRPr lang="en-US" sz="800" dirty="0"/>
          </a:p>
          <a:p>
            <a:r>
              <a:rPr lang="en-US" sz="1600" dirty="0"/>
              <a:t>Write – Revise and Edit your first draft.</a:t>
            </a:r>
          </a:p>
          <a:p>
            <a:pPr marL="342876" indent="-342876">
              <a:buAutoNum type="arabicPeriod"/>
            </a:pPr>
            <a:endParaRPr lang="en-US" sz="800" dirty="0"/>
          </a:p>
          <a:p>
            <a:r>
              <a:rPr lang="en-US" sz="1600" dirty="0"/>
              <a:t>Write a final draft </a:t>
            </a:r>
            <a:r>
              <a:rPr lang="en-US" sz="1600" dirty="0" smtClean="0"/>
              <a:t>of your fable.</a:t>
            </a:r>
          </a:p>
          <a:p>
            <a:endParaRPr lang="en-US" sz="1600" b="1" i="1" dirty="0" smtClean="0"/>
          </a:p>
          <a:p>
            <a:pPr algn="ctr"/>
            <a:r>
              <a:rPr lang="en-US" sz="1600" b="1" i="1" u="sng" dirty="0" smtClean="0"/>
              <a:t>How You Will be Scored</a:t>
            </a:r>
          </a:p>
          <a:p>
            <a:pPr algn="ctr"/>
            <a:endParaRPr lang="en-US" sz="1600" b="1" i="1" u="sng" dirty="0"/>
          </a:p>
          <a:p>
            <a:pPr marL="342876" indent="-342876">
              <a:buAutoNum type="arabicPeriod"/>
            </a:pPr>
            <a:endParaRPr lang="en-US" sz="800" dirty="0"/>
          </a:p>
          <a:p>
            <a:r>
              <a:rPr lang="en-US" sz="1600" b="1" dirty="0"/>
              <a:t>	</a:t>
            </a:r>
            <a:endParaRPr lang="en-US" sz="1200" b="1" dirty="0"/>
          </a:p>
        </p:txBody>
      </p:sp>
      <p:graphicFrame>
        <p:nvGraphicFramePr>
          <p:cNvPr id="7" name="Table 6"/>
          <p:cNvGraphicFramePr>
            <a:graphicFrameLocks noGrp="1"/>
          </p:cNvGraphicFramePr>
          <p:nvPr>
            <p:extLst>
              <p:ext uri="{D42A27DB-BD31-4B8C-83A1-F6EECF244321}">
                <p14:modId xmlns:p14="http://schemas.microsoft.com/office/powerpoint/2010/main" val="536680686"/>
              </p:ext>
            </p:extLst>
          </p:nvPr>
        </p:nvGraphicFramePr>
        <p:xfrm>
          <a:off x="1000125" y="5334000"/>
          <a:ext cx="5553075" cy="2013856"/>
        </p:xfrm>
        <a:graphic>
          <a:graphicData uri="http://schemas.openxmlformats.org/drawingml/2006/table">
            <a:tbl>
              <a:tblPr firstRow="1" bandRow="1">
                <a:tableStyleId>{5940675A-B579-460E-94D1-54222C63F5DA}</a:tableStyleId>
              </a:tblPr>
              <a:tblGrid>
                <a:gridCol w="1180160"/>
                <a:gridCol w="4372915"/>
              </a:tblGrid>
              <a:tr h="383177">
                <a:tc>
                  <a:txBody>
                    <a:bodyPr/>
                    <a:lstStyle/>
                    <a:p>
                      <a:pPr algn="r"/>
                      <a:r>
                        <a:rPr lang="en-US" sz="900" b="0" dirty="0" smtClean="0"/>
                        <a:t>Purpose</a:t>
                      </a:r>
                      <a:endParaRPr lang="en-US" sz="900" b="0" dirty="0"/>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how well you maintain your focus, and establish a setting, narrator and or characters.</a:t>
                      </a: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en-US" sz="900" b="0" dirty="0" smtClean="0"/>
                        <a:t>Organization</a:t>
                      </a:r>
                      <a:endParaRPr lang="en-US" sz="900" b="0" dirty="0"/>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r>
                        <a:rPr lang="en-US" sz="900" b="1" dirty="0" smtClean="0"/>
                        <a:t>how well the events logically flow from beginning to end using effective transitions and how well you stay on topic throughout the story.</a:t>
                      </a: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en-US" sz="900" b="0" dirty="0" smtClean="0"/>
                        <a:t>Elaboration:</a:t>
                      </a:r>
                    </a:p>
                    <a:p>
                      <a:pPr algn="r"/>
                      <a:r>
                        <a:rPr lang="en-US" sz="900" b="0" dirty="0" smtClean="0"/>
                        <a:t>of evidence</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r>
                        <a:rPr lang="en-US" sz="900" b="1" dirty="0" smtClean="0"/>
                        <a:t>how well you elaborate with details, dialogue, and description to advance the story or illustrate the experience.</a:t>
                      </a:r>
                    </a:p>
                  </a:txBody>
                  <a:tcPr marL="97155" marR="97155" marT="47897" marB="47897"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83177">
                <a:tc>
                  <a:txBody>
                    <a:bodyPr/>
                    <a:lstStyle/>
                    <a:p>
                      <a:pPr algn="r"/>
                      <a:r>
                        <a:rPr lang="en-US" sz="900" b="0" dirty="0" smtClean="0"/>
                        <a:t>Elaboration:</a:t>
                      </a:r>
                    </a:p>
                    <a:p>
                      <a:pPr algn="r"/>
                      <a:r>
                        <a:rPr lang="en-US" sz="900" b="0" dirty="0" smtClean="0"/>
                        <a:t>of language and vocabulary</a:t>
                      </a:r>
                      <a:endParaRPr lang="en-US" sz="900" b="0" dirty="0"/>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r>
                        <a:rPr lang="en-US" sz="900" b="1" dirty="0" smtClean="0"/>
                        <a:t>how well you effectively express experiences or events using sensory, concrete, and figurative language that is appropriate for your purpose.</a:t>
                      </a:r>
                    </a:p>
                  </a:txBody>
                  <a:tcPr marL="97155" marR="97155" marT="47897" marB="47897"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en-US" sz="900" b="0" dirty="0" smtClean="0"/>
                        <a:t>Conventions</a:t>
                      </a:r>
                      <a:endParaRPr lang="en-US" sz="900" b="0" dirty="0"/>
                    </a:p>
                  </a:txBody>
                  <a:tcPr marL="97155" marR="97155" marT="47897" marB="47897" anchor="ctr">
                    <a:solidFill>
                      <a:schemeClr val="accent6">
                        <a:lumMod val="20000"/>
                        <a:lumOff val="80000"/>
                      </a:schemeClr>
                    </a:solidFill>
                  </a:tcPr>
                </a:tc>
                <a:tc>
                  <a:txBody>
                    <a:bodyPr/>
                    <a:lstStyle/>
                    <a:p>
                      <a:r>
                        <a:rPr lang="en-US" sz="900" b="1" dirty="0" smtClean="0"/>
                        <a:t> how well you follow the rules of grammar, usage, and mechanics (spelling, punctuation, capitalization, etc.).</a:t>
                      </a:r>
                    </a:p>
                  </a:txBody>
                  <a:tcPr marL="97155" marR="97155" marT="47897" marB="47897"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433437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96225020"/>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1958682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9298817"/>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801542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sp>
        <p:nvSpPr>
          <p:cNvPr id="2" name="TextBox 1"/>
          <p:cNvSpPr txBox="1"/>
          <p:nvPr/>
        </p:nvSpPr>
        <p:spPr>
          <a:xfrm>
            <a:off x="658576" y="6545943"/>
            <a:ext cx="6396038" cy="983420"/>
          </a:xfrm>
          <a:prstGeom prst="rect">
            <a:avLst/>
          </a:prstGeom>
          <a:noFill/>
        </p:spPr>
        <p:txBody>
          <a:bodyPr wrap="square" lIns="96378" tIns="48189" rIns="96378" bIns="48189" rtlCol="0">
            <a:spAutoFit/>
          </a:bodyPr>
          <a:lstStyle/>
          <a:p>
            <a:pPr algn="ctr"/>
            <a:r>
              <a:rPr lang="en-US" sz="3800" b="1" dirty="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0798" y="1436914"/>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280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969" y="478972"/>
            <a:ext cx="6816633" cy="1734060"/>
          </a:xfrm>
          <a:prstGeom prst="rect">
            <a:avLst/>
          </a:prstGeom>
          <a:noFill/>
        </p:spPr>
        <p:txBody>
          <a:bodyPr wrap="square" lIns="101848" tIns="50925" rIns="101848" bIns="50925" rtlCol="0">
            <a:spAutoFit/>
          </a:bodyPr>
          <a:lstStyle/>
          <a:p>
            <a:pPr lvl="0"/>
            <a:r>
              <a:rPr lang="en-US" sz="1800" b="1" u="sng" dirty="0">
                <a:solidFill>
                  <a:prstClr val="black"/>
                </a:solidFill>
              </a:rPr>
              <a:t>Directions</a:t>
            </a:r>
            <a:endParaRPr lang="en-US" sz="1600" dirty="0"/>
          </a:p>
          <a:p>
            <a:r>
              <a:rPr lang="en-US" sz="1100" dirty="0"/>
              <a:t>The HSD Elementary assessments are neither scripted nor timed assessments.   They are a tool to inform instructional decision making. It is not the intent of these assessments to have students “guess and check” answers for the sake of finishing an assessment.</a:t>
            </a:r>
          </a:p>
          <a:p>
            <a:endParaRPr lang="en-US" sz="1100" dirty="0"/>
          </a:p>
          <a:p>
            <a:r>
              <a:rPr lang="en-US" sz="1100" dirty="0"/>
              <a:t>All students should “move toward” taking the assessments independently but many will need scaffolding strategies. If students </a:t>
            </a:r>
            <a:r>
              <a:rPr lang="en-US" sz="1100" b="1" dirty="0"/>
              <a:t>are not </a:t>
            </a:r>
            <a:r>
              <a:rPr lang="en-US" sz="1100" dirty="0"/>
              <a:t>reading at grade level and can’t read the text, </a:t>
            </a:r>
            <a:r>
              <a:rPr lang="en-US" sz="1100" b="1" dirty="0"/>
              <a:t>please read the stories </a:t>
            </a:r>
            <a:r>
              <a:rPr lang="en-US" sz="1100" dirty="0"/>
              <a:t>to the students and ask the questions.  Allow students to read the parts of the text that they can. Please note the level of  differentiation a student needed.</a:t>
            </a:r>
          </a:p>
        </p:txBody>
      </p:sp>
      <p:sp>
        <p:nvSpPr>
          <p:cNvPr id="6" name="Rectangle 5"/>
          <p:cNvSpPr/>
          <p:nvPr/>
        </p:nvSpPr>
        <p:spPr>
          <a:xfrm>
            <a:off x="5081435" y="42259"/>
            <a:ext cx="2660968"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7351" tIns="53675" rIns="107351" bIns="53675" rtlCol="0" anchor="t"/>
          <a:lstStyle/>
          <a:p>
            <a:r>
              <a:rPr lang="en-US" sz="13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sp>
        <p:nvSpPr>
          <p:cNvPr id="2" name="Rectangle 1"/>
          <p:cNvSpPr/>
          <p:nvPr/>
        </p:nvSpPr>
        <p:spPr>
          <a:xfrm>
            <a:off x="490584" y="1995714"/>
            <a:ext cx="6883400" cy="646331"/>
          </a:xfrm>
          <a:prstGeom prst="rect">
            <a:avLst/>
          </a:prstGeom>
        </p:spPr>
        <p:txBody>
          <a:bodyPr wrap="square" lIns="91433" tIns="45717" rIns="91433" bIns="45717">
            <a:spAutoFit/>
          </a:bodyPr>
          <a:lstStyle/>
          <a:p>
            <a:pPr algn="ctr"/>
            <a:r>
              <a:rPr lang="en-US" sz="1400" b="1" dirty="0"/>
              <a:t>About this Assessment</a:t>
            </a:r>
          </a:p>
          <a:p>
            <a:endParaRPr lang="en-US" sz="1100" b="1" dirty="0"/>
          </a:p>
          <a:p>
            <a:r>
              <a:rPr lang="en-US" sz="1100" b="1" dirty="0"/>
              <a:t>This assessment includes:  </a:t>
            </a:r>
            <a:r>
              <a:rPr lang="en-US" sz="1100" dirty="0"/>
              <a:t>Selected-Response, Constructed-Response, and a Performance Task.</a:t>
            </a:r>
          </a:p>
        </p:txBody>
      </p:sp>
      <p:graphicFrame>
        <p:nvGraphicFramePr>
          <p:cNvPr id="3" name="Table 2"/>
          <p:cNvGraphicFramePr>
            <a:graphicFrameLocks noGrp="1"/>
          </p:cNvGraphicFramePr>
          <p:nvPr>
            <p:extLst>
              <p:ext uri="{D42A27DB-BD31-4B8C-83A1-F6EECF244321}">
                <p14:modId xmlns:p14="http://schemas.microsoft.com/office/powerpoint/2010/main" val="1748569051"/>
              </p:ext>
            </p:extLst>
          </p:nvPr>
        </p:nvGraphicFramePr>
        <p:xfrm>
          <a:off x="543228" y="2711993"/>
          <a:ext cx="6467174" cy="1301206"/>
        </p:xfrm>
        <a:graphic>
          <a:graphicData uri="http://schemas.openxmlformats.org/drawingml/2006/table">
            <a:tbl>
              <a:tblPr firstRow="1" bandRow="1">
                <a:tableStyleId>{5940675A-B579-460E-94D1-54222C63F5DA}</a:tableStyleId>
              </a:tblPr>
              <a:tblGrid>
                <a:gridCol w="1818973"/>
                <a:gridCol w="2819399"/>
                <a:gridCol w="1828802"/>
              </a:tblGrid>
              <a:tr h="411480">
                <a:tc gridSpan="3">
                  <a:txBody>
                    <a:bodyPr/>
                    <a:lstStyle/>
                    <a:p>
                      <a:pPr algn="ctr"/>
                      <a:r>
                        <a:rPr lang="en-US" sz="1200" b="1" dirty="0" smtClean="0"/>
                        <a:t>Types of SBAC Constructed Response</a:t>
                      </a:r>
                      <a:r>
                        <a:rPr lang="en-US" sz="12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anchor="ctr">
                    <a:solidFill>
                      <a:schemeClr val="bg1"/>
                    </a:solidFill>
                  </a:tcPr>
                </a:tc>
                <a:tc hMerge="1">
                  <a:txBody>
                    <a:bodyPr/>
                    <a:lstStyle/>
                    <a:p>
                      <a:endParaRPr lang="en-US"/>
                    </a:p>
                  </a:txBody>
                  <a:tcPr/>
                </a:tc>
                <a:tc hMerge="1">
                  <a:txBody>
                    <a:bodyPr/>
                    <a:lstStyle/>
                    <a:p>
                      <a:endParaRPr lang="en-US" dirty="0"/>
                    </a:p>
                  </a:txBody>
                  <a:tcPr/>
                </a:tc>
              </a:tr>
              <a:tr h="889726">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2-3 Point Extended Response</a:t>
                      </a:r>
                    </a:p>
                  </a:txBody>
                  <a:tcPr>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2-3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2-3 Point Write to Revise Rubrics as Needed</a:t>
                      </a:r>
                      <a:endParaRPr lang="en-US" sz="1000" b="0" dirty="0" smtClean="0"/>
                    </a:p>
                  </a:txBody>
                  <a:tcPr>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60807707"/>
              </p:ext>
            </p:extLst>
          </p:nvPr>
        </p:nvGraphicFramePr>
        <p:xfrm>
          <a:off x="634277" y="4151086"/>
          <a:ext cx="6596016" cy="4554075"/>
        </p:xfrm>
        <a:graphic>
          <a:graphicData uri="http://schemas.openxmlformats.org/drawingml/2006/table">
            <a:tbl>
              <a:tblPr firstRow="1" bandRow="1">
                <a:tableStyleId>{5940675A-B579-460E-94D1-54222C63F5DA}</a:tableStyleId>
              </a:tblPr>
              <a:tblGrid>
                <a:gridCol w="3551701"/>
                <a:gridCol w="3044315"/>
              </a:tblGrid>
              <a:tr h="609600">
                <a:tc gridSpan="2">
                  <a:txBody>
                    <a:bodyPr/>
                    <a:lstStyle/>
                    <a:p>
                      <a:pPr algn="ctr"/>
                      <a:r>
                        <a:rPr lang="en-US" sz="1400" b="1" dirty="0" smtClean="0"/>
                        <a:t>Quarter </a:t>
                      </a:r>
                      <a:r>
                        <a:rPr lang="en-US" sz="1400" b="1" dirty="0" smtClean="0"/>
                        <a:t>3 Performance </a:t>
                      </a:r>
                      <a:r>
                        <a:rPr lang="en-US" sz="1400" b="1" dirty="0" smtClean="0"/>
                        <a:t>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outerShdw blurRad="38100" dist="38100" dir="2700000" algn="tl">
                              <a:srgbClr val="000000">
                                <a:alpha val="43137"/>
                              </a:srgbClr>
                            </a:outerShdw>
                          </a:effectLst>
                        </a:rPr>
                        <a:t>2 days</a:t>
                      </a:r>
                      <a:r>
                        <a:rPr lang="en-US" sz="900" b="1" u="none" baseline="0" dirty="0" smtClean="0">
                          <a:solidFill>
                            <a:srgbClr val="002060"/>
                          </a:solidFill>
                          <a:effectLst>
                            <a:outerShdw blurRad="38100" dist="38100" dir="2700000" algn="tl">
                              <a:srgbClr val="000000">
                                <a:alpha val="43137"/>
                              </a:srgbClr>
                            </a:outerShdw>
                          </a:effectLst>
                        </a:rPr>
                        <a:t> </a:t>
                      </a:r>
                      <a:r>
                        <a:rPr lang="en-US" sz="900" b="1" baseline="0" dirty="0" smtClean="0">
                          <a:solidFill>
                            <a:srgbClr val="002060"/>
                          </a:solidFill>
                        </a:rPr>
                        <a:t>to complete performance tasks.</a:t>
                      </a:r>
                      <a:endParaRPr lang="en-US" sz="900" b="1" dirty="0">
                        <a:solidFill>
                          <a:srgbClr val="002060"/>
                        </a:solidFill>
                      </a:endParaRPr>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74320">
                <a:tc>
                  <a:txBody>
                    <a:bodyPr/>
                    <a:lstStyle/>
                    <a:p>
                      <a:pPr algn="ctr"/>
                      <a:r>
                        <a:rPr lang="en-US" sz="1200" b="1" u="sng" dirty="0" smtClean="0"/>
                        <a:t>Part 1</a:t>
                      </a:r>
                      <a:endParaRPr lang="en-US" sz="1200" b="1" u="sng" dirty="0"/>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1" u="sng" dirty="0" smtClean="0"/>
                        <a:t>Part 2</a:t>
                      </a:r>
                      <a:endParaRPr lang="en-US" sz="1200" b="1" u="sng" dirty="0"/>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70155">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900" b="1" dirty="0" smtClean="0">
                          <a:solidFill>
                            <a:srgbClr val="C00000"/>
                          </a:solidFill>
                          <a:effectLst>
                            <a:outerShdw blurRad="38100" dist="38100" dir="2700000" algn="tl">
                              <a:srgbClr val="000000">
                                <a:alpha val="43137"/>
                              </a:srgbClr>
                            </a:outerShdw>
                          </a:effectLst>
                        </a:rPr>
                        <a:t>A teacher’s note-taking form with directions and  a note-taking form for your students to use for this assessment  is provided, or you may use whatever formats you’ve had past success with</a:t>
                      </a:r>
                      <a:r>
                        <a:rPr lang="en-US" sz="900" dirty="0" smtClean="0"/>
                        <a:t>. Please have students practice using the note-taking page in this document </a:t>
                      </a:r>
                      <a:r>
                        <a:rPr lang="en-US" sz="900" b="1" u="sng" dirty="0" smtClean="0">
                          <a:effectLst>
                            <a:outerShdw blurRad="38100" dist="38100" dir="2700000" algn="tl">
                              <a:srgbClr val="000000">
                                <a:alpha val="43137"/>
                              </a:srgbClr>
                            </a:outerShdw>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L="97155" marR="97155">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buFont typeface="Arial" pitchFamily="34" charset="0"/>
                        <a:buChar char="•"/>
                      </a:pPr>
                      <a:r>
                        <a:rPr lang="en-US" sz="1000" dirty="0" smtClean="0"/>
                        <a:t> Class</a:t>
                      </a:r>
                      <a:r>
                        <a:rPr lang="en-US" sz="1000" baseline="0" dirty="0" smtClean="0"/>
                        <a:t> Activity</a:t>
                      </a:r>
                      <a:endParaRPr lang="en-US" sz="1000" dirty="0" smtClean="0"/>
                    </a:p>
                    <a:p>
                      <a:pPr>
                        <a:buFont typeface="Arial" pitchFamily="34" charset="0"/>
                        <a:buChar char="•"/>
                      </a:pPr>
                      <a:r>
                        <a:rPr lang="en-US" sz="1000" dirty="0" smtClean="0"/>
                        <a:t>     Plan your essay</a:t>
                      </a:r>
                      <a:r>
                        <a:rPr lang="en-US" sz="1000" baseline="0" dirty="0" smtClean="0"/>
                        <a:t> (brainstorming -pre-writing).</a:t>
                      </a:r>
                      <a:endParaRPr lang="en-US" sz="1000" b="1" u="sng" dirty="0" smtClean="0"/>
                    </a:p>
                    <a:p>
                      <a:pPr>
                        <a:buFont typeface="Arial" pitchFamily="34" charset="0"/>
                        <a:buChar char="•"/>
                      </a:pPr>
                      <a:r>
                        <a:rPr lang="en-US" sz="1000" baseline="0" dirty="0" smtClean="0"/>
                        <a:t>     </a:t>
                      </a:r>
                      <a:r>
                        <a:rPr lang="en-US" sz="1000" dirty="0" smtClean="0"/>
                        <a:t>Write,</a:t>
                      </a:r>
                      <a:r>
                        <a:rPr lang="en-US" sz="1000" baseline="0" dirty="0" smtClean="0"/>
                        <a:t> Revise and Edit (W.5)</a:t>
                      </a:r>
                    </a:p>
                    <a:p>
                      <a:pPr>
                        <a:buFont typeface="Arial" pitchFamily="34" charset="0"/>
                        <a:buChar char="•"/>
                      </a:pPr>
                      <a:r>
                        <a:rPr lang="en-US" sz="1000" b="1" u="none" dirty="0" smtClean="0"/>
                        <a:t>     </a:t>
                      </a:r>
                      <a:r>
                        <a:rPr lang="en-US" sz="1000" b="1" u="sng" dirty="0" smtClean="0">
                          <a:solidFill>
                            <a:srgbClr val="C00000"/>
                          </a:solidFill>
                        </a:rPr>
                        <a:t>Writing a Full Composition or Speech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baseline="0" dirty="0" smtClean="0">
                        <a:solidFill>
                          <a:srgbClr val="002060"/>
                        </a:solidFill>
                      </a:endParaRPr>
                    </a:p>
                    <a:p>
                      <a:pPr marL="171450" indent="0">
                        <a:buFont typeface="Arial" pitchFamily="34" charset="0"/>
                        <a:buNone/>
                      </a:pPr>
                      <a:r>
                        <a:rPr lang="en-US" sz="900" dirty="0" smtClean="0">
                          <a:effectLst/>
                          <a:latin typeface="+mn-lt"/>
                          <a:ea typeface="Calibri"/>
                          <a:cs typeface="Calibri"/>
                        </a:rPr>
                        <a:t>This protocol focuses on the key elements of </a:t>
                      </a:r>
                      <a:r>
                        <a:rPr lang="en-US" sz="900" b="1" dirty="0" smtClean="0">
                          <a:effectLst/>
                          <a:latin typeface="+mn-lt"/>
                          <a:ea typeface="Calibri"/>
                          <a:cs typeface="Calibri"/>
                        </a:rPr>
                        <a:t>writing narratives</a:t>
                      </a:r>
                      <a:r>
                        <a:rPr lang="en-US" sz="900" dirty="0" smtClean="0">
                          <a:effectLst/>
                          <a:latin typeface="+mn-lt"/>
                          <a:ea typeface="Calibri"/>
                          <a:cs typeface="Calibri"/>
                        </a:rPr>
                        <a:t>: </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introduction </a:t>
                      </a:r>
                      <a:r>
                        <a:rPr lang="en-US" sz="900" dirty="0" smtClean="0">
                          <a:effectLst/>
                          <a:latin typeface="+mn-lt"/>
                          <a:ea typeface="Calibri"/>
                          <a:cs typeface="Calibri"/>
                        </a:rPr>
                        <a:t>(narrator and/or setting and characters)</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organization </a:t>
                      </a:r>
                      <a:r>
                        <a:rPr lang="en-US" sz="900" dirty="0" smtClean="0">
                          <a:effectLst/>
                          <a:latin typeface="+mn-lt"/>
                          <a:ea typeface="Calibri"/>
                          <a:cs typeface="Calibri"/>
                        </a:rPr>
                        <a:t>(event sequence)</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development </a:t>
                      </a:r>
                      <a:r>
                        <a:rPr lang="en-US" sz="900" dirty="0" smtClean="0">
                          <a:effectLst/>
                          <a:latin typeface="+mn-lt"/>
                          <a:ea typeface="Calibri"/>
                          <a:cs typeface="Calibri"/>
                        </a:rPr>
                        <a:t>(narrative techniques such as dialogue, pacing, description reflection, and multiple plot lines)</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transitions </a:t>
                      </a:r>
                      <a:r>
                        <a:rPr lang="en-US" sz="900" dirty="0" smtClean="0">
                          <a:effectLst/>
                          <a:latin typeface="+mn-lt"/>
                          <a:ea typeface="Calibri"/>
                          <a:cs typeface="Calibri"/>
                        </a:rPr>
                        <a:t>(to sequence events)</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conclusion</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conventions of standard English</a:t>
                      </a:r>
                      <a:r>
                        <a:rPr lang="en-US" sz="900" dirty="0" smtClean="0">
                          <a:effectLst/>
                          <a:latin typeface="+mn-lt"/>
                          <a:ea typeface="Calibri"/>
                          <a:cs typeface="Calibri"/>
                        </a:rPr>
                        <a:t>. </a:t>
                      </a:r>
                      <a:endParaRPr lang="en-US" sz="800" dirty="0" smtClean="0">
                        <a:effectLst/>
                        <a:latin typeface="+mn-lt"/>
                        <a:ea typeface="Calibri"/>
                        <a:cs typeface="Times New Roman"/>
                      </a:endParaRPr>
                    </a:p>
                  </a:txBody>
                  <a:tcPr marL="97155" marR="97155">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93784" y="9068709"/>
            <a:ext cx="6477000" cy="527053"/>
          </a:xfrm>
          <a:prstGeom prst="rect">
            <a:avLst/>
          </a:prstGeom>
        </p:spPr>
        <p:txBody>
          <a:bodyPr wrap="square" lIns="91433" tIns="45717" rIns="91433" bIns="45717">
            <a:spAutoFit/>
          </a:bodyPr>
          <a:lstStyle/>
          <a:p>
            <a:r>
              <a:rPr lang="en-US" sz="900" b="1" dirty="0"/>
              <a:t>There are  NO Technology-enhanced Items/Tasks (TE) Note:  It is </a:t>
            </a:r>
            <a:r>
              <a:rPr lang="en-US" sz="900" b="1" i="1" u="sng" dirty="0"/>
              <a:t>highly recommended</a:t>
            </a:r>
            <a:r>
              <a:rPr lang="en-US" sz="900" b="1" i="1" dirty="0"/>
              <a:t> </a:t>
            </a:r>
            <a:r>
              <a:rPr lang="en-US" sz="900" b="1" dirty="0"/>
              <a:t>that students have experiences with the following types of tasks from various on-line instructional practice sites, as they are not on the HSD Elementary Assessments: </a:t>
            </a:r>
            <a:r>
              <a:rPr lang="en-US" sz="900" i="1" dirty="0"/>
              <a:t>reordering text, selecting and changing text, selecting text, and selecting from drop-down menu</a:t>
            </a:r>
          </a:p>
        </p:txBody>
      </p:sp>
    </p:spTree>
    <p:extLst>
      <p:ext uri="{BB962C8B-B14F-4D97-AF65-F5344CB8AC3E}">
        <p14:creationId xmlns:p14="http://schemas.microsoft.com/office/powerpoint/2010/main" val="2149335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13520877"/>
              </p:ext>
            </p:extLst>
          </p:nvPr>
        </p:nvGraphicFramePr>
        <p:xfrm>
          <a:off x="518160" y="614758"/>
          <a:ext cx="6563364" cy="3538113"/>
        </p:xfrm>
        <a:graphic>
          <a:graphicData uri="http://schemas.openxmlformats.org/drawingml/2006/table">
            <a:tbl>
              <a:tblPr firstRow="1" bandRow="1">
                <a:tableStyleId>{5940675A-B579-460E-94D1-54222C63F5DA}</a:tableStyleId>
              </a:tblPr>
              <a:tblGrid>
                <a:gridCol w="518159"/>
                <a:gridCol w="3307081"/>
                <a:gridCol w="609601"/>
                <a:gridCol w="685800"/>
                <a:gridCol w="609603"/>
                <a:gridCol w="833120"/>
              </a:tblGrid>
              <a:tr h="330491">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dirty="0" smtClean="0"/>
                        <a:t>Literary Text</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346649">
                <a:tc>
                  <a:txBody>
                    <a:bodyPr/>
                    <a:lstStyle/>
                    <a:p>
                      <a:pPr algn="ctr">
                        <a:lnSpc>
                          <a:spcPct val="100000"/>
                        </a:lnSpc>
                        <a:spcAft>
                          <a:spcPts val="0"/>
                        </a:spcAft>
                      </a:pPr>
                      <a:r>
                        <a:rPr lang="en-US" sz="1200" b="1" dirty="0" smtClean="0"/>
                        <a:t>1 </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latin typeface="+mn-lt"/>
                        </a:rPr>
                        <a:t>What is the meaning of the </a:t>
                      </a:r>
                      <a:r>
                        <a:rPr lang="en-US" sz="1000" b="1" dirty="0" smtClean="0">
                          <a:solidFill>
                            <a:schemeClr val="tx1"/>
                          </a:solidFill>
                          <a:effectLst/>
                          <a:latin typeface="+mn-lt"/>
                        </a:rPr>
                        <a:t>phrase “ </a:t>
                      </a:r>
                      <a:r>
                        <a:rPr lang="en-US" sz="1000" b="1" dirty="0" smtClean="0">
                          <a:solidFill>
                            <a:schemeClr val="tx1"/>
                          </a:solidFill>
                          <a:effectLst/>
                          <a:latin typeface="+mn-lt"/>
                        </a:rPr>
                        <a:t>mired down in the </a:t>
                      </a:r>
                      <a:r>
                        <a:rPr lang="en-US" sz="1000" b="1" dirty="0" smtClean="0">
                          <a:solidFill>
                            <a:schemeClr val="tx1"/>
                          </a:solidFill>
                          <a:effectLst/>
                          <a:latin typeface="+mn-lt"/>
                        </a:rPr>
                        <a:t>sand,” </a:t>
                      </a:r>
                      <a:r>
                        <a:rPr lang="en-US" sz="1000" b="1" dirty="0" smtClean="0">
                          <a:solidFill>
                            <a:schemeClr val="tx1"/>
                          </a:solidFill>
                          <a:effectLst/>
                          <a:latin typeface="+mn-lt"/>
                        </a:rPr>
                        <a:t>based on how it is used in the passage The Dolphins and the Pilot Whales? RL.3.4</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96574">
                <a:tc>
                  <a:txBody>
                    <a:bodyPr/>
                    <a:lstStyle/>
                    <a:p>
                      <a:pPr algn="ctr">
                        <a:lnSpc>
                          <a:spcPct val="100000"/>
                        </a:lnSpc>
                        <a:spcAft>
                          <a:spcPts val="0"/>
                        </a:spcAft>
                      </a:pPr>
                      <a:r>
                        <a:rPr lang="en-US" sz="1200" b="1" dirty="0" smtClean="0"/>
                        <a:t>2</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baseline="0" dirty="0" smtClean="0">
                          <a:solidFill>
                            <a:schemeClr val="tx1"/>
                          </a:solidFill>
                          <a:effectLst/>
                          <a:latin typeface="+mn-lt"/>
                          <a:ea typeface="Calibri"/>
                          <a:cs typeface="Times New Roman"/>
                        </a:rPr>
                        <a:t>Which phrase is an example of the tide going out? RL.3.4</a:t>
                      </a:r>
                      <a:endParaRPr lang="en-US" sz="1000" b="1"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163721">
                <a:tc>
                  <a:txBody>
                    <a:bodyPr/>
                    <a:lstStyle/>
                    <a:p>
                      <a:pPr algn="ctr">
                        <a:lnSpc>
                          <a:spcPct val="100000"/>
                        </a:lnSpc>
                        <a:spcAft>
                          <a:spcPts val="0"/>
                        </a:spcAft>
                      </a:pPr>
                      <a:r>
                        <a:rPr lang="en-US" sz="1200" b="1" dirty="0" smtClean="0"/>
                        <a:t>3</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i="0" baseline="0" dirty="0" smtClean="0">
                          <a:latin typeface="+mn-lt"/>
                          <a:ea typeface="Times New Roman"/>
                          <a:cs typeface="Times New Roman"/>
                        </a:rPr>
                        <a:t>Which sentence best explains how the illustrations in </a:t>
                      </a:r>
                      <a:r>
                        <a:rPr lang="en-US" sz="1000" b="1" i="1" u="sng" baseline="0" dirty="0" smtClean="0">
                          <a:latin typeface="+mn-lt"/>
                          <a:ea typeface="Times New Roman"/>
                          <a:cs typeface="Times New Roman"/>
                        </a:rPr>
                        <a:t>The Dolphins and the Pilot Whales</a:t>
                      </a:r>
                      <a:r>
                        <a:rPr lang="en-US" sz="1000" b="1" i="1" u="none" baseline="0" dirty="0" smtClean="0">
                          <a:latin typeface="+mn-lt"/>
                          <a:ea typeface="Times New Roman"/>
                          <a:cs typeface="Times New Roman"/>
                        </a:rPr>
                        <a:t> </a:t>
                      </a:r>
                      <a:r>
                        <a:rPr lang="en-US" sz="1000" b="1" i="0" baseline="0" dirty="0" smtClean="0">
                          <a:latin typeface="+mn-lt"/>
                          <a:ea typeface="Times New Roman"/>
                          <a:cs typeface="Times New Roman"/>
                        </a:rPr>
                        <a:t>help the reader understand what Simon did for the pilot whales?  RL.3.7</a:t>
                      </a:r>
                      <a:endParaRPr lang="en-US" sz="1000" b="1" i="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05087">
                <a:tc>
                  <a:txBody>
                    <a:bodyPr/>
                    <a:lstStyle/>
                    <a:p>
                      <a:pPr algn="ctr">
                        <a:lnSpc>
                          <a:spcPct val="100000"/>
                        </a:lnSpc>
                        <a:spcAft>
                          <a:spcPts val="0"/>
                        </a:spcAft>
                      </a:pPr>
                      <a:r>
                        <a:rPr lang="en-US" sz="1200" b="1" dirty="0" smtClean="0"/>
                        <a:t>4</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15000"/>
                        </a:lnSpc>
                        <a:spcBef>
                          <a:spcPts val="0"/>
                        </a:spcBef>
                        <a:spcAft>
                          <a:spcPts val="1000"/>
                        </a:spcAft>
                        <a:buClrTx/>
                        <a:buSzTx/>
                        <a:buFontTx/>
                        <a:buNone/>
                        <a:tabLst/>
                        <a:defRPr/>
                      </a:pPr>
                      <a:r>
                        <a:rPr lang="en-US" sz="1000" b="1" dirty="0" smtClean="0">
                          <a:solidFill>
                            <a:schemeClr val="tx1"/>
                          </a:solidFill>
                          <a:effectLst/>
                        </a:rPr>
                        <a:t>Which sentence most explains what the illustration in </a:t>
                      </a:r>
                      <a:r>
                        <a:rPr lang="en-US" sz="1000" b="1" i="1" u="sng" dirty="0" smtClean="0">
                          <a:solidFill>
                            <a:schemeClr val="tx1"/>
                          </a:solidFill>
                          <a:effectLst/>
                        </a:rPr>
                        <a:t>A Fish Fable</a:t>
                      </a:r>
                      <a:r>
                        <a:rPr lang="en-US" sz="1000" b="1" i="1" u="none" dirty="0" smtClean="0">
                          <a:solidFill>
                            <a:schemeClr val="tx1"/>
                          </a:solidFill>
                          <a:effectLst/>
                        </a:rPr>
                        <a:t> </a:t>
                      </a:r>
                      <a:r>
                        <a:rPr lang="en-US" sz="1000" b="1" dirty="0" smtClean="0">
                          <a:solidFill>
                            <a:schemeClr val="tx1"/>
                          </a:solidFill>
                          <a:effectLst/>
                        </a:rPr>
                        <a:t>tells the reader?  RL.3.7</a:t>
                      </a:r>
                      <a:endParaRPr lang="en-US" sz="1000" b="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10484">
                <a:tc>
                  <a:txBody>
                    <a:bodyPr/>
                    <a:lstStyle/>
                    <a:p>
                      <a:pPr algn="ctr">
                        <a:lnSpc>
                          <a:spcPct val="100000"/>
                        </a:lnSpc>
                        <a:spcAft>
                          <a:spcPts val="0"/>
                        </a:spcAft>
                      </a:pPr>
                      <a:r>
                        <a:rPr lang="en-US" sz="1200" b="1" dirty="0" smtClean="0"/>
                        <a:t>5</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rPr>
                        <a:t>How are the themes different in </a:t>
                      </a:r>
                      <a:r>
                        <a:rPr lang="en-US" sz="1000" b="1" i="1" u="sng" dirty="0" smtClean="0">
                          <a:solidFill>
                            <a:schemeClr val="tx1"/>
                          </a:solidFill>
                          <a:effectLst/>
                        </a:rPr>
                        <a:t>The Dolphins and the Pilot Whales</a:t>
                      </a:r>
                      <a:r>
                        <a:rPr lang="en-US" sz="1000" b="1" i="1" u="none" dirty="0" smtClean="0">
                          <a:solidFill>
                            <a:schemeClr val="tx1"/>
                          </a:solidFill>
                          <a:effectLst/>
                        </a:rPr>
                        <a:t> </a:t>
                      </a:r>
                      <a:r>
                        <a:rPr lang="en-US" sz="1000" b="1" dirty="0" smtClean="0">
                          <a:solidFill>
                            <a:schemeClr val="tx1"/>
                          </a:solidFill>
                          <a:effectLst/>
                        </a:rPr>
                        <a:t>and </a:t>
                      </a:r>
                      <a:r>
                        <a:rPr lang="en-US" sz="1000" b="1" i="1" u="sng" dirty="0" smtClean="0">
                          <a:solidFill>
                            <a:schemeClr val="tx1"/>
                          </a:solidFill>
                          <a:effectLst/>
                        </a:rPr>
                        <a:t>A Fish Fable</a:t>
                      </a:r>
                      <a:r>
                        <a:rPr lang="en-US" sz="1000" b="1" dirty="0" smtClean="0">
                          <a:solidFill>
                            <a:schemeClr val="tx1"/>
                          </a:solidFill>
                          <a:effectLst/>
                        </a:rPr>
                        <a:t>?</a:t>
                      </a:r>
                      <a:r>
                        <a:rPr lang="en-US" sz="1000" b="1" baseline="0" dirty="0" smtClean="0">
                          <a:solidFill>
                            <a:schemeClr val="tx1"/>
                          </a:solidFill>
                          <a:effectLst/>
                        </a:rPr>
                        <a:t> </a:t>
                      </a:r>
                      <a:r>
                        <a:rPr lang="en-US" sz="1000" b="1" dirty="0" smtClean="0">
                          <a:solidFill>
                            <a:schemeClr val="tx1"/>
                          </a:solidFill>
                          <a:effectLst/>
                        </a:rPr>
                        <a:t>RL.3.9</a:t>
                      </a:r>
                      <a:endParaRPr lang="en-US" sz="1000" b="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379281">
                <a:tc>
                  <a:txBody>
                    <a:bodyPr/>
                    <a:lstStyle/>
                    <a:p>
                      <a:pPr algn="ctr">
                        <a:lnSpc>
                          <a:spcPct val="100000"/>
                        </a:lnSpc>
                        <a:spcAft>
                          <a:spcPts val="0"/>
                        </a:spcAft>
                      </a:pPr>
                      <a:r>
                        <a:rPr lang="en-US" sz="1200" b="1" dirty="0" smtClean="0"/>
                        <a:t>6</a:t>
                      </a:r>
                      <a:endParaRPr lang="en-US" sz="12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effectLst/>
                          <a:latin typeface="+mn-lt"/>
                          <a:ea typeface="Times New Roman"/>
                          <a:cs typeface="Times New Roman"/>
                        </a:rPr>
                        <a:t>How are the themes the same in </a:t>
                      </a:r>
                      <a:r>
                        <a:rPr lang="en-US" sz="1000" b="1" i="1" u="sng" dirty="0" smtClean="0">
                          <a:effectLst/>
                          <a:latin typeface="+mn-lt"/>
                          <a:ea typeface="Times New Roman"/>
                          <a:cs typeface="Times New Roman"/>
                        </a:rPr>
                        <a:t>The Dolphins and the Pilot Whales</a:t>
                      </a:r>
                      <a:r>
                        <a:rPr lang="en-US" sz="1000" b="1" i="1" u="none" dirty="0" smtClean="0">
                          <a:effectLst/>
                          <a:latin typeface="+mn-lt"/>
                          <a:ea typeface="Times New Roman"/>
                          <a:cs typeface="Times New Roman"/>
                        </a:rPr>
                        <a:t> </a:t>
                      </a:r>
                      <a:r>
                        <a:rPr lang="en-US" sz="1000" b="1" dirty="0" smtClean="0">
                          <a:effectLst/>
                          <a:latin typeface="+mn-lt"/>
                          <a:ea typeface="Times New Roman"/>
                          <a:cs typeface="Times New Roman"/>
                        </a:rPr>
                        <a:t>and </a:t>
                      </a:r>
                      <a:r>
                        <a:rPr lang="en-US" sz="1000" b="1" i="1" u="sng" dirty="0" smtClean="0">
                          <a:effectLst/>
                          <a:latin typeface="+mn-lt"/>
                          <a:ea typeface="Times New Roman"/>
                          <a:cs typeface="Times New Roman"/>
                        </a:rPr>
                        <a:t>A Fish Fable</a:t>
                      </a:r>
                      <a:r>
                        <a:rPr lang="en-US" sz="1000" b="1" dirty="0" smtClean="0">
                          <a:effectLst/>
                          <a:latin typeface="+mn-lt"/>
                          <a:ea typeface="Times New Roman"/>
                          <a:cs typeface="Times New Roman"/>
                        </a:rPr>
                        <a:t>?</a:t>
                      </a:r>
                      <a:r>
                        <a:rPr lang="en-US" sz="1000" b="1" baseline="0" dirty="0" smtClean="0">
                          <a:effectLst/>
                          <a:latin typeface="+mn-lt"/>
                          <a:ea typeface="Times New Roman"/>
                          <a:cs typeface="Times New Roman"/>
                        </a:rPr>
                        <a:t> </a:t>
                      </a:r>
                      <a:r>
                        <a:rPr lang="en-US" sz="1000" b="1" dirty="0" smtClean="0">
                          <a:effectLst/>
                          <a:latin typeface="+mn-lt"/>
                          <a:ea typeface="Times New Roman"/>
                          <a:cs typeface="Times New Roman"/>
                        </a:rPr>
                        <a:t>RL.3.9</a:t>
                      </a:r>
                      <a:endParaRPr lang="en-US" sz="1000" b="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p>
                  </a:txBody>
                  <a:tcPr marL="97155" marR="97155" marT="47897" marB="47897">
                    <a:solidFill>
                      <a:schemeClr val="bg1"/>
                    </a:solidFill>
                  </a:tcPr>
                </a:tc>
              </a:tr>
              <a:tr h="237745">
                <a:tc>
                  <a:txBody>
                    <a:bodyPr/>
                    <a:lstStyle/>
                    <a:p>
                      <a:pPr algn="ctr">
                        <a:lnSpc>
                          <a:spcPct val="100000"/>
                        </a:lnSpc>
                        <a:spcAft>
                          <a:spcPts val="0"/>
                        </a:spcAft>
                      </a:pPr>
                      <a:r>
                        <a:rPr lang="en-US" sz="1200" b="1" dirty="0" smtClean="0"/>
                        <a:t>7</a:t>
                      </a:r>
                      <a:endParaRPr lang="en-US" sz="12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15000"/>
                        </a:lnSpc>
                        <a:spcBef>
                          <a:spcPts val="0"/>
                        </a:spcBef>
                        <a:spcAft>
                          <a:spcPts val="1200"/>
                        </a:spcAft>
                        <a:buClrTx/>
                        <a:buSzTx/>
                        <a:buFontTx/>
                        <a:buNone/>
                        <a:tabLst/>
                        <a:defRPr/>
                      </a:pPr>
                      <a:r>
                        <a:rPr lang="en-US" sz="1000" b="1" dirty="0" smtClean="0">
                          <a:solidFill>
                            <a:schemeClr val="tx1"/>
                          </a:solidFill>
                          <a:effectLst/>
                        </a:rPr>
                        <a:t>Which paragraphs in the story </a:t>
                      </a:r>
                      <a:r>
                        <a:rPr lang="en-US" sz="1000" b="1" i="1" u="sng" dirty="0" smtClean="0">
                          <a:solidFill>
                            <a:schemeClr val="tx1"/>
                          </a:solidFill>
                          <a:effectLst/>
                        </a:rPr>
                        <a:t>A Fish Fable</a:t>
                      </a:r>
                      <a:r>
                        <a:rPr lang="en-US" sz="1000" b="1" i="1" u="none" dirty="0" smtClean="0">
                          <a:solidFill>
                            <a:schemeClr val="tx1"/>
                          </a:solidFill>
                          <a:effectLst/>
                        </a:rPr>
                        <a:t>, </a:t>
                      </a:r>
                      <a:r>
                        <a:rPr lang="en-US" sz="1000" b="1" u="none" dirty="0" smtClean="0">
                          <a:solidFill>
                            <a:schemeClr val="tx1"/>
                          </a:solidFill>
                          <a:effectLst/>
                        </a:rPr>
                        <a:t>are </a:t>
                      </a:r>
                      <a:r>
                        <a:rPr lang="en-US" sz="1000" b="1" dirty="0" smtClean="0">
                          <a:solidFill>
                            <a:schemeClr val="tx1"/>
                          </a:solidFill>
                          <a:effectLst/>
                        </a:rPr>
                        <a:t>connected to the text’s illustration?  Use details from the text to explain your answer.</a:t>
                      </a:r>
                      <a:r>
                        <a:rPr lang="en-US" sz="1000" b="1" baseline="0" dirty="0" smtClean="0">
                          <a:solidFill>
                            <a:schemeClr val="tx1"/>
                          </a:solidFill>
                          <a:effectLst/>
                        </a:rPr>
                        <a:t> </a:t>
                      </a:r>
                      <a:r>
                        <a:rPr lang="en-US" sz="1000" b="1" dirty="0" smtClean="0">
                          <a:solidFill>
                            <a:schemeClr val="tx1"/>
                          </a:solidFill>
                          <a:effectLst/>
                        </a:rPr>
                        <a:t>RL.3.7</a:t>
                      </a:r>
                      <a:endParaRPr lang="en-US" sz="1000" b="1" dirty="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endParaRPr lang="en-US" sz="1400" b="1" dirty="0" smtClean="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423878">
                <a:tc>
                  <a:txBody>
                    <a:bodyPr/>
                    <a:lstStyle/>
                    <a:p>
                      <a:pPr algn="ctr">
                        <a:lnSpc>
                          <a:spcPct val="100000"/>
                        </a:lnSpc>
                        <a:spcAft>
                          <a:spcPts val="0"/>
                        </a:spcAft>
                      </a:pPr>
                      <a:r>
                        <a:rPr lang="en-US" sz="1200" b="1" dirty="0" smtClean="0"/>
                        <a:t>8</a:t>
                      </a:r>
                      <a:endParaRPr lang="en-US" sz="12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rPr>
                        <a:t>How are Simon in </a:t>
                      </a:r>
                      <a:r>
                        <a:rPr lang="en-US" sz="1000" b="1" i="1" u="sng" dirty="0" smtClean="0">
                          <a:solidFill>
                            <a:schemeClr val="tx1"/>
                          </a:solidFill>
                          <a:effectLst/>
                        </a:rPr>
                        <a:t>The Dolphins and the Pilot Whales</a:t>
                      </a:r>
                      <a:r>
                        <a:rPr lang="en-US" sz="1000" b="1" dirty="0" smtClean="0">
                          <a:solidFill>
                            <a:schemeClr val="tx1"/>
                          </a:solidFill>
                          <a:effectLst/>
                        </a:rPr>
                        <a:t>, and the small black pilot whale in </a:t>
                      </a:r>
                      <a:r>
                        <a:rPr lang="en-US" sz="1000" b="1" i="1" u="sng" dirty="0" smtClean="0">
                          <a:solidFill>
                            <a:schemeClr val="tx1"/>
                          </a:solidFill>
                          <a:effectLst/>
                        </a:rPr>
                        <a:t>A Fish Fable</a:t>
                      </a:r>
                      <a:r>
                        <a:rPr lang="en-US" sz="1000" b="1" i="1" u="none" dirty="0" smtClean="0">
                          <a:solidFill>
                            <a:schemeClr val="tx1"/>
                          </a:solidFill>
                          <a:effectLst/>
                        </a:rPr>
                        <a:t> </a:t>
                      </a:r>
                      <a:r>
                        <a:rPr lang="en-US" sz="1000" b="1" dirty="0" smtClean="0">
                          <a:solidFill>
                            <a:schemeClr val="tx1"/>
                          </a:solidFill>
                          <a:effectLst/>
                        </a:rPr>
                        <a:t>similar?  Use details and examples from both texts in your answer.</a:t>
                      </a:r>
                    </a:p>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effectLst/>
                        </a:rPr>
                        <a:t>RL.3.9</a:t>
                      </a:r>
                      <a:endParaRPr lang="en-US" sz="1000" b="1"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3</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4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4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75816952"/>
              </p:ext>
            </p:extLst>
          </p:nvPr>
        </p:nvGraphicFramePr>
        <p:xfrm>
          <a:off x="513897" y="4154824"/>
          <a:ext cx="6563360" cy="3657163"/>
        </p:xfrm>
        <a:graphic>
          <a:graphicData uri="http://schemas.openxmlformats.org/drawingml/2006/table">
            <a:tbl>
              <a:tblPr firstRow="1" bandRow="1">
                <a:tableStyleId>{5940675A-B579-460E-94D1-54222C63F5DA}</a:tableStyleId>
              </a:tblPr>
              <a:tblGrid>
                <a:gridCol w="518160"/>
                <a:gridCol w="3840480"/>
                <a:gridCol w="685800"/>
                <a:gridCol w="685800"/>
                <a:gridCol w="833120"/>
              </a:tblGrid>
              <a:tr h="330491">
                <a:tc gridSpan="5">
                  <a:txBody>
                    <a:bodyPr/>
                    <a:lstStyle/>
                    <a:p>
                      <a:pPr algn="ctr">
                        <a:lnSpc>
                          <a:spcPct val="100000"/>
                        </a:lnSpc>
                        <a:spcAft>
                          <a:spcPts val="0"/>
                        </a:spcAft>
                      </a:pPr>
                      <a:r>
                        <a:rPr lang="en-US" sz="1400" b="1" dirty="0" smtClean="0"/>
                        <a:t>Informational Text</a:t>
                      </a:r>
                      <a:endParaRPr lang="en-US" sz="1400" b="1"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279109">
                <a:tc>
                  <a:txBody>
                    <a:bodyPr/>
                    <a:lstStyle/>
                    <a:p>
                      <a:pPr algn="ctr">
                        <a:lnSpc>
                          <a:spcPct val="100000"/>
                        </a:lnSpc>
                        <a:spcAft>
                          <a:spcPts val="0"/>
                        </a:spcAft>
                      </a:pPr>
                      <a:r>
                        <a:rPr lang="en-US" sz="1200" b="1" dirty="0" smtClean="0"/>
                        <a:t>9</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What does the word protected mean in the passage </a:t>
                      </a:r>
                      <a:r>
                        <a:rPr lang="en-US" sz="1000" b="1" i="1" dirty="0" smtClean="0">
                          <a:solidFill>
                            <a:srgbClr val="000000"/>
                          </a:solidFill>
                          <a:effectLst>
                            <a:outerShdw blurRad="38100" dist="38100" dir="2700000" algn="tl">
                              <a:srgbClr val="000000">
                                <a:alpha val="43137"/>
                              </a:srgbClr>
                            </a:outerShdw>
                          </a:effectLst>
                          <a:latin typeface="+mn-lt"/>
                          <a:ea typeface="Times New Roman"/>
                          <a:cs typeface="Times New Roman"/>
                        </a:rPr>
                        <a:t>Dolphins and Porpoises</a:t>
                      </a:r>
                      <a:r>
                        <a:rPr lang="en-US" sz="1000" b="1" dirty="0" smtClean="0">
                          <a:solidFill>
                            <a:srgbClr val="000000"/>
                          </a:solidFill>
                          <a:effectLst/>
                          <a:latin typeface="+mn-lt"/>
                          <a:ea typeface="Times New Roman"/>
                          <a:cs typeface="Times New Roman"/>
                        </a:rPr>
                        <a:t>?  RI.3.4</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p>
                      <a:pPr>
                        <a:lnSpc>
                          <a:spcPct val="100000"/>
                        </a:lnSpc>
                        <a:spcAft>
                          <a:spcPts val="0"/>
                        </a:spcAft>
                      </a:pPr>
                      <a:endParaRPr lang="en-US" sz="1000" b="1" dirty="0"/>
                    </a:p>
                  </a:txBody>
                  <a:tcPr marL="97155" marR="97155" marT="47897" marB="47897">
                    <a:solidFill>
                      <a:schemeClr val="bg1"/>
                    </a:solidFill>
                  </a:tcPr>
                </a:tc>
              </a:tr>
              <a:tr h="260855">
                <a:tc>
                  <a:txBody>
                    <a:bodyPr/>
                    <a:lstStyle/>
                    <a:p>
                      <a:pPr algn="ctr">
                        <a:lnSpc>
                          <a:spcPct val="100000"/>
                        </a:lnSpc>
                        <a:spcAft>
                          <a:spcPts val="0"/>
                        </a:spcAft>
                      </a:pPr>
                      <a:r>
                        <a:rPr lang="en-US" sz="1200" b="1" dirty="0" smtClean="0"/>
                        <a:t>10</a:t>
                      </a:r>
                      <a:endParaRPr lang="en-US" sz="1200" b="1" dirty="0"/>
                    </a:p>
                  </a:txBody>
                  <a:tcPr marL="97155" marR="97155" marT="47897" marB="47897" anchor="c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000000"/>
                          </a:solidFill>
                          <a:effectLst/>
                          <a:latin typeface="+mn-lt"/>
                          <a:ea typeface="Times New Roman"/>
                          <a:cs typeface="Times New Roman"/>
                        </a:rPr>
                        <a:t>What is the meaning of the word echolocation in the passage Is it a </a:t>
                      </a:r>
                      <a:r>
                        <a:rPr lang="en-US" sz="1000" b="1" i="1" u="sng" dirty="0" smtClean="0">
                          <a:solidFill>
                            <a:srgbClr val="000000"/>
                          </a:solidFill>
                          <a:effectLst/>
                          <a:latin typeface="+mn-lt"/>
                          <a:ea typeface="Times New Roman"/>
                          <a:cs typeface="Times New Roman"/>
                        </a:rPr>
                        <a:t>Porpoise or a Dolphin</a:t>
                      </a:r>
                      <a:r>
                        <a:rPr lang="en-US" sz="1000" b="1" dirty="0" smtClean="0">
                          <a:solidFill>
                            <a:srgbClr val="000000"/>
                          </a:solidFill>
                          <a:effectLst/>
                          <a:latin typeface="+mn-lt"/>
                          <a:ea typeface="Times New Roman"/>
                          <a:cs typeface="Times New Roman"/>
                        </a:rPr>
                        <a:t>? RI.3.4</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p>
                      <a:pPr>
                        <a:lnSpc>
                          <a:spcPct val="100000"/>
                        </a:lnSpc>
                        <a:spcAft>
                          <a:spcPts val="0"/>
                        </a:spcAft>
                      </a:pPr>
                      <a:endParaRPr lang="en-US" sz="1000" b="1" dirty="0"/>
                    </a:p>
                  </a:txBody>
                  <a:tcPr marL="97155" marR="97155" marT="47897" marB="47897">
                    <a:solidFill>
                      <a:schemeClr val="bg1"/>
                    </a:solidFill>
                  </a:tcPr>
                </a:tc>
              </a:tr>
              <a:tr h="363181">
                <a:tc>
                  <a:txBody>
                    <a:bodyPr/>
                    <a:lstStyle/>
                    <a:p>
                      <a:pPr algn="ctr">
                        <a:lnSpc>
                          <a:spcPct val="100000"/>
                        </a:lnSpc>
                        <a:spcAft>
                          <a:spcPts val="0"/>
                        </a:spcAft>
                      </a:pPr>
                      <a:r>
                        <a:rPr lang="en-US" sz="1200" b="1" dirty="0" smtClean="0"/>
                        <a:t>11</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effectLst/>
                          <a:latin typeface="+mn-lt"/>
                          <a:ea typeface="Times New Roman"/>
                          <a:cs typeface="Times New Roman"/>
                        </a:rPr>
                        <a:t>Why does the author of</a:t>
                      </a:r>
                      <a:r>
                        <a:rPr lang="en-US" sz="1000" b="1" i="1" u="sng" dirty="0" smtClean="0">
                          <a:effectLst/>
                          <a:latin typeface="+mn-lt"/>
                          <a:ea typeface="Times New Roman"/>
                          <a:cs typeface="Times New Roman"/>
                        </a:rPr>
                        <a:t> Is it a Porpoise or a Dolphin</a:t>
                      </a:r>
                      <a:r>
                        <a:rPr lang="en-US" sz="1000" b="1" dirty="0" smtClean="0">
                          <a:effectLst/>
                          <a:latin typeface="+mn-lt"/>
                          <a:ea typeface="Times New Roman"/>
                          <a:cs typeface="Times New Roman"/>
                        </a:rPr>
                        <a:t>? begin paragraph 2 with the statement, “Many people think dolphins and porpoises are fish, but this is simply not true.”?  RI.3.8</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a:p>
                  </a:txBody>
                  <a:tcPr marL="97155" marR="97155" marT="47897" marB="47897">
                    <a:solidFill>
                      <a:schemeClr val="bg1"/>
                    </a:solidFill>
                  </a:tcPr>
                </a:tc>
              </a:tr>
              <a:tr h="160708">
                <a:tc>
                  <a:txBody>
                    <a:bodyPr/>
                    <a:lstStyle/>
                    <a:p>
                      <a:pPr algn="ctr">
                        <a:lnSpc>
                          <a:spcPct val="100000"/>
                        </a:lnSpc>
                        <a:spcAft>
                          <a:spcPts val="0"/>
                        </a:spcAft>
                      </a:pPr>
                      <a:r>
                        <a:rPr lang="en-US" sz="1200" b="1" dirty="0" smtClean="0"/>
                        <a:t>12</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effectLst/>
                          <a:latin typeface="+mn-lt"/>
                          <a:ea typeface="Times New Roman"/>
                          <a:cs typeface="Times New Roman"/>
                        </a:rPr>
                        <a:t>Why does the author of the article </a:t>
                      </a:r>
                      <a:r>
                        <a:rPr lang="en-US" sz="1000" b="1" i="1" u="sng" dirty="0" smtClean="0">
                          <a:effectLst/>
                          <a:latin typeface="+mn-lt"/>
                          <a:ea typeface="Times New Roman"/>
                          <a:cs typeface="Times New Roman"/>
                        </a:rPr>
                        <a:t>Dolphins and Porpoises</a:t>
                      </a:r>
                      <a:r>
                        <a:rPr lang="en-US" sz="1000" b="1" i="1" u="none" dirty="0" smtClean="0">
                          <a:effectLst/>
                          <a:latin typeface="+mn-lt"/>
                          <a:ea typeface="Times New Roman"/>
                          <a:cs typeface="Times New Roman"/>
                        </a:rPr>
                        <a:t> </a:t>
                      </a:r>
                      <a:r>
                        <a:rPr lang="en-US" sz="1000" b="1" dirty="0" smtClean="0">
                          <a:effectLst/>
                          <a:latin typeface="+mn-lt"/>
                          <a:ea typeface="Times New Roman"/>
                          <a:cs typeface="Times New Roman"/>
                        </a:rPr>
                        <a:t>add a paragraph about</a:t>
                      </a:r>
                    </a:p>
                    <a:p>
                      <a:pPr marL="0" marR="0" indent="0" algn="l" defTabSz="1018809" rtl="0" eaLnBrk="1" fontAlgn="auto" latinLnBrk="0" hangingPunct="1">
                        <a:lnSpc>
                          <a:spcPct val="100000"/>
                        </a:lnSpc>
                        <a:spcBef>
                          <a:spcPts val="0"/>
                        </a:spcBef>
                        <a:spcAft>
                          <a:spcPts val="0"/>
                        </a:spcAft>
                        <a:buClrTx/>
                        <a:buSzTx/>
                        <a:buFontTx/>
                        <a:buNone/>
                        <a:tabLst/>
                        <a:defRPr/>
                      </a:pPr>
                      <a:r>
                        <a:rPr lang="en-US" sz="1000" b="1" dirty="0" smtClean="0">
                          <a:effectLst/>
                          <a:latin typeface="+mn-lt"/>
                          <a:ea typeface="Times New Roman"/>
                          <a:cs typeface="Times New Roman"/>
                        </a:rPr>
                        <a:t>bottlenose dolphins?</a:t>
                      </a:r>
                      <a:r>
                        <a:rPr lang="en-US" sz="1000" b="1" baseline="0" dirty="0" smtClean="0">
                          <a:effectLst/>
                          <a:latin typeface="+mn-lt"/>
                          <a:ea typeface="Times New Roman"/>
                          <a:cs typeface="Times New Roman"/>
                        </a:rPr>
                        <a:t>  </a:t>
                      </a:r>
                      <a:r>
                        <a:rPr lang="en-US" sz="1000" b="1" dirty="0" smtClean="0">
                          <a:effectLst/>
                          <a:latin typeface="+mn-lt"/>
                          <a:ea typeface="Times New Roman"/>
                          <a:cs typeface="Times New Roman"/>
                        </a:rPr>
                        <a:t>RI.3.8</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txBody>
                  <a:tcPr marL="97155" marR="97155" marT="47897" marB="47897">
                    <a:solidFill>
                      <a:schemeClr val="bg1"/>
                    </a:solidFill>
                  </a:tcPr>
                </a:tc>
              </a:tr>
              <a:tr h="202712">
                <a:tc>
                  <a:txBody>
                    <a:bodyPr/>
                    <a:lstStyle/>
                    <a:p>
                      <a:pPr algn="ctr">
                        <a:lnSpc>
                          <a:spcPct val="100000"/>
                        </a:lnSpc>
                        <a:spcAft>
                          <a:spcPts val="0"/>
                        </a:spcAft>
                      </a:pPr>
                      <a:r>
                        <a:rPr lang="en-US" sz="1200" b="1" dirty="0" smtClean="0"/>
                        <a:t>13</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000" b="1" dirty="0" smtClean="0">
                          <a:effectLst/>
                          <a:latin typeface="+mn-lt"/>
                          <a:ea typeface="Times New Roman"/>
                          <a:cs typeface="Times New Roman"/>
                        </a:rPr>
                        <a:t>What important point are both authors presenting in the two passages about dolphins and porpoises?  RI.3.9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a:p>
                  </a:txBody>
                  <a:tcPr marL="97155" marR="97155" marT="47897" marB="47897">
                    <a:solidFill>
                      <a:schemeClr val="bg1"/>
                    </a:solidFill>
                  </a:tcPr>
                </a:tc>
              </a:tr>
              <a:tr h="211182">
                <a:tc>
                  <a:txBody>
                    <a:bodyPr/>
                    <a:lstStyle/>
                    <a:p>
                      <a:pPr algn="ctr">
                        <a:lnSpc>
                          <a:spcPct val="100000"/>
                        </a:lnSpc>
                        <a:spcAft>
                          <a:spcPts val="0"/>
                        </a:spcAft>
                      </a:pPr>
                      <a:r>
                        <a:rPr lang="en-US" sz="1200" b="1" dirty="0" smtClean="0"/>
                        <a:t>14</a:t>
                      </a:r>
                      <a:endParaRPr lang="en-US" sz="12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000" b="1" dirty="0" smtClean="0">
                          <a:effectLst/>
                          <a:latin typeface="+mn-lt"/>
                          <a:ea typeface="Times New Roman"/>
                          <a:cs typeface="Times New Roman"/>
                        </a:rPr>
                        <a:t>What key details about dolphins and porpoises are the same in both passages? RI.3.9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txBody>
                  <a:tcPr marL="97155" marR="97155" marT="47897" marB="47897">
                    <a:solidFill>
                      <a:schemeClr val="bg1"/>
                    </a:solidFill>
                  </a:tcPr>
                </a:tc>
              </a:tr>
              <a:tr h="237307">
                <a:tc>
                  <a:txBody>
                    <a:bodyPr/>
                    <a:lstStyle/>
                    <a:p>
                      <a:pPr algn="ctr">
                        <a:lnSpc>
                          <a:spcPct val="100000"/>
                        </a:lnSpc>
                        <a:spcAft>
                          <a:spcPts val="0"/>
                        </a:spcAft>
                      </a:pPr>
                      <a:r>
                        <a:rPr lang="en-US" sz="1200" b="1" dirty="0" smtClean="0"/>
                        <a:t>15</a:t>
                      </a:r>
                      <a:endParaRPr lang="en-US" sz="12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1" baseline="0" dirty="0" smtClean="0">
                          <a:effectLst/>
                          <a:latin typeface="+mn-lt"/>
                          <a:ea typeface="Times New Roman"/>
                          <a:cs typeface="Times New Roman"/>
                        </a:rPr>
                        <a:t>How do the paragraphs in the passage,  </a:t>
                      </a:r>
                      <a:r>
                        <a:rPr lang="en-US" sz="1000" b="1" i="1" u="sng" baseline="0" dirty="0" smtClean="0">
                          <a:effectLst/>
                          <a:latin typeface="+mn-lt"/>
                          <a:ea typeface="Times New Roman"/>
                          <a:cs typeface="Times New Roman"/>
                        </a:rPr>
                        <a:t>Is It a Porpoise or a Dolphin </a:t>
                      </a:r>
                      <a:r>
                        <a:rPr lang="en-US" sz="1000" b="1" baseline="0" dirty="0" smtClean="0">
                          <a:effectLst/>
                          <a:latin typeface="+mn-lt"/>
                          <a:ea typeface="Times New Roman"/>
                          <a:cs typeface="Times New Roman"/>
                        </a:rPr>
                        <a:t>relate to each other?  Use examples from the passage to support your answer. RI.3.8</a:t>
                      </a:r>
                      <a:endParaRPr lang="en-US" sz="1000" b="1" dirty="0" smtClean="0">
                        <a:effectLst/>
                        <a:latin typeface="+mn-lt"/>
                        <a:ea typeface="Times New Roman"/>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400" b="1" dirty="0" smtClean="0">
                          <a:effectLst>
                            <a:outerShdw blurRad="38100" dist="38100" dir="2700000" algn="tl">
                              <a:srgbClr val="000000">
                                <a:alpha val="43137"/>
                              </a:srgbClr>
                            </a:outerShdw>
                          </a:effectLst>
                          <a:latin typeface="+mn-lt"/>
                          <a:ea typeface="Times New Roman"/>
                          <a:cs typeface="Times New Roman"/>
                        </a:rPr>
                        <a:t>1</a:t>
                      </a: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216373">
                <a:tc>
                  <a:txBody>
                    <a:bodyPr/>
                    <a:lstStyle/>
                    <a:p>
                      <a:pPr algn="ctr">
                        <a:lnSpc>
                          <a:spcPct val="100000"/>
                        </a:lnSpc>
                        <a:spcAft>
                          <a:spcPts val="0"/>
                        </a:spcAft>
                      </a:pPr>
                      <a:r>
                        <a:rPr lang="en-US" sz="1200" b="1" dirty="0" smtClean="0"/>
                        <a:t>16</a:t>
                      </a:r>
                      <a:endParaRPr lang="en-US" sz="12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n-US" sz="1000" b="1" dirty="0" smtClean="0">
                          <a:effectLst/>
                          <a:latin typeface="+mn-lt"/>
                          <a:ea typeface="Times New Roman"/>
                          <a:cs typeface="Times New Roman"/>
                        </a:rPr>
                        <a:t>Describe the family of animals both dolphins and porpoises belong in.  Use key details from both passages. </a:t>
                      </a:r>
                      <a:r>
                        <a:rPr lang="en-US" sz="1000" b="1" baseline="0" dirty="0" smtClean="0">
                          <a:effectLst/>
                          <a:latin typeface="+mn-lt"/>
                          <a:ea typeface="Times New Roman"/>
                          <a:cs typeface="Times New Roman"/>
                        </a:rPr>
                        <a:t> </a:t>
                      </a:r>
                      <a:r>
                        <a:rPr lang="en-US" sz="1000" b="1" dirty="0" smtClean="0">
                          <a:effectLst/>
                          <a:latin typeface="+mn-lt"/>
                          <a:ea typeface="Times New Roman"/>
                          <a:cs typeface="Times New Roman"/>
                        </a:rPr>
                        <a:t>RI.3.9</a:t>
                      </a: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496645" y="284344"/>
            <a:ext cx="6554046" cy="251189"/>
          </a:xfrm>
          <a:prstGeom prst="rect">
            <a:avLst/>
          </a:prstGeom>
          <a:noFill/>
        </p:spPr>
        <p:txBody>
          <a:bodyPr wrap="square" lIns="96359" tIns="48180" rIns="96359" bIns="48180" rtlCol="0">
            <a:spAutoFit/>
          </a:bodyPr>
          <a:lstStyle/>
          <a:p>
            <a:r>
              <a:rPr lang="en-US" sz="1000" b="1" dirty="0"/>
              <a:t>Student Scoring </a:t>
            </a:r>
            <a:r>
              <a:rPr lang="en-US" sz="1000" dirty="0"/>
              <a:t>Color the box green if your answer was correct. Color the box red if your answer was not correct.</a:t>
            </a:r>
          </a:p>
        </p:txBody>
      </p:sp>
      <p:sp>
        <p:nvSpPr>
          <p:cNvPr id="6" name="Curved Down Arrow 5"/>
          <p:cNvSpPr/>
          <p:nvPr/>
        </p:nvSpPr>
        <p:spPr>
          <a:xfrm rot="1019646">
            <a:off x="6086203" y="4123072"/>
            <a:ext cx="854498" cy="27638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6003083" y="659675"/>
            <a:ext cx="1020738" cy="33721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436559934"/>
              </p:ext>
            </p:extLst>
          </p:nvPr>
        </p:nvGraphicFramePr>
        <p:xfrm>
          <a:off x="501985" y="7785912"/>
          <a:ext cx="6580095" cy="1916103"/>
        </p:xfrm>
        <a:graphic>
          <a:graphicData uri="http://schemas.openxmlformats.org/drawingml/2006/table">
            <a:tbl>
              <a:tblPr firstRow="1" bandRow="1">
                <a:tableStyleId>{5940675A-B579-460E-94D1-54222C63F5DA}</a:tableStyleId>
              </a:tblPr>
              <a:tblGrid>
                <a:gridCol w="560295"/>
                <a:gridCol w="3890720"/>
                <a:gridCol w="700454"/>
                <a:gridCol w="563531"/>
                <a:gridCol w="865095"/>
              </a:tblGrid>
              <a:tr h="152400">
                <a:tc gridSpan="5">
                  <a:txBody>
                    <a:bodyPr/>
                    <a:lstStyle/>
                    <a:p>
                      <a:pPr algn="ctr">
                        <a:lnSpc>
                          <a:spcPct val="100000"/>
                        </a:lnSpc>
                        <a:spcAft>
                          <a:spcPts val="0"/>
                        </a:spcAft>
                      </a:pPr>
                      <a:r>
                        <a:rPr lang="en-US" sz="1400" b="1" dirty="0" smtClean="0">
                          <a:solidFill>
                            <a:schemeClr val="tx1"/>
                          </a:solidFill>
                        </a:rPr>
                        <a:t>Writing</a:t>
                      </a:r>
                      <a:endParaRPr lang="en-US" sz="1400" b="1"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251027">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1" i="0" kern="1200" baseline="0" dirty="0" smtClean="0">
                          <a:solidFill>
                            <a:schemeClr val="tx1"/>
                          </a:solidFill>
                          <a:effectLst/>
                          <a:latin typeface="+mn-lt"/>
                          <a:ea typeface="Times New Roman"/>
                          <a:cs typeface="Times New Roman"/>
                        </a:rPr>
                        <a:t>In </a:t>
                      </a:r>
                      <a:r>
                        <a:rPr lang="en-US" sz="1100" b="1" i="0" kern="1200" baseline="0" smtClean="0">
                          <a:solidFill>
                            <a:schemeClr val="tx1"/>
                          </a:solidFill>
                          <a:effectLst/>
                          <a:latin typeface="+mn-lt"/>
                          <a:ea typeface="Times New Roman"/>
                          <a:cs typeface="Times New Roman"/>
                        </a:rPr>
                        <a:t>one </a:t>
                      </a:r>
                      <a:r>
                        <a:rPr lang="en-US" sz="1100" b="1" i="0" kern="1200" baseline="0" smtClean="0">
                          <a:solidFill>
                            <a:schemeClr val="tx1"/>
                          </a:solidFill>
                          <a:effectLst/>
                          <a:latin typeface="+mn-lt"/>
                          <a:ea typeface="Times New Roman"/>
                          <a:cs typeface="Times New Roman"/>
                        </a:rPr>
                        <a:t>or </a:t>
                      </a:r>
                      <a:r>
                        <a:rPr lang="en-US" sz="1100" b="1" i="0" kern="1200" baseline="0" dirty="0" smtClean="0">
                          <a:solidFill>
                            <a:schemeClr val="tx1"/>
                          </a:solidFill>
                          <a:effectLst/>
                          <a:latin typeface="+mn-lt"/>
                          <a:ea typeface="Times New Roman"/>
                          <a:cs typeface="Times New Roman"/>
                        </a:rPr>
                        <a:t>two paragraphs, write an ending for the story </a:t>
                      </a:r>
                      <a:r>
                        <a:rPr lang="en-US" sz="1100" b="1" i="0" kern="1200" baseline="0" smtClean="0">
                          <a:solidFill>
                            <a:schemeClr val="tx1"/>
                          </a:solidFill>
                          <a:effectLst/>
                          <a:latin typeface="+mn-lt"/>
                          <a:ea typeface="Times New Roman"/>
                          <a:cs typeface="Times New Roman"/>
                        </a:rPr>
                        <a:t>that </a:t>
                      </a:r>
                      <a:r>
                        <a:rPr lang="en-US" sz="1100" b="1" i="0" kern="1200" baseline="0" smtClean="0">
                          <a:solidFill>
                            <a:schemeClr val="tx1"/>
                          </a:solidFill>
                          <a:effectLst/>
                          <a:latin typeface="+mn-lt"/>
                          <a:ea typeface="Times New Roman"/>
                          <a:cs typeface="Times New Roman"/>
                        </a:rPr>
                        <a:t>describes </a:t>
                      </a:r>
                      <a:r>
                        <a:rPr lang="en-US" sz="1100" b="1" i="0" kern="1200" baseline="0" dirty="0" smtClean="0">
                          <a:solidFill>
                            <a:schemeClr val="tx1"/>
                          </a:solidFill>
                          <a:effectLst/>
                          <a:latin typeface="+mn-lt"/>
                          <a:ea typeface="Times New Roman"/>
                          <a:cs typeface="Times New Roman"/>
                        </a:rPr>
                        <a:t>the events and experiences in the story. W3.2c</a:t>
                      </a:r>
                      <a:endParaRPr lang="en-US" sz="1100" b="1"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solidFill>
                            <a:schemeClr val="tx1"/>
                          </a:solidFill>
                          <a:effectLst>
                            <a:outerShdw blurRad="38100" dist="38100" dir="2700000" algn="tl">
                              <a:srgbClr val="000000">
                                <a:alpha val="43137"/>
                              </a:srgbClr>
                            </a:outerShdw>
                          </a:effectLst>
                        </a:rPr>
                        <a:t>2</a:t>
                      </a:r>
                      <a:endParaRPr lang="en-US" sz="15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solidFill>
                            <a:schemeClr val="tx1"/>
                          </a:solidFill>
                          <a:effectLst>
                            <a:outerShdw blurRad="38100" dist="38100" dir="2700000" algn="tl">
                              <a:srgbClr val="000000">
                                <a:alpha val="43137"/>
                              </a:srgbClr>
                            </a:outerShdw>
                          </a:effectLst>
                        </a:rPr>
                        <a:t>1</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solidFill>
                            <a:schemeClr val="tx1"/>
                          </a:solidFill>
                          <a:effectLst>
                            <a:outerShdw blurRad="38100" dist="38100" dir="2700000" algn="tl">
                              <a:srgbClr val="000000">
                                <a:alpha val="43137"/>
                              </a:srgbClr>
                            </a:outerShdw>
                          </a:effectLst>
                        </a:rPr>
                        <a:t>0</a:t>
                      </a:r>
                      <a:endParaRPr lang="en-US" sz="15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1" dirty="0" smtClean="0">
                          <a:solidFill>
                            <a:schemeClr val="tx1"/>
                          </a:solidFill>
                          <a:latin typeface="+mn-lt"/>
                          <a:cs typeface="Helvetica" panose="020B0604020202020204" pitchFamily="34" charset="0"/>
                        </a:rPr>
                        <a:t>Which sentence would best add dialogue to what the girl probably said after she saw the ball being passed? W3.2b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cs typeface="Helvetica" panose="020B0604020202020204" pitchFamily="34" charset="0"/>
                        </a:rPr>
                        <a:t>The student has decided that the two bold words are too easy for her  teacher. Choose the two words that best replace the bold words.  L.3.3a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 Which sentence corrects the underlined grammar usage error?  L.3.1g</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1512042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grpSp>
        <p:nvGrpSpPr>
          <p:cNvPr id="10" name="Group 9"/>
          <p:cNvGrpSpPr/>
          <p:nvPr/>
        </p:nvGrpSpPr>
        <p:grpSpPr>
          <a:xfrm>
            <a:off x="172722" y="41115"/>
            <a:ext cx="7467784" cy="9791091"/>
            <a:chOff x="152400" y="37376"/>
            <a:chExt cx="6589222" cy="8900991"/>
          </a:xfrm>
        </p:grpSpPr>
        <p:grpSp>
          <p:nvGrpSpPr>
            <p:cNvPr id="6" name="Group 5"/>
            <p:cNvGrpSpPr/>
            <p:nvPr/>
          </p:nvGrpSpPr>
          <p:grpSpPr>
            <a:xfrm>
              <a:off x="152400" y="141719"/>
              <a:ext cx="6589222" cy="8796648"/>
              <a:chOff x="152400" y="141719"/>
              <a:chExt cx="6589222" cy="8796648"/>
            </a:xfrm>
          </p:grpSpPr>
          <p:pic>
            <p:nvPicPr>
              <p:cNvPr id="1027" name="Picture 3" descr="C:\Users\Susan Richmond\AppData\Local\Microsoft\Windows\Temporary Internet Files\Content.IE5\AYISPUSO\MC900353858[1].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04046" y="7010400"/>
                <a:ext cx="2058154" cy="1927967"/>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2400" y="457200"/>
                <a:ext cx="65532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1</a:t>
                </a:r>
                <a:r>
                  <a:rPr lang="en-US" b="1" baseline="30000" dirty="0" smtClean="0">
                    <a:solidFill>
                      <a:schemeClr val="tx1"/>
                    </a:solidFill>
                  </a:rPr>
                  <a:t>st</a:t>
                </a:r>
                <a:r>
                  <a:rPr lang="en-US" b="1" dirty="0" smtClean="0">
                    <a:solidFill>
                      <a:schemeClr val="tx1"/>
                    </a:solidFill>
                  </a:rPr>
                  <a:t>  minute</a:t>
                </a:r>
              </a:p>
              <a:p>
                <a:r>
                  <a:rPr lang="en-US" b="1" dirty="0" smtClean="0">
                    <a:solidFill>
                      <a:schemeClr val="tx1"/>
                    </a:solidFill>
                  </a:rPr>
                  <a:t>Something I did well on….</a:t>
                </a:r>
                <a:endParaRPr lang="en-US" b="1" dirty="0">
                  <a:solidFill>
                    <a:schemeClr val="tx1"/>
                  </a:solidFill>
                </a:endParaRPr>
              </a:p>
            </p:txBody>
          </p:sp>
          <p:sp>
            <p:nvSpPr>
              <p:cNvPr id="7" name="Rounded Rectangle 6"/>
              <p:cNvSpPr/>
              <p:nvPr/>
            </p:nvSpPr>
            <p:spPr>
              <a:xfrm>
                <a:off x="170411" y="3048000"/>
                <a:ext cx="65532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2nd Minute</a:t>
                </a:r>
              </a:p>
              <a:p>
                <a:r>
                  <a:rPr lang="en-US" b="1" dirty="0" smtClean="0">
                    <a:solidFill>
                      <a:schemeClr val="tx1"/>
                    </a:solidFill>
                  </a:rPr>
                  <a:t>Something that was new to me or I need more practice with…</a:t>
                </a:r>
                <a:endParaRPr lang="en-US" b="1" dirty="0">
                  <a:solidFill>
                    <a:schemeClr val="tx1"/>
                  </a:solidFill>
                </a:endParaRPr>
              </a:p>
            </p:txBody>
          </p:sp>
          <p:sp>
            <p:nvSpPr>
              <p:cNvPr id="8" name="Rounded Rectangle 7"/>
              <p:cNvSpPr/>
              <p:nvPr/>
            </p:nvSpPr>
            <p:spPr>
              <a:xfrm>
                <a:off x="188422" y="5638800"/>
                <a:ext cx="6553200" cy="3200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chemeClr val="tx1"/>
                    </a:solidFill>
                  </a:rPr>
                  <a:t>3</a:t>
                </a:r>
                <a:r>
                  <a:rPr lang="en-US" b="1" baseline="30000" dirty="0" smtClean="0">
                    <a:solidFill>
                      <a:schemeClr val="tx1"/>
                    </a:solidFill>
                  </a:rPr>
                  <a:t>rd</a:t>
                </a:r>
                <a:r>
                  <a:rPr lang="en-US" b="1" dirty="0" smtClean="0">
                    <a:solidFill>
                      <a:schemeClr val="tx1"/>
                    </a:solidFill>
                  </a:rPr>
                  <a:t> Minute</a:t>
                </a:r>
              </a:p>
              <a:p>
                <a:r>
                  <a:rPr lang="en-US" b="1" dirty="0" smtClean="0">
                    <a:solidFill>
                      <a:schemeClr val="tx1"/>
                    </a:solidFill>
                  </a:rPr>
                  <a:t>Something I don’t understand….</a:t>
                </a:r>
                <a:endParaRPr lang="en-US" b="1" dirty="0">
                  <a:solidFill>
                    <a:schemeClr val="tx1"/>
                  </a:solidFill>
                </a:endParaRPr>
              </a:p>
            </p:txBody>
          </p:sp>
          <p:pic>
            <p:nvPicPr>
              <p:cNvPr id="1026" name="Picture 2" descr="C:\Users\Susan Richmond\AppData\Local\Microsoft\Windows\Temporary Internet Files\Content.IE5\9B9JGHNT\MC900140525[1].wmf"/>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rot="20805396">
                <a:off x="5170835" y="141719"/>
                <a:ext cx="990601" cy="686262"/>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246687" y="947651"/>
                <a:ext cx="5821604" cy="7680960"/>
              </a:xfrm>
              <a:custGeom>
                <a:avLst/>
                <a:gdLst>
                  <a:gd name="connsiteX0" fmla="*/ 4990331 w 5821604"/>
                  <a:gd name="connsiteY0" fmla="*/ 0 h 7680960"/>
                  <a:gd name="connsiteX1" fmla="*/ 5006957 w 5821604"/>
                  <a:gd name="connsiteY1" fmla="*/ 83127 h 7680960"/>
                  <a:gd name="connsiteX2" fmla="*/ 5023582 w 5821604"/>
                  <a:gd name="connsiteY2" fmla="*/ 332509 h 7680960"/>
                  <a:gd name="connsiteX3" fmla="*/ 4973706 w 5821604"/>
                  <a:gd name="connsiteY3" fmla="*/ 349134 h 7680960"/>
                  <a:gd name="connsiteX4" fmla="*/ 4907204 w 5821604"/>
                  <a:gd name="connsiteY4" fmla="*/ 365760 h 7680960"/>
                  <a:gd name="connsiteX5" fmla="*/ 4774200 w 5821604"/>
                  <a:gd name="connsiteY5" fmla="*/ 399011 h 7680960"/>
                  <a:gd name="connsiteX6" fmla="*/ 4591320 w 5821604"/>
                  <a:gd name="connsiteY6" fmla="*/ 432262 h 7680960"/>
                  <a:gd name="connsiteX7" fmla="*/ 3460789 w 5821604"/>
                  <a:gd name="connsiteY7" fmla="*/ 448887 h 7680960"/>
                  <a:gd name="connsiteX8" fmla="*/ 3344411 w 5821604"/>
                  <a:gd name="connsiteY8" fmla="*/ 465513 h 7680960"/>
                  <a:gd name="connsiteX9" fmla="*/ 3228033 w 5821604"/>
                  <a:gd name="connsiteY9" fmla="*/ 498764 h 7680960"/>
                  <a:gd name="connsiteX10" fmla="*/ 3144906 w 5821604"/>
                  <a:gd name="connsiteY10" fmla="*/ 615142 h 7680960"/>
                  <a:gd name="connsiteX11" fmla="*/ 3128280 w 5821604"/>
                  <a:gd name="connsiteY11" fmla="*/ 665018 h 7680960"/>
                  <a:gd name="connsiteX12" fmla="*/ 3144906 w 5821604"/>
                  <a:gd name="connsiteY12" fmla="*/ 748145 h 7680960"/>
                  <a:gd name="connsiteX13" fmla="*/ 3228033 w 5821604"/>
                  <a:gd name="connsiteY13" fmla="*/ 831273 h 7680960"/>
                  <a:gd name="connsiteX14" fmla="*/ 3277909 w 5821604"/>
                  <a:gd name="connsiteY14" fmla="*/ 881149 h 7680960"/>
                  <a:gd name="connsiteX15" fmla="*/ 3377662 w 5821604"/>
                  <a:gd name="connsiteY15" fmla="*/ 947651 h 7680960"/>
                  <a:gd name="connsiteX16" fmla="*/ 3427538 w 5821604"/>
                  <a:gd name="connsiteY16" fmla="*/ 980902 h 7680960"/>
                  <a:gd name="connsiteX17" fmla="*/ 3460789 w 5821604"/>
                  <a:gd name="connsiteY17" fmla="*/ 1030778 h 7680960"/>
                  <a:gd name="connsiteX18" fmla="*/ 3460789 w 5821604"/>
                  <a:gd name="connsiteY18" fmla="*/ 1213658 h 7680960"/>
                  <a:gd name="connsiteX19" fmla="*/ 3410913 w 5821604"/>
                  <a:gd name="connsiteY19" fmla="*/ 1230284 h 7680960"/>
                  <a:gd name="connsiteX20" fmla="*/ 3327786 w 5821604"/>
                  <a:gd name="connsiteY20" fmla="*/ 1330036 h 7680960"/>
                  <a:gd name="connsiteX21" fmla="*/ 3277909 w 5821604"/>
                  <a:gd name="connsiteY21" fmla="*/ 1363287 h 7680960"/>
                  <a:gd name="connsiteX22" fmla="*/ 3144906 w 5821604"/>
                  <a:gd name="connsiteY22" fmla="*/ 1379913 h 7680960"/>
                  <a:gd name="connsiteX23" fmla="*/ 2945400 w 5821604"/>
                  <a:gd name="connsiteY23" fmla="*/ 1413164 h 7680960"/>
                  <a:gd name="connsiteX24" fmla="*/ 2895524 w 5821604"/>
                  <a:gd name="connsiteY24" fmla="*/ 1429789 h 7680960"/>
                  <a:gd name="connsiteX25" fmla="*/ 2729269 w 5821604"/>
                  <a:gd name="connsiteY25" fmla="*/ 1446414 h 7680960"/>
                  <a:gd name="connsiteX26" fmla="*/ 2596266 w 5821604"/>
                  <a:gd name="connsiteY26" fmla="*/ 1463040 h 7680960"/>
                  <a:gd name="connsiteX27" fmla="*/ 2513138 w 5821604"/>
                  <a:gd name="connsiteY27" fmla="*/ 1479665 h 7680960"/>
                  <a:gd name="connsiteX28" fmla="*/ 1465735 w 5821604"/>
                  <a:gd name="connsiteY28" fmla="*/ 1512916 h 7680960"/>
                  <a:gd name="connsiteX29" fmla="*/ 1349357 w 5821604"/>
                  <a:gd name="connsiteY29" fmla="*/ 1546167 h 7680960"/>
                  <a:gd name="connsiteX30" fmla="*/ 1299480 w 5821604"/>
                  <a:gd name="connsiteY30" fmla="*/ 1579418 h 7680960"/>
                  <a:gd name="connsiteX31" fmla="*/ 1216353 w 5821604"/>
                  <a:gd name="connsiteY31" fmla="*/ 1596044 h 7680960"/>
                  <a:gd name="connsiteX32" fmla="*/ 1149851 w 5821604"/>
                  <a:gd name="connsiteY32" fmla="*/ 1629294 h 7680960"/>
                  <a:gd name="connsiteX33" fmla="*/ 1133226 w 5821604"/>
                  <a:gd name="connsiteY33" fmla="*/ 1812174 h 7680960"/>
                  <a:gd name="connsiteX34" fmla="*/ 1183102 w 5821604"/>
                  <a:gd name="connsiteY34" fmla="*/ 1928553 h 7680960"/>
                  <a:gd name="connsiteX35" fmla="*/ 318578 w 5821604"/>
                  <a:gd name="connsiteY35" fmla="*/ 1995054 h 7680960"/>
                  <a:gd name="connsiteX36" fmla="*/ 218826 w 5821604"/>
                  <a:gd name="connsiteY36" fmla="*/ 2011680 h 7680960"/>
                  <a:gd name="connsiteX37" fmla="*/ 152324 w 5821604"/>
                  <a:gd name="connsiteY37" fmla="*/ 2078182 h 7680960"/>
                  <a:gd name="connsiteX38" fmla="*/ 85822 w 5821604"/>
                  <a:gd name="connsiteY38" fmla="*/ 2094807 h 7680960"/>
                  <a:gd name="connsiteX39" fmla="*/ 69197 w 5821604"/>
                  <a:gd name="connsiteY39" fmla="*/ 2144684 h 7680960"/>
                  <a:gd name="connsiteX40" fmla="*/ 35946 w 5821604"/>
                  <a:gd name="connsiteY40" fmla="*/ 2194560 h 7680960"/>
                  <a:gd name="connsiteX41" fmla="*/ 35946 w 5821604"/>
                  <a:gd name="connsiteY41" fmla="*/ 3025833 h 7680960"/>
                  <a:gd name="connsiteX42" fmla="*/ 85822 w 5821604"/>
                  <a:gd name="connsiteY42" fmla="*/ 3225338 h 7680960"/>
                  <a:gd name="connsiteX43" fmla="*/ 119073 w 5821604"/>
                  <a:gd name="connsiteY43" fmla="*/ 3341716 h 7680960"/>
                  <a:gd name="connsiteX44" fmla="*/ 152324 w 5821604"/>
                  <a:gd name="connsiteY44" fmla="*/ 3424844 h 7680960"/>
                  <a:gd name="connsiteX45" fmla="*/ 168949 w 5821604"/>
                  <a:gd name="connsiteY45" fmla="*/ 3491345 h 7680960"/>
                  <a:gd name="connsiteX46" fmla="*/ 218826 w 5821604"/>
                  <a:gd name="connsiteY46" fmla="*/ 3624349 h 7680960"/>
                  <a:gd name="connsiteX47" fmla="*/ 368455 w 5821604"/>
                  <a:gd name="connsiteY47" fmla="*/ 3707476 h 7680960"/>
                  <a:gd name="connsiteX48" fmla="*/ 484833 w 5821604"/>
                  <a:gd name="connsiteY48" fmla="*/ 3773978 h 7680960"/>
                  <a:gd name="connsiteX49" fmla="*/ 1332731 w 5821604"/>
                  <a:gd name="connsiteY49" fmla="*/ 3790604 h 7680960"/>
                  <a:gd name="connsiteX50" fmla="*/ 1365982 w 5821604"/>
                  <a:gd name="connsiteY50" fmla="*/ 3923607 h 7680960"/>
                  <a:gd name="connsiteX51" fmla="*/ 1399233 w 5821604"/>
                  <a:gd name="connsiteY51" fmla="*/ 4089862 h 7680960"/>
                  <a:gd name="connsiteX52" fmla="*/ 1449109 w 5821604"/>
                  <a:gd name="connsiteY52" fmla="*/ 4139738 h 7680960"/>
                  <a:gd name="connsiteX53" fmla="*/ 1698491 w 5821604"/>
                  <a:gd name="connsiteY53" fmla="*/ 4206240 h 7680960"/>
                  <a:gd name="connsiteX54" fmla="*/ 1931248 w 5821604"/>
                  <a:gd name="connsiteY54" fmla="*/ 4272742 h 7680960"/>
                  <a:gd name="connsiteX55" fmla="*/ 2330258 w 5821604"/>
                  <a:gd name="connsiteY55" fmla="*/ 4322618 h 7680960"/>
                  <a:gd name="connsiteX56" fmla="*/ 2978651 w 5821604"/>
                  <a:gd name="connsiteY56" fmla="*/ 4372494 h 7680960"/>
                  <a:gd name="connsiteX57" fmla="*/ 3593793 w 5821604"/>
                  <a:gd name="connsiteY57" fmla="*/ 4438996 h 7680960"/>
                  <a:gd name="connsiteX58" fmla="*/ 3809924 w 5821604"/>
                  <a:gd name="connsiteY58" fmla="*/ 4472247 h 7680960"/>
                  <a:gd name="connsiteX59" fmla="*/ 4026055 w 5821604"/>
                  <a:gd name="connsiteY59" fmla="*/ 4488873 h 7680960"/>
                  <a:gd name="connsiteX60" fmla="*/ 4192309 w 5821604"/>
                  <a:gd name="connsiteY60" fmla="*/ 4505498 h 7680960"/>
                  <a:gd name="connsiteX61" fmla="*/ 4258811 w 5821604"/>
                  <a:gd name="connsiteY61" fmla="*/ 4522124 h 7680960"/>
                  <a:gd name="connsiteX62" fmla="*/ 4292062 w 5821604"/>
                  <a:gd name="connsiteY62" fmla="*/ 4572000 h 7680960"/>
                  <a:gd name="connsiteX63" fmla="*/ 4275437 w 5821604"/>
                  <a:gd name="connsiteY63" fmla="*/ 4954385 h 7680960"/>
                  <a:gd name="connsiteX64" fmla="*/ 4258811 w 5821604"/>
                  <a:gd name="connsiteY64" fmla="*/ 5004262 h 7680960"/>
                  <a:gd name="connsiteX65" fmla="*/ 4208935 w 5821604"/>
                  <a:gd name="connsiteY65" fmla="*/ 5020887 h 7680960"/>
                  <a:gd name="connsiteX66" fmla="*/ 4159058 w 5821604"/>
                  <a:gd name="connsiteY66" fmla="*/ 5054138 h 7680960"/>
                  <a:gd name="connsiteX67" fmla="*/ 4109182 w 5821604"/>
                  <a:gd name="connsiteY67" fmla="*/ 5070764 h 7680960"/>
                  <a:gd name="connsiteX68" fmla="*/ 5405968 w 5821604"/>
                  <a:gd name="connsiteY68" fmla="*/ 5087389 h 7680960"/>
                  <a:gd name="connsiteX69" fmla="*/ 5455844 w 5821604"/>
                  <a:gd name="connsiteY69" fmla="*/ 5137265 h 7680960"/>
                  <a:gd name="connsiteX70" fmla="*/ 5472469 w 5821604"/>
                  <a:gd name="connsiteY70" fmla="*/ 5203767 h 7680960"/>
                  <a:gd name="connsiteX71" fmla="*/ 5555597 w 5821604"/>
                  <a:gd name="connsiteY71" fmla="*/ 5286894 h 7680960"/>
                  <a:gd name="connsiteX72" fmla="*/ 5588848 w 5821604"/>
                  <a:gd name="connsiteY72" fmla="*/ 5353396 h 7680960"/>
                  <a:gd name="connsiteX73" fmla="*/ 5605473 w 5821604"/>
                  <a:gd name="connsiteY73" fmla="*/ 5403273 h 7680960"/>
                  <a:gd name="connsiteX74" fmla="*/ 5671975 w 5821604"/>
                  <a:gd name="connsiteY74" fmla="*/ 5486400 h 7680960"/>
                  <a:gd name="connsiteX75" fmla="*/ 5755102 w 5821604"/>
                  <a:gd name="connsiteY75" fmla="*/ 5586153 h 7680960"/>
                  <a:gd name="connsiteX76" fmla="*/ 5771728 w 5821604"/>
                  <a:gd name="connsiteY76" fmla="*/ 5652654 h 7680960"/>
                  <a:gd name="connsiteX77" fmla="*/ 5821604 w 5821604"/>
                  <a:gd name="connsiteY77" fmla="*/ 5785658 h 7680960"/>
                  <a:gd name="connsiteX78" fmla="*/ 5804978 w 5821604"/>
                  <a:gd name="connsiteY78" fmla="*/ 5951913 h 7680960"/>
                  <a:gd name="connsiteX79" fmla="*/ 5755102 w 5821604"/>
                  <a:gd name="connsiteY79" fmla="*/ 5968538 h 7680960"/>
                  <a:gd name="connsiteX80" fmla="*/ 5738477 w 5821604"/>
                  <a:gd name="connsiteY80" fmla="*/ 6018414 h 7680960"/>
                  <a:gd name="connsiteX81" fmla="*/ 5671975 w 5821604"/>
                  <a:gd name="connsiteY81" fmla="*/ 6068291 h 7680960"/>
                  <a:gd name="connsiteX82" fmla="*/ 5655349 w 5821604"/>
                  <a:gd name="connsiteY82" fmla="*/ 6118167 h 7680960"/>
                  <a:gd name="connsiteX83" fmla="*/ 5588848 w 5821604"/>
                  <a:gd name="connsiteY83" fmla="*/ 6151418 h 7680960"/>
                  <a:gd name="connsiteX84" fmla="*/ 5405968 w 5821604"/>
                  <a:gd name="connsiteY84" fmla="*/ 6184669 h 7680960"/>
                  <a:gd name="connsiteX85" fmla="*/ 5322840 w 5821604"/>
                  <a:gd name="connsiteY85" fmla="*/ 6201294 h 7680960"/>
                  <a:gd name="connsiteX86" fmla="*/ 5206462 w 5821604"/>
                  <a:gd name="connsiteY86" fmla="*/ 6217920 h 7680960"/>
                  <a:gd name="connsiteX87" fmla="*/ 5156586 w 5821604"/>
                  <a:gd name="connsiteY87" fmla="*/ 6234545 h 7680960"/>
                  <a:gd name="connsiteX88" fmla="*/ 5090084 w 5821604"/>
                  <a:gd name="connsiteY88" fmla="*/ 6334298 h 7680960"/>
                  <a:gd name="connsiteX89" fmla="*/ 5223088 w 5821604"/>
                  <a:gd name="connsiteY89" fmla="*/ 6982691 h 7680960"/>
                  <a:gd name="connsiteX90" fmla="*/ 5272964 w 5821604"/>
                  <a:gd name="connsiteY90" fmla="*/ 7015942 h 7680960"/>
                  <a:gd name="connsiteX91" fmla="*/ 5339466 w 5821604"/>
                  <a:gd name="connsiteY91" fmla="*/ 7132320 h 7680960"/>
                  <a:gd name="connsiteX92" fmla="*/ 5455844 w 5821604"/>
                  <a:gd name="connsiteY92" fmla="*/ 7165571 h 7680960"/>
                  <a:gd name="connsiteX93" fmla="*/ 5505720 w 5821604"/>
                  <a:gd name="connsiteY93" fmla="*/ 7198822 h 7680960"/>
                  <a:gd name="connsiteX94" fmla="*/ 5605473 w 5821604"/>
                  <a:gd name="connsiteY94" fmla="*/ 7232073 h 7680960"/>
                  <a:gd name="connsiteX95" fmla="*/ 5572222 w 5821604"/>
                  <a:gd name="connsiteY95" fmla="*/ 7298574 h 7680960"/>
                  <a:gd name="connsiteX96" fmla="*/ 5489095 w 5821604"/>
                  <a:gd name="connsiteY96" fmla="*/ 7315200 h 7680960"/>
                  <a:gd name="connsiteX97" fmla="*/ 5422593 w 5821604"/>
                  <a:gd name="connsiteY97" fmla="*/ 7331825 h 7680960"/>
                  <a:gd name="connsiteX98" fmla="*/ 5123335 w 5821604"/>
                  <a:gd name="connsiteY98" fmla="*/ 7365076 h 7680960"/>
                  <a:gd name="connsiteX99" fmla="*/ 4873953 w 5821604"/>
                  <a:gd name="connsiteY99" fmla="*/ 7398327 h 7680960"/>
                  <a:gd name="connsiteX100" fmla="*/ 4774200 w 5821604"/>
                  <a:gd name="connsiteY100" fmla="*/ 7448204 h 7680960"/>
                  <a:gd name="connsiteX101" fmla="*/ 4591320 w 5821604"/>
                  <a:gd name="connsiteY101" fmla="*/ 7481454 h 7680960"/>
                  <a:gd name="connsiteX102" fmla="*/ 4358564 w 5821604"/>
                  <a:gd name="connsiteY102" fmla="*/ 7498080 h 7680960"/>
                  <a:gd name="connsiteX103" fmla="*/ 4159058 w 5821604"/>
                  <a:gd name="connsiteY103" fmla="*/ 7514705 h 7680960"/>
                  <a:gd name="connsiteX104" fmla="*/ 3726797 w 5821604"/>
                  <a:gd name="connsiteY104" fmla="*/ 7498080 h 7680960"/>
                  <a:gd name="connsiteX105" fmla="*/ 3477415 w 5821604"/>
                  <a:gd name="connsiteY105" fmla="*/ 7448204 h 7680960"/>
                  <a:gd name="connsiteX106" fmla="*/ 3427538 w 5821604"/>
                  <a:gd name="connsiteY106" fmla="*/ 7398327 h 7680960"/>
                  <a:gd name="connsiteX107" fmla="*/ 3377662 w 5821604"/>
                  <a:gd name="connsiteY107" fmla="*/ 7381702 h 7680960"/>
                  <a:gd name="connsiteX108" fmla="*/ 3244658 w 5821604"/>
                  <a:gd name="connsiteY108" fmla="*/ 7348451 h 7680960"/>
                  <a:gd name="connsiteX109" fmla="*/ 2446637 w 5821604"/>
                  <a:gd name="connsiteY109" fmla="*/ 7381702 h 7680960"/>
                  <a:gd name="connsiteX110" fmla="*/ 2230506 w 5821604"/>
                  <a:gd name="connsiteY110" fmla="*/ 7414953 h 7680960"/>
                  <a:gd name="connsiteX111" fmla="*/ 2180629 w 5821604"/>
                  <a:gd name="connsiteY111" fmla="*/ 7448204 h 7680960"/>
                  <a:gd name="connsiteX112" fmla="*/ 2114128 w 5821604"/>
                  <a:gd name="connsiteY112" fmla="*/ 7481454 h 7680960"/>
                  <a:gd name="connsiteX113" fmla="*/ 2080877 w 5821604"/>
                  <a:gd name="connsiteY113" fmla="*/ 7581207 h 7680960"/>
                  <a:gd name="connsiteX114" fmla="*/ 1981124 w 5821604"/>
                  <a:gd name="connsiteY114" fmla="*/ 7647709 h 7680960"/>
                  <a:gd name="connsiteX115" fmla="*/ 1881371 w 5821604"/>
                  <a:gd name="connsiteY115" fmla="*/ 7680960 h 7680960"/>
                  <a:gd name="connsiteX116" fmla="*/ 1698491 w 5821604"/>
                  <a:gd name="connsiteY116" fmla="*/ 7664334 h 7680960"/>
                  <a:gd name="connsiteX117" fmla="*/ 1631989 w 5821604"/>
                  <a:gd name="connsiteY117" fmla="*/ 7647709 h 768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821604" h="7680960">
                    <a:moveTo>
                      <a:pt x="4990331" y="0"/>
                    </a:moveTo>
                    <a:cubicBezTo>
                      <a:pt x="4995873" y="27709"/>
                      <a:pt x="4997035" y="56668"/>
                      <a:pt x="5006957" y="83127"/>
                    </a:cubicBezTo>
                    <a:cubicBezTo>
                      <a:pt x="5055272" y="211966"/>
                      <a:pt x="5115180" y="34817"/>
                      <a:pt x="5023582" y="332509"/>
                    </a:cubicBezTo>
                    <a:cubicBezTo>
                      <a:pt x="5018428" y="349259"/>
                      <a:pt x="4990556" y="344320"/>
                      <a:pt x="4973706" y="349134"/>
                    </a:cubicBezTo>
                    <a:cubicBezTo>
                      <a:pt x="4951736" y="355411"/>
                      <a:pt x="4929174" y="359483"/>
                      <a:pt x="4907204" y="365760"/>
                    </a:cubicBezTo>
                    <a:cubicBezTo>
                      <a:pt x="4751251" y="410318"/>
                      <a:pt x="5002332" y="348315"/>
                      <a:pt x="4774200" y="399011"/>
                    </a:cubicBezTo>
                    <a:cubicBezTo>
                      <a:pt x="4702997" y="414834"/>
                      <a:pt x="4673183" y="430079"/>
                      <a:pt x="4591320" y="432262"/>
                    </a:cubicBezTo>
                    <a:cubicBezTo>
                      <a:pt x="4214570" y="442309"/>
                      <a:pt x="3837633" y="443345"/>
                      <a:pt x="3460789" y="448887"/>
                    </a:cubicBezTo>
                    <a:cubicBezTo>
                      <a:pt x="3421996" y="454429"/>
                      <a:pt x="3382965" y="458503"/>
                      <a:pt x="3344411" y="465513"/>
                    </a:cubicBezTo>
                    <a:cubicBezTo>
                      <a:pt x="3298476" y="473865"/>
                      <a:pt x="3270772" y="484517"/>
                      <a:pt x="3228033" y="498764"/>
                    </a:cubicBezTo>
                    <a:cubicBezTo>
                      <a:pt x="3216733" y="513830"/>
                      <a:pt x="3157063" y="590828"/>
                      <a:pt x="3144906" y="615142"/>
                    </a:cubicBezTo>
                    <a:cubicBezTo>
                      <a:pt x="3137069" y="630817"/>
                      <a:pt x="3133822" y="648393"/>
                      <a:pt x="3128280" y="665018"/>
                    </a:cubicBezTo>
                    <a:cubicBezTo>
                      <a:pt x="3133822" y="692727"/>
                      <a:pt x="3134984" y="721686"/>
                      <a:pt x="3144906" y="748145"/>
                    </a:cubicBezTo>
                    <a:cubicBezTo>
                      <a:pt x="3167074" y="807259"/>
                      <a:pt x="3183698" y="794327"/>
                      <a:pt x="3228033" y="831273"/>
                    </a:cubicBezTo>
                    <a:cubicBezTo>
                      <a:pt x="3246095" y="846325"/>
                      <a:pt x="3259350" y="866714"/>
                      <a:pt x="3277909" y="881149"/>
                    </a:cubicBezTo>
                    <a:cubicBezTo>
                      <a:pt x="3309454" y="905684"/>
                      <a:pt x="3344411" y="925484"/>
                      <a:pt x="3377662" y="947651"/>
                    </a:cubicBezTo>
                    <a:lnTo>
                      <a:pt x="3427538" y="980902"/>
                    </a:lnTo>
                    <a:cubicBezTo>
                      <a:pt x="3438622" y="997527"/>
                      <a:pt x="3451853" y="1012906"/>
                      <a:pt x="3460789" y="1030778"/>
                    </a:cubicBezTo>
                    <a:cubicBezTo>
                      <a:pt x="3488805" y="1086808"/>
                      <a:pt x="3486574" y="1155641"/>
                      <a:pt x="3460789" y="1213658"/>
                    </a:cubicBezTo>
                    <a:cubicBezTo>
                      <a:pt x="3453672" y="1229672"/>
                      <a:pt x="3427538" y="1224742"/>
                      <a:pt x="3410913" y="1230284"/>
                    </a:cubicBezTo>
                    <a:cubicBezTo>
                      <a:pt x="3378219" y="1279325"/>
                      <a:pt x="3375789" y="1290034"/>
                      <a:pt x="3327786" y="1330036"/>
                    </a:cubicBezTo>
                    <a:cubicBezTo>
                      <a:pt x="3312436" y="1342828"/>
                      <a:pt x="3297186" y="1358029"/>
                      <a:pt x="3277909" y="1363287"/>
                    </a:cubicBezTo>
                    <a:cubicBezTo>
                      <a:pt x="3234804" y="1375043"/>
                      <a:pt x="3189240" y="1374371"/>
                      <a:pt x="3144906" y="1379913"/>
                    </a:cubicBezTo>
                    <a:cubicBezTo>
                      <a:pt x="3027975" y="1418888"/>
                      <a:pt x="3168131" y="1376042"/>
                      <a:pt x="2945400" y="1413164"/>
                    </a:cubicBezTo>
                    <a:cubicBezTo>
                      <a:pt x="2928114" y="1416045"/>
                      <a:pt x="2912845" y="1427124"/>
                      <a:pt x="2895524" y="1429789"/>
                    </a:cubicBezTo>
                    <a:cubicBezTo>
                      <a:pt x="2840477" y="1438258"/>
                      <a:pt x="2784623" y="1440264"/>
                      <a:pt x="2729269" y="1446414"/>
                    </a:cubicBezTo>
                    <a:cubicBezTo>
                      <a:pt x="2684863" y="1451348"/>
                      <a:pt x="2640426" y="1456246"/>
                      <a:pt x="2596266" y="1463040"/>
                    </a:cubicBezTo>
                    <a:cubicBezTo>
                      <a:pt x="2568337" y="1467337"/>
                      <a:pt x="2541269" y="1476986"/>
                      <a:pt x="2513138" y="1479665"/>
                    </a:cubicBezTo>
                    <a:cubicBezTo>
                      <a:pt x="2219935" y="1507589"/>
                      <a:pt x="1653217" y="1508927"/>
                      <a:pt x="1465735" y="1512916"/>
                    </a:cubicBezTo>
                    <a:cubicBezTo>
                      <a:pt x="1444432" y="1518242"/>
                      <a:pt x="1373205" y="1534243"/>
                      <a:pt x="1349357" y="1546167"/>
                    </a:cubicBezTo>
                    <a:cubicBezTo>
                      <a:pt x="1331485" y="1555103"/>
                      <a:pt x="1318189" y="1572402"/>
                      <a:pt x="1299480" y="1579418"/>
                    </a:cubicBezTo>
                    <a:cubicBezTo>
                      <a:pt x="1273021" y="1589340"/>
                      <a:pt x="1244062" y="1590502"/>
                      <a:pt x="1216353" y="1596044"/>
                    </a:cubicBezTo>
                    <a:cubicBezTo>
                      <a:pt x="1194186" y="1607127"/>
                      <a:pt x="1168890" y="1613428"/>
                      <a:pt x="1149851" y="1629294"/>
                    </a:cubicBezTo>
                    <a:cubicBezTo>
                      <a:pt x="1088655" y="1680291"/>
                      <a:pt x="1121191" y="1739966"/>
                      <a:pt x="1133226" y="1812174"/>
                    </a:cubicBezTo>
                    <a:cubicBezTo>
                      <a:pt x="1145155" y="1883748"/>
                      <a:pt x="1145521" y="1872181"/>
                      <a:pt x="1183102" y="1928553"/>
                    </a:cubicBezTo>
                    <a:cubicBezTo>
                      <a:pt x="1076805" y="2247451"/>
                      <a:pt x="1188517" y="1964530"/>
                      <a:pt x="318578" y="1995054"/>
                    </a:cubicBezTo>
                    <a:cubicBezTo>
                      <a:pt x="284889" y="1996236"/>
                      <a:pt x="252077" y="2006138"/>
                      <a:pt x="218826" y="2011680"/>
                    </a:cubicBezTo>
                    <a:cubicBezTo>
                      <a:pt x="196659" y="2033847"/>
                      <a:pt x="178908" y="2061567"/>
                      <a:pt x="152324" y="2078182"/>
                    </a:cubicBezTo>
                    <a:cubicBezTo>
                      <a:pt x="132948" y="2090292"/>
                      <a:pt x="103664" y="2080533"/>
                      <a:pt x="85822" y="2094807"/>
                    </a:cubicBezTo>
                    <a:cubicBezTo>
                      <a:pt x="72137" y="2105755"/>
                      <a:pt x="77034" y="2129009"/>
                      <a:pt x="69197" y="2144684"/>
                    </a:cubicBezTo>
                    <a:cubicBezTo>
                      <a:pt x="60261" y="2162556"/>
                      <a:pt x="47030" y="2177935"/>
                      <a:pt x="35946" y="2194560"/>
                    </a:cubicBezTo>
                    <a:cubicBezTo>
                      <a:pt x="-28352" y="2516039"/>
                      <a:pt x="7662" y="2304586"/>
                      <a:pt x="35946" y="3025833"/>
                    </a:cubicBezTo>
                    <a:cubicBezTo>
                      <a:pt x="39188" y="3108493"/>
                      <a:pt x="61818" y="3147325"/>
                      <a:pt x="85822" y="3225338"/>
                    </a:cubicBezTo>
                    <a:cubicBezTo>
                      <a:pt x="97687" y="3263899"/>
                      <a:pt x="106315" y="3303441"/>
                      <a:pt x="119073" y="3341716"/>
                    </a:cubicBezTo>
                    <a:cubicBezTo>
                      <a:pt x="128510" y="3370028"/>
                      <a:pt x="142887" y="3396532"/>
                      <a:pt x="152324" y="3424844"/>
                    </a:cubicBezTo>
                    <a:cubicBezTo>
                      <a:pt x="159550" y="3446521"/>
                      <a:pt x="163992" y="3469040"/>
                      <a:pt x="168949" y="3491345"/>
                    </a:cubicBezTo>
                    <a:cubicBezTo>
                      <a:pt x="180397" y="3542863"/>
                      <a:pt x="176332" y="3587167"/>
                      <a:pt x="218826" y="3624349"/>
                    </a:cubicBezTo>
                    <a:cubicBezTo>
                      <a:pt x="358619" y="3746668"/>
                      <a:pt x="269501" y="3657999"/>
                      <a:pt x="368455" y="3707476"/>
                    </a:cubicBezTo>
                    <a:cubicBezTo>
                      <a:pt x="408418" y="3727457"/>
                      <a:pt x="440319" y="3770141"/>
                      <a:pt x="484833" y="3773978"/>
                    </a:cubicBezTo>
                    <a:cubicBezTo>
                      <a:pt x="766475" y="3798258"/>
                      <a:pt x="1050098" y="3785062"/>
                      <a:pt x="1332731" y="3790604"/>
                    </a:cubicBezTo>
                    <a:cubicBezTo>
                      <a:pt x="1343815" y="3834938"/>
                      <a:pt x="1357020" y="3878796"/>
                      <a:pt x="1365982" y="3923607"/>
                    </a:cubicBezTo>
                    <a:cubicBezTo>
                      <a:pt x="1377066" y="3979025"/>
                      <a:pt x="1359270" y="4049899"/>
                      <a:pt x="1399233" y="4089862"/>
                    </a:cubicBezTo>
                    <a:cubicBezTo>
                      <a:pt x="1415858" y="4106487"/>
                      <a:pt x="1428556" y="4128320"/>
                      <a:pt x="1449109" y="4139738"/>
                    </a:cubicBezTo>
                    <a:cubicBezTo>
                      <a:pt x="1502097" y="4169176"/>
                      <a:pt x="1653475" y="4194497"/>
                      <a:pt x="1698491" y="4206240"/>
                    </a:cubicBezTo>
                    <a:cubicBezTo>
                      <a:pt x="1776568" y="4226608"/>
                      <a:pt x="1851893" y="4258124"/>
                      <a:pt x="1931248" y="4272742"/>
                    </a:cubicBezTo>
                    <a:cubicBezTo>
                      <a:pt x="2063068" y="4297025"/>
                      <a:pt x="2197004" y="4308134"/>
                      <a:pt x="2330258" y="4322618"/>
                    </a:cubicBezTo>
                    <a:cubicBezTo>
                      <a:pt x="2626048" y="4354769"/>
                      <a:pt x="2700198" y="4356115"/>
                      <a:pt x="2978651" y="4372494"/>
                    </a:cubicBezTo>
                    <a:cubicBezTo>
                      <a:pt x="3790315" y="4494245"/>
                      <a:pt x="2874393" y="4367057"/>
                      <a:pt x="3593793" y="4438996"/>
                    </a:cubicBezTo>
                    <a:cubicBezTo>
                      <a:pt x="3666323" y="4446249"/>
                      <a:pt x="3737513" y="4463892"/>
                      <a:pt x="3809924" y="4472247"/>
                    </a:cubicBezTo>
                    <a:cubicBezTo>
                      <a:pt x="3881704" y="4480529"/>
                      <a:pt x="3954070" y="4482613"/>
                      <a:pt x="4026055" y="4488873"/>
                    </a:cubicBezTo>
                    <a:cubicBezTo>
                      <a:pt x="4081540" y="4493698"/>
                      <a:pt x="4136891" y="4499956"/>
                      <a:pt x="4192309" y="4505498"/>
                    </a:cubicBezTo>
                    <a:cubicBezTo>
                      <a:pt x="4214476" y="4511040"/>
                      <a:pt x="4239799" y="4509449"/>
                      <a:pt x="4258811" y="4522124"/>
                    </a:cubicBezTo>
                    <a:cubicBezTo>
                      <a:pt x="4275436" y="4533208"/>
                      <a:pt x="4291294" y="4552034"/>
                      <a:pt x="4292062" y="4572000"/>
                    </a:cubicBezTo>
                    <a:cubicBezTo>
                      <a:pt x="4296966" y="4699488"/>
                      <a:pt x="4285222" y="4827179"/>
                      <a:pt x="4275437" y="4954385"/>
                    </a:cubicBezTo>
                    <a:cubicBezTo>
                      <a:pt x="4274093" y="4971858"/>
                      <a:pt x="4271203" y="4991870"/>
                      <a:pt x="4258811" y="5004262"/>
                    </a:cubicBezTo>
                    <a:cubicBezTo>
                      <a:pt x="4246419" y="5016654"/>
                      <a:pt x="4225560" y="5015345"/>
                      <a:pt x="4208935" y="5020887"/>
                    </a:cubicBezTo>
                    <a:cubicBezTo>
                      <a:pt x="4192309" y="5031971"/>
                      <a:pt x="4176930" y="5045202"/>
                      <a:pt x="4159058" y="5054138"/>
                    </a:cubicBezTo>
                    <a:cubicBezTo>
                      <a:pt x="4143383" y="5061975"/>
                      <a:pt x="4091664" y="5070297"/>
                      <a:pt x="4109182" y="5070764"/>
                    </a:cubicBezTo>
                    <a:cubicBezTo>
                      <a:pt x="4541326" y="5082288"/>
                      <a:pt x="4973706" y="5081847"/>
                      <a:pt x="5405968" y="5087389"/>
                    </a:cubicBezTo>
                    <a:cubicBezTo>
                      <a:pt x="5422593" y="5104014"/>
                      <a:pt x="5444179" y="5116851"/>
                      <a:pt x="5455844" y="5137265"/>
                    </a:cubicBezTo>
                    <a:cubicBezTo>
                      <a:pt x="5467180" y="5157104"/>
                      <a:pt x="5463468" y="5182765"/>
                      <a:pt x="5472469" y="5203767"/>
                    </a:cubicBezTo>
                    <a:cubicBezTo>
                      <a:pt x="5494637" y="5255492"/>
                      <a:pt x="5511261" y="5257338"/>
                      <a:pt x="5555597" y="5286894"/>
                    </a:cubicBezTo>
                    <a:cubicBezTo>
                      <a:pt x="5566681" y="5309061"/>
                      <a:pt x="5579085" y="5330616"/>
                      <a:pt x="5588848" y="5353396"/>
                    </a:cubicBezTo>
                    <a:cubicBezTo>
                      <a:pt x="5595751" y="5369504"/>
                      <a:pt x="5596185" y="5388412"/>
                      <a:pt x="5605473" y="5403273"/>
                    </a:cubicBezTo>
                    <a:cubicBezTo>
                      <a:pt x="5624280" y="5433364"/>
                      <a:pt x="5652291" y="5456875"/>
                      <a:pt x="5671975" y="5486400"/>
                    </a:cubicBezTo>
                    <a:cubicBezTo>
                      <a:pt x="5739475" y="5587649"/>
                      <a:pt x="5664197" y="5525549"/>
                      <a:pt x="5755102" y="5586153"/>
                    </a:cubicBezTo>
                    <a:cubicBezTo>
                      <a:pt x="5760644" y="5608320"/>
                      <a:pt x="5765451" y="5630684"/>
                      <a:pt x="5771728" y="5652654"/>
                    </a:cubicBezTo>
                    <a:cubicBezTo>
                      <a:pt x="5784763" y="5698275"/>
                      <a:pt x="5804029" y="5741721"/>
                      <a:pt x="5821604" y="5785658"/>
                    </a:cubicBezTo>
                    <a:cubicBezTo>
                      <a:pt x="5816062" y="5841076"/>
                      <a:pt x="5824011" y="5899571"/>
                      <a:pt x="5804978" y="5951913"/>
                    </a:cubicBezTo>
                    <a:cubicBezTo>
                      <a:pt x="5798989" y="5968383"/>
                      <a:pt x="5767494" y="5956146"/>
                      <a:pt x="5755102" y="5968538"/>
                    </a:cubicBezTo>
                    <a:cubicBezTo>
                      <a:pt x="5742710" y="5980930"/>
                      <a:pt x="5749696" y="6004951"/>
                      <a:pt x="5738477" y="6018414"/>
                    </a:cubicBezTo>
                    <a:cubicBezTo>
                      <a:pt x="5720738" y="6039701"/>
                      <a:pt x="5694142" y="6051665"/>
                      <a:pt x="5671975" y="6068291"/>
                    </a:cubicBezTo>
                    <a:cubicBezTo>
                      <a:pt x="5666433" y="6084916"/>
                      <a:pt x="5667741" y="6105775"/>
                      <a:pt x="5655349" y="6118167"/>
                    </a:cubicBezTo>
                    <a:cubicBezTo>
                      <a:pt x="5637824" y="6135692"/>
                      <a:pt x="5611628" y="6141655"/>
                      <a:pt x="5588848" y="6151418"/>
                    </a:cubicBezTo>
                    <a:cubicBezTo>
                      <a:pt x="5522374" y="6179907"/>
                      <a:pt x="5490611" y="6171647"/>
                      <a:pt x="5405968" y="6184669"/>
                    </a:cubicBezTo>
                    <a:cubicBezTo>
                      <a:pt x="5378039" y="6188966"/>
                      <a:pt x="5350714" y="6196648"/>
                      <a:pt x="5322840" y="6201294"/>
                    </a:cubicBezTo>
                    <a:cubicBezTo>
                      <a:pt x="5284187" y="6207736"/>
                      <a:pt x="5245255" y="6212378"/>
                      <a:pt x="5206462" y="6217920"/>
                    </a:cubicBezTo>
                    <a:cubicBezTo>
                      <a:pt x="5189837" y="6223462"/>
                      <a:pt x="5168978" y="6222153"/>
                      <a:pt x="5156586" y="6234545"/>
                    </a:cubicBezTo>
                    <a:cubicBezTo>
                      <a:pt x="5128328" y="6262803"/>
                      <a:pt x="5090084" y="6334298"/>
                      <a:pt x="5090084" y="6334298"/>
                    </a:cubicBezTo>
                    <a:cubicBezTo>
                      <a:pt x="5105108" y="6724937"/>
                      <a:pt x="5041039" y="6709618"/>
                      <a:pt x="5223088" y="6982691"/>
                    </a:cubicBezTo>
                    <a:cubicBezTo>
                      <a:pt x="5234172" y="6999316"/>
                      <a:pt x="5256339" y="7004858"/>
                      <a:pt x="5272964" y="7015942"/>
                    </a:cubicBezTo>
                    <a:cubicBezTo>
                      <a:pt x="5277035" y="7024085"/>
                      <a:pt x="5323197" y="7123282"/>
                      <a:pt x="5339466" y="7132320"/>
                    </a:cubicBezTo>
                    <a:cubicBezTo>
                      <a:pt x="5374734" y="7151913"/>
                      <a:pt x="5417051" y="7154487"/>
                      <a:pt x="5455844" y="7165571"/>
                    </a:cubicBezTo>
                    <a:cubicBezTo>
                      <a:pt x="5472469" y="7176655"/>
                      <a:pt x="5487461" y="7190707"/>
                      <a:pt x="5505720" y="7198822"/>
                    </a:cubicBezTo>
                    <a:cubicBezTo>
                      <a:pt x="5537749" y="7213057"/>
                      <a:pt x="5605473" y="7232073"/>
                      <a:pt x="5605473" y="7232073"/>
                    </a:cubicBezTo>
                    <a:cubicBezTo>
                      <a:pt x="5594389" y="7254240"/>
                      <a:pt x="5592389" y="7284169"/>
                      <a:pt x="5572222" y="7298574"/>
                    </a:cubicBezTo>
                    <a:cubicBezTo>
                      <a:pt x="5549228" y="7314998"/>
                      <a:pt x="5516680" y="7309070"/>
                      <a:pt x="5489095" y="7315200"/>
                    </a:cubicBezTo>
                    <a:cubicBezTo>
                      <a:pt x="5466790" y="7320157"/>
                      <a:pt x="5445132" y="7328069"/>
                      <a:pt x="5422593" y="7331825"/>
                    </a:cubicBezTo>
                    <a:cubicBezTo>
                      <a:pt x="5329953" y="7347265"/>
                      <a:pt x="5214844" y="7354095"/>
                      <a:pt x="5123335" y="7365076"/>
                    </a:cubicBezTo>
                    <a:cubicBezTo>
                      <a:pt x="5040069" y="7375068"/>
                      <a:pt x="4957080" y="7387243"/>
                      <a:pt x="4873953" y="7398327"/>
                    </a:cubicBezTo>
                    <a:cubicBezTo>
                      <a:pt x="4840702" y="7414953"/>
                      <a:pt x="4808717" y="7434397"/>
                      <a:pt x="4774200" y="7448204"/>
                    </a:cubicBezTo>
                    <a:cubicBezTo>
                      <a:pt x="4733790" y="7464368"/>
                      <a:pt x="4620373" y="7478687"/>
                      <a:pt x="4591320" y="7481454"/>
                    </a:cubicBezTo>
                    <a:cubicBezTo>
                      <a:pt x="4513887" y="7488829"/>
                      <a:pt x="4436118" y="7492114"/>
                      <a:pt x="4358564" y="7498080"/>
                    </a:cubicBezTo>
                    <a:lnTo>
                      <a:pt x="4159058" y="7514705"/>
                    </a:lnTo>
                    <a:cubicBezTo>
                      <a:pt x="4014971" y="7509163"/>
                      <a:pt x="3870519" y="7509733"/>
                      <a:pt x="3726797" y="7498080"/>
                    </a:cubicBezTo>
                    <a:cubicBezTo>
                      <a:pt x="3643912" y="7491360"/>
                      <a:pt x="3558860" y="7468565"/>
                      <a:pt x="3477415" y="7448204"/>
                    </a:cubicBezTo>
                    <a:cubicBezTo>
                      <a:pt x="3460789" y="7431578"/>
                      <a:pt x="3447101" y="7411369"/>
                      <a:pt x="3427538" y="7398327"/>
                    </a:cubicBezTo>
                    <a:cubicBezTo>
                      <a:pt x="3412957" y="7388606"/>
                      <a:pt x="3394663" y="7385952"/>
                      <a:pt x="3377662" y="7381702"/>
                    </a:cubicBezTo>
                    <a:lnTo>
                      <a:pt x="3244658" y="7348451"/>
                    </a:lnTo>
                    <a:lnTo>
                      <a:pt x="2446637" y="7381702"/>
                    </a:lnTo>
                    <a:cubicBezTo>
                      <a:pt x="2414823" y="7383437"/>
                      <a:pt x="2267460" y="7408794"/>
                      <a:pt x="2230506" y="7414953"/>
                    </a:cubicBezTo>
                    <a:cubicBezTo>
                      <a:pt x="2213880" y="7426037"/>
                      <a:pt x="2197978" y="7438290"/>
                      <a:pt x="2180629" y="7448204"/>
                    </a:cubicBezTo>
                    <a:cubicBezTo>
                      <a:pt x="2159111" y="7460500"/>
                      <a:pt x="2128998" y="7461627"/>
                      <a:pt x="2114128" y="7481454"/>
                    </a:cubicBezTo>
                    <a:cubicBezTo>
                      <a:pt x="2093098" y="7509494"/>
                      <a:pt x="2110040" y="7561765"/>
                      <a:pt x="2080877" y="7581207"/>
                    </a:cubicBezTo>
                    <a:cubicBezTo>
                      <a:pt x="2047626" y="7603374"/>
                      <a:pt x="2019036" y="7635072"/>
                      <a:pt x="1981124" y="7647709"/>
                    </a:cubicBezTo>
                    <a:lnTo>
                      <a:pt x="1881371" y="7680960"/>
                    </a:lnTo>
                    <a:cubicBezTo>
                      <a:pt x="1820411" y="7675418"/>
                      <a:pt x="1759165" y="7672424"/>
                      <a:pt x="1698491" y="7664334"/>
                    </a:cubicBezTo>
                    <a:cubicBezTo>
                      <a:pt x="1675842" y="7661314"/>
                      <a:pt x="1631989" y="7647709"/>
                      <a:pt x="1631989" y="7647709"/>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685800" y="37376"/>
              <a:ext cx="5181600" cy="369332"/>
            </a:xfrm>
            <a:prstGeom prst="rect">
              <a:avLst/>
            </a:prstGeom>
            <a:noFill/>
          </p:spPr>
          <p:txBody>
            <a:bodyPr wrap="square" rtlCol="0">
              <a:spAutoFit/>
            </a:bodyPr>
            <a:lstStyle/>
            <a:p>
              <a:pPr algn="ctr"/>
              <a:r>
                <a:rPr lang="en-US" b="1" i="1" dirty="0" smtClean="0"/>
                <a:t>Reflection Page</a:t>
              </a:r>
              <a:endParaRPr lang="en-US" b="1" i="1" dirty="0"/>
            </a:p>
          </p:txBody>
        </p:sp>
      </p:grpSp>
    </p:spTree>
    <p:extLst>
      <p:ext uri="{BB962C8B-B14F-4D97-AF65-F5344CB8AC3E}">
        <p14:creationId xmlns:p14="http://schemas.microsoft.com/office/powerpoint/2010/main" val="4045503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800" y="1005841"/>
            <a:ext cx="6908800" cy="8302491"/>
          </a:xfrm>
          <a:prstGeom prst="rect">
            <a:avLst/>
          </a:prstGeom>
          <a:solidFill>
            <a:schemeClr val="bg1"/>
          </a:solidFill>
          <a:ln>
            <a:solidFill>
              <a:schemeClr val="accent1"/>
            </a:solidFill>
          </a:ln>
        </p:spPr>
        <p:txBody>
          <a:bodyPr wrap="square" lIns="99276" tIns="49638" rIns="99276" bIns="49638" rtlCol="0">
            <a:spAutoFit/>
          </a:bodyPr>
          <a:lstStyle/>
          <a:p>
            <a:endParaRPr lang="en-US" sz="1300" b="1" u="sng" dirty="0" smtClean="0"/>
          </a:p>
          <a:p>
            <a:r>
              <a:rPr lang="en-US" sz="1300" b="1" u="sng" dirty="0" smtClean="0"/>
              <a:t>Key Idea</a:t>
            </a:r>
          </a:p>
          <a:p>
            <a:r>
              <a:rPr lang="en-US" sz="1300" dirty="0" smtClean="0"/>
              <a:t>Write </a:t>
            </a:r>
            <a:r>
              <a:rPr lang="en-US" sz="1300" b="1" dirty="0" smtClean="0"/>
              <a:t>one</a:t>
            </a:r>
            <a:r>
              <a:rPr lang="en-US" sz="1300" dirty="0" smtClean="0"/>
              <a:t> new </a:t>
            </a:r>
            <a:r>
              <a:rPr lang="en-US" sz="1300" u="sng" dirty="0" smtClean="0"/>
              <a:t>key idea</a:t>
            </a:r>
            <a:r>
              <a:rPr lang="en-US" sz="1300" dirty="0" smtClean="0"/>
              <a:t> about the </a:t>
            </a:r>
            <a:r>
              <a:rPr lang="en-US" sz="1300" u="sng" dirty="0" smtClean="0"/>
              <a:t>main idea</a:t>
            </a:r>
            <a:endParaRPr lang="en-US" sz="1300" dirty="0" smtClean="0"/>
          </a:p>
          <a:p>
            <a:endParaRPr lang="en-US" sz="1300" dirty="0" smtClean="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a:p>
            <a:endParaRPr lang="en-US" sz="1300" b="1" u="sng" dirty="0" smtClean="0"/>
          </a:p>
          <a:p>
            <a:r>
              <a:rPr lang="en-US" sz="1300" b="1" u="sng" dirty="0" smtClean="0"/>
              <a:t>Key Details</a:t>
            </a:r>
          </a:p>
          <a:p>
            <a:endParaRPr lang="en-US" sz="1300" b="1" u="sng" dirty="0" smtClean="0"/>
          </a:p>
          <a:p>
            <a:r>
              <a:rPr lang="en-US" sz="1300" dirty="0" smtClean="0"/>
              <a:t>Explain more about the new </a:t>
            </a:r>
            <a:r>
              <a:rPr lang="en-US" sz="1300" u="sng" dirty="0" smtClean="0"/>
              <a:t>key idea</a:t>
            </a:r>
            <a:r>
              <a:rPr lang="en-US" sz="1300" dirty="0" smtClean="0"/>
              <a:t>.  Write two </a:t>
            </a:r>
            <a:r>
              <a:rPr lang="en-US" sz="1300" u="sng" dirty="0" smtClean="0"/>
              <a:t>key details</a:t>
            </a:r>
            <a:r>
              <a:rPr lang="en-US" sz="1300" dirty="0" smtClean="0"/>
              <a:t> from the section or paragraph that </a:t>
            </a:r>
            <a:r>
              <a:rPr lang="en-US" sz="1300" u="sng" dirty="0" smtClean="0"/>
              <a:t>support</a:t>
            </a:r>
            <a:r>
              <a:rPr lang="en-US" sz="1300" dirty="0" smtClean="0"/>
              <a:t> the </a:t>
            </a:r>
            <a:r>
              <a:rPr lang="en-US" sz="1300" u="sng" dirty="0" smtClean="0"/>
              <a:t>key idea</a:t>
            </a:r>
            <a:r>
              <a:rPr lang="en-US" sz="1300" dirty="0" smtClean="0"/>
              <a:t>.</a:t>
            </a:r>
          </a:p>
          <a:p>
            <a:endParaRPr lang="en-US" sz="1300" dirty="0"/>
          </a:p>
          <a:p>
            <a:pPr marL="171437" indent="-171437">
              <a:buFont typeface="Arial" panose="020B0604020202020204" pitchFamily="34" charset="0"/>
              <a:buChar char="•"/>
            </a:pPr>
            <a:r>
              <a:rPr lang="en-US" sz="1300" b="1" dirty="0" smtClean="0"/>
              <a:t>Key Detail </a:t>
            </a:r>
            <a:r>
              <a:rPr lang="en-US" sz="1300" dirty="0" smtClean="0"/>
              <a:t>__________________________________________________________________</a:t>
            </a:r>
          </a:p>
          <a:p>
            <a:pPr marL="171437" indent="-171437">
              <a:buFont typeface="Arial" panose="020B0604020202020204" pitchFamily="34" charset="0"/>
              <a:buChar char="•"/>
            </a:pPr>
            <a:endParaRPr lang="en-US" sz="1300" dirty="0" smtClean="0"/>
          </a:p>
          <a:p>
            <a:pPr marL="171437" indent="-171437"/>
            <a:r>
              <a:rPr lang="en-US" sz="1300" dirty="0" smtClean="0"/>
              <a:t>      __________________________________________________________________________</a:t>
            </a:r>
          </a:p>
          <a:p>
            <a:pPr marL="171437" indent="-171437"/>
            <a:endParaRPr lang="en-US" sz="1300" dirty="0" smtClean="0"/>
          </a:p>
          <a:p>
            <a:pPr marL="171437" indent="-171437"/>
            <a:endParaRPr lang="en-US" sz="1300" dirty="0"/>
          </a:p>
          <a:p>
            <a:pPr marL="171437" indent="-171437">
              <a:buFont typeface="Arial" panose="020B0604020202020204" pitchFamily="34" charset="0"/>
              <a:buChar char="•"/>
            </a:pPr>
            <a:r>
              <a:rPr lang="en-US" sz="1300" b="1" dirty="0" smtClean="0"/>
              <a:t>Key Detail </a:t>
            </a:r>
            <a:r>
              <a:rPr lang="en-US" sz="1300" dirty="0" smtClean="0"/>
              <a:t>_________________________________________________________________</a:t>
            </a:r>
          </a:p>
          <a:p>
            <a:pPr marL="171437" indent="-171437"/>
            <a:endParaRPr lang="en-US" sz="1300" dirty="0" smtClean="0"/>
          </a:p>
          <a:p>
            <a:pPr marL="171437" indent="-171437"/>
            <a:r>
              <a:rPr lang="en-US" sz="1300" dirty="0" smtClean="0"/>
              <a:t>      _________________________________________________________________________</a:t>
            </a:r>
            <a:endParaRPr lang="en-US" sz="1300" dirty="0"/>
          </a:p>
          <a:p>
            <a:endParaRPr lang="en-US" sz="1300" b="1" u="sng" dirty="0" smtClean="0"/>
          </a:p>
          <a:p>
            <a:endParaRPr lang="en-US" sz="1300" b="1" u="sng" dirty="0" smtClean="0"/>
          </a:p>
          <a:p>
            <a:r>
              <a:rPr lang="en-US" sz="1300" b="1" u="sng" dirty="0" smtClean="0"/>
              <a:t>Again and Again</a:t>
            </a:r>
          </a:p>
          <a:p>
            <a:r>
              <a:rPr lang="en-US" sz="1300" dirty="0" smtClean="0"/>
              <a:t>What words or phrases does the author use again and again?  Write them here.  Think about why the author keeps using them again and again.</a:t>
            </a:r>
          </a:p>
          <a:p>
            <a:endParaRPr lang="en-US" sz="1300" dirty="0" smtClean="0"/>
          </a:p>
          <a:p>
            <a:endParaRPr lang="en-US" sz="1300" dirty="0" smtClean="0"/>
          </a:p>
          <a:p>
            <a:endParaRPr lang="en-US" sz="1300" dirty="0" smtClean="0"/>
          </a:p>
          <a:p>
            <a:endParaRPr lang="en-US" sz="1300"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a:p>
          <a:p>
            <a:r>
              <a:rPr lang="en-US" sz="1300" dirty="0" smtClean="0"/>
              <a:t>Write </a:t>
            </a:r>
            <a:r>
              <a:rPr lang="en-US" sz="1300" b="1" u="sng" dirty="0" smtClean="0"/>
              <a:t>one conclusion</a:t>
            </a:r>
            <a:r>
              <a:rPr lang="en-US" sz="1300" b="1" dirty="0" smtClean="0"/>
              <a:t> </a:t>
            </a:r>
            <a:r>
              <a:rPr lang="en-US" sz="1300" dirty="0" smtClean="0"/>
              <a:t>sentence  that tells  the most about the new </a:t>
            </a:r>
            <a:r>
              <a:rPr lang="en-US" sz="1300" u="sng" dirty="0" smtClean="0"/>
              <a:t>key idea</a:t>
            </a:r>
            <a:r>
              <a:rPr lang="en-US" sz="1300" dirty="0" smtClean="0"/>
              <a:t> and </a:t>
            </a:r>
            <a:r>
              <a:rPr lang="en-US" sz="1300" u="sng" dirty="0" smtClean="0"/>
              <a:t>key details</a:t>
            </a:r>
            <a:r>
              <a:rPr lang="en-US" sz="1300" dirty="0" smtClean="0"/>
              <a:t>.</a:t>
            </a:r>
          </a:p>
          <a:p>
            <a:r>
              <a:rPr lang="en-US" sz="1300" dirty="0" smtClean="0"/>
              <a:t> Use some of the again and again words if you can.</a:t>
            </a:r>
            <a:endParaRPr lang="en-US" sz="1300" dirty="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pPr/>
              <a:t>5</a:t>
            </a:fld>
            <a:endParaRPr lang="en-US" dirty="0"/>
          </a:p>
        </p:txBody>
      </p:sp>
      <p:sp>
        <p:nvSpPr>
          <p:cNvPr id="19" name="TextBox 18"/>
          <p:cNvSpPr txBox="1"/>
          <p:nvPr/>
        </p:nvSpPr>
        <p:spPr>
          <a:xfrm>
            <a:off x="86360" y="167640"/>
            <a:ext cx="966153" cy="331078"/>
          </a:xfrm>
          <a:prstGeom prst="rect">
            <a:avLst/>
          </a:prstGeom>
          <a:solidFill>
            <a:schemeClr val="bg2">
              <a:lumMod val="90000"/>
            </a:schemeClr>
          </a:solidFill>
        </p:spPr>
        <p:txBody>
          <a:bodyPr wrap="square" lIns="99276" tIns="49638" rIns="99276" bIns="49638" rtlCol="0">
            <a:spAutoFit/>
          </a:bodyPr>
          <a:lstStyle/>
          <a:p>
            <a:r>
              <a:rPr lang="en-US" sz="1500" b="1" dirty="0" smtClean="0"/>
              <a:t>Grade 3</a:t>
            </a:r>
            <a:endParaRPr lang="en-US" sz="1500" b="1" dirty="0"/>
          </a:p>
        </p:txBody>
      </p:sp>
      <p:sp>
        <p:nvSpPr>
          <p:cNvPr id="20" name="TextBox 19"/>
          <p:cNvSpPr txBox="1"/>
          <p:nvPr/>
        </p:nvSpPr>
        <p:spPr>
          <a:xfrm>
            <a:off x="690880" y="6621780"/>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22" name="Rectangle 21"/>
          <p:cNvSpPr/>
          <p:nvPr/>
        </p:nvSpPr>
        <p:spPr>
          <a:xfrm>
            <a:off x="4150678" y="1150620"/>
            <a:ext cx="3017201" cy="195437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100" b="1" dirty="0"/>
              <a:t>Instruct students to </a:t>
            </a:r>
            <a:r>
              <a:rPr lang="en-US" sz="1100" b="1" u="sng" dirty="0" smtClean="0"/>
              <a:t>re-read</a:t>
            </a:r>
            <a:r>
              <a:rPr lang="en-US" sz="1100" b="1" dirty="0" smtClean="0"/>
              <a:t> a paragraph </a:t>
            </a:r>
            <a:r>
              <a:rPr lang="en-US" sz="1100" b="1" dirty="0"/>
              <a:t>or </a:t>
            </a:r>
            <a:r>
              <a:rPr lang="en-US" sz="1100" b="1" dirty="0" smtClean="0"/>
              <a:t>section of the text they liked or you’ve chosen.</a:t>
            </a:r>
          </a:p>
          <a:p>
            <a:endParaRPr lang="en-US" sz="1100" b="1" dirty="0"/>
          </a:p>
          <a:p>
            <a:r>
              <a:rPr lang="en-US" sz="1100" b="1" dirty="0" smtClean="0"/>
              <a:t>Ask, “Does the section or paragraph state something new about </a:t>
            </a:r>
            <a:r>
              <a:rPr lang="en-US" sz="1100" b="1" dirty="0"/>
              <a:t>the </a:t>
            </a:r>
            <a:r>
              <a:rPr lang="en-US" sz="1100" b="1" u="sng" dirty="0" smtClean="0">
                <a:solidFill>
                  <a:srgbClr val="C00000"/>
                </a:solidFill>
                <a:effectLst>
                  <a:outerShdw blurRad="38100" dist="38100" dir="2700000" algn="tl">
                    <a:srgbClr val="000000">
                      <a:alpha val="43137"/>
                    </a:srgbClr>
                  </a:outerShdw>
                </a:effectLst>
              </a:rPr>
              <a:t>main idea</a:t>
            </a:r>
            <a:r>
              <a:rPr lang="en-US" sz="1100" b="1" dirty="0" smtClean="0"/>
              <a:t>?” </a:t>
            </a:r>
          </a:p>
          <a:p>
            <a:r>
              <a:rPr lang="en-US" sz="1100" b="1" dirty="0" smtClean="0"/>
              <a:t>This is a </a:t>
            </a:r>
            <a:r>
              <a:rPr lang="en-US" sz="1100" b="1" u="sng" dirty="0" smtClean="0">
                <a:solidFill>
                  <a:srgbClr val="C00000"/>
                </a:solidFill>
                <a:effectLst>
                  <a:outerShdw blurRad="38100" dist="38100" dir="2700000" algn="tl">
                    <a:srgbClr val="000000">
                      <a:alpha val="43137"/>
                    </a:srgbClr>
                  </a:outerShdw>
                </a:effectLst>
              </a:rPr>
              <a:t>key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about the </a:t>
            </a:r>
            <a:r>
              <a:rPr lang="en-US" sz="1100" b="1" u="sng" dirty="0" smtClean="0">
                <a:solidFill>
                  <a:srgbClr val="C00000"/>
                </a:solidFill>
                <a:effectLst>
                  <a:outerShdw blurRad="38100" dist="38100" dir="2700000" algn="tl">
                    <a:srgbClr val="000000">
                      <a:alpha val="43137"/>
                    </a:srgbClr>
                  </a:outerShdw>
                </a:effectLst>
              </a:rPr>
              <a:t>main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(be sure students know what the </a:t>
            </a:r>
            <a:r>
              <a:rPr lang="en-US" sz="1100" b="1" u="sng" dirty="0">
                <a:solidFill>
                  <a:srgbClr val="C00000"/>
                </a:solidFill>
                <a:effectLst>
                  <a:outerShdw blurRad="38100" dist="38100" dir="2700000" algn="tl">
                    <a:srgbClr val="000000">
                      <a:alpha val="43137"/>
                    </a:srgbClr>
                  </a:outerShdw>
                </a:effectLst>
              </a:rPr>
              <a:t>main </a:t>
            </a:r>
            <a:r>
              <a:rPr lang="en-US" sz="1100" b="1" u="sng" dirty="0" smtClean="0">
                <a:solidFill>
                  <a:srgbClr val="C00000"/>
                </a:solidFill>
                <a:effectLst>
                  <a:outerShdw blurRad="38100" dist="38100" dir="2700000" algn="tl">
                    <a:srgbClr val="000000">
                      <a:alpha val="43137"/>
                    </a:srgbClr>
                  </a:outerShdw>
                </a:effectLst>
              </a:rPr>
              <a:t>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is).</a:t>
            </a:r>
          </a:p>
          <a:p>
            <a:endParaRPr lang="en-US" sz="1100" b="1" dirty="0"/>
          </a:p>
          <a:p>
            <a:r>
              <a:rPr lang="en-US" sz="1100" b="1" dirty="0" smtClean="0"/>
              <a:t>Have students write </a:t>
            </a:r>
            <a:r>
              <a:rPr lang="en-US" sz="1100" b="1" u="sng" dirty="0">
                <a:solidFill>
                  <a:srgbClr val="C00000"/>
                </a:solidFill>
                <a:effectLst>
                  <a:outerShdw blurRad="38100" dist="38100" dir="2700000" algn="tl">
                    <a:srgbClr val="000000">
                      <a:alpha val="43137"/>
                    </a:srgbClr>
                  </a:outerShdw>
                </a:effectLst>
              </a:rPr>
              <a:t>ONE</a:t>
            </a:r>
            <a:r>
              <a:rPr lang="en-US" sz="1100" b="1" dirty="0">
                <a:solidFill>
                  <a:srgbClr val="C00000"/>
                </a:solidFill>
                <a:effectLst>
                  <a:outerShdw blurRad="38100" dist="38100" dir="2700000" algn="tl">
                    <a:srgbClr val="000000">
                      <a:alpha val="43137"/>
                    </a:srgbClr>
                  </a:outerShdw>
                </a:effectLst>
              </a:rPr>
              <a:t> </a:t>
            </a:r>
            <a:r>
              <a:rPr lang="en-US" sz="1100" b="1" dirty="0"/>
              <a:t>brief sentence about </a:t>
            </a:r>
            <a:r>
              <a:rPr lang="en-US" sz="1100" b="1" dirty="0" smtClean="0"/>
              <a:t>the new  </a:t>
            </a:r>
            <a:r>
              <a:rPr lang="en-US" sz="1100" b="1" u="sng" dirty="0" smtClean="0">
                <a:solidFill>
                  <a:srgbClr val="C00000"/>
                </a:solidFill>
                <a:effectLst>
                  <a:outerShdw blurRad="38100" dist="38100" dir="2700000" algn="tl">
                    <a:srgbClr val="000000">
                      <a:alpha val="43137"/>
                    </a:srgbClr>
                  </a:outerShdw>
                </a:effectLst>
              </a:rPr>
              <a:t>key idea</a:t>
            </a:r>
            <a:r>
              <a:rPr lang="en-US" sz="1100" b="1" dirty="0" smtClean="0">
                <a:solidFill>
                  <a:srgbClr val="C00000"/>
                </a:solidFill>
                <a:effectLst>
                  <a:outerShdw blurRad="38100" dist="38100" dir="2700000" algn="tl">
                    <a:srgbClr val="000000">
                      <a:alpha val="43137"/>
                    </a:srgbClr>
                  </a:outerShdw>
                </a:effectLst>
              </a:rPr>
              <a:t> </a:t>
            </a:r>
            <a:r>
              <a:rPr lang="en-US" sz="1100" b="1" dirty="0" smtClean="0"/>
              <a:t>.</a:t>
            </a:r>
          </a:p>
          <a:p>
            <a:endParaRPr lang="en-US" sz="1100" b="1" dirty="0" smtClean="0"/>
          </a:p>
        </p:txBody>
      </p:sp>
      <p:sp>
        <p:nvSpPr>
          <p:cNvPr id="26" name="Rectangle 25"/>
          <p:cNvSpPr/>
          <p:nvPr/>
        </p:nvSpPr>
        <p:spPr>
          <a:xfrm>
            <a:off x="6908800" y="259842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27" name="Rectangle 26"/>
          <p:cNvSpPr/>
          <p:nvPr/>
        </p:nvSpPr>
        <p:spPr>
          <a:xfrm>
            <a:off x="3281680" y="3604262"/>
            <a:ext cx="3368040" cy="195437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Ask students to look for </a:t>
            </a:r>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t> that </a:t>
            </a:r>
            <a:r>
              <a:rPr lang="en-US" sz="1000" b="1" u="sng" dirty="0" smtClean="0"/>
              <a:t>explain more</a:t>
            </a:r>
            <a:r>
              <a:rPr lang="en-US" sz="1000" b="1" dirty="0" smtClean="0"/>
              <a:t> about the new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a:t>
            </a:r>
          </a:p>
          <a:p>
            <a:endParaRPr lang="en-US" sz="700" b="1" dirty="0"/>
          </a:p>
          <a:p>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are reasons that support a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 Instruct students to write </a:t>
            </a:r>
            <a:r>
              <a:rPr lang="en-US" sz="1000" b="1" u="sng" dirty="0" smtClean="0"/>
              <a:t>2 brief key details</a:t>
            </a:r>
            <a:r>
              <a:rPr lang="en-US" sz="1000" b="1" dirty="0" smtClean="0"/>
              <a:t> that support the key idea.</a:t>
            </a:r>
          </a:p>
          <a:p>
            <a:endParaRPr lang="en-US" sz="700" b="1" dirty="0" smtClean="0"/>
          </a:p>
          <a:p>
            <a:r>
              <a:rPr lang="en-US" sz="1000" b="1" dirty="0" smtClean="0"/>
              <a:t> Example:  If the </a:t>
            </a:r>
            <a:r>
              <a:rPr lang="en-US" sz="1000" b="1" u="sng" dirty="0">
                <a:solidFill>
                  <a:srgbClr val="C00000"/>
                </a:solidFill>
                <a:effectLst>
                  <a:outerShdw blurRad="38100" dist="38100" dir="2700000" algn="tl">
                    <a:srgbClr val="000000">
                      <a:alpha val="43137"/>
                    </a:srgbClr>
                  </a:outerShdw>
                </a:effectLst>
              </a:rPr>
              <a:t>main </a:t>
            </a:r>
            <a:r>
              <a:rPr lang="en-US" sz="1000" b="1" u="sng" dirty="0" smtClean="0">
                <a:solidFill>
                  <a:srgbClr val="C00000"/>
                </a:solidFill>
                <a:effectLst>
                  <a:outerShdw blurRad="38100" dist="38100" dir="2700000" algn="tl">
                    <a:srgbClr val="000000">
                      <a:alpha val="43137"/>
                    </a:srgbClr>
                  </a:outerShdw>
                </a:effectLst>
              </a:rPr>
              <a:t>idea</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is about dogs and..</a:t>
            </a:r>
          </a:p>
          <a:p>
            <a:endParaRPr lang="en-US" sz="700" b="1" dirty="0" smtClean="0"/>
          </a:p>
          <a:p>
            <a:r>
              <a:rPr lang="en-US" sz="1000" b="1" dirty="0" smtClean="0"/>
              <a:t>“The dog likes to play,” (is the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t>),</a:t>
            </a:r>
          </a:p>
          <a:p>
            <a:r>
              <a:rPr lang="en-US" sz="1000" b="1" dirty="0" smtClean="0"/>
              <a:t>Then some </a:t>
            </a:r>
            <a:r>
              <a:rPr lang="en-US" sz="1000" b="1" u="sng" dirty="0" smtClean="0">
                <a:solidFill>
                  <a:srgbClr val="C00000"/>
                </a:solidFill>
                <a:effectLst>
                  <a:outerShdw blurRad="38100" dist="38100" dir="2700000" algn="tl">
                    <a:srgbClr val="000000">
                      <a:alpha val="43137"/>
                    </a:srgbClr>
                  </a:outerShdw>
                </a:effectLst>
              </a:rPr>
              <a:t>key details</a:t>
            </a:r>
            <a:r>
              <a:rPr lang="en-US" sz="1000" b="1" dirty="0" smtClean="0">
                <a:solidFill>
                  <a:srgbClr val="C00000"/>
                </a:solidFill>
              </a:rPr>
              <a:t> </a:t>
            </a:r>
            <a:r>
              <a:rPr lang="en-US" sz="1000" b="1" dirty="0" smtClean="0"/>
              <a:t>might be:</a:t>
            </a:r>
          </a:p>
          <a:p>
            <a:pPr>
              <a:buFont typeface="Arial" pitchFamily="34" charset="0"/>
              <a:buChar char="•"/>
            </a:pPr>
            <a:r>
              <a:rPr lang="en-US" sz="1000" b="1" dirty="0" smtClean="0"/>
              <a:t> the dog likes to play fetch.</a:t>
            </a:r>
          </a:p>
          <a:p>
            <a:pPr>
              <a:buFont typeface="Arial" pitchFamily="34" charset="0"/>
              <a:buChar char="•"/>
            </a:pPr>
            <a:r>
              <a:rPr lang="en-US" sz="1000" b="1" dirty="0" smtClean="0"/>
              <a:t> the dog likes to play with the ball.</a:t>
            </a:r>
          </a:p>
        </p:txBody>
      </p:sp>
      <p:sp>
        <p:nvSpPr>
          <p:cNvPr id="28" name="Rectangle 27"/>
          <p:cNvSpPr/>
          <p:nvPr/>
        </p:nvSpPr>
        <p:spPr>
          <a:xfrm>
            <a:off x="6477000" y="452628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29" name="Rectangle 28"/>
          <p:cNvSpPr/>
          <p:nvPr/>
        </p:nvSpPr>
        <p:spPr>
          <a:xfrm>
            <a:off x="431800" y="6019801"/>
            <a:ext cx="2590800" cy="116954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Have students re-read the paragraph or section they wrote about and write words or ideas they see </a:t>
            </a:r>
            <a:r>
              <a:rPr lang="en-US" sz="1000" b="1" u="sng" dirty="0" smtClean="0">
                <a:solidFill>
                  <a:srgbClr val="C00000"/>
                </a:solidFill>
                <a:effectLst>
                  <a:outerShdw blurRad="38100" dist="38100" dir="2700000" algn="tl">
                    <a:srgbClr val="000000">
                      <a:alpha val="43137"/>
                    </a:srgbClr>
                  </a:outerShdw>
                </a:effectLst>
              </a:rPr>
              <a:t>Again and Again</a:t>
            </a:r>
            <a:r>
              <a:rPr lang="en-US" sz="1000" b="1" dirty="0" smtClean="0"/>
              <a:t>, in the box.</a:t>
            </a:r>
          </a:p>
          <a:p>
            <a:r>
              <a:rPr lang="en-US" sz="1000" b="1" dirty="0" smtClean="0"/>
              <a:t> </a:t>
            </a:r>
          </a:p>
          <a:p>
            <a:r>
              <a:rPr lang="en-US" sz="1000" b="1" dirty="0" smtClean="0"/>
              <a:t>Explain, “When authors use the same words, phrases or ideas </a:t>
            </a:r>
            <a:r>
              <a:rPr lang="en-US" sz="1000" b="1" u="sng" dirty="0" smtClean="0">
                <a:solidFill>
                  <a:srgbClr val="C00000"/>
                </a:solidFill>
                <a:effectLst>
                  <a:outerShdw blurRad="38100" dist="38100" dir="2700000" algn="tl">
                    <a:srgbClr val="000000">
                      <a:alpha val="43137"/>
                    </a:srgbClr>
                  </a:outerShdw>
                </a:effectLst>
              </a:rPr>
              <a:t>Again and Again</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ask yourself “why?”.  It means something is important.”</a:t>
            </a:r>
            <a:endParaRPr lang="en-US" sz="1000" b="1" dirty="0"/>
          </a:p>
        </p:txBody>
      </p:sp>
      <p:sp>
        <p:nvSpPr>
          <p:cNvPr id="30" name="Rectangle 29"/>
          <p:cNvSpPr/>
          <p:nvPr/>
        </p:nvSpPr>
        <p:spPr>
          <a:xfrm>
            <a:off x="2763520" y="652272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31" name="Rectangle 30"/>
          <p:cNvSpPr/>
          <p:nvPr/>
        </p:nvSpPr>
        <p:spPr>
          <a:xfrm>
            <a:off x="3886200" y="6370322"/>
            <a:ext cx="3108960" cy="161582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dirty="0" smtClean="0"/>
              <a:t>Instruct students to look at the again and again words or phrases, ask “Do you see some of the again and again words or ideas in the </a:t>
            </a:r>
            <a:r>
              <a:rPr lang="en-US" sz="1000" b="1" u="sng" dirty="0" smtClean="0">
                <a:solidFill>
                  <a:srgbClr val="C00000"/>
                </a:solidFill>
                <a:effectLst>
                  <a:outerShdw blurRad="38100" dist="38100" dir="2700000" algn="tl">
                    <a:srgbClr val="000000">
                      <a:alpha val="43137"/>
                    </a:srgbClr>
                  </a:outerShdw>
                </a:effectLst>
              </a:rPr>
              <a:t>key ideas</a:t>
            </a:r>
            <a:r>
              <a:rPr lang="en-US" sz="1000" dirty="0" smtClean="0"/>
              <a:t> or </a:t>
            </a:r>
            <a:r>
              <a:rPr lang="en-US" sz="1000" b="1" u="sng" dirty="0" smtClean="0">
                <a:solidFill>
                  <a:srgbClr val="C00000"/>
                </a:solidFill>
                <a:effectLst>
                  <a:outerShdw blurRad="38100" dist="38100" dir="2700000" algn="tl">
                    <a:srgbClr val="000000">
                      <a:alpha val="43137"/>
                    </a:srgbClr>
                  </a:outerShdw>
                </a:effectLst>
              </a:rPr>
              <a:t>key details</a:t>
            </a:r>
            <a:r>
              <a:rPr lang="en-US" sz="1000" dirty="0" smtClean="0">
                <a:solidFill>
                  <a:srgbClr val="C00000"/>
                </a:solidFill>
              </a:rPr>
              <a:t> </a:t>
            </a:r>
            <a:r>
              <a:rPr lang="en-US" sz="1000" b="1" dirty="0" smtClean="0"/>
              <a:t>sentences you wrote? Can the words help you write </a:t>
            </a:r>
            <a:r>
              <a:rPr lang="en-US" sz="1000" b="1" u="sng" dirty="0" smtClean="0">
                <a:solidFill>
                  <a:srgbClr val="C00000"/>
                </a:solidFill>
                <a:effectLst>
                  <a:outerShdw blurRad="38100" dist="38100" dir="2700000" algn="tl">
                    <a:srgbClr val="000000">
                      <a:alpha val="43137"/>
                    </a:srgbClr>
                  </a:outerShdw>
                </a:effectLst>
              </a:rPr>
              <a:t>one conclusion</a:t>
            </a:r>
            <a:r>
              <a:rPr lang="en-US" sz="1000" b="1" dirty="0" smtClean="0"/>
              <a:t> sentence that tell the most about the </a:t>
            </a:r>
            <a:r>
              <a:rPr lang="en-US" sz="1000" b="1" u="sng" dirty="0" smtClean="0">
                <a:solidFill>
                  <a:srgbClr val="C00000"/>
                </a:solidFill>
                <a:effectLst>
                  <a:outerShdw blurRad="38100" dist="38100" dir="2700000" algn="tl">
                    <a:srgbClr val="000000">
                      <a:alpha val="43137"/>
                    </a:srgbClr>
                  </a:outerShdw>
                </a:effectLst>
              </a:rPr>
              <a:t>key idea</a:t>
            </a:r>
            <a:r>
              <a:rPr lang="en-US" sz="1000" b="1" dirty="0" smtClean="0">
                <a:solidFill>
                  <a:srgbClr val="C00000"/>
                </a:solidFill>
                <a:effectLst>
                  <a:outerShdw blurRad="38100" dist="38100" dir="2700000" algn="tl">
                    <a:srgbClr val="000000">
                      <a:alpha val="43137"/>
                    </a:srgbClr>
                  </a:outerShdw>
                </a:effectLst>
              </a:rPr>
              <a:t> </a:t>
            </a:r>
            <a:r>
              <a:rPr lang="en-US" sz="1000" b="1" dirty="0" smtClean="0"/>
              <a:t>you chose?”</a:t>
            </a:r>
          </a:p>
          <a:p>
            <a:endParaRPr lang="en-US" sz="1000" b="1" dirty="0"/>
          </a:p>
          <a:p>
            <a:r>
              <a:rPr lang="en-US" sz="1000" b="1" dirty="0"/>
              <a:t>Summarizing is a big part of writing </a:t>
            </a:r>
            <a:r>
              <a:rPr lang="en-US" sz="1000" b="1" dirty="0" smtClean="0"/>
              <a:t>conclusions.  It is an </a:t>
            </a:r>
            <a:r>
              <a:rPr lang="en-US" sz="1000" b="1" u="sng" dirty="0" smtClean="0"/>
              <a:t>extremely important</a:t>
            </a:r>
            <a:r>
              <a:rPr lang="en-US" sz="1000" b="1" dirty="0" smtClean="0"/>
              <a:t> strategy for students to learn in order to use research skills effectively.</a:t>
            </a:r>
            <a:endParaRPr lang="en-US" sz="1000" b="1" dirty="0"/>
          </a:p>
        </p:txBody>
      </p:sp>
      <p:sp>
        <p:nvSpPr>
          <p:cNvPr id="32" name="Rectangle 31"/>
          <p:cNvSpPr/>
          <p:nvPr/>
        </p:nvSpPr>
        <p:spPr>
          <a:xfrm>
            <a:off x="6908800" y="712470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effectLst>
                  <a:outerShdw blurRad="38100" dist="38100" dir="2700000" algn="tl">
                    <a:srgbClr val="000000">
                      <a:alpha val="43137"/>
                    </a:srgbClr>
                  </a:outerShdw>
                </a:effectLst>
              </a:rPr>
              <a:t>4</a:t>
            </a:r>
            <a:endParaRPr lang="en-US" b="1" dirty="0">
              <a:effectLst>
                <a:outerShdw blurRad="38100" dist="38100" dir="2700000" algn="tl">
                  <a:srgbClr val="000000">
                    <a:alpha val="43137"/>
                  </a:srgbClr>
                </a:outerShdw>
              </a:effectLst>
            </a:endParaRPr>
          </a:p>
        </p:txBody>
      </p:sp>
      <p:sp>
        <p:nvSpPr>
          <p:cNvPr id="33" name="Rectangle 32"/>
          <p:cNvSpPr/>
          <p:nvPr/>
        </p:nvSpPr>
        <p:spPr>
          <a:xfrm>
            <a:off x="1468120" y="8192650"/>
            <a:ext cx="6217920" cy="149271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n-US" sz="1000" b="1" u="sng" dirty="0" smtClean="0">
                <a:solidFill>
                  <a:srgbClr val="002060"/>
                </a:solidFill>
              </a:rPr>
              <a:t>Differentiation</a:t>
            </a:r>
            <a:r>
              <a:rPr lang="en-US" sz="1000" b="1" dirty="0" smtClean="0">
                <a:solidFill>
                  <a:srgbClr val="002060"/>
                </a:solidFill>
              </a:rPr>
              <a:t>:</a:t>
            </a:r>
            <a:endParaRPr lang="en-US" sz="1000" b="1" dirty="0">
              <a:solidFill>
                <a:srgbClr val="002060"/>
              </a:solidFill>
            </a:endParaRPr>
          </a:p>
          <a:p>
            <a:r>
              <a:rPr lang="en-US" sz="900" b="1" dirty="0" smtClean="0">
                <a:solidFill>
                  <a:srgbClr val="002060"/>
                </a:solidFill>
              </a:rPr>
              <a:t>Students who need more  pages – print as many as needed. Students who would benefit from enrichment can continue on with more sections or paragraphs.</a:t>
            </a:r>
            <a:r>
              <a:rPr lang="en-US" sz="900" b="1" dirty="0">
                <a:solidFill>
                  <a:srgbClr val="002060"/>
                </a:solidFill>
              </a:rPr>
              <a:t> </a:t>
            </a:r>
            <a:r>
              <a:rPr lang="en-US" sz="900" b="1" dirty="0" smtClean="0">
                <a:solidFill>
                  <a:srgbClr val="002060"/>
                </a:solidFill>
              </a:rPr>
              <a:t>Students who need more direct instruction – teach each part as a </a:t>
            </a:r>
            <a:endParaRPr lang="en-US" sz="900" b="1" dirty="0">
              <a:solidFill>
                <a:srgbClr val="002060"/>
              </a:solidFill>
            </a:endParaRPr>
          </a:p>
          <a:p>
            <a:r>
              <a:rPr lang="en-US" sz="900" b="1" dirty="0" smtClean="0">
                <a:solidFill>
                  <a:srgbClr val="002060"/>
                </a:solidFill>
              </a:rPr>
              <a:t>mini lesson.  These concepts can be taught separately:</a:t>
            </a:r>
            <a:endParaRPr lang="en-US" sz="900" b="1" dirty="0">
              <a:solidFill>
                <a:srgbClr val="002060"/>
              </a:solidFill>
            </a:endParaRPr>
          </a:p>
          <a:p>
            <a:pPr marL="403196" indent="-171437">
              <a:buFont typeface="Arial" panose="020B0604020202020204" pitchFamily="34" charset="0"/>
              <a:buChar char="•"/>
            </a:pPr>
            <a:r>
              <a:rPr lang="en-US" sz="900" b="1" dirty="0" smtClean="0">
                <a:solidFill>
                  <a:srgbClr val="002060"/>
                </a:solidFill>
              </a:rPr>
              <a:t>Main Topic</a:t>
            </a:r>
          </a:p>
          <a:p>
            <a:pPr marL="403196" indent="-171437">
              <a:buFont typeface="Arial" panose="020B0604020202020204" pitchFamily="34" charset="0"/>
              <a:buChar char="•"/>
            </a:pPr>
            <a:r>
              <a:rPr lang="en-US" sz="900" b="1" dirty="0" smtClean="0">
                <a:solidFill>
                  <a:srgbClr val="002060"/>
                </a:solidFill>
              </a:rPr>
              <a:t>Key Idea</a:t>
            </a:r>
          </a:p>
          <a:p>
            <a:pPr marL="403196" indent="-171437">
              <a:buFont typeface="Arial" panose="020B0604020202020204" pitchFamily="34" charset="0"/>
              <a:buChar char="•"/>
            </a:pPr>
            <a:r>
              <a:rPr lang="en-US" sz="900" b="1" dirty="0" smtClean="0">
                <a:solidFill>
                  <a:srgbClr val="002060"/>
                </a:solidFill>
              </a:rPr>
              <a:t>Key Details</a:t>
            </a:r>
          </a:p>
          <a:p>
            <a:pPr marL="403196" indent="-171437">
              <a:buFont typeface="Arial" panose="020B0604020202020204" pitchFamily="34" charset="0"/>
              <a:buChar char="•"/>
            </a:pPr>
            <a:r>
              <a:rPr lang="en-US" sz="900" b="1" dirty="0" smtClean="0">
                <a:solidFill>
                  <a:srgbClr val="002060"/>
                </a:solidFill>
              </a:rPr>
              <a:t>Again and Again</a:t>
            </a:r>
          </a:p>
          <a:p>
            <a:pPr marL="403196" indent="-171437">
              <a:buFont typeface="Arial" panose="020B0604020202020204" pitchFamily="34" charset="0"/>
              <a:buChar char="•"/>
            </a:pPr>
            <a:r>
              <a:rPr lang="en-US" sz="900" b="1" dirty="0" smtClean="0">
                <a:solidFill>
                  <a:srgbClr val="002060"/>
                </a:solidFill>
              </a:rPr>
              <a:t>Conclusions - Summarizing</a:t>
            </a:r>
            <a:endParaRPr lang="en-US" sz="900" b="1" dirty="0">
              <a:solidFill>
                <a:srgbClr val="002060"/>
              </a:solidFill>
            </a:endParaRPr>
          </a:p>
          <a:p>
            <a:r>
              <a:rPr lang="en-US" sz="900" b="1" dirty="0" smtClean="0">
                <a:solidFill>
                  <a:srgbClr val="002060"/>
                </a:solidFill>
              </a:rPr>
              <a:t>ELL Students may need each part taught using language (sentence) frames emphasizing transitional words. </a:t>
            </a:r>
            <a:endParaRPr lang="en-US" sz="900" b="1" dirty="0">
              <a:solidFill>
                <a:srgbClr val="002060"/>
              </a:solidFill>
            </a:endParaRPr>
          </a:p>
        </p:txBody>
      </p:sp>
      <p:sp>
        <p:nvSpPr>
          <p:cNvPr id="17" name="TextBox 16"/>
          <p:cNvSpPr txBox="1"/>
          <p:nvPr/>
        </p:nvSpPr>
        <p:spPr>
          <a:xfrm>
            <a:off x="259080" y="3939541"/>
            <a:ext cx="2418080" cy="132036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9276" tIns="49638" rIns="99276" bIns="49638" rtlCol="0">
            <a:spAutoFit/>
          </a:bodyPr>
          <a:lstStyle/>
          <a:p>
            <a:r>
              <a:rPr lang="en-US" dirty="0" smtClean="0"/>
              <a:t>Remember students will need to have a note-taking form for each passage.</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817745754"/>
              </p:ext>
            </p:extLst>
          </p:nvPr>
        </p:nvGraphicFramePr>
        <p:xfrm>
          <a:off x="2072642" y="68578"/>
          <a:ext cx="5570225" cy="609600"/>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1400" b="1" dirty="0" smtClean="0"/>
                        <a:t>R</a:t>
                      </a:r>
                      <a:r>
                        <a:rPr lang="en-US" sz="1400" b="1" baseline="0" dirty="0" smtClean="0"/>
                        <a:t> </a:t>
                      </a:r>
                      <a:r>
                        <a:rPr lang="en-US" sz="1400" b="1" dirty="0" smtClean="0"/>
                        <a:t>E-</a:t>
                      </a:r>
                    </a:p>
                    <a:p>
                      <a:pPr algn="ctr"/>
                      <a:r>
                        <a:rPr lang="en-US" sz="1200" b="1" i="1" dirty="0" smtClean="0">
                          <a:solidFill>
                            <a:srgbClr val="FF0000"/>
                          </a:solidFill>
                        </a:rPr>
                        <a:t>read</a:t>
                      </a:r>
                      <a:endParaRPr lang="en-US" sz="12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000" b="1" dirty="0" smtClean="0"/>
                        <a:t>S</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E</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A</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R</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C</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H</a:t>
                      </a:r>
                      <a:endParaRPr lang="en-US" sz="10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r>
                        <a:rPr lang="en-US" sz="900" b="1" dirty="0" smtClean="0"/>
                        <a:t>SOMETHING NEW</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900" b="1" dirty="0" smtClean="0"/>
                        <a:t>EXPLAIN</a:t>
                      </a:r>
                      <a:r>
                        <a:rPr lang="en-US" sz="900" b="1" baseline="0" dirty="0" smtClean="0"/>
                        <a:t> MORE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900" b="1" dirty="0" smtClean="0"/>
                        <a:t>AGAIN</a:t>
                      </a:r>
                      <a:r>
                        <a:rPr lang="en-US" sz="900" b="1" baseline="0" dirty="0" smtClean="0"/>
                        <a:t> and AGAIN</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900" b="1" dirty="0" smtClean="0"/>
                        <a:t>RELEVANT</a:t>
                      </a:r>
                      <a:r>
                        <a:rPr lang="en-US" sz="900" b="1" baseline="0" dirty="0" smtClean="0"/>
                        <a:t> OR NOT?</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900" b="1" dirty="0" smtClean="0"/>
                        <a:t>CONCLUDE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900" b="1" dirty="0" smtClean="0"/>
                        <a:t>HAVE EVIDENCE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86474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800" y="1009364"/>
            <a:ext cx="6908800" cy="8702600"/>
          </a:xfrm>
          <a:prstGeom prst="rect">
            <a:avLst/>
          </a:prstGeom>
          <a:noFill/>
          <a:ln>
            <a:solidFill>
              <a:schemeClr val="accent1"/>
            </a:solidFill>
          </a:ln>
        </p:spPr>
        <p:txBody>
          <a:bodyPr wrap="square" lIns="99276" tIns="49638" rIns="99276" bIns="49638" rtlCol="0">
            <a:spAutoFit/>
          </a:bodyPr>
          <a:lstStyle/>
          <a:p>
            <a:endParaRPr lang="en-US" sz="1300" b="1" u="sng" dirty="0" smtClean="0"/>
          </a:p>
          <a:p>
            <a:r>
              <a:rPr lang="en-US" sz="1300" b="1" u="sng" dirty="0" smtClean="0"/>
              <a:t>Key Idea</a:t>
            </a:r>
          </a:p>
          <a:p>
            <a:r>
              <a:rPr lang="en-US" sz="1300" dirty="0" smtClean="0"/>
              <a:t>Write </a:t>
            </a:r>
            <a:r>
              <a:rPr lang="en-US" sz="1300" b="1" dirty="0" smtClean="0"/>
              <a:t>one</a:t>
            </a:r>
            <a:r>
              <a:rPr lang="en-US" sz="1300" dirty="0" smtClean="0"/>
              <a:t> new </a:t>
            </a:r>
            <a:r>
              <a:rPr lang="en-US" sz="1300" u="sng" dirty="0" smtClean="0"/>
              <a:t>key idea</a:t>
            </a:r>
            <a:r>
              <a:rPr lang="en-US" sz="1300" dirty="0" smtClean="0"/>
              <a:t> about the </a:t>
            </a:r>
            <a:r>
              <a:rPr lang="en-US" sz="1300" u="sng" dirty="0" smtClean="0"/>
              <a:t>main idea</a:t>
            </a:r>
            <a:endParaRPr lang="en-US" sz="1300" dirty="0" smtClean="0"/>
          </a:p>
          <a:p>
            <a:endParaRPr lang="en-US" sz="1300" dirty="0" smtClean="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a:p>
            <a:endParaRPr lang="en-US" sz="1300" b="1" u="sng" dirty="0" smtClean="0"/>
          </a:p>
          <a:p>
            <a:r>
              <a:rPr lang="en-US" sz="1300" b="1" u="sng" dirty="0" smtClean="0"/>
              <a:t>Key Details</a:t>
            </a:r>
          </a:p>
          <a:p>
            <a:endParaRPr lang="en-US" sz="1300" b="1" u="sng" dirty="0" smtClean="0"/>
          </a:p>
          <a:p>
            <a:r>
              <a:rPr lang="en-US" sz="1300" dirty="0" smtClean="0"/>
              <a:t>Explain more about the new </a:t>
            </a:r>
            <a:r>
              <a:rPr lang="en-US" sz="1300" u="sng" dirty="0" smtClean="0"/>
              <a:t>key idea</a:t>
            </a:r>
            <a:r>
              <a:rPr lang="en-US" sz="1300" dirty="0" smtClean="0"/>
              <a:t>.  Write two </a:t>
            </a:r>
            <a:r>
              <a:rPr lang="en-US" sz="1300" u="sng" dirty="0" smtClean="0"/>
              <a:t>key details</a:t>
            </a:r>
            <a:r>
              <a:rPr lang="en-US" sz="1300" dirty="0" smtClean="0"/>
              <a:t> from the paragraph or section that support the new </a:t>
            </a:r>
            <a:r>
              <a:rPr lang="en-US" sz="1300" u="sng" dirty="0" smtClean="0"/>
              <a:t>key idea</a:t>
            </a:r>
            <a:r>
              <a:rPr lang="en-US" sz="1300" dirty="0" smtClean="0"/>
              <a:t>.</a:t>
            </a:r>
          </a:p>
          <a:p>
            <a:endParaRPr lang="en-US" sz="1300" dirty="0"/>
          </a:p>
          <a:p>
            <a:pPr marL="171437" indent="-171437">
              <a:buFont typeface="Arial" panose="020B0604020202020204" pitchFamily="34" charset="0"/>
              <a:buChar char="•"/>
            </a:pPr>
            <a:r>
              <a:rPr lang="en-US" sz="1300" dirty="0" smtClean="0"/>
              <a:t>Key Detail _________________________________________________________________________</a:t>
            </a:r>
          </a:p>
          <a:p>
            <a:pPr marL="171437" indent="-171437">
              <a:buFont typeface="Arial" panose="020B0604020202020204" pitchFamily="34" charset="0"/>
              <a:buChar char="•"/>
            </a:pPr>
            <a:endParaRPr lang="en-US" sz="1300" dirty="0" smtClean="0"/>
          </a:p>
          <a:p>
            <a:pPr marL="171437" indent="-171437"/>
            <a:r>
              <a:rPr lang="en-US" sz="1300" dirty="0" smtClean="0"/>
              <a:t>     __________________________________________________________________________</a:t>
            </a:r>
          </a:p>
          <a:p>
            <a:pPr marL="171437" indent="-171437"/>
            <a:endParaRPr lang="en-US" sz="1300" dirty="0" smtClean="0"/>
          </a:p>
          <a:p>
            <a:pPr marL="171437" indent="-171437"/>
            <a:endParaRPr lang="en-US" sz="1300" dirty="0"/>
          </a:p>
          <a:p>
            <a:pPr marL="171437" indent="-171437">
              <a:buFont typeface="Arial" panose="020B0604020202020204" pitchFamily="34" charset="0"/>
              <a:buChar char="•"/>
            </a:pPr>
            <a:r>
              <a:rPr lang="en-US" sz="1300" dirty="0" smtClean="0"/>
              <a:t>Key Detail </a:t>
            </a:r>
          </a:p>
          <a:p>
            <a:r>
              <a:rPr lang="en-US" sz="1300" dirty="0"/>
              <a:t> </a:t>
            </a:r>
            <a:r>
              <a:rPr lang="en-US" sz="1300" dirty="0" smtClean="0"/>
              <a:t>    _________________________________________________________________________</a:t>
            </a:r>
          </a:p>
          <a:p>
            <a:pPr marL="171437" indent="-171437"/>
            <a:endParaRPr lang="en-US" sz="1300" dirty="0" smtClean="0"/>
          </a:p>
          <a:p>
            <a:pPr marL="171437" indent="-171437"/>
            <a:r>
              <a:rPr lang="en-US" sz="1300" dirty="0" smtClean="0"/>
              <a:t>      _________________________________________________________________________</a:t>
            </a:r>
            <a:endParaRPr lang="en-US" sz="1300" dirty="0"/>
          </a:p>
          <a:p>
            <a:endParaRPr lang="en-US" sz="1300" b="1" u="sng" dirty="0" smtClean="0"/>
          </a:p>
          <a:p>
            <a:endParaRPr lang="en-US" sz="1300" b="1" u="sng" dirty="0" smtClean="0"/>
          </a:p>
          <a:p>
            <a:r>
              <a:rPr lang="en-US" sz="1300" b="1" u="sng" dirty="0" smtClean="0"/>
              <a:t>Again and Again</a:t>
            </a:r>
          </a:p>
          <a:p>
            <a:r>
              <a:rPr lang="en-US" sz="1300" dirty="0" smtClean="0"/>
              <a:t>What words or phrases does the author use  again and again?  Write them here.  </a:t>
            </a:r>
          </a:p>
          <a:p>
            <a:r>
              <a:rPr lang="en-US" sz="1300" dirty="0" smtClean="0"/>
              <a:t>Think about why the author keeps using them again and again.</a:t>
            </a:r>
          </a:p>
          <a:p>
            <a:endParaRPr lang="en-US" sz="1300" dirty="0" smtClean="0"/>
          </a:p>
          <a:p>
            <a:endParaRPr lang="en-US" sz="1300" dirty="0" smtClean="0"/>
          </a:p>
          <a:p>
            <a:endParaRPr lang="en-US" sz="1300" dirty="0" smtClean="0"/>
          </a:p>
          <a:p>
            <a:endParaRPr lang="en-US" sz="1300" dirty="0" smtClean="0"/>
          </a:p>
          <a:p>
            <a:endParaRPr lang="en-US" sz="1300" b="1" u="sng" dirty="0" smtClean="0"/>
          </a:p>
          <a:p>
            <a:endParaRPr lang="en-US" sz="1300" b="1" u="sng" dirty="0" smtClean="0"/>
          </a:p>
          <a:p>
            <a:endParaRPr lang="en-US" sz="1300" b="1" u="sng" dirty="0" smtClean="0"/>
          </a:p>
          <a:p>
            <a:endParaRPr lang="en-US" sz="1300" b="1" u="sng" dirty="0" smtClean="0"/>
          </a:p>
          <a:p>
            <a:endParaRPr lang="en-US" sz="1300" b="1" u="sng" dirty="0" smtClean="0"/>
          </a:p>
          <a:p>
            <a:r>
              <a:rPr lang="en-US" sz="1300" dirty="0" smtClean="0"/>
              <a:t>Write </a:t>
            </a:r>
            <a:r>
              <a:rPr lang="en-US" sz="1300" b="1" u="sng" dirty="0" smtClean="0"/>
              <a:t>one conclusion</a:t>
            </a:r>
            <a:r>
              <a:rPr lang="en-US" sz="1300" b="1" dirty="0" smtClean="0"/>
              <a:t> </a:t>
            </a:r>
            <a:r>
              <a:rPr lang="en-US" sz="1300" dirty="0" smtClean="0"/>
              <a:t>sentence  that tells the most about the new </a:t>
            </a:r>
            <a:r>
              <a:rPr lang="en-US" sz="1300" u="sng" dirty="0" smtClean="0"/>
              <a:t>key idea</a:t>
            </a:r>
            <a:r>
              <a:rPr lang="en-US" sz="1300" dirty="0" smtClean="0"/>
              <a:t> and </a:t>
            </a:r>
            <a:r>
              <a:rPr lang="en-US" sz="1300" u="sng" dirty="0" smtClean="0"/>
              <a:t>key details</a:t>
            </a:r>
            <a:r>
              <a:rPr lang="en-US" sz="1300" dirty="0" smtClean="0"/>
              <a:t>.</a:t>
            </a:r>
          </a:p>
          <a:p>
            <a:r>
              <a:rPr lang="en-US" sz="1300" dirty="0" smtClean="0"/>
              <a:t> Use some of the again and again words if you can.</a:t>
            </a:r>
            <a:endParaRPr lang="en-US" sz="1300" dirty="0"/>
          </a:p>
          <a:p>
            <a:r>
              <a:rPr lang="en-US" sz="1300" dirty="0" smtClean="0"/>
              <a:t>____________________________________________________________________________</a:t>
            </a:r>
          </a:p>
          <a:p>
            <a:endParaRPr lang="en-US" sz="1300" dirty="0" smtClean="0"/>
          </a:p>
          <a:p>
            <a:r>
              <a:rPr lang="en-US" sz="1300" dirty="0" smtClean="0"/>
              <a:t>____________________________________________________________________________</a:t>
            </a:r>
          </a:p>
        </p:txBody>
      </p:sp>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sp>
        <p:nvSpPr>
          <p:cNvPr id="19" name="TextBox 18"/>
          <p:cNvSpPr txBox="1"/>
          <p:nvPr/>
        </p:nvSpPr>
        <p:spPr>
          <a:xfrm>
            <a:off x="431800" y="202322"/>
            <a:ext cx="966153" cy="331078"/>
          </a:xfrm>
          <a:prstGeom prst="rect">
            <a:avLst/>
          </a:prstGeom>
          <a:solidFill>
            <a:schemeClr val="bg2">
              <a:lumMod val="90000"/>
            </a:schemeClr>
          </a:solidFill>
        </p:spPr>
        <p:txBody>
          <a:bodyPr wrap="square" lIns="99276" tIns="49638" rIns="99276" bIns="49638" rtlCol="0">
            <a:spAutoFit/>
          </a:bodyPr>
          <a:lstStyle/>
          <a:p>
            <a:r>
              <a:rPr lang="en-US" sz="1500" b="1" dirty="0" smtClean="0"/>
              <a:t>Grade 3</a:t>
            </a:r>
            <a:endParaRPr lang="en-US" sz="1500" b="1" dirty="0"/>
          </a:p>
        </p:txBody>
      </p:sp>
      <p:sp>
        <p:nvSpPr>
          <p:cNvPr id="20" name="TextBox 19"/>
          <p:cNvSpPr txBox="1"/>
          <p:nvPr/>
        </p:nvSpPr>
        <p:spPr>
          <a:xfrm>
            <a:off x="690880" y="6807198"/>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8" name="TextBox 7"/>
          <p:cNvSpPr txBox="1"/>
          <p:nvPr/>
        </p:nvSpPr>
        <p:spPr>
          <a:xfrm>
            <a:off x="431800" y="685800"/>
            <a:ext cx="6908800" cy="338555"/>
          </a:xfrm>
          <a:prstGeom prst="rect">
            <a:avLst/>
          </a:prstGeom>
          <a:noFill/>
        </p:spPr>
        <p:txBody>
          <a:bodyPr wrap="square" lIns="99276" tIns="49638" rIns="99276" bIns="49638" rtlCol="0">
            <a:spAutoFit/>
          </a:bodyPr>
          <a:lstStyle/>
          <a:p>
            <a:r>
              <a:rPr lang="en-US" sz="1500" dirty="0" smtClean="0"/>
              <a:t>Name_________________  Passage_______________ Main Idea ____________</a:t>
            </a:r>
            <a:endParaRPr lang="en-US" sz="1500" dirty="0"/>
          </a:p>
        </p:txBody>
      </p:sp>
      <p:graphicFrame>
        <p:nvGraphicFramePr>
          <p:cNvPr id="10" name="Table 9"/>
          <p:cNvGraphicFramePr>
            <a:graphicFrameLocks noGrp="1"/>
          </p:cNvGraphicFramePr>
          <p:nvPr>
            <p:extLst>
              <p:ext uri="{D42A27DB-BD31-4B8C-83A1-F6EECF244321}">
                <p14:modId xmlns:p14="http://schemas.microsoft.com/office/powerpoint/2010/main" val="847822664"/>
              </p:ext>
            </p:extLst>
          </p:nvPr>
        </p:nvGraphicFramePr>
        <p:xfrm>
          <a:off x="2024063" y="83818"/>
          <a:ext cx="5570225" cy="608077"/>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1400" b="1" dirty="0" smtClean="0"/>
                        <a:t>R</a:t>
                      </a:r>
                      <a:r>
                        <a:rPr lang="en-US" sz="1400" b="1" baseline="0" dirty="0" smtClean="0"/>
                        <a:t> </a:t>
                      </a:r>
                      <a:r>
                        <a:rPr lang="en-US" sz="1400" b="1" dirty="0" smtClean="0"/>
                        <a:t>E-</a:t>
                      </a:r>
                    </a:p>
                    <a:p>
                      <a:pPr algn="ctr"/>
                      <a:r>
                        <a:rPr lang="en-US" sz="1400" b="1" i="1" dirty="0" smtClean="0">
                          <a:solidFill>
                            <a:srgbClr val="FF0000"/>
                          </a:solidFill>
                        </a:rPr>
                        <a:t>read</a:t>
                      </a:r>
                      <a:endParaRPr lang="en-US" sz="14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900" b="1" dirty="0" smtClean="0"/>
                        <a:t>SOMETHING NEW</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900" b="1" dirty="0" smtClean="0"/>
                        <a:t>EXPLAIN</a:t>
                      </a:r>
                      <a:r>
                        <a:rPr lang="en-US" sz="900" b="1" baseline="0" dirty="0" smtClean="0"/>
                        <a:t> MORE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900" b="1" dirty="0" smtClean="0"/>
                        <a:t>AGAIN</a:t>
                      </a:r>
                      <a:r>
                        <a:rPr lang="en-US" sz="900" b="1" baseline="0" dirty="0" smtClean="0"/>
                        <a:t> and AGAIN</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900" b="1" dirty="0" smtClean="0"/>
                        <a:t>RELEVANT</a:t>
                      </a:r>
                      <a:r>
                        <a:rPr lang="en-US" sz="900" b="1" baseline="0" dirty="0" smtClean="0"/>
                        <a:t> OR NOT?</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900" b="1" dirty="0" smtClean="0"/>
                        <a:t>CONCLUDE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900" b="1" dirty="0" smtClean="0"/>
                        <a:t>HAVE EVIDENCE</a:t>
                      </a:r>
                      <a:endParaRPr lang="en-US" sz="9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200218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17441044"/>
              </p:ext>
            </p:extLst>
          </p:nvPr>
        </p:nvGraphicFramePr>
        <p:xfrm>
          <a:off x="184752" y="414961"/>
          <a:ext cx="7402900" cy="5809530"/>
        </p:xfrm>
        <a:graphic>
          <a:graphicData uri="http://schemas.openxmlformats.org/drawingml/2006/table">
            <a:tbl>
              <a:tblPr/>
              <a:tblGrid>
                <a:gridCol w="2017429"/>
                <a:gridCol w="777241"/>
                <a:gridCol w="453391"/>
                <a:gridCol w="453391"/>
                <a:gridCol w="388620"/>
                <a:gridCol w="3312828"/>
              </a:tblGrid>
              <a:tr h="649984">
                <a:tc rowSpan="2">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Receptive modalities*:</a:t>
                      </a:r>
                      <a:r>
                        <a:rPr lang="en-US" sz="900" kern="1200" dirty="0">
                          <a:solidFill>
                            <a:srgbClr val="7F7F7F"/>
                          </a:solidFill>
                          <a:effectLst/>
                          <a:latin typeface="Calibri"/>
                          <a:ea typeface="Calibri"/>
                          <a:cs typeface="Times New Roman"/>
                        </a:rPr>
                        <a:t>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1</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construct meaning </a:t>
                      </a:r>
                      <a:r>
                        <a:rPr lang="en-US" sz="9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06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Calibri"/>
                          <a:cs typeface="Times New Roman"/>
                        </a:rPr>
                        <a:t>8</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determine the meaning</a:t>
                      </a:r>
                      <a:r>
                        <a:rPr lang="en-US" sz="900" kern="1200" dirty="0">
                          <a:solidFill>
                            <a:srgbClr val="7F7F7F"/>
                          </a:solidFill>
                          <a:effectLst/>
                          <a:latin typeface="Calibri"/>
                          <a:ea typeface="Calibri"/>
                          <a:cs typeface="GillSansMT"/>
                        </a:rPr>
                        <a:t> of words and phrases in oral presentations and literary and informational text</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a:lnSpc>
                          <a:spcPct val="115000"/>
                        </a:lnSpc>
                        <a:spcBef>
                          <a:spcPts val="0"/>
                        </a:spcBef>
                        <a:spcAft>
                          <a:spcPts val="0"/>
                        </a:spcAft>
                      </a:pPr>
                      <a:r>
                        <a:rPr lang="en-US" sz="2100" b="1" kern="1200" dirty="0">
                          <a:effectLst/>
                          <a:latin typeface="Calibri"/>
                          <a:ea typeface="Calibri"/>
                          <a:cs typeface="Times New Roman"/>
                        </a:rPr>
                        <a:t>Productive modalities*:</a:t>
                      </a:r>
                      <a:r>
                        <a:rPr lang="en-US" sz="21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a:t>
                      </a:r>
                      <a:r>
                        <a:rPr lang="en-US" sz="1300" kern="1200" dirty="0">
                          <a:effectLst/>
                          <a:latin typeface="Calibri"/>
                          <a:ea typeface="Calibri"/>
                          <a:cs typeface="Times New Roman"/>
                        </a:rPr>
                        <a:t>interpretation.</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GillSansMT"/>
                        </a:rPr>
                        <a:t>3</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3737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b="1" kern="1200" dirty="0">
                          <a:effectLst/>
                          <a:latin typeface="Calibri"/>
                          <a:ea typeface="Times New Roman"/>
                          <a:cs typeface="Times New Roman"/>
                        </a:rPr>
                        <a:t>4</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dirty="0">
                          <a:effectLst/>
                          <a:latin typeface="Calibri"/>
                          <a:ea typeface="Calibri"/>
                          <a:cs typeface="GillSansMT"/>
                        </a:rPr>
                        <a:t>construct grade-appropriate oral and written claims and support them with reasoning and evidence</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191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400" kern="1200" dirty="0">
                          <a:effectLst/>
                          <a:latin typeface="Calibri"/>
                          <a:ea typeface="Times New Roman"/>
                          <a:cs typeface="Times New Roman"/>
                        </a:rPr>
                        <a:t>7</a:t>
                      </a:r>
                      <a:endParaRPr lang="en-US" sz="15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adapt language choices to purpose, task, and audience when speaking and writing</a:t>
                      </a:r>
                      <a:endParaRPr lang="en-US" sz="15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2795">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GillSansMT"/>
                        </a:rPr>
                        <a:t>2</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5</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Times New Roman"/>
                        </a:rPr>
                        <a:t>6</a:t>
                      </a:r>
                      <a:endParaRPr lang="en-US" sz="90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41410835"/>
              </p:ext>
            </p:extLst>
          </p:nvPr>
        </p:nvGraphicFramePr>
        <p:xfrm>
          <a:off x="184751" y="6360963"/>
          <a:ext cx="7402898" cy="2218398"/>
        </p:xfrm>
        <a:graphic>
          <a:graphicData uri="http://schemas.openxmlformats.org/drawingml/2006/table">
            <a:tbl>
              <a:tblPr firstRow="1" firstCol="1" bandRow="1"/>
              <a:tblGrid>
                <a:gridCol w="925363"/>
                <a:gridCol w="993907"/>
                <a:gridCol w="891090"/>
                <a:gridCol w="736863"/>
                <a:gridCol w="1079589"/>
                <a:gridCol w="1233816"/>
                <a:gridCol w="1542270"/>
              </a:tblGrid>
              <a:tr h="612611">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a:t>
                      </a:r>
                      <a:r>
                        <a:rPr lang="en-US" sz="1700" b="1" dirty="0" smtClean="0">
                          <a:solidFill>
                            <a:srgbClr val="000000"/>
                          </a:solidFill>
                          <a:effectLst/>
                          <a:latin typeface="Calibri"/>
                          <a:ea typeface="Times New Roman"/>
                          <a:cs typeface="Times New Roman"/>
                        </a:rPr>
                        <a:t>2</a:t>
                      </a:r>
                      <a:r>
                        <a:rPr lang="en-US" sz="1700" b="1" baseline="30000" dirty="0" smtClean="0">
                          <a:solidFill>
                            <a:srgbClr val="000000"/>
                          </a:solidFill>
                          <a:effectLst/>
                          <a:latin typeface="Calibri"/>
                          <a:ea typeface="Times New Roman"/>
                          <a:cs typeface="Times New Roman"/>
                        </a:rPr>
                        <a:t>nd</a:t>
                      </a:r>
                      <a:r>
                        <a:rPr lang="en-US" sz="1700" b="1" dirty="0" smtClean="0">
                          <a:solidFill>
                            <a:srgbClr val="000000"/>
                          </a:solidFill>
                          <a:effectLst/>
                          <a:latin typeface="Calibri"/>
                          <a:ea typeface="Times New Roman"/>
                          <a:cs typeface="Times New Roman"/>
                        </a:rPr>
                        <a:t> – 3rd Grade can </a:t>
                      </a:r>
                      <a:r>
                        <a:rPr lang="en-US" sz="1700" b="1" dirty="0">
                          <a:solidFill>
                            <a:srgbClr val="000000"/>
                          </a:solidFill>
                          <a:effectLst/>
                          <a:latin typeface="Calibri"/>
                          <a:ea typeface="Times New Roman"/>
                          <a:cs typeface="Times New Roman"/>
                        </a:rPr>
                        <a:t>. . . </a:t>
                      </a:r>
                      <a:endParaRPr lang="en-US" sz="17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2169">
                <a:tc rowSpan="2">
                  <a:txBody>
                    <a:bodyPr/>
                    <a:lstStyle/>
                    <a:p>
                      <a:pPr marL="0" marR="0" algn="ctr">
                        <a:lnSpc>
                          <a:spcPct val="115000"/>
                        </a:lnSpc>
                        <a:spcBef>
                          <a:spcPts val="0"/>
                        </a:spcBef>
                        <a:spcAft>
                          <a:spcPts val="0"/>
                        </a:spcAft>
                      </a:pPr>
                      <a:r>
                        <a:rPr lang="en-US" sz="32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1</a:t>
                      </a:r>
                      <a:endParaRPr lang="en-US" sz="210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2</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3</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4</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100" b="1" dirty="0">
                          <a:solidFill>
                            <a:srgbClr val="000000"/>
                          </a:solidFill>
                          <a:effectLst/>
                          <a:latin typeface="Calibri"/>
                          <a:ea typeface="Times New Roman"/>
                          <a:cs typeface="Times New Roman"/>
                        </a:rPr>
                        <a:t>5</a:t>
                      </a:r>
                      <a:endParaRPr lang="en-US" sz="210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15931">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smtClean="0">
                          <a:solidFill>
                            <a:srgbClr val="000000"/>
                          </a:solidFill>
                          <a:effectLst/>
                          <a:latin typeface="Calibri"/>
                          <a:ea typeface="Times New Roman"/>
                          <a:cs typeface="Times New Roman"/>
                        </a:rPr>
                        <a:t>…express</a:t>
                      </a:r>
                      <a:r>
                        <a:rPr lang="en-US" sz="900" baseline="0" dirty="0" smtClean="0">
                          <a:solidFill>
                            <a:srgbClr val="000000"/>
                          </a:solidFill>
                          <a:effectLst/>
                          <a:latin typeface="Calibri"/>
                          <a:ea typeface="Times New Roman"/>
                          <a:cs typeface="Times New Roman"/>
                        </a:rPr>
                        <a:t> an opinion about a familiar topic or story.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smtClean="0">
                          <a:solidFill>
                            <a:srgbClr val="000000"/>
                          </a:solidFill>
                          <a:effectLst/>
                          <a:latin typeface="Calibri"/>
                          <a:ea typeface="Times New Roman"/>
                          <a:cs typeface="Times New Roman"/>
                        </a:rPr>
                        <a:t>…e</a:t>
                      </a:r>
                      <a:r>
                        <a:rPr lang="en-US" sz="900" b="0" i="0" u="none" strike="noStrike" dirty="0" smtClean="0">
                          <a:solidFill>
                            <a:srgbClr val="000000"/>
                          </a:solidFill>
                          <a:effectLst/>
                          <a:latin typeface="Calibri" panose="020F0502020204030204" pitchFamily="34" charset="0"/>
                        </a:rPr>
                        <a:t>xpress an opinion about a familiar topic or story, giving one or more reasons for the opinion. </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topics, introducing the topic &amp; giving several reasons for the opinion.</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topics, introducing the topic, giving several reasons for the opinion, &amp; providing a concluding statement.</a:t>
                      </a:r>
                      <a:endParaRPr lang="en-US" sz="90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261866" y="8632793"/>
            <a:ext cx="7299701" cy="1016624"/>
          </a:xfrm>
          <a:prstGeom prst="rect">
            <a:avLst/>
          </a:prstGeom>
          <a:solidFill>
            <a:schemeClr val="bg1"/>
          </a:solidFill>
        </p:spPr>
        <p:txBody>
          <a:bodyPr wrap="square" lIns="92392" tIns="46196" rIns="92392" bIns="46196">
            <a:spAutoFit/>
          </a:bodyPr>
          <a:lstStyle/>
          <a:p>
            <a:r>
              <a:rPr lang="en-US" sz="10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7638" y="30440"/>
            <a:ext cx="7480010" cy="401071"/>
          </a:xfrm>
          <a:prstGeom prst="rect">
            <a:avLst/>
          </a:prstGeom>
        </p:spPr>
        <p:txBody>
          <a:bodyPr wrap="square" lIns="92392" tIns="46196" rIns="92392" bIns="46196">
            <a:spAutoFit/>
          </a:bodyPr>
          <a:lstStyle/>
          <a:p>
            <a:pPr algn="ctr"/>
            <a:r>
              <a:rPr lang="en-US" b="1" i="1" dirty="0"/>
              <a:t>ELP </a:t>
            </a:r>
            <a:r>
              <a:rPr lang="en-US" b="1" i="1" dirty="0" smtClean="0"/>
              <a:t>2</a:t>
            </a:r>
            <a:r>
              <a:rPr lang="en-US" b="1" i="1" baseline="30000" dirty="0" smtClean="0"/>
              <a:t>nd</a:t>
            </a:r>
            <a:r>
              <a:rPr lang="en-US" b="1" i="1" dirty="0" smtClean="0"/>
              <a:t> – 3</a:t>
            </a:r>
            <a:r>
              <a:rPr lang="en-US" b="1" i="1" baseline="30000" dirty="0" smtClean="0"/>
              <a:t>rd</a:t>
            </a:r>
            <a:r>
              <a:rPr lang="en-US" b="1" i="1" dirty="0" smtClean="0"/>
              <a:t> Grade Band Standards </a:t>
            </a:r>
            <a:r>
              <a:rPr lang="en-US" b="1" i="1" dirty="0"/>
              <a:t>Organized by </a:t>
            </a:r>
            <a:r>
              <a:rPr lang="en-US" b="1" i="1" dirty="0" smtClean="0"/>
              <a:t>Modality</a:t>
            </a:r>
          </a:p>
        </p:txBody>
      </p:sp>
      <p:sp>
        <p:nvSpPr>
          <p:cNvPr id="2" name="TextBox 1"/>
          <p:cNvSpPr txBox="1"/>
          <p:nvPr/>
        </p:nvSpPr>
        <p:spPr>
          <a:xfrm>
            <a:off x="304800" y="9677400"/>
            <a:ext cx="3822348" cy="221492"/>
          </a:xfrm>
          <a:prstGeom prst="rect">
            <a:avLst/>
          </a:prstGeom>
          <a:noFill/>
        </p:spPr>
        <p:txBody>
          <a:bodyPr wrap="square" lIns="96908" tIns="48454" rIns="96908" bIns="48454" rtlCol="0">
            <a:spAutoFit/>
          </a:bodyPr>
          <a:lstStyle/>
          <a:p>
            <a:r>
              <a:rPr lang="en-US" sz="800" b="1" i="1" dirty="0"/>
              <a:t>Oregon ELP Standards Aligned with Performance Task, 2014; Arcema Tovar</a:t>
            </a:r>
          </a:p>
        </p:txBody>
      </p:sp>
    </p:spTree>
    <p:extLst>
      <p:ext uri="{BB962C8B-B14F-4D97-AF65-F5344CB8AC3E}">
        <p14:creationId xmlns:p14="http://schemas.microsoft.com/office/powerpoint/2010/main" val="4191918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36026166"/>
              </p:ext>
            </p:extLst>
          </p:nvPr>
        </p:nvGraphicFramePr>
        <p:xfrm>
          <a:off x="261863" y="90782"/>
          <a:ext cx="7325784" cy="9811290"/>
        </p:xfrm>
        <a:graphic>
          <a:graphicData uri="http://schemas.openxmlformats.org/drawingml/2006/table">
            <a:tbl>
              <a:tblPr/>
              <a:tblGrid>
                <a:gridCol w="385570"/>
                <a:gridCol w="483655"/>
                <a:gridCol w="2799189"/>
                <a:gridCol w="913422"/>
                <a:gridCol w="913422"/>
                <a:gridCol w="828709"/>
                <a:gridCol w="559839"/>
                <a:gridCol w="441978"/>
              </a:tblGrid>
              <a:tr h="240075">
                <a:tc gridSpan="8">
                  <a:txBody>
                    <a:bodyPr/>
                    <a:lstStyle/>
                    <a:p>
                      <a:pPr algn="l" fontAlgn="ctr"/>
                      <a:r>
                        <a:rPr lang="en-US" sz="1400" b="1" i="0" u="none" strike="noStrike" dirty="0" smtClean="0">
                          <a:solidFill>
                            <a:srgbClr val="000000"/>
                          </a:solidFill>
                          <a:latin typeface="Calibri"/>
                        </a:rPr>
                        <a:t>Narrative Writing  CFA</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0876">
                <a:tc gridSpan="3">
                  <a:txBody>
                    <a:bodyPr/>
                    <a:lstStyle/>
                    <a:p>
                      <a:pPr algn="l" fontAlgn="t"/>
                      <a:r>
                        <a:rPr lang="en-US" sz="12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2014-15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470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dirty="0">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6242">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013">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915">
                <a:tc rowSpan="2" gridSpan="3">
                  <a:txBody>
                    <a:bodyPr/>
                    <a:lstStyle/>
                    <a:p>
                      <a:pPr algn="ctr" fontAlgn="ctr"/>
                      <a:r>
                        <a:rPr lang="en-US" sz="1000" b="1" i="0" u="none" strike="noStrike" dirty="0">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dirty="0">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dirty="0">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dirty="0">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dirty="0">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dirty="0">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801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dirty="0">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dirty="0">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dirty="0">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10526">
                <a:tc>
                  <a:txBody>
                    <a:bodyPr/>
                    <a:lstStyle/>
                    <a:p>
                      <a:pPr algn="ctr" fontAlgn="ctr"/>
                      <a:r>
                        <a:rPr lang="en-US" sz="1000" b="0" i="0" u="none" strike="noStrike" dirty="0">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0526">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58013">
                <a:tc>
                  <a:txBody>
                    <a:bodyPr/>
                    <a:lstStyle/>
                    <a:p>
                      <a:pPr algn="ctr" fontAlgn="ctr"/>
                      <a:r>
                        <a:rPr lang="en-US" sz="1000" b="1" i="0" u="none" strike="noStrike" dirty="0">
                          <a:solidFill>
                            <a:srgbClr val="000000"/>
                          </a:solidFill>
                          <a:latin typeface="Calibri"/>
                        </a:rPr>
                        <a:t>4</a:t>
                      </a:r>
                    </a:p>
                  </a:txBody>
                  <a:tcPr marL="0" marR="0" marT="0" marB="0" anchor="ctr">
                    <a:lnL>
                      <a:noFill/>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indent="0" algn="l" fontAlgn="ctr"/>
                      <a:r>
                        <a:rPr lang="en-US" sz="1000" b="1" i="0" u="none" strike="noStrike" dirty="0">
                          <a:solidFill>
                            <a:srgbClr val="000000"/>
                          </a:solidFill>
                          <a:latin typeface="Calibri"/>
                        </a:rPr>
                        <a:t>Total Students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ctr"/>
                      <a:endParaRPr lang="en-US" sz="1000" b="1"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FFFFFF"/>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013">
                <a:tc>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r" fontAlgn="ctr"/>
                      <a:r>
                        <a:rPr lang="en-US" sz="1000" b="0" i="0" u="none" strike="noStrike" dirty="0">
                          <a:solidFill>
                            <a:srgbClr val="000000"/>
                          </a:solidFill>
                          <a:latin typeface="Calibri"/>
                        </a:rPr>
                        <a:t>% Proficient</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r>
                        <a:rPr lang="en-US" sz="1000" b="0" i="0" u="none" strike="noStrike" dirty="0">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r>
                        <a:rPr lang="en-US" sz="1000" b="0" i="0" u="none" strike="noStrike" dirty="0">
                          <a:solidFill>
                            <a:srgbClr val="000000"/>
                          </a:solidFill>
                          <a:latin typeface="Calibri"/>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r>
                        <a:rPr lang="en-US" sz="1000" b="0" i="0" u="none" strike="noStrike" dirty="0">
                          <a:solidFill>
                            <a:srgbClr val="000000"/>
                          </a:solidFill>
                          <a:latin typeface="Calibri"/>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D05E"/>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8013">
                <a:tc>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gridSpan="2">
                  <a:txBody>
                    <a:bodyPr/>
                    <a:lstStyle/>
                    <a:p>
                      <a:pPr algn="r" fontAlgn="ctr"/>
                      <a:r>
                        <a:rPr lang="en-US" sz="1000" b="0" i="0" u="none" strike="noStrike" dirty="0">
                          <a:solidFill>
                            <a:srgbClr val="000000"/>
                          </a:solidFill>
                          <a:latin typeface="Calibri"/>
                        </a:rPr>
                        <a:t>% Exemplary</a:t>
                      </a:r>
                    </a:p>
                  </a:txBody>
                  <a:tcPr marL="0" marR="0" marT="0" marB="0" anchor="ctr">
                    <a:lnL w="12700" cap="flat" cmpd="sng" algn="ctr">
                      <a:solidFill>
                        <a:schemeClr val="bg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hMerge="1">
                  <a:txBody>
                    <a:bodyPr/>
                    <a:lstStyle/>
                    <a:p>
                      <a:pPr algn="r" fontAlgn="ctr"/>
                      <a:endParaRPr lang="en-US" sz="1000" b="0" i="0" u="none" strike="noStrike">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tcPr>
                </a:tc>
                <a:tc>
                  <a:txBody>
                    <a:bodyPr/>
                    <a:lstStyle/>
                    <a:p>
                      <a:pPr algn="ctr" fontAlgn="ctr"/>
                      <a:r>
                        <a:rPr lang="en-US" sz="1000" b="0" i="0" u="none" strike="noStrike" dirty="0">
                          <a:solidFill>
                            <a:srgbClr val="000000"/>
                          </a:solidFill>
                          <a:latin typeface="Calibri"/>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0" i="0" u="none" strike="noStrike" dirty="0">
                          <a:solidFill>
                            <a:srgbClr val="000000"/>
                          </a:solidFill>
                          <a:latin typeface="Calibri"/>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0" i="0" u="none" strike="noStrike" dirty="0">
                          <a:solidFill>
                            <a:srgbClr val="000000"/>
                          </a:solidFill>
                          <a:latin typeface="Calibri"/>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en-US" sz="1000" b="0" i="0" u="none" strike="noStrike" dirty="0">
                          <a:solidFill>
                            <a:srgbClr val="000000"/>
                          </a:solidFill>
                          <a:latin typeface="Calibri"/>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tcPr>
                </a:tc>
              </a:tr>
            </a:tbl>
          </a:graphicData>
        </a:graphic>
      </p:graphicFrame>
      <p:sp>
        <p:nvSpPr>
          <p:cNvPr id="5" name="TextBox 1"/>
          <p:cNvSpPr txBox="1"/>
          <p:nvPr/>
        </p:nvSpPr>
        <p:spPr>
          <a:xfrm>
            <a:off x="432703" y="708350"/>
            <a:ext cx="154222" cy="138428"/>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1</a:t>
            </a:r>
          </a:p>
        </p:txBody>
      </p:sp>
      <p:sp>
        <p:nvSpPr>
          <p:cNvPr id="6" name="TextBox 2"/>
          <p:cNvSpPr txBox="1"/>
          <p:nvPr/>
        </p:nvSpPr>
        <p:spPr>
          <a:xfrm>
            <a:off x="431262" y="874175"/>
            <a:ext cx="164446" cy="139800"/>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2</a:t>
            </a:r>
          </a:p>
        </p:txBody>
      </p:sp>
      <p:sp>
        <p:nvSpPr>
          <p:cNvPr id="7" name="TextBox 3"/>
          <p:cNvSpPr txBox="1"/>
          <p:nvPr/>
        </p:nvSpPr>
        <p:spPr>
          <a:xfrm>
            <a:off x="432252" y="1027245"/>
            <a:ext cx="159620" cy="13310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3</a:t>
            </a:r>
          </a:p>
        </p:txBody>
      </p:sp>
      <p:sp>
        <p:nvSpPr>
          <p:cNvPr id="8" name="TextBox 4"/>
          <p:cNvSpPr txBox="1"/>
          <p:nvPr/>
        </p:nvSpPr>
        <p:spPr>
          <a:xfrm>
            <a:off x="432444" y="1181052"/>
            <a:ext cx="159620" cy="13532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schemeClr val="bg1"/>
                </a:solidFill>
              </a:rPr>
              <a:t>4</a:t>
            </a:r>
          </a:p>
        </p:txBody>
      </p:sp>
      <p:sp>
        <p:nvSpPr>
          <p:cNvPr id="9" name="TextBox 5"/>
          <p:cNvSpPr txBox="1"/>
          <p:nvPr/>
        </p:nvSpPr>
        <p:spPr>
          <a:xfrm>
            <a:off x="611857" y="731446"/>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Emerging</a:t>
            </a:r>
          </a:p>
        </p:txBody>
      </p:sp>
      <p:sp>
        <p:nvSpPr>
          <p:cNvPr id="10" name="TextBox 6"/>
          <p:cNvSpPr txBox="1"/>
          <p:nvPr/>
        </p:nvSpPr>
        <p:spPr>
          <a:xfrm>
            <a:off x="612050" y="885254"/>
            <a:ext cx="578693" cy="13170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Developing</a:t>
            </a:r>
          </a:p>
        </p:txBody>
      </p:sp>
      <p:sp>
        <p:nvSpPr>
          <p:cNvPr id="11" name="TextBox 7"/>
          <p:cNvSpPr txBox="1"/>
          <p:nvPr/>
        </p:nvSpPr>
        <p:spPr>
          <a:xfrm>
            <a:off x="614346" y="1036290"/>
            <a:ext cx="578693" cy="130224"/>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619507" y="1190099"/>
            <a:ext cx="578693" cy="12736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Exemplary</a:t>
            </a:r>
          </a:p>
        </p:txBody>
      </p:sp>
      <p:sp>
        <p:nvSpPr>
          <p:cNvPr id="13" name="TextBox 9"/>
          <p:cNvSpPr txBox="1"/>
          <p:nvPr/>
        </p:nvSpPr>
        <p:spPr>
          <a:xfrm>
            <a:off x="416092" y="566368"/>
            <a:ext cx="604747" cy="13330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261536" y="713775"/>
            <a:ext cx="327182" cy="137512"/>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0 - 4</a:t>
            </a:r>
          </a:p>
        </p:txBody>
      </p:sp>
      <p:sp>
        <p:nvSpPr>
          <p:cNvPr id="15" name="TextBox 11"/>
          <p:cNvSpPr txBox="1"/>
          <p:nvPr/>
        </p:nvSpPr>
        <p:spPr>
          <a:xfrm>
            <a:off x="1254706" y="879697"/>
            <a:ext cx="330518" cy="140058"/>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255696" y="1031583"/>
            <a:ext cx="327286" cy="143164"/>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8 - 10</a:t>
            </a:r>
          </a:p>
        </p:txBody>
      </p:sp>
      <p:sp>
        <p:nvSpPr>
          <p:cNvPr id="17" name="TextBox 13"/>
          <p:cNvSpPr txBox="1"/>
          <p:nvPr/>
        </p:nvSpPr>
        <p:spPr>
          <a:xfrm>
            <a:off x="1255888" y="1186573"/>
            <a:ext cx="327286" cy="14005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solidFill>
                  <a:schemeClr val="bg1"/>
                </a:solidFill>
              </a:rPr>
              <a:t>11 - 12</a:t>
            </a:r>
          </a:p>
        </p:txBody>
      </p:sp>
      <p:sp>
        <p:nvSpPr>
          <p:cNvPr id="18" name="TextBox 14"/>
          <p:cNvSpPr txBox="1"/>
          <p:nvPr/>
        </p:nvSpPr>
        <p:spPr>
          <a:xfrm>
            <a:off x="1126038" y="568769"/>
            <a:ext cx="701139" cy="12048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
        <p:nvSpPr>
          <p:cNvPr id="19" name="TextBox 18"/>
          <p:cNvSpPr txBox="1"/>
          <p:nvPr/>
        </p:nvSpPr>
        <p:spPr>
          <a:xfrm>
            <a:off x="107637" y="9542583"/>
            <a:ext cx="2776087" cy="343634"/>
          </a:xfrm>
          <a:prstGeom prst="rect">
            <a:avLst/>
          </a:prstGeom>
          <a:noFill/>
        </p:spPr>
        <p:txBody>
          <a:bodyPr wrap="square" lIns="92392" tIns="46196" rIns="92392" bIns="46196" rtlCol="0">
            <a:spAutoFit/>
          </a:bodyPr>
          <a:lstStyle/>
          <a:p>
            <a:r>
              <a:rPr lang="en-US" sz="800" dirty="0"/>
              <a:t>To use the Excel Version of this Score sheet. </a:t>
            </a:r>
            <a:r>
              <a:rPr lang="en-US" sz="800" b="1" u="sng" dirty="0">
                <a:solidFill>
                  <a:srgbClr val="0000CC"/>
                </a:solidFill>
              </a:rPr>
              <a:t>http://sresource.homestead.com/index.html</a:t>
            </a:r>
          </a:p>
        </p:txBody>
      </p:sp>
    </p:spTree>
    <p:extLst>
      <p:ext uri="{BB962C8B-B14F-4D97-AF65-F5344CB8AC3E}">
        <p14:creationId xmlns:p14="http://schemas.microsoft.com/office/powerpoint/2010/main" val="186336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48871974"/>
              </p:ext>
            </p:extLst>
          </p:nvPr>
        </p:nvGraphicFramePr>
        <p:xfrm>
          <a:off x="123818" y="457387"/>
          <a:ext cx="7513320" cy="7656284"/>
        </p:xfrm>
        <a:graphic>
          <a:graphicData uri="http://schemas.openxmlformats.org/drawingml/2006/table">
            <a:tbl>
              <a:tblPr/>
              <a:tblGrid>
                <a:gridCol w="677841"/>
                <a:gridCol w="1310930"/>
                <a:gridCol w="1542270"/>
                <a:gridCol w="1542270"/>
                <a:gridCol w="1233816"/>
                <a:gridCol w="1206193"/>
              </a:tblGrid>
              <a:tr h="389134">
                <a:tc rowSpan="2">
                  <a:txBody>
                    <a:bodyPr/>
                    <a:lstStyle/>
                    <a:p>
                      <a:pPr marL="0" marR="0" algn="ctr">
                        <a:lnSpc>
                          <a:spcPct val="115000"/>
                        </a:lnSpc>
                        <a:spcBef>
                          <a:spcPts val="0"/>
                        </a:spcBef>
                        <a:spcAft>
                          <a:spcPts val="0"/>
                        </a:spcAft>
                      </a:pPr>
                      <a:r>
                        <a:rPr lang="en-US" sz="1200" b="1" dirty="0">
                          <a:solidFill>
                            <a:srgbClr val="000000"/>
                          </a:solidFill>
                          <a:latin typeface="+mn-lt"/>
                          <a:ea typeface="Times New Roman"/>
                          <a:cs typeface="Times New Roman"/>
                        </a:rPr>
                        <a:t>Score</a:t>
                      </a:r>
                      <a:endParaRPr lang="en-US" sz="1200" dirty="0">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and </a:t>
                      </a:r>
                    </a:p>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Organization</a:t>
                      </a:r>
                      <a:endParaRPr lang="en-US" sz="11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b="1" dirty="0">
                          <a:solidFill>
                            <a:srgbClr val="000000"/>
                          </a:solidFill>
                          <a:effectLst>
                            <a:outerShdw blurRad="38100" dist="38100" dir="2700000" algn="tl">
                              <a:srgbClr val="000000">
                                <a:alpha val="43137"/>
                              </a:srgbClr>
                            </a:outerShdw>
                          </a:effectLst>
                          <a:latin typeface="+mn-lt"/>
                          <a:ea typeface="Times New Roman"/>
                          <a:cs typeface="Times New Roman"/>
                        </a:rPr>
                        <a:t>Development: Language and Elaboration of Evidence</a:t>
                      </a:r>
                      <a:endParaRPr lang="en-US" sz="11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n-US" sz="1300" b="1" dirty="0">
                          <a:solidFill>
                            <a:srgbClr val="000000"/>
                          </a:solidFill>
                          <a:effectLst>
                            <a:outerShdw blurRad="38100" dist="38100" dir="2700000" algn="tl">
                              <a:srgbClr val="000000">
                                <a:alpha val="43137"/>
                              </a:srgbClr>
                            </a:outerShdw>
                          </a:effectLst>
                          <a:latin typeface="+mn-lt"/>
                          <a:ea typeface="Times New Roman"/>
                          <a:cs typeface="Times New Roman"/>
                        </a:rPr>
                        <a:t>Conventions</a:t>
                      </a:r>
                      <a:endParaRPr lang="en-US" sz="13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62686">
                <a:tc vMerge="1">
                  <a:txBody>
                    <a:bodyPr/>
                    <a:lstStyle/>
                    <a:p>
                      <a:endParaRPr lang="en-US"/>
                    </a:p>
                  </a:txBody>
                  <a:tcPr/>
                </a:tc>
                <a:tc>
                  <a:txBody>
                    <a:bodyPr/>
                    <a:lstStyle/>
                    <a:p>
                      <a:pPr marL="0" marR="0" algn="ctr">
                        <a:lnSpc>
                          <a:spcPct val="115000"/>
                        </a:lnSpc>
                        <a:spcBef>
                          <a:spcPts val="0"/>
                        </a:spcBef>
                        <a:spcAft>
                          <a:spcPts val="0"/>
                        </a:spcAft>
                      </a:pPr>
                      <a:r>
                        <a:rPr lang="en-US" sz="12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200" b="1" dirty="0" smtClean="0">
                          <a:effectLst>
                            <a:outerShdw blurRad="38100" dist="38100" dir="2700000" algn="tl">
                              <a:srgbClr val="000000">
                                <a:alpha val="43137"/>
                              </a:srgbClr>
                            </a:outerShdw>
                          </a:effectLst>
                          <a:latin typeface="+mn-lt"/>
                        </a:rPr>
                        <a:t>Organization</a:t>
                      </a:r>
                      <a:endParaRPr lang="en-US" sz="1200" b="1" dirty="0">
                        <a:effectLst>
                          <a:outerShdw blurRad="38100" dist="38100" dir="2700000" algn="tl">
                            <a:srgbClr val="000000">
                              <a:alpha val="43137"/>
                            </a:srgbClr>
                          </a:outerShdw>
                        </a:effectLst>
                        <a:latin typeface="+mn-lt"/>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200" b="1" dirty="0">
                          <a:solidFill>
                            <a:srgbClr val="000000"/>
                          </a:solidFill>
                          <a:effectLst>
                            <a:outerShdw blurRad="38100" dist="38100" dir="2700000" algn="tl">
                              <a:srgbClr val="000000">
                                <a:alpha val="43137"/>
                              </a:srgbClr>
                            </a:outerShdw>
                          </a:effectLst>
                          <a:latin typeface="+mn-lt"/>
                          <a:ea typeface="Times New Roman"/>
                          <a:cs typeface="Times New Roman"/>
                        </a:rPr>
                        <a:t>Elaboration of Evidence</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200" b="1" dirty="0">
                          <a:solidFill>
                            <a:srgbClr val="000000"/>
                          </a:solidFill>
                          <a:effectLst>
                            <a:outerShdw blurRad="38100" dist="38100" dir="2700000" algn="tl">
                              <a:srgbClr val="000000">
                                <a:alpha val="43137"/>
                              </a:srgbClr>
                            </a:outerShdw>
                          </a:effectLst>
                          <a:latin typeface="+mn-lt"/>
                          <a:ea typeface="Times New Roman"/>
                          <a:cs typeface="Times New Roman"/>
                        </a:rPr>
                        <a:t>Language and Vocabulary</a:t>
                      </a:r>
                      <a:endParaRPr lang="en-US" sz="12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688811">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Exemplary</a:t>
                      </a:r>
                      <a:endParaRPr lang="en-US" sz="9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is clearly focused and maintained throughout: </a:t>
                      </a:r>
                    </a:p>
                    <a:p>
                      <a:pPr marL="58738" indent="-58738">
                        <a:buFont typeface="Arial" pitchFamily="34" charset="0"/>
                        <a:buChar char="•"/>
                      </a:pPr>
                      <a:r>
                        <a:rPr lang="en-US" sz="900" baseline="0" dirty="0" smtClean="0">
                          <a:solidFill>
                            <a:srgbClr val="000000"/>
                          </a:solidFill>
                          <a:latin typeface="+mn-lt"/>
                        </a:rPr>
                        <a:t>effectively establishes a setting, narrator and/or characters, and point of view*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has an effective plot helping create unity and completeness: </a:t>
                      </a:r>
                    </a:p>
                    <a:p>
                      <a:pPr marL="58738" indent="-58738">
                        <a:buFont typeface="Arial" pitchFamily="34" charset="0"/>
                        <a:buChar char="•"/>
                      </a:pPr>
                      <a:r>
                        <a:rPr lang="en-US" sz="900" baseline="0" dirty="0" smtClean="0">
                          <a:solidFill>
                            <a:srgbClr val="000000"/>
                          </a:solidFill>
                          <a:latin typeface="+mn-lt"/>
                        </a:rPr>
                        <a:t>effective, consistent use of a variety of transitional strategies </a:t>
                      </a:r>
                    </a:p>
                    <a:p>
                      <a:pPr marL="58738" indent="-58738">
                        <a:buFont typeface="Arial" pitchFamily="34" charset="0"/>
                        <a:buChar char="•"/>
                      </a:pPr>
                      <a:r>
                        <a:rPr lang="en-US" sz="900" baseline="0" dirty="0" smtClean="0">
                          <a:solidFill>
                            <a:srgbClr val="000000"/>
                          </a:solidFill>
                          <a:latin typeface="+mn-lt"/>
                        </a:rPr>
                        <a:t>logical sequence of events from beginning to end </a:t>
                      </a:r>
                    </a:p>
                    <a:p>
                      <a:pPr marL="58738" indent="-58738">
                        <a:buFont typeface="Arial" pitchFamily="34" charset="0"/>
                        <a:buChar char="•"/>
                      </a:pPr>
                      <a:r>
                        <a:rPr lang="en-US" sz="900" baseline="0" dirty="0" smtClean="0">
                          <a:solidFill>
                            <a:srgbClr val="000000"/>
                          </a:solidFill>
                          <a:latin typeface="+mn-lt"/>
                        </a:rPr>
                        <a:t>effective opening and closure for audience and purpose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provides thorough and effective elaboration using details, dialogue, and description: </a:t>
                      </a:r>
                    </a:p>
                    <a:p>
                      <a:pPr marL="58738" indent="-58738">
                        <a:buFont typeface="Arial" pitchFamily="34" charset="0"/>
                        <a:buChar char="•"/>
                      </a:pPr>
                      <a:r>
                        <a:rPr lang="en-US" sz="900" baseline="0" dirty="0" smtClean="0">
                          <a:solidFill>
                            <a:srgbClr val="000000"/>
                          </a:solidFill>
                          <a:latin typeface="+mn-lt"/>
                        </a:rPr>
                        <a:t>effective use of a variety of narrative techniques that advance the story or illustrate the experience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clearly and effectively expresses experiences or events: </a:t>
                      </a:r>
                    </a:p>
                    <a:p>
                      <a:pPr marL="58738" indent="-58738">
                        <a:buFont typeface="Arial" pitchFamily="34" charset="0"/>
                        <a:buChar char="•"/>
                      </a:pPr>
                      <a:r>
                        <a:rPr lang="en-US" sz="900" baseline="0" dirty="0" smtClean="0">
                          <a:solidFill>
                            <a:srgbClr val="000000"/>
                          </a:solidFill>
                          <a:latin typeface="+mn-lt"/>
                        </a:rPr>
                        <a:t>effective use of sensory, concrete, and figurative language clearly advance the purpose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demonstrates a strong command of conventions: </a:t>
                      </a:r>
                    </a:p>
                    <a:p>
                      <a:pPr marL="58738" indent="-58738">
                        <a:buFont typeface="Arial" pitchFamily="34" charset="0"/>
                        <a:buChar char="•"/>
                      </a:pPr>
                      <a:r>
                        <a:rPr lang="en-US" sz="900" baseline="0" dirty="0" smtClean="0">
                          <a:solidFill>
                            <a:srgbClr val="000000"/>
                          </a:solidFill>
                          <a:latin typeface="+mn-lt"/>
                        </a:rPr>
                        <a:t>few, if any, errors in usage and sentence formation </a:t>
                      </a:r>
                    </a:p>
                    <a:p>
                      <a:pPr marL="58738" indent="-58738">
                        <a:buFont typeface="Arial" pitchFamily="34" charset="0"/>
                        <a:buChar char="•"/>
                      </a:pPr>
                      <a:r>
                        <a:rPr lang="en-US" sz="900" baseline="0" dirty="0" smtClean="0">
                          <a:solidFill>
                            <a:srgbClr val="000000"/>
                          </a:solidFill>
                          <a:latin typeface="+mn-lt"/>
                        </a:rPr>
                        <a:t>effective and consistent use of punctuation, capitalization, and spelling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827239">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n-US" sz="1000" b="1" dirty="0" smtClean="0">
                          <a:solidFill>
                            <a:srgbClr val="000000"/>
                          </a:solidFill>
                          <a:effectLst>
                            <a:outerShdw blurRad="38100" dist="38100" dir="2700000" algn="tl">
                              <a:srgbClr val="000000">
                                <a:alpha val="43137"/>
                              </a:srgbClr>
                            </a:outerShdw>
                          </a:effectLst>
                          <a:latin typeface="+mn-lt"/>
                          <a:ea typeface="Calibri"/>
                          <a:cs typeface="Times New Roman"/>
                        </a:rPr>
                        <a:t>Proficient</a:t>
                      </a:r>
                      <a:endParaRPr lang="en-US" sz="1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is adequately focused and generally maintained throughout: </a:t>
                      </a:r>
                    </a:p>
                    <a:p>
                      <a:pPr marL="58738" indent="-58738">
                        <a:buFont typeface="Arial" pitchFamily="34" charset="0"/>
                        <a:buChar char="•"/>
                      </a:pPr>
                      <a:r>
                        <a:rPr lang="en-US" sz="900" baseline="0" dirty="0" smtClean="0">
                          <a:solidFill>
                            <a:srgbClr val="000000"/>
                          </a:solidFill>
                          <a:latin typeface="+mn-lt"/>
                        </a:rPr>
                        <a:t>adequately establishes a setting, narrator and/or characters, and point of view*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has an evident plot helping create a sense of unity and completeness, though there may be minor flaws and some ideas may be loosely connected: </a:t>
                      </a:r>
                    </a:p>
                    <a:p>
                      <a:pPr marL="58738" indent="-58738">
                        <a:buFont typeface="Arial" pitchFamily="34" charset="0"/>
                        <a:buChar char="•"/>
                      </a:pPr>
                      <a:r>
                        <a:rPr lang="en-US" sz="900" baseline="0" dirty="0" smtClean="0">
                          <a:solidFill>
                            <a:srgbClr val="000000"/>
                          </a:solidFill>
                          <a:latin typeface="+mn-lt"/>
                        </a:rPr>
                        <a:t>adequate use of a variety of transitional strategies </a:t>
                      </a:r>
                    </a:p>
                    <a:p>
                      <a:pPr marL="58738" indent="-58738">
                        <a:buFont typeface="Arial" pitchFamily="34" charset="0"/>
                        <a:buChar char="•"/>
                      </a:pPr>
                      <a:r>
                        <a:rPr lang="en-US" sz="900" baseline="0" dirty="0" smtClean="0">
                          <a:solidFill>
                            <a:srgbClr val="000000"/>
                          </a:solidFill>
                          <a:latin typeface="+mn-lt"/>
                        </a:rPr>
                        <a:t>adequate sequence of events from beginning to end </a:t>
                      </a:r>
                    </a:p>
                    <a:p>
                      <a:pPr marL="58738" indent="-58738">
                        <a:buFont typeface="Arial" pitchFamily="34" charset="0"/>
                        <a:buChar char="•"/>
                      </a:pPr>
                      <a:r>
                        <a:rPr lang="en-US" sz="900" baseline="0" dirty="0" smtClean="0">
                          <a:solidFill>
                            <a:srgbClr val="000000"/>
                          </a:solidFill>
                          <a:latin typeface="+mn-lt"/>
                        </a:rPr>
                        <a:t>adequate opening and closure for audience and purpose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provides adequate elaboration using details, dialogue, and description: </a:t>
                      </a:r>
                    </a:p>
                    <a:p>
                      <a:pPr marL="58738" indent="-58738">
                        <a:buFont typeface="Arial" pitchFamily="34" charset="0"/>
                        <a:buChar char="•"/>
                      </a:pPr>
                      <a:r>
                        <a:rPr lang="en-US" sz="900" baseline="0" dirty="0" smtClean="0">
                          <a:solidFill>
                            <a:srgbClr val="000000"/>
                          </a:solidFill>
                          <a:latin typeface="+mn-lt"/>
                        </a:rPr>
                        <a:t>adequate use of a variety of narrative techniques that generally advance the story or illustrate the experience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adequately expresses experiences or events: </a:t>
                      </a:r>
                    </a:p>
                    <a:p>
                      <a:pPr marL="58738" indent="-58738">
                        <a:buFont typeface="Arial" pitchFamily="34" charset="0"/>
                        <a:buChar char="•"/>
                      </a:pPr>
                      <a:r>
                        <a:rPr lang="en-US" sz="900" baseline="0" dirty="0" smtClean="0">
                          <a:solidFill>
                            <a:srgbClr val="000000"/>
                          </a:solidFill>
                          <a:latin typeface="+mn-lt"/>
                        </a:rPr>
                        <a:t>adequate use of sensory, concrete, and figurative language generally advance the purpose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demonstrates an adequate command of conventions: </a:t>
                      </a:r>
                    </a:p>
                    <a:p>
                      <a:pPr marL="58738" indent="-58738">
                        <a:buFont typeface="Arial" pitchFamily="34" charset="0"/>
                        <a:buChar char="•"/>
                      </a:pPr>
                      <a:r>
                        <a:rPr lang="en-US" sz="900" baseline="0" dirty="0" smtClean="0">
                          <a:solidFill>
                            <a:srgbClr val="000000"/>
                          </a:solidFill>
                          <a:latin typeface="+mn-lt"/>
                        </a:rPr>
                        <a:t>some errors in usage and sentence formation but no systematic pattern of errors is displayed </a:t>
                      </a:r>
                    </a:p>
                    <a:p>
                      <a:pPr marL="58738" indent="-58738">
                        <a:buFont typeface="Arial" pitchFamily="34" charset="0"/>
                        <a:buChar char="•"/>
                      </a:pPr>
                      <a:r>
                        <a:rPr lang="en-US" sz="900" baseline="0" dirty="0" smtClean="0">
                          <a:solidFill>
                            <a:srgbClr val="000000"/>
                          </a:solidFill>
                          <a:latin typeface="+mn-lt"/>
                        </a:rPr>
                        <a:t>adequate use of punctuation, capitalization, and spelling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50384">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Developing</a:t>
                      </a:r>
                      <a:endParaRPr lang="en-US" sz="9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is somewhat maintained and may have a minor drift in focus: </a:t>
                      </a:r>
                    </a:p>
                    <a:p>
                      <a:pPr marL="58738" indent="-58738">
                        <a:buFont typeface="Arial" pitchFamily="34" charset="0"/>
                        <a:buChar char="•"/>
                      </a:pPr>
                      <a:r>
                        <a:rPr lang="en-US" sz="900" baseline="0" dirty="0" smtClean="0">
                          <a:solidFill>
                            <a:srgbClr val="000000"/>
                          </a:solidFill>
                          <a:latin typeface="+mn-lt"/>
                        </a:rPr>
                        <a:t>inconsistently establishes a setting, narrator and/or characters, and point of view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has an inconsistent plot, and flaws are evident: </a:t>
                      </a:r>
                    </a:p>
                    <a:p>
                      <a:pPr marL="58738" indent="-58738">
                        <a:buFont typeface="Arial" pitchFamily="34" charset="0"/>
                        <a:buChar char="•"/>
                      </a:pPr>
                      <a:r>
                        <a:rPr lang="en-US" sz="900" baseline="0" dirty="0" smtClean="0">
                          <a:solidFill>
                            <a:srgbClr val="000000"/>
                          </a:solidFill>
                          <a:latin typeface="+mn-lt"/>
                        </a:rPr>
                        <a:t>inconsistent use of basic transitional strategies with little variety </a:t>
                      </a:r>
                    </a:p>
                    <a:p>
                      <a:pPr marL="58738" indent="-58738">
                        <a:buFont typeface="Arial" pitchFamily="34" charset="0"/>
                        <a:buChar char="•"/>
                      </a:pPr>
                      <a:r>
                        <a:rPr lang="en-US" sz="900" baseline="0" dirty="0" smtClean="0">
                          <a:solidFill>
                            <a:srgbClr val="000000"/>
                          </a:solidFill>
                          <a:latin typeface="+mn-lt"/>
                        </a:rPr>
                        <a:t>uneven sequence of events from beginning to end </a:t>
                      </a:r>
                    </a:p>
                    <a:p>
                      <a:pPr marL="58738" indent="-58738">
                        <a:buFont typeface="Arial" pitchFamily="34" charset="0"/>
                        <a:buChar char="•"/>
                      </a:pPr>
                      <a:r>
                        <a:rPr lang="en-US" sz="900" baseline="0" dirty="0" smtClean="0">
                          <a:solidFill>
                            <a:srgbClr val="000000"/>
                          </a:solidFill>
                          <a:latin typeface="+mn-lt"/>
                        </a:rPr>
                        <a:t>opening and closure, if present, are weak </a:t>
                      </a:r>
                    </a:p>
                    <a:p>
                      <a:pPr marL="58738" indent="-58738">
                        <a:buFont typeface="Arial" pitchFamily="34" charset="0"/>
                        <a:buChar char="•"/>
                      </a:pPr>
                      <a:r>
                        <a:rPr lang="en-US" sz="900" baseline="0" dirty="0" smtClean="0">
                          <a:solidFill>
                            <a:srgbClr val="000000"/>
                          </a:solidFill>
                          <a:latin typeface="+mn-lt"/>
                        </a:rPr>
                        <a:t>weak connection among ideas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provides uneven, cursory elaboration using partial and uneven details, dialogue, and description: </a:t>
                      </a:r>
                    </a:p>
                    <a:p>
                      <a:pPr marL="58738" indent="-58738">
                        <a:buFont typeface="Arial" pitchFamily="34" charset="0"/>
                        <a:buChar char="•"/>
                      </a:pPr>
                      <a:r>
                        <a:rPr lang="en-US" sz="900" baseline="0" dirty="0" smtClean="0">
                          <a:solidFill>
                            <a:srgbClr val="000000"/>
                          </a:solidFill>
                          <a:latin typeface="+mn-lt"/>
                        </a:rPr>
                        <a:t>narrative techniques, if present, are uneven and inconsistent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unevenly expresses experiences or events: </a:t>
                      </a:r>
                    </a:p>
                    <a:p>
                      <a:pPr marL="58738" indent="-58738">
                        <a:buFont typeface="Arial" pitchFamily="34" charset="0"/>
                        <a:buChar char="•"/>
                      </a:pPr>
                      <a:r>
                        <a:rPr lang="en-US" sz="900" baseline="0" dirty="0" smtClean="0">
                          <a:solidFill>
                            <a:srgbClr val="000000"/>
                          </a:solidFill>
                          <a:latin typeface="+mn-lt"/>
                        </a:rPr>
                        <a:t>partial or weak use of sensory, concrete, and figurative language that may not advance the purpose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900" baseline="0" dirty="0" smtClean="0">
                          <a:solidFill>
                            <a:srgbClr val="000000"/>
                          </a:solidFill>
                          <a:latin typeface="+mn-lt"/>
                        </a:rPr>
                        <a:t> The narrative, real or imagined, demonstrates a partial command of conventions: </a:t>
                      </a:r>
                    </a:p>
                    <a:p>
                      <a:pPr marL="58738" indent="-58738">
                        <a:buFont typeface="Arial" pitchFamily="34" charset="0"/>
                        <a:buChar char="•"/>
                      </a:pPr>
                      <a:r>
                        <a:rPr lang="en-US" sz="900" baseline="0" dirty="0" smtClean="0">
                          <a:solidFill>
                            <a:srgbClr val="000000"/>
                          </a:solidFill>
                          <a:latin typeface="+mn-lt"/>
                        </a:rPr>
                        <a:t>frequent errors in usage may obscure meaning </a:t>
                      </a:r>
                    </a:p>
                    <a:p>
                      <a:pPr marL="58738" indent="-58738">
                        <a:buFont typeface="Arial" pitchFamily="34" charset="0"/>
                        <a:buChar char="•"/>
                      </a:pPr>
                      <a:r>
                        <a:rPr lang="en-US" sz="900" baseline="0" dirty="0" smtClean="0">
                          <a:solidFill>
                            <a:srgbClr val="000000"/>
                          </a:solidFill>
                          <a:latin typeface="+mn-lt"/>
                        </a:rPr>
                        <a:t>inconsistent use of punctuation, capitalization, and spelling</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384272">
                <a:tc>
                  <a:txBody>
                    <a:bodyPr/>
                    <a:lstStyle/>
                    <a:p>
                      <a:pPr marL="0" marR="0" algn="ctr">
                        <a:lnSpc>
                          <a:spcPct val="115000"/>
                        </a:lnSpc>
                        <a:spcBef>
                          <a:spcPts val="0"/>
                        </a:spcBef>
                        <a:spcAft>
                          <a:spcPts val="0"/>
                        </a:spcAft>
                      </a:pPr>
                      <a:r>
                        <a:rPr lang="en-US" sz="2000" b="1"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n-US" sz="1000" b="1" dirty="0" smtClean="0">
                          <a:solidFill>
                            <a:srgbClr val="000000"/>
                          </a:solidFill>
                          <a:effectLst>
                            <a:outerShdw blurRad="38100" dist="38100" dir="2700000" algn="tl">
                              <a:srgbClr val="000000">
                                <a:alpha val="43137"/>
                              </a:srgbClr>
                            </a:outerShdw>
                          </a:effectLst>
                          <a:latin typeface="+mn-lt"/>
                          <a:ea typeface="Calibri"/>
                          <a:cs typeface="Times New Roman"/>
                        </a:rPr>
                        <a:t>Merging</a:t>
                      </a:r>
                      <a:endParaRPr lang="en-US" sz="1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100" baseline="0" dirty="0" smtClean="0">
                          <a:solidFill>
                            <a:srgbClr val="000000"/>
                          </a:solidFill>
                          <a:latin typeface="+mn-lt"/>
                        </a:rPr>
                        <a:t> </a:t>
                      </a:r>
                      <a:r>
                        <a:rPr lang="en-US" sz="900" baseline="0" dirty="0" smtClean="0">
                          <a:solidFill>
                            <a:srgbClr val="000000"/>
                          </a:solidFill>
                          <a:latin typeface="+mn-lt"/>
                        </a:rPr>
                        <a:t>The narrative, real or imagined, may be maintained but may provide little or no focus: </a:t>
                      </a:r>
                    </a:p>
                    <a:p>
                      <a:pPr marL="58738" indent="-58738">
                        <a:buFont typeface="Arial" pitchFamily="34" charset="0"/>
                        <a:buChar char="•"/>
                      </a:pPr>
                      <a:r>
                        <a:rPr lang="en-US" sz="900" baseline="0" dirty="0" smtClean="0">
                          <a:solidFill>
                            <a:srgbClr val="000000"/>
                          </a:solidFill>
                          <a:latin typeface="+mn-lt"/>
                        </a:rPr>
                        <a:t>may be very brief </a:t>
                      </a:r>
                    </a:p>
                    <a:p>
                      <a:pPr marL="58738" indent="-58738">
                        <a:buFont typeface="Arial" pitchFamily="34" charset="0"/>
                        <a:buChar char="•"/>
                      </a:pPr>
                      <a:r>
                        <a:rPr lang="en-US" sz="900" baseline="0" dirty="0" smtClean="0">
                          <a:solidFill>
                            <a:srgbClr val="000000"/>
                          </a:solidFill>
                          <a:latin typeface="+mn-lt"/>
                        </a:rPr>
                        <a:t>may have a major drift </a:t>
                      </a:r>
                    </a:p>
                    <a:p>
                      <a:pPr marL="58738" indent="-58738">
                        <a:buFont typeface="Arial" pitchFamily="34" charset="0"/>
                        <a:buChar char="•"/>
                      </a:pPr>
                      <a:r>
                        <a:rPr lang="en-US" sz="900" baseline="0" dirty="0" smtClean="0">
                          <a:solidFill>
                            <a:srgbClr val="000000"/>
                          </a:solidFill>
                          <a:latin typeface="+mn-lt"/>
                        </a:rPr>
                        <a:t>focus may be confusing or ambiguous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100" baseline="0" dirty="0" smtClean="0">
                          <a:solidFill>
                            <a:srgbClr val="000000"/>
                          </a:solidFill>
                          <a:latin typeface="+mn-lt"/>
                        </a:rPr>
                        <a:t> </a:t>
                      </a:r>
                      <a:r>
                        <a:rPr lang="en-US" sz="900" baseline="0" dirty="0" smtClean="0">
                          <a:solidFill>
                            <a:srgbClr val="000000"/>
                          </a:solidFill>
                          <a:latin typeface="+mn-lt"/>
                        </a:rPr>
                        <a:t>The narrative, real or imagined, has little or no discernible plot: </a:t>
                      </a:r>
                    </a:p>
                    <a:p>
                      <a:pPr marL="58738" indent="-58738">
                        <a:buFont typeface="Arial" pitchFamily="34" charset="0"/>
                        <a:buChar char="•"/>
                      </a:pPr>
                      <a:r>
                        <a:rPr lang="en-US" sz="900" baseline="0" dirty="0" smtClean="0">
                          <a:solidFill>
                            <a:srgbClr val="000000"/>
                          </a:solidFill>
                          <a:latin typeface="+mn-lt"/>
                        </a:rPr>
                        <a:t>few or no transitional strategies are evident </a:t>
                      </a:r>
                    </a:p>
                    <a:p>
                      <a:pPr marL="58738" indent="-58738">
                        <a:buFont typeface="Arial" pitchFamily="34" charset="0"/>
                        <a:buChar char="•"/>
                      </a:pPr>
                      <a:r>
                        <a:rPr lang="en-US" sz="900" baseline="0" dirty="0" smtClean="0">
                          <a:solidFill>
                            <a:srgbClr val="000000"/>
                          </a:solidFill>
                          <a:latin typeface="+mn-lt"/>
                        </a:rPr>
                        <a:t>frequent extraneous ideas may intrude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100" baseline="0" dirty="0" smtClean="0">
                          <a:solidFill>
                            <a:srgbClr val="000000"/>
                          </a:solidFill>
                          <a:latin typeface="+mn-lt"/>
                        </a:rPr>
                        <a:t> </a:t>
                      </a:r>
                      <a:r>
                        <a:rPr lang="en-US" sz="900" baseline="0" dirty="0" smtClean="0">
                          <a:solidFill>
                            <a:srgbClr val="000000"/>
                          </a:solidFill>
                          <a:latin typeface="+mn-lt"/>
                        </a:rPr>
                        <a:t>The narrative, real or imagined, provides minimal elaboration using little or no details, dialogue, and description: </a:t>
                      </a:r>
                    </a:p>
                    <a:p>
                      <a:pPr marL="58738" indent="-58738">
                        <a:buFont typeface="Arial" pitchFamily="34" charset="0"/>
                        <a:buChar char="•"/>
                      </a:pPr>
                      <a:r>
                        <a:rPr lang="en-US" sz="900" baseline="0" dirty="0" smtClean="0">
                          <a:solidFill>
                            <a:srgbClr val="000000"/>
                          </a:solidFill>
                          <a:latin typeface="+mn-lt"/>
                        </a:rPr>
                        <a:t>use of narrative techniques is minimal, absent, in error, or irrelevant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100" baseline="0" dirty="0" smtClean="0">
                          <a:solidFill>
                            <a:srgbClr val="000000"/>
                          </a:solidFill>
                          <a:latin typeface="+mn-lt"/>
                        </a:rPr>
                        <a:t> </a:t>
                      </a:r>
                      <a:r>
                        <a:rPr lang="en-US" sz="900" baseline="0" dirty="0" smtClean="0">
                          <a:solidFill>
                            <a:srgbClr val="000000"/>
                          </a:solidFill>
                          <a:latin typeface="+mn-lt"/>
                        </a:rPr>
                        <a:t>The narrative, real or imagined, expression of ideas is vague, lacks clarity, or is confusing: </a:t>
                      </a:r>
                    </a:p>
                    <a:p>
                      <a:pPr marL="58738" indent="-58738">
                        <a:buFont typeface="Arial" pitchFamily="34" charset="0"/>
                        <a:buChar char="•"/>
                      </a:pPr>
                      <a:r>
                        <a:rPr lang="en-US" sz="900" baseline="0" dirty="0" smtClean="0">
                          <a:solidFill>
                            <a:srgbClr val="000000"/>
                          </a:solidFill>
                          <a:latin typeface="+mn-lt"/>
                        </a:rPr>
                        <a:t>uses limited language </a:t>
                      </a:r>
                    </a:p>
                    <a:p>
                      <a:pPr marL="58738" indent="-58738">
                        <a:buFont typeface="Arial" pitchFamily="34" charset="0"/>
                        <a:buChar char="•"/>
                      </a:pPr>
                      <a:r>
                        <a:rPr lang="en-US" sz="900" baseline="0" dirty="0" smtClean="0">
                          <a:solidFill>
                            <a:srgbClr val="000000"/>
                          </a:solidFill>
                          <a:latin typeface="+mn-lt"/>
                        </a:rPr>
                        <a:t>may have little sense of purpose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r>
                        <a:rPr lang="en-US" sz="1100" baseline="0" dirty="0" smtClean="0">
                          <a:solidFill>
                            <a:srgbClr val="000000"/>
                          </a:solidFill>
                          <a:latin typeface="+mn-lt"/>
                        </a:rPr>
                        <a:t> </a:t>
                      </a:r>
                      <a:r>
                        <a:rPr lang="en-US" sz="900" baseline="0" dirty="0" smtClean="0">
                          <a:solidFill>
                            <a:srgbClr val="000000"/>
                          </a:solidFill>
                          <a:latin typeface="+mn-lt"/>
                        </a:rPr>
                        <a:t>The narrative, real or imagined, demonstrates a lack of command of conventions: </a:t>
                      </a:r>
                    </a:p>
                    <a:p>
                      <a:pPr marL="58738" indent="-58738">
                        <a:buFont typeface="Arial" pitchFamily="34" charset="0"/>
                        <a:buChar char="•"/>
                      </a:pPr>
                      <a:r>
                        <a:rPr lang="en-US" sz="900" baseline="0" dirty="0" smtClean="0">
                          <a:solidFill>
                            <a:srgbClr val="000000"/>
                          </a:solidFill>
                          <a:latin typeface="+mn-lt"/>
                        </a:rPr>
                        <a:t>errors are frequent and severe and meaning is often obscured </a:t>
                      </a:r>
                    </a:p>
                  </a:txBody>
                  <a:tcPr marL="27761" marR="0" marT="27685"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53758">
                <a:tc>
                  <a:txBody>
                    <a:bodyPr/>
                    <a:lstStyle/>
                    <a:p>
                      <a:pPr marL="0" marR="0" algn="ctr">
                        <a:lnSpc>
                          <a:spcPct val="115000"/>
                        </a:lnSpc>
                        <a:spcBef>
                          <a:spcPts val="0"/>
                        </a:spcBef>
                        <a:spcAft>
                          <a:spcPts val="0"/>
                        </a:spcAft>
                      </a:pPr>
                      <a:r>
                        <a:rPr lang="en-US" sz="2000" b="1" dirty="0">
                          <a:solidFill>
                            <a:srgbClr val="000000"/>
                          </a:solidFill>
                          <a:effectLst>
                            <a:outerShdw blurRad="38100" dist="38100" dir="2700000" algn="tl">
                              <a:srgbClr val="000000">
                                <a:alpha val="43137"/>
                              </a:srgbClr>
                            </a:outerShdw>
                          </a:effectLst>
                          <a:latin typeface="+mn-lt"/>
                          <a:ea typeface="Times New Roman"/>
                          <a:cs typeface="Times New Roman"/>
                        </a:rPr>
                        <a:t>0</a:t>
                      </a:r>
                      <a:endParaRPr lang="en-US" sz="200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n-US" sz="1000" b="0" i="0" u="none" strike="noStrike" dirty="0">
                          <a:solidFill>
                            <a:srgbClr val="000000"/>
                          </a:solidFill>
                          <a:latin typeface="+mn-lt"/>
                        </a:rPr>
                        <a:t>A response gets no credit if it provides no evidence of the ability to [fill in with key language from the intended target].</a:t>
                      </a:r>
                    </a:p>
                  </a:txBody>
                  <a:tcPr marL="92536" marR="10516"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184750" y="110973"/>
            <a:ext cx="7248671" cy="346227"/>
          </a:xfrm>
          <a:prstGeom prst="rect">
            <a:avLst/>
          </a:prstGeom>
        </p:spPr>
        <p:txBody>
          <a:bodyPr wrap="square" lIns="96898" tIns="48449" rIns="96898" bIns="48449">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n-US" sz="1600" b="1" dirty="0">
                <a:effectLst>
                  <a:outerShdw blurRad="38100" dist="38100" dir="2700000" algn="tl">
                    <a:srgbClr val="000000">
                      <a:alpha val="43137"/>
                    </a:srgbClr>
                  </a:outerShdw>
                </a:effectLst>
              </a:rPr>
              <a:t> Grades 3 - 8: Generic 4-Point Narrative Writing Rubric </a:t>
            </a:r>
            <a:endParaRPr lang="en-US" sz="16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E8A0ECE-C9E2-4B32-8A0E-7D248228F9D1}" type="slidenum">
              <a:rPr lang="en-US" smtClean="0"/>
              <a:pPr/>
              <a:t>9</a:t>
            </a:fld>
            <a:endParaRPr lang="en-US" dirty="0"/>
          </a:p>
        </p:txBody>
      </p:sp>
    </p:spTree>
    <p:extLst>
      <p:ext uri="{BB962C8B-B14F-4D97-AF65-F5344CB8AC3E}">
        <p14:creationId xmlns:p14="http://schemas.microsoft.com/office/powerpoint/2010/main" val="82284763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3675</TotalTime>
  <Words>10925</Words>
  <Application>Microsoft Office PowerPoint</Application>
  <PresentationFormat>Custom</PresentationFormat>
  <Paragraphs>1418</Paragraphs>
  <Slides>41</Slides>
  <Notes>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Susan Richmond</cp:lastModifiedBy>
  <cp:revision>490</cp:revision>
  <cp:lastPrinted>2015-03-22T17:49:44Z</cp:lastPrinted>
  <dcterms:created xsi:type="dcterms:W3CDTF">2013-06-13T16:49:22Z</dcterms:created>
  <dcterms:modified xsi:type="dcterms:W3CDTF">2015-03-31T13:05:41Z</dcterms:modified>
</cp:coreProperties>
</file>