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65" r:id="rId3"/>
    <p:sldId id="276" r:id="rId4"/>
    <p:sldId id="256" r:id="rId5"/>
    <p:sldId id="278" r:id="rId6"/>
    <p:sldId id="257" r:id="rId7"/>
    <p:sldId id="263" r:id="rId8"/>
    <p:sldId id="277" r:id="rId9"/>
    <p:sldId id="258" r:id="rId10"/>
    <p:sldId id="260" r:id="rId11"/>
    <p:sldId id="261" r:id="rId12"/>
    <p:sldId id="262" r:id="rId13"/>
    <p:sldId id="266" r:id="rId14"/>
    <p:sldId id="268" r:id="rId15"/>
    <p:sldId id="269" r:id="rId16"/>
    <p:sldId id="270" r:id="rId17"/>
    <p:sldId id="271" r:id="rId18"/>
    <p:sldId id="272" r:id="rId19"/>
    <p:sldId id="273" r:id="rId20"/>
    <p:sldId id="274" r:id="rId21"/>
    <p:sldId id="275" r:id="rId2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16" autoAdjust="0"/>
    <p:restoredTop sz="94660"/>
  </p:normalViewPr>
  <p:slideViewPr>
    <p:cSldViewPr snapToGrid="0">
      <p:cViewPr>
        <p:scale>
          <a:sx n="58" d="100"/>
          <a:sy n="58" d="100"/>
        </p:scale>
        <p:origin x="-1632" y="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C58BB1-CDE4-4CA6-BCCA-C163DB2A5470}"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161188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58BB1-CDE4-4CA6-BCCA-C163DB2A5470}"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77752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58BB1-CDE4-4CA6-BCCA-C163DB2A5470}"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284765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58BB1-CDE4-4CA6-BCCA-C163DB2A5470}"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255166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58BB1-CDE4-4CA6-BCCA-C163DB2A5470}" type="datetimeFigureOut">
              <a:rPr lang="en-US" smtClean="0"/>
              <a:t>12/17/2016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4283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C58BB1-CDE4-4CA6-BCCA-C163DB2A5470}"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333249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C58BB1-CDE4-4CA6-BCCA-C163DB2A5470}" type="datetimeFigureOut">
              <a:rPr lang="en-US" smtClean="0"/>
              <a:t>12/17/2016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232404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C58BB1-CDE4-4CA6-BCCA-C163DB2A5470}" type="datetimeFigureOut">
              <a:rPr lang="en-US" smtClean="0"/>
              <a:t>12/17/2016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152207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58BB1-CDE4-4CA6-BCCA-C163DB2A5470}" type="datetimeFigureOut">
              <a:rPr lang="en-US" smtClean="0"/>
              <a:t>12/17/2016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414820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58BB1-CDE4-4CA6-BCCA-C163DB2A5470}"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145253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58BB1-CDE4-4CA6-BCCA-C163DB2A5470}" type="datetimeFigureOut">
              <a:rPr lang="en-US" smtClean="0"/>
              <a:t>12/17/2016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246513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4C58BB1-CDE4-4CA6-BCCA-C163DB2A5470}" type="datetimeFigureOut">
              <a:rPr lang="en-US" smtClean="0"/>
              <a:t>12/17/2016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54CC5A4-6068-43DB-AB19-EFD65D356DEA}" type="slidenum">
              <a:rPr lang="en-US" smtClean="0"/>
              <a:t>‹#›</a:t>
            </a:fld>
            <a:endParaRPr lang="en-US"/>
          </a:p>
        </p:txBody>
      </p:sp>
    </p:spTree>
    <p:extLst>
      <p:ext uri="{BB962C8B-B14F-4D97-AF65-F5344CB8AC3E}">
        <p14:creationId xmlns:p14="http://schemas.microsoft.com/office/powerpoint/2010/main" val="1378239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paper.com/" TargetMode="External"/><Relationship Id="rId2" Type="http://schemas.openxmlformats.org/officeDocument/2006/relationships/hyperlink" Target="http://www.edu-papers.com/using-gangsta-t-bear-teaching-a-format-for-paragraph-development-in-a-literary-response-essa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amathsdictionaryforkids.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http://cliparts.co/cliparts/pco/Ard/pcoArdGzi.gif"/>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301067" y="613305"/>
            <a:ext cx="2768600" cy="2482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9533" y="934847"/>
            <a:ext cx="6773333" cy="7064563"/>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Read about </a:t>
            </a: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TBEAR </a:t>
            </a:r>
            <a:r>
              <a:rPr lang="en-US" b="1" dirty="0">
                <a:latin typeface="Calibri" panose="020F0502020204030204" pitchFamily="34" charset="0"/>
                <a:ea typeface="Calibri" panose="020F0502020204030204" pitchFamily="34" charset="0"/>
                <a:cs typeface="Times New Roman" panose="02020603050405020304" pitchFamily="18" charset="0"/>
              </a:rPr>
              <a:t>(research)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Use TBEAR as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Graphic Organizer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Paragraph Maker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Body Paragraph Outline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Response Log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An Argument TBEAR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Part of a Dialectic Journal</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An Opinion Article Writing Guide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Literary Analysis Guide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Way to Teach Introduction and Conclusion Paragraphs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Persuasive Essay Graphic Organizer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An Essay Outline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Part of a Writing Score Sheet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Specific Narrative Technique Reflection and Response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Writing Plan Tool with Grade Level CCSS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Support to SBAC’s Task Model Evidence Statements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Way To Scaffold “Write a Brief Text”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Way To Scaffold “Revise a Brief Text”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Way to Respond Across Domains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Guide for Many Reasons to Write</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808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86327199"/>
              </p:ext>
            </p:extLst>
          </p:nvPr>
        </p:nvGraphicFramePr>
        <p:xfrm>
          <a:off x="140678" y="328342"/>
          <a:ext cx="7465924" cy="9635603"/>
        </p:xfrm>
        <a:graphic>
          <a:graphicData uri="http://schemas.openxmlformats.org/drawingml/2006/table">
            <a:tbl>
              <a:tblPr firstRow="1" bandRow="1">
                <a:tableStyleId>{5940675A-B579-460E-94D1-54222C63F5DA}</a:tableStyleId>
              </a:tblPr>
              <a:tblGrid>
                <a:gridCol w="7465924"/>
              </a:tblGrid>
              <a:tr h="449072">
                <a:tc>
                  <a:txBody>
                    <a:bodyPr/>
                    <a:lstStyle/>
                    <a:p>
                      <a:pPr algn="ctr"/>
                      <a:r>
                        <a:rPr lang="en-US" sz="2300" b="1" i="0" u="none" strike="noStrike" baseline="0" dirty="0" smtClean="0">
                          <a:latin typeface="+mn-lt"/>
                        </a:rPr>
                        <a:t>TBEAR Body Paragraph Outline</a:t>
                      </a:r>
                      <a:endParaRPr lang="en-US" sz="2300" dirty="0">
                        <a:latin typeface="+mn-lt"/>
                      </a:endParaRPr>
                    </a:p>
                  </a:txBody>
                  <a:tcPr marL="103632" marR="103632" marT="51816" marB="51816" anchor="ctr">
                    <a:solidFill>
                      <a:schemeClr val="bg1">
                        <a:lumMod val="85000"/>
                      </a:schemeClr>
                    </a:solidFill>
                  </a:tcPr>
                </a:tc>
              </a:tr>
              <a:tr h="449072">
                <a:tc>
                  <a:txBody>
                    <a:bodyPr/>
                    <a:lstStyle/>
                    <a:p>
                      <a:pPr algn="l"/>
                      <a:r>
                        <a:rPr lang="en-US" sz="1100" dirty="0" smtClean="0">
                          <a:latin typeface="+mn-lt"/>
                        </a:rPr>
                        <a:t>Name</a:t>
                      </a:r>
                    </a:p>
                    <a:p>
                      <a:pPr algn="l"/>
                      <a:r>
                        <a:rPr lang="en-US" sz="1100" dirty="0" smtClean="0">
                          <a:latin typeface="+mn-lt"/>
                        </a:rPr>
                        <a:t>Thesis:</a:t>
                      </a:r>
                      <a:endParaRPr lang="en-US" sz="1100" dirty="0">
                        <a:latin typeface="+mn-lt"/>
                      </a:endParaRPr>
                    </a:p>
                  </a:txBody>
                  <a:tcPr marL="103632" marR="103632" marT="51816" marB="51816">
                    <a:solidFill>
                      <a:schemeClr val="bg1"/>
                    </a:solidFill>
                  </a:tcPr>
                </a:tc>
              </a:tr>
              <a:tr h="657195">
                <a:tc>
                  <a:txBody>
                    <a:bodyPr/>
                    <a:lstStyle/>
                    <a:p>
                      <a:r>
                        <a:rPr lang="en-US" sz="1100" b="0" i="0" u="none" strike="noStrike" baseline="0" dirty="0" smtClean="0">
                          <a:solidFill>
                            <a:srgbClr val="000000"/>
                          </a:solidFill>
                          <a:latin typeface="+mn-lt"/>
                        </a:rPr>
                        <a:t>Topic Sentence</a:t>
                      </a: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txBody>
                  <a:tcPr marL="103632" marR="103632" marT="51816" marB="51816">
                    <a:solidFill>
                      <a:schemeClr val="bg1"/>
                    </a:solidFill>
                  </a:tcPr>
                </a:tc>
              </a:tr>
              <a:tr h="978602">
                <a:tc>
                  <a:txBody>
                    <a:bodyPr/>
                    <a:lstStyle/>
                    <a:p>
                      <a:r>
                        <a:rPr lang="en-US" sz="1100" b="0" i="0" u="none" strike="noStrike" baseline="0" dirty="0" smtClean="0">
                          <a:solidFill>
                            <a:srgbClr val="000000"/>
                          </a:solidFill>
                          <a:latin typeface="+mn-lt"/>
                        </a:rPr>
                        <a:t>Evidence #1 (transition + lead-in + quotation/paraphrase/summary)	</a:t>
                      </a: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txBody>
                  <a:tcPr marL="103632" marR="103632" marT="51816" marB="51816">
                    <a:solidFill>
                      <a:schemeClr val="bg1"/>
                    </a:solidFill>
                  </a:tcPr>
                </a:tc>
              </a:tr>
              <a:tr h="653143">
                <a:tc>
                  <a:txBody>
                    <a:bodyPr/>
                    <a:lstStyle/>
                    <a:p>
                      <a:r>
                        <a:rPr lang="en-US" sz="1100" b="0" i="0" u="none" strike="noStrike" baseline="0" dirty="0" smtClean="0">
                          <a:solidFill>
                            <a:srgbClr val="000000"/>
                          </a:solidFill>
                          <a:latin typeface="+mn-lt"/>
                        </a:rPr>
                        <a:t>Analysis #1 – State why significant	</a:t>
                      </a: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txBody>
                  <a:tcPr marL="103632" marR="103632" marT="51816" marB="51816">
                    <a:solidFill>
                      <a:schemeClr val="bg1"/>
                    </a:solidFill>
                  </a:tcPr>
                </a:tc>
              </a:tr>
              <a:tr h="592384">
                <a:tc>
                  <a:txBody>
                    <a:bodyPr/>
                    <a:lstStyle/>
                    <a:p>
                      <a:r>
                        <a:rPr lang="en-US" sz="1100" b="0" i="0" u="none" strike="noStrike" baseline="0" dirty="0" smtClean="0">
                          <a:solidFill>
                            <a:srgbClr val="000000"/>
                          </a:solidFill>
                          <a:latin typeface="+mn-lt"/>
                        </a:rPr>
                        <a:t>Analysis #2 – State why Significant	</a:t>
                      </a: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txBody>
                  <a:tcPr marL="103632" marR="103632" marT="51816" marB="51816">
                    <a:solidFill>
                      <a:schemeClr val="bg1"/>
                    </a:solidFill>
                  </a:tcPr>
                </a:tc>
              </a:tr>
              <a:tr h="652205">
                <a:tc>
                  <a:txBody>
                    <a:bodyPr/>
                    <a:lstStyle/>
                    <a:p>
                      <a:r>
                        <a:rPr kumimoji="0" lang="en-US" sz="1100" b="0" i="0" u="none" strike="noStrike" kern="1200" cap="none" spc="0" normalizeH="0" baseline="0" noProof="0" dirty="0" smtClean="0">
                          <a:ln>
                            <a:noFill/>
                          </a:ln>
                          <a:solidFill>
                            <a:srgbClr val="000000"/>
                          </a:solidFill>
                          <a:effectLst/>
                          <a:uLnTx/>
                          <a:uFillTx/>
                          <a:latin typeface="+mn-lt"/>
                          <a:ea typeface="+mn-ea"/>
                          <a:cs typeface="+mn-cs"/>
                        </a:rPr>
                        <a:t>Evidence #2  (transition + lead-in + quotation/paraphrase/summary)</a:t>
                      </a:r>
                      <a:r>
                        <a:rPr lang="en-US" sz="1100" b="0" i="0" u="none" strike="noStrike" baseline="0" dirty="0" smtClean="0">
                          <a:solidFill>
                            <a:srgbClr val="000000"/>
                          </a:solidFill>
                          <a:latin typeface="+mn-lt"/>
                        </a:rPr>
                        <a:t>	</a:t>
                      </a: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txBody>
                  <a:tcPr marL="103632" marR="103632" marT="51816" marB="51816">
                    <a:solidFill>
                      <a:schemeClr val="bg1"/>
                    </a:solidFill>
                  </a:tcPr>
                </a:tc>
              </a:tr>
              <a:tr h="652205">
                <a:tc>
                  <a:txBody>
                    <a:bodyPr/>
                    <a:lstStyle/>
                    <a:p>
                      <a:r>
                        <a:rPr kumimoji="0" lang="en-US" sz="1100" b="0" i="0" u="none" strike="noStrike" kern="1200" cap="none" spc="0" normalizeH="0" baseline="0" noProof="0" dirty="0" smtClean="0">
                          <a:ln>
                            <a:noFill/>
                          </a:ln>
                          <a:solidFill>
                            <a:srgbClr val="000000"/>
                          </a:solidFill>
                          <a:effectLst/>
                          <a:uLnTx/>
                          <a:uFillTx/>
                          <a:latin typeface="+mn-lt"/>
                          <a:ea typeface="+mn-ea"/>
                          <a:cs typeface="+mn-cs"/>
                        </a:rPr>
                        <a:t>Analysis #1 – State why significant</a:t>
                      </a:r>
                      <a:endParaRPr lang="en-US" sz="1100" b="0" i="0" u="none" strike="noStrike" baseline="0" dirty="0" smtClean="0">
                        <a:solidFill>
                          <a:srgbClr val="000000"/>
                        </a:solidFill>
                        <a:latin typeface="+mn-lt"/>
                      </a:endParaRPr>
                    </a:p>
                  </a:txBody>
                  <a:tcPr marL="103632" marR="103632" marT="51816" marB="51816">
                    <a:solidFill>
                      <a:schemeClr val="bg1"/>
                    </a:solidFill>
                  </a:tcPr>
                </a:tc>
              </a:tr>
              <a:tr h="652205">
                <a:tc>
                  <a:txBody>
                    <a:bodyPr/>
                    <a:lstStyle/>
                    <a:p>
                      <a:r>
                        <a:rPr lang="en-US" sz="1100" b="0" i="0" u="none" strike="noStrike" baseline="0" dirty="0" smtClean="0">
                          <a:solidFill>
                            <a:srgbClr val="000000"/>
                          </a:solidFill>
                          <a:latin typeface="+mn-lt"/>
                        </a:rPr>
                        <a:t>Analysis #2 – State why significant</a:t>
                      </a:r>
                    </a:p>
                  </a:txBody>
                  <a:tcPr marL="103632" marR="103632" marT="51816" marB="51816">
                    <a:solidFill>
                      <a:schemeClr val="bg1"/>
                    </a:solidFill>
                  </a:tcPr>
                </a:tc>
              </a:tr>
              <a:tr h="652205">
                <a:tc>
                  <a:txBody>
                    <a:bodyPr/>
                    <a:lstStyle/>
                    <a:p>
                      <a:r>
                        <a:rPr kumimoji="0" lang="en-US" sz="1100" b="0" i="0" u="none" strike="noStrike" kern="1200" cap="none" spc="0" normalizeH="0" baseline="0" noProof="0" dirty="0" smtClean="0">
                          <a:ln>
                            <a:noFill/>
                          </a:ln>
                          <a:solidFill>
                            <a:srgbClr val="000000"/>
                          </a:solidFill>
                          <a:effectLst/>
                          <a:uLnTx/>
                          <a:uFillTx/>
                          <a:latin typeface="+mn-lt"/>
                          <a:ea typeface="+mn-ea"/>
                          <a:cs typeface="+mn-cs"/>
                        </a:rPr>
                        <a:t>Evidence #3  (transition + lead-in + quotation/paraphrase/summary)</a:t>
                      </a:r>
                      <a:r>
                        <a:rPr lang="en-US" sz="1100" b="0" i="0" u="none" strike="noStrike" baseline="0" dirty="0" smtClean="0">
                          <a:solidFill>
                            <a:srgbClr val="000000"/>
                          </a:solidFill>
                          <a:latin typeface="+mn-lt"/>
                        </a:rPr>
                        <a:t>	</a:t>
                      </a: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txBody>
                  <a:tcPr marL="103632" marR="103632" marT="51816" marB="51816">
                    <a:solidFill>
                      <a:schemeClr val="bg1"/>
                    </a:solidFill>
                  </a:tcPr>
                </a:tc>
              </a:tr>
              <a:tr h="652205">
                <a:tc>
                  <a:txBody>
                    <a:bodyPr/>
                    <a:lstStyle/>
                    <a:p>
                      <a:r>
                        <a:rPr kumimoji="0" lang="en-US" sz="1100" b="0" i="0" u="none" strike="noStrike" kern="1200" cap="none" spc="0" normalizeH="0" baseline="0" noProof="0" dirty="0" smtClean="0">
                          <a:ln>
                            <a:noFill/>
                          </a:ln>
                          <a:solidFill>
                            <a:srgbClr val="000000"/>
                          </a:solidFill>
                          <a:effectLst/>
                          <a:uLnTx/>
                          <a:uFillTx/>
                          <a:latin typeface="+mn-lt"/>
                          <a:ea typeface="+mn-ea"/>
                          <a:cs typeface="+mn-cs"/>
                        </a:rPr>
                        <a:t>Analysis #1 – State why significant</a:t>
                      </a:r>
                      <a:endParaRPr lang="en-US" sz="1100" b="0" i="0" u="none" strike="noStrike" baseline="0" dirty="0" smtClean="0">
                        <a:solidFill>
                          <a:srgbClr val="000000"/>
                        </a:solidFill>
                        <a:latin typeface="+mn-lt"/>
                      </a:endParaRPr>
                    </a:p>
                  </a:txBody>
                  <a:tcPr marL="103632" marR="103632" marT="51816" marB="51816">
                    <a:solidFill>
                      <a:schemeClr val="bg1"/>
                    </a:solidFill>
                  </a:tcPr>
                </a:tc>
              </a:tr>
              <a:tr h="652205">
                <a:tc>
                  <a:txBody>
                    <a:bodyPr/>
                    <a:lstStyle/>
                    <a:p>
                      <a:r>
                        <a:rPr lang="en-US" sz="1100" b="0" i="0" u="none" strike="noStrike" baseline="0" dirty="0" smtClean="0">
                          <a:solidFill>
                            <a:srgbClr val="000000"/>
                          </a:solidFill>
                          <a:latin typeface="+mn-lt"/>
                        </a:rPr>
                        <a:t>Analysis #2 – State why significant</a:t>
                      </a:r>
                    </a:p>
                  </a:txBody>
                  <a:tcPr marL="103632" marR="103632" marT="51816" marB="51816">
                    <a:solidFill>
                      <a:schemeClr val="bg1"/>
                    </a:solidFill>
                  </a:tcPr>
                </a:tc>
              </a:tr>
              <a:tr h="652205">
                <a:tc>
                  <a:txBody>
                    <a:bodyPr/>
                    <a:lstStyle/>
                    <a:p>
                      <a:r>
                        <a:rPr lang="en-US" sz="1100" b="0" i="0" u="none" strike="noStrike" baseline="0" dirty="0" smtClean="0">
                          <a:solidFill>
                            <a:srgbClr val="000000"/>
                          </a:solidFill>
                          <a:latin typeface="+mn-lt"/>
                        </a:rPr>
                        <a:t>Concluding sentence (transition to next paragraph)</a:t>
                      </a:r>
                    </a:p>
                  </a:txBody>
                  <a:tcPr marL="103632" marR="103632" marT="51816" marB="51816">
                    <a:solidFill>
                      <a:schemeClr val="bg1"/>
                    </a:solidFill>
                  </a:tcPr>
                </a:tc>
              </a:tr>
              <a:tr h="621792">
                <a:tc>
                  <a:txBody>
                    <a:bodyPr/>
                    <a:lstStyle/>
                    <a:p>
                      <a:pPr algn="l"/>
                      <a:r>
                        <a:rPr lang="en-US" sz="1000" b="0" i="0" u="none" strike="noStrike" baseline="0" dirty="0" smtClean="0">
                          <a:solidFill>
                            <a:srgbClr val="000000"/>
                          </a:solidFill>
                          <a:latin typeface="+mn-lt"/>
                        </a:rPr>
                        <a:t>Adopted From: </a:t>
                      </a:r>
                    </a:p>
                    <a:p>
                      <a:pPr algn="l"/>
                      <a:r>
                        <a:rPr lang="en-US" sz="1000" b="0" i="0" u="none" strike="noStrike" baseline="0" dirty="0" smtClean="0">
                          <a:solidFill>
                            <a:srgbClr val="000000"/>
                          </a:solidFill>
                          <a:latin typeface="+mn-lt"/>
                        </a:rPr>
                        <a:t>© (2010) T-BEAR Organizer Adapted by Karin K. Hess, </a:t>
                      </a:r>
                      <a:r>
                        <a:rPr lang="en-US" sz="1000" b="0" i="1" u="none" strike="noStrike" baseline="0" dirty="0" smtClean="0">
                          <a:solidFill>
                            <a:srgbClr val="000000"/>
                          </a:solidFill>
                          <a:latin typeface="+mn-lt"/>
                        </a:rPr>
                        <a:t>Local Assessment Toolkit</a:t>
                      </a:r>
                      <a:r>
                        <a:rPr lang="en-US" sz="1000" b="0" i="0" u="none" strike="noStrike" baseline="0" dirty="0" smtClean="0">
                          <a:solidFill>
                            <a:srgbClr val="000000"/>
                          </a:solidFill>
                          <a:latin typeface="+mn-lt"/>
                        </a:rPr>
                        <a:t>: Cognitive Rigor &amp; Writing. Permission to reproduce is given when authorship is fully cited </a:t>
                      </a:r>
                      <a:r>
                        <a:rPr lang="en-US" sz="1000" b="0" i="0" u="none" strike="noStrike" baseline="0" dirty="0" smtClean="0">
                          <a:solidFill>
                            <a:srgbClr val="0000FF"/>
                          </a:solidFill>
                          <a:latin typeface="+mn-lt"/>
                        </a:rPr>
                        <a:t>khess@nciea.org</a:t>
                      </a:r>
                      <a:endParaRPr lang="en-US" sz="1000" dirty="0">
                        <a:latin typeface="+mn-lt"/>
                      </a:endParaRPr>
                    </a:p>
                  </a:txBody>
                  <a:tcPr marL="103632" marR="103632" marT="51816" marB="51816" anchor="ctr">
                    <a:solidFill>
                      <a:schemeClr val="bg1"/>
                    </a:solidFill>
                  </a:tcPr>
                </a:tc>
              </a:tr>
            </a:tbl>
          </a:graphicData>
        </a:graphic>
      </p:graphicFrame>
    </p:spTree>
    <p:extLst>
      <p:ext uri="{BB962C8B-B14F-4D97-AF65-F5344CB8AC3E}">
        <p14:creationId xmlns:p14="http://schemas.microsoft.com/office/powerpoint/2010/main" val="184163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a:xfrm>
            <a:off x="-4846096" y="4702349"/>
            <a:ext cx="6324600" cy="5181600"/>
          </a:xfrm>
          <a:prstGeom prst="rect">
            <a:avLst/>
          </a:prstGeom>
        </p:spPr>
        <p:txBody>
          <a:bodyPr vert="horz" lIns="91440" tIns="45720" rIns="91440" bIns="45720" rtlCol="0">
            <a:norm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nSpc>
                <a:spcPct val="100000"/>
              </a:lnSpc>
              <a:spcBef>
                <a:spcPts val="0"/>
              </a:spcBef>
              <a:buFontTx/>
              <a:buNone/>
            </a:pPr>
            <a:r>
              <a:rPr lang="en-US" altLang="en-US" sz="2000" dirty="0" smtClean="0"/>
              <a:t>	</a:t>
            </a:r>
            <a:endParaRPr lang="en-US" altLang="en-US" sz="2000" dirty="0"/>
          </a:p>
          <a:p>
            <a:pPr>
              <a:lnSpc>
                <a:spcPct val="100000"/>
              </a:lnSpc>
              <a:spcBef>
                <a:spcPts val="0"/>
              </a:spcBef>
              <a:buFontTx/>
              <a:buNone/>
            </a:pPr>
            <a:endParaRPr lang="en-US" altLang="en-US" sz="2000" dirty="0"/>
          </a:p>
          <a:p>
            <a:pPr>
              <a:lnSpc>
                <a:spcPct val="100000"/>
              </a:lnSpc>
              <a:spcBef>
                <a:spcPts val="0"/>
              </a:spcBef>
              <a:buFontTx/>
              <a:buNone/>
            </a:pPr>
            <a:r>
              <a:rPr lang="en-US" altLang="en-US" sz="2000" dirty="0" smtClean="0"/>
              <a:t>   </a:t>
            </a:r>
          </a:p>
        </p:txBody>
      </p:sp>
      <p:graphicFrame>
        <p:nvGraphicFramePr>
          <p:cNvPr id="11" name="Table 10"/>
          <p:cNvGraphicFramePr>
            <a:graphicFrameLocks noGrp="1"/>
          </p:cNvGraphicFramePr>
          <p:nvPr>
            <p:extLst>
              <p:ext uri="{D42A27DB-BD31-4B8C-83A1-F6EECF244321}">
                <p14:modId xmlns:p14="http://schemas.microsoft.com/office/powerpoint/2010/main" val="145426094"/>
              </p:ext>
            </p:extLst>
          </p:nvPr>
        </p:nvGraphicFramePr>
        <p:xfrm>
          <a:off x="541867" y="237068"/>
          <a:ext cx="6841065" cy="8991600"/>
        </p:xfrm>
        <a:graphic>
          <a:graphicData uri="http://schemas.openxmlformats.org/drawingml/2006/table">
            <a:tbl>
              <a:tblPr firstRow="1" bandRow="1">
                <a:tableStyleId>{5940675A-B579-460E-94D1-54222C63F5DA}</a:tableStyleId>
              </a:tblPr>
              <a:tblGrid>
                <a:gridCol w="659514"/>
                <a:gridCol w="6181551"/>
              </a:tblGrid>
              <a:tr h="370840">
                <a:tc gridSpan="2">
                  <a:txBody>
                    <a:bodyPr/>
                    <a:lstStyle/>
                    <a:p>
                      <a:pPr algn="ctr"/>
                      <a:r>
                        <a:rPr lang="en-US" sz="1800" b="1" dirty="0" smtClean="0"/>
                        <a:t>TBEAR RESPONSE LOG</a:t>
                      </a:r>
                      <a:endParaRPr lang="en-US" sz="1800" b="1" dirty="0"/>
                    </a:p>
                  </a:txBody>
                  <a:tcPr>
                    <a:solidFill>
                      <a:schemeClr val="bg1">
                        <a:lumMod val="85000"/>
                      </a:schemeClr>
                    </a:solidFill>
                  </a:tcPr>
                </a:tc>
                <a:tc hMerge="1">
                  <a:txBody>
                    <a:bodyPr/>
                    <a:lstStyle/>
                    <a:p>
                      <a:endParaRPr lang="en-US" dirty="0"/>
                    </a:p>
                  </a:txBody>
                  <a:tcPr/>
                </a:tc>
              </a:tr>
              <a:tr h="370840">
                <a:tc gridSpan="2">
                  <a:txBody>
                    <a:bodyPr/>
                    <a:lstStyle/>
                    <a:p>
                      <a:pPr algn="l"/>
                      <a:r>
                        <a:rPr lang="en-US" sz="1800" b="1" dirty="0" smtClean="0"/>
                        <a:t>Directions:  Highlight,</a:t>
                      </a:r>
                      <a:r>
                        <a:rPr lang="en-US" sz="1800" b="1" baseline="0" dirty="0" smtClean="0"/>
                        <a:t> underline or mark TBEAR in the text below.</a:t>
                      </a:r>
                      <a:endParaRPr lang="en-US" sz="1800" b="1" dirty="0"/>
                    </a:p>
                  </a:txBody>
                  <a:tcPr>
                    <a:solidFill>
                      <a:schemeClr val="bg1"/>
                    </a:solidFill>
                  </a:tcPr>
                </a:tc>
                <a:tc hMerge="1">
                  <a:txBody>
                    <a:bodyPr/>
                    <a:lstStyle/>
                    <a:p>
                      <a:endParaRPr lang="en-US"/>
                    </a:p>
                  </a:txBody>
                  <a:tcPr/>
                </a:tc>
              </a:tr>
              <a:tr h="370840">
                <a:tc>
                  <a:txBody>
                    <a:bodyPr/>
                    <a:lstStyle/>
                    <a:p>
                      <a:pPr algn="ctr"/>
                      <a:r>
                        <a:rPr lang="en-US" sz="1800" b="1" dirty="0" smtClean="0"/>
                        <a:t>T</a:t>
                      </a:r>
                      <a:endParaRPr lang="en-US" sz="18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mn-lt"/>
                          <a:ea typeface="+mn-ea"/>
                          <a:cs typeface="+mn-cs"/>
                        </a:rPr>
                        <a:t>Topic Sentence or Opinion Statement + Literary Device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mn-lt"/>
                          <a:ea typeface="+mn-ea"/>
                          <a:cs typeface="+mn-cs"/>
                        </a:rPr>
                        <a:t>and Reasoning</a:t>
                      </a:r>
                    </a:p>
                  </a:txBody>
                  <a:tcPr/>
                </a:tc>
              </a:tr>
              <a:tr h="370840">
                <a:tc>
                  <a:txBody>
                    <a:bodyPr/>
                    <a:lstStyle/>
                    <a:p>
                      <a:pPr algn="ctr"/>
                      <a:r>
                        <a:rPr lang="en-US" sz="1800" b="1" dirty="0" smtClean="0"/>
                        <a:t>B</a:t>
                      </a:r>
                      <a:endParaRPr lang="en-US" sz="1800" b="1" dirty="0"/>
                    </a:p>
                  </a:txBody>
                  <a:tcPr anchor="ctr"/>
                </a:tc>
                <a:tc>
                  <a:txBody>
                    <a:bodyPr/>
                    <a:lstStyle/>
                    <a:p>
                      <a:r>
                        <a:rPr lang="en-US" sz="1800" dirty="0" smtClean="0"/>
                        <a:t>Bridge or Transition</a:t>
                      </a:r>
                      <a:endParaRPr lang="en-US" sz="1800" dirty="0"/>
                    </a:p>
                  </a:txBody>
                  <a:tcPr/>
                </a:tc>
              </a:tr>
              <a:tr h="370840">
                <a:tc>
                  <a:txBody>
                    <a:bodyPr/>
                    <a:lstStyle/>
                    <a:p>
                      <a:pPr algn="ctr"/>
                      <a:r>
                        <a:rPr lang="en-US" sz="1800" b="1" dirty="0" smtClean="0"/>
                        <a:t>E</a:t>
                      </a:r>
                      <a:endParaRPr lang="en-US" sz="1800" b="1" dirty="0"/>
                    </a:p>
                  </a:txBody>
                  <a:tcPr anchor="ctr"/>
                </a:tc>
                <a:tc>
                  <a:txBody>
                    <a:bodyPr/>
                    <a:lstStyle/>
                    <a:p>
                      <a:r>
                        <a:rPr lang="en-US" sz="1800" dirty="0" smtClean="0"/>
                        <a:t>Evidence</a:t>
                      </a:r>
                      <a:endParaRPr lang="en-US" sz="1800" dirty="0"/>
                    </a:p>
                  </a:txBody>
                  <a:tcPr/>
                </a:tc>
              </a:tr>
              <a:tr h="370840">
                <a:tc>
                  <a:txBody>
                    <a:bodyPr/>
                    <a:lstStyle/>
                    <a:p>
                      <a:pPr algn="ctr"/>
                      <a:r>
                        <a:rPr lang="en-US" sz="1800" b="1" dirty="0" smtClean="0"/>
                        <a:t>A</a:t>
                      </a:r>
                      <a:endParaRPr lang="en-US" sz="1800" b="1" dirty="0"/>
                    </a:p>
                  </a:txBody>
                  <a:tcPr anchor="ctr"/>
                </a:tc>
                <a:tc>
                  <a:txBody>
                    <a:bodyPr/>
                    <a:lstStyle/>
                    <a:p>
                      <a:r>
                        <a:rPr lang="en-US" sz="1800" dirty="0" smtClean="0"/>
                        <a:t>Analysis and Interpretation</a:t>
                      </a:r>
                      <a:endParaRPr lang="en-US" sz="1800" dirty="0"/>
                    </a:p>
                  </a:txBody>
                  <a:tcPr/>
                </a:tc>
              </a:tr>
              <a:tr h="370840">
                <a:tc>
                  <a:txBody>
                    <a:bodyPr/>
                    <a:lstStyle/>
                    <a:p>
                      <a:pPr algn="ctr"/>
                      <a:r>
                        <a:rPr lang="en-US" sz="1800" b="1" dirty="0" smtClean="0"/>
                        <a:t>R</a:t>
                      </a:r>
                      <a:endParaRPr lang="en-US" sz="1800" b="1" dirty="0"/>
                    </a:p>
                  </a:txBody>
                  <a:tcPr anchor="ctr"/>
                </a:tc>
                <a:tc>
                  <a:txBody>
                    <a:bodyPr/>
                    <a:lstStyle/>
                    <a:p>
                      <a:r>
                        <a:rPr lang="en-US" sz="1800" dirty="0" smtClean="0"/>
                        <a:t>Restatement Linking to Topic Sentence and Information Stated.</a:t>
                      </a:r>
                      <a:endParaRPr lang="en-US" sz="1800" dirty="0"/>
                    </a:p>
                  </a:txBody>
                  <a:tcPr/>
                </a:tc>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mn-lt"/>
                          <a:ea typeface="+mn-ea"/>
                          <a:cs typeface="+mn-cs"/>
                        </a:rPr>
                        <a:t>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hMerge="1">
                  <a:txBody>
                    <a:bodyPr/>
                    <a:lstStyle/>
                    <a:p>
                      <a:endParaRPr lang="en-US" dirty="0"/>
                    </a:p>
                  </a:txBody>
                  <a:tcPr/>
                </a:tc>
              </a:tr>
              <a:tr h="370840">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Adopted From: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 (2010) T-BEAR Organizer Adapted by Karin K. Hess, </a:t>
                      </a:r>
                      <a:r>
                        <a:rPr kumimoji="0" lang="en-US" sz="1000" b="0" i="1" u="none" strike="noStrike" kern="1200" cap="none" spc="0" normalizeH="0" baseline="0" noProof="0" dirty="0" smtClean="0">
                          <a:ln>
                            <a:noFill/>
                          </a:ln>
                          <a:solidFill>
                            <a:srgbClr val="000000"/>
                          </a:solidFill>
                          <a:effectLst/>
                          <a:uLnTx/>
                          <a:uFillTx/>
                          <a:latin typeface="+mn-lt"/>
                          <a:ea typeface="+mn-ea"/>
                          <a:cs typeface="+mn-cs"/>
                        </a:rPr>
                        <a:t>Local Assessment Toolkit</a:t>
                      </a:r>
                      <a:r>
                        <a:rPr kumimoji="0" lang="en-US" sz="1000" b="0" i="0" u="none" strike="noStrike" kern="1200" cap="none" spc="0" normalizeH="0" baseline="0" noProof="0" dirty="0" smtClean="0">
                          <a:ln>
                            <a:noFill/>
                          </a:ln>
                          <a:solidFill>
                            <a:srgbClr val="000000"/>
                          </a:solidFill>
                          <a:effectLst/>
                          <a:uLnTx/>
                          <a:uFillTx/>
                          <a:latin typeface="+mn-lt"/>
                          <a:ea typeface="+mn-ea"/>
                          <a:cs typeface="+mn-cs"/>
                        </a:rPr>
                        <a:t>: Cognitive Rigor &amp; Writing. Permission to reproduce is given when authorship is fully cited </a:t>
                      </a:r>
                      <a:r>
                        <a:rPr kumimoji="0" lang="en-US" sz="1000" b="0" i="0" u="none" strike="noStrike" kern="1200" cap="none" spc="0" normalizeH="0" baseline="0" noProof="0" dirty="0" smtClean="0">
                          <a:ln>
                            <a:noFill/>
                          </a:ln>
                          <a:solidFill>
                            <a:srgbClr val="0000FF"/>
                          </a:solidFill>
                          <a:effectLst/>
                          <a:uLnTx/>
                          <a:uFillTx/>
                          <a:latin typeface="+mn-lt"/>
                          <a:ea typeface="+mn-ea"/>
                          <a:cs typeface="+mn-cs"/>
                        </a:rPr>
                        <a:t>khess@nciea.org</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hMerge="1">
                  <a:txBody>
                    <a:bodyPr/>
                    <a:lstStyle/>
                    <a:p>
                      <a:endParaRPr lang="en-US"/>
                    </a:p>
                  </a:txBody>
                  <a:tcPr/>
                </a:tc>
              </a:tr>
            </a:tbl>
          </a:graphicData>
        </a:graphic>
      </p:graphicFrame>
    </p:spTree>
    <p:extLst>
      <p:ext uri="{BB962C8B-B14F-4D97-AF65-F5344CB8AC3E}">
        <p14:creationId xmlns:p14="http://schemas.microsoft.com/office/powerpoint/2010/main" val="3431491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76550402"/>
              </p:ext>
            </p:extLst>
          </p:nvPr>
        </p:nvGraphicFramePr>
        <p:xfrm>
          <a:off x="406400" y="491067"/>
          <a:ext cx="6993465" cy="7315200"/>
        </p:xfrm>
        <a:graphic>
          <a:graphicData uri="http://schemas.openxmlformats.org/drawingml/2006/table">
            <a:tbl>
              <a:tblPr firstRow="1" bandRow="1">
                <a:tableStyleId>{5C22544A-7EE6-4342-B048-85BDC9FD1C3A}</a:tableStyleId>
              </a:tblPr>
              <a:tblGrid>
                <a:gridCol w="6993465"/>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Using TBEAR To Write an Argument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REMEMBER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Write a Topic STATEMENT (you are not asking a question or using a hook). Write a plain statement of what side of the argument you will be taking about the article.  Your claim should be arguable.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Background Information: Explain the argument you’ll be discussing. Introduce the article you’re using as your source. </a:t>
                      </a:r>
                      <a:endParaRPr kumimoji="0" lang="en-US" sz="11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Your evidence is a </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FACT</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or a </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DIRECT QUOTE</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from the article.  Use lots of direct evidence.  Organize your evidence!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Analysis:  Write in third person.  Connect the evidence to the topic and point you are making.  Analysis is reporting facts.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endParaRPr lang="en-US" sz="1100" dirty="0" smtClean="0"/>
                    </a:p>
                    <a:p>
                      <a:endParaRPr lang="en-US" sz="1100" dirty="0" smtClean="0"/>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Reflect why the evidence supports and advances your argument.  </a:t>
                      </a:r>
                    </a:p>
                    <a:p>
                      <a:endParaRPr lang="en-US" sz="1100" dirty="0" smtClean="0"/>
                    </a:p>
                    <a:p>
                      <a:endParaRPr lang="en-US" sz="1100" dirty="0" smtClean="0"/>
                    </a:p>
                    <a:p>
                      <a:endParaRPr lang="en-US" sz="1100" dirty="0" smtClean="0"/>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3086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83069581"/>
              </p:ext>
            </p:extLst>
          </p:nvPr>
        </p:nvGraphicFramePr>
        <p:xfrm>
          <a:off x="61644" y="48692"/>
          <a:ext cx="7685070" cy="10058400"/>
        </p:xfrm>
        <a:graphic>
          <a:graphicData uri="http://schemas.openxmlformats.org/drawingml/2006/table">
            <a:tbl>
              <a:tblPr firstRow="1" bandRow="1">
                <a:tableStyleId>{5940675A-B579-460E-94D1-54222C63F5DA}</a:tableStyleId>
              </a:tblPr>
              <a:tblGrid>
                <a:gridCol w="7685070"/>
              </a:tblGrid>
              <a:tr h="10058400">
                <a:tc>
                  <a:txBody>
                    <a:bodyPr/>
                    <a:lstStyle/>
                    <a:p>
                      <a:pPr algn="l"/>
                      <a:r>
                        <a:rPr lang="en-US" sz="1100" b="0" i="0" u="none" strike="noStrike" baseline="0" dirty="0" smtClean="0">
                          <a:solidFill>
                            <a:srgbClr val="000000"/>
                          </a:solidFill>
                          <a:latin typeface="Calibri" panose="020F0502020204030204" pitchFamily="34" charset="0"/>
                        </a:rPr>
                        <a:t>English AP Summer Assignments – Beckett, Room E212</a:t>
                      </a:r>
                    </a:p>
                    <a:p>
                      <a:pPr algn="l"/>
                      <a:r>
                        <a:rPr lang="en-US" sz="1100" b="0" i="0" u="none" strike="noStrike" baseline="0" dirty="0" smtClean="0">
                          <a:solidFill>
                            <a:srgbClr val="000000"/>
                          </a:solidFill>
                          <a:latin typeface="+mn-lt"/>
                        </a:rPr>
                        <a:t>Read the following book: The Amazing Adventures of </a:t>
                      </a:r>
                      <a:r>
                        <a:rPr lang="en-US" sz="1100" b="0" i="0" u="none" strike="noStrike" baseline="0" dirty="0" err="1" smtClean="0">
                          <a:solidFill>
                            <a:srgbClr val="000000"/>
                          </a:solidFill>
                          <a:latin typeface="+mn-lt"/>
                        </a:rPr>
                        <a:t>Kavalier</a:t>
                      </a:r>
                      <a:r>
                        <a:rPr lang="en-US" sz="1100" b="0" i="0" u="none" strike="noStrike" baseline="0" dirty="0" smtClean="0">
                          <a:solidFill>
                            <a:srgbClr val="000000"/>
                          </a:solidFill>
                          <a:latin typeface="+mn-lt"/>
                        </a:rPr>
                        <a:t> and Clay by Michael </a:t>
                      </a:r>
                      <a:r>
                        <a:rPr lang="en-US" sz="1100" b="0" i="0" u="none" strike="noStrike" baseline="0" dirty="0" err="1" smtClean="0">
                          <a:solidFill>
                            <a:srgbClr val="000000"/>
                          </a:solidFill>
                          <a:latin typeface="+mn-lt"/>
                        </a:rPr>
                        <a:t>Chabon</a:t>
                      </a:r>
                      <a:endParaRPr lang="en-US" sz="1100" b="0" i="0" u="none" strike="noStrike" baseline="0" dirty="0" smtClean="0">
                        <a:solidFill>
                          <a:srgbClr val="000000"/>
                        </a:solidFill>
                        <a:latin typeface="+mn-lt"/>
                      </a:endParaRPr>
                    </a:p>
                    <a:p>
                      <a:pPr algn="l"/>
                      <a:endParaRPr lang="en-US" sz="600" b="1" i="1" u="none" strike="noStrike" baseline="0" dirty="0" smtClean="0">
                        <a:solidFill>
                          <a:srgbClr val="000000"/>
                        </a:solidFill>
                        <a:latin typeface="+mn-lt"/>
                      </a:endParaRPr>
                    </a:p>
                    <a:p>
                      <a:pPr algn="l"/>
                      <a:r>
                        <a:rPr lang="en-US" sz="1100" b="1" i="1" u="none" strike="noStrike" baseline="0" dirty="0" smtClean="0">
                          <a:solidFill>
                            <a:srgbClr val="000000"/>
                          </a:solidFill>
                          <a:latin typeface="+mn-lt"/>
                        </a:rPr>
                        <a:t>Keep </a:t>
                      </a:r>
                      <a:r>
                        <a:rPr lang="en-US" sz="1100" b="0" i="0" u="none" strike="noStrike" baseline="0" dirty="0" smtClean="0">
                          <a:solidFill>
                            <a:srgbClr val="000000"/>
                          </a:solidFill>
                          <a:latin typeface="+mn-lt"/>
                        </a:rPr>
                        <a:t>a dialectic journal:</a:t>
                      </a:r>
                    </a:p>
                    <a:p>
                      <a:pPr algn="l"/>
                      <a:endParaRPr lang="en-US" sz="600" b="0" i="0" u="none" strike="noStrike" baseline="0" dirty="0" smtClean="0">
                        <a:solidFill>
                          <a:srgbClr val="000000"/>
                        </a:solidFill>
                        <a:latin typeface="+mn-lt"/>
                      </a:endParaRPr>
                    </a:p>
                    <a:p>
                      <a:pPr algn="l"/>
                      <a:r>
                        <a:rPr lang="en-US" sz="1100" b="0" i="0" u="none" strike="noStrike" baseline="0" dirty="0" smtClean="0">
                          <a:solidFill>
                            <a:srgbClr val="000000"/>
                          </a:solidFill>
                          <a:latin typeface="+mn-lt"/>
                        </a:rPr>
                        <a:t>As you read, keep a dialectical journal for each book. You should write these journals in one notebook. DO NOT TYPE YOUR JOURNALS! These journals will consist of quotations to which you respond critically for each work. Please label and date journals appropriately. Select one quotation or passage for approximately every 30 pages. Respond to the quotations, focus on the ways in which the author uses language to create an effect. What is it about the language that stands out and makes the passage distinctive?</a:t>
                      </a:r>
                    </a:p>
                    <a:p>
                      <a:pPr algn="l"/>
                      <a:endParaRPr lang="en-US" sz="600" b="0" i="0" u="none" strike="noStrike" baseline="0" dirty="0" smtClean="0">
                        <a:solidFill>
                          <a:srgbClr val="000000"/>
                        </a:solidFill>
                        <a:latin typeface="+mn-lt"/>
                      </a:endParaRPr>
                    </a:p>
                    <a:p>
                      <a:pPr algn="l"/>
                      <a:r>
                        <a:rPr lang="en-US" sz="1100" b="0" i="0" u="none" strike="noStrike" baseline="0" dirty="0" smtClean="0">
                          <a:solidFill>
                            <a:srgbClr val="000000"/>
                          </a:solidFill>
                          <a:latin typeface="+mn-lt"/>
                        </a:rPr>
                        <a:t>How does the passage reflect the author’s style and reveal larger themes of the work? I expect responses to be developed thoughtfully and intellectually. Responses should be approximately 60 words in length. The dialectical journals should be constructed in the following manner:</a:t>
                      </a:r>
                    </a:p>
                    <a:p>
                      <a:pPr algn="l"/>
                      <a:endParaRPr lang="en-US" sz="600" b="0" i="0" u="none" strike="noStrike" baseline="0" dirty="0" smtClean="0">
                        <a:solidFill>
                          <a:srgbClr val="000000"/>
                        </a:solidFill>
                        <a:latin typeface="+mn-lt"/>
                      </a:endParaRPr>
                    </a:p>
                    <a:p>
                      <a:pPr algn="l"/>
                      <a:r>
                        <a:rPr lang="en-US" sz="1100" b="1" i="0" u="none" strike="noStrike" baseline="0" dirty="0" smtClean="0">
                          <a:solidFill>
                            <a:srgbClr val="000000"/>
                          </a:solidFill>
                          <a:latin typeface="+mn-lt"/>
                        </a:rPr>
                        <a:t>Quote “Write the quote from the book Your response and analysis of the on the left side of the paper with quote should be written on the opposite the correct</a:t>
                      </a:r>
                    </a:p>
                    <a:p>
                      <a:pPr algn="l"/>
                      <a:r>
                        <a:rPr lang="en-US" sz="1100" b="1" i="0" u="none" strike="noStrike" baseline="0" dirty="0" smtClean="0">
                          <a:solidFill>
                            <a:srgbClr val="000000"/>
                          </a:solidFill>
                          <a:latin typeface="+mn-lt"/>
                        </a:rPr>
                        <a:t>MLA citation” (176). side of the page.</a:t>
                      </a:r>
                    </a:p>
                    <a:p>
                      <a:pPr algn="l"/>
                      <a:endParaRPr lang="en-US" sz="600" b="0" i="0" u="none" strike="noStrike" baseline="0" dirty="0" smtClean="0">
                        <a:solidFill>
                          <a:srgbClr val="000000"/>
                        </a:solidFill>
                        <a:latin typeface="+mn-lt"/>
                      </a:endParaRPr>
                    </a:p>
                    <a:p>
                      <a:pPr algn="l"/>
                      <a:r>
                        <a:rPr lang="en-US" sz="1100" b="1" i="0" u="none" strike="noStrike" baseline="0" dirty="0" smtClean="0">
                          <a:solidFill>
                            <a:srgbClr val="000000"/>
                          </a:solidFill>
                          <a:latin typeface="+mn-lt"/>
                        </a:rPr>
                        <a:t>For the RESPONSE column, you have several ways to respond to a text and you only need to use one way.</a:t>
                      </a:r>
                    </a:p>
                    <a:p>
                      <a:pPr algn="l"/>
                      <a:r>
                        <a:rPr lang="en-US" sz="1100" b="1" i="0" u="none" strike="noStrike" baseline="0" dirty="0" smtClean="0">
                          <a:solidFill>
                            <a:srgbClr val="000000"/>
                          </a:solidFill>
                          <a:latin typeface="+mn-lt"/>
                        </a:rPr>
                        <a:t>• Raise questions about the beliefs and values implied</a:t>
                      </a:r>
                    </a:p>
                    <a:p>
                      <a:pPr algn="l"/>
                      <a:r>
                        <a:rPr lang="en-US" sz="1100" b="1" i="0" u="none" strike="noStrike" baseline="0" dirty="0" smtClean="0">
                          <a:solidFill>
                            <a:srgbClr val="000000"/>
                          </a:solidFill>
                          <a:latin typeface="+mn-lt"/>
                        </a:rPr>
                        <a:t>in the text</a:t>
                      </a:r>
                    </a:p>
                    <a:p>
                      <a:pPr algn="l"/>
                      <a:r>
                        <a:rPr lang="en-US" sz="1100" b="1" i="0" u="none" strike="noStrike" baseline="0" dirty="0" smtClean="0">
                          <a:solidFill>
                            <a:srgbClr val="000000"/>
                          </a:solidFill>
                          <a:latin typeface="+mn-lt"/>
                        </a:rPr>
                        <a:t>• Give your personal reactions to the passage</a:t>
                      </a:r>
                    </a:p>
                    <a:p>
                      <a:pPr algn="l"/>
                      <a:r>
                        <a:rPr lang="en-US" sz="1100" b="1" i="0" u="none" strike="noStrike" baseline="0" dirty="0" smtClean="0">
                          <a:solidFill>
                            <a:srgbClr val="000000"/>
                          </a:solidFill>
                          <a:latin typeface="+mn-lt"/>
                        </a:rPr>
                        <a:t>• Discuss the words, ideas, or actions of the author or</a:t>
                      </a:r>
                    </a:p>
                    <a:p>
                      <a:pPr algn="l"/>
                      <a:r>
                        <a:rPr lang="en-US" sz="1100" b="1" i="0" u="none" strike="noStrike" baseline="0" dirty="0" smtClean="0">
                          <a:solidFill>
                            <a:srgbClr val="000000"/>
                          </a:solidFill>
                          <a:latin typeface="+mn-lt"/>
                        </a:rPr>
                        <a:t>a character</a:t>
                      </a:r>
                    </a:p>
                    <a:p>
                      <a:pPr algn="l"/>
                      <a:r>
                        <a:rPr lang="en-US" sz="1100" b="1" i="0" u="none" strike="noStrike" baseline="0" dirty="0" smtClean="0">
                          <a:solidFill>
                            <a:srgbClr val="000000"/>
                          </a:solidFill>
                          <a:latin typeface="+mn-lt"/>
                        </a:rPr>
                        <a:t>• Tell what it reminds you of from your own</a:t>
                      </a:r>
                    </a:p>
                    <a:p>
                      <a:pPr algn="l"/>
                      <a:r>
                        <a:rPr lang="en-US" sz="1100" b="1" i="0" u="none" strike="noStrike" baseline="0" dirty="0" smtClean="0">
                          <a:solidFill>
                            <a:srgbClr val="000000"/>
                          </a:solidFill>
                          <a:latin typeface="+mn-lt"/>
                        </a:rPr>
                        <a:t>experiences</a:t>
                      </a:r>
                    </a:p>
                    <a:p>
                      <a:pPr algn="l"/>
                      <a:r>
                        <a:rPr lang="en-US" sz="1100" b="1" i="0" u="none" strike="noStrike" baseline="0" dirty="0" smtClean="0">
                          <a:solidFill>
                            <a:srgbClr val="000000"/>
                          </a:solidFill>
                          <a:latin typeface="+mn-lt"/>
                        </a:rPr>
                        <a:t>• Write about what it makes you think or feel</a:t>
                      </a:r>
                    </a:p>
                    <a:p>
                      <a:pPr algn="l"/>
                      <a:r>
                        <a:rPr lang="en-US" sz="1100" b="1" i="0" u="none" strike="noStrike" baseline="0" dirty="0" smtClean="0">
                          <a:solidFill>
                            <a:srgbClr val="000000"/>
                          </a:solidFill>
                          <a:latin typeface="+mn-lt"/>
                        </a:rPr>
                        <a:t>• Argue with or speak to the character or author</a:t>
                      </a:r>
                    </a:p>
                    <a:p>
                      <a:pPr algn="ctr"/>
                      <a:r>
                        <a:rPr lang="en-US" sz="1100" b="1" i="1" u="none" strike="noStrike" baseline="0" dirty="0" smtClean="0">
                          <a:solidFill>
                            <a:srgbClr val="000000"/>
                          </a:solidFill>
                          <a:latin typeface="+mn-lt"/>
                        </a:rPr>
                        <a:t>Write Your Essay:</a:t>
                      </a:r>
                    </a:p>
                    <a:p>
                      <a:pPr algn="l"/>
                      <a:r>
                        <a:rPr lang="en-US" sz="1100" b="0" i="0" u="none" strike="noStrike" baseline="0" dirty="0" smtClean="0">
                          <a:solidFill>
                            <a:srgbClr val="000000"/>
                          </a:solidFill>
                          <a:latin typeface="+mn-lt"/>
                        </a:rPr>
                        <a:t>Authors hope to get a message across in their writings. Think about a significant message the author of the novel hopes to convey to his/her readers, then write an essay analyzing </a:t>
                      </a:r>
                      <a:r>
                        <a:rPr lang="en-US" sz="1100" b="1" i="0" u="none" strike="noStrike" baseline="0" dirty="0" smtClean="0">
                          <a:solidFill>
                            <a:srgbClr val="000000"/>
                          </a:solidFill>
                          <a:latin typeface="+mn-lt"/>
                        </a:rPr>
                        <a:t>how </a:t>
                      </a:r>
                      <a:r>
                        <a:rPr lang="en-US" sz="1100" b="0" i="0" u="none" strike="noStrike" baseline="0" dirty="0" smtClean="0">
                          <a:solidFill>
                            <a:srgbClr val="000000"/>
                          </a:solidFill>
                          <a:latin typeface="+mn-lt"/>
                        </a:rPr>
                        <a:t>the author conveys that message. Do not just tell what the message is, but analyze </a:t>
                      </a:r>
                      <a:r>
                        <a:rPr lang="en-US" sz="1100" b="1" i="0" u="none" strike="noStrike" baseline="0" dirty="0" smtClean="0">
                          <a:solidFill>
                            <a:srgbClr val="000000"/>
                          </a:solidFill>
                          <a:latin typeface="+mn-lt"/>
                        </a:rPr>
                        <a:t>how </a:t>
                      </a:r>
                      <a:r>
                        <a:rPr lang="en-US" sz="1100" b="0" i="0" u="none" strike="noStrike" baseline="0" dirty="0" smtClean="0">
                          <a:solidFill>
                            <a:srgbClr val="000000"/>
                          </a:solidFill>
                          <a:latin typeface="+mn-lt"/>
                        </a:rPr>
                        <a:t>the author gets that message across in his novel. You may consider such devices as character actions, character relationships,</a:t>
                      </a:r>
                    </a:p>
                    <a:p>
                      <a:pPr algn="l"/>
                      <a:r>
                        <a:rPr lang="en-US" sz="1100" b="0" i="0" u="none" strike="noStrike" baseline="0" dirty="0" smtClean="0">
                          <a:solidFill>
                            <a:srgbClr val="000000"/>
                          </a:solidFill>
                          <a:latin typeface="+mn-lt"/>
                        </a:rPr>
                        <a:t>tone, setting, language, choices, figures of speech, symbols, and descriptions. These are not the only devices that you may choose to discuss in your essay. These are only suggestions. Keep this essay in 3rd person.</a:t>
                      </a:r>
                    </a:p>
                    <a:p>
                      <a:pPr algn="l"/>
                      <a:r>
                        <a:rPr lang="en-US" sz="1100" b="0" i="0" u="none" strike="noStrike" baseline="0" dirty="0" smtClean="0">
                          <a:solidFill>
                            <a:srgbClr val="000000"/>
                          </a:solidFill>
                          <a:latin typeface="+mn-lt"/>
                        </a:rPr>
                        <a:t>Your essays must include:</a:t>
                      </a:r>
                    </a:p>
                    <a:p>
                      <a:pPr algn="l"/>
                      <a:r>
                        <a:rPr lang="en-US" sz="1100" b="0" i="0" u="none" strike="noStrike" baseline="0" dirty="0" smtClean="0">
                          <a:solidFill>
                            <a:srgbClr val="000000"/>
                          </a:solidFill>
                          <a:latin typeface="+mn-lt"/>
                        </a:rPr>
                        <a:t>• For your heading, put your name, the date, my name, the class, and the assignment name in the top, left-hand corner (use MLA</a:t>
                      </a:r>
                    </a:p>
                    <a:p>
                      <a:pPr algn="l"/>
                      <a:r>
                        <a:rPr lang="en-US" sz="1100" b="0" i="0" u="none" strike="noStrike" baseline="0" dirty="0" smtClean="0">
                          <a:solidFill>
                            <a:srgbClr val="000000"/>
                          </a:solidFill>
                          <a:latin typeface="+mn-lt"/>
                        </a:rPr>
                        <a:t>format…look up online if you don’t know what it is). </a:t>
                      </a:r>
                      <a:r>
                        <a:rPr lang="en-US" sz="1100" b="0" i="0" u="none" strike="noStrike" baseline="0" dirty="0" smtClean="0">
                          <a:solidFill>
                            <a:srgbClr val="0000FF"/>
                          </a:solidFill>
                          <a:latin typeface="+mn-lt"/>
                        </a:rPr>
                        <a:t>http://owl.english.purdue.edu/owl/resource/747/01/</a:t>
                      </a:r>
                    </a:p>
                    <a:p>
                      <a:pPr algn="l"/>
                      <a:r>
                        <a:rPr lang="en-US" sz="1100" b="0" i="0" u="none" strike="noStrike" baseline="0" dirty="0" smtClean="0">
                          <a:solidFill>
                            <a:srgbClr val="000000"/>
                          </a:solidFill>
                          <a:latin typeface="+mn-lt"/>
                        </a:rPr>
                        <a:t>• An interesting title (centered)</a:t>
                      </a:r>
                    </a:p>
                    <a:p>
                      <a:pPr algn="l"/>
                      <a:r>
                        <a:rPr lang="en-US" sz="1100" b="0" i="0" u="none" strike="noStrike" baseline="0" dirty="0" smtClean="0">
                          <a:solidFill>
                            <a:srgbClr val="000000"/>
                          </a:solidFill>
                          <a:latin typeface="+mn-lt"/>
                        </a:rPr>
                        <a:t>• An introduction with an interesting opener, the author and title, the thesis statement (the message the author hopes to convey/the</a:t>
                      </a:r>
                    </a:p>
                    <a:p>
                      <a:pPr algn="l"/>
                      <a:r>
                        <a:rPr lang="en-US" sz="1100" b="0" i="0" u="none" strike="noStrike" baseline="0" dirty="0" smtClean="0">
                          <a:solidFill>
                            <a:srgbClr val="000000"/>
                          </a:solidFill>
                          <a:latin typeface="+mn-lt"/>
                        </a:rPr>
                        <a:t>argument you’ve identified), and (the ways/devices the author gets that message across/your stance on the argument)</a:t>
                      </a:r>
                    </a:p>
                    <a:p>
                      <a:pPr algn="l"/>
                      <a:r>
                        <a:rPr lang="en-US" sz="1100" b="0" i="0" u="none" strike="noStrike" baseline="0" dirty="0" smtClean="0">
                          <a:solidFill>
                            <a:srgbClr val="000000"/>
                          </a:solidFill>
                          <a:latin typeface="+mn-lt"/>
                        </a:rPr>
                        <a:t>• Several body paragraphs with transitions, topic sentences, specific details from the novel, excellent support with your voice and</a:t>
                      </a:r>
                    </a:p>
                    <a:p>
                      <a:pPr algn="l"/>
                      <a:r>
                        <a:rPr lang="en-US" sz="1100" b="0" i="0" u="none" strike="noStrike" baseline="0" dirty="0" smtClean="0">
                          <a:solidFill>
                            <a:srgbClr val="000000"/>
                          </a:solidFill>
                          <a:latin typeface="+mn-lt"/>
                        </a:rPr>
                        <a:t>insight, and at least six direct quotes for each essay with parenthetical documentation; for example: “This is a sentence from the novel that is in my paper” (21).</a:t>
                      </a:r>
                    </a:p>
                    <a:p>
                      <a:pPr algn="l"/>
                      <a:r>
                        <a:rPr lang="en-US" sz="1100" b="0" i="0" u="none" strike="noStrike" baseline="0" dirty="0" smtClean="0">
                          <a:solidFill>
                            <a:srgbClr val="000000"/>
                          </a:solidFill>
                          <a:latin typeface="+mn-lt"/>
                        </a:rPr>
                        <a:t>• A solid conclusion which reiterates the thesis and ends in a strong, interesting way, leaving the reader with something to THINK about.</a:t>
                      </a:r>
                    </a:p>
                    <a:p>
                      <a:pPr algn="l"/>
                      <a:r>
                        <a:rPr lang="en-US" sz="1100" b="0" i="0" u="none" strike="noStrike" baseline="0" dirty="0" smtClean="0">
                          <a:solidFill>
                            <a:srgbClr val="000000"/>
                          </a:solidFill>
                          <a:latin typeface="+mn-lt"/>
                        </a:rPr>
                        <a:t>Your Dialectic Journal may be a good aid in finding useful evidence/analysis for your essay</a:t>
                      </a:r>
                    </a:p>
                    <a:p>
                      <a:pPr algn="l"/>
                      <a:endParaRPr lang="en-US" sz="1400" b="1" i="0" u="none" strike="noStrike" baseline="0" dirty="0" smtClean="0">
                        <a:solidFill>
                          <a:srgbClr val="000000"/>
                        </a:solidFill>
                        <a:latin typeface="+mn-lt"/>
                      </a:endParaRPr>
                    </a:p>
                    <a:p>
                      <a:pPr algn="l"/>
                      <a:r>
                        <a:rPr lang="en-US" sz="1400" b="1" i="0" u="none" strike="noStrike" baseline="0" dirty="0" smtClean="0">
                          <a:solidFill>
                            <a:srgbClr val="000000"/>
                          </a:solidFill>
                          <a:latin typeface="+mn-lt"/>
                        </a:rPr>
                        <a:t>Remember TBEAR for body paragraphs:</a:t>
                      </a:r>
                    </a:p>
                    <a:p>
                      <a:pPr algn="l"/>
                      <a:r>
                        <a:rPr lang="en-US" sz="1400" b="1" i="0" u="none" strike="noStrike" baseline="0" dirty="0" smtClean="0">
                          <a:solidFill>
                            <a:srgbClr val="000000"/>
                          </a:solidFill>
                          <a:latin typeface="+mn-lt"/>
                        </a:rPr>
                        <a:t>T=Topic Sentence: this is like the thesis of that particular paragraph, what it is about</a:t>
                      </a:r>
                    </a:p>
                    <a:p>
                      <a:pPr algn="l"/>
                      <a:r>
                        <a:rPr lang="en-US" sz="1400" b="1" i="0" u="none" strike="noStrike" baseline="0" dirty="0" smtClean="0">
                          <a:solidFill>
                            <a:srgbClr val="000000"/>
                          </a:solidFill>
                          <a:latin typeface="+mn-lt"/>
                        </a:rPr>
                        <a:t>B=Background or Build Up: provide more background for Topic Sentence or Build context for Evidence</a:t>
                      </a:r>
                    </a:p>
                    <a:p>
                      <a:pPr algn="l"/>
                      <a:r>
                        <a:rPr lang="en-US" sz="1400" b="1" i="0" u="none" strike="noStrike" baseline="0" dirty="0" smtClean="0">
                          <a:solidFill>
                            <a:srgbClr val="000000"/>
                          </a:solidFill>
                          <a:latin typeface="+mn-lt"/>
                        </a:rPr>
                        <a:t>E=Evidence: in its most direct form, this should be a quote that supports the Topic Sentence</a:t>
                      </a:r>
                    </a:p>
                    <a:p>
                      <a:pPr algn="l"/>
                      <a:r>
                        <a:rPr lang="en-US" sz="1400" b="1" i="0" u="none" strike="noStrike" baseline="0" dirty="0" smtClean="0">
                          <a:solidFill>
                            <a:srgbClr val="000000"/>
                          </a:solidFill>
                          <a:latin typeface="+mn-lt"/>
                        </a:rPr>
                        <a:t>A=Analysis: this is where you provide your explanation for what the Evidence means and how it supports the Topic Sentence (and</a:t>
                      </a:r>
                    </a:p>
                    <a:p>
                      <a:pPr algn="l"/>
                      <a:r>
                        <a:rPr lang="en-US" sz="1400" b="1" i="0" u="none" strike="noStrike" baseline="0" dirty="0" smtClean="0">
                          <a:solidFill>
                            <a:srgbClr val="000000"/>
                          </a:solidFill>
                          <a:latin typeface="+mn-lt"/>
                        </a:rPr>
                        <a:t>therefore the Thesis of the whole essay)</a:t>
                      </a:r>
                    </a:p>
                    <a:p>
                      <a:pPr algn="l"/>
                      <a:r>
                        <a:rPr lang="en-US" sz="1400" b="1" i="0" u="none" strike="noStrike" baseline="0" dirty="0" smtClean="0">
                          <a:solidFill>
                            <a:srgbClr val="000000"/>
                          </a:solidFill>
                          <a:latin typeface="+mn-lt"/>
                        </a:rPr>
                        <a:t>R=Return to Topic: this is where you conclude, returning the reader to the Topic at hand and transitioning to the next paragraph</a:t>
                      </a:r>
                    </a:p>
                  </a:txBody>
                  <a:tcPr/>
                </a:tc>
              </a:tr>
            </a:tbl>
          </a:graphicData>
        </a:graphic>
      </p:graphicFrame>
    </p:spTree>
    <p:extLst>
      <p:ext uri="{BB962C8B-B14F-4D97-AF65-F5344CB8AC3E}">
        <p14:creationId xmlns:p14="http://schemas.microsoft.com/office/powerpoint/2010/main" val="74629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4166"/>
          <a:stretch/>
        </p:blipFill>
        <p:spPr>
          <a:xfrm>
            <a:off x="592733" y="946326"/>
            <a:ext cx="6668183" cy="8388626"/>
          </a:xfrm>
          <a:prstGeom prst="rect">
            <a:avLst/>
          </a:prstGeom>
        </p:spPr>
      </p:pic>
      <p:sp>
        <p:nvSpPr>
          <p:cNvPr id="2" name="TextBox 1"/>
          <p:cNvSpPr txBox="1"/>
          <p:nvPr/>
        </p:nvSpPr>
        <p:spPr>
          <a:xfrm>
            <a:off x="554182" y="124691"/>
            <a:ext cx="6747163" cy="923330"/>
          </a:xfrm>
          <a:prstGeom prst="rect">
            <a:avLst/>
          </a:prstGeom>
          <a:noFill/>
        </p:spPr>
        <p:txBody>
          <a:bodyPr wrap="square" rtlCol="0">
            <a:spAutoFit/>
          </a:bodyPr>
          <a:lstStyle/>
          <a:p>
            <a:r>
              <a:rPr lang="en-US" dirty="0" smtClean="0"/>
              <a:t>This 4</a:t>
            </a:r>
            <a:r>
              <a:rPr lang="en-US" baseline="30000" dirty="0" smtClean="0"/>
              <a:t>th</a:t>
            </a:r>
            <a:r>
              <a:rPr lang="en-US" dirty="0" smtClean="0"/>
              <a:t> grade student responded to the passage Raven’s Problem using the TBEAR writing strategy.  As you can see the order of TBEAR is not always specific.</a:t>
            </a:r>
            <a:endParaRPr lang="en-US" dirty="0"/>
          </a:p>
        </p:txBody>
      </p:sp>
    </p:spTree>
    <p:extLst>
      <p:ext uri="{BB962C8B-B14F-4D97-AF65-F5344CB8AC3E}">
        <p14:creationId xmlns:p14="http://schemas.microsoft.com/office/powerpoint/2010/main" val="199102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219" r="8746" b="31988"/>
          <a:stretch/>
        </p:blipFill>
        <p:spPr>
          <a:xfrm>
            <a:off x="342633" y="954155"/>
            <a:ext cx="6841990" cy="7354958"/>
          </a:xfrm>
          <a:prstGeom prst="rect">
            <a:avLst/>
          </a:prstGeom>
        </p:spPr>
      </p:pic>
    </p:spTree>
    <p:extLst>
      <p:ext uri="{BB962C8B-B14F-4D97-AF65-F5344CB8AC3E}">
        <p14:creationId xmlns:p14="http://schemas.microsoft.com/office/powerpoint/2010/main" val="422512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5617"/>
            <a:ext cx="7772400" cy="8888844"/>
          </a:xfrm>
          <a:prstGeom prst="rect">
            <a:avLst/>
          </a:prstGeom>
        </p:spPr>
        <p:txBody>
          <a:bodyPr wrap="square">
            <a:spAutoFit/>
          </a:bodyPr>
          <a:lstStyle/>
          <a:p>
            <a:pPr algn="ctr">
              <a:lnSpc>
                <a:spcPts val="3000"/>
              </a:lnSpc>
            </a:pPr>
            <a:r>
              <a:rPr lang="en-US" sz="2700" b="1" kern="1800" dirty="0" smtClean="0">
                <a:solidFill>
                  <a:srgbClr val="000000"/>
                </a:solidFill>
                <a:effectLst/>
                <a:latin typeface="PT Sans"/>
                <a:ea typeface="Times New Roman" panose="02020603050405020304" pitchFamily="18" charset="0"/>
                <a:cs typeface="Times New Roman" panose="02020603050405020304" pitchFamily="18" charset="0"/>
              </a:rPr>
              <a:t>TBEAR Essay Outlining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650"/>
              </a:lnSpc>
            </a:pPr>
            <a:r>
              <a:rPr lang="en-US" sz="1350" b="1" dirty="0" smtClean="0">
                <a:solidFill>
                  <a:srgbClr val="000000"/>
                </a:solidFill>
                <a:effectLst/>
                <a:latin typeface="inherit"/>
                <a:ea typeface="Times New Roman" panose="02020603050405020304" pitchFamily="18" charset="0"/>
                <a:cs typeface="Times New Roman" panose="02020603050405020304" pitchFamily="18" charset="0"/>
              </a:rPr>
              <a:t>Transcript of TBEAR Essay Outlining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2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In your introduction, you should briefly introduce the topic you are talking about. If you are writing a persuasive essay explaining why Rome was a great civilization, you will want to introduce some facts about Rome.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endParaRPr lang="en-US" sz="1100" dirty="0" smtClean="0">
              <a:solidFill>
                <a:srgbClr val="333333"/>
              </a:solidFill>
              <a:effectLst/>
              <a:latin typeface="PT Sans"/>
              <a:ea typeface="Times New Roman" panose="02020603050405020304" pitchFamily="18" charset="0"/>
              <a:cs typeface="Times New Roman" panose="02020603050405020304" pitchFamily="18" charset="0"/>
            </a:endParaRPr>
          </a:p>
          <a:p>
            <a:pPr>
              <a:lnSpc>
                <a:spcPct val="115000"/>
              </a:lnSpc>
            </a:pP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Body Paragraphs</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Repeat the Process Three times..</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endParaRPr lang="en-US" sz="1100" dirty="0" smtClean="0">
              <a:solidFill>
                <a:srgbClr val="333333"/>
              </a:solidFill>
              <a:effectLst/>
              <a:latin typeface="PT Sans"/>
              <a:ea typeface="Times New Roman" panose="02020603050405020304" pitchFamily="18" charset="0"/>
              <a:cs typeface="Times New Roman" panose="02020603050405020304" pitchFamily="18" charset="0"/>
            </a:endParaRPr>
          </a:p>
          <a:p>
            <a:pPr>
              <a:lnSpc>
                <a:spcPct val="115000"/>
              </a:lnSpc>
            </a:pP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Success</a:t>
            </a:r>
            <a:b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In your concluding paragraph, you should wrap up your essay.  Argumentative essays are NOT English essays</a:t>
            </a:r>
            <a:b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Creativity should give way to facts, and clarity</a:t>
            </a:r>
            <a:r>
              <a:rPr lang="en-US" sz="1100" b="1" dirty="0">
                <a:solidFill>
                  <a:srgbClr val="333333"/>
                </a:solidFill>
                <a:latin typeface="PT Sans"/>
                <a:ea typeface="Times New Roman" panose="02020603050405020304" pitchFamily="18" charset="0"/>
                <a:cs typeface="Times New Roman" panose="02020603050405020304" pitchFamily="18" charset="0"/>
              </a:rPr>
              <a:t> </a:t>
            </a: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This is more like a police report than a story You will have to follow a specific format:</a:t>
            </a:r>
          </a:p>
          <a:p>
            <a:pPr>
              <a:lnSpc>
                <a:spcPct val="115000"/>
              </a:lnSpc>
            </a:pP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TBEAR</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Thesis Statement:</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The thesis statement is a sentence that introduces the topic of your essay and tells readers what your essay will be about. To write an effective thesis, take the prompt or question and turn it into a statement.</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“T”</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Topic Sentence-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First Sentence: Introduce your essay with a topic sentence. This can be a general statement related to the essay prompt. Ex: Rome was a great and successful civilization that thrived hundreds of years.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“B”</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background-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Second sentence: Provide some background information. At its height the Roman Empire spread throughout Europe, North Africa, and parts of Asia. Part of Rome’s success was due to its numerous achievements.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Thesis: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Integrate the prompt of the essay into your thesis. Of all of Rome’s achievements, the most important ones were aqueducts, roads, and written laws.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“B</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Background Information-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Sentences telling the reader background information. Pretend the reader has does not know about your topic.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“E”</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Example/Evidence-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Pull a quote or paraphrase from the text/story something that ties into or provides evidence for your thesis.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”A”</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Analysis-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Analyze your evidence from the text (This statement means ....This quote proves....This shows...This illustrates....).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“R”</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Restate/Review Thesis-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Restate your thesis to tie the paragraph together.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“T”</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Topic Sentence/Thesis-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Restate your topic sentence.</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Conclusion: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“T”</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Topic Sentence/Thesis- Restate your topic sentence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Get the Reader to think about the issue you have presented and to think of any related or larger issue your essay connects with (2-3 sentences).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108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598670" y="430530"/>
            <a:ext cx="777240" cy="47929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30"/>
          </a:p>
        </p:txBody>
      </p:sp>
      <p:sp>
        <p:nvSpPr>
          <p:cNvPr id="13" name="Rectangle 12"/>
          <p:cNvSpPr/>
          <p:nvPr/>
        </p:nvSpPr>
        <p:spPr>
          <a:xfrm rot="16200000">
            <a:off x="4598670" y="1531620"/>
            <a:ext cx="777240" cy="47929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30"/>
          </a:p>
        </p:txBody>
      </p:sp>
      <p:sp>
        <p:nvSpPr>
          <p:cNvPr id="14" name="Rectangle 13"/>
          <p:cNvSpPr/>
          <p:nvPr/>
        </p:nvSpPr>
        <p:spPr>
          <a:xfrm rot="16200000">
            <a:off x="4598670" y="2567941"/>
            <a:ext cx="777240" cy="47929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30"/>
          </a:p>
        </p:txBody>
      </p:sp>
      <p:sp>
        <p:nvSpPr>
          <p:cNvPr id="15" name="Rectangle 14"/>
          <p:cNvSpPr/>
          <p:nvPr/>
        </p:nvSpPr>
        <p:spPr>
          <a:xfrm rot="16200000">
            <a:off x="4598670" y="3669030"/>
            <a:ext cx="777240" cy="47929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30"/>
          </a:p>
        </p:txBody>
      </p:sp>
      <p:sp>
        <p:nvSpPr>
          <p:cNvPr id="16" name="Rectangle 15"/>
          <p:cNvSpPr/>
          <p:nvPr/>
        </p:nvSpPr>
        <p:spPr>
          <a:xfrm rot="16200000">
            <a:off x="4598671" y="4964430"/>
            <a:ext cx="777240" cy="47929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30"/>
          </a:p>
        </p:txBody>
      </p:sp>
      <p:sp>
        <p:nvSpPr>
          <p:cNvPr id="17" name="TextBox 16"/>
          <p:cNvSpPr txBox="1"/>
          <p:nvPr/>
        </p:nvSpPr>
        <p:spPr>
          <a:xfrm>
            <a:off x="2590800" y="2179320"/>
            <a:ext cx="3886200" cy="275460"/>
          </a:xfrm>
          <a:prstGeom prst="rect">
            <a:avLst/>
          </a:prstGeom>
          <a:noFill/>
        </p:spPr>
        <p:txBody>
          <a:bodyPr wrap="square" rtlCol="0">
            <a:spAutoFit/>
          </a:bodyPr>
          <a:lstStyle/>
          <a:p>
            <a:r>
              <a:rPr lang="en-US" sz="1190" dirty="0"/>
              <a:t>Topic Sentence: What is your paragraph about?</a:t>
            </a:r>
          </a:p>
        </p:txBody>
      </p:sp>
      <p:sp>
        <p:nvSpPr>
          <p:cNvPr id="18" name="TextBox 17"/>
          <p:cNvSpPr txBox="1"/>
          <p:nvPr/>
        </p:nvSpPr>
        <p:spPr>
          <a:xfrm>
            <a:off x="2655570" y="3277880"/>
            <a:ext cx="4792980" cy="275460"/>
          </a:xfrm>
          <a:prstGeom prst="rect">
            <a:avLst/>
          </a:prstGeom>
          <a:noFill/>
        </p:spPr>
        <p:txBody>
          <a:bodyPr wrap="square" rtlCol="0">
            <a:spAutoFit/>
          </a:bodyPr>
          <a:lstStyle/>
          <a:p>
            <a:r>
              <a:rPr lang="en-US" sz="1190" dirty="0"/>
              <a:t>Background: What basic info should the reader know about the topic?</a:t>
            </a:r>
          </a:p>
        </p:txBody>
      </p:sp>
      <p:sp>
        <p:nvSpPr>
          <p:cNvPr id="19" name="TextBox 18"/>
          <p:cNvSpPr txBox="1"/>
          <p:nvPr/>
        </p:nvSpPr>
        <p:spPr>
          <a:xfrm>
            <a:off x="2655570" y="4314200"/>
            <a:ext cx="3886200" cy="275460"/>
          </a:xfrm>
          <a:prstGeom prst="rect">
            <a:avLst/>
          </a:prstGeom>
          <a:noFill/>
        </p:spPr>
        <p:txBody>
          <a:bodyPr wrap="square" rtlCol="0">
            <a:spAutoFit/>
          </a:bodyPr>
          <a:lstStyle/>
          <a:p>
            <a:r>
              <a:rPr lang="en-US" sz="1190" dirty="0"/>
              <a:t>Evidence: What are the important facts about the topic?</a:t>
            </a:r>
          </a:p>
        </p:txBody>
      </p:sp>
      <p:sp>
        <p:nvSpPr>
          <p:cNvPr id="20" name="TextBox 19"/>
          <p:cNvSpPr txBox="1"/>
          <p:nvPr/>
        </p:nvSpPr>
        <p:spPr>
          <a:xfrm>
            <a:off x="2655570" y="5415290"/>
            <a:ext cx="3886200" cy="275460"/>
          </a:xfrm>
          <a:prstGeom prst="rect">
            <a:avLst/>
          </a:prstGeom>
          <a:noFill/>
        </p:spPr>
        <p:txBody>
          <a:bodyPr wrap="square" rtlCol="0">
            <a:spAutoFit/>
          </a:bodyPr>
          <a:lstStyle/>
          <a:p>
            <a:r>
              <a:rPr lang="en-US" sz="1190" dirty="0"/>
              <a:t>Analysis: What do YOU have to say about the evidence?</a:t>
            </a:r>
          </a:p>
        </p:txBody>
      </p:sp>
      <p:sp>
        <p:nvSpPr>
          <p:cNvPr id="21" name="TextBox 20"/>
          <p:cNvSpPr txBox="1"/>
          <p:nvPr/>
        </p:nvSpPr>
        <p:spPr>
          <a:xfrm>
            <a:off x="2590800" y="6518911"/>
            <a:ext cx="4857750" cy="458587"/>
          </a:xfrm>
          <a:prstGeom prst="rect">
            <a:avLst/>
          </a:prstGeom>
          <a:noFill/>
        </p:spPr>
        <p:txBody>
          <a:bodyPr wrap="square" rtlCol="0">
            <a:spAutoFit/>
          </a:bodyPr>
          <a:lstStyle/>
          <a:p>
            <a:r>
              <a:rPr lang="en-US" sz="1190" dirty="0"/>
              <a:t>Restate: Rewrite the topic sentence, but in a new way, reflecting on the rest of the paragraph.</a:t>
            </a:r>
          </a:p>
        </p:txBody>
      </p:sp>
      <p:pic>
        <p:nvPicPr>
          <p:cNvPr id="22" name="Picture 21" descr="teddy_bear_line_art.png"/>
          <p:cNvPicPr>
            <a:picLocks noChangeAspect="1"/>
          </p:cNvPicPr>
          <p:nvPr/>
        </p:nvPicPr>
        <p:blipFill>
          <a:blip r:embed="rId2"/>
          <a:stretch>
            <a:fillRect/>
          </a:stretch>
        </p:blipFill>
        <p:spPr>
          <a:xfrm>
            <a:off x="479863" y="4834377"/>
            <a:ext cx="1777434" cy="2237046"/>
          </a:xfrm>
          <a:prstGeom prst="rect">
            <a:avLst/>
          </a:prstGeom>
        </p:spPr>
      </p:pic>
      <p:sp>
        <p:nvSpPr>
          <p:cNvPr id="24" name="TextBox 23"/>
          <p:cNvSpPr txBox="1"/>
          <p:nvPr/>
        </p:nvSpPr>
        <p:spPr>
          <a:xfrm>
            <a:off x="146361" y="2632711"/>
            <a:ext cx="2444439" cy="1766637"/>
          </a:xfrm>
          <a:prstGeom prst="rect">
            <a:avLst/>
          </a:prstGeom>
          <a:noFill/>
        </p:spPr>
        <p:txBody>
          <a:bodyPr wrap="square" rtlCol="0">
            <a:spAutoFit/>
          </a:bodyPr>
          <a:lstStyle/>
          <a:p>
            <a:pPr algn="ctr"/>
            <a:r>
              <a:rPr lang="en-US" sz="2720" dirty="0">
                <a:latin typeface="Cooper Black"/>
                <a:cs typeface="Cooper Black"/>
              </a:rPr>
              <a:t>Build-A-Paragraph</a:t>
            </a:r>
          </a:p>
          <a:p>
            <a:pPr algn="ctr"/>
            <a:r>
              <a:rPr lang="en-US" sz="2720" dirty="0">
                <a:latin typeface="Cooper Black"/>
                <a:cs typeface="Cooper Black"/>
              </a:rPr>
              <a:t>With</a:t>
            </a:r>
          </a:p>
          <a:p>
            <a:pPr algn="ctr"/>
            <a:r>
              <a:rPr lang="en-US" sz="2720" dirty="0">
                <a:latin typeface="Cooper Black"/>
                <a:cs typeface="Cooper Black"/>
              </a:rPr>
              <a:t>T-BEAR!</a:t>
            </a:r>
          </a:p>
        </p:txBody>
      </p:sp>
    </p:spTree>
    <p:extLst>
      <p:ext uri="{BB962C8B-B14F-4D97-AF65-F5344CB8AC3E}">
        <p14:creationId xmlns:p14="http://schemas.microsoft.com/office/powerpoint/2010/main" val="3609412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912" y="111755"/>
            <a:ext cx="7282926" cy="9725739"/>
          </a:xfrm>
          <a:prstGeom prst="rect">
            <a:avLst/>
          </a:prstGeom>
        </p:spPr>
        <p:txBody>
          <a:bodyPr wrap="square">
            <a:spAutoFit/>
          </a:bodyPr>
          <a:lstStyle/>
          <a:p>
            <a:pPr algn="ctr"/>
            <a:r>
              <a:rPr lang="en-US" sz="800" b="1" dirty="0" smtClean="0">
                <a:effectLst/>
                <a:latin typeface="Wide Latin" panose="020A0A070505050204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pPr algn="ctr"/>
            <a:r>
              <a:rPr lang="en-US" sz="1600" b="1" dirty="0" smtClean="0">
                <a:effectLst/>
                <a:latin typeface="Wide Latin" panose="020A0A07050505020404" pitchFamily="18" charset="0"/>
                <a:ea typeface="Times New Roman" panose="02020603050405020304" pitchFamily="18" charset="0"/>
              </a:rPr>
              <a:t>T-BEAR</a:t>
            </a:r>
            <a:endParaRPr lang="en-US" sz="1200" dirty="0" smtClean="0">
              <a:effectLst/>
              <a:latin typeface="Times New Roman" panose="02020603050405020304" pitchFamily="18" charset="0"/>
              <a:ea typeface="Times New Roman" panose="02020603050405020304" pitchFamily="18" charset="0"/>
            </a:endParaRPr>
          </a:p>
          <a:p>
            <a:pPr algn="ctr"/>
            <a:r>
              <a:rPr lang="en-US" sz="1000" b="1" dirty="0" smtClean="0">
                <a:effectLst/>
                <a:latin typeface="Times New Roman" panose="02020603050405020304" pitchFamily="18" charset="0"/>
                <a:ea typeface="Times New Roman" panose="02020603050405020304" pitchFamily="18" charset="0"/>
              </a:rPr>
              <a:t>(for body paragraphs)</a:t>
            </a:r>
            <a:endParaRPr lang="en-US" sz="1200" dirty="0" smtClean="0">
              <a:effectLst/>
              <a:latin typeface="Times New Roman" panose="02020603050405020304" pitchFamily="18" charset="0"/>
              <a:ea typeface="Times New Roman" panose="02020603050405020304" pitchFamily="18" charset="0"/>
            </a:endParaRPr>
          </a:p>
          <a:p>
            <a:pPr algn="ctr"/>
            <a:r>
              <a:rPr lang="en-US" sz="10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T</a:t>
            </a:r>
            <a:r>
              <a:rPr lang="en-US" sz="1200" b="1" dirty="0" smtClean="0">
                <a:latin typeface="Times New Roman" panose="02020603050405020304" pitchFamily="18" charset="0"/>
                <a:ea typeface="Times New Roman" panose="02020603050405020304" pitchFamily="18" charset="0"/>
              </a:rPr>
              <a:t> </a:t>
            </a:r>
            <a:r>
              <a:rPr lang="en-US" sz="1200" b="1" dirty="0" smtClean="0">
                <a:effectLst/>
                <a:latin typeface="Times New Roman" panose="02020603050405020304" pitchFamily="18" charset="0"/>
                <a:ea typeface="Times New Roman" panose="02020603050405020304" pitchFamily="18" charset="0"/>
              </a:rPr>
              <a:t>topic sentence (states what part of your thesis your are proving)</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1200" b="1" dirty="0" smtClean="0">
                <a:effectLst/>
                <a:latin typeface="Times New Roman" panose="02020603050405020304" pitchFamily="18" charset="0"/>
                <a:ea typeface="Times New Roman" panose="02020603050405020304" pitchFamily="18" charset="0"/>
              </a:rPr>
              <a:t>B</a:t>
            </a:r>
            <a:r>
              <a:rPr lang="en-US" sz="1200" b="1" dirty="0">
                <a:latin typeface="Times New Roman" panose="02020603050405020304" pitchFamily="18" charset="0"/>
                <a:ea typeface="Times New Roman" panose="02020603050405020304" pitchFamily="18" charset="0"/>
              </a:rPr>
              <a:t> </a:t>
            </a:r>
            <a:r>
              <a:rPr lang="en-US" sz="1200" b="1" dirty="0" smtClean="0">
                <a:effectLst/>
                <a:latin typeface="Times New Roman" panose="02020603050405020304" pitchFamily="18" charset="0"/>
                <a:ea typeface="Times New Roman" panose="02020603050405020304" pitchFamily="18" charset="0"/>
              </a:rPr>
              <a:t>buildup information (give some context for your evidence, clarify what you mean 	in the topic sentence)</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E</a:t>
            </a:r>
            <a:r>
              <a:rPr lang="en-US" sz="1200" b="1" dirty="0">
                <a:latin typeface="Times New Roman" panose="02020603050405020304" pitchFamily="18" charset="0"/>
                <a:ea typeface="Times New Roman" panose="02020603050405020304" pitchFamily="18" charset="0"/>
              </a:rPr>
              <a:t> </a:t>
            </a:r>
            <a:r>
              <a:rPr lang="en-US" sz="1200" b="1" dirty="0" smtClean="0">
                <a:effectLst/>
                <a:latin typeface="Times New Roman" panose="02020603050405020304" pitchFamily="18" charset="0"/>
                <a:ea typeface="Times New Roman" panose="02020603050405020304" pitchFamily="18" charset="0"/>
              </a:rPr>
              <a:t>evidence (proof, examples, details, quotes)</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A</a:t>
            </a:r>
            <a:r>
              <a:rPr lang="en-US" sz="1200" b="1" dirty="0">
                <a:latin typeface="Times New Roman" panose="02020603050405020304" pitchFamily="18" charset="0"/>
                <a:ea typeface="Times New Roman" panose="02020603050405020304" pitchFamily="18" charset="0"/>
              </a:rPr>
              <a:t> </a:t>
            </a:r>
            <a:r>
              <a:rPr lang="en-US" sz="1200" b="1" dirty="0" smtClean="0">
                <a:effectLst/>
                <a:latin typeface="Times New Roman" panose="02020603050405020304" pitchFamily="18" charset="0"/>
                <a:ea typeface="Times New Roman" panose="02020603050405020304" pitchFamily="18" charset="0"/>
              </a:rPr>
              <a:t>analysis (So what?  Why does this matter?  What is your opinion on 				the situation?  Describe how your evidence proves your thesis is true.)</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R</a:t>
            </a:r>
            <a:r>
              <a:rPr lang="en-US" sz="1200" b="1" dirty="0">
                <a:latin typeface="Times New Roman" panose="02020603050405020304" pitchFamily="18" charset="0"/>
                <a:ea typeface="Times New Roman" panose="02020603050405020304" pitchFamily="18" charset="0"/>
              </a:rPr>
              <a:t> </a:t>
            </a:r>
            <a:r>
              <a:rPr lang="en-US" sz="1200" b="1" dirty="0" smtClean="0">
                <a:effectLst/>
                <a:latin typeface="Times New Roman" panose="02020603050405020304" pitchFamily="18" charset="0"/>
                <a:ea typeface="Times New Roman" panose="02020603050405020304" pitchFamily="18" charset="0"/>
              </a:rPr>
              <a:t>restate topic sentence in a different way</a:t>
            </a:r>
            <a:endParaRPr lang="en-US" sz="1200" dirty="0" smtClean="0">
              <a:effectLst/>
              <a:latin typeface="Times New Roman" panose="02020603050405020304" pitchFamily="18" charset="0"/>
              <a:ea typeface="Times New Roman" panose="02020603050405020304" pitchFamily="18" charset="0"/>
            </a:endParaRPr>
          </a:p>
          <a:p>
            <a:r>
              <a:rPr lang="en-US" sz="10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i="1" dirty="0" smtClean="0">
                <a:effectLst/>
                <a:latin typeface="Calibri" panose="020F0502020204030204" pitchFamily="34" charset="0"/>
                <a:ea typeface="Times New Roman" panose="02020603050405020304" pitchFamily="18" charset="0"/>
              </a:rPr>
              <a:t>T-BEAR is a formula for organizing a solid body paragraph. The parts of T-BEAR must go in order, but may be repeated or combined in various configurations, such as: T.B.E.A.R., T.B.E.A.E.A.R., T.B.E.B.E.A.R., T.B.E.A.B.E.A.R., T.B.E.A.E.A.E.A.R., T.B.EA.E.A.R., .TB.E.AR., etc…  Even though “T-BEAR” is only 5 letters, writers should expect to write more than 5 sentences.  For example, a body paragraph will likely need more than 1 sentence of evidence and/or more than 1 sentence of analysis. Writers add variety to an essay by mixing up the amount of evidence and analysis from one paragraph to the next.</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SAMPLE PARAGRAPHS</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T-BEAR for an informative essay –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T.B.E.A.R</a:t>
            </a:r>
            <a:endParaRPr lang="en-US" sz="1200" dirty="0" smtClean="0">
              <a:effectLst/>
              <a:latin typeface="Times New Roman" panose="02020603050405020304" pitchFamily="18" charset="0"/>
              <a:ea typeface="Times New Roman" panose="02020603050405020304" pitchFamily="18" charset="0"/>
            </a:endParaRPr>
          </a:p>
          <a:p>
            <a:r>
              <a:rPr lang="en-US" sz="1200" dirty="0" smtClean="0">
                <a:effectLst/>
                <a:latin typeface="Times New Roman" panose="02020603050405020304" pitchFamily="18" charset="0"/>
                <a:ea typeface="Times New Roman" panose="02020603050405020304" pitchFamily="18" charset="0"/>
              </a:rPr>
              <a:t>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T - </a:t>
            </a:r>
            <a:r>
              <a:rPr lang="en-US" sz="1200" dirty="0" smtClean="0">
                <a:effectLst/>
                <a:latin typeface="Times New Roman" panose="02020603050405020304" pitchFamily="18" charset="0"/>
                <a:ea typeface="Times New Roman" panose="02020603050405020304" pitchFamily="18" charset="0"/>
              </a:rPr>
              <a:t>First of all, a teacher must want to work with other people.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B - </a:t>
            </a:r>
            <a:r>
              <a:rPr lang="en-US" sz="1200" dirty="0" smtClean="0">
                <a:effectLst/>
                <a:latin typeface="Times New Roman" panose="02020603050405020304" pitchFamily="18" charset="0"/>
                <a:ea typeface="Times New Roman" panose="02020603050405020304" pitchFamily="18" charset="0"/>
              </a:rPr>
              <a:t>Because teachers come in contact with many students and colleagues on a daily basis, they must not be introverted, or shy and withdrawn.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E - </a:t>
            </a:r>
            <a:r>
              <a:rPr lang="en-US" sz="1200" dirty="0" smtClean="0">
                <a:effectLst/>
                <a:latin typeface="Times New Roman" panose="02020603050405020304" pitchFamily="18" charset="0"/>
                <a:ea typeface="Times New Roman" panose="02020603050405020304" pitchFamily="18" charset="0"/>
              </a:rPr>
              <a:t>Mr. Moody, an English teacher at </a:t>
            </a:r>
            <a:r>
              <a:rPr lang="en-US" sz="1200" dirty="0" err="1" smtClean="0">
                <a:effectLst/>
                <a:latin typeface="Times New Roman" panose="02020603050405020304" pitchFamily="18" charset="0"/>
                <a:ea typeface="Times New Roman" panose="02020603050405020304" pitchFamily="18" charset="0"/>
              </a:rPr>
              <a:t>Inderkum</a:t>
            </a:r>
            <a:r>
              <a:rPr lang="en-US" sz="1200" dirty="0" smtClean="0">
                <a:effectLst/>
                <a:latin typeface="Times New Roman" panose="02020603050405020304" pitchFamily="18" charset="0"/>
                <a:ea typeface="Times New Roman" panose="02020603050405020304" pitchFamily="18" charset="0"/>
              </a:rPr>
              <a:t> High School, mentioned that he sees over 160 students per day and regularly collaborates with other members of his department, as well as school and district wide.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A -</a:t>
            </a:r>
            <a:r>
              <a:rPr lang="en-US"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Teachers, like Mr. Moody, must be outgoing and willing to share experiences with the students for their learning benefit, and faculty for their continuation of high standards of student achievement.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R</a:t>
            </a:r>
            <a:r>
              <a:rPr lang="en-US" sz="1200" dirty="0" smtClean="0">
                <a:effectLst/>
                <a:latin typeface="Times New Roman" panose="02020603050405020304" pitchFamily="18" charset="0"/>
                <a:ea typeface="Times New Roman" panose="02020603050405020304" pitchFamily="18" charset="0"/>
              </a:rPr>
              <a:t> - Even though working with others is a job requirement for teachers, they must want to do it, too.</a:t>
            </a:r>
          </a:p>
          <a:p>
            <a:r>
              <a:rPr lang="en-US" sz="10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T-BEAR for an explanatory essay –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T.B.E.A.R</a:t>
            </a:r>
            <a:endParaRPr lang="en-US" sz="1200" dirty="0" smtClean="0">
              <a:effectLst/>
              <a:latin typeface="Times New Roman" panose="02020603050405020304" pitchFamily="18" charset="0"/>
              <a:ea typeface="Times New Roman" panose="02020603050405020304" pitchFamily="18" charset="0"/>
            </a:endParaRPr>
          </a:p>
          <a:p>
            <a:r>
              <a:rPr lang="en-US" sz="1200" dirty="0" smtClean="0">
                <a:effectLst/>
                <a:latin typeface="Times New Roman" panose="02020603050405020304" pitchFamily="18" charset="0"/>
                <a:ea typeface="Times New Roman" panose="02020603050405020304" pitchFamily="18" charset="0"/>
              </a:rPr>
              <a:t>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T - </a:t>
            </a:r>
            <a:r>
              <a:rPr lang="en-US" sz="1200" dirty="0" smtClean="0">
                <a:effectLst/>
                <a:latin typeface="Times New Roman" panose="02020603050405020304" pitchFamily="18" charset="0"/>
                <a:ea typeface="Times New Roman" panose="02020603050405020304" pitchFamily="18" charset="0"/>
              </a:rPr>
              <a:t>A sense of satisfaction in helping others is the most important benefit of volunteering in the community.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B - </a:t>
            </a:r>
            <a:r>
              <a:rPr lang="en-US" sz="1200" dirty="0" smtClean="0">
                <a:effectLst/>
                <a:latin typeface="Times New Roman" panose="02020603050405020304" pitchFamily="18" charset="0"/>
                <a:ea typeface="Times New Roman" panose="02020603050405020304" pitchFamily="18" charset="0"/>
              </a:rPr>
              <a:t>Not only will a volunteer aid those in need of some service, but he or she will also feel good about doing something nice for them without expecting something in return.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E - </a:t>
            </a:r>
            <a:r>
              <a:rPr lang="en-US" sz="1200" dirty="0" smtClean="0">
                <a:effectLst/>
                <a:latin typeface="Times New Roman" panose="02020603050405020304" pitchFamily="18" charset="0"/>
                <a:ea typeface="Times New Roman" panose="02020603050405020304" pitchFamily="18" charset="0"/>
              </a:rPr>
              <a:t>Many high school students find time in their busy schedules to volunteer as tutors at their local elementary schools.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A -</a:t>
            </a:r>
            <a:r>
              <a:rPr lang="en-US"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They, like teachers, do not do this for the money (as funding does not exist for this work), but for the satisfaction of seeing a child’s face light up when he or she understands how to complete the problem or grasps the larger concept of how the pieces fit together.  A smile and a thank you truly warms the heart and soul.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R</a:t>
            </a:r>
            <a:r>
              <a:rPr lang="en-US" sz="1200" dirty="0" smtClean="0">
                <a:effectLst/>
                <a:latin typeface="Times New Roman" panose="02020603050405020304" pitchFamily="18" charset="0"/>
                <a:ea typeface="Times New Roman" panose="02020603050405020304" pitchFamily="18" charset="0"/>
              </a:rPr>
              <a:t> - This sense of satisfaction in volunteering is a value that all citizens should embrace.</a:t>
            </a:r>
          </a:p>
          <a:p>
            <a:r>
              <a:rPr lang="en-US" sz="10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T-BEAR for an argument essay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 T.B.E.A.B.E.A.R.</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T - </a:t>
            </a:r>
            <a:r>
              <a:rPr lang="en-US" sz="1200" dirty="0" smtClean="0">
                <a:effectLst/>
                <a:latin typeface="Times New Roman" panose="02020603050405020304" pitchFamily="18" charset="0"/>
                <a:ea typeface="Times New Roman" panose="02020603050405020304" pitchFamily="18" charset="0"/>
              </a:rPr>
              <a:t>Cloning a pet an atrocious method to find a pet for several reasons.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B - </a:t>
            </a:r>
            <a:r>
              <a:rPr lang="en-US" sz="1200" dirty="0" smtClean="0">
                <a:effectLst/>
                <a:latin typeface="Times New Roman" panose="02020603050405020304" pitchFamily="18" charset="0"/>
                <a:ea typeface="Times New Roman" panose="02020603050405020304" pitchFamily="18" charset="0"/>
              </a:rPr>
              <a:t>Everyone wants a healthy pet that does not need excessive visits to the veterinarian.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E - </a:t>
            </a:r>
            <a:r>
              <a:rPr lang="en-US" sz="1200" dirty="0" smtClean="0">
                <a:effectLst/>
                <a:latin typeface="Times New Roman" panose="02020603050405020304" pitchFamily="18" charset="0"/>
                <a:ea typeface="Times New Roman" panose="02020603050405020304" pitchFamily="18" charset="0"/>
              </a:rPr>
              <a:t>Unfortunately, cloning is not a perfect science; “For every successful one, there are dozens of failures” (Lewis 1).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A -</a:t>
            </a:r>
            <a:r>
              <a:rPr lang="en-US"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Therefore a cloned pet is often a miserable pet that will suffer with birth defects or worse.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B - </a:t>
            </a:r>
            <a:r>
              <a:rPr lang="en-US" sz="1200" dirty="0" smtClean="0">
                <a:effectLst/>
                <a:latin typeface="Times New Roman" panose="02020603050405020304" pitchFamily="18" charset="0"/>
                <a:ea typeface="Times New Roman" panose="02020603050405020304" pitchFamily="18" charset="0"/>
              </a:rPr>
              <a:t>In addition animal shelters need people to adopt homeless pets.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E - </a:t>
            </a:r>
            <a:r>
              <a:rPr lang="en-US" sz="1200" dirty="0" smtClean="0">
                <a:effectLst/>
                <a:latin typeface="Times New Roman" panose="02020603050405020304" pitchFamily="18" charset="0"/>
                <a:ea typeface="Times New Roman" panose="02020603050405020304" pitchFamily="18" charset="0"/>
              </a:rPr>
              <a:t>In fact the humane society of each county is a perfect resource for any family wanting a pet: “Shelters are overflowing with dogs and cats” (Lewis 1).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A -</a:t>
            </a:r>
            <a:r>
              <a:rPr lang="en-US"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Cloning is not necessary when animal shelters are over crowded places where animals suffer and are often euthanized.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R</a:t>
            </a:r>
            <a:r>
              <a:rPr lang="en-US" sz="1200" dirty="0" smtClean="0">
                <a:effectLst/>
                <a:latin typeface="Times New Roman" panose="02020603050405020304" pitchFamily="18" charset="0"/>
                <a:ea typeface="Times New Roman" panose="02020603050405020304" pitchFamily="18" charset="0"/>
              </a:rPr>
              <a:t> - To sum up, cloning should be avoided to minimize birth defects and decrease over crowding in animal shelters.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8185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516190"/>
              </p:ext>
            </p:extLst>
          </p:nvPr>
        </p:nvGraphicFramePr>
        <p:xfrm>
          <a:off x="723900" y="1278890"/>
          <a:ext cx="5985510" cy="5084064"/>
        </p:xfrm>
        <a:graphic>
          <a:graphicData uri="http://schemas.openxmlformats.org/drawingml/2006/table">
            <a:tbl>
              <a:tblPr firstRow="1" bandRow="1">
                <a:tableStyleId>{5940675A-B579-460E-94D1-54222C63F5DA}</a:tableStyleId>
              </a:tblPr>
              <a:tblGrid>
                <a:gridCol w="659130"/>
                <a:gridCol w="5326380"/>
              </a:tblGrid>
              <a:tr h="372872">
                <a:tc gridSpan="2">
                  <a:txBody>
                    <a:bodyPr/>
                    <a:lstStyle/>
                    <a:p>
                      <a:pPr algn="ctr"/>
                      <a:r>
                        <a:rPr lang="en-US" sz="2000" dirty="0" smtClean="0"/>
                        <a:t>TBEAR Goals</a:t>
                      </a:r>
                    </a:p>
                  </a:txBody>
                  <a:tcPr>
                    <a:solidFill>
                      <a:schemeClr val="bg1">
                        <a:lumMod val="85000"/>
                      </a:schemeClr>
                    </a:solidFill>
                  </a:tcPr>
                </a:tc>
                <a:tc hMerge="1">
                  <a:txBody>
                    <a:bodyPr/>
                    <a:lstStyle/>
                    <a:p>
                      <a:endParaRPr lang="en-US" sz="1200" dirty="0"/>
                    </a:p>
                  </a:txBody>
                  <a:tcPr>
                    <a:solidFill>
                      <a:schemeClr val="bg1"/>
                    </a:solidFill>
                  </a:tcPr>
                </a:tc>
              </a:tr>
              <a:tr h="372872">
                <a:tc>
                  <a:txBody>
                    <a:bodyPr/>
                    <a:lstStyle/>
                    <a:p>
                      <a:pPr algn="ctr"/>
                      <a:r>
                        <a:rPr lang="en-US" b="1" dirty="0" smtClean="0"/>
                        <a:t>T</a:t>
                      </a:r>
                      <a:endParaRPr lang="en-US" b="1" dirty="0"/>
                    </a:p>
                  </a:txBody>
                  <a:tcPr anchor="ctr"/>
                </a:tc>
                <a:tc>
                  <a:txBody>
                    <a:bodyPr/>
                    <a:lstStyle/>
                    <a:p>
                      <a:endParaRPr lang="en-US" sz="1200" dirty="0"/>
                    </a:p>
                  </a:txBody>
                  <a:tcPr anchor="ctr"/>
                </a:tc>
              </a:tr>
              <a:tr h="372872">
                <a:tc>
                  <a:txBody>
                    <a:bodyPr/>
                    <a:lstStyle/>
                    <a:p>
                      <a:pPr algn="ctr"/>
                      <a:r>
                        <a:rPr lang="en-US" b="1" dirty="0" smtClean="0"/>
                        <a:t>B</a:t>
                      </a:r>
                      <a:endParaRPr lang="en-US" b="1" dirty="0"/>
                    </a:p>
                  </a:txBody>
                  <a:tcPr anchor="ctr"/>
                </a:tc>
                <a:tc>
                  <a:txBody>
                    <a:bodyPr/>
                    <a:lstStyle/>
                    <a:p>
                      <a:endParaRPr lang="en-US" sz="1200" dirty="0"/>
                    </a:p>
                  </a:txBody>
                  <a:tcPr anchor="ctr"/>
                </a:tc>
              </a:tr>
              <a:tr h="372872">
                <a:tc>
                  <a:txBody>
                    <a:bodyPr/>
                    <a:lstStyle/>
                    <a:p>
                      <a:pPr algn="ctr"/>
                      <a:r>
                        <a:rPr lang="en-US" b="1" dirty="0" smtClean="0"/>
                        <a:t>E</a:t>
                      </a:r>
                      <a:endParaRPr lang="en-US" b="1" dirty="0"/>
                    </a:p>
                  </a:txBody>
                  <a:tcPr anchor="ctr"/>
                </a:tc>
                <a:tc>
                  <a:txBody>
                    <a:bodyPr/>
                    <a:lstStyle/>
                    <a:p>
                      <a:endParaRPr lang="en-US" sz="1200" dirty="0"/>
                    </a:p>
                  </a:txBody>
                  <a:tcPr anchor="ctr"/>
                </a:tc>
              </a:tr>
              <a:tr h="372872">
                <a:tc>
                  <a:txBody>
                    <a:bodyPr/>
                    <a:lstStyle/>
                    <a:p>
                      <a:pPr algn="ctr"/>
                      <a:r>
                        <a:rPr lang="en-US" b="1" dirty="0" smtClean="0"/>
                        <a:t>A</a:t>
                      </a:r>
                      <a:endParaRPr lang="en-US" b="1" dirty="0"/>
                    </a:p>
                  </a:txBody>
                  <a:tcPr anchor="ctr"/>
                </a:tc>
                <a:tc>
                  <a:txBody>
                    <a:bodyPr/>
                    <a:lstStyle/>
                    <a:p>
                      <a:endParaRPr lang="en-US" sz="1200" dirty="0"/>
                    </a:p>
                  </a:txBody>
                  <a:tcPr anchor="ctr"/>
                </a:tc>
              </a:tr>
              <a:tr h="372872">
                <a:tc>
                  <a:txBody>
                    <a:bodyPr/>
                    <a:lstStyle/>
                    <a:p>
                      <a:pPr algn="ctr"/>
                      <a:r>
                        <a:rPr lang="en-US" b="1" dirty="0" smtClean="0"/>
                        <a:t>R</a:t>
                      </a:r>
                      <a:endParaRPr lang="en-US" b="1" dirty="0"/>
                    </a:p>
                  </a:txBody>
                  <a:tcPr anchor="ctr"/>
                </a:tc>
                <a:tc>
                  <a:txBody>
                    <a:bodyPr/>
                    <a:lstStyle/>
                    <a:p>
                      <a:endParaRPr lang="en-US" sz="1200" dirty="0"/>
                    </a:p>
                  </a:txBody>
                  <a:tcPr anchor="ctr"/>
                </a:tc>
              </a:tr>
              <a:tr h="129540">
                <a:tc gridSpan="2">
                  <a:txBody>
                    <a:bodyPr/>
                    <a:lstStyle/>
                    <a:p>
                      <a:endParaRPr lang="en-US" sz="800" dirty="0"/>
                    </a:p>
                  </a:txBody>
                  <a:tcPr anchor="ctr">
                    <a:solidFill>
                      <a:schemeClr val="bg1">
                        <a:lumMod val="50000"/>
                      </a:schemeClr>
                    </a:solidFill>
                  </a:tcPr>
                </a:tc>
                <a:tc hMerge="1">
                  <a:txBody>
                    <a:bodyPr/>
                    <a:lstStyle/>
                    <a:p>
                      <a:endParaRPr lang="en-US" sz="1200" dirty="0"/>
                    </a:p>
                  </a:txBody>
                  <a:tcPr anchor="ctr"/>
                </a:tc>
              </a:tr>
              <a:tr h="372872">
                <a:tc gridSpan="2">
                  <a:txBody>
                    <a:bodyPr/>
                    <a:lstStyle/>
                    <a:p>
                      <a:pPr algn="ctr"/>
                      <a:r>
                        <a:rPr lang="en-US" sz="1800" dirty="0" smtClean="0"/>
                        <a:t>Language</a:t>
                      </a:r>
                      <a:r>
                        <a:rPr lang="en-US" sz="1800" baseline="0" dirty="0" smtClean="0"/>
                        <a:t> and Convention Goals</a:t>
                      </a:r>
                      <a:endParaRPr lang="en-US" sz="1800" dirty="0"/>
                    </a:p>
                  </a:txBody>
                  <a:tcPr anchor="ctr">
                    <a:solidFill>
                      <a:schemeClr val="bg1">
                        <a:lumMod val="85000"/>
                      </a:schemeClr>
                    </a:solidFill>
                  </a:tcPr>
                </a:tc>
                <a:tc hMerge="1">
                  <a:txBody>
                    <a:bodyPr/>
                    <a:lstStyle/>
                    <a:p>
                      <a:endParaRPr lang="en-US" sz="1200" dirty="0"/>
                    </a:p>
                  </a:txBody>
                  <a:tcPr anchor="ctr"/>
                </a:tc>
              </a:tr>
              <a:tr h="372872">
                <a:tc>
                  <a:txBody>
                    <a:bodyPr/>
                    <a:lstStyle/>
                    <a:p>
                      <a:r>
                        <a:rPr lang="en-US" sz="1200" dirty="0" smtClean="0"/>
                        <a:t>Yes/No</a:t>
                      </a:r>
                      <a:endParaRPr lang="en-US" sz="1200" dirty="0"/>
                    </a:p>
                  </a:txBody>
                  <a:tcPr anchor="ctr"/>
                </a:tc>
                <a:tc>
                  <a:txBody>
                    <a:bodyPr/>
                    <a:lstStyle/>
                    <a:p>
                      <a:endParaRPr lang="en-US" sz="1200" dirty="0"/>
                    </a:p>
                  </a:txBody>
                  <a:tcPr anchor="ctr"/>
                </a:tc>
              </a:tr>
              <a:tr h="372872">
                <a:tc>
                  <a:txBody>
                    <a:bodyPr/>
                    <a:lstStyle/>
                    <a:p>
                      <a:r>
                        <a:rPr lang="en-US" sz="1200" smtClean="0"/>
                        <a:t>Yes/No</a:t>
                      </a:r>
                      <a:endParaRPr lang="en-US" sz="1200" dirty="0"/>
                    </a:p>
                  </a:txBody>
                  <a:tcPr anchor="ctr"/>
                </a:tc>
                <a:tc>
                  <a:txBody>
                    <a:bodyPr/>
                    <a:lstStyle/>
                    <a:p>
                      <a:endParaRPr lang="en-US" sz="1200" dirty="0"/>
                    </a:p>
                  </a:txBody>
                  <a:tcPr anchor="ctr"/>
                </a:tc>
              </a:tr>
              <a:tr h="372872">
                <a:tc>
                  <a:txBody>
                    <a:bodyPr/>
                    <a:lstStyle/>
                    <a:p>
                      <a:r>
                        <a:rPr lang="en-US" sz="1200" smtClean="0"/>
                        <a:t>Yes/No</a:t>
                      </a:r>
                      <a:endParaRPr lang="en-US" sz="1200" dirty="0"/>
                    </a:p>
                  </a:txBody>
                  <a:tcPr anchor="ctr"/>
                </a:tc>
                <a:tc>
                  <a:txBody>
                    <a:bodyPr/>
                    <a:lstStyle/>
                    <a:p>
                      <a:endParaRPr lang="en-US" sz="1200" dirty="0"/>
                    </a:p>
                  </a:txBody>
                  <a:tcPr anchor="ctr"/>
                </a:tc>
              </a:tr>
              <a:tr h="372872">
                <a:tc>
                  <a:txBody>
                    <a:bodyPr/>
                    <a:lstStyle/>
                    <a:p>
                      <a:r>
                        <a:rPr lang="en-US" sz="1200" smtClean="0"/>
                        <a:t>Yes/No</a:t>
                      </a:r>
                      <a:endParaRPr lang="en-US" sz="1200" dirty="0"/>
                    </a:p>
                  </a:txBody>
                  <a:tcPr anchor="ctr"/>
                </a:tc>
                <a:tc>
                  <a:txBody>
                    <a:bodyPr/>
                    <a:lstStyle/>
                    <a:p>
                      <a:endParaRPr lang="en-US" sz="1200" dirty="0"/>
                    </a:p>
                  </a:txBody>
                  <a:tcPr anchor="ctr"/>
                </a:tc>
              </a:tr>
              <a:tr h="372872">
                <a:tc>
                  <a:txBody>
                    <a:bodyPr/>
                    <a:lstStyle/>
                    <a:p>
                      <a:r>
                        <a:rPr lang="en-US" sz="1200" smtClean="0"/>
                        <a:t>Yes/No</a:t>
                      </a:r>
                      <a:endParaRPr lang="en-US" sz="1200" dirty="0"/>
                    </a:p>
                  </a:txBody>
                  <a:tcPr anchor="ctr"/>
                </a:tc>
                <a:tc>
                  <a:txBody>
                    <a:bodyPr/>
                    <a:lstStyle/>
                    <a:p>
                      <a:endParaRPr lang="en-US" sz="1200" dirty="0"/>
                    </a:p>
                  </a:txBody>
                  <a:tcPr anchor="ctr"/>
                </a:tc>
              </a:tr>
              <a:tr h="372872">
                <a:tc>
                  <a:txBody>
                    <a:bodyPr/>
                    <a:lstStyle/>
                    <a:p>
                      <a:r>
                        <a:rPr lang="en-US" sz="1200" dirty="0" smtClean="0"/>
                        <a:t>Yes/No</a:t>
                      </a:r>
                      <a:endParaRPr lang="en-US" sz="1200" dirty="0"/>
                    </a:p>
                  </a:txBody>
                  <a:tcPr anchor="ctr"/>
                </a:tc>
                <a:tc>
                  <a:txBody>
                    <a:bodyPr/>
                    <a:lstStyle/>
                    <a:p>
                      <a:endParaRPr lang="en-US" sz="1200" dirty="0"/>
                    </a:p>
                  </a:txBody>
                  <a:tcPr anchor="ctr"/>
                </a:tc>
              </a:tr>
            </a:tbl>
          </a:graphicData>
        </a:graphic>
      </p:graphicFrame>
    </p:spTree>
    <p:extLst>
      <p:ext uri="{BB962C8B-B14F-4D97-AF65-F5344CB8AC3E}">
        <p14:creationId xmlns:p14="http://schemas.microsoft.com/office/powerpoint/2010/main" val="326051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542" y="571500"/>
            <a:ext cx="6502400" cy="9325630"/>
          </a:xfrm>
          <a:prstGeom prst="rect">
            <a:avLst/>
          </a:prstGeom>
          <a:noFill/>
        </p:spPr>
        <p:txBody>
          <a:bodyPr wrap="square" rtlCol="0">
            <a:spAutoFit/>
          </a:bodyPr>
          <a:lstStyle/>
          <a:p>
            <a:r>
              <a:rPr lang="en-US" sz="1200" b="1" u="none" strike="noStrike" dirty="0" smtClean="0">
                <a:solidFill>
                  <a:srgbClr val="000000"/>
                </a:solidFill>
                <a:effectLst/>
                <a:ea typeface="Times New Roman" panose="02020603050405020304" pitchFamily="18" charset="0"/>
                <a:cs typeface="Times New Roman" panose="02020603050405020304" pitchFamily="18" charset="0"/>
                <a:hlinkClick r:id="rId2" tooltip="Using "/>
              </a:rPr>
              <a:t> Using “gangsta” T-BEAR: Teaching a format for paragraph development in a literary response essay </a:t>
            </a:r>
            <a:r>
              <a:rPr lang="en-US" sz="1200" u="none" strike="noStrike" dirty="0" smtClean="0">
                <a:solidFill>
                  <a:srgbClr val="808080"/>
                </a:solidFill>
                <a:effectLst/>
                <a:ea typeface="Times New Roman" panose="02020603050405020304" pitchFamily="18" charset="0"/>
                <a:cs typeface="Times New Roman" panose="02020603050405020304" pitchFamily="18" charset="0"/>
                <a:hlinkClick r:id="rId2" tooltip="Using "/>
              </a:rPr>
              <a:t>(Education Papers posted on February 28th, 2012 )</a:t>
            </a:r>
            <a:endParaRPr lang="en-US" sz="1200" dirty="0" smtClean="0">
              <a:effectLst/>
              <a:ea typeface="Calibri" panose="020F0502020204030204" pitchFamily="34" charset="0"/>
              <a:cs typeface="Times New Roman" panose="02020603050405020304" pitchFamily="18" charset="0"/>
            </a:endParaRPr>
          </a:p>
          <a:p>
            <a:r>
              <a:rPr lang="en-US" sz="1200" u="sng" dirty="0" smtClean="0">
                <a:solidFill>
                  <a:srgbClr val="0000FF"/>
                </a:solidFill>
                <a:effectLst/>
                <a:ea typeface="Times New Roman" panose="02020603050405020304" pitchFamily="18" charset="0"/>
                <a:cs typeface="Times New Roman" panose="02020603050405020304" pitchFamily="18" charset="0"/>
                <a:hlinkClick r:id="rId2"/>
              </a:rPr>
              <a:t>http://www.edu-papers.com/using-gangsta-t-bear-teaching-a-format-for-paragraph-development-in-a-literary-response-essay/</a:t>
            </a:r>
            <a:endParaRPr lang="en-US" sz="1200" dirty="0" smtClean="0">
              <a:effectLst/>
              <a:ea typeface="Calibri" panose="020F0502020204030204" pitchFamily="34" charset="0"/>
              <a:cs typeface="Times New Roman" panose="02020603050405020304" pitchFamily="18" charset="0"/>
            </a:endParaRPr>
          </a:p>
          <a:p>
            <a:r>
              <a:rPr lang="en-US" sz="1200" dirty="0" smtClean="0">
                <a:solidFill>
                  <a:srgbClr val="000000"/>
                </a:solidFill>
                <a:effectLst/>
                <a:ea typeface="Times New Roman" panose="02020603050405020304" pitchFamily="18" charset="0"/>
                <a:cs typeface="Times New Roman" panose="02020603050405020304" pitchFamily="18" charset="0"/>
              </a:rPr>
              <a:t>Research questions). To what extent will teaching a format for paragraph development that focuses on the skills of selecting, introducing, and analyzing a quotation influence students ability to organize and develop a literary response paragraph? 1) To what extent will students use the T-BEAR format for organizing and developing paragraphs when responding to an in-class writing prompt? 2) What effects does using a peer feedback questionnaire have on students organizing and developing literary response paragraphs? 3) How effective are reading journals in the identification of literary devices and the development of literary response paragraphs? 4) Which students will benefit the most from an intensive focus on organizing and developing literary response paragraphs? Research activities. Context: </a:t>
            </a:r>
            <a:r>
              <a:rPr lang="en-US" sz="1200" dirty="0" smtClean="0">
                <a:solidFill>
                  <a:srgbClr val="000000"/>
                </a:solidFill>
                <a:effectLst/>
                <a:highlight>
                  <a:srgbClr val="FFFF00"/>
                </a:highlight>
                <a:ea typeface="Times New Roman" panose="02020603050405020304" pitchFamily="18" charset="0"/>
                <a:cs typeface="Times New Roman" panose="02020603050405020304" pitchFamily="18" charset="0"/>
              </a:rPr>
              <a:t>This study took place in an eighth-grade English class located in a suburban community in the Central Valley</a:t>
            </a:r>
            <a:r>
              <a:rPr lang="en-US" sz="1200" dirty="0" smtClean="0">
                <a:solidFill>
                  <a:srgbClr val="000000"/>
                </a:solidFill>
                <a:effectLst/>
                <a:ea typeface="Times New Roman" panose="02020603050405020304" pitchFamily="18" charset="0"/>
                <a:cs typeface="Times New Roman" panose="02020603050405020304" pitchFamily="18" charset="0"/>
              </a:rPr>
              <a:t>. The target class consisted of twenty-one students, of which six were females and fifteen were males. Of these twenty-one students, eight focus students of various skill and classification levels, language backgrounds, and ethnic diversities were chosen for closer study and evaluation. The study examined the effectiveness of focused instruction in paragraph development on students ability to write literary response essays focusing on five literary devices. The rationale for this study centered on students inability to write cohesive and articulate literary response essays. Their first literary response essay lacked quotations or evidence in support of main ideas. Additionally, students failed to address all five literary devices required by the schools proficiency standards: conflict, character, theme, symbol, and thoughts/recommendations. Furthermore, during an informal teacher observation of a </a:t>
            </a:r>
            <a:r>
              <a:rPr lang="en-US" sz="1200" dirty="0" err="1" smtClean="0">
                <a:solidFill>
                  <a:srgbClr val="000000"/>
                </a:solidFill>
                <a:effectLst/>
                <a:ea typeface="Times New Roman" panose="02020603050405020304" pitchFamily="18" charset="0"/>
                <a:cs typeface="Times New Roman" panose="02020603050405020304" pitchFamily="18" charset="0"/>
              </a:rPr>
              <a:t>quickwrite</a:t>
            </a:r>
            <a:r>
              <a:rPr lang="en-US" sz="1200" dirty="0" smtClean="0">
                <a:solidFill>
                  <a:srgbClr val="000000"/>
                </a:solidFill>
                <a:effectLst/>
                <a:ea typeface="Times New Roman" panose="02020603050405020304" pitchFamily="18" charset="0"/>
                <a:cs typeface="Times New Roman" panose="02020603050405020304" pitchFamily="18" charset="0"/>
              </a:rPr>
              <a:t>, students demonstrated anxiety towards writing. Methods and Data: </a:t>
            </a:r>
            <a:r>
              <a:rPr lang="en-US" sz="1200" dirty="0" smtClean="0">
                <a:solidFill>
                  <a:srgbClr val="000000"/>
                </a:solidFill>
                <a:effectLst/>
                <a:highlight>
                  <a:srgbClr val="FFFF00"/>
                </a:highlight>
                <a:ea typeface="Times New Roman" panose="02020603050405020304" pitchFamily="18" charset="0"/>
                <a:cs typeface="Times New Roman" panose="02020603050405020304" pitchFamily="18" charset="0"/>
              </a:rPr>
              <a:t>The 5- week intervention</a:t>
            </a:r>
            <a:r>
              <a:rPr lang="en-US" sz="1200" dirty="0" smtClean="0">
                <a:solidFill>
                  <a:srgbClr val="000000"/>
                </a:solidFill>
                <a:effectLst/>
                <a:ea typeface="Times New Roman" panose="02020603050405020304" pitchFamily="18" charset="0"/>
                <a:cs typeface="Times New Roman" panose="02020603050405020304" pitchFamily="18" charset="0"/>
              </a:rPr>
              <a:t> began with a PowerPoint presentation on the </a:t>
            </a:r>
            <a:r>
              <a:rPr lang="en-US" sz="1200" u="none" strike="noStrike" dirty="0" smtClean="0">
                <a:solidFill>
                  <a:srgbClr val="0099CC"/>
                </a:solidFill>
                <a:effectLst/>
                <a:ea typeface="Times New Roman" panose="02020603050405020304" pitchFamily="18" charset="0"/>
                <a:cs typeface="Times New Roman" panose="02020603050405020304" pitchFamily="18" charset="0"/>
                <a:hlinkClick r:id="rId3" tooltip="Basic Science Paper"/>
              </a:rPr>
              <a:t>Basic</a:t>
            </a:r>
            <a:r>
              <a:rPr lang="en-US" sz="1200" dirty="0" smtClean="0">
                <a:solidFill>
                  <a:srgbClr val="000000"/>
                </a:solidFill>
                <a:effectLst/>
                <a:ea typeface="Times New Roman" panose="02020603050405020304" pitchFamily="18" charset="0"/>
                <a:cs typeface="Times New Roman" panose="02020603050405020304" pitchFamily="18" charset="0"/>
              </a:rPr>
              <a:t> T-BEAR format that was the focus of the intervention. The acronym is as follows: T </a:t>
            </a:r>
            <a:r>
              <a:rPr lang="en-US" sz="1200" dirty="0" smtClean="0">
                <a:solidFill>
                  <a:srgbClr val="000000"/>
                </a:solidFill>
                <a:effectLst/>
                <a:ea typeface="Calibri" panose="020F0502020204030204" pitchFamily="34" charset="0"/>
                <a:cs typeface="MS Gothic" panose="020B0609070205080204" pitchFamily="49" charset="-128"/>
              </a:rPr>
              <a:t>＝</a:t>
            </a:r>
            <a:r>
              <a:rPr lang="en-US" sz="1200" dirty="0" smtClean="0">
                <a:solidFill>
                  <a:srgbClr val="000000"/>
                </a:solidFill>
                <a:effectLst/>
                <a:ea typeface="Times New Roman" panose="02020603050405020304" pitchFamily="18" charset="0"/>
                <a:cs typeface="Times New Roman" panose="02020603050405020304" pitchFamily="18" charset="0"/>
              </a:rPr>
              <a:t> topic sentence, B </a:t>
            </a:r>
            <a:r>
              <a:rPr lang="en-US" sz="1200" dirty="0" smtClean="0">
                <a:solidFill>
                  <a:srgbClr val="000000"/>
                </a:solidFill>
                <a:effectLst/>
                <a:ea typeface="Calibri" panose="020F0502020204030204" pitchFamily="34" charset="0"/>
                <a:cs typeface="MS Gothic" panose="020B0609070205080204" pitchFamily="49" charset="-128"/>
              </a:rPr>
              <a:t>＝</a:t>
            </a:r>
            <a:r>
              <a:rPr lang="en-US" sz="1200" dirty="0" smtClean="0">
                <a:solidFill>
                  <a:srgbClr val="000000"/>
                </a:solidFill>
                <a:effectLst/>
                <a:ea typeface="Times New Roman" panose="02020603050405020304" pitchFamily="18" charset="0"/>
                <a:cs typeface="Times New Roman" panose="02020603050405020304" pitchFamily="18" charset="0"/>
              </a:rPr>
              <a:t> bridge to evidence, E </a:t>
            </a:r>
            <a:r>
              <a:rPr lang="en-US" sz="1200" dirty="0" smtClean="0">
                <a:solidFill>
                  <a:srgbClr val="000000"/>
                </a:solidFill>
                <a:effectLst/>
                <a:ea typeface="Calibri" panose="020F0502020204030204" pitchFamily="34" charset="0"/>
                <a:cs typeface="MS Gothic" panose="020B0609070205080204" pitchFamily="49" charset="-128"/>
              </a:rPr>
              <a:t>＝</a:t>
            </a:r>
            <a:r>
              <a:rPr lang="en-US" sz="1200" dirty="0" smtClean="0">
                <a:solidFill>
                  <a:srgbClr val="000000"/>
                </a:solidFill>
                <a:effectLst/>
                <a:ea typeface="Times New Roman" panose="02020603050405020304" pitchFamily="18" charset="0"/>
                <a:cs typeface="Times New Roman" panose="02020603050405020304" pitchFamily="18" charset="0"/>
              </a:rPr>
              <a:t> evidence, A </a:t>
            </a:r>
            <a:r>
              <a:rPr lang="en-US" sz="1200" dirty="0" smtClean="0">
                <a:solidFill>
                  <a:srgbClr val="000000"/>
                </a:solidFill>
                <a:effectLst/>
                <a:ea typeface="Calibri" panose="020F0502020204030204" pitchFamily="34" charset="0"/>
                <a:cs typeface="MS Gothic" panose="020B0609070205080204" pitchFamily="49" charset="-128"/>
              </a:rPr>
              <a:t>＝</a:t>
            </a:r>
            <a:r>
              <a:rPr lang="en-US" sz="1200" dirty="0" smtClean="0">
                <a:solidFill>
                  <a:srgbClr val="000000"/>
                </a:solidFill>
                <a:effectLst/>
                <a:ea typeface="Times New Roman" panose="02020603050405020304" pitchFamily="18" charset="0"/>
                <a:cs typeface="Times New Roman" panose="02020603050405020304" pitchFamily="18" charset="0"/>
              </a:rPr>
              <a:t> analysis, R </a:t>
            </a:r>
            <a:r>
              <a:rPr lang="en-US" sz="1200" dirty="0" smtClean="0">
                <a:solidFill>
                  <a:srgbClr val="000000"/>
                </a:solidFill>
                <a:effectLst/>
                <a:ea typeface="Calibri" panose="020F0502020204030204" pitchFamily="34" charset="0"/>
                <a:cs typeface="MS Gothic" panose="020B0609070205080204" pitchFamily="49" charset="-128"/>
              </a:rPr>
              <a:t>＝</a:t>
            </a:r>
            <a:r>
              <a:rPr lang="en-US" sz="1200" dirty="0" smtClean="0">
                <a:solidFill>
                  <a:srgbClr val="000000"/>
                </a:solidFill>
                <a:effectLst/>
                <a:ea typeface="Times New Roman" panose="02020603050405020304" pitchFamily="18" charset="0"/>
                <a:cs typeface="Times New Roman" panose="02020603050405020304" pitchFamily="18" charset="0"/>
              </a:rPr>
              <a:t> return to topic. After taking notes on the paragraph structure and literary device focused on for the week, students read a short story and wrote a practice paragraph on that weeks literary device. At the beginning and end of the study, students wrote literary response essays and completed student attitude surveys, which were the main measures of student progress. The in-the-midst data sets were peer evaluations of T-BEAR paragraphs, revised T-BEAR paragraphs, student writing journals in the form of graphic organizers used during reading, practice T-BEAR paragraphs for each of the five literary devices, and informal teacher observations recorded in a journal documented student engagement. Results: The pre- and post-attitude surveys conveyed the knowledge and confidence students developed in their writing, specifically their ability to develop a </a:t>
            </a:r>
            <a:r>
              <a:rPr lang="en-US" sz="1200" u="none" strike="noStrike" dirty="0" smtClean="0">
                <a:solidFill>
                  <a:srgbClr val="0099CC"/>
                </a:solidFill>
                <a:effectLst/>
                <a:ea typeface="Times New Roman" panose="02020603050405020304" pitchFamily="18" charset="0"/>
                <a:cs typeface="Times New Roman" panose="02020603050405020304" pitchFamily="18" charset="0"/>
                <a:hlinkClick r:id="rId3" tooltip="Basic Science Paper"/>
              </a:rPr>
              <a:t>Basic</a:t>
            </a:r>
            <a:r>
              <a:rPr lang="en-US" sz="1200" dirty="0" smtClean="0">
                <a:solidFill>
                  <a:srgbClr val="000000"/>
                </a:solidFill>
                <a:effectLst/>
                <a:ea typeface="Times New Roman" panose="02020603050405020304" pitchFamily="18" charset="0"/>
                <a:cs typeface="Times New Roman" panose="02020603050405020304" pitchFamily="18" charset="0"/>
              </a:rPr>
              <a:t> literary response paragraph. On the baseline data students answered survey questions positively an average of 12% of the time but on the outcome data this percentage increased to 48%. </a:t>
            </a:r>
            <a:r>
              <a:rPr lang="en-US" sz="1200" dirty="0" smtClean="0">
                <a:solidFill>
                  <a:srgbClr val="000000"/>
                </a:solidFill>
                <a:effectLst/>
                <a:highlight>
                  <a:srgbClr val="FFFF00"/>
                </a:highlight>
                <a:ea typeface="Times New Roman" panose="02020603050405020304" pitchFamily="18" charset="0"/>
                <a:cs typeface="Times New Roman" panose="02020603050405020304" pitchFamily="18" charset="0"/>
              </a:rPr>
              <a:t>Additionally, 95% of students were able to explain the importance of including quotations in their writing while 86% of students accurately identified how to choose an adequate quotation. The pre- and post- achievement paragraphs were representative of this writing ability and growth</a:t>
            </a:r>
            <a:r>
              <a:rPr lang="en-US" sz="1200" dirty="0" smtClean="0">
                <a:solidFill>
                  <a:srgbClr val="000000"/>
                </a:solidFill>
                <a:effectLst/>
                <a:ea typeface="Times New Roman" panose="02020603050405020304" pitchFamily="18" charset="0"/>
                <a:cs typeface="Times New Roman" panose="02020603050405020304" pitchFamily="18" charset="0"/>
              </a:rPr>
              <a:t>. On outcome paragraphs scores of one decreased by 24 percentage points from 38% to 14%) while scores of two increased by 5 percentage points from 62% to 67%). Additionally, scores of three increased by 19 percentage points from 0% to 19%). Thus, the student outcome achievement data reveal higher overall scores on T-BEAR paragraph elements resulting in increased cohesion and overall more articulate literary response essays. Grade level. Eighth grade Data collection methods. Observation — Student engagement/behavior tallies, Survey — Attitude, Writing assessment, Writing samples, </a:t>
            </a:r>
            <a:r>
              <a:rPr lang="en-US" sz="1200" dirty="0" err="1" smtClean="0">
                <a:solidFill>
                  <a:srgbClr val="000000"/>
                </a:solidFill>
                <a:effectLst/>
                <a:ea typeface="Times New Roman" panose="02020603050405020304" pitchFamily="18" charset="0"/>
                <a:cs typeface="Times New Roman" panose="02020603050405020304" pitchFamily="18" charset="0"/>
              </a:rPr>
              <a:t>Quickwrite</a:t>
            </a:r>
            <a:r>
              <a:rPr lang="en-US" sz="1200" dirty="0" smtClean="0">
                <a:solidFill>
                  <a:srgbClr val="000000"/>
                </a:solidFill>
                <a:effectLst/>
                <a:ea typeface="Times New Roman" panose="02020603050405020304" pitchFamily="18" charset="0"/>
                <a:cs typeface="Times New Roman" panose="02020603050405020304" pitchFamily="18" charset="0"/>
              </a:rPr>
              <a:t>, Observation — Teacher research journal, Student work, Evaluation/Feedback Curriculum areas. English Language Arts, Writing Instructional approaches. Class Discussion, Collaborative Learning, Graphic Organizers, Writing — Explicit Instruction, Writing — Organization, Writing — Peer Evaluation, Writing — Revision, Writing — Response to Literature</a:t>
            </a:r>
            <a:endParaRPr lang="en-US" sz="1200" dirty="0" smtClean="0">
              <a:effectLst/>
              <a:ea typeface="Calibri" panose="020F0502020204030204" pitchFamily="34" charset="0"/>
              <a:cs typeface="Times New Roman" panose="02020603050405020304" pitchFamily="18" charset="0"/>
            </a:endParaRPr>
          </a:p>
          <a:p>
            <a:r>
              <a:rPr lang="en-US" sz="1200" dirty="0" smtClean="0">
                <a:effectLst/>
                <a:ea typeface="Calibri" panose="020F0502020204030204" pitchFamily="34" charset="0"/>
                <a:cs typeface="Times New Roman" panose="02020603050405020304" pitchFamily="18" charset="0"/>
              </a:rPr>
              <a:t> </a:t>
            </a:r>
            <a:endParaRPr lang="en-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8270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48942964"/>
              </p:ext>
            </p:extLst>
          </p:nvPr>
        </p:nvGraphicFramePr>
        <p:xfrm>
          <a:off x="426720" y="840740"/>
          <a:ext cx="6823710" cy="6654800"/>
        </p:xfrm>
        <a:graphic>
          <a:graphicData uri="http://schemas.openxmlformats.org/drawingml/2006/table">
            <a:tbl>
              <a:tblPr firstRow="1" bandRow="1">
                <a:tableStyleId>{5940675A-B579-460E-94D1-54222C63F5DA}</a:tableStyleId>
              </a:tblPr>
              <a:tblGrid>
                <a:gridCol w="3411855"/>
                <a:gridCol w="3411855"/>
              </a:tblGrid>
              <a:tr h="370840">
                <a:tc gridSpan="2">
                  <a:txBody>
                    <a:bodyPr/>
                    <a:lstStyle/>
                    <a:p>
                      <a:pPr algn="ctr"/>
                      <a:r>
                        <a:rPr lang="en-US" sz="1400" b="1" dirty="0" smtClean="0"/>
                        <a:t>TBEAR Thinksheet</a:t>
                      </a:r>
                      <a:endParaRPr lang="en-US" sz="1400" b="1" dirty="0"/>
                    </a:p>
                  </a:txBody>
                  <a:tcPr>
                    <a:solidFill>
                      <a:schemeClr val="bg1"/>
                    </a:solidFill>
                  </a:tcPr>
                </a:tc>
                <a:tc hMerge="1">
                  <a:txBody>
                    <a:bodyPr/>
                    <a:lstStyle/>
                    <a:p>
                      <a:endParaRPr lang="en-US" sz="1400" dirty="0"/>
                    </a:p>
                  </a:txBody>
                  <a:tcPr>
                    <a:solidFill>
                      <a:schemeClr val="bg1"/>
                    </a:solidFill>
                  </a:tcPr>
                </a:tc>
              </a:tr>
              <a:tr h="370840">
                <a:tc gridSpan="2">
                  <a:txBody>
                    <a:bodyPr/>
                    <a:lstStyle/>
                    <a:p>
                      <a:pPr marR="0" algn="l"/>
                      <a:r>
                        <a:rPr lang="en-US" sz="1400" b="0" i="0" u="none" strike="noStrike" baseline="0" dirty="0" smtClean="0">
                          <a:solidFill>
                            <a:srgbClr val="000000"/>
                          </a:solidFill>
                          <a:latin typeface="Times New Roman" panose="02020603050405020304" pitchFamily="18" charset="0"/>
                        </a:rPr>
                        <a:t>In the box below write your topic sentence. </a:t>
                      </a:r>
                      <a:r>
                        <a:rPr lang="en-US" sz="1400" b="0" i="1" u="none" strike="noStrike" baseline="0" dirty="0" smtClean="0">
                          <a:solidFill>
                            <a:srgbClr val="000000"/>
                          </a:solidFill>
                          <a:latin typeface="Times New Roman" panose="02020603050405020304" pitchFamily="18" charset="0"/>
                        </a:rPr>
                        <a:t>*Remember a topic sentence should be: </a:t>
                      </a:r>
                      <a:endParaRPr lang="en-US" sz="1400" b="0" i="0" u="none" strike="noStrike" baseline="0" dirty="0" smtClean="0">
                        <a:solidFill>
                          <a:srgbClr val="000000"/>
                        </a:solidFill>
                        <a:latin typeface="Times New Roman" panose="02020603050405020304" pitchFamily="18" charset="0"/>
                      </a:endParaRPr>
                    </a:p>
                    <a:p>
                      <a:pPr marR="0" algn="l"/>
                      <a:r>
                        <a:rPr lang="en-US" sz="1400" b="0" i="1" u="none" strike="noStrike" baseline="0" dirty="0" smtClean="0">
                          <a:solidFill>
                            <a:srgbClr val="000000"/>
                          </a:solidFill>
                          <a:latin typeface="Times New Roman" panose="02020603050405020304" pitchFamily="18" charset="0"/>
                        </a:rPr>
                        <a:t>--an opinion written as a statement of fact --universal in scope --arguable --provable </a:t>
                      </a:r>
                      <a:endParaRPr lang="en-US" sz="1400" dirty="0"/>
                    </a:p>
                  </a:txBody>
                  <a:tcPr>
                    <a:solidFill>
                      <a:schemeClr val="bg1"/>
                    </a:solidFill>
                  </a:tcPr>
                </a:tc>
                <a:tc hMerge="1">
                  <a:txBody>
                    <a:bodyPr/>
                    <a:lstStyle/>
                    <a:p>
                      <a:endParaRPr lang="en-US" sz="1400" dirty="0"/>
                    </a:p>
                  </a:txBody>
                  <a:tcPr>
                    <a:solidFill>
                      <a:schemeClr val="bg1"/>
                    </a:solidFill>
                  </a:tcPr>
                </a:tc>
              </a:tr>
              <a:tr h="370840">
                <a:tc gridSpan="2">
                  <a:txBody>
                    <a:bodyPr/>
                    <a:lstStyle/>
                    <a:p>
                      <a:r>
                        <a:rPr lang="en-US" sz="1400" dirty="0" smtClean="0"/>
                        <a:t>Topic Sentence:</a:t>
                      </a:r>
                    </a:p>
                    <a:p>
                      <a:endParaRPr lang="en-US" sz="1400" dirty="0" smtClean="0"/>
                    </a:p>
                    <a:p>
                      <a:endParaRPr lang="en-US" sz="1400" dirty="0"/>
                    </a:p>
                  </a:txBody>
                  <a:tcPr>
                    <a:solidFill>
                      <a:schemeClr val="bg1"/>
                    </a:solidFill>
                  </a:tcPr>
                </a:tc>
                <a:tc hMerge="1">
                  <a:txBody>
                    <a:bodyPr/>
                    <a:lstStyle/>
                    <a:p>
                      <a:endParaRPr lang="en-US" sz="1400" dirty="0"/>
                    </a:p>
                  </a:txBody>
                  <a:tcPr>
                    <a:solidFill>
                      <a:schemeClr val="bg1"/>
                    </a:solidFill>
                  </a:tcPr>
                </a:tc>
              </a:tr>
              <a:tr h="370840">
                <a:tc gridSpan="2">
                  <a:txBody>
                    <a:bodyPr/>
                    <a:lstStyle/>
                    <a:p>
                      <a:pPr marR="0" algn="l"/>
                      <a:r>
                        <a:rPr lang="en-US" sz="1400" b="0" i="0" u="none" strike="noStrike" baseline="0" dirty="0" smtClean="0">
                          <a:solidFill>
                            <a:srgbClr val="000000"/>
                          </a:solidFill>
                          <a:latin typeface="Times New Roman" panose="02020603050405020304" pitchFamily="18" charset="0"/>
                        </a:rPr>
                        <a:t>In the left space below, write the evidence that proves the statement made in your topic sentence is true. In the right space, put notes analyzing the significance of your evidence and how it ties to the topic sentence. </a:t>
                      </a:r>
                    </a:p>
                  </a:txBody>
                  <a:tcPr>
                    <a:solidFill>
                      <a:schemeClr val="bg1"/>
                    </a:solidFill>
                  </a:tcPr>
                </a:tc>
                <a:tc hMerge="1">
                  <a:txBody>
                    <a:bodyPr/>
                    <a:lstStyle/>
                    <a:p>
                      <a:endParaRPr lang="en-US" sz="1400" dirty="0"/>
                    </a:p>
                  </a:txBody>
                  <a:tcPr>
                    <a:solidFill>
                      <a:schemeClr val="bg1"/>
                    </a:solidFill>
                  </a:tcPr>
                </a:tc>
              </a:tr>
              <a:tr h="370840">
                <a:tc>
                  <a:txBody>
                    <a:bodyPr/>
                    <a:lstStyle/>
                    <a:p>
                      <a:pPr algn="ctr"/>
                      <a:r>
                        <a:rPr lang="en-US" sz="1400" b="1" dirty="0" smtClean="0"/>
                        <a:t>Evidence</a:t>
                      </a:r>
                      <a:endParaRPr lang="en-US" sz="1400" b="1" dirty="0"/>
                    </a:p>
                  </a:txBody>
                  <a:tcPr>
                    <a:solidFill>
                      <a:schemeClr val="bg1"/>
                    </a:solidFill>
                  </a:tcPr>
                </a:tc>
                <a:tc>
                  <a:txBody>
                    <a:bodyPr/>
                    <a:lstStyle/>
                    <a:p>
                      <a:pPr algn="ctr"/>
                      <a:r>
                        <a:rPr lang="en-US" sz="1400" b="1" dirty="0" smtClean="0"/>
                        <a:t>Analysis</a:t>
                      </a:r>
                      <a:endParaRPr lang="en-US" sz="1400" b="1" dirty="0"/>
                    </a:p>
                  </a:txBody>
                  <a:tcPr>
                    <a:solidFill>
                      <a:schemeClr val="bg1"/>
                    </a:solidFill>
                  </a:tcPr>
                </a:tc>
              </a:tr>
              <a:tr h="370840">
                <a:tc>
                  <a:txBody>
                    <a:bodyPr/>
                    <a:lstStyle/>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a:solidFill>
                      <a:schemeClr val="bg1"/>
                    </a:solidFill>
                  </a:tcPr>
                </a:tc>
                <a:tc>
                  <a:txBody>
                    <a:bodyPr/>
                    <a:lstStyle/>
                    <a:p>
                      <a:endParaRPr lang="en-US" sz="1400" dirty="0"/>
                    </a:p>
                  </a:txBody>
                  <a:tcPr>
                    <a:solidFill>
                      <a:schemeClr val="bg1"/>
                    </a:solidFill>
                  </a:tcPr>
                </a:tc>
              </a:tr>
            </a:tbl>
          </a:graphicData>
        </a:graphic>
      </p:graphicFrame>
    </p:spTree>
    <p:extLst>
      <p:ext uri="{BB962C8B-B14F-4D97-AF65-F5344CB8AC3E}">
        <p14:creationId xmlns:p14="http://schemas.microsoft.com/office/powerpoint/2010/main" val="3338029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388316"/>
              </p:ext>
            </p:extLst>
          </p:nvPr>
        </p:nvGraphicFramePr>
        <p:xfrm>
          <a:off x="273730" y="442744"/>
          <a:ext cx="6702424" cy="8412480"/>
        </p:xfrm>
        <a:graphic>
          <a:graphicData uri="http://schemas.openxmlformats.org/drawingml/2006/table">
            <a:tbl>
              <a:tblPr firstRow="1" firstCol="1" bandRow="1"/>
              <a:tblGrid>
                <a:gridCol w="3351212"/>
                <a:gridCol w="3351212"/>
              </a:tblGrid>
              <a:tr h="154437">
                <a:tc gridSpan="2">
                  <a:txBody>
                    <a:bodyPr/>
                    <a:lstStyle/>
                    <a:p>
                      <a:pPr marL="0" marR="0" algn="ctr">
                        <a:lnSpc>
                          <a:spcPct val="115000"/>
                        </a:lnSpc>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Tone Essay Graphic Organizer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r>
              <a:tr h="154437">
                <a:tc gridSpan="2">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Introduction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4437">
                <a:tc>
                  <a:txBody>
                    <a:bodyPr/>
                    <a:lstStyle/>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T-BEAR Letter and what it represents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183">
                <a:tc>
                  <a:txBody>
                    <a:bodyPr/>
                    <a:lstStyle/>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T=Topic Sentence</a:t>
                      </a:r>
                      <a:r>
                        <a:rPr lang="en-US" sz="1400">
                          <a:effectLst/>
                          <a:latin typeface="Calibri" panose="020F0502020204030204" pitchFamily="34" charset="0"/>
                          <a:ea typeface="Calibri" panose="020F0502020204030204" pitchFamily="34" charset="0"/>
                          <a:cs typeface="Times New Roman" panose="02020603050405020304" pitchFamily="18" charset="0"/>
                        </a:rPr>
                        <a:t>/ Thesis </a:t>
                      </a:r>
                    </a:p>
                    <a:p>
                      <a:pPr marL="0" marR="0">
                        <a:lnSpc>
                          <a:spcPct val="115000"/>
                        </a:lnSpc>
                        <a:spcBef>
                          <a:spcPts val="0"/>
                        </a:spcBef>
                        <a:spcAft>
                          <a:spcPts val="0"/>
                        </a:spcAft>
                        <a:tabLst>
                          <a:tab pos="1233805"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(focus or opinion) </a:t>
                      </a:r>
                    </a:p>
                    <a:p>
                      <a:pPr marL="0" marR="0">
                        <a:lnSpc>
                          <a:spcPct val="115000"/>
                        </a:lnSpc>
                        <a:spcBef>
                          <a:spcPts val="0"/>
                        </a:spcBef>
                        <a:spcAft>
                          <a:spcPts val="0"/>
                        </a:spcAft>
                        <a:tabLst>
                          <a:tab pos="1233805"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Clearly and directly respond to the prompt. This establishes the purpose.</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183">
                <a:tc>
                  <a:txBody>
                    <a:bodyPr/>
                    <a:lstStyle/>
                    <a:p>
                      <a:pPr marL="0" marR="0">
                        <a:lnSpc>
                          <a:spcPct val="115000"/>
                        </a:lnSpc>
                        <a:spcBef>
                          <a:spcPts val="0"/>
                        </a:spcBef>
                        <a:spcAft>
                          <a:spcPts val="0"/>
                        </a:spcAft>
                        <a:tabLst>
                          <a:tab pos="1233805" algn="l"/>
                        </a:tabLs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 = Brief</a:t>
                      </a:r>
                      <a:r>
                        <a:rPr lang="en-US" sz="1400" dirty="0">
                          <a:effectLst/>
                          <a:latin typeface="Calibri" panose="020F0502020204030204" pitchFamily="34" charset="0"/>
                          <a:ea typeface="Calibri" panose="020F0502020204030204" pitchFamily="34" charset="0"/>
                          <a:cs typeface="Times New Roman" panose="02020603050405020304" pitchFamily="18" charset="0"/>
                        </a:rPr>
                        <a:t> explanation/Bridge to evidence (context) </a:t>
                      </a:r>
                    </a:p>
                    <a:p>
                      <a:pPr marL="0" marR="0">
                        <a:lnSpc>
                          <a:spcPct val="115000"/>
                        </a:lnSpc>
                        <a:spcBef>
                          <a:spcPts val="0"/>
                        </a:spcBef>
                        <a:spcAft>
                          <a:spcPts val="0"/>
                        </a:spcAft>
                        <a:tabLst>
                          <a:tab pos="1233805"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Briefly explain and/or set the scene for those who do not know the topic/text. This should not retell the whole story or text, but focus on the aspect of the text that is important for your response.</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183">
                <a:tc>
                  <a:txBody>
                    <a:bodyPr/>
                    <a:lstStyle/>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E = Examples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r>
                        <a:rPr lang="en-US" sz="1400">
                          <a:effectLst/>
                          <a:latin typeface="Calibri" panose="020F0502020204030204" pitchFamily="34" charset="0"/>
                          <a:ea typeface="Calibri" panose="020F0502020204030204" pitchFamily="34" charset="0"/>
                          <a:cs typeface="Times New Roman" panose="02020603050405020304" pitchFamily="18" charset="0"/>
                        </a:rPr>
                        <a:t>Support the writer’s stance OR your opinion with specific textual references.  Include quotation marks for direct quotes and page numbers, section, chapter, etc.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183">
                <a:tc>
                  <a:txBody>
                    <a:bodyPr/>
                    <a:lstStyle/>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A = Analysis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1233805"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 Analyze the examples/evidence. Writer digs deep to uncover meaning. Consider the meaning or implications of word choice, tone, imagery, author’s purpose, etc.</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619">
                <a:tc>
                  <a:txBody>
                    <a:bodyPr/>
                    <a:lstStyle/>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R = Relate or Reflect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r>
                        <a:rPr lang="en-US" sz="1400">
                          <a:effectLst/>
                          <a:latin typeface="Calibri" panose="020F0502020204030204" pitchFamily="34" charset="0"/>
                          <a:ea typeface="Calibri" panose="020F0502020204030204" pitchFamily="34" charset="0"/>
                          <a:cs typeface="Times New Roman" panose="02020603050405020304" pitchFamily="18" charset="0"/>
                        </a:rPr>
                        <a:t>Establish a connection to another literary text, historical occurrence, society, universal human behavior, etc., or reflect on the main idea or a lesson, or state a conclusion related to your stated opinion.</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tabLst>
                          <a:tab pos="628650"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821">
                <a:tc gridSpan="2">
                  <a:txBody>
                    <a:bodyPr/>
                    <a:lstStyle/>
                    <a:p>
                      <a:pPr marL="0" marR="0">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Conclusion</a:t>
                      </a:r>
                    </a:p>
                    <a:p>
                      <a:pPr marL="0" marR="0">
                        <a:lnSpc>
                          <a:spcPct val="115000"/>
                        </a:lnSpc>
                        <a:spcBef>
                          <a:spcPts val="0"/>
                        </a:spcBef>
                        <a:spcAft>
                          <a:spcPts val="0"/>
                        </a:spcAft>
                      </a:pP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174987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able"/>
          <p:cNvPicPr/>
          <p:nvPr/>
        </p:nvPicPr>
        <p:blipFill>
          <a:blip r:embed="rId2"/>
          <a:stretch>
            <a:fillRect/>
          </a:stretch>
        </p:blipFill>
        <p:spPr>
          <a:xfrm>
            <a:off x="116113" y="435428"/>
            <a:ext cx="7489373" cy="5181601"/>
          </a:xfrm>
          <a:prstGeom prst="rect">
            <a:avLst/>
          </a:prstGeom>
        </p:spPr>
      </p:pic>
      <p:grpSp>
        <p:nvGrpSpPr>
          <p:cNvPr id="5" name="Group 4"/>
          <p:cNvGrpSpPr/>
          <p:nvPr/>
        </p:nvGrpSpPr>
        <p:grpSpPr>
          <a:xfrm>
            <a:off x="2082800" y="1447800"/>
            <a:ext cx="2024743" cy="4002167"/>
            <a:chOff x="2845410" y="1787620"/>
            <a:chExt cx="2405310" cy="4468241"/>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64102" t="21234" r="17310" b="43510"/>
            <a:stretch>
              <a:fillRect/>
            </a:stretch>
          </p:blipFill>
          <p:spPr bwMode="auto">
            <a:xfrm>
              <a:off x="3657600" y="1787620"/>
              <a:ext cx="767890" cy="581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64339" t="43468" r="5293" b="23541"/>
            <a:stretch>
              <a:fillRect/>
            </a:stretch>
          </p:blipFill>
          <p:spPr bwMode="auto">
            <a:xfrm>
              <a:off x="3352800" y="2752504"/>
              <a:ext cx="1465972" cy="636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54745" t="37473" r="3098" b="26047"/>
            <a:stretch>
              <a:fillRect/>
            </a:stretch>
          </p:blipFill>
          <p:spPr bwMode="auto">
            <a:xfrm>
              <a:off x="3083065" y="3788652"/>
              <a:ext cx="2032195" cy="705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845410" y="4933907"/>
              <a:ext cx="2405310" cy="1321954"/>
              <a:chOff x="317629" y="124039"/>
              <a:chExt cx="1621998" cy="876761"/>
            </a:xfrm>
          </p:grpSpPr>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58345" t="36484" r="37248" b="45482"/>
              <a:stretch/>
            </p:blipFill>
            <p:spPr bwMode="auto">
              <a:xfrm>
                <a:off x="356261" y="418505"/>
                <a:ext cx="355600" cy="582295"/>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8345" t="54984" r="6693" b="21057"/>
              <a:stretch/>
            </p:blipFill>
            <p:spPr bwMode="auto">
              <a:xfrm>
                <a:off x="317629" y="124039"/>
                <a:ext cx="1621998" cy="463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pSp>
      </p:grpSp>
      <p:sp>
        <p:nvSpPr>
          <p:cNvPr id="2" name="TextBox 1"/>
          <p:cNvSpPr txBox="1"/>
          <p:nvPr/>
        </p:nvSpPr>
        <p:spPr>
          <a:xfrm>
            <a:off x="209709" y="5847642"/>
            <a:ext cx="7068457" cy="3416320"/>
          </a:xfrm>
          <a:prstGeom prst="rect">
            <a:avLst/>
          </a:prstGeom>
          <a:noFill/>
        </p:spPr>
        <p:txBody>
          <a:bodyPr wrap="square" rtlCol="0">
            <a:spAutoFit/>
          </a:bodyPr>
          <a:lstStyle/>
          <a:p>
            <a:r>
              <a:rPr lang="en-US" dirty="0" smtClean="0"/>
              <a:t>SBAC has Task Models for each Target.  These task models have Statements of Evidence that can be used for formative assessments.</a:t>
            </a:r>
          </a:p>
          <a:p>
            <a:endParaRPr lang="en-US" dirty="0"/>
          </a:p>
          <a:p>
            <a:r>
              <a:rPr lang="en-US" dirty="0" smtClean="0"/>
              <a:t>This TBEAR planner connects the TBEAR strategies to SBAC’s task model statements of evidence.</a:t>
            </a:r>
          </a:p>
          <a:p>
            <a:endParaRPr lang="en-US" dirty="0"/>
          </a:p>
          <a:p>
            <a:r>
              <a:rPr lang="en-US" dirty="0" smtClean="0"/>
              <a:t>The evidence statements assess 5 writing forms:</a:t>
            </a:r>
          </a:p>
          <a:p>
            <a:pPr marL="342900" indent="-342900">
              <a:buAutoNum type="arabicPeriod"/>
            </a:pPr>
            <a:r>
              <a:rPr lang="en-US" dirty="0" smtClean="0"/>
              <a:t>Full-Writes</a:t>
            </a:r>
          </a:p>
          <a:p>
            <a:pPr marL="342900" indent="-342900">
              <a:buAutoNum type="arabicPeriod"/>
            </a:pPr>
            <a:r>
              <a:rPr lang="en-US" dirty="0" smtClean="0"/>
              <a:t>Write a Brief Text</a:t>
            </a:r>
          </a:p>
          <a:p>
            <a:pPr marL="342900" indent="-342900">
              <a:buAutoNum type="arabicPeriod"/>
            </a:pPr>
            <a:r>
              <a:rPr lang="en-US" dirty="0" smtClean="0"/>
              <a:t>Revise a Brief Text</a:t>
            </a:r>
          </a:p>
          <a:p>
            <a:pPr marL="342900" indent="-342900">
              <a:buAutoNum type="arabicPeriod"/>
            </a:pPr>
            <a:r>
              <a:rPr lang="en-US" dirty="0" smtClean="0"/>
              <a:t>Language and Vocabulary</a:t>
            </a:r>
          </a:p>
          <a:p>
            <a:pPr marL="342900" indent="-342900">
              <a:buAutoNum type="arabicPeriod"/>
            </a:pPr>
            <a:r>
              <a:rPr lang="en-US" dirty="0" smtClean="0"/>
              <a:t>Edit and Clarify</a:t>
            </a:r>
          </a:p>
        </p:txBody>
      </p:sp>
    </p:spTree>
    <p:extLst>
      <p:ext uri="{BB962C8B-B14F-4D97-AF65-F5344CB8AC3E}">
        <p14:creationId xmlns:p14="http://schemas.microsoft.com/office/powerpoint/2010/main" val="3003452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65326881"/>
              </p:ext>
            </p:extLst>
          </p:nvPr>
        </p:nvGraphicFramePr>
        <p:xfrm>
          <a:off x="152299" y="74950"/>
          <a:ext cx="7379095" cy="9746488"/>
        </p:xfrm>
        <a:graphic>
          <a:graphicData uri="http://schemas.openxmlformats.org/drawingml/2006/table">
            <a:tbl>
              <a:tblPr firstRow="1" bandRow="1">
                <a:tableStyleId>{5940675A-B579-460E-94D1-54222C63F5DA}</a:tableStyleId>
              </a:tblPr>
              <a:tblGrid>
                <a:gridCol w="1974262"/>
                <a:gridCol w="2220685"/>
                <a:gridCol w="3184148"/>
              </a:tblGrid>
              <a:tr h="449072">
                <a:tc gridSpan="3">
                  <a:txBody>
                    <a:bodyPr/>
                    <a:lstStyle/>
                    <a:p>
                      <a:pPr algn="ctr"/>
                      <a:r>
                        <a:rPr lang="en-US" sz="2300" b="1" i="0" u="none" strike="noStrike" baseline="0" dirty="0" smtClean="0">
                          <a:latin typeface="+mn-lt"/>
                        </a:rPr>
                        <a:t>TBEAR Graphic Organizer</a:t>
                      </a:r>
                      <a:endParaRPr lang="en-US" sz="2300" dirty="0">
                        <a:latin typeface="+mn-lt"/>
                      </a:endParaRPr>
                    </a:p>
                  </a:txBody>
                  <a:tcPr marL="103632" marR="103632" marT="51816" marB="51816" anchor="ctr">
                    <a:solidFill>
                      <a:schemeClr val="bg1">
                        <a:lumMod val="85000"/>
                      </a:schemeClr>
                    </a:solidFill>
                  </a:tcPr>
                </a:tc>
                <a:tc hMerge="1">
                  <a:txBody>
                    <a:bodyPr/>
                    <a:lstStyle/>
                    <a:p>
                      <a:endParaRPr lang="en-US"/>
                    </a:p>
                  </a:txBody>
                  <a:tcPr/>
                </a:tc>
                <a:tc hMerge="1">
                  <a:txBody>
                    <a:bodyPr/>
                    <a:lstStyle/>
                    <a:p>
                      <a:endParaRPr lang="en-US"/>
                    </a:p>
                  </a:txBody>
                  <a:tcPr/>
                </a:tc>
              </a:tr>
              <a:tr h="449072">
                <a:tc gridSpan="3">
                  <a:txBody>
                    <a:bodyPr/>
                    <a:lstStyle/>
                    <a:p>
                      <a:r>
                        <a:rPr lang="en-US" sz="1100" dirty="0" smtClean="0">
                          <a:latin typeface="+mn-lt"/>
                        </a:rPr>
                        <a:t>Sample Writing Prompt: After reading the story “Little Red Riding Hood,” what is your opinion about</a:t>
                      </a:r>
                      <a:r>
                        <a:rPr lang="en-US" sz="1100" baseline="0" dirty="0" smtClean="0">
                          <a:latin typeface="+mn-lt"/>
                        </a:rPr>
                        <a:t> </a:t>
                      </a:r>
                      <a:r>
                        <a:rPr lang="en-US" sz="1100" dirty="0" smtClean="0">
                          <a:latin typeface="+mn-lt"/>
                        </a:rPr>
                        <a:t>the intelligence or cleverness of the wolf? Support your opinion with evidence from the text.</a:t>
                      </a:r>
                      <a:endParaRPr lang="en-US" sz="1100" dirty="0">
                        <a:latin typeface="+mn-lt"/>
                      </a:endParaRPr>
                    </a:p>
                  </a:txBody>
                  <a:tcPr marL="103632" marR="103632" marT="51816" marB="51816">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r h="449072">
                <a:tc>
                  <a:txBody>
                    <a:bodyPr/>
                    <a:lstStyle/>
                    <a:p>
                      <a:pPr algn="l"/>
                      <a:r>
                        <a:rPr lang="en-US" sz="1100" b="1" i="0" u="none" strike="noStrike" baseline="0" dirty="0" smtClean="0">
                          <a:latin typeface="+mn-lt"/>
                        </a:rPr>
                        <a:t>T-BEAR Letter and what it</a:t>
                      </a:r>
                    </a:p>
                    <a:p>
                      <a:pPr algn="l"/>
                      <a:r>
                        <a:rPr lang="en-US" sz="1100" b="1" i="0" u="none" strike="noStrike" baseline="0" dirty="0" smtClean="0">
                          <a:latin typeface="+mn-lt"/>
                        </a:rPr>
                        <a:t>represents</a:t>
                      </a:r>
                      <a:endParaRPr lang="en-US" sz="1100" dirty="0">
                        <a:latin typeface="+mn-lt"/>
                      </a:endParaRPr>
                    </a:p>
                  </a:txBody>
                  <a:tcPr marL="103632" marR="103632" marT="51816" marB="51816">
                    <a:solidFill>
                      <a:schemeClr val="bg1"/>
                    </a:solidFill>
                  </a:tcPr>
                </a:tc>
                <a:tc>
                  <a:txBody>
                    <a:bodyPr/>
                    <a:lstStyle/>
                    <a:p>
                      <a:pPr algn="l"/>
                      <a:r>
                        <a:rPr lang="en-US" sz="1100" b="1" i="0" u="none" strike="noStrike" baseline="0" dirty="0" smtClean="0">
                          <a:latin typeface="+mn-lt"/>
                        </a:rPr>
                        <a:t>Helpful ways to</a:t>
                      </a:r>
                    </a:p>
                    <a:p>
                      <a:pPr algn="l"/>
                      <a:r>
                        <a:rPr lang="en-US" sz="1100" b="1" i="0" u="none" strike="noStrike" baseline="0" dirty="0" smtClean="0">
                          <a:latin typeface="+mn-lt"/>
                        </a:rPr>
                        <a:t>begin…</a:t>
                      </a:r>
                      <a:endParaRPr lang="en-US" sz="1100" dirty="0">
                        <a:latin typeface="+mn-lt"/>
                      </a:endParaRPr>
                    </a:p>
                  </a:txBody>
                  <a:tcPr marL="103632" marR="103632" marT="51816" marB="51816">
                    <a:solidFill>
                      <a:schemeClr val="bg1"/>
                    </a:solidFill>
                  </a:tcPr>
                </a:tc>
                <a:tc>
                  <a:txBody>
                    <a:bodyPr/>
                    <a:lstStyle/>
                    <a:p>
                      <a:r>
                        <a:rPr lang="en-US" sz="1100" b="1" i="0" u="none" strike="noStrike" kern="1200" baseline="0" dirty="0" smtClean="0">
                          <a:solidFill>
                            <a:schemeClr val="tx1"/>
                          </a:solidFill>
                          <a:latin typeface="+mn-lt"/>
                          <a:ea typeface="+mn-ea"/>
                          <a:cs typeface="+mn-cs"/>
                        </a:rPr>
                        <a:t>Your topic or text and notes </a:t>
                      </a:r>
                      <a:r>
                        <a:rPr lang="en-US" sz="1100" b="0" i="0" u="none" strike="noStrike" kern="1200" baseline="0" dirty="0" smtClean="0">
                          <a:solidFill>
                            <a:schemeClr val="tx1"/>
                          </a:solidFill>
                          <a:latin typeface="+mn-lt"/>
                          <a:ea typeface="+mn-ea"/>
                          <a:cs typeface="+mn-cs"/>
                        </a:rPr>
                        <a:t>(e.g., evidence from</a:t>
                      </a:r>
                    </a:p>
                    <a:p>
                      <a:r>
                        <a:rPr lang="en-US" sz="1100" b="0" i="0" u="none" strike="noStrike" kern="1200" baseline="0" dirty="0" smtClean="0">
                          <a:solidFill>
                            <a:schemeClr val="tx1"/>
                          </a:solidFill>
                          <a:latin typeface="+mn-lt"/>
                          <a:ea typeface="+mn-ea"/>
                          <a:cs typeface="+mn-cs"/>
                        </a:rPr>
                        <a:t>text, facts, details, examples, page numbers)</a:t>
                      </a:r>
                      <a:endParaRPr lang="en-US" sz="1100" dirty="0">
                        <a:latin typeface="+mn-lt"/>
                      </a:endParaRPr>
                    </a:p>
                  </a:txBody>
                  <a:tcPr marL="103632" marR="103632" marT="51816" marB="51816">
                    <a:solidFill>
                      <a:schemeClr val="bg1"/>
                    </a:solidFill>
                  </a:tcPr>
                </a:tc>
              </a:tr>
              <a:tr h="1139952">
                <a:tc>
                  <a:txBody>
                    <a:bodyPr/>
                    <a:lstStyle/>
                    <a:p>
                      <a:r>
                        <a:rPr lang="en-US" sz="1100" b="1" i="0" u="none" strike="noStrike" kern="1200" baseline="0" dirty="0" smtClean="0">
                          <a:solidFill>
                            <a:schemeClr val="tx1"/>
                          </a:solidFill>
                          <a:latin typeface="+mn-lt"/>
                          <a:ea typeface="+mn-ea"/>
                          <a:cs typeface="+mn-cs"/>
                        </a:rPr>
                        <a:t>T=Topic Sentence/ Thesis</a:t>
                      </a:r>
                    </a:p>
                    <a:p>
                      <a:r>
                        <a:rPr lang="en-US" sz="1100" b="1" i="0" u="none" strike="noStrike" kern="1200" baseline="0" dirty="0" smtClean="0">
                          <a:solidFill>
                            <a:schemeClr val="tx1"/>
                          </a:solidFill>
                          <a:latin typeface="+mn-lt"/>
                          <a:ea typeface="+mn-ea"/>
                          <a:cs typeface="+mn-cs"/>
                        </a:rPr>
                        <a:t>(focus or opinion)</a:t>
                      </a:r>
                    </a:p>
                    <a:p>
                      <a:r>
                        <a:rPr lang="en-US" sz="1100" b="0" i="0" u="none" strike="noStrike" kern="1200" baseline="0" dirty="0" smtClean="0">
                          <a:solidFill>
                            <a:schemeClr val="tx1"/>
                          </a:solidFill>
                          <a:latin typeface="+mn-lt"/>
                          <a:ea typeface="+mn-ea"/>
                          <a:cs typeface="+mn-cs"/>
                        </a:rPr>
                        <a:t>Clearly and directly respond</a:t>
                      </a:r>
                    </a:p>
                    <a:p>
                      <a:r>
                        <a:rPr lang="en-US" sz="1100" b="0" i="0" u="none" strike="noStrike" kern="1200" baseline="0" dirty="0" smtClean="0">
                          <a:solidFill>
                            <a:schemeClr val="tx1"/>
                          </a:solidFill>
                          <a:latin typeface="+mn-lt"/>
                          <a:ea typeface="+mn-ea"/>
                          <a:cs typeface="+mn-cs"/>
                        </a:rPr>
                        <a:t>to the prompt. This</a:t>
                      </a:r>
                    </a:p>
                    <a:p>
                      <a:r>
                        <a:rPr lang="en-US" sz="1100" b="0" i="0" u="none" strike="noStrike" kern="1200" baseline="0" dirty="0" smtClean="0">
                          <a:solidFill>
                            <a:schemeClr val="tx1"/>
                          </a:solidFill>
                          <a:latin typeface="+mn-lt"/>
                          <a:ea typeface="+mn-ea"/>
                          <a:cs typeface="+mn-cs"/>
                        </a:rPr>
                        <a:t>establishes the purpose.</a:t>
                      </a:r>
                      <a:endParaRPr lang="en-US" sz="1100" dirty="0">
                        <a:latin typeface="+mn-lt"/>
                      </a:endParaRPr>
                    </a:p>
                  </a:txBody>
                  <a:tcPr marL="103632" marR="103632" marT="51816" marB="51816">
                    <a:solidFill>
                      <a:schemeClr val="bg1"/>
                    </a:solidFill>
                  </a:tcPr>
                </a:tc>
                <a:tc>
                  <a:txBody>
                    <a:bodyPr/>
                    <a:lstStyle/>
                    <a:p>
                      <a:r>
                        <a:rPr lang="en-US" sz="1100" b="1" i="1" u="none" strike="noStrike" kern="1200" baseline="0" dirty="0" smtClean="0">
                          <a:solidFill>
                            <a:schemeClr val="tx1"/>
                          </a:solidFill>
                          <a:latin typeface="+mn-lt"/>
                          <a:ea typeface="+mn-ea"/>
                          <a:cs typeface="+mn-cs"/>
                        </a:rPr>
                        <a:t>In the story, Little Red</a:t>
                      </a:r>
                    </a:p>
                    <a:p>
                      <a:r>
                        <a:rPr lang="en-US" sz="1100" b="1" i="1" u="none" strike="noStrike" kern="1200" baseline="0" dirty="0" smtClean="0">
                          <a:solidFill>
                            <a:schemeClr val="tx1"/>
                          </a:solidFill>
                          <a:latin typeface="+mn-lt"/>
                          <a:ea typeface="+mn-ea"/>
                          <a:cs typeface="+mn-cs"/>
                        </a:rPr>
                        <a:t>Riding Hood, the</a:t>
                      </a:r>
                    </a:p>
                    <a:p>
                      <a:r>
                        <a:rPr lang="en-US" sz="1100" b="1" i="1" u="none" strike="noStrike" kern="1200" baseline="0" dirty="0" smtClean="0">
                          <a:solidFill>
                            <a:schemeClr val="tx1"/>
                          </a:solidFill>
                          <a:latin typeface="+mn-lt"/>
                          <a:ea typeface="+mn-ea"/>
                          <a:cs typeface="+mn-cs"/>
                        </a:rPr>
                        <a:t>author creates a</a:t>
                      </a:r>
                    </a:p>
                    <a:p>
                      <a:r>
                        <a:rPr lang="en-US" sz="1100" b="1" i="1" u="none" strike="noStrike" kern="1200" baseline="0" dirty="0" smtClean="0">
                          <a:solidFill>
                            <a:schemeClr val="tx1"/>
                          </a:solidFill>
                          <a:latin typeface="+mn-lt"/>
                          <a:ea typeface="+mn-ea"/>
                          <a:cs typeface="+mn-cs"/>
                        </a:rPr>
                        <a:t>character that clearly</a:t>
                      </a:r>
                    </a:p>
                    <a:p>
                      <a:r>
                        <a:rPr lang="en-US" sz="1100" b="1" i="1" u="none" strike="noStrike" kern="1200" baseline="0" dirty="0" smtClean="0">
                          <a:solidFill>
                            <a:schemeClr val="tx1"/>
                          </a:solidFill>
                          <a:latin typeface="+mn-lt"/>
                          <a:ea typeface="+mn-ea"/>
                          <a:cs typeface="+mn-cs"/>
                        </a:rPr>
                        <a:t>is/is not very</a:t>
                      </a:r>
                    </a:p>
                    <a:p>
                      <a:r>
                        <a:rPr lang="en-US" sz="1100" b="1" i="1" u="none" strike="noStrike" kern="1200" baseline="0" dirty="0" smtClean="0">
                          <a:solidFill>
                            <a:schemeClr val="tx1"/>
                          </a:solidFill>
                          <a:latin typeface="+mn-lt"/>
                          <a:ea typeface="+mn-ea"/>
                          <a:cs typeface="+mn-cs"/>
                        </a:rPr>
                        <a:t>intelligent or clever.</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658112">
                <a:tc>
                  <a:txBody>
                    <a:bodyPr/>
                    <a:lstStyle/>
                    <a:p>
                      <a:pPr algn="l"/>
                      <a:r>
                        <a:rPr lang="en-US" sz="1100" b="1" i="0" u="none" strike="noStrike" baseline="0" dirty="0" smtClean="0">
                          <a:latin typeface="+mn-lt"/>
                        </a:rPr>
                        <a:t>B = Brief explanation/</a:t>
                      </a:r>
                    </a:p>
                    <a:p>
                      <a:pPr algn="l"/>
                      <a:r>
                        <a:rPr lang="en-US" sz="1100" b="1" i="0" u="none" strike="noStrike" baseline="0" dirty="0" smtClean="0">
                          <a:latin typeface="+mn-lt"/>
                        </a:rPr>
                        <a:t>Bridge to evidence (context)</a:t>
                      </a:r>
                    </a:p>
                    <a:p>
                      <a:pPr algn="l"/>
                      <a:r>
                        <a:rPr lang="en-US" sz="1100" b="0" i="0" u="none" strike="noStrike" baseline="0" dirty="0" smtClean="0">
                          <a:latin typeface="+mn-lt"/>
                        </a:rPr>
                        <a:t>Briefly explain and/or set the</a:t>
                      </a:r>
                    </a:p>
                    <a:p>
                      <a:pPr algn="l"/>
                      <a:r>
                        <a:rPr lang="en-US" sz="1100" b="0" i="0" u="none" strike="noStrike" baseline="0" dirty="0" smtClean="0">
                          <a:latin typeface="+mn-lt"/>
                        </a:rPr>
                        <a:t>scene for those who do not</a:t>
                      </a:r>
                    </a:p>
                    <a:p>
                      <a:pPr algn="l"/>
                      <a:r>
                        <a:rPr lang="en-US" sz="1100" b="0" i="0" u="none" strike="noStrike" baseline="0" dirty="0" smtClean="0">
                          <a:latin typeface="+mn-lt"/>
                        </a:rPr>
                        <a:t>know the topic/text. This</a:t>
                      </a:r>
                    </a:p>
                    <a:p>
                      <a:pPr algn="l"/>
                      <a:r>
                        <a:rPr lang="en-US" sz="1100" b="0" i="0" u="none" strike="noStrike" baseline="0" dirty="0" smtClean="0">
                          <a:latin typeface="+mn-lt"/>
                        </a:rPr>
                        <a:t>should not retell the whole</a:t>
                      </a:r>
                    </a:p>
                    <a:p>
                      <a:pPr algn="l"/>
                      <a:r>
                        <a:rPr lang="en-US" sz="1100" b="0" i="0" u="none" strike="noStrike" baseline="0" dirty="0" smtClean="0">
                          <a:latin typeface="+mn-lt"/>
                        </a:rPr>
                        <a:t>story, but focus on the</a:t>
                      </a:r>
                    </a:p>
                    <a:p>
                      <a:pPr algn="l"/>
                      <a:r>
                        <a:rPr lang="en-US" sz="1100" b="0" i="0" u="none" strike="noStrike" baseline="0" dirty="0" smtClean="0">
                          <a:latin typeface="+mn-lt"/>
                        </a:rPr>
                        <a:t>aspect of the story that is</a:t>
                      </a:r>
                    </a:p>
                    <a:p>
                      <a:pPr algn="l"/>
                      <a:r>
                        <a:rPr lang="en-US" sz="1100" b="0" i="0" u="none" strike="noStrike" baseline="0" dirty="0" smtClean="0">
                          <a:latin typeface="+mn-lt"/>
                        </a:rPr>
                        <a:t>important for your response.</a:t>
                      </a:r>
                      <a:endParaRPr lang="en-US" sz="1100" dirty="0">
                        <a:latin typeface="+mn-lt"/>
                      </a:endParaRPr>
                    </a:p>
                  </a:txBody>
                  <a:tcPr marL="103632" marR="103632" marT="51816" marB="51816">
                    <a:solidFill>
                      <a:schemeClr val="bg1"/>
                    </a:solidFill>
                  </a:tcPr>
                </a:tc>
                <a:tc>
                  <a:txBody>
                    <a:bodyPr/>
                    <a:lstStyle/>
                    <a:p>
                      <a:r>
                        <a:rPr lang="en-US" sz="1100" b="1" i="1" u="none" strike="noStrike" kern="1200" baseline="0" dirty="0" smtClean="0">
                          <a:solidFill>
                            <a:schemeClr val="tx1"/>
                          </a:solidFill>
                          <a:latin typeface="+mn-lt"/>
                          <a:ea typeface="+mn-ea"/>
                          <a:cs typeface="+mn-cs"/>
                        </a:rPr>
                        <a:t>This story is about a</a:t>
                      </a:r>
                    </a:p>
                    <a:p>
                      <a:r>
                        <a:rPr lang="en-US" sz="1100" b="1" i="1" u="none" strike="noStrike" kern="1200" baseline="0" dirty="0" smtClean="0">
                          <a:solidFill>
                            <a:schemeClr val="tx1"/>
                          </a:solidFill>
                          <a:latin typeface="+mn-lt"/>
                          <a:ea typeface="+mn-ea"/>
                          <a:cs typeface="+mn-cs"/>
                        </a:rPr>
                        <a:t>girl named Little Red</a:t>
                      </a:r>
                    </a:p>
                    <a:p>
                      <a:r>
                        <a:rPr lang="en-US" sz="1100" b="1" i="1" u="none" strike="noStrike" kern="1200" baseline="0" dirty="0" smtClean="0">
                          <a:solidFill>
                            <a:schemeClr val="tx1"/>
                          </a:solidFill>
                          <a:latin typeface="+mn-lt"/>
                          <a:ea typeface="+mn-ea"/>
                          <a:cs typeface="+mn-cs"/>
                        </a:rPr>
                        <a:t>Riding Hood who</a:t>
                      </a:r>
                    </a:p>
                    <a:p>
                      <a:r>
                        <a:rPr lang="en-US" sz="1100" b="1" i="1" u="none" strike="noStrike" kern="1200" baseline="0" dirty="0" smtClean="0">
                          <a:solidFill>
                            <a:schemeClr val="tx1"/>
                          </a:solidFill>
                          <a:latin typeface="+mn-lt"/>
                          <a:ea typeface="+mn-ea"/>
                          <a:cs typeface="+mn-cs"/>
                        </a:rPr>
                        <a:t>_______</a:t>
                      </a:r>
                    </a:p>
                    <a:p>
                      <a:r>
                        <a:rPr lang="en-US" sz="1100" b="1" i="1" u="none" strike="noStrike" kern="1200" baseline="0" dirty="0" smtClean="0">
                          <a:solidFill>
                            <a:schemeClr val="tx1"/>
                          </a:solidFill>
                          <a:latin typeface="+mn-lt"/>
                          <a:ea typeface="+mn-ea"/>
                          <a:cs typeface="+mn-cs"/>
                        </a:rPr>
                        <a:t>Meanwhile, the wolf</a:t>
                      </a:r>
                    </a:p>
                    <a:p>
                      <a:r>
                        <a:rPr lang="en-US" sz="1100" b="1" i="1" u="none" strike="noStrike" kern="1200" baseline="0" dirty="0" smtClean="0">
                          <a:solidFill>
                            <a:schemeClr val="tx1"/>
                          </a:solidFill>
                          <a:latin typeface="+mn-lt"/>
                          <a:ea typeface="+mn-ea"/>
                          <a:cs typeface="+mn-cs"/>
                        </a:rPr>
                        <a:t>character tries many</a:t>
                      </a:r>
                    </a:p>
                    <a:p>
                      <a:r>
                        <a:rPr lang="en-US" sz="1100" b="1" i="1" u="none" strike="noStrike" kern="1200" baseline="0" dirty="0" smtClean="0">
                          <a:solidFill>
                            <a:schemeClr val="tx1"/>
                          </a:solidFill>
                          <a:latin typeface="+mn-lt"/>
                          <a:ea typeface="+mn-ea"/>
                          <a:cs typeface="+mn-cs"/>
                        </a:rPr>
                        <a:t>things to ______.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312672">
                <a:tc>
                  <a:txBody>
                    <a:bodyPr/>
                    <a:lstStyle/>
                    <a:p>
                      <a:pPr algn="l"/>
                      <a:r>
                        <a:rPr lang="en-US" sz="1100" b="1" i="0" u="none" strike="noStrike" baseline="0" dirty="0" smtClean="0">
                          <a:latin typeface="+mn-lt"/>
                        </a:rPr>
                        <a:t>E = Examples</a:t>
                      </a:r>
                    </a:p>
                    <a:p>
                      <a:pPr algn="l"/>
                      <a:r>
                        <a:rPr lang="en-US" sz="1100" b="0" i="0" u="none" strike="noStrike" baseline="0" dirty="0" smtClean="0">
                          <a:latin typeface="+mn-lt"/>
                        </a:rPr>
                        <a:t>Support the writer’s stance</a:t>
                      </a:r>
                    </a:p>
                    <a:p>
                      <a:pPr algn="l"/>
                      <a:r>
                        <a:rPr lang="en-US" sz="1100" b="0" i="0" u="none" strike="noStrike" baseline="0" dirty="0" smtClean="0">
                          <a:latin typeface="+mn-lt"/>
                        </a:rPr>
                        <a:t>OR your opinion with specific</a:t>
                      </a:r>
                    </a:p>
                    <a:p>
                      <a:pPr algn="l"/>
                      <a:r>
                        <a:rPr lang="en-US" sz="1100" b="0" i="0" u="none" strike="noStrike" baseline="0" dirty="0" smtClean="0">
                          <a:latin typeface="+mn-lt"/>
                        </a:rPr>
                        <a:t>textual references.</a:t>
                      </a:r>
                    </a:p>
                    <a:p>
                      <a:pPr algn="l"/>
                      <a:r>
                        <a:rPr lang="en-US" sz="1100" b="0" i="0" u="none" strike="noStrike" baseline="0" dirty="0" smtClean="0">
                          <a:latin typeface="+mn-lt"/>
                        </a:rPr>
                        <a:t>Include quotation marks for</a:t>
                      </a:r>
                    </a:p>
                    <a:p>
                      <a:pPr algn="l"/>
                      <a:r>
                        <a:rPr lang="en-US" sz="1100" b="0" i="0" u="none" strike="noStrike" baseline="0" dirty="0" smtClean="0">
                          <a:latin typeface="+mn-lt"/>
                        </a:rPr>
                        <a:t>direct quotes and page</a:t>
                      </a:r>
                    </a:p>
                    <a:p>
                      <a:pPr algn="l"/>
                      <a:r>
                        <a:rPr lang="en-US" sz="1100" b="0" i="0" u="none" strike="noStrike" baseline="0" dirty="0" smtClean="0">
                          <a:latin typeface="+mn-lt"/>
                        </a:rPr>
                        <a:t>numbers, section, chapter,</a:t>
                      </a:r>
                      <a:endParaRPr lang="en-US" sz="1100" dirty="0">
                        <a:latin typeface="+mn-lt"/>
                      </a:endParaRPr>
                    </a:p>
                  </a:txBody>
                  <a:tcPr marL="103632" marR="103632" marT="51816" marB="51816">
                    <a:solidFill>
                      <a:schemeClr val="bg1"/>
                    </a:solidFill>
                  </a:tcPr>
                </a:tc>
                <a:tc>
                  <a:txBody>
                    <a:bodyPr/>
                    <a:lstStyle/>
                    <a:p>
                      <a:pPr algn="l"/>
                      <a:r>
                        <a:rPr lang="en-US" sz="1100" b="1" i="1" u="none" strike="noStrike" baseline="0" dirty="0" smtClean="0">
                          <a:latin typeface="+mn-lt"/>
                        </a:rPr>
                        <a:t>For example, when</a:t>
                      </a:r>
                    </a:p>
                    <a:p>
                      <a:pPr algn="l"/>
                      <a:r>
                        <a:rPr lang="en-US" sz="1100" b="1" i="1" u="none" strike="noStrike" baseline="0" dirty="0" smtClean="0">
                          <a:latin typeface="+mn-lt"/>
                        </a:rPr>
                        <a:t>______, the wolf says,</a:t>
                      </a:r>
                    </a:p>
                    <a:p>
                      <a:pPr algn="l"/>
                      <a:r>
                        <a:rPr lang="en-US" sz="1100" b="1" i="1" u="none" strike="noStrike" baseline="0" dirty="0" smtClean="0">
                          <a:latin typeface="+mn-lt"/>
                        </a:rPr>
                        <a:t>“_____”</a:t>
                      </a:r>
                    </a:p>
                    <a:p>
                      <a:pPr algn="l"/>
                      <a:r>
                        <a:rPr lang="en-US" sz="1100" b="1" i="1" u="none" strike="noStrike" baseline="0" dirty="0" smtClean="0">
                          <a:latin typeface="+mn-lt"/>
                        </a:rPr>
                        <a:t>Also, the wolf tries to</a:t>
                      </a:r>
                    </a:p>
                    <a:p>
                      <a:pPr algn="l"/>
                      <a:r>
                        <a:rPr lang="en-US" sz="1100" b="1" i="1" u="none" strike="noStrike" baseline="0" dirty="0" smtClean="0">
                          <a:latin typeface="+mn-lt"/>
                        </a:rPr>
                        <a:t>___________.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658112">
                <a:tc>
                  <a:txBody>
                    <a:bodyPr/>
                    <a:lstStyle/>
                    <a:p>
                      <a:pPr algn="l"/>
                      <a:r>
                        <a:rPr lang="en-US" sz="1100" b="1" i="0" u="none" strike="noStrike" baseline="0" dirty="0" smtClean="0">
                          <a:latin typeface="+mn-lt"/>
                        </a:rPr>
                        <a:t>A = Analysis</a:t>
                      </a:r>
                    </a:p>
                    <a:p>
                      <a:pPr algn="l"/>
                      <a:r>
                        <a:rPr lang="en-US" sz="1100" b="0" i="0" u="none" strike="noStrike" baseline="0" dirty="0" smtClean="0">
                          <a:latin typeface="+mn-lt"/>
                        </a:rPr>
                        <a:t>Analyzes the</a:t>
                      </a:r>
                    </a:p>
                    <a:p>
                      <a:pPr algn="l"/>
                      <a:r>
                        <a:rPr lang="en-US" sz="1100" b="0" i="0" u="none" strike="noStrike" baseline="0" dirty="0" smtClean="0">
                          <a:latin typeface="+mn-lt"/>
                        </a:rPr>
                        <a:t>examples/evidence. Writer</a:t>
                      </a:r>
                    </a:p>
                    <a:p>
                      <a:pPr algn="l"/>
                      <a:r>
                        <a:rPr lang="en-US" sz="1100" b="0" i="0" u="none" strike="noStrike" baseline="0" dirty="0" smtClean="0">
                          <a:latin typeface="+mn-lt"/>
                        </a:rPr>
                        <a:t>digs deep to uncover</a:t>
                      </a:r>
                    </a:p>
                    <a:p>
                      <a:pPr algn="l"/>
                      <a:r>
                        <a:rPr lang="en-US" sz="1100" b="0" i="0" u="none" strike="noStrike" baseline="0" dirty="0" smtClean="0">
                          <a:latin typeface="+mn-lt"/>
                        </a:rPr>
                        <a:t>meaning. Consider the</a:t>
                      </a:r>
                    </a:p>
                    <a:p>
                      <a:pPr algn="l"/>
                      <a:r>
                        <a:rPr lang="en-US" sz="1100" b="0" i="0" u="none" strike="noStrike" baseline="0" dirty="0" smtClean="0">
                          <a:latin typeface="+mn-lt"/>
                        </a:rPr>
                        <a:t>meaning or implications of</a:t>
                      </a:r>
                    </a:p>
                    <a:p>
                      <a:pPr algn="l"/>
                      <a:r>
                        <a:rPr lang="en-US" sz="1100" b="0" i="0" u="none" strike="noStrike" baseline="0" dirty="0" smtClean="0">
                          <a:latin typeface="+mn-lt"/>
                        </a:rPr>
                        <a:t>word choice, tone, imagery,</a:t>
                      </a:r>
                    </a:p>
                    <a:p>
                      <a:pPr algn="l"/>
                      <a:r>
                        <a:rPr lang="en-US" sz="1100" b="0" i="0" u="none" strike="noStrike" baseline="0" dirty="0" smtClean="0">
                          <a:latin typeface="+mn-lt"/>
                        </a:rPr>
                        <a:t>author’s purpose, etc.</a:t>
                      </a:r>
                      <a:endParaRPr lang="en-US" sz="1100" dirty="0">
                        <a:latin typeface="+mn-lt"/>
                      </a:endParaRPr>
                    </a:p>
                  </a:txBody>
                  <a:tcPr marL="103632" marR="103632" marT="51816" marB="51816">
                    <a:solidFill>
                      <a:schemeClr val="bg1"/>
                    </a:solidFill>
                  </a:tcPr>
                </a:tc>
                <a:tc>
                  <a:txBody>
                    <a:bodyPr/>
                    <a:lstStyle/>
                    <a:p>
                      <a:pPr algn="l"/>
                      <a:r>
                        <a:rPr lang="en-US" sz="1100" b="1" i="1" u="none" strike="noStrike" baseline="0" dirty="0" smtClean="0">
                          <a:latin typeface="+mn-lt"/>
                        </a:rPr>
                        <a:t>This part of the story</a:t>
                      </a:r>
                    </a:p>
                    <a:p>
                      <a:pPr algn="l"/>
                      <a:r>
                        <a:rPr lang="en-US" sz="1100" b="1" i="1" u="none" strike="noStrike" baseline="0" dirty="0" smtClean="0">
                          <a:latin typeface="+mn-lt"/>
                        </a:rPr>
                        <a:t>shows that __________</a:t>
                      </a:r>
                    </a:p>
                    <a:p>
                      <a:pPr algn="l"/>
                      <a:r>
                        <a:rPr lang="en-US" sz="1100" b="1" i="1" u="none" strike="noStrike" baseline="0" dirty="0" smtClean="0">
                          <a:latin typeface="+mn-lt"/>
                        </a:rPr>
                        <a:t>The author uses these</a:t>
                      </a:r>
                    </a:p>
                    <a:p>
                      <a:pPr algn="l"/>
                      <a:r>
                        <a:rPr lang="en-US" sz="1100" b="1" i="1" u="none" strike="noStrike" baseline="0" dirty="0" smtClean="0">
                          <a:latin typeface="+mn-lt"/>
                        </a:rPr>
                        <a:t>words “____” and</a:t>
                      </a:r>
                    </a:p>
                    <a:p>
                      <a:pPr algn="l"/>
                      <a:r>
                        <a:rPr lang="en-US" sz="1100" b="1" i="1" u="none" strike="noStrike" baseline="0" dirty="0" smtClean="0">
                          <a:latin typeface="+mn-lt"/>
                        </a:rPr>
                        <a:t>“____” to describe the</a:t>
                      </a:r>
                    </a:p>
                    <a:p>
                      <a:pPr algn="l"/>
                      <a:r>
                        <a:rPr lang="en-US" sz="1100" b="1" i="1" u="none" strike="noStrike" baseline="0" dirty="0" smtClean="0">
                          <a:latin typeface="+mn-lt"/>
                        </a:rPr>
                        <a:t>wolf as _____</a:t>
                      </a:r>
                    </a:p>
                    <a:p>
                      <a:pPr algn="l"/>
                      <a:r>
                        <a:rPr lang="en-US" sz="1100" b="1" i="1" u="none" strike="noStrike" baseline="0" dirty="0" smtClean="0">
                          <a:latin typeface="+mn-lt"/>
                        </a:rPr>
                        <a:t>Also, the illustrations</a:t>
                      </a:r>
                    </a:p>
                    <a:p>
                      <a:pPr algn="l"/>
                      <a:r>
                        <a:rPr lang="en-US" sz="1100" b="1" i="1" u="none" strike="noStrike" baseline="0" dirty="0" smtClean="0">
                          <a:latin typeface="+mn-lt"/>
                        </a:rPr>
                        <a:t>also show the reader</a:t>
                      </a:r>
                    </a:p>
                    <a:p>
                      <a:pPr algn="l"/>
                      <a:r>
                        <a:rPr lang="en-US" sz="1100" b="1" i="1" u="none" strike="noStrike" baseline="0" dirty="0" smtClean="0">
                          <a:latin typeface="+mn-lt"/>
                        </a:rPr>
                        <a:t>that…</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2176272">
                <a:tc>
                  <a:txBody>
                    <a:bodyPr/>
                    <a:lstStyle/>
                    <a:p>
                      <a:pPr algn="l"/>
                      <a:r>
                        <a:rPr lang="en-US" sz="1100" b="1" i="0" u="none" strike="noStrike" baseline="0" dirty="0" smtClean="0">
                          <a:latin typeface="+mn-lt"/>
                        </a:rPr>
                        <a:t>R = Relate or Reflect</a:t>
                      </a:r>
                    </a:p>
                    <a:p>
                      <a:pPr algn="l"/>
                      <a:r>
                        <a:rPr lang="en-US" sz="1100" b="0" i="0" u="none" strike="noStrike" baseline="0" dirty="0" smtClean="0">
                          <a:latin typeface="+mn-lt"/>
                        </a:rPr>
                        <a:t>Establish a connection to</a:t>
                      </a:r>
                    </a:p>
                    <a:p>
                      <a:pPr algn="l"/>
                      <a:r>
                        <a:rPr lang="en-US" sz="1100" b="0" i="0" u="none" strike="noStrike" baseline="0" dirty="0" smtClean="0">
                          <a:latin typeface="+mn-lt"/>
                        </a:rPr>
                        <a:t>another literary text,</a:t>
                      </a:r>
                    </a:p>
                    <a:p>
                      <a:pPr algn="l"/>
                      <a:r>
                        <a:rPr lang="en-US" sz="1100" b="0" i="0" u="none" strike="noStrike" baseline="0" dirty="0" smtClean="0">
                          <a:latin typeface="+mn-lt"/>
                        </a:rPr>
                        <a:t>historical occurrence,</a:t>
                      </a:r>
                    </a:p>
                    <a:p>
                      <a:pPr algn="l"/>
                      <a:r>
                        <a:rPr lang="en-US" sz="1100" b="0" i="0" u="none" strike="noStrike" baseline="0" dirty="0" smtClean="0">
                          <a:latin typeface="+mn-lt"/>
                        </a:rPr>
                        <a:t>society, universal human</a:t>
                      </a:r>
                    </a:p>
                    <a:p>
                      <a:pPr algn="l"/>
                      <a:r>
                        <a:rPr lang="en-US" sz="1100" b="0" i="0" u="none" strike="noStrike" baseline="0" dirty="0" smtClean="0">
                          <a:latin typeface="+mn-lt"/>
                        </a:rPr>
                        <a:t>behavior, etc.</a:t>
                      </a:r>
                    </a:p>
                    <a:p>
                      <a:pPr algn="l"/>
                      <a:r>
                        <a:rPr lang="en-US" sz="1100" b="1" i="0" u="none" strike="noStrike" baseline="0" dirty="0" smtClean="0">
                          <a:latin typeface="+mn-lt"/>
                        </a:rPr>
                        <a:t>OR</a:t>
                      </a:r>
                    </a:p>
                    <a:p>
                      <a:pPr algn="l"/>
                      <a:r>
                        <a:rPr lang="en-US" sz="1100" b="0" i="0" u="none" strike="noStrike" baseline="0" dirty="0" smtClean="0">
                          <a:latin typeface="+mn-lt"/>
                        </a:rPr>
                        <a:t>Reflect on the main idea or a</a:t>
                      </a:r>
                    </a:p>
                    <a:p>
                      <a:pPr algn="l"/>
                      <a:r>
                        <a:rPr lang="en-US" sz="1100" b="0" i="0" u="none" strike="noStrike" baseline="0" dirty="0" smtClean="0">
                          <a:latin typeface="+mn-lt"/>
                        </a:rPr>
                        <a:t>lesson</a:t>
                      </a:r>
                    </a:p>
                    <a:p>
                      <a:pPr algn="l"/>
                      <a:r>
                        <a:rPr lang="en-US" sz="1100" b="1" i="0" u="none" strike="noStrike" baseline="0" dirty="0" smtClean="0">
                          <a:latin typeface="+mn-lt"/>
                        </a:rPr>
                        <a:t>OR</a:t>
                      </a:r>
                    </a:p>
                    <a:p>
                      <a:pPr algn="l"/>
                      <a:r>
                        <a:rPr lang="en-US" sz="1100" b="0" i="0" u="none" strike="noStrike" baseline="0" dirty="0" smtClean="0">
                          <a:latin typeface="+mn-lt"/>
                        </a:rPr>
                        <a:t>State a conclusion related to</a:t>
                      </a:r>
                    </a:p>
                    <a:p>
                      <a:pPr algn="l"/>
                      <a:r>
                        <a:rPr lang="en-US" sz="1100" b="0" i="0" u="none" strike="noStrike" baseline="0" dirty="0" smtClean="0">
                          <a:latin typeface="+mn-lt"/>
                        </a:rPr>
                        <a:t>your stated opinion.</a:t>
                      </a:r>
                      <a:endParaRPr lang="en-US" sz="1100" dirty="0">
                        <a:latin typeface="+mn-lt"/>
                      </a:endParaRPr>
                    </a:p>
                  </a:txBody>
                  <a:tcPr marL="103632" marR="103632" marT="51816" marB="51816">
                    <a:solidFill>
                      <a:schemeClr val="bg1"/>
                    </a:solidFill>
                  </a:tcPr>
                </a:tc>
                <a:tc>
                  <a:txBody>
                    <a:bodyPr/>
                    <a:lstStyle/>
                    <a:p>
                      <a:r>
                        <a:rPr lang="en-US" sz="1100" b="1" i="1" u="none" strike="noStrike" kern="1200" baseline="0" dirty="0" smtClean="0">
                          <a:solidFill>
                            <a:schemeClr val="tx1"/>
                          </a:solidFill>
                          <a:latin typeface="+mn-lt"/>
                          <a:ea typeface="+mn-ea"/>
                          <a:cs typeface="+mn-cs"/>
                        </a:rPr>
                        <a:t>This kind of character</a:t>
                      </a:r>
                    </a:p>
                    <a:p>
                      <a:r>
                        <a:rPr lang="en-US" sz="1100" b="1" i="1" u="none" strike="noStrike" kern="1200" baseline="0" dirty="0" smtClean="0">
                          <a:solidFill>
                            <a:schemeClr val="tx1"/>
                          </a:solidFill>
                          <a:latin typeface="+mn-lt"/>
                          <a:ea typeface="+mn-ea"/>
                          <a:cs typeface="+mn-cs"/>
                        </a:rPr>
                        <a:t>is also in _____</a:t>
                      </a:r>
                    </a:p>
                    <a:p>
                      <a:r>
                        <a:rPr lang="en-US" sz="1100" b="1" i="1" u="none" strike="noStrike" kern="1200" baseline="0" dirty="0" smtClean="0">
                          <a:solidFill>
                            <a:schemeClr val="tx1"/>
                          </a:solidFill>
                          <a:latin typeface="+mn-lt"/>
                          <a:ea typeface="+mn-ea"/>
                          <a:cs typeface="+mn-cs"/>
                        </a:rPr>
                        <a:t>This idea or lesson is</a:t>
                      </a:r>
                    </a:p>
                    <a:p>
                      <a:r>
                        <a:rPr lang="en-US" sz="1100" b="1" i="1" u="none" strike="noStrike" kern="1200" baseline="0" dirty="0" smtClean="0">
                          <a:solidFill>
                            <a:schemeClr val="tx1"/>
                          </a:solidFill>
                          <a:latin typeface="+mn-lt"/>
                          <a:ea typeface="+mn-ea"/>
                          <a:cs typeface="+mn-cs"/>
                        </a:rPr>
                        <a:t>similar to _______</a:t>
                      </a:r>
                    </a:p>
                    <a:p>
                      <a:r>
                        <a:rPr lang="en-US" sz="1100" b="1" i="1" u="none" strike="noStrike" kern="1200" baseline="0" dirty="0" smtClean="0">
                          <a:solidFill>
                            <a:schemeClr val="tx1"/>
                          </a:solidFill>
                          <a:latin typeface="+mn-lt"/>
                          <a:ea typeface="+mn-ea"/>
                          <a:cs typeface="+mn-cs"/>
                        </a:rPr>
                        <a:t>Therefore,_______</a:t>
                      </a:r>
                    </a:p>
                    <a:p>
                      <a:r>
                        <a:rPr lang="en-US" sz="1100" b="1" i="1" u="none" strike="noStrike" kern="1200" baseline="0" dirty="0" smtClean="0">
                          <a:solidFill>
                            <a:schemeClr val="tx1"/>
                          </a:solidFill>
                          <a:latin typeface="+mn-lt"/>
                          <a:ea typeface="+mn-ea"/>
                          <a:cs typeface="+mn-cs"/>
                        </a:rPr>
                        <a:t>Overall, </a:t>
                      </a:r>
                      <a:r>
                        <a:rPr lang="en-US" sz="1100" b="1" i="0" u="none" strike="noStrike" kern="1200" baseline="0" dirty="0" smtClean="0">
                          <a:solidFill>
                            <a:schemeClr val="tx1"/>
                          </a:solidFill>
                          <a:latin typeface="+mn-lt"/>
                          <a:ea typeface="+mn-ea"/>
                          <a:cs typeface="+mn-cs"/>
                        </a:rPr>
                        <a:t>_______</a:t>
                      </a:r>
                    </a:p>
                    <a:p>
                      <a:r>
                        <a:rPr lang="en-US" sz="1100" b="1" i="1" u="none" strike="noStrike" kern="1200" baseline="0" dirty="0" smtClean="0">
                          <a:solidFill>
                            <a:schemeClr val="tx1"/>
                          </a:solidFill>
                          <a:latin typeface="+mn-lt"/>
                          <a:ea typeface="+mn-ea"/>
                          <a:cs typeface="+mn-cs"/>
                        </a:rPr>
                        <a:t>All of these examples</a:t>
                      </a:r>
                    </a:p>
                    <a:p>
                      <a:r>
                        <a:rPr lang="en-US" sz="1100" b="1" i="1" u="none" strike="noStrike" kern="1200" baseline="0" dirty="0" smtClean="0">
                          <a:solidFill>
                            <a:schemeClr val="tx1"/>
                          </a:solidFill>
                          <a:latin typeface="+mn-lt"/>
                          <a:ea typeface="+mn-ea"/>
                          <a:cs typeface="+mn-cs"/>
                        </a:rPr>
                        <a:t>show that 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449072">
                <a:tc gridSpan="3">
                  <a:txBody>
                    <a:bodyPr/>
                    <a:lstStyle/>
                    <a:p>
                      <a:pPr algn="l"/>
                      <a:r>
                        <a:rPr lang="en-US" sz="1100" b="0" i="0" u="none" strike="noStrike" baseline="0" dirty="0" smtClean="0">
                          <a:solidFill>
                            <a:srgbClr val="000000"/>
                          </a:solidFill>
                          <a:latin typeface="Times New Roman" panose="02020603050405020304" pitchFamily="18" charset="0"/>
                        </a:rPr>
                        <a:t>© (2010) T-BEAR Organizer Adapted by Karin K. Hess, </a:t>
                      </a:r>
                      <a:r>
                        <a:rPr lang="en-US" sz="1100" b="0" i="1" u="none" strike="noStrike" baseline="0" dirty="0" smtClean="0">
                          <a:solidFill>
                            <a:srgbClr val="000000"/>
                          </a:solidFill>
                          <a:latin typeface="Times New Roman" panose="02020603050405020304" pitchFamily="18" charset="0"/>
                        </a:rPr>
                        <a:t>Local Assessment Toolkit</a:t>
                      </a:r>
                      <a:r>
                        <a:rPr lang="en-US" sz="1100" b="0" i="0" u="none" strike="noStrike" baseline="0" dirty="0" smtClean="0">
                          <a:solidFill>
                            <a:srgbClr val="000000"/>
                          </a:solidFill>
                          <a:latin typeface="Times New Roman" panose="02020603050405020304" pitchFamily="18" charset="0"/>
                        </a:rPr>
                        <a:t>: Cognitive Rigor &amp; Writing. Permission to reproduce is given when authorship is fully cited </a:t>
                      </a:r>
                      <a:r>
                        <a:rPr lang="en-US" sz="1100" b="0" i="0" u="none" strike="noStrike" baseline="0" dirty="0" smtClean="0">
                          <a:solidFill>
                            <a:srgbClr val="0000FF"/>
                          </a:solidFill>
                          <a:latin typeface="Times New Roman" panose="02020603050405020304" pitchFamily="18" charset="0"/>
                        </a:rPr>
                        <a:t>khess@nciea.org</a:t>
                      </a:r>
                      <a:endParaRPr lang="en-US" sz="1100" dirty="0">
                        <a:latin typeface="+mn-lt"/>
                      </a:endParaRPr>
                    </a:p>
                  </a:txBody>
                  <a:tcPr marL="103632" marR="103632" marT="51816" marB="51816" anchor="ctr">
                    <a:solidFill>
                      <a:schemeClr val="bg1"/>
                    </a:solidFill>
                  </a:tcPr>
                </a:tc>
                <a:tc hMerge="1">
                  <a:txBody>
                    <a:bodyPr/>
                    <a:lstStyle/>
                    <a:p>
                      <a:endParaRPr lang="en-US" dirty="0">
                        <a:latin typeface="+mn-lt"/>
                      </a:endParaRPr>
                    </a:p>
                  </a:txBody>
                  <a:tcPr>
                    <a:solidFill>
                      <a:schemeClr val="bg1"/>
                    </a:solidFill>
                  </a:tcPr>
                </a:tc>
                <a:tc hMerge="1">
                  <a:txBody>
                    <a:bodyPr/>
                    <a:lstStyle/>
                    <a:p>
                      <a:endParaRPr lang="en-US" dirty="0">
                        <a:latin typeface="+mn-lt"/>
                      </a:endParaRPr>
                    </a:p>
                  </a:txBody>
                  <a:tcPr>
                    <a:solidFill>
                      <a:schemeClr val="bg1"/>
                    </a:solidFill>
                  </a:tcPr>
                </a:tc>
              </a:tr>
            </a:tbl>
          </a:graphicData>
        </a:graphic>
      </p:graphicFrame>
    </p:spTree>
    <p:extLst>
      <p:ext uri="{BB962C8B-B14F-4D97-AF65-F5344CB8AC3E}">
        <p14:creationId xmlns:p14="http://schemas.microsoft.com/office/powerpoint/2010/main" val="426187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1659510"/>
              </p:ext>
            </p:extLst>
          </p:nvPr>
        </p:nvGraphicFramePr>
        <p:xfrm>
          <a:off x="152299" y="238402"/>
          <a:ext cx="7379096" cy="9583928"/>
        </p:xfrm>
        <a:graphic>
          <a:graphicData uri="http://schemas.openxmlformats.org/drawingml/2006/table">
            <a:tbl>
              <a:tblPr firstRow="1" bandRow="1">
                <a:tableStyleId>{5940675A-B579-460E-94D1-54222C63F5DA}</a:tableStyleId>
              </a:tblPr>
              <a:tblGrid>
                <a:gridCol w="2257072"/>
                <a:gridCol w="5122024"/>
              </a:tblGrid>
              <a:tr h="449072">
                <a:tc gridSpan="2">
                  <a:txBody>
                    <a:bodyPr/>
                    <a:lstStyle/>
                    <a:p>
                      <a:pPr algn="ctr"/>
                      <a:r>
                        <a:rPr lang="en-US" sz="2300" b="1" i="0" u="none" strike="noStrike" baseline="0" dirty="0" smtClean="0">
                          <a:latin typeface="+mn-lt"/>
                        </a:rPr>
                        <a:t>Basic TBEAR</a:t>
                      </a:r>
                    </a:p>
                    <a:p>
                      <a:pPr algn="ctr"/>
                      <a:r>
                        <a:rPr lang="en-US" sz="1200" b="0" i="0" u="none" strike="noStrike" baseline="0" dirty="0" smtClean="0">
                          <a:latin typeface="+mn-lt"/>
                        </a:rPr>
                        <a:t>(for students who have had prior introduction and scaffolds to TBEAR)</a:t>
                      </a:r>
                      <a:endParaRPr lang="en-US" sz="1200" b="0" dirty="0">
                        <a:latin typeface="+mn-lt"/>
                      </a:endParaRPr>
                    </a:p>
                  </a:txBody>
                  <a:tcPr marL="103632" marR="103632" marT="51816" marB="51816" anchor="ctr">
                    <a:solidFill>
                      <a:schemeClr val="bg1">
                        <a:lumMod val="85000"/>
                      </a:schemeClr>
                    </a:solidFill>
                  </a:tcPr>
                </a:tc>
                <a:tc hMerge="1">
                  <a:txBody>
                    <a:bodyPr/>
                    <a:lstStyle/>
                    <a:p>
                      <a:endParaRPr lang="en-US"/>
                    </a:p>
                  </a:txBody>
                  <a:tcPr/>
                </a:tc>
              </a:tr>
              <a:tr h="449072">
                <a:tc gridSpan="2">
                  <a:txBody>
                    <a:bodyPr/>
                    <a:lstStyle/>
                    <a:p>
                      <a:r>
                        <a:rPr lang="en-US" sz="1100" dirty="0" smtClean="0">
                          <a:latin typeface="+mn-lt"/>
                        </a:rPr>
                        <a:t>Name</a:t>
                      </a:r>
                      <a:endParaRPr lang="en-US" sz="1100" dirty="0">
                        <a:latin typeface="+mn-lt"/>
                      </a:endParaRPr>
                    </a:p>
                  </a:txBody>
                  <a:tcPr marL="103632" marR="103632" marT="51816" marB="51816">
                    <a:solidFill>
                      <a:schemeClr val="bg1"/>
                    </a:solidFill>
                  </a:tcPr>
                </a:tc>
                <a:tc hMerge="1">
                  <a:txBody>
                    <a:bodyPr/>
                    <a:lstStyle/>
                    <a:p>
                      <a:endParaRPr lang="en-US" dirty="0"/>
                    </a:p>
                  </a:txBody>
                  <a:tcPr>
                    <a:solidFill>
                      <a:schemeClr val="bg1"/>
                    </a:solidFill>
                  </a:tcPr>
                </a:tc>
              </a:tr>
              <a:tr h="449072">
                <a:tc>
                  <a:txBody>
                    <a:bodyPr/>
                    <a:lstStyle/>
                    <a:p>
                      <a:pPr algn="l"/>
                      <a:r>
                        <a:rPr lang="en-US" sz="1100" b="1" i="0" u="none" strike="noStrike" baseline="0" dirty="0" smtClean="0">
                          <a:latin typeface="+mn-lt"/>
                        </a:rPr>
                        <a:t>T-BEAR Letter and what it</a:t>
                      </a:r>
                    </a:p>
                    <a:p>
                      <a:pPr algn="l"/>
                      <a:r>
                        <a:rPr lang="en-US" sz="1100" b="1" i="0" u="none" strike="noStrike" baseline="0" dirty="0" smtClean="0">
                          <a:latin typeface="+mn-lt"/>
                        </a:rPr>
                        <a:t>represents</a:t>
                      </a:r>
                      <a:endParaRPr lang="en-US" sz="1100" dirty="0">
                        <a:latin typeface="+mn-lt"/>
                      </a:endParaRPr>
                    </a:p>
                  </a:txBody>
                  <a:tcPr marL="103632" marR="103632" marT="51816" marB="51816">
                    <a:solidFill>
                      <a:schemeClr val="bg1"/>
                    </a:solidFill>
                  </a:tcPr>
                </a:tc>
                <a:tc>
                  <a:txBody>
                    <a:bodyPr/>
                    <a:lstStyle/>
                    <a:p>
                      <a:r>
                        <a:rPr lang="en-US" sz="1100" b="1" i="0" u="none" strike="noStrike" kern="1200" baseline="0" dirty="0" smtClean="0">
                          <a:solidFill>
                            <a:schemeClr val="tx1"/>
                          </a:solidFill>
                          <a:latin typeface="+mn-lt"/>
                          <a:ea typeface="+mn-ea"/>
                          <a:cs typeface="+mn-cs"/>
                        </a:rPr>
                        <a:t>Your topic or text and notes </a:t>
                      </a:r>
                      <a:r>
                        <a:rPr lang="en-US" sz="1100" b="0" i="0" u="none" strike="noStrike" kern="1200" baseline="0" dirty="0" smtClean="0">
                          <a:solidFill>
                            <a:schemeClr val="tx1"/>
                          </a:solidFill>
                          <a:latin typeface="+mn-lt"/>
                          <a:ea typeface="+mn-ea"/>
                          <a:cs typeface="+mn-cs"/>
                        </a:rPr>
                        <a:t>(e.g., evidence from text, facts, details, examples, page numbers)</a:t>
                      </a:r>
                      <a:endParaRPr lang="en-US" sz="1100" dirty="0">
                        <a:latin typeface="+mn-lt"/>
                      </a:endParaRPr>
                    </a:p>
                  </a:txBody>
                  <a:tcPr marL="103632" marR="103632" marT="51816" marB="51816" anchor="ctr">
                    <a:solidFill>
                      <a:schemeClr val="bg1"/>
                    </a:solidFill>
                  </a:tcPr>
                </a:tc>
              </a:tr>
              <a:tr h="967232">
                <a:tc>
                  <a:txBody>
                    <a:bodyPr/>
                    <a:lstStyle/>
                    <a:p>
                      <a:r>
                        <a:rPr lang="en-US" sz="1100" b="1" i="0" u="none" strike="noStrike" kern="1200" baseline="0" dirty="0" smtClean="0">
                          <a:solidFill>
                            <a:schemeClr val="tx1"/>
                          </a:solidFill>
                          <a:latin typeface="+mn-lt"/>
                          <a:ea typeface="+mn-ea"/>
                          <a:cs typeface="+mn-cs"/>
                        </a:rPr>
                        <a:t>T=Topic Sentence/ Thesis</a:t>
                      </a:r>
                    </a:p>
                    <a:p>
                      <a:r>
                        <a:rPr lang="en-US" sz="1100" b="1" i="0" u="none" strike="noStrike" kern="1200" baseline="0" dirty="0" smtClean="0">
                          <a:solidFill>
                            <a:schemeClr val="tx1"/>
                          </a:solidFill>
                          <a:latin typeface="+mn-lt"/>
                          <a:ea typeface="+mn-ea"/>
                          <a:cs typeface="+mn-cs"/>
                        </a:rPr>
                        <a:t>(focus or opinion)</a:t>
                      </a:r>
                    </a:p>
                    <a:p>
                      <a:r>
                        <a:rPr lang="en-US" sz="1100" b="0" i="0" u="none" strike="noStrike" kern="1200" baseline="0" dirty="0" smtClean="0">
                          <a:solidFill>
                            <a:schemeClr val="tx1"/>
                          </a:solidFill>
                          <a:latin typeface="+mn-lt"/>
                          <a:ea typeface="+mn-ea"/>
                          <a:cs typeface="+mn-cs"/>
                        </a:rPr>
                        <a:t>Clearly and directly respond</a:t>
                      </a:r>
                    </a:p>
                    <a:p>
                      <a:r>
                        <a:rPr lang="en-US" sz="1100" b="0" i="0" u="none" strike="noStrike" kern="1200" baseline="0" dirty="0" smtClean="0">
                          <a:solidFill>
                            <a:schemeClr val="tx1"/>
                          </a:solidFill>
                          <a:latin typeface="+mn-lt"/>
                          <a:ea typeface="+mn-ea"/>
                          <a:cs typeface="+mn-cs"/>
                        </a:rPr>
                        <a:t>to the prompt. This</a:t>
                      </a:r>
                    </a:p>
                    <a:p>
                      <a:r>
                        <a:rPr lang="en-US" sz="1100" b="0" i="0" u="none" strike="noStrike" kern="1200" baseline="0" dirty="0" smtClean="0">
                          <a:solidFill>
                            <a:schemeClr val="tx1"/>
                          </a:solidFill>
                          <a:latin typeface="+mn-lt"/>
                          <a:ea typeface="+mn-ea"/>
                          <a:cs typeface="+mn-cs"/>
                        </a:rPr>
                        <a:t>establishes the purpose. </a:t>
                      </a:r>
                      <a:endParaRPr lang="en-US" sz="1100" dirty="0">
                        <a:latin typeface="+mn-lt"/>
                      </a:endParaRPr>
                    </a:p>
                  </a:txBody>
                  <a:tcPr marL="103632" marR="103632" marT="51816" marB="51816">
                    <a:solidFill>
                      <a:schemeClr val="bg1"/>
                    </a:solidFill>
                  </a:tcPr>
                </a:tc>
                <a:tc>
                  <a:txBody>
                    <a:bodyPr/>
                    <a:lstStyle/>
                    <a:p>
                      <a:endParaRPr lang="en-US" dirty="0"/>
                    </a:p>
                  </a:txBody>
                  <a:tcPr marL="103632" marR="103632" marT="51816" marB="51816" anchor="ctr">
                    <a:solidFill>
                      <a:schemeClr val="bg1"/>
                    </a:solidFill>
                  </a:tcPr>
                </a:tc>
              </a:tr>
              <a:tr h="1658112">
                <a:tc>
                  <a:txBody>
                    <a:bodyPr/>
                    <a:lstStyle/>
                    <a:p>
                      <a:pPr algn="l"/>
                      <a:r>
                        <a:rPr lang="en-US" sz="1100" b="1" i="0" u="none" strike="noStrike" baseline="0" dirty="0" smtClean="0">
                          <a:latin typeface="+mn-lt"/>
                        </a:rPr>
                        <a:t>B = Brief explanation/</a:t>
                      </a:r>
                    </a:p>
                    <a:p>
                      <a:pPr algn="l"/>
                      <a:r>
                        <a:rPr lang="en-US" sz="1100" b="1" i="0" u="none" strike="noStrike" baseline="0" dirty="0" smtClean="0">
                          <a:latin typeface="+mn-lt"/>
                        </a:rPr>
                        <a:t>Bridge to evidence (context)</a:t>
                      </a:r>
                    </a:p>
                    <a:p>
                      <a:pPr algn="l"/>
                      <a:r>
                        <a:rPr lang="en-US" sz="1100" b="0" i="0" u="none" strike="noStrike" baseline="0" dirty="0" smtClean="0">
                          <a:latin typeface="+mn-lt"/>
                        </a:rPr>
                        <a:t>Briefly explain and/or set the</a:t>
                      </a:r>
                    </a:p>
                    <a:p>
                      <a:pPr algn="l"/>
                      <a:r>
                        <a:rPr lang="en-US" sz="1100" b="0" i="0" u="none" strike="noStrike" baseline="0" dirty="0" smtClean="0">
                          <a:latin typeface="+mn-lt"/>
                        </a:rPr>
                        <a:t>scene for those who do not</a:t>
                      </a:r>
                    </a:p>
                    <a:p>
                      <a:pPr algn="l"/>
                      <a:r>
                        <a:rPr lang="en-US" sz="1100" b="0" i="0" u="none" strike="noStrike" baseline="0" dirty="0" smtClean="0">
                          <a:latin typeface="+mn-lt"/>
                        </a:rPr>
                        <a:t>know the topic/text. This</a:t>
                      </a:r>
                    </a:p>
                    <a:p>
                      <a:pPr algn="l"/>
                      <a:r>
                        <a:rPr lang="en-US" sz="1100" b="0" i="0" u="none" strike="noStrike" baseline="0" dirty="0" smtClean="0">
                          <a:latin typeface="+mn-lt"/>
                        </a:rPr>
                        <a:t>should not retell the whole</a:t>
                      </a:r>
                    </a:p>
                    <a:p>
                      <a:pPr algn="l"/>
                      <a:r>
                        <a:rPr lang="en-US" sz="1100" b="0" i="0" u="none" strike="noStrike" baseline="0" dirty="0" smtClean="0">
                          <a:latin typeface="+mn-lt"/>
                        </a:rPr>
                        <a:t>story, but focus on the</a:t>
                      </a:r>
                    </a:p>
                    <a:p>
                      <a:pPr algn="l"/>
                      <a:r>
                        <a:rPr lang="en-US" sz="1100" b="0" i="0" u="none" strike="noStrike" baseline="0" dirty="0" smtClean="0">
                          <a:latin typeface="+mn-lt"/>
                        </a:rPr>
                        <a:t>aspect of the story that is</a:t>
                      </a:r>
                    </a:p>
                    <a:p>
                      <a:pPr algn="l"/>
                      <a:r>
                        <a:rPr lang="en-US" sz="1100" b="0" i="0" u="none" strike="noStrike" baseline="0" dirty="0" smtClean="0">
                          <a:latin typeface="+mn-lt"/>
                        </a:rPr>
                        <a:t>important for your response.</a:t>
                      </a:r>
                      <a:endParaRPr lang="en-US" sz="1100" dirty="0">
                        <a:latin typeface="+mn-lt"/>
                      </a:endParaRPr>
                    </a:p>
                  </a:txBody>
                  <a:tcPr marL="103632" marR="103632" marT="51816" marB="51816">
                    <a:solidFill>
                      <a:schemeClr val="bg1"/>
                    </a:solidFill>
                  </a:tcPr>
                </a:tc>
                <a:tc>
                  <a:txBody>
                    <a:bodyPr/>
                    <a:lstStyle/>
                    <a:p>
                      <a:endParaRPr lang="en-US" dirty="0"/>
                    </a:p>
                  </a:txBody>
                  <a:tcPr marL="103632" marR="103632" marT="51816" marB="51816" anchor="ctr">
                    <a:solidFill>
                      <a:schemeClr val="bg1"/>
                    </a:solidFill>
                  </a:tcPr>
                </a:tc>
              </a:tr>
              <a:tr h="1312672">
                <a:tc>
                  <a:txBody>
                    <a:bodyPr/>
                    <a:lstStyle/>
                    <a:p>
                      <a:pPr algn="l"/>
                      <a:r>
                        <a:rPr lang="en-US" sz="1100" b="1" i="0" u="none" strike="noStrike" baseline="0" dirty="0" smtClean="0">
                          <a:latin typeface="+mn-lt"/>
                        </a:rPr>
                        <a:t>E = Examples</a:t>
                      </a:r>
                    </a:p>
                    <a:p>
                      <a:pPr algn="l"/>
                      <a:r>
                        <a:rPr lang="en-US" sz="1100" b="0" i="0" u="none" strike="noStrike" baseline="0" dirty="0" smtClean="0">
                          <a:latin typeface="+mn-lt"/>
                        </a:rPr>
                        <a:t>Support the writer’s stance</a:t>
                      </a:r>
                    </a:p>
                    <a:p>
                      <a:pPr algn="l"/>
                      <a:r>
                        <a:rPr lang="en-US" sz="1100" b="0" i="0" u="none" strike="noStrike" baseline="0" dirty="0" smtClean="0">
                          <a:latin typeface="+mn-lt"/>
                        </a:rPr>
                        <a:t>OR your opinion with specific</a:t>
                      </a:r>
                    </a:p>
                    <a:p>
                      <a:pPr algn="l"/>
                      <a:r>
                        <a:rPr lang="en-US" sz="1100" b="0" i="0" u="none" strike="noStrike" baseline="0" dirty="0" smtClean="0">
                          <a:latin typeface="+mn-lt"/>
                        </a:rPr>
                        <a:t>textual references.</a:t>
                      </a:r>
                    </a:p>
                    <a:p>
                      <a:pPr algn="l"/>
                      <a:r>
                        <a:rPr lang="en-US" sz="1100" b="0" i="0" u="none" strike="noStrike" baseline="0" dirty="0" smtClean="0">
                          <a:latin typeface="+mn-lt"/>
                        </a:rPr>
                        <a:t>Include quotation marks for</a:t>
                      </a:r>
                    </a:p>
                    <a:p>
                      <a:pPr algn="l"/>
                      <a:r>
                        <a:rPr lang="en-US" sz="1100" b="0" i="0" u="none" strike="noStrike" baseline="0" dirty="0" smtClean="0">
                          <a:latin typeface="+mn-lt"/>
                        </a:rPr>
                        <a:t>direct quotes and page</a:t>
                      </a:r>
                    </a:p>
                    <a:p>
                      <a:pPr algn="l"/>
                      <a:r>
                        <a:rPr lang="en-US" sz="1100" b="0" i="0" u="none" strike="noStrike" baseline="0" dirty="0" smtClean="0">
                          <a:latin typeface="+mn-lt"/>
                        </a:rPr>
                        <a:t>numbers, section, chapter,</a:t>
                      </a:r>
                      <a:endParaRPr lang="en-US" sz="1100" dirty="0">
                        <a:latin typeface="+mn-lt"/>
                      </a:endParaRPr>
                    </a:p>
                  </a:txBody>
                  <a:tcPr marL="103632" marR="103632" marT="51816" marB="51816">
                    <a:solidFill>
                      <a:schemeClr val="bg1"/>
                    </a:solidFill>
                  </a:tcPr>
                </a:tc>
                <a:tc>
                  <a:txBody>
                    <a:bodyPr/>
                    <a:lstStyle/>
                    <a:p>
                      <a:endParaRPr lang="en-US" dirty="0"/>
                    </a:p>
                  </a:txBody>
                  <a:tcPr marL="103632" marR="103632" marT="51816" marB="51816" anchor="ctr">
                    <a:solidFill>
                      <a:schemeClr val="bg1"/>
                    </a:solidFill>
                  </a:tcPr>
                </a:tc>
              </a:tr>
              <a:tr h="1485392">
                <a:tc>
                  <a:txBody>
                    <a:bodyPr/>
                    <a:lstStyle/>
                    <a:p>
                      <a:pPr algn="l"/>
                      <a:r>
                        <a:rPr lang="en-US" sz="1100" b="1" i="0" u="none" strike="noStrike" baseline="0" dirty="0" smtClean="0">
                          <a:latin typeface="+mn-lt"/>
                        </a:rPr>
                        <a:t>A = Analysis</a:t>
                      </a:r>
                    </a:p>
                    <a:p>
                      <a:pPr algn="l"/>
                      <a:r>
                        <a:rPr lang="en-US" sz="1100" b="0" i="0" u="none" strike="noStrike" baseline="0" dirty="0" smtClean="0">
                          <a:latin typeface="+mn-lt"/>
                        </a:rPr>
                        <a:t>Analyzes the</a:t>
                      </a:r>
                    </a:p>
                    <a:p>
                      <a:pPr algn="l"/>
                      <a:r>
                        <a:rPr lang="en-US" sz="1100" b="0" i="0" u="none" strike="noStrike" baseline="0" dirty="0" smtClean="0">
                          <a:latin typeface="+mn-lt"/>
                        </a:rPr>
                        <a:t>examples/evidence. Writer</a:t>
                      </a:r>
                    </a:p>
                    <a:p>
                      <a:pPr algn="l"/>
                      <a:r>
                        <a:rPr lang="en-US" sz="1100" b="0" i="0" u="none" strike="noStrike" baseline="0" dirty="0" smtClean="0">
                          <a:latin typeface="+mn-lt"/>
                        </a:rPr>
                        <a:t>digs deep to uncover</a:t>
                      </a:r>
                    </a:p>
                    <a:p>
                      <a:pPr algn="l"/>
                      <a:r>
                        <a:rPr lang="en-US" sz="1100" b="0" i="0" u="none" strike="noStrike" baseline="0" dirty="0" smtClean="0">
                          <a:latin typeface="+mn-lt"/>
                        </a:rPr>
                        <a:t>meaning. Consider the</a:t>
                      </a:r>
                    </a:p>
                    <a:p>
                      <a:pPr algn="l"/>
                      <a:r>
                        <a:rPr lang="en-US" sz="1100" b="0" i="0" u="none" strike="noStrike" baseline="0" dirty="0" smtClean="0">
                          <a:latin typeface="+mn-lt"/>
                        </a:rPr>
                        <a:t>meaning or implications of</a:t>
                      </a:r>
                    </a:p>
                    <a:p>
                      <a:pPr algn="l"/>
                      <a:r>
                        <a:rPr lang="en-US" sz="1100" b="0" i="0" u="none" strike="noStrike" baseline="0" dirty="0" smtClean="0">
                          <a:latin typeface="+mn-lt"/>
                        </a:rPr>
                        <a:t>word choice, tone, imagery,</a:t>
                      </a:r>
                    </a:p>
                    <a:p>
                      <a:pPr algn="l"/>
                      <a:r>
                        <a:rPr lang="en-US" sz="1100" b="0" i="0" u="none" strike="noStrike" baseline="0" dirty="0" smtClean="0">
                          <a:latin typeface="+mn-lt"/>
                        </a:rPr>
                        <a:t>author’s purpose, etc.</a:t>
                      </a:r>
                      <a:endParaRPr lang="en-US" sz="1100" dirty="0">
                        <a:latin typeface="+mn-lt"/>
                      </a:endParaRPr>
                    </a:p>
                  </a:txBody>
                  <a:tcPr marL="103632" marR="103632" marT="51816" marB="51816">
                    <a:solidFill>
                      <a:schemeClr val="bg1"/>
                    </a:solidFill>
                  </a:tcPr>
                </a:tc>
                <a:tc>
                  <a:txBody>
                    <a:bodyPr/>
                    <a:lstStyle/>
                    <a:p>
                      <a:endParaRPr lang="en-US" dirty="0"/>
                    </a:p>
                  </a:txBody>
                  <a:tcPr marL="103632" marR="103632" marT="51816" marB="51816" anchor="ctr">
                    <a:solidFill>
                      <a:schemeClr val="bg1"/>
                    </a:solidFill>
                  </a:tcPr>
                </a:tc>
              </a:tr>
              <a:tr h="2176272">
                <a:tc>
                  <a:txBody>
                    <a:bodyPr/>
                    <a:lstStyle/>
                    <a:p>
                      <a:pPr algn="l"/>
                      <a:r>
                        <a:rPr lang="en-US" sz="1100" b="1" i="0" u="none" strike="noStrike" baseline="0" dirty="0" smtClean="0">
                          <a:latin typeface="+mn-lt"/>
                        </a:rPr>
                        <a:t>R = Relate or Reflect</a:t>
                      </a:r>
                    </a:p>
                    <a:p>
                      <a:pPr algn="l"/>
                      <a:r>
                        <a:rPr lang="en-US" sz="1100" b="0" i="0" u="none" strike="noStrike" baseline="0" dirty="0" smtClean="0">
                          <a:latin typeface="+mn-lt"/>
                        </a:rPr>
                        <a:t>Establish a connection to</a:t>
                      </a:r>
                    </a:p>
                    <a:p>
                      <a:pPr algn="l"/>
                      <a:r>
                        <a:rPr lang="en-US" sz="1100" b="0" i="0" u="none" strike="noStrike" baseline="0" dirty="0" smtClean="0">
                          <a:latin typeface="+mn-lt"/>
                        </a:rPr>
                        <a:t>another literary text,</a:t>
                      </a:r>
                    </a:p>
                    <a:p>
                      <a:pPr algn="l"/>
                      <a:r>
                        <a:rPr lang="en-US" sz="1100" b="0" i="0" u="none" strike="noStrike" baseline="0" dirty="0" smtClean="0">
                          <a:latin typeface="+mn-lt"/>
                        </a:rPr>
                        <a:t>historical occurrence,</a:t>
                      </a:r>
                    </a:p>
                    <a:p>
                      <a:pPr algn="l"/>
                      <a:r>
                        <a:rPr lang="en-US" sz="1100" b="0" i="0" u="none" strike="noStrike" baseline="0" dirty="0" smtClean="0">
                          <a:latin typeface="+mn-lt"/>
                        </a:rPr>
                        <a:t>society, universal human</a:t>
                      </a:r>
                    </a:p>
                    <a:p>
                      <a:pPr algn="l"/>
                      <a:r>
                        <a:rPr lang="en-US" sz="1100" b="0" i="0" u="none" strike="noStrike" baseline="0" dirty="0" smtClean="0">
                          <a:latin typeface="+mn-lt"/>
                        </a:rPr>
                        <a:t>behavior, etc. </a:t>
                      </a:r>
                    </a:p>
                    <a:p>
                      <a:pPr algn="l"/>
                      <a:r>
                        <a:rPr lang="en-US" sz="1100" b="1" i="0" u="none" strike="noStrike" baseline="0" dirty="0" smtClean="0">
                          <a:latin typeface="+mn-lt"/>
                        </a:rPr>
                        <a:t>OR</a:t>
                      </a:r>
                    </a:p>
                    <a:p>
                      <a:pPr algn="l"/>
                      <a:r>
                        <a:rPr lang="en-US" sz="1100" b="0" i="0" u="none" strike="noStrike" baseline="0" dirty="0" smtClean="0">
                          <a:latin typeface="+mn-lt"/>
                        </a:rPr>
                        <a:t>Reflect on the main idea or a</a:t>
                      </a:r>
                    </a:p>
                    <a:p>
                      <a:pPr algn="l"/>
                      <a:r>
                        <a:rPr lang="en-US" sz="1100" b="0" i="0" u="none" strike="noStrike" baseline="0" dirty="0" smtClean="0">
                          <a:latin typeface="+mn-lt"/>
                        </a:rPr>
                        <a:t>lesson</a:t>
                      </a:r>
                    </a:p>
                    <a:p>
                      <a:pPr algn="l"/>
                      <a:r>
                        <a:rPr lang="en-US" sz="1100" b="1" i="0" u="none" strike="noStrike" baseline="0" dirty="0" smtClean="0">
                          <a:latin typeface="+mn-lt"/>
                        </a:rPr>
                        <a:t>OR</a:t>
                      </a:r>
                    </a:p>
                    <a:p>
                      <a:pPr algn="l"/>
                      <a:r>
                        <a:rPr lang="en-US" sz="1100" b="0" i="0" u="none" strike="noStrike" baseline="0" dirty="0" smtClean="0">
                          <a:latin typeface="+mn-lt"/>
                        </a:rPr>
                        <a:t>State a conclusion related to</a:t>
                      </a:r>
                    </a:p>
                    <a:p>
                      <a:pPr algn="l"/>
                      <a:r>
                        <a:rPr lang="en-US" sz="1100" b="0" i="0" u="none" strike="noStrike" baseline="0" dirty="0" smtClean="0">
                          <a:latin typeface="+mn-lt"/>
                        </a:rPr>
                        <a:t>your stated opinion.</a:t>
                      </a:r>
                      <a:endParaRPr lang="en-US" sz="1100" dirty="0">
                        <a:latin typeface="+mn-lt"/>
                      </a:endParaRPr>
                    </a:p>
                  </a:txBody>
                  <a:tcPr marL="103632" marR="103632" marT="51816" marB="51816">
                    <a:solidFill>
                      <a:schemeClr val="bg1"/>
                    </a:solidFill>
                  </a:tcPr>
                </a:tc>
                <a:tc>
                  <a:txBody>
                    <a:bodyPr/>
                    <a:lstStyle/>
                    <a:p>
                      <a:endParaRPr lang="en-US" dirty="0"/>
                    </a:p>
                  </a:txBody>
                  <a:tcPr marL="103632" marR="103632" marT="51816" marB="51816" anchor="ctr">
                    <a:solidFill>
                      <a:schemeClr val="bg1"/>
                    </a:solidFill>
                  </a:tcPr>
                </a:tc>
              </a:tr>
              <a:tr h="449072">
                <a:tc gridSpan="2">
                  <a:txBody>
                    <a:bodyPr/>
                    <a:lstStyle/>
                    <a:p>
                      <a:pPr algn="l"/>
                      <a:r>
                        <a:rPr lang="en-US" sz="1100" b="0" i="0" u="none" strike="noStrike" baseline="0" dirty="0" smtClean="0">
                          <a:solidFill>
                            <a:srgbClr val="000000"/>
                          </a:solidFill>
                          <a:latin typeface="Times New Roman" panose="02020603050405020304" pitchFamily="18" charset="0"/>
                        </a:rPr>
                        <a:t>© (2010) T-BEAR Organizer Adapted by Karin K. Hess, </a:t>
                      </a:r>
                      <a:r>
                        <a:rPr lang="en-US" sz="1100" b="0" i="1" u="none" strike="noStrike" baseline="0" dirty="0" smtClean="0">
                          <a:solidFill>
                            <a:srgbClr val="000000"/>
                          </a:solidFill>
                          <a:latin typeface="Times New Roman" panose="02020603050405020304" pitchFamily="18" charset="0"/>
                        </a:rPr>
                        <a:t>Local Assessment Toolkit</a:t>
                      </a:r>
                      <a:r>
                        <a:rPr lang="en-US" sz="1100" b="0" i="0" u="none" strike="noStrike" baseline="0" dirty="0" smtClean="0">
                          <a:solidFill>
                            <a:srgbClr val="000000"/>
                          </a:solidFill>
                          <a:latin typeface="Times New Roman" panose="02020603050405020304" pitchFamily="18" charset="0"/>
                        </a:rPr>
                        <a:t>: Cognitive Rigor &amp; Writing. Permission to reproduce is given when authorship is fully cited </a:t>
                      </a:r>
                      <a:r>
                        <a:rPr lang="en-US" sz="1100" b="0" i="0" u="none" strike="noStrike" baseline="0" dirty="0" smtClean="0">
                          <a:solidFill>
                            <a:srgbClr val="0000FF"/>
                          </a:solidFill>
                          <a:latin typeface="Times New Roman" panose="02020603050405020304" pitchFamily="18" charset="0"/>
                        </a:rPr>
                        <a:t>khess@nciea.org</a:t>
                      </a:r>
                      <a:endParaRPr lang="en-US" sz="1100" dirty="0">
                        <a:latin typeface="+mn-lt"/>
                      </a:endParaRPr>
                    </a:p>
                  </a:txBody>
                  <a:tcPr marL="103632" marR="103632" marT="51816" marB="51816" anchor="ctr">
                    <a:solidFill>
                      <a:schemeClr val="bg1"/>
                    </a:solidFill>
                  </a:tcPr>
                </a:tc>
                <a:tc hMerge="1">
                  <a:txBody>
                    <a:bodyPr/>
                    <a:lstStyle/>
                    <a:p>
                      <a:endParaRPr lang="en-US" dirty="0">
                        <a:latin typeface="+mn-lt"/>
                      </a:endParaRPr>
                    </a:p>
                  </a:txBody>
                  <a:tcPr>
                    <a:solidFill>
                      <a:schemeClr val="bg1"/>
                    </a:solidFill>
                  </a:tcPr>
                </a:tc>
              </a:tr>
            </a:tbl>
          </a:graphicData>
        </a:graphic>
      </p:graphicFrame>
    </p:spTree>
    <p:extLst>
      <p:ext uri="{BB962C8B-B14F-4D97-AF65-F5344CB8AC3E}">
        <p14:creationId xmlns:p14="http://schemas.microsoft.com/office/powerpoint/2010/main" val="43770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57570668"/>
              </p:ext>
            </p:extLst>
          </p:nvPr>
        </p:nvGraphicFramePr>
        <p:xfrm>
          <a:off x="152299" y="238402"/>
          <a:ext cx="7379095" cy="9401048"/>
        </p:xfrm>
        <a:graphic>
          <a:graphicData uri="http://schemas.openxmlformats.org/drawingml/2006/table">
            <a:tbl>
              <a:tblPr firstRow="1" bandRow="1">
                <a:tableStyleId>{5940675A-B579-460E-94D1-54222C63F5DA}</a:tableStyleId>
              </a:tblPr>
              <a:tblGrid>
                <a:gridCol w="1974262"/>
                <a:gridCol w="2220685"/>
                <a:gridCol w="3184148"/>
              </a:tblGrid>
              <a:tr h="449072">
                <a:tc gridSpan="3">
                  <a:txBody>
                    <a:bodyPr/>
                    <a:lstStyle/>
                    <a:p>
                      <a:pPr algn="ctr"/>
                      <a:r>
                        <a:rPr lang="en-US" sz="2300" b="1" i="0" u="none" strike="noStrike" baseline="0" dirty="0" smtClean="0">
                          <a:latin typeface="+mn-lt"/>
                        </a:rPr>
                        <a:t>TBEAR Graphic Organizer</a:t>
                      </a:r>
                      <a:endParaRPr lang="en-US" sz="2300" dirty="0">
                        <a:latin typeface="+mn-lt"/>
                      </a:endParaRPr>
                    </a:p>
                  </a:txBody>
                  <a:tcPr marL="103632" marR="103632" marT="51816" marB="51816" anchor="ctr">
                    <a:solidFill>
                      <a:schemeClr val="bg1">
                        <a:lumMod val="85000"/>
                      </a:schemeClr>
                    </a:solidFill>
                  </a:tcPr>
                </a:tc>
                <a:tc hMerge="1">
                  <a:txBody>
                    <a:bodyPr/>
                    <a:lstStyle/>
                    <a:p>
                      <a:endParaRPr lang="en-US"/>
                    </a:p>
                  </a:txBody>
                  <a:tcPr/>
                </a:tc>
                <a:tc hMerge="1">
                  <a:txBody>
                    <a:bodyPr/>
                    <a:lstStyle/>
                    <a:p>
                      <a:endParaRPr lang="en-US"/>
                    </a:p>
                  </a:txBody>
                  <a:tcPr/>
                </a:tc>
              </a:tr>
              <a:tr h="449072">
                <a:tc gridSpan="3">
                  <a:txBody>
                    <a:bodyPr/>
                    <a:lstStyle/>
                    <a:p>
                      <a:r>
                        <a:rPr lang="en-US" sz="1100" dirty="0" smtClean="0">
                          <a:latin typeface="+mn-lt"/>
                        </a:rPr>
                        <a:t>Sample Writing Prompt: After reading the story “Little Red Riding Hood,” what is your opinion about</a:t>
                      </a:r>
                      <a:r>
                        <a:rPr lang="en-US" sz="1100" baseline="0" dirty="0" smtClean="0">
                          <a:latin typeface="+mn-lt"/>
                        </a:rPr>
                        <a:t> </a:t>
                      </a:r>
                      <a:r>
                        <a:rPr lang="en-US" sz="1100" dirty="0" smtClean="0">
                          <a:latin typeface="+mn-lt"/>
                        </a:rPr>
                        <a:t>the intelligence or cleverness of the wolf? Support your opinion with evidence from the text.</a:t>
                      </a:r>
                      <a:endParaRPr lang="en-US" sz="1100" dirty="0">
                        <a:latin typeface="+mn-lt"/>
                      </a:endParaRPr>
                    </a:p>
                  </a:txBody>
                  <a:tcPr marL="103632" marR="103632" marT="51816" marB="51816">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r h="449072">
                <a:tc>
                  <a:txBody>
                    <a:bodyPr/>
                    <a:lstStyle/>
                    <a:p>
                      <a:pPr algn="l"/>
                      <a:r>
                        <a:rPr lang="en-US" sz="1100" b="1" i="0" u="none" strike="noStrike" baseline="0" dirty="0" smtClean="0">
                          <a:latin typeface="+mn-lt"/>
                        </a:rPr>
                        <a:t>T-BEAR Letter and what it</a:t>
                      </a:r>
                    </a:p>
                    <a:p>
                      <a:pPr algn="l"/>
                      <a:r>
                        <a:rPr lang="en-US" sz="1100" b="1" i="0" u="none" strike="noStrike" baseline="0" dirty="0" smtClean="0">
                          <a:latin typeface="+mn-lt"/>
                        </a:rPr>
                        <a:t>represents</a:t>
                      </a:r>
                      <a:endParaRPr lang="en-US" sz="1100" dirty="0">
                        <a:latin typeface="+mn-lt"/>
                      </a:endParaRPr>
                    </a:p>
                  </a:txBody>
                  <a:tcPr marL="103632" marR="103632" marT="51816" marB="51816">
                    <a:solidFill>
                      <a:schemeClr val="bg1"/>
                    </a:solidFill>
                  </a:tcPr>
                </a:tc>
                <a:tc>
                  <a:txBody>
                    <a:bodyPr/>
                    <a:lstStyle/>
                    <a:p>
                      <a:pPr algn="l"/>
                      <a:r>
                        <a:rPr lang="en-US" sz="1100" b="1" i="0" u="none" strike="noStrike" baseline="0" dirty="0" smtClean="0">
                          <a:latin typeface="+mn-lt"/>
                        </a:rPr>
                        <a:t>Helpful ways to</a:t>
                      </a:r>
                    </a:p>
                    <a:p>
                      <a:pPr algn="l"/>
                      <a:r>
                        <a:rPr lang="en-US" sz="1100" b="1" i="0" u="none" strike="noStrike" baseline="0" dirty="0" smtClean="0">
                          <a:latin typeface="+mn-lt"/>
                        </a:rPr>
                        <a:t>begin…</a:t>
                      </a:r>
                      <a:endParaRPr lang="en-US" sz="1100" dirty="0">
                        <a:latin typeface="+mn-lt"/>
                      </a:endParaRPr>
                    </a:p>
                  </a:txBody>
                  <a:tcPr marL="103632" marR="103632" marT="51816" marB="51816">
                    <a:solidFill>
                      <a:schemeClr val="bg1"/>
                    </a:solidFill>
                  </a:tcPr>
                </a:tc>
                <a:tc>
                  <a:txBody>
                    <a:bodyPr/>
                    <a:lstStyle/>
                    <a:p>
                      <a:r>
                        <a:rPr lang="en-US" sz="1100" b="1" i="0" u="none" strike="noStrike" kern="1200" baseline="0" dirty="0" smtClean="0">
                          <a:solidFill>
                            <a:schemeClr val="tx1"/>
                          </a:solidFill>
                          <a:latin typeface="+mn-lt"/>
                          <a:ea typeface="+mn-ea"/>
                          <a:cs typeface="+mn-cs"/>
                        </a:rPr>
                        <a:t>Your topic or text and notes </a:t>
                      </a:r>
                      <a:r>
                        <a:rPr lang="en-US" sz="1100" b="0" i="0" u="none" strike="noStrike" kern="1200" baseline="0" dirty="0" smtClean="0">
                          <a:solidFill>
                            <a:schemeClr val="tx1"/>
                          </a:solidFill>
                          <a:latin typeface="+mn-lt"/>
                          <a:ea typeface="+mn-ea"/>
                          <a:cs typeface="+mn-cs"/>
                        </a:rPr>
                        <a:t>(e.g., evidence from</a:t>
                      </a:r>
                    </a:p>
                    <a:p>
                      <a:r>
                        <a:rPr lang="en-US" sz="1100" b="0" i="0" u="none" strike="noStrike" kern="1200" baseline="0" dirty="0" smtClean="0">
                          <a:solidFill>
                            <a:schemeClr val="tx1"/>
                          </a:solidFill>
                          <a:latin typeface="+mn-lt"/>
                          <a:ea typeface="+mn-ea"/>
                          <a:cs typeface="+mn-cs"/>
                        </a:rPr>
                        <a:t>text, facts, details, examples, page numbers)</a:t>
                      </a:r>
                      <a:endParaRPr lang="en-US" sz="1100" dirty="0">
                        <a:latin typeface="+mn-lt"/>
                      </a:endParaRPr>
                    </a:p>
                  </a:txBody>
                  <a:tcPr marL="103632" marR="103632" marT="51816" marB="51816">
                    <a:solidFill>
                      <a:schemeClr val="bg1"/>
                    </a:solidFill>
                  </a:tcPr>
                </a:tc>
              </a:tr>
              <a:tr h="967232">
                <a:tc>
                  <a:txBody>
                    <a:bodyPr/>
                    <a:lstStyle/>
                    <a:p>
                      <a:r>
                        <a:rPr lang="en-US" sz="1100" b="1" i="0" u="none" strike="noStrike" kern="1200" baseline="0" dirty="0" smtClean="0">
                          <a:solidFill>
                            <a:schemeClr val="tx1"/>
                          </a:solidFill>
                          <a:latin typeface="+mn-lt"/>
                          <a:ea typeface="+mn-ea"/>
                          <a:cs typeface="+mn-cs"/>
                        </a:rPr>
                        <a:t>T=Topic Sentence/ Thesis</a:t>
                      </a:r>
                    </a:p>
                    <a:p>
                      <a:r>
                        <a:rPr lang="en-US" sz="1100" b="1" i="0" u="none" strike="noStrike" kern="1200" baseline="0" dirty="0" smtClean="0">
                          <a:solidFill>
                            <a:schemeClr val="tx1"/>
                          </a:solidFill>
                          <a:latin typeface="+mn-lt"/>
                          <a:ea typeface="+mn-ea"/>
                          <a:cs typeface="+mn-cs"/>
                        </a:rPr>
                        <a:t>(focus or opinion)</a:t>
                      </a:r>
                    </a:p>
                    <a:p>
                      <a:r>
                        <a:rPr lang="en-US" sz="1100" b="0" i="0" u="none" strike="noStrike" kern="1200" baseline="0" dirty="0" smtClean="0">
                          <a:solidFill>
                            <a:schemeClr val="tx1"/>
                          </a:solidFill>
                          <a:latin typeface="+mn-lt"/>
                          <a:ea typeface="+mn-ea"/>
                          <a:cs typeface="+mn-cs"/>
                        </a:rPr>
                        <a:t>Clearly and directly respond</a:t>
                      </a:r>
                    </a:p>
                    <a:p>
                      <a:r>
                        <a:rPr lang="en-US" sz="1100" b="0" i="0" u="none" strike="noStrike" kern="1200" baseline="0" dirty="0" smtClean="0">
                          <a:solidFill>
                            <a:schemeClr val="tx1"/>
                          </a:solidFill>
                          <a:latin typeface="+mn-lt"/>
                          <a:ea typeface="+mn-ea"/>
                          <a:cs typeface="+mn-cs"/>
                        </a:rPr>
                        <a:t>to the prompt. This</a:t>
                      </a:r>
                    </a:p>
                    <a:p>
                      <a:r>
                        <a:rPr lang="en-US" sz="1100" b="0" i="0" u="none" strike="noStrike" kern="1200" baseline="0" dirty="0" smtClean="0">
                          <a:solidFill>
                            <a:schemeClr val="tx1"/>
                          </a:solidFill>
                          <a:latin typeface="+mn-lt"/>
                          <a:ea typeface="+mn-ea"/>
                          <a:cs typeface="+mn-cs"/>
                        </a:rPr>
                        <a:t>establishes the purpose.</a:t>
                      </a:r>
                      <a:endParaRPr lang="en-US" sz="1100" dirty="0">
                        <a:latin typeface="+mn-lt"/>
                      </a:endParaRPr>
                    </a:p>
                  </a:txBody>
                  <a:tcPr marL="103632" marR="103632" marT="51816" marB="51816">
                    <a:solidFill>
                      <a:schemeClr val="bg1"/>
                    </a:solidFill>
                  </a:tcPr>
                </a:tc>
                <a:tc>
                  <a:txBody>
                    <a:bodyPr/>
                    <a:lstStyle/>
                    <a:p>
                      <a:r>
                        <a:rPr lang="en-US" sz="1100" b="1" i="1" u="none" strike="noStrike" kern="1200" baseline="0" dirty="0" smtClean="0">
                          <a:solidFill>
                            <a:schemeClr val="tx1"/>
                          </a:solidFill>
                          <a:latin typeface="+mn-lt"/>
                          <a:ea typeface="+mn-ea"/>
                          <a:cs typeface="+mn-cs"/>
                        </a:rPr>
                        <a:t>In the play, Death of a Salesman, Miller creates a character</a:t>
                      </a:r>
                    </a:p>
                    <a:p>
                      <a:r>
                        <a:rPr lang="en-US" sz="1100" b="1" i="1" u="none" strike="noStrike" kern="1200" baseline="0" dirty="0" smtClean="0">
                          <a:solidFill>
                            <a:schemeClr val="tx1"/>
                          </a:solidFill>
                          <a:latin typeface="+mn-lt"/>
                          <a:ea typeface="+mn-ea"/>
                          <a:cs typeface="+mn-cs"/>
                        </a:rPr>
                        <a:t>who 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658112">
                <a:tc>
                  <a:txBody>
                    <a:bodyPr/>
                    <a:lstStyle/>
                    <a:p>
                      <a:pPr algn="l"/>
                      <a:r>
                        <a:rPr lang="en-US" sz="1100" b="1" i="0" u="none" strike="noStrike" baseline="0" dirty="0" smtClean="0">
                          <a:latin typeface="+mn-lt"/>
                        </a:rPr>
                        <a:t>B = Brief explanation/</a:t>
                      </a:r>
                    </a:p>
                    <a:p>
                      <a:pPr algn="l"/>
                      <a:r>
                        <a:rPr lang="en-US" sz="1100" b="1" i="0" u="none" strike="noStrike" baseline="0" dirty="0" smtClean="0">
                          <a:latin typeface="+mn-lt"/>
                        </a:rPr>
                        <a:t>Bridge to evidence (context)</a:t>
                      </a:r>
                    </a:p>
                    <a:p>
                      <a:pPr algn="l"/>
                      <a:r>
                        <a:rPr lang="en-US" sz="1100" b="0" i="0" u="none" strike="noStrike" baseline="0" dirty="0" smtClean="0">
                          <a:latin typeface="+mn-lt"/>
                        </a:rPr>
                        <a:t>Briefly explain and/or set the</a:t>
                      </a:r>
                    </a:p>
                    <a:p>
                      <a:pPr algn="l"/>
                      <a:r>
                        <a:rPr lang="en-US" sz="1100" b="0" i="0" u="none" strike="noStrike" baseline="0" dirty="0" smtClean="0">
                          <a:latin typeface="+mn-lt"/>
                        </a:rPr>
                        <a:t>scene for those who do not</a:t>
                      </a:r>
                    </a:p>
                    <a:p>
                      <a:pPr algn="l"/>
                      <a:r>
                        <a:rPr lang="en-US" sz="1100" b="0" i="0" u="none" strike="noStrike" baseline="0" dirty="0" smtClean="0">
                          <a:latin typeface="+mn-lt"/>
                        </a:rPr>
                        <a:t>know the topic/text. This</a:t>
                      </a:r>
                    </a:p>
                    <a:p>
                      <a:pPr algn="l"/>
                      <a:r>
                        <a:rPr lang="en-US" sz="1100" b="0" i="0" u="none" strike="noStrike" baseline="0" dirty="0" smtClean="0">
                          <a:latin typeface="+mn-lt"/>
                        </a:rPr>
                        <a:t>should not retell the whole</a:t>
                      </a:r>
                    </a:p>
                    <a:p>
                      <a:pPr algn="l"/>
                      <a:r>
                        <a:rPr lang="en-US" sz="1100" b="0" i="0" u="none" strike="noStrike" baseline="0" dirty="0" smtClean="0">
                          <a:latin typeface="+mn-lt"/>
                        </a:rPr>
                        <a:t>story, but focus on the</a:t>
                      </a:r>
                    </a:p>
                    <a:p>
                      <a:pPr algn="l"/>
                      <a:r>
                        <a:rPr lang="en-US" sz="1100" b="0" i="0" u="none" strike="noStrike" baseline="0" dirty="0" smtClean="0">
                          <a:latin typeface="+mn-lt"/>
                        </a:rPr>
                        <a:t>aspect of the story that is</a:t>
                      </a:r>
                    </a:p>
                    <a:p>
                      <a:pPr algn="l"/>
                      <a:r>
                        <a:rPr lang="en-US" sz="1100" b="0" i="0" u="none" strike="noStrike" baseline="0" dirty="0" smtClean="0">
                          <a:latin typeface="+mn-lt"/>
                        </a:rPr>
                        <a:t>important for your response.</a:t>
                      </a:r>
                      <a:endParaRPr lang="en-US" sz="1100" dirty="0">
                        <a:latin typeface="+mn-lt"/>
                      </a:endParaRPr>
                    </a:p>
                  </a:txBody>
                  <a:tcPr marL="103632" marR="103632" marT="51816" marB="51816">
                    <a:solidFill>
                      <a:schemeClr val="bg1"/>
                    </a:solidFill>
                  </a:tcPr>
                </a:tc>
                <a:tc>
                  <a:txBody>
                    <a:bodyPr/>
                    <a:lstStyle/>
                    <a:p>
                      <a:pPr algn="l"/>
                      <a:r>
                        <a:rPr lang="en-US" sz="1100" b="1" i="1" u="none" strike="noStrike" baseline="0" dirty="0" smtClean="0">
                          <a:latin typeface="Arial" panose="020B0604020202020204" pitchFamily="34" charset="0"/>
                        </a:rPr>
                        <a:t>In the story, Willy____ During this particular scene,_______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312672">
                <a:tc>
                  <a:txBody>
                    <a:bodyPr/>
                    <a:lstStyle/>
                    <a:p>
                      <a:pPr algn="l"/>
                      <a:r>
                        <a:rPr lang="en-US" sz="1100" b="1" i="0" u="none" strike="noStrike" baseline="0" dirty="0" smtClean="0">
                          <a:latin typeface="+mn-lt"/>
                        </a:rPr>
                        <a:t>E = Examples</a:t>
                      </a:r>
                    </a:p>
                    <a:p>
                      <a:pPr algn="l"/>
                      <a:r>
                        <a:rPr lang="en-US" sz="1100" b="0" i="0" u="none" strike="noStrike" baseline="0" dirty="0" smtClean="0">
                          <a:latin typeface="+mn-lt"/>
                        </a:rPr>
                        <a:t>Support the writer’s stance</a:t>
                      </a:r>
                    </a:p>
                    <a:p>
                      <a:pPr algn="l"/>
                      <a:r>
                        <a:rPr lang="en-US" sz="1100" b="0" i="0" u="none" strike="noStrike" baseline="0" dirty="0" smtClean="0">
                          <a:latin typeface="+mn-lt"/>
                        </a:rPr>
                        <a:t>OR your opinion with specific</a:t>
                      </a:r>
                    </a:p>
                    <a:p>
                      <a:pPr algn="l"/>
                      <a:r>
                        <a:rPr lang="en-US" sz="1100" b="0" i="0" u="none" strike="noStrike" baseline="0" dirty="0" smtClean="0">
                          <a:latin typeface="+mn-lt"/>
                        </a:rPr>
                        <a:t>textual references.</a:t>
                      </a:r>
                    </a:p>
                    <a:p>
                      <a:pPr algn="l"/>
                      <a:r>
                        <a:rPr lang="en-US" sz="1100" b="0" i="0" u="none" strike="noStrike" baseline="0" dirty="0" smtClean="0">
                          <a:latin typeface="+mn-lt"/>
                        </a:rPr>
                        <a:t>Include quotation marks for</a:t>
                      </a:r>
                    </a:p>
                    <a:p>
                      <a:pPr algn="l"/>
                      <a:r>
                        <a:rPr lang="en-US" sz="1100" b="0" i="0" u="none" strike="noStrike" baseline="0" dirty="0" smtClean="0">
                          <a:latin typeface="+mn-lt"/>
                        </a:rPr>
                        <a:t>direct quotes and page</a:t>
                      </a:r>
                    </a:p>
                    <a:p>
                      <a:pPr algn="l"/>
                      <a:r>
                        <a:rPr lang="en-US" sz="1100" b="0" i="0" u="none" strike="noStrike" baseline="0" dirty="0" smtClean="0">
                          <a:latin typeface="+mn-lt"/>
                        </a:rPr>
                        <a:t>numbers, section, chapter,</a:t>
                      </a:r>
                      <a:endParaRPr lang="en-US" sz="1100" dirty="0">
                        <a:latin typeface="+mn-lt"/>
                      </a:endParaRPr>
                    </a:p>
                  </a:txBody>
                  <a:tcPr marL="103632" marR="103632" marT="51816" marB="51816">
                    <a:solidFill>
                      <a:schemeClr val="bg1"/>
                    </a:solidFill>
                  </a:tcPr>
                </a:tc>
                <a:tc>
                  <a:txBody>
                    <a:bodyPr/>
                    <a:lstStyle/>
                    <a:p>
                      <a:pPr algn="l"/>
                      <a:r>
                        <a:rPr lang="en-US" sz="1100" b="1" i="1" u="none" strike="noStrike" baseline="0" dirty="0" smtClean="0">
                          <a:latin typeface="Arial" panose="020B0604020202020204" pitchFamily="34" charset="0"/>
                        </a:rPr>
                        <a:t>For example, he states,</a:t>
                      </a:r>
                    </a:p>
                    <a:p>
                      <a:pPr algn="l"/>
                      <a:r>
                        <a:rPr lang="en-US" sz="1100" b="1" i="1" u="none" strike="noStrike" baseline="0" dirty="0" smtClean="0">
                          <a:latin typeface="Arial" panose="020B0604020202020204" pitchFamily="34" charset="0"/>
                        </a:rPr>
                        <a:t>“___________,” (52). For instance, the character believes that ____ (24).</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485392">
                <a:tc>
                  <a:txBody>
                    <a:bodyPr/>
                    <a:lstStyle/>
                    <a:p>
                      <a:pPr algn="l"/>
                      <a:r>
                        <a:rPr lang="en-US" sz="1100" b="1" i="0" u="none" strike="noStrike" baseline="0" dirty="0" smtClean="0">
                          <a:latin typeface="+mn-lt"/>
                        </a:rPr>
                        <a:t>A = Analysis</a:t>
                      </a:r>
                    </a:p>
                    <a:p>
                      <a:pPr algn="l"/>
                      <a:r>
                        <a:rPr lang="en-US" sz="1100" b="0" i="0" u="none" strike="noStrike" baseline="0" dirty="0" smtClean="0">
                          <a:latin typeface="+mn-lt"/>
                        </a:rPr>
                        <a:t>Analyzes the</a:t>
                      </a:r>
                    </a:p>
                    <a:p>
                      <a:pPr algn="l"/>
                      <a:r>
                        <a:rPr lang="en-US" sz="1100" b="0" i="0" u="none" strike="noStrike" baseline="0" dirty="0" smtClean="0">
                          <a:latin typeface="+mn-lt"/>
                        </a:rPr>
                        <a:t>examples/evidence. Writer</a:t>
                      </a:r>
                    </a:p>
                    <a:p>
                      <a:pPr algn="l"/>
                      <a:r>
                        <a:rPr lang="en-US" sz="1100" b="0" i="0" u="none" strike="noStrike" baseline="0" dirty="0" smtClean="0">
                          <a:latin typeface="+mn-lt"/>
                        </a:rPr>
                        <a:t>digs deep to uncover</a:t>
                      </a:r>
                    </a:p>
                    <a:p>
                      <a:pPr algn="l"/>
                      <a:r>
                        <a:rPr lang="en-US" sz="1100" b="0" i="0" u="none" strike="noStrike" baseline="0" dirty="0" smtClean="0">
                          <a:latin typeface="+mn-lt"/>
                        </a:rPr>
                        <a:t>meaning. Consider the</a:t>
                      </a:r>
                    </a:p>
                    <a:p>
                      <a:pPr algn="l"/>
                      <a:r>
                        <a:rPr lang="en-US" sz="1100" b="0" i="0" u="none" strike="noStrike" baseline="0" dirty="0" smtClean="0">
                          <a:latin typeface="+mn-lt"/>
                        </a:rPr>
                        <a:t>meaning or implications of</a:t>
                      </a:r>
                    </a:p>
                    <a:p>
                      <a:pPr algn="l"/>
                      <a:r>
                        <a:rPr lang="en-US" sz="1100" b="0" i="0" u="none" strike="noStrike" baseline="0" dirty="0" smtClean="0">
                          <a:latin typeface="+mn-lt"/>
                        </a:rPr>
                        <a:t>word choice, tone, imagery,</a:t>
                      </a:r>
                    </a:p>
                    <a:p>
                      <a:pPr algn="l"/>
                      <a:r>
                        <a:rPr lang="en-US" sz="1100" b="0" i="0" u="none" strike="noStrike" baseline="0" dirty="0" smtClean="0">
                          <a:latin typeface="+mn-lt"/>
                        </a:rPr>
                        <a:t>author’s purpose, etc.</a:t>
                      </a:r>
                      <a:endParaRPr lang="en-US" sz="1100" dirty="0">
                        <a:latin typeface="+mn-lt"/>
                      </a:endParaRPr>
                    </a:p>
                  </a:txBody>
                  <a:tcPr marL="103632" marR="103632" marT="51816" marB="51816">
                    <a:solidFill>
                      <a:schemeClr val="bg1"/>
                    </a:solidFill>
                  </a:tcPr>
                </a:tc>
                <a:tc>
                  <a:txBody>
                    <a:bodyPr/>
                    <a:lstStyle/>
                    <a:p>
                      <a:pPr algn="l"/>
                      <a:r>
                        <a:rPr lang="en-US" sz="1100" b="1" i="1" u="none" strike="noStrike" baseline="0" dirty="0" smtClean="0">
                          <a:latin typeface="Arial" panose="020B0604020202020204" pitchFamily="34" charset="0"/>
                        </a:rPr>
                        <a:t>This passage reveals</a:t>
                      </a:r>
                    </a:p>
                    <a:p>
                      <a:pPr algn="l"/>
                      <a:r>
                        <a:rPr lang="en-US" sz="1100" b="1" i="1" u="none" strike="noStrike" baseline="0" dirty="0" smtClean="0">
                          <a:latin typeface="Arial" panose="020B0604020202020204" pitchFamily="34" charset="0"/>
                        </a:rPr>
                        <a:t>that______ The words “xyz” and “</a:t>
                      </a:r>
                      <a:r>
                        <a:rPr lang="en-US" sz="1100" b="1" i="1" u="none" strike="noStrike" baseline="0" dirty="0" err="1" smtClean="0">
                          <a:latin typeface="Arial" panose="020B0604020202020204" pitchFamily="34" charset="0"/>
                        </a:rPr>
                        <a:t>abc</a:t>
                      </a:r>
                      <a:r>
                        <a:rPr lang="en-US" sz="1100" b="1" i="1" u="none" strike="noStrike" baseline="0" dirty="0" smtClean="0">
                          <a:latin typeface="Arial" panose="020B0604020202020204" pitchFamily="34" charset="0"/>
                        </a:rPr>
                        <a:t>” suggest that</a:t>
                      </a:r>
                    </a:p>
                    <a:p>
                      <a:pPr algn="l"/>
                      <a:r>
                        <a:rPr lang="en-US" sz="1100" b="1" i="1" u="none" strike="noStrike" baseline="0" dirty="0" smtClean="0">
                          <a:latin typeface="Arial" panose="020B0604020202020204" pitchFamily="34" charset="0"/>
                        </a:rPr>
                        <a:t>_______</a:t>
                      </a:r>
                    </a:p>
                    <a:p>
                      <a:pPr algn="l"/>
                      <a:r>
                        <a:rPr lang="en-US" sz="1100" b="1" i="1" u="none" strike="noStrike" baseline="0" dirty="0" smtClean="0">
                          <a:latin typeface="Arial" panose="020B0604020202020204" pitchFamily="34" charset="0"/>
                        </a:rPr>
                        <a:t>This example informs</a:t>
                      </a:r>
                    </a:p>
                    <a:p>
                      <a:pPr algn="l"/>
                      <a:r>
                        <a:rPr lang="en-US" sz="1100" b="1" i="1" u="none" strike="noStrike" baseline="0" dirty="0" smtClean="0">
                          <a:latin typeface="Arial" panose="020B0604020202020204" pitchFamily="34" charset="0"/>
                        </a:rPr>
                        <a:t>the reader that_____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2176272">
                <a:tc>
                  <a:txBody>
                    <a:bodyPr/>
                    <a:lstStyle/>
                    <a:p>
                      <a:pPr algn="l"/>
                      <a:r>
                        <a:rPr lang="en-US" sz="1100" b="1" i="0" u="none" strike="noStrike" baseline="0" dirty="0" smtClean="0">
                          <a:latin typeface="+mn-lt"/>
                        </a:rPr>
                        <a:t>R = Relate or Reflect</a:t>
                      </a:r>
                    </a:p>
                    <a:p>
                      <a:pPr algn="l"/>
                      <a:r>
                        <a:rPr lang="en-US" sz="1100" b="0" i="0" u="none" strike="noStrike" baseline="0" dirty="0" smtClean="0">
                          <a:latin typeface="+mn-lt"/>
                        </a:rPr>
                        <a:t>Establish a connection to</a:t>
                      </a:r>
                    </a:p>
                    <a:p>
                      <a:pPr algn="l"/>
                      <a:r>
                        <a:rPr lang="en-US" sz="1100" b="0" i="0" u="none" strike="noStrike" baseline="0" dirty="0" smtClean="0">
                          <a:latin typeface="+mn-lt"/>
                        </a:rPr>
                        <a:t>another literary text,</a:t>
                      </a:r>
                    </a:p>
                    <a:p>
                      <a:pPr algn="l"/>
                      <a:r>
                        <a:rPr lang="en-US" sz="1100" b="0" i="0" u="none" strike="noStrike" baseline="0" dirty="0" smtClean="0">
                          <a:latin typeface="+mn-lt"/>
                        </a:rPr>
                        <a:t>historical occurrence,</a:t>
                      </a:r>
                    </a:p>
                    <a:p>
                      <a:pPr algn="l"/>
                      <a:r>
                        <a:rPr lang="en-US" sz="1100" b="0" i="0" u="none" strike="noStrike" baseline="0" dirty="0" smtClean="0">
                          <a:latin typeface="+mn-lt"/>
                        </a:rPr>
                        <a:t>society, universal human</a:t>
                      </a:r>
                    </a:p>
                    <a:p>
                      <a:pPr algn="l"/>
                      <a:r>
                        <a:rPr lang="en-US" sz="1100" b="0" i="0" u="none" strike="noStrike" baseline="0" dirty="0" smtClean="0">
                          <a:latin typeface="+mn-lt"/>
                        </a:rPr>
                        <a:t>behavior, etc.</a:t>
                      </a:r>
                    </a:p>
                    <a:p>
                      <a:pPr algn="l"/>
                      <a:r>
                        <a:rPr lang="en-US" sz="1100" b="1" i="0" u="none" strike="noStrike" baseline="0" dirty="0" smtClean="0">
                          <a:latin typeface="+mn-lt"/>
                        </a:rPr>
                        <a:t>OR</a:t>
                      </a:r>
                    </a:p>
                    <a:p>
                      <a:pPr algn="l"/>
                      <a:r>
                        <a:rPr lang="en-US" sz="1100" b="0" i="0" u="none" strike="noStrike" baseline="0" dirty="0" smtClean="0">
                          <a:latin typeface="+mn-lt"/>
                        </a:rPr>
                        <a:t>Reflect on the main idea or a</a:t>
                      </a:r>
                    </a:p>
                    <a:p>
                      <a:pPr algn="l"/>
                      <a:r>
                        <a:rPr lang="en-US" sz="1100" b="0" i="0" u="none" strike="noStrike" baseline="0" dirty="0" smtClean="0">
                          <a:latin typeface="+mn-lt"/>
                        </a:rPr>
                        <a:t>lesson</a:t>
                      </a:r>
                    </a:p>
                    <a:p>
                      <a:pPr algn="l"/>
                      <a:r>
                        <a:rPr lang="en-US" sz="1100" b="1" i="0" u="none" strike="noStrike" baseline="0" dirty="0" smtClean="0">
                          <a:latin typeface="+mn-lt"/>
                        </a:rPr>
                        <a:t>OR</a:t>
                      </a:r>
                    </a:p>
                    <a:p>
                      <a:pPr algn="l"/>
                      <a:r>
                        <a:rPr lang="en-US" sz="1100" b="0" i="0" u="none" strike="noStrike" baseline="0" dirty="0" smtClean="0">
                          <a:latin typeface="+mn-lt"/>
                        </a:rPr>
                        <a:t>State a conclusion related to</a:t>
                      </a:r>
                    </a:p>
                    <a:p>
                      <a:pPr algn="l"/>
                      <a:r>
                        <a:rPr lang="en-US" sz="1100" b="0" i="0" u="none" strike="noStrike" baseline="0" dirty="0" smtClean="0">
                          <a:latin typeface="+mn-lt"/>
                        </a:rPr>
                        <a:t>your stated opinion.</a:t>
                      </a:r>
                      <a:endParaRPr lang="en-US" sz="1100" dirty="0">
                        <a:latin typeface="+mn-lt"/>
                      </a:endParaRPr>
                    </a:p>
                  </a:txBody>
                  <a:tcPr marL="103632" marR="103632" marT="51816" marB="51816">
                    <a:solidFill>
                      <a:schemeClr val="bg1"/>
                    </a:solidFill>
                  </a:tcPr>
                </a:tc>
                <a:tc>
                  <a:txBody>
                    <a:bodyPr/>
                    <a:lstStyle/>
                    <a:p>
                      <a:pPr algn="l"/>
                      <a:r>
                        <a:rPr lang="en-US" sz="1100" b="1" i="1" u="none" strike="noStrike" baseline="0" dirty="0" smtClean="0">
                          <a:latin typeface="Arial" panose="020B0604020202020204" pitchFamily="34" charset="0"/>
                        </a:rPr>
                        <a:t>This idea is also depicted in</a:t>
                      </a:r>
                    </a:p>
                    <a:p>
                      <a:pPr algn="l"/>
                      <a:r>
                        <a:rPr lang="en-US" sz="1100" b="1" i="1" u="none" strike="noStrike" baseline="0" dirty="0" smtClean="0">
                          <a:latin typeface="Arial" panose="020B0604020202020204" pitchFamily="34" charset="0"/>
                        </a:rPr>
                        <a:t>_______________ Similar to___________ Therefore, _________ Overall, </a:t>
                      </a:r>
                      <a:r>
                        <a:rPr lang="en-US" sz="1100" b="1" i="0" u="none" strike="noStrike" baseline="0" dirty="0" smtClean="0">
                          <a:latin typeface="Arial" panose="020B0604020202020204" pitchFamily="34" charset="0"/>
                        </a:rPr>
                        <a:t>_________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449072">
                <a:tc gridSpan="3">
                  <a:txBody>
                    <a:bodyPr/>
                    <a:lstStyle/>
                    <a:p>
                      <a:pPr algn="l"/>
                      <a:r>
                        <a:rPr lang="en-US" sz="1100" b="0" i="0" u="none" strike="noStrike" baseline="0" dirty="0" smtClean="0">
                          <a:solidFill>
                            <a:srgbClr val="000000"/>
                          </a:solidFill>
                          <a:latin typeface="Times New Roman" panose="02020603050405020304" pitchFamily="18" charset="0"/>
                        </a:rPr>
                        <a:t>© (2010) T-BEAR Organizer Adapted by Karin K. Hess, </a:t>
                      </a:r>
                      <a:r>
                        <a:rPr lang="en-US" sz="1100" b="0" i="1" u="none" strike="noStrike" baseline="0" dirty="0" smtClean="0">
                          <a:solidFill>
                            <a:srgbClr val="000000"/>
                          </a:solidFill>
                          <a:latin typeface="Times New Roman" panose="02020603050405020304" pitchFamily="18" charset="0"/>
                        </a:rPr>
                        <a:t>Local Assessment Toolkit</a:t>
                      </a:r>
                      <a:r>
                        <a:rPr lang="en-US" sz="1100" b="0" i="0" u="none" strike="noStrike" baseline="0" dirty="0" smtClean="0">
                          <a:solidFill>
                            <a:srgbClr val="000000"/>
                          </a:solidFill>
                          <a:latin typeface="Times New Roman" panose="02020603050405020304" pitchFamily="18" charset="0"/>
                        </a:rPr>
                        <a:t>: Cognitive Rigor &amp; Writing. Permission to reproduce is given when authorship is fully cited </a:t>
                      </a:r>
                      <a:r>
                        <a:rPr lang="en-US" sz="1100" b="0" i="0" u="none" strike="noStrike" baseline="0" dirty="0" smtClean="0">
                          <a:solidFill>
                            <a:srgbClr val="0000FF"/>
                          </a:solidFill>
                          <a:latin typeface="Times New Roman" panose="02020603050405020304" pitchFamily="18" charset="0"/>
                        </a:rPr>
                        <a:t>khess@nciea.org</a:t>
                      </a:r>
                      <a:endParaRPr lang="en-US" sz="1100" dirty="0">
                        <a:latin typeface="+mn-lt"/>
                      </a:endParaRPr>
                    </a:p>
                  </a:txBody>
                  <a:tcPr marL="103632" marR="103632" marT="51816" marB="51816" anchor="ctr">
                    <a:solidFill>
                      <a:schemeClr val="bg1"/>
                    </a:solidFill>
                  </a:tcPr>
                </a:tc>
                <a:tc hMerge="1">
                  <a:txBody>
                    <a:bodyPr/>
                    <a:lstStyle/>
                    <a:p>
                      <a:endParaRPr lang="en-US" dirty="0">
                        <a:latin typeface="+mn-lt"/>
                      </a:endParaRPr>
                    </a:p>
                  </a:txBody>
                  <a:tcPr>
                    <a:solidFill>
                      <a:schemeClr val="bg1"/>
                    </a:solidFill>
                  </a:tcPr>
                </a:tc>
                <a:tc hMerge="1">
                  <a:txBody>
                    <a:bodyPr/>
                    <a:lstStyle/>
                    <a:p>
                      <a:endParaRPr lang="en-US" dirty="0">
                        <a:latin typeface="+mn-lt"/>
                      </a:endParaRPr>
                    </a:p>
                  </a:txBody>
                  <a:tcPr>
                    <a:solidFill>
                      <a:schemeClr val="bg1"/>
                    </a:solidFill>
                  </a:tcPr>
                </a:tc>
              </a:tr>
            </a:tbl>
          </a:graphicData>
        </a:graphic>
      </p:graphicFrame>
    </p:spTree>
    <p:extLst>
      <p:ext uri="{BB962C8B-B14F-4D97-AF65-F5344CB8AC3E}">
        <p14:creationId xmlns:p14="http://schemas.microsoft.com/office/powerpoint/2010/main" val="75022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99513518"/>
              </p:ext>
            </p:extLst>
          </p:nvPr>
        </p:nvGraphicFramePr>
        <p:xfrm>
          <a:off x="152299" y="238402"/>
          <a:ext cx="7379095" cy="10127488"/>
        </p:xfrm>
        <a:graphic>
          <a:graphicData uri="http://schemas.openxmlformats.org/drawingml/2006/table">
            <a:tbl>
              <a:tblPr firstRow="1" bandRow="1">
                <a:tableStyleId>{5940675A-B579-460E-94D1-54222C63F5DA}</a:tableStyleId>
              </a:tblPr>
              <a:tblGrid>
                <a:gridCol w="1974262"/>
                <a:gridCol w="2220685"/>
                <a:gridCol w="3184148"/>
              </a:tblGrid>
              <a:tr h="449072">
                <a:tc gridSpan="3">
                  <a:txBody>
                    <a:bodyPr/>
                    <a:lstStyle/>
                    <a:p>
                      <a:pPr algn="ctr"/>
                      <a:r>
                        <a:rPr lang="en-US" sz="2300" b="1" i="0" u="none" strike="noStrike" baseline="0" dirty="0" smtClean="0">
                          <a:latin typeface="+mn-lt"/>
                        </a:rPr>
                        <a:t>TBEAR Content Areas - Graphic Organizer</a:t>
                      </a:r>
                      <a:endParaRPr lang="en-US" sz="2300" dirty="0">
                        <a:latin typeface="+mn-lt"/>
                      </a:endParaRPr>
                    </a:p>
                  </a:txBody>
                  <a:tcPr marL="103632" marR="103632" marT="51816" marB="51816" anchor="ctr">
                    <a:solidFill>
                      <a:schemeClr val="bg1">
                        <a:lumMod val="85000"/>
                      </a:schemeClr>
                    </a:solidFill>
                  </a:tcPr>
                </a:tc>
                <a:tc hMerge="1">
                  <a:txBody>
                    <a:bodyPr/>
                    <a:lstStyle/>
                    <a:p>
                      <a:endParaRPr lang="en-US"/>
                    </a:p>
                  </a:txBody>
                  <a:tcPr/>
                </a:tc>
                <a:tc hMerge="1">
                  <a:txBody>
                    <a:bodyPr/>
                    <a:lstStyle/>
                    <a:p>
                      <a:endParaRPr lang="en-US"/>
                    </a:p>
                  </a:txBody>
                  <a:tcPr/>
                </a:tc>
              </a:tr>
              <a:tr h="253377">
                <a:tc gridSpan="3">
                  <a:txBody>
                    <a:bodyPr/>
                    <a:lstStyle/>
                    <a:p>
                      <a:r>
                        <a:rPr lang="en-US" sz="1100" dirty="0" smtClean="0">
                          <a:latin typeface="+mn-lt"/>
                        </a:rPr>
                        <a:t>Sample</a:t>
                      </a:r>
                      <a:r>
                        <a:rPr lang="en-US" sz="1100" baseline="0" dirty="0" smtClean="0">
                          <a:latin typeface="+mn-lt"/>
                        </a:rPr>
                        <a:t> Vocabulary Development – (Moving from Definitional to Conceptual) Mathematics, Science, Social Studies, Arts…</a:t>
                      </a:r>
                      <a:endParaRPr lang="en-US" sz="1100" dirty="0">
                        <a:latin typeface="+mn-lt"/>
                      </a:endParaRPr>
                    </a:p>
                  </a:txBody>
                  <a:tcPr marL="103632" marR="103632" marT="51816" marB="51816">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r h="449072">
                <a:tc>
                  <a:txBody>
                    <a:bodyPr/>
                    <a:lstStyle/>
                    <a:p>
                      <a:pPr algn="l"/>
                      <a:r>
                        <a:rPr lang="en-US" sz="1100" b="1" i="0" u="none" strike="noStrike" baseline="0" dirty="0" smtClean="0">
                          <a:latin typeface="+mn-lt"/>
                        </a:rPr>
                        <a:t>T-BEAR Letter and what it</a:t>
                      </a:r>
                    </a:p>
                    <a:p>
                      <a:pPr algn="l"/>
                      <a:r>
                        <a:rPr lang="en-US" sz="1100" b="1" i="0" u="none" strike="noStrike" baseline="0" dirty="0" smtClean="0">
                          <a:latin typeface="+mn-lt"/>
                        </a:rPr>
                        <a:t>represents</a:t>
                      </a:r>
                      <a:endParaRPr lang="en-US" sz="1100" dirty="0">
                        <a:latin typeface="+mn-lt"/>
                      </a:endParaRPr>
                    </a:p>
                  </a:txBody>
                  <a:tcPr marL="103632" marR="103632" marT="51816" marB="51816">
                    <a:solidFill>
                      <a:schemeClr val="bg1"/>
                    </a:solidFill>
                  </a:tcPr>
                </a:tc>
                <a:tc>
                  <a:txBody>
                    <a:bodyPr/>
                    <a:lstStyle/>
                    <a:p>
                      <a:pPr algn="l"/>
                      <a:r>
                        <a:rPr lang="en-US" sz="1100" b="1" i="0" u="none" strike="noStrike" baseline="0" dirty="0" smtClean="0">
                          <a:latin typeface="+mn-lt"/>
                        </a:rPr>
                        <a:t>Helpful ways to</a:t>
                      </a:r>
                    </a:p>
                    <a:p>
                      <a:pPr algn="l"/>
                      <a:r>
                        <a:rPr lang="en-US" sz="1100" b="1" i="0" u="none" strike="noStrike" baseline="0" dirty="0" smtClean="0">
                          <a:latin typeface="+mn-lt"/>
                        </a:rPr>
                        <a:t>begin…</a:t>
                      </a:r>
                      <a:endParaRPr lang="en-US" sz="1100" dirty="0">
                        <a:latin typeface="+mn-lt"/>
                      </a:endParaRPr>
                    </a:p>
                  </a:txBody>
                  <a:tcPr marL="103632" marR="103632" marT="51816" marB="51816">
                    <a:solidFill>
                      <a:schemeClr val="bg1"/>
                    </a:solidFill>
                  </a:tcPr>
                </a:tc>
                <a:tc>
                  <a:txBody>
                    <a:bodyPr/>
                    <a:lstStyle/>
                    <a:p>
                      <a:r>
                        <a:rPr lang="en-US" sz="1100" b="1" i="0" u="none" strike="noStrike" kern="1200" baseline="0" dirty="0" smtClean="0">
                          <a:solidFill>
                            <a:schemeClr val="tx1"/>
                          </a:solidFill>
                          <a:latin typeface="+mn-lt"/>
                          <a:ea typeface="+mn-ea"/>
                          <a:cs typeface="+mn-cs"/>
                        </a:rPr>
                        <a:t>Your topic or text and notes </a:t>
                      </a:r>
                      <a:r>
                        <a:rPr lang="en-US" sz="1100" b="0" i="0" u="none" strike="noStrike" kern="1200" baseline="0" dirty="0" smtClean="0">
                          <a:solidFill>
                            <a:schemeClr val="tx1"/>
                          </a:solidFill>
                          <a:latin typeface="+mn-lt"/>
                          <a:ea typeface="+mn-ea"/>
                          <a:cs typeface="+mn-cs"/>
                        </a:rPr>
                        <a:t>(e.g., evidence from</a:t>
                      </a:r>
                    </a:p>
                    <a:p>
                      <a:r>
                        <a:rPr lang="en-US" sz="1100" b="0" i="0" u="none" strike="noStrike" kern="1200" baseline="0" dirty="0" smtClean="0">
                          <a:solidFill>
                            <a:schemeClr val="tx1"/>
                          </a:solidFill>
                          <a:latin typeface="+mn-lt"/>
                          <a:ea typeface="+mn-ea"/>
                          <a:cs typeface="+mn-cs"/>
                        </a:rPr>
                        <a:t>text, facts, details, examples, page numbers)</a:t>
                      </a:r>
                      <a:endParaRPr lang="en-US" sz="1100" dirty="0">
                        <a:latin typeface="+mn-lt"/>
                      </a:endParaRPr>
                    </a:p>
                  </a:txBody>
                  <a:tcPr marL="103632" marR="103632" marT="51816" marB="51816">
                    <a:solidFill>
                      <a:schemeClr val="bg1"/>
                    </a:solidFill>
                  </a:tcPr>
                </a:tc>
              </a:tr>
              <a:tr h="967232">
                <a:tc>
                  <a:txBody>
                    <a:bodyPr/>
                    <a:lstStyle/>
                    <a:p>
                      <a:r>
                        <a:rPr lang="en-US" sz="1100" b="1" i="0" u="none" strike="noStrike" kern="1200" baseline="0" dirty="0" smtClean="0">
                          <a:solidFill>
                            <a:schemeClr val="tx1"/>
                          </a:solidFill>
                          <a:latin typeface="+mn-lt"/>
                          <a:ea typeface="+mn-ea"/>
                          <a:cs typeface="+mn-cs"/>
                        </a:rPr>
                        <a:t>T=Topic Sentence/Term/Principle</a:t>
                      </a:r>
                    </a:p>
                    <a:p>
                      <a:r>
                        <a:rPr lang="en-US" sz="1100" b="0" i="0" u="none" strike="noStrike" kern="1200" baseline="0" dirty="0" smtClean="0">
                          <a:solidFill>
                            <a:schemeClr val="tx1"/>
                          </a:solidFill>
                          <a:latin typeface="+mn-lt"/>
                          <a:ea typeface="+mn-ea"/>
                          <a:cs typeface="+mn-cs"/>
                        </a:rPr>
                        <a:t>This establishes the focus &amp; purpose of your paragraph, poster or illustration.  State the term/principle/concept with a brief definition.</a:t>
                      </a:r>
                      <a:endParaRPr lang="en-US" sz="1100" dirty="0">
                        <a:latin typeface="+mn-lt"/>
                      </a:endParaRPr>
                    </a:p>
                  </a:txBody>
                  <a:tcPr marL="103632" marR="103632" marT="51816" marB="51816">
                    <a:solidFill>
                      <a:schemeClr val="bg1"/>
                    </a:solidFill>
                  </a:tcPr>
                </a:tc>
                <a:tc>
                  <a:txBody>
                    <a:bodyPr/>
                    <a:lstStyle/>
                    <a:p>
                      <a:r>
                        <a:rPr lang="en-US" sz="1100" dirty="0" smtClean="0">
                          <a:latin typeface="+mn-lt"/>
                        </a:rPr>
                        <a:t>A </a:t>
                      </a:r>
                      <a:r>
                        <a:rPr lang="en-US" sz="1100" b="1" u="sng" dirty="0" smtClean="0">
                          <a:latin typeface="+mn-lt"/>
                        </a:rPr>
                        <a:t>line of symmetry</a:t>
                      </a:r>
                      <a:r>
                        <a:rPr lang="en-US" sz="1100" b="1" u="none" dirty="0" smtClean="0">
                          <a:latin typeface="+mn-lt"/>
                        </a:rPr>
                        <a:t> </a:t>
                      </a:r>
                      <a:r>
                        <a:rPr lang="en-US" sz="1100" dirty="0" smtClean="0">
                          <a:latin typeface="+mn-lt"/>
                        </a:rPr>
                        <a:t>is….[a line that divides a figure into two congruent parts, each of which is the mirror image of the other]</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658112">
                <a:tc>
                  <a:txBody>
                    <a:bodyPr/>
                    <a:lstStyle/>
                    <a:p>
                      <a:pPr algn="l"/>
                      <a:r>
                        <a:rPr lang="en-US" sz="1100" b="1" i="0" u="none" strike="noStrike" baseline="0" dirty="0" smtClean="0">
                          <a:latin typeface="+mn-lt"/>
                        </a:rPr>
                        <a:t>B = Brief explanation/</a:t>
                      </a:r>
                    </a:p>
                    <a:p>
                      <a:pPr algn="l"/>
                      <a:r>
                        <a:rPr lang="en-US" sz="1100" b="1" i="0" u="none" strike="noStrike" baseline="0" dirty="0" smtClean="0">
                          <a:latin typeface="+mn-lt"/>
                        </a:rPr>
                        <a:t>Bridge to evidence (context)</a:t>
                      </a:r>
                    </a:p>
                    <a:p>
                      <a:pPr algn="l"/>
                      <a:r>
                        <a:rPr lang="en-US" sz="1100" b="0" i="0" u="none" strike="noStrike" baseline="0" dirty="0" smtClean="0">
                          <a:latin typeface="+mn-lt"/>
                        </a:rPr>
                        <a:t>Briefly explain or add context for those who do not know the term/concept.  This should focus on aspects that further elaborate on the concept and bridge to some examples and non-examples.</a:t>
                      </a:r>
                      <a:endParaRPr lang="en-US" sz="1100" dirty="0">
                        <a:latin typeface="+mn-lt"/>
                      </a:endParaRPr>
                    </a:p>
                  </a:txBody>
                  <a:tcPr marL="103632" marR="103632" marT="51816" marB="51816">
                    <a:solidFill>
                      <a:schemeClr val="bg1"/>
                    </a:solidFill>
                  </a:tcPr>
                </a:tc>
                <a:tc>
                  <a:txBody>
                    <a:bodyPr/>
                    <a:lstStyle/>
                    <a:p>
                      <a:pPr algn="l"/>
                      <a:r>
                        <a:rPr lang="en-US" sz="1100" b="1" dirty="0" smtClean="0">
                          <a:latin typeface="+mn-lt"/>
                        </a:rPr>
                        <a:t>When a figure having a line of symmetry is folded along the line</a:t>
                      </a:r>
                      <a:r>
                        <a:rPr lang="en-US" sz="1100" dirty="0" smtClean="0">
                          <a:latin typeface="+mn-lt"/>
                        </a:rPr>
                        <a:t>…[the two parts should coincide or match exactly.  That means that two parts are the same size and same shape.].</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312672">
                <a:tc>
                  <a:txBody>
                    <a:bodyPr/>
                    <a:lstStyle/>
                    <a:p>
                      <a:pPr algn="l"/>
                      <a:r>
                        <a:rPr lang="en-US" sz="1100" b="1" i="0" u="none" strike="noStrike" baseline="0" dirty="0" smtClean="0">
                          <a:latin typeface="+mn-lt"/>
                        </a:rPr>
                        <a:t>E = Examples</a:t>
                      </a:r>
                    </a:p>
                    <a:p>
                      <a:pPr algn="l"/>
                      <a:r>
                        <a:rPr lang="en-US" sz="1100" dirty="0" smtClean="0">
                          <a:latin typeface="+mn-lt"/>
                        </a:rPr>
                        <a:t>Provide </a:t>
                      </a:r>
                      <a:r>
                        <a:rPr lang="en-US" sz="1100" i="1" u="sng" dirty="0" smtClean="0">
                          <a:latin typeface="+mn-lt"/>
                        </a:rPr>
                        <a:t>examples and non-examples</a:t>
                      </a:r>
                      <a:r>
                        <a:rPr lang="en-US" sz="1100" i="1" u="none" dirty="0" smtClean="0">
                          <a:latin typeface="+mn-lt"/>
                        </a:rPr>
                        <a:t> </a:t>
                      </a:r>
                      <a:r>
                        <a:rPr lang="en-US" sz="1100" dirty="0" smtClean="0">
                          <a:latin typeface="+mn-lt"/>
                        </a:rPr>
                        <a:t>and illustrate them graphically.</a:t>
                      </a:r>
                    </a:p>
                    <a:p>
                      <a:pPr algn="l"/>
                      <a:r>
                        <a:rPr lang="en-US" sz="1100" dirty="0" smtClean="0">
                          <a:latin typeface="+mn-lt"/>
                        </a:rPr>
                        <a:t>If referencing a source, include quotation marks for direct quotes and/or page numbers, section, chapter, website, where located.</a:t>
                      </a:r>
                      <a:endParaRPr lang="en-US" sz="1100" dirty="0">
                        <a:latin typeface="+mn-lt"/>
                      </a:endParaRPr>
                    </a:p>
                  </a:txBody>
                  <a:tcPr marL="103632" marR="103632" marT="51816" marB="51816">
                    <a:solidFill>
                      <a:schemeClr val="bg1"/>
                    </a:solidFill>
                  </a:tcPr>
                </a:tc>
                <a:tc>
                  <a:txBody>
                    <a:bodyPr/>
                    <a:lstStyle/>
                    <a:p>
                      <a:pPr algn="l"/>
                      <a:r>
                        <a:rPr lang="en-US" sz="1100" dirty="0" smtClean="0">
                          <a:latin typeface="+mn-lt"/>
                        </a:rPr>
                        <a:t>For example,</a:t>
                      </a:r>
                    </a:p>
                    <a:p>
                      <a:pPr algn="l"/>
                      <a:r>
                        <a:rPr lang="en-US" sz="1100" dirty="0" smtClean="0">
                          <a:latin typeface="+mn-lt"/>
                          <a:hlinkClick r:id="rId2"/>
                        </a:rPr>
                        <a:t>www.amathsdictionaryforkids.com</a:t>
                      </a:r>
                      <a:endParaRPr lang="en-US" sz="1100" dirty="0" smtClean="0">
                        <a:latin typeface="+mn-lt"/>
                      </a:endParaRPr>
                    </a:p>
                    <a:p>
                      <a:pPr algn="l"/>
                      <a:r>
                        <a:rPr lang="en-US" sz="1100" dirty="0" smtClean="0">
                          <a:latin typeface="+mn-lt"/>
                        </a:rPr>
                        <a:t>Shows that a line of symmetry can be drawn down the middle of a capital letter A; but cannot be drawn down the middle of the letters P or</a:t>
                      </a:r>
                      <a:r>
                        <a:rPr lang="en-US" sz="1100" baseline="0" dirty="0" smtClean="0">
                          <a:latin typeface="+mn-lt"/>
                        </a:rPr>
                        <a:t> F to divide the parts into mirror images.  Some figures can even have more than one line of symmetry such as this one does:</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485392">
                <a:tc>
                  <a:txBody>
                    <a:bodyPr/>
                    <a:lstStyle/>
                    <a:p>
                      <a:pPr algn="l"/>
                      <a:r>
                        <a:rPr lang="en-US" sz="1100" b="1" i="0" u="none" strike="noStrike" baseline="0" dirty="0" smtClean="0">
                          <a:latin typeface="+mn-lt"/>
                        </a:rPr>
                        <a:t>A = Analysis</a:t>
                      </a:r>
                    </a:p>
                    <a:p>
                      <a:pPr algn="l"/>
                      <a:r>
                        <a:rPr lang="en-US" sz="1100" b="0" i="0" u="none" strike="noStrike" baseline="0" dirty="0" smtClean="0">
                          <a:latin typeface="+mn-lt"/>
                        </a:rPr>
                        <a:t>Analyzes the examples or evidence and tell why this concept is important or useful to math/science or applied in the real world. Consider the meaning or implications of not having/using the concept = </a:t>
                      </a:r>
                      <a:r>
                        <a:rPr lang="en-US" sz="1100" b="0" i="1" u="sng" strike="noStrike" baseline="0" dirty="0" smtClean="0">
                          <a:latin typeface="+mn-lt"/>
                        </a:rPr>
                        <a:t>so what</a:t>
                      </a:r>
                      <a:r>
                        <a:rPr lang="en-US" sz="1100" b="0" i="0" u="none" strike="noStrike" baseline="0" dirty="0" smtClean="0">
                          <a:latin typeface="+mn-lt"/>
                        </a:rPr>
                        <a:t>?</a:t>
                      </a:r>
                    </a:p>
                  </a:txBody>
                  <a:tcPr marL="103632" marR="103632" marT="51816" marB="51816">
                    <a:solidFill>
                      <a:schemeClr val="bg1"/>
                    </a:solidFill>
                  </a:tcPr>
                </a:tc>
                <a:tc>
                  <a:txBody>
                    <a:bodyPr/>
                    <a:lstStyle/>
                    <a:p>
                      <a:pPr algn="l"/>
                      <a:r>
                        <a:rPr lang="en-US" sz="1100" dirty="0" smtClean="0">
                          <a:latin typeface="+mn-lt"/>
                        </a:rPr>
                        <a:t>The concept of symmetry is applied in geometry…</a:t>
                      </a:r>
                    </a:p>
                    <a:p>
                      <a:pPr algn="l"/>
                      <a:endParaRPr lang="en-US" sz="1100" dirty="0" smtClean="0">
                        <a:latin typeface="+mn-lt"/>
                      </a:endParaRPr>
                    </a:p>
                    <a:p>
                      <a:pPr algn="l"/>
                      <a:r>
                        <a:rPr lang="en-US" sz="1100" dirty="0" smtClean="0">
                          <a:latin typeface="+mn-lt"/>
                        </a:rPr>
                        <a:t>It is also important to the design of…</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2176272">
                <a:tc>
                  <a:txBody>
                    <a:bodyPr/>
                    <a:lstStyle/>
                    <a:p>
                      <a:pPr algn="l"/>
                      <a:r>
                        <a:rPr lang="en-US" sz="1100" b="1" i="0" u="none" strike="noStrike" baseline="0" dirty="0" smtClean="0">
                          <a:latin typeface="+mn-lt"/>
                        </a:rPr>
                        <a:t>R = Relate or Reflect</a:t>
                      </a:r>
                    </a:p>
                    <a:p>
                      <a:pPr algn="l"/>
                      <a:r>
                        <a:rPr lang="en-US" sz="1100" b="0" i="0" u="none" strike="noStrike" baseline="0" dirty="0" smtClean="0">
                          <a:latin typeface="+mn-lt"/>
                        </a:rPr>
                        <a:t>Establish a connection to</a:t>
                      </a:r>
                    </a:p>
                    <a:p>
                      <a:pPr algn="l"/>
                      <a:r>
                        <a:rPr lang="en-US" sz="1100" b="0" i="0" u="none" strike="noStrike" baseline="0" dirty="0" smtClean="0">
                          <a:latin typeface="+mn-lt"/>
                        </a:rPr>
                        <a:t>another term or concept (math, </a:t>
                      </a:r>
                      <a:r>
                        <a:rPr lang="en-US" sz="1100" b="0" i="0" u="none" strike="noStrike" baseline="0" dirty="0" err="1" smtClean="0">
                          <a:latin typeface="+mn-lt"/>
                        </a:rPr>
                        <a:t>sci</a:t>
                      </a:r>
                      <a:r>
                        <a:rPr lang="en-US" sz="1100" b="0" i="0" u="none" strike="noStrike" baseline="0" dirty="0" smtClean="0">
                          <a:latin typeface="+mn-lt"/>
                        </a:rPr>
                        <a:t>/</a:t>
                      </a:r>
                      <a:r>
                        <a:rPr lang="en-US" sz="1100" b="0" i="0" u="none" strike="noStrike" baseline="0" dirty="0" err="1" smtClean="0">
                          <a:latin typeface="+mn-lt"/>
                        </a:rPr>
                        <a:t>soc</a:t>
                      </a:r>
                      <a:r>
                        <a:rPr lang="en-US" sz="1100" b="0" i="0" u="none" strike="noStrike" baseline="0" dirty="0" smtClean="0">
                          <a:latin typeface="+mn-lt"/>
                        </a:rPr>
                        <a:t> studies/arts)</a:t>
                      </a:r>
                    </a:p>
                    <a:p>
                      <a:pPr algn="l"/>
                      <a:r>
                        <a:rPr lang="en-US" sz="1100" b="1" i="0" u="none" strike="noStrike" baseline="0" dirty="0" smtClean="0">
                          <a:latin typeface="+mn-lt"/>
                        </a:rPr>
                        <a:t>OR</a:t>
                      </a:r>
                    </a:p>
                    <a:p>
                      <a:pPr algn="l"/>
                      <a:r>
                        <a:rPr lang="en-US" sz="1100" b="0" i="0" u="none" strike="noStrike" baseline="0" dirty="0" smtClean="0">
                          <a:latin typeface="+mn-lt"/>
                        </a:rPr>
                        <a:t>Reflect on a key idea</a:t>
                      </a:r>
                    </a:p>
                    <a:p>
                      <a:pPr algn="l"/>
                      <a:r>
                        <a:rPr lang="en-US" sz="1100" b="1" i="0" u="none" strike="noStrike" baseline="0" dirty="0" smtClean="0">
                          <a:latin typeface="+mn-lt"/>
                        </a:rPr>
                        <a:t>OR</a:t>
                      </a:r>
                    </a:p>
                    <a:p>
                      <a:pPr algn="l"/>
                      <a:r>
                        <a:rPr lang="en-US" sz="1100" b="0" i="0" u="none" strike="noStrike" baseline="0" dirty="0" smtClean="0">
                          <a:latin typeface="+mn-lt"/>
                        </a:rPr>
                        <a:t>State a conclusion related to</a:t>
                      </a:r>
                    </a:p>
                    <a:p>
                      <a:pPr algn="l"/>
                      <a:r>
                        <a:rPr lang="en-US" sz="1100" b="0" i="0" u="none" strike="noStrike" baseline="0" dirty="0" smtClean="0">
                          <a:latin typeface="+mn-lt"/>
                        </a:rPr>
                        <a:t>your focus</a:t>
                      </a:r>
                      <a:endParaRPr lang="en-US" sz="1100" dirty="0">
                        <a:latin typeface="+mn-lt"/>
                      </a:endParaRPr>
                    </a:p>
                  </a:txBody>
                  <a:tcPr marL="103632" marR="103632" marT="51816" marB="51816">
                    <a:solidFill>
                      <a:schemeClr val="bg1"/>
                    </a:solidFill>
                  </a:tcPr>
                </a:tc>
                <a:tc>
                  <a:txBody>
                    <a:bodyPr/>
                    <a:lstStyle/>
                    <a:p>
                      <a:pPr algn="l"/>
                      <a:r>
                        <a:rPr lang="en-US" sz="1100" dirty="0" smtClean="0">
                          <a:latin typeface="+mn-lt"/>
                        </a:rPr>
                        <a:t>These examples show….</a:t>
                      </a:r>
                    </a:p>
                    <a:p>
                      <a:pPr algn="l"/>
                      <a:endParaRPr lang="en-US" sz="1100" dirty="0" smtClean="0">
                        <a:latin typeface="+mn-lt"/>
                      </a:endParaRPr>
                    </a:p>
                    <a:p>
                      <a:pPr algn="l"/>
                      <a:r>
                        <a:rPr lang="en-US" sz="1100" dirty="0" smtClean="0">
                          <a:latin typeface="+mn-lt"/>
                        </a:rPr>
                        <a:t>The concept of symmetry is related to/important to an understanding of…</a:t>
                      </a:r>
                    </a:p>
                    <a:p>
                      <a:pPr algn="l"/>
                      <a:endParaRPr lang="en-US" sz="1100" dirty="0" smtClean="0">
                        <a:latin typeface="+mn-lt"/>
                      </a:endParaRPr>
                    </a:p>
                    <a:p>
                      <a:pPr algn="l"/>
                      <a:r>
                        <a:rPr lang="en-US" sz="1100" dirty="0" smtClean="0">
                          <a:latin typeface="+mn-lt"/>
                        </a:rPr>
                        <a:t>Therefore….</a:t>
                      </a:r>
                    </a:p>
                    <a:p>
                      <a:pPr algn="l"/>
                      <a:endParaRPr lang="en-US" sz="1100" dirty="0" smtClean="0">
                        <a:latin typeface="+mn-lt"/>
                      </a:endParaRPr>
                    </a:p>
                    <a:p>
                      <a:pPr algn="l"/>
                      <a:r>
                        <a:rPr lang="en-US" sz="1100" dirty="0" smtClean="0">
                          <a:latin typeface="+mn-lt"/>
                        </a:rPr>
                        <a:t>Overall…..</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449072">
                <a:tc gridSpan="3">
                  <a:txBody>
                    <a:bodyPr/>
                    <a:lstStyle/>
                    <a:p>
                      <a:pPr algn="l"/>
                      <a:r>
                        <a:rPr lang="en-US" sz="1100" b="0" i="0" u="none" strike="noStrike" baseline="0" dirty="0" smtClean="0">
                          <a:solidFill>
                            <a:srgbClr val="000000"/>
                          </a:solidFill>
                          <a:latin typeface="Times New Roman" panose="02020603050405020304" pitchFamily="18" charset="0"/>
                        </a:rPr>
                        <a:t>© (2010) T-BEAR Organizer Adapted by Karin K. Hess, </a:t>
                      </a:r>
                      <a:r>
                        <a:rPr lang="en-US" sz="1100" b="0" i="1" u="none" strike="noStrike" baseline="0" dirty="0" smtClean="0">
                          <a:solidFill>
                            <a:srgbClr val="000000"/>
                          </a:solidFill>
                          <a:latin typeface="Times New Roman" panose="02020603050405020304" pitchFamily="18" charset="0"/>
                        </a:rPr>
                        <a:t>Local Assessment Toolkit</a:t>
                      </a:r>
                      <a:r>
                        <a:rPr lang="en-US" sz="1100" b="0" i="0" u="none" strike="noStrike" baseline="0" dirty="0" smtClean="0">
                          <a:solidFill>
                            <a:srgbClr val="000000"/>
                          </a:solidFill>
                          <a:latin typeface="Times New Roman" panose="02020603050405020304" pitchFamily="18" charset="0"/>
                        </a:rPr>
                        <a:t>: Cognitive Rigor &amp; Writing. Permission to reproduce is given when authorship is fully cited </a:t>
                      </a:r>
                      <a:r>
                        <a:rPr lang="en-US" sz="1100" b="0" i="0" u="none" strike="noStrike" baseline="0" dirty="0" smtClean="0">
                          <a:solidFill>
                            <a:srgbClr val="0000FF"/>
                          </a:solidFill>
                          <a:latin typeface="Times New Roman" panose="02020603050405020304" pitchFamily="18" charset="0"/>
                        </a:rPr>
                        <a:t>khess@nciea.org</a:t>
                      </a:r>
                      <a:endParaRPr lang="en-US" sz="1100" dirty="0">
                        <a:latin typeface="+mn-lt"/>
                      </a:endParaRPr>
                    </a:p>
                  </a:txBody>
                  <a:tcPr marL="103632" marR="103632" marT="51816" marB="51816" anchor="ctr">
                    <a:solidFill>
                      <a:schemeClr val="bg1"/>
                    </a:solidFill>
                  </a:tcPr>
                </a:tc>
                <a:tc hMerge="1">
                  <a:txBody>
                    <a:bodyPr/>
                    <a:lstStyle/>
                    <a:p>
                      <a:endParaRPr lang="en-US" dirty="0">
                        <a:latin typeface="+mn-lt"/>
                      </a:endParaRPr>
                    </a:p>
                  </a:txBody>
                  <a:tcPr>
                    <a:solidFill>
                      <a:schemeClr val="bg1"/>
                    </a:solidFill>
                  </a:tcPr>
                </a:tc>
                <a:tc hMerge="1">
                  <a:txBody>
                    <a:bodyPr/>
                    <a:lstStyle/>
                    <a:p>
                      <a:endParaRPr lang="en-US" dirty="0">
                        <a:latin typeface="+mn-lt"/>
                      </a:endParaRPr>
                    </a:p>
                  </a:txBody>
                  <a:tcPr>
                    <a:solidFill>
                      <a:schemeClr val="bg1"/>
                    </a:solidFill>
                  </a:tcPr>
                </a:tc>
              </a:tr>
            </a:tbl>
          </a:graphicData>
        </a:graphic>
      </p:graphicFrame>
    </p:spTree>
    <p:extLst>
      <p:ext uri="{BB962C8B-B14F-4D97-AF65-F5344CB8AC3E}">
        <p14:creationId xmlns:p14="http://schemas.microsoft.com/office/powerpoint/2010/main" val="305727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1109176"/>
              </p:ext>
            </p:extLst>
          </p:nvPr>
        </p:nvGraphicFramePr>
        <p:xfrm>
          <a:off x="152299" y="238402"/>
          <a:ext cx="7379095" cy="9817608"/>
        </p:xfrm>
        <a:graphic>
          <a:graphicData uri="http://schemas.openxmlformats.org/drawingml/2006/table">
            <a:tbl>
              <a:tblPr firstRow="1" bandRow="1">
                <a:tableStyleId>{5940675A-B579-460E-94D1-54222C63F5DA}</a:tableStyleId>
              </a:tblPr>
              <a:tblGrid>
                <a:gridCol w="2257072"/>
                <a:gridCol w="2235200"/>
                <a:gridCol w="2886823"/>
              </a:tblGrid>
              <a:tr h="449072">
                <a:tc gridSpan="3">
                  <a:txBody>
                    <a:bodyPr/>
                    <a:lstStyle/>
                    <a:p>
                      <a:pPr algn="ctr"/>
                      <a:r>
                        <a:rPr lang="en-US" sz="2300" b="1" i="0" u="none" strike="noStrike" baseline="0" dirty="0" smtClean="0">
                          <a:latin typeface="+mn-lt"/>
                        </a:rPr>
                        <a:t>TBEAR Cross Text Analysis</a:t>
                      </a:r>
                      <a:endParaRPr lang="en-US" sz="2300" dirty="0">
                        <a:latin typeface="+mn-lt"/>
                      </a:endParaRPr>
                    </a:p>
                  </a:txBody>
                  <a:tcPr marL="103632" marR="103632" marT="51816" marB="51816" anchor="ctr">
                    <a:solidFill>
                      <a:schemeClr val="bg1">
                        <a:lumMod val="85000"/>
                      </a:schemeClr>
                    </a:solidFill>
                  </a:tcPr>
                </a:tc>
                <a:tc hMerge="1">
                  <a:txBody>
                    <a:bodyPr/>
                    <a:lstStyle/>
                    <a:p>
                      <a:endParaRPr lang="en-US"/>
                    </a:p>
                  </a:txBody>
                  <a:tcPr/>
                </a:tc>
                <a:tc hMerge="1">
                  <a:txBody>
                    <a:bodyPr/>
                    <a:lstStyle/>
                    <a:p>
                      <a:endParaRPr lang="en-US"/>
                    </a:p>
                  </a:txBody>
                  <a:tcPr/>
                </a:tc>
              </a:tr>
              <a:tr h="449072">
                <a:tc gridSpan="3">
                  <a:txBody>
                    <a:bodyPr/>
                    <a:lstStyle/>
                    <a:p>
                      <a:r>
                        <a:rPr lang="en-US" sz="1100" dirty="0" smtClean="0">
                          <a:latin typeface="+mn-lt"/>
                        </a:rPr>
                        <a:t>Sample Writing Prompt: After reading the story “Little Red Riding Hood,” what is your opinion about</a:t>
                      </a:r>
                      <a:r>
                        <a:rPr lang="en-US" sz="1100" baseline="0" dirty="0" smtClean="0">
                          <a:latin typeface="+mn-lt"/>
                        </a:rPr>
                        <a:t> </a:t>
                      </a:r>
                      <a:r>
                        <a:rPr lang="en-US" sz="1100" dirty="0" smtClean="0">
                          <a:latin typeface="+mn-lt"/>
                        </a:rPr>
                        <a:t>the intelligence or cleverness of the wolf? Support your opinion with evidence from the text.</a:t>
                      </a:r>
                      <a:endParaRPr lang="en-US" sz="1100" dirty="0">
                        <a:latin typeface="+mn-lt"/>
                      </a:endParaRPr>
                    </a:p>
                  </a:txBody>
                  <a:tcPr marL="103632" marR="103632" marT="51816" marB="51816">
                    <a:solidFill>
                      <a:schemeClr val="bg1"/>
                    </a:solidFill>
                  </a:tcPr>
                </a:tc>
                <a:tc hMerge="1">
                  <a:txBody>
                    <a:bodyPr/>
                    <a:lstStyle/>
                    <a:p>
                      <a:endParaRPr lang="en-US" dirty="0"/>
                    </a:p>
                  </a:txBody>
                  <a:tcPr>
                    <a:solidFill>
                      <a:schemeClr val="bg1"/>
                    </a:solidFill>
                  </a:tcPr>
                </a:tc>
                <a:tc hMerge="1">
                  <a:txBody>
                    <a:bodyPr/>
                    <a:lstStyle/>
                    <a:p>
                      <a:endParaRPr lang="en-US"/>
                    </a:p>
                  </a:txBody>
                  <a:tcPr/>
                </a:tc>
              </a:tr>
              <a:tr h="449072">
                <a:tc>
                  <a:txBody>
                    <a:bodyPr/>
                    <a:lstStyle/>
                    <a:p>
                      <a:pPr algn="l"/>
                      <a:r>
                        <a:rPr lang="en-US" sz="1100" b="1" i="0" u="none" strike="noStrike" baseline="0" dirty="0" smtClean="0">
                          <a:latin typeface="+mn-lt"/>
                        </a:rPr>
                        <a:t>T-BEAR Letter and what it</a:t>
                      </a:r>
                    </a:p>
                    <a:p>
                      <a:pPr algn="l"/>
                      <a:r>
                        <a:rPr lang="en-US" sz="1100" b="1" i="0" u="none" strike="noStrike" baseline="0" dirty="0" smtClean="0">
                          <a:latin typeface="+mn-lt"/>
                        </a:rPr>
                        <a:t>represents</a:t>
                      </a:r>
                      <a:endParaRPr lang="en-US" sz="1100" dirty="0">
                        <a:latin typeface="+mn-lt"/>
                      </a:endParaRPr>
                    </a:p>
                  </a:txBody>
                  <a:tcPr marL="103632" marR="103632" marT="51816" marB="51816">
                    <a:solidFill>
                      <a:schemeClr val="bg1"/>
                    </a:solidFill>
                  </a:tcPr>
                </a:tc>
                <a:tc>
                  <a:txBody>
                    <a:bodyPr/>
                    <a:lstStyle/>
                    <a:p>
                      <a:pPr algn="l"/>
                      <a:r>
                        <a:rPr lang="en-US" sz="1100" b="1" i="0" u="none" strike="noStrike" baseline="0" dirty="0" smtClean="0">
                          <a:latin typeface="+mn-lt"/>
                        </a:rPr>
                        <a:t>Text 1</a:t>
                      </a:r>
                      <a:endParaRPr lang="en-US" sz="1100" dirty="0">
                        <a:latin typeface="+mn-lt"/>
                      </a:endParaRPr>
                    </a:p>
                  </a:txBody>
                  <a:tcPr marL="103632" marR="103632" marT="51816" marB="51816" anchor="ctr">
                    <a:solidFill>
                      <a:schemeClr val="bg1"/>
                    </a:solidFill>
                  </a:tcPr>
                </a:tc>
                <a:tc>
                  <a:txBody>
                    <a:bodyPr/>
                    <a:lstStyle/>
                    <a:p>
                      <a:r>
                        <a:rPr lang="en-US" sz="1100" b="1" i="0" u="none" strike="noStrike" kern="1200" baseline="0" dirty="0" smtClean="0">
                          <a:solidFill>
                            <a:schemeClr val="tx1"/>
                          </a:solidFill>
                          <a:latin typeface="+mn-lt"/>
                          <a:ea typeface="+mn-ea"/>
                          <a:cs typeface="+mn-cs"/>
                        </a:rPr>
                        <a:t>Text 2</a:t>
                      </a:r>
                      <a:endParaRPr lang="en-US" sz="1100" dirty="0">
                        <a:latin typeface="+mn-lt"/>
                      </a:endParaRPr>
                    </a:p>
                  </a:txBody>
                  <a:tcPr marL="103632" marR="103632" marT="51816" marB="51816" anchor="ctr">
                    <a:solidFill>
                      <a:schemeClr val="bg1"/>
                    </a:solidFill>
                  </a:tcPr>
                </a:tc>
              </a:tr>
              <a:tr h="967232">
                <a:tc>
                  <a:txBody>
                    <a:bodyPr/>
                    <a:lstStyle/>
                    <a:p>
                      <a:r>
                        <a:rPr lang="en-US" sz="1100" b="1" i="0" u="none" strike="noStrike" kern="1200" baseline="0" dirty="0" smtClean="0">
                          <a:solidFill>
                            <a:schemeClr val="tx1"/>
                          </a:solidFill>
                          <a:latin typeface="+mn-lt"/>
                          <a:ea typeface="+mn-ea"/>
                          <a:cs typeface="+mn-cs"/>
                        </a:rPr>
                        <a:t>T=Topic Sentence/ Thesis</a:t>
                      </a:r>
                    </a:p>
                    <a:p>
                      <a:r>
                        <a:rPr lang="en-US" sz="1100" b="1" i="0" u="none" strike="noStrike" kern="1200" baseline="0" dirty="0" smtClean="0">
                          <a:solidFill>
                            <a:schemeClr val="tx1"/>
                          </a:solidFill>
                          <a:latin typeface="+mn-lt"/>
                          <a:ea typeface="+mn-ea"/>
                          <a:cs typeface="+mn-cs"/>
                        </a:rPr>
                        <a:t>(focus or opinion)</a:t>
                      </a:r>
                    </a:p>
                    <a:p>
                      <a:r>
                        <a:rPr lang="en-US" sz="1100" b="0" i="0" u="none" strike="noStrike" kern="1200" baseline="0" dirty="0" smtClean="0">
                          <a:solidFill>
                            <a:schemeClr val="tx1"/>
                          </a:solidFill>
                          <a:latin typeface="+mn-lt"/>
                          <a:ea typeface="+mn-ea"/>
                          <a:cs typeface="+mn-cs"/>
                        </a:rPr>
                        <a:t>Clearly and directly respond</a:t>
                      </a:r>
                    </a:p>
                    <a:p>
                      <a:r>
                        <a:rPr lang="en-US" sz="1100" b="0" i="0" u="none" strike="noStrike" kern="1200" baseline="0" dirty="0" smtClean="0">
                          <a:solidFill>
                            <a:schemeClr val="tx1"/>
                          </a:solidFill>
                          <a:latin typeface="+mn-lt"/>
                          <a:ea typeface="+mn-ea"/>
                          <a:cs typeface="+mn-cs"/>
                        </a:rPr>
                        <a:t>to the prompt. This</a:t>
                      </a:r>
                    </a:p>
                    <a:p>
                      <a:r>
                        <a:rPr lang="en-US" sz="1100" b="0" i="0" u="none" strike="noStrike" kern="1200" baseline="0" dirty="0" smtClean="0">
                          <a:solidFill>
                            <a:schemeClr val="tx1"/>
                          </a:solidFill>
                          <a:latin typeface="+mn-lt"/>
                          <a:ea typeface="+mn-ea"/>
                          <a:cs typeface="+mn-cs"/>
                        </a:rPr>
                        <a:t>establishes the purpose. Explain how the two texts address the same focus.</a:t>
                      </a:r>
                      <a:endParaRPr lang="en-US" sz="1100" dirty="0">
                        <a:latin typeface="+mn-lt"/>
                      </a:endParaRPr>
                    </a:p>
                  </a:txBody>
                  <a:tcPr marL="103632" marR="103632" marT="51816" marB="51816">
                    <a:solidFill>
                      <a:schemeClr val="bg1"/>
                    </a:solidFill>
                  </a:tcPr>
                </a:tc>
                <a:tc gridSpan="2">
                  <a:txBody>
                    <a:bodyPr/>
                    <a:lstStyle/>
                    <a:p>
                      <a:endParaRPr lang="en-US" dirty="0"/>
                    </a:p>
                  </a:txBody>
                  <a:tcPr marL="103632" marR="103632" marT="51816" marB="51816" anchor="ctr">
                    <a:solidFill>
                      <a:schemeClr val="bg1"/>
                    </a:solidFill>
                  </a:tcPr>
                </a:tc>
                <a:tc hMerge="1">
                  <a:txBody>
                    <a:bodyPr/>
                    <a:lstStyle/>
                    <a:p>
                      <a:endParaRPr lang="en-US"/>
                    </a:p>
                  </a:txBody>
                  <a:tcPr/>
                </a:tc>
              </a:tr>
              <a:tr h="1658112">
                <a:tc>
                  <a:txBody>
                    <a:bodyPr/>
                    <a:lstStyle/>
                    <a:p>
                      <a:pPr algn="l"/>
                      <a:r>
                        <a:rPr lang="en-US" sz="1100" b="1" i="0" u="none" strike="noStrike" baseline="0" dirty="0" smtClean="0">
                          <a:latin typeface="+mn-lt"/>
                        </a:rPr>
                        <a:t>B = Brief explanation/</a:t>
                      </a:r>
                    </a:p>
                    <a:p>
                      <a:pPr algn="l"/>
                      <a:r>
                        <a:rPr lang="en-US" sz="1100" b="1" i="0" u="none" strike="noStrike" baseline="0" dirty="0" smtClean="0">
                          <a:latin typeface="+mn-lt"/>
                        </a:rPr>
                        <a:t>Bridge to evidence (context)</a:t>
                      </a:r>
                    </a:p>
                    <a:p>
                      <a:pPr algn="l"/>
                      <a:r>
                        <a:rPr lang="en-US" sz="1100" b="0" i="0" u="none" strike="noStrike" baseline="0" dirty="0" smtClean="0">
                          <a:latin typeface="+mn-lt"/>
                        </a:rPr>
                        <a:t>Briefly explain and/or set the</a:t>
                      </a:r>
                    </a:p>
                    <a:p>
                      <a:pPr algn="l"/>
                      <a:r>
                        <a:rPr lang="en-US" sz="1100" b="0" i="0" u="none" strike="noStrike" baseline="0" dirty="0" smtClean="0">
                          <a:latin typeface="+mn-lt"/>
                        </a:rPr>
                        <a:t>scene for those who do not</a:t>
                      </a:r>
                    </a:p>
                    <a:p>
                      <a:pPr algn="l"/>
                      <a:r>
                        <a:rPr lang="en-US" sz="1100" b="0" i="0" u="none" strike="noStrike" baseline="0" dirty="0" smtClean="0">
                          <a:latin typeface="+mn-lt"/>
                        </a:rPr>
                        <a:t>know the topic/text. This</a:t>
                      </a:r>
                    </a:p>
                    <a:p>
                      <a:pPr algn="l"/>
                      <a:r>
                        <a:rPr lang="en-US" sz="1100" b="0" i="0" u="none" strike="noStrike" baseline="0" dirty="0" smtClean="0">
                          <a:latin typeface="+mn-lt"/>
                        </a:rPr>
                        <a:t>should not retell the whole</a:t>
                      </a:r>
                    </a:p>
                    <a:p>
                      <a:pPr algn="l"/>
                      <a:r>
                        <a:rPr lang="en-US" sz="1100" b="0" i="0" u="none" strike="noStrike" baseline="0" dirty="0" smtClean="0">
                          <a:latin typeface="+mn-lt"/>
                        </a:rPr>
                        <a:t>story, but focus on the</a:t>
                      </a:r>
                    </a:p>
                    <a:p>
                      <a:pPr algn="l"/>
                      <a:r>
                        <a:rPr lang="en-US" sz="1100" b="0" i="0" u="none" strike="noStrike" baseline="0" dirty="0" smtClean="0">
                          <a:latin typeface="+mn-lt"/>
                        </a:rPr>
                        <a:t>aspect of the story that is</a:t>
                      </a:r>
                    </a:p>
                    <a:p>
                      <a:pPr algn="l"/>
                      <a:r>
                        <a:rPr lang="en-US" sz="1100" b="0" i="0" u="none" strike="noStrike" baseline="0" dirty="0" smtClean="0">
                          <a:latin typeface="+mn-lt"/>
                        </a:rPr>
                        <a:t>important for your response.</a:t>
                      </a:r>
                      <a:endParaRPr lang="en-US" sz="1100" dirty="0">
                        <a:latin typeface="+mn-lt"/>
                      </a:endParaRPr>
                    </a:p>
                  </a:txBody>
                  <a:tcPr marL="103632" marR="103632" marT="51816" marB="51816">
                    <a:solidFill>
                      <a:schemeClr val="bg1"/>
                    </a:solidFill>
                  </a:tcPr>
                </a:tc>
                <a:tc>
                  <a:txBody>
                    <a:bodyPr/>
                    <a:lstStyle/>
                    <a:p>
                      <a:endParaRPr lang="en-US"/>
                    </a:p>
                  </a:txBody>
                  <a:tcPr marL="103632" marR="103632" marT="51816" marB="51816" anchor="ctr">
                    <a:solidFill>
                      <a:schemeClr val="bg1"/>
                    </a:solidFill>
                  </a:tcPr>
                </a:tc>
                <a:tc>
                  <a:txBody>
                    <a:bodyPr/>
                    <a:lstStyle/>
                    <a:p>
                      <a:endParaRPr lang="en-US"/>
                    </a:p>
                  </a:txBody>
                  <a:tcPr marL="103632" marR="103632" marT="51816" marB="51816">
                    <a:solidFill>
                      <a:schemeClr val="bg1"/>
                    </a:solidFill>
                  </a:tcPr>
                </a:tc>
              </a:tr>
              <a:tr h="1312672">
                <a:tc>
                  <a:txBody>
                    <a:bodyPr/>
                    <a:lstStyle/>
                    <a:p>
                      <a:pPr algn="l"/>
                      <a:r>
                        <a:rPr lang="en-US" sz="1100" b="1" i="0" u="none" strike="noStrike" baseline="0" dirty="0" smtClean="0">
                          <a:latin typeface="+mn-lt"/>
                        </a:rPr>
                        <a:t>E = Examples</a:t>
                      </a:r>
                    </a:p>
                    <a:p>
                      <a:pPr algn="l"/>
                      <a:r>
                        <a:rPr lang="en-US" sz="1100" b="0" i="0" u="none" strike="noStrike" baseline="0" dirty="0" smtClean="0">
                          <a:latin typeface="+mn-lt"/>
                        </a:rPr>
                        <a:t>Support the writer’s stance</a:t>
                      </a:r>
                    </a:p>
                    <a:p>
                      <a:pPr algn="l"/>
                      <a:r>
                        <a:rPr lang="en-US" sz="1100" b="0" i="0" u="none" strike="noStrike" baseline="0" dirty="0" smtClean="0">
                          <a:latin typeface="+mn-lt"/>
                        </a:rPr>
                        <a:t>OR your opinion with specific</a:t>
                      </a:r>
                    </a:p>
                    <a:p>
                      <a:pPr algn="l"/>
                      <a:r>
                        <a:rPr lang="en-US" sz="1100" b="0" i="0" u="none" strike="noStrike" baseline="0" dirty="0" smtClean="0">
                          <a:latin typeface="+mn-lt"/>
                        </a:rPr>
                        <a:t>textual references.</a:t>
                      </a:r>
                    </a:p>
                    <a:p>
                      <a:pPr algn="l"/>
                      <a:r>
                        <a:rPr lang="en-US" sz="1100" b="0" i="0" u="none" strike="noStrike" baseline="0" dirty="0" smtClean="0">
                          <a:latin typeface="+mn-lt"/>
                        </a:rPr>
                        <a:t>Include quotation marks for</a:t>
                      </a:r>
                    </a:p>
                    <a:p>
                      <a:pPr algn="l"/>
                      <a:r>
                        <a:rPr lang="en-US" sz="1100" b="0" i="0" u="none" strike="noStrike" baseline="0" dirty="0" smtClean="0">
                          <a:latin typeface="+mn-lt"/>
                        </a:rPr>
                        <a:t>direct quotes and page</a:t>
                      </a:r>
                    </a:p>
                    <a:p>
                      <a:pPr algn="l"/>
                      <a:r>
                        <a:rPr lang="en-US" sz="1100" b="0" i="0" u="none" strike="noStrike" baseline="0" dirty="0" smtClean="0">
                          <a:latin typeface="+mn-lt"/>
                        </a:rPr>
                        <a:t>numbers, section, chapter,</a:t>
                      </a:r>
                      <a:endParaRPr lang="en-US" sz="1100" dirty="0">
                        <a:latin typeface="+mn-lt"/>
                      </a:endParaRPr>
                    </a:p>
                  </a:txBody>
                  <a:tcPr marL="103632" marR="103632" marT="51816" marB="51816">
                    <a:solidFill>
                      <a:schemeClr val="bg1"/>
                    </a:solidFill>
                  </a:tcPr>
                </a:tc>
                <a:tc>
                  <a:txBody>
                    <a:bodyPr/>
                    <a:lstStyle/>
                    <a:p>
                      <a:endParaRPr lang="en-US"/>
                    </a:p>
                  </a:txBody>
                  <a:tcPr marL="103632" marR="103632" marT="51816" marB="51816" anchor="ctr">
                    <a:solidFill>
                      <a:schemeClr val="bg1"/>
                    </a:solidFill>
                  </a:tcPr>
                </a:tc>
                <a:tc>
                  <a:txBody>
                    <a:bodyPr/>
                    <a:lstStyle/>
                    <a:p>
                      <a:endParaRPr lang="en-US"/>
                    </a:p>
                  </a:txBody>
                  <a:tcPr marL="103632" marR="103632" marT="51816" marB="51816">
                    <a:solidFill>
                      <a:schemeClr val="bg1"/>
                    </a:solidFill>
                  </a:tcPr>
                </a:tc>
              </a:tr>
              <a:tr h="1485392">
                <a:tc>
                  <a:txBody>
                    <a:bodyPr/>
                    <a:lstStyle/>
                    <a:p>
                      <a:pPr algn="l"/>
                      <a:r>
                        <a:rPr lang="en-US" sz="1100" b="1" i="0" u="none" strike="noStrike" baseline="0" dirty="0" smtClean="0">
                          <a:latin typeface="+mn-lt"/>
                        </a:rPr>
                        <a:t>A = Analysis</a:t>
                      </a:r>
                    </a:p>
                    <a:p>
                      <a:pPr algn="l"/>
                      <a:r>
                        <a:rPr lang="en-US" sz="1100" b="0" i="0" u="none" strike="noStrike" baseline="0" dirty="0" smtClean="0">
                          <a:latin typeface="+mn-lt"/>
                        </a:rPr>
                        <a:t>Analyzes the</a:t>
                      </a:r>
                    </a:p>
                    <a:p>
                      <a:pPr algn="l"/>
                      <a:r>
                        <a:rPr lang="en-US" sz="1100" b="0" i="0" u="none" strike="noStrike" baseline="0" dirty="0" smtClean="0">
                          <a:latin typeface="+mn-lt"/>
                        </a:rPr>
                        <a:t>examples/evidence. Writer</a:t>
                      </a:r>
                    </a:p>
                    <a:p>
                      <a:pPr algn="l"/>
                      <a:r>
                        <a:rPr lang="en-US" sz="1100" b="0" i="0" u="none" strike="noStrike" baseline="0" dirty="0" smtClean="0">
                          <a:latin typeface="+mn-lt"/>
                        </a:rPr>
                        <a:t>digs deep to uncover</a:t>
                      </a:r>
                    </a:p>
                    <a:p>
                      <a:pPr algn="l"/>
                      <a:r>
                        <a:rPr lang="en-US" sz="1100" b="0" i="0" u="none" strike="noStrike" baseline="0" dirty="0" smtClean="0">
                          <a:latin typeface="+mn-lt"/>
                        </a:rPr>
                        <a:t>meaning. Consider the</a:t>
                      </a:r>
                    </a:p>
                    <a:p>
                      <a:pPr algn="l"/>
                      <a:r>
                        <a:rPr lang="en-US" sz="1100" b="0" i="0" u="none" strike="noStrike" baseline="0" dirty="0" smtClean="0">
                          <a:latin typeface="+mn-lt"/>
                        </a:rPr>
                        <a:t>meaning or implications of</a:t>
                      </a:r>
                    </a:p>
                    <a:p>
                      <a:pPr algn="l"/>
                      <a:r>
                        <a:rPr lang="en-US" sz="1100" b="0" i="0" u="none" strike="noStrike" baseline="0" dirty="0" smtClean="0">
                          <a:latin typeface="+mn-lt"/>
                        </a:rPr>
                        <a:t>word choice, tone, imagery,</a:t>
                      </a:r>
                    </a:p>
                    <a:p>
                      <a:pPr algn="l"/>
                      <a:r>
                        <a:rPr lang="en-US" sz="1100" b="0" i="0" u="none" strike="noStrike" baseline="0" dirty="0" smtClean="0">
                          <a:latin typeface="+mn-lt"/>
                        </a:rPr>
                        <a:t>author’s purpose, etc.</a:t>
                      </a:r>
                      <a:endParaRPr lang="en-US" sz="1100" dirty="0">
                        <a:latin typeface="+mn-lt"/>
                      </a:endParaRPr>
                    </a:p>
                  </a:txBody>
                  <a:tcPr marL="103632" marR="103632" marT="51816" marB="51816">
                    <a:solidFill>
                      <a:schemeClr val="bg1"/>
                    </a:solidFill>
                  </a:tcPr>
                </a:tc>
                <a:tc>
                  <a:txBody>
                    <a:bodyPr/>
                    <a:lstStyle/>
                    <a:p>
                      <a:endParaRPr lang="en-US"/>
                    </a:p>
                  </a:txBody>
                  <a:tcPr marL="103632" marR="103632" marT="51816" marB="51816" anchor="ctr">
                    <a:solidFill>
                      <a:schemeClr val="bg1"/>
                    </a:solidFill>
                  </a:tcPr>
                </a:tc>
                <a:tc>
                  <a:txBody>
                    <a:bodyPr/>
                    <a:lstStyle/>
                    <a:p>
                      <a:endParaRPr lang="en-US"/>
                    </a:p>
                  </a:txBody>
                  <a:tcPr marL="103632" marR="103632" marT="51816" marB="51816">
                    <a:solidFill>
                      <a:schemeClr val="bg1"/>
                    </a:solidFill>
                  </a:tcPr>
                </a:tc>
              </a:tr>
              <a:tr h="2176272">
                <a:tc>
                  <a:txBody>
                    <a:bodyPr/>
                    <a:lstStyle/>
                    <a:p>
                      <a:pPr algn="l"/>
                      <a:r>
                        <a:rPr lang="en-US" sz="1100" b="1" i="0" u="none" strike="noStrike" baseline="0" dirty="0" smtClean="0">
                          <a:latin typeface="+mn-lt"/>
                        </a:rPr>
                        <a:t>R = Relate or Reflect</a:t>
                      </a:r>
                    </a:p>
                    <a:p>
                      <a:pPr algn="l"/>
                      <a:r>
                        <a:rPr lang="en-US" sz="1100" b="0" i="0" u="none" strike="noStrike" baseline="0" dirty="0" smtClean="0">
                          <a:latin typeface="+mn-lt"/>
                        </a:rPr>
                        <a:t>Establish a connection to</a:t>
                      </a:r>
                    </a:p>
                    <a:p>
                      <a:pPr algn="l"/>
                      <a:r>
                        <a:rPr lang="en-US" sz="1100" b="0" i="0" u="none" strike="noStrike" baseline="0" dirty="0" smtClean="0">
                          <a:latin typeface="+mn-lt"/>
                        </a:rPr>
                        <a:t>another literary text,</a:t>
                      </a:r>
                    </a:p>
                    <a:p>
                      <a:pPr algn="l"/>
                      <a:r>
                        <a:rPr lang="en-US" sz="1100" b="0" i="0" u="none" strike="noStrike" baseline="0" dirty="0" smtClean="0">
                          <a:latin typeface="+mn-lt"/>
                        </a:rPr>
                        <a:t>historical occurrence,</a:t>
                      </a:r>
                    </a:p>
                    <a:p>
                      <a:pPr algn="l"/>
                      <a:r>
                        <a:rPr lang="en-US" sz="1100" b="0" i="0" u="none" strike="noStrike" baseline="0" dirty="0" smtClean="0">
                          <a:latin typeface="+mn-lt"/>
                        </a:rPr>
                        <a:t>society, universal human</a:t>
                      </a:r>
                    </a:p>
                    <a:p>
                      <a:pPr algn="l"/>
                      <a:r>
                        <a:rPr lang="en-US" sz="1100" b="0" i="0" u="none" strike="noStrike" baseline="0" dirty="0" smtClean="0">
                          <a:latin typeface="+mn-lt"/>
                        </a:rPr>
                        <a:t>behavior, etc. Connect the two texts in one conclusion.</a:t>
                      </a:r>
                    </a:p>
                    <a:p>
                      <a:pPr algn="l"/>
                      <a:r>
                        <a:rPr lang="en-US" sz="1100" b="1" i="0" u="none" strike="noStrike" baseline="0" dirty="0" smtClean="0">
                          <a:latin typeface="+mn-lt"/>
                        </a:rPr>
                        <a:t>OR</a:t>
                      </a:r>
                    </a:p>
                    <a:p>
                      <a:pPr algn="l"/>
                      <a:r>
                        <a:rPr lang="en-US" sz="1100" b="0" i="0" u="none" strike="noStrike" baseline="0" dirty="0" smtClean="0">
                          <a:latin typeface="+mn-lt"/>
                        </a:rPr>
                        <a:t>Reflect on the main idea or a</a:t>
                      </a:r>
                    </a:p>
                    <a:p>
                      <a:pPr algn="l"/>
                      <a:r>
                        <a:rPr lang="en-US" sz="1100" b="0" i="0" u="none" strike="noStrike" baseline="0" dirty="0" smtClean="0">
                          <a:latin typeface="+mn-lt"/>
                        </a:rPr>
                        <a:t>lesson</a:t>
                      </a:r>
                    </a:p>
                    <a:p>
                      <a:pPr algn="l"/>
                      <a:r>
                        <a:rPr lang="en-US" sz="1100" b="1" i="0" u="none" strike="noStrike" baseline="0" dirty="0" smtClean="0">
                          <a:latin typeface="+mn-lt"/>
                        </a:rPr>
                        <a:t>OR</a:t>
                      </a:r>
                    </a:p>
                    <a:p>
                      <a:pPr algn="l"/>
                      <a:r>
                        <a:rPr lang="en-US" sz="1100" b="0" i="0" u="none" strike="noStrike" baseline="0" dirty="0" smtClean="0">
                          <a:latin typeface="+mn-lt"/>
                        </a:rPr>
                        <a:t>State a conclusion related to</a:t>
                      </a:r>
                    </a:p>
                    <a:p>
                      <a:pPr algn="l"/>
                      <a:r>
                        <a:rPr lang="en-US" sz="1100" b="0" i="0" u="none" strike="noStrike" baseline="0" dirty="0" smtClean="0">
                          <a:latin typeface="+mn-lt"/>
                        </a:rPr>
                        <a:t>your stated opinion.</a:t>
                      </a:r>
                      <a:endParaRPr lang="en-US" sz="1100" dirty="0">
                        <a:latin typeface="+mn-lt"/>
                      </a:endParaRPr>
                    </a:p>
                  </a:txBody>
                  <a:tcPr marL="103632" marR="103632" marT="51816" marB="51816">
                    <a:solidFill>
                      <a:schemeClr val="bg1"/>
                    </a:solidFill>
                  </a:tcPr>
                </a:tc>
                <a:tc gridSpan="2">
                  <a:txBody>
                    <a:bodyPr/>
                    <a:lstStyle/>
                    <a:p>
                      <a:endParaRPr lang="en-US" dirty="0"/>
                    </a:p>
                  </a:txBody>
                  <a:tcPr marL="103632" marR="103632" marT="51816" marB="51816" anchor="ctr">
                    <a:solidFill>
                      <a:schemeClr val="bg1"/>
                    </a:solidFill>
                  </a:tcPr>
                </a:tc>
                <a:tc hMerge="1">
                  <a:txBody>
                    <a:bodyPr/>
                    <a:lstStyle/>
                    <a:p>
                      <a:endParaRPr lang="en-US"/>
                    </a:p>
                  </a:txBody>
                  <a:tcPr/>
                </a:tc>
              </a:tr>
              <a:tr h="449072">
                <a:tc gridSpan="3">
                  <a:txBody>
                    <a:bodyPr/>
                    <a:lstStyle/>
                    <a:p>
                      <a:pPr algn="l"/>
                      <a:r>
                        <a:rPr lang="en-US" sz="1100" b="0" i="0" u="none" strike="noStrike" baseline="0" dirty="0" smtClean="0">
                          <a:solidFill>
                            <a:srgbClr val="000000"/>
                          </a:solidFill>
                          <a:latin typeface="Times New Roman" panose="02020603050405020304" pitchFamily="18" charset="0"/>
                        </a:rPr>
                        <a:t>© (2010) T-BEAR Organizer Adapted by Karin K. Hess, </a:t>
                      </a:r>
                      <a:r>
                        <a:rPr lang="en-US" sz="1100" b="0" i="1" u="none" strike="noStrike" baseline="0" dirty="0" smtClean="0">
                          <a:solidFill>
                            <a:srgbClr val="000000"/>
                          </a:solidFill>
                          <a:latin typeface="Times New Roman" panose="02020603050405020304" pitchFamily="18" charset="0"/>
                        </a:rPr>
                        <a:t>Local Assessment Toolkit</a:t>
                      </a:r>
                      <a:r>
                        <a:rPr lang="en-US" sz="1100" b="0" i="0" u="none" strike="noStrike" baseline="0" dirty="0" smtClean="0">
                          <a:solidFill>
                            <a:srgbClr val="000000"/>
                          </a:solidFill>
                          <a:latin typeface="Times New Roman" panose="02020603050405020304" pitchFamily="18" charset="0"/>
                        </a:rPr>
                        <a:t>: Cognitive Rigor &amp; Writing. Permission to reproduce is given when authorship is fully cited </a:t>
                      </a:r>
                      <a:r>
                        <a:rPr lang="en-US" sz="1100" b="0" i="0" u="none" strike="noStrike" baseline="0" dirty="0" smtClean="0">
                          <a:solidFill>
                            <a:srgbClr val="0000FF"/>
                          </a:solidFill>
                          <a:latin typeface="Times New Roman" panose="02020603050405020304" pitchFamily="18" charset="0"/>
                        </a:rPr>
                        <a:t>khess@nciea.org</a:t>
                      </a:r>
                      <a:endParaRPr lang="en-US" sz="1100" dirty="0">
                        <a:latin typeface="+mn-lt"/>
                      </a:endParaRPr>
                    </a:p>
                  </a:txBody>
                  <a:tcPr marL="103632" marR="103632" marT="51816" marB="51816" anchor="ctr">
                    <a:solidFill>
                      <a:schemeClr val="bg1"/>
                    </a:solidFill>
                  </a:tcPr>
                </a:tc>
                <a:tc hMerge="1">
                  <a:txBody>
                    <a:bodyPr/>
                    <a:lstStyle/>
                    <a:p>
                      <a:endParaRPr lang="en-US" dirty="0">
                        <a:latin typeface="+mn-lt"/>
                      </a:endParaRPr>
                    </a:p>
                  </a:txBody>
                  <a:tcP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12527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55848842"/>
              </p:ext>
            </p:extLst>
          </p:nvPr>
        </p:nvGraphicFramePr>
        <p:xfrm>
          <a:off x="182279" y="328342"/>
          <a:ext cx="7246966" cy="9495536"/>
        </p:xfrm>
        <a:graphic>
          <a:graphicData uri="http://schemas.openxmlformats.org/drawingml/2006/table">
            <a:tbl>
              <a:tblPr firstRow="1" bandRow="1">
                <a:tableStyleId>{5940675A-B579-460E-94D1-54222C63F5DA}</a:tableStyleId>
              </a:tblPr>
              <a:tblGrid>
                <a:gridCol w="7246966"/>
              </a:tblGrid>
              <a:tr h="449072">
                <a:tc>
                  <a:txBody>
                    <a:bodyPr/>
                    <a:lstStyle/>
                    <a:p>
                      <a:pPr algn="ctr"/>
                      <a:r>
                        <a:rPr lang="en-US" sz="2300" b="1" i="0" u="none" strike="noStrike" baseline="0" dirty="0" smtClean="0">
                          <a:latin typeface="+mn-lt"/>
                        </a:rPr>
                        <a:t>TBEAR Paragraph Maker</a:t>
                      </a:r>
                      <a:endParaRPr lang="en-US" sz="2300" dirty="0">
                        <a:latin typeface="+mn-lt"/>
                      </a:endParaRPr>
                    </a:p>
                  </a:txBody>
                  <a:tcPr marL="103632" marR="103632" marT="51816" marB="51816" anchor="ctr">
                    <a:solidFill>
                      <a:schemeClr val="bg1">
                        <a:lumMod val="85000"/>
                      </a:schemeClr>
                    </a:solidFill>
                  </a:tcPr>
                </a:tc>
              </a:tr>
              <a:tr h="449072">
                <a:tc>
                  <a:txBody>
                    <a:bodyPr/>
                    <a:lstStyle/>
                    <a:p>
                      <a:pPr algn="l"/>
                      <a:r>
                        <a:rPr lang="en-US" sz="1100" dirty="0" smtClean="0">
                          <a:latin typeface="+mn-lt"/>
                        </a:rPr>
                        <a:t>Name</a:t>
                      </a:r>
                    </a:p>
                    <a:p>
                      <a:pPr algn="l"/>
                      <a:r>
                        <a:rPr lang="en-US" sz="1100" dirty="0" smtClean="0">
                          <a:latin typeface="+mn-lt"/>
                        </a:rPr>
                        <a:t>Thesis:</a:t>
                      </a:r>
                      <a:endParaRPr lang="en-US" sz="1100" dirty="0">
                        <a:latin typeface="+mn-lt"/>
                      </a:endParaRPr>
                    </a:p>
                  </a:txBody>
                  <a:tcPr marL="103632" marR="103632" marT="51816" marB="51816">
                    <a:solidFill>
                      <a:schemeClr val="bg1"/>
                    </a:solidFill>
                  </a:tcPr>
                </a:tc>
              </a:tr>
              <a:tr h="1312672">
                <a:tc>
                  <a:txBody>
                    <a:bodyPr/>
                    <a:lstStyle/>
                    <a:p>
                      <a:r>
                        <a:rPr lang="en-US" sz="1100" b="0" i="0" u="none" strike="noStrike" baseline="0" dirty="0" smtClean="0">
                          <a:solidFill>
                            <a:srgbClr val="000000"/>
                          </a:solidFill>
                          <a:latin typeface="Arial" panose="020B0604020202020204" pitchFamily="34" charset="0"/>
                        </a:rPr>
                        <a:t>Topic sentence - Tie to thesis/research section 	</a:t>
                      </a: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txBody>
                  <a:tcPr marL="103632" marR="103632" marT="51816" marB="51816">
                    <a:solidFill>
                      <a:schemeClr val="bg1"/>
                    </a:solidFill>
                  </a:tcPr>
                </a:tc>
              </a:tr>
              <a:tr h="1139952">
                <a:tc>
                  <a:txBody>
                    <a:bodyPr/>
                    <a:lstStyle/>
                    <a:p>
                      <a:r>
                        <a:rPr lang="en-US" sz="1100" b="0" i="0" u="none" strike="noStrike" baseline="0" dirty="0" smtClean="0">
                          <a:solidFill>
                            <a:srgbClr val="000000"/>
                          </a:solidFill>
                          <a:latin typeface="Arial" panose="020B0604020202020204" pitchFamily="34" charset="0"/>
                        </a:rPr>
                        <a:t>Bridge to evidence - Define / Explain evidence 	</a:t>
                      </a: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pPr algn="l"/>
                      <a:endParaRPr lang="en-US" sz="1100" dirty="0">
                        <a:latin typeface="+mn-lt"/>
                      </a:endParaRPr>
                    </a:p>
                  </a:txBody>
                  <a:tcPr marL="103632" marR="103632" marT="51816" marB="51816">
                    <a:solidFill>
                      <a:schemeClr val="bg1"/>
                    </a:solidFill>
                  </a:tcPr>
                </a:tc>
              </a:tr>
              <a:tr h="1485392">
                <a:tc>
                  <a:txBody>
                    <a:bodyPr/>
                    <a:lstStyle/>
                    <a:p>
                      <a:r>
                        <a:rPr lang="en-US" sz="1100" b="0" i="0" u="none" strike="noStrike" baseline="0" dirty="0" smtClean="0">
                          <a:solidFill>
                            <a:srgbClr val="000000"/>
                          </a:solidFill>
                          <a:latin typeface="Arial" panose="020B0604020202020204" pitchFamily="34" charset="0"/>
                        </a:rPr>
                        <a:t>Evidence – Source (with citation) 	</a:t>
                      </a: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pPr algn="l"/>
                      <a:endParaRPr lang="en-US" sz="1100" dirty="0" smtClean="0">
                        <a:latin typeface="+mn-lt"/>
                      </a:endParaRPr>
                    </a:p>
                    <a:p>
                      <a:pPr algn="l"/>
                      <a:endParaRPr lang="en-US" sz="1100" dirty="0" smtClean="0">
                        <a:latin typeface="+mn-lt"/>
                      </a:endParaRPr>
                    </a:p>
                    <a:p>
                      <a:pPr algn="l"/>
                      <a:endParaRPr lang="en-US" sz="1100" dirty="0">
                        <a:latin typeface="+mn-lt"/>
                      </a:endParaRPr>
                    </a:p>
                  </a:txBody>
                  <a:tcPr marL="103632" marR="103632" marT="51816" marB="51816">
                    <a:solidFill>
                      <a:schemeClr val="bg1"/>
                    </a:solidFill>
                  </a:tcPr>
                </a:tc>
              </a:tr>
              <a:tr h="1658112">
                <a:tc>
                  <a:txBody>
                    <a:bodyPr/>
                    <a:lstStyle/>
                    <a:p>
                      <a:r>
                        <a:rPr lang="en-US" sz="1100" b="0" i="0" u="none" strike="noStrike" baseline="0" dirty="0" smtClean="0">
                          <a:solidFill>
                            <a:srgbClr val="000000"/>
                          </a:solidFill>
                          <a:latin typeface="Arial" panose="020B0604020202020204" pitchFamily="34" charset="0"/>
                        </a:rPr>
                        <a:t>Analysis - State why significant 	</a:t>
                      </a: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pPr algn="l"/>
                      <a:endParaRPr lang="en-US" sz="1100" dirty="0" smtClean="0">
                        <a:latin typeface="+mn-lt"/>
                      </a:endParaRPr>
                    </a:p>
                    <a:p>
                      <a:pPr algn="l"/>
                      <a:endParaRPr lang="en-US" sz="1100" dirty="0" smtClean="0">
                        <a:latin typeface="+mn-lt"/>
                      </a:endParaRPr>
                    </a:p>
                    <a:p>
                      <a:pPr algn="l"/>
                      <a:endParaRPr lang="en-US" sz="1100" dirty="0" smtClean="0">
                        <a:latin typeface="+mn-lt"/>
                      </a:endParaRPr>
                    </a:p>
                    <a:p>
                      <a:pPr algn="l"/>
                      <a:endParaRPr lang="en-US" sz="1100" dirty="0" smtClean="0">
                        <a:latin typeface="+mn-lt"/>
                      </a:endParaRPr>
                    </a:p>
                    <a:p>
                      <a:pPr algn="l"/>
                      <a:endParaRPr lang="en-US" sz="1100" dirty="0">
                        <a:latin typeface="+mn-lt"/>
                      </a:endParaRPr>
                    </a:p>
                  </a:txBody>
                  <a:tcPr marL="103632" marR="103632" marT="51816" marB="51816">
                    <a:solidFill>
                      <a:schemeClr val="bg1"/>
                    </a:solidFill>
                  </a:tcPr>
                </a:tc>
              </a:tr>
              <a:tr h="1658112">
                <a:tc>
                  <a:txBody>
                    <a:bodyPr/>
                    <a:lstStyle/>
                    <a:p>
                      <a:r>
                        <a:rPr lang="en-US" sz="1100" b="0" i="0" u="none" strike="noStrike" baseline="0" dirty="0" smtClean="0">
                          <a:solidFill>
                            <a:srgbClr val="000000"/>
                          </a:solidFill>
                          <a:latin typeface="Arial" panose="020B0604020202020204" pitchFamily="34" charset="0"/>
                        </a:rPr>
                        <a:t>Restate – tie back into topic and thesis 	</a:t>
                      </a: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pPr algn="l"/>
                      <a:endParaRPr lang="en-US" sz="1100" dirty="0" smtClean="0">
                        <a:latin typeface="+mn-lt"/>
                      </a:endParaRPr>
                    </a:p>
                    <a:p>
                      <a:pPr algn="l"/>
                      <a:endParaRPr lang="en-US" sz="1100" dirty="0" smtClean="0">
                        <a:latin typeface="+mn-lt"/>
                      </a:endParaRPr>
                    </a:p>
                    <a:p>
                      <a:pPr algn="l"/>
                      <a:endParaRPr lang="en-US" sz="1100" dirty="0">
                        <a:latin typeface="+mn-lt"/>
                      </a:endParaRPr>
                    </a:p>
                  </a:txBody>
                  <a:tcPr marL="103632" marR="103632" marT="51816" marB="51816">
                    <a:solidFill>
                      <a:schemeClr val="bg1"/>
                    </a:solidFill>
                  </a:tcPr>
                </a:tc>
              </a:tr>
              <a:tr h="621792">
                <a:tc>
                  <a:txBody>
                    <a:bodyPr/>
                    <a:lstStyle/>
                    <a:p>
                      <a:pPr algn="l"/>
                      <a:r>
                        <a:rPr lang="en-US" sz="1100" b="0" i="0" u="none" strike="noStrike" baseline="0" dirty="0" smtClean="0">
                          <a:solidFill>
                            <a:srgbClr val="000000"/>
                          </a:solidFill>
                          <a:latin typeface="Times New Roman" panose="02020603050405020304" pitchFamily="18" charset="0"/>
                        </a:rPr>
                        <a:t>Adopted From: </a:t>
                      </a:r>
                    </a:p>
                    <a:p>
                      <a:pPr algn="l"/>
                      <a:r>
                        <a:rPr lang="en-US" sz="1100" b="0" i="0" u="none" strike="noStrike" baseline="0" dirty="0" smtClean="0">
                          <a:solidFill>
                            <a:srgbClr val="000000"/>
                          </a:solidFill>
                          <a:latin typeface="Times New Roman" panose="02020603050405020304" pitchFamily="18" charset="0"/>
                        </a:rPr>
                        <a:t>© (2010) T-BEAR Organizer Adapted by Karin K. Hess, </a:t>
                      </a:r>
                      <a:r>
                        <a:rPr lang="en-US" sz="1100" b="0" i="1" u="none" strike="noStrike" baseline="0" dirty="0" smtClean="0">
                          <a:solidFill>
                            <a:srgbClr val="000000"/>
                          </a:solidFill>
                          <a:latin typeface="Times New Roman" panose="02020603050405020304" pitchFamily="18" charset="0"/>
                        </a:rPr>
                        <a:t>Local Assessment Toolkit</a:t>
                      </a:r>
                      <a:r>
                        <a:rPr lang="en-US" sz="1100" b="0" i="0" u="none" strike="noStrike" baseline="0" dirty="0" smtClean="0">
                          <a:solidFill>
                            <a:srgbClr val="000000"/>
                          </a:solidFill>
                          <a:latin typeface="Times New Roman" panose="02020603050405020304" pitchFamily="18" charset="0"/>
                        </a:rPr>
                        <a:t>: Cognitive Rigor &amp; Writing. Permission to reproduce is given when authorship is fully cited </a:t>
                      </a:r>
                      <a:r>
                        <a:rPr lang="en-US" sz="1100" b="0" i="0" u="none" strike="noStrike" baseline="0" dirty="0" smtClean="0">
                          <a:solidFill>
                            <a:srgbClr val="0000FF"/>
                          </a:solidFill>
                          <a:latin typeface="Times New Roman" panose="02020603050405020304" pitchFamily="18" charset="0"/>
                        </a:rPr>
                        <a:t>khess@nciea.org</a:t>
                      </a:r>
                      <a:endParaRPr lang="en-US" sz="1100" dirty="0">
                        <a:latin typeface="+mn-lt"/>
                      </a:endParaRPr>
                    </a:p>
                  </a:txBody>
                  <a:tcPr marL="103632" marR="103632" marT="51816" marB="51816" anchor="ctr">
                    <a:solidFill>
                      <a:schemeClr val="bg1"/>
                    </a:solidFill>
                  </a:tcPr>
                </a:tc>
              </a:tr>
            </a:tbl>
          </a:graphicData>
        </a:graphic>
      </p:graphicFrame>
    </p:spTree>
    <p:extLst>
      <p:ext uri="{BB962C8B-B14F-4D97-AF65-F5344CB8AC3E}">
        <p14:creationId xmlns:p14="http://schemas.microsoft.com/office/powerpoint/2010/main" val="2745991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3474</Words>
  <Application>Microsoft Office PowerPoint</Application>
  <PresentationFormat>Custom</PresentationFormat>
  <Paragraphs>593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Susan Richmond</cp:lastModifiedBy>
  <cp:revision>22</cp:revision>
  <dcterms:created xsi:type="dcterms:W3CDTF">2015-11-07T22:49:49Z</dcterms:created>
  <dcterms:modified xsi:type="dcterms:W3CDTF">2016-12-17T19:12:57Z</dcterms:modified>
</cp:coreProperties>
</file>