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389" r:id="rId2"/>
    <p:sldId id="538" r:id="rId3"/>
    <p:sldId id="526" r:id="rId4"/>
    <p:sldId id="283" r:id="rId5"/>
    <p:sldId id="392" r:id="rId6"/>
    <p:sldId id="337" r:id="rId7"/>
    <p:sldId id="367" r:id="rId8"/>
    <p:sldId id="527" r:id="rId9"/>
    <p:sldId id="289" r:id="rId10"/>
    <p:sldId id="393" r:id="rId11"/>
    <p:sldId id="431" r:id="rId12"/>
    <p:sldId id="268" r:id="rId13"/>
    <p:sldId id="528" r:id="rId14"/>
    <p:sldId id="441" r:id="rId15"/>
    <p:sldId id="350" r:id="rId16"/>
    <p:sldId id="349" r:id="rId17"/>
    <p:sldId id="306" r:id="rId18"/>
    <p:sldId id="425" r:id="rId19"/>
    <p:sldId id="360" r:id="rId20"/>
    <p:sldId id="536" r:id="rId21"/>
    <p:sldId id="361" r:id="rId22"/>
    <p:sldId id="323" r:id="rId23"/>
    <p:sldId id="362" r:id="rId24"/>
    <p:sldId id="322" r:id="rId25"/>
    <p:sldId id="529" r:id="rId26"/>
    <p:sldId id="530" r:id="rId27"/>
    <p:sldId id="531" r:id="rId28"/>
    <p:sldId id="508" r:id="rId29"/>
    <p:sldId id="533" r:id="rId30"/>
    <p:sldId id="507" r:id="rId31"/>
    <p:sldId id="510" r:id="rId32"/>
    <p:sldId id="509" r:id="rId33"/>
    <p:sldId id="532" r:id="rId34"/>
    <p:sldId id="455" r:id="rId35"/>
    <p:sldId id="456" r:id="rId36"/>
    <p:sldId id="511" r:id="rId37"/>
    <p:sldId id="457" r:id="rId38"/>
    <p:sldId id="516" r:id="rId39"/>
    <p:sldId id="515" r:id="rId40"/>
    <p:sldId id="463" r:id="rId41"/>
    <p:sldId id="464" r:id="rId42"/>
    <p:sldId id="465" r:id="rId43"/>
    <p:sldId id="466" r:id="rId44"/>
    <p:sldId id="495" r:id="rId45"/>
    <p:sldId id="494" r:id="rId46"/>
    <p:sldId id="467" r:id="rId47"/>
    <p:sldId id="469" r:id="rId48"/>
    <p:sldId id="490" r:id="rId49"/>
    <p:sldId id="491" r:id="rId50"/>
    <p:sldId id="471" r:id="rId51"/>
    <p:sldId id="492" r:id="rId52"/>
    <p:sldId id="537" r:id="rId53"/>
    <p:sldId id="500" r:id="rId54"/>
    <p:sldId id="479" r:id="rId55"/>
    <p:sldId id="480" r:id="rId56"/>
    <p:sldId id="519" r:id="rId57"/>
    <p:sldId id="481" r:id="rId58"/>
    <p:sldId id="482" r:id="rId59"/>
    <p:sldId id="502" r:id="rId60"/>
    <p:sldId id="501" r:id="rId61"/>
    <p:sldId id="522" r:id="rId62"/>
    <p:sldId id="484" r:id="rId63"/>
    <p:sldId id="503" r:id="rId64"/>
    <p:sldId id="520" r:id="rId65"/>
    <p:sldId id="505" r:id="rId66"/>
    <p:sldId id="485" r:id="rId67"/>
    <p:sldId id="486" r:id="rId68"/>
    <p:sldId id="521" r:id="rId69"/>
    <p:sldId id="525" r:id="rId70"/>
    <p:sldId id="488" r:id="rId71"/>
    <p:sldId id="506" r:id="rId72"/>
    <p:sldId id="496" r:id="rId73"/>
    <p:sldId id="497" r:id="rId74"/>
    <p:sldId id="498" r:id="rId75"/>
    <p:sldId id="499" r:id="rId7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E7"/>
    <a:srgbClr val="3A11AF"/>
    <a:srgbClr val="FFFFFF"/>
    <a:srgbClr val="FFD5D5"/>
    <a:srgbClr val="F1F8EC"/>
    <a:srgbClr val="EFF5FB"/>
    <a:srgbClr val="FFF7E1"/>
    <a:srgbClr val="FFFFAB"/>
    <a:srgbClr val="FFFFCC"/>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6" autoAdjust="0"/>
    <p:restoredTop sz="93192" autoAdjust="0"/>
  </p:normalViewPr>
  <p:slideViewPr>
    <p:cSldViewPr snapToGrid="0">
      <p:cViewPr varScale="1">
        <p:scale>
          <a:sx n="77" d="100"/>
          <a:sy n="77" d="100"/>
        </p:scale>
        <p:origin x="1854" y="11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6EEF49-06A6-4758-911F-FC3602D70A66}" type="datetimeFigureOut">
              <a:rPr lang="en-US" smtClean="0"/>
              <a:t>10/10/2016</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F015C5-4A50-47B2-A317-BA8EC3F8D4D0}" type="slidenum">
              <a:rPr lang="en-US" smtClean="0"/>
              <a:t>‹#›</a:t>
            </a:fld>
            <a:endParaRPr lang="en-US" dirty="0"/>
          </a:p>
        </p:txBody>
      </p:sp>
    </p:spTree>
    <p:extLst>
      <p:ext uri="{BB962C8B-B14F-4D97-AF65-F5344CB8AC3E}">
        <p14:creationId xmlns:p14="http://schemas.microsoft.com/office/powerpoint/2010/main" val="111228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9</a:t>
            </a:fld>
            <a:endParaRPr lang="en-US" dirty="0"/>
          </a:p>
        </p:txBody>
      </p:sp>
    </p:spTree>
    <p:extLst>
      <p:ext uri="{BB962C8B-B14F-4D97-AF65-F5344CB8AC3E}">
        <p14:creationId xmlns:p14="http://schemas.microsoft.com/office/powerpoint/2010/main" val="149675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37</a:t>
            </a:fld>
            <a:endParaRPr lang="en-US" dirty="0"/>
          </a:p>
        </p:txBody>
      </p:sp>
    </p:spTree>
    <p:extLst>
      <p:ext uri="{BB962C8B-B14F-4D97-AF65-F5344CB8AC3E}">
        <p14:creationId xmlns:p14="http://schemas.microsoft.com/office/powerpoint/2010/main" val="249923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60957-17C8-45FE-887A-B6E418BAAB48}" type="slidenum">
              <a:rPr lang="en-US" smtClean="0"/>
              <a:t>55</a:t>
            </a:fld>
            <a:endParaRPr lang="en-US"/>
          </a:p>
        </p:txBody>
      </p:sp>
    </p:spTree>
    <p:extLst>
      <p:ext uri="{BB962C8B-B14F-4D97-AF65-F5344CB8AC3E}">
        <p14:creationId xmlns:p14="http://schemas.microsoft.com/office/powerpoint/2010/main" val="124202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20CB09-E1C9-4408-904D-877D1706C66F}" type="slidenum">
              <a:rPr lang="en-US" smtClean="0"/>
              <a:t>75</a:t>
            </a:fld>
            <a:endParaRPr lang="en-US"/>
          </a:p>
        </p:txBody>
      </p:sp>
    </p:spTree>
    <p:extLst>
      <p:ext uri="{BB962C8B-B14F-4D97-AF65-F5344CB8AC3E}">
        <p14:creationId xmlns:p14="http://schemas.microsoft.com/office/powerpoint/2010/main" val="20371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16</a:t>
            </a:fld>
            <a:endParaRPr lang="en-US" dirty="0"/>
          </a:p>
        </p:txBody>
      </p:sp>
    </p:spTree>
    <p:extLst>
      <p:ext uri="{BB962C8B-B14F-4D97-AF65-F5344CB8AC3E}">
        <p14:creationId xmlns:p14="http://schemas.microsoft.com/office/powerpoint/2010/main" val="274719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17</a:t>
            </a:fld>
            <a:endParaRPr lang="en-US" dirty="0"/>
          </a:p>
        </p:txBody>
      </p:sp>
    </p:spTree>
    <p:extLst>
      <p:ext uri="{BB962C8B-B14F-4D97-AF65-F5344CB8AC3E}">
        <p14:creationId xmlns:p14="http://schemas.microsoft.com/office/powerpoint/2010/main" val="57123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18</a:t>
            </a:fld>
            <a:endParaRPr lang="en-US" dirty="0"/>
          </a:p>
        </p:txBody>
      </p:sp>
    </p:spTree>
    <p:extLst>
      <p:ext uri="{BB962C8B-B14F-4D97-AF65-F5344CB8AC3E}">
        <p14:creationId xmlns:p14="http://schemas.microsoft.com/office/powerpoint/2010/main" val="317925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21</a:t>
            </a:fld>
            <a:endParaRPr lang="en-US" dirty="0"/>
          </a:p>
        </p:txBody>
      </p:sp>
    </p:spTree>
    <p:extLst>
      <p:ext uri="{BB962C8B-B14F-4D97-AF65-F5344CB8AC3E}">
        <p14:creationId xmlns:p14="http://schemas.microsoft.com/office/powerpoint/2010/main" val="273148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22</a:t>
            </a:fld>
            <a:endParaRPr lang="en-US" dirty="0"/>
          </a:p>
        </p:txBody>
      </p:sp>
    </p:spTree>
    <p:extLst>
      <p:ext uri="{BB962C8B-B14F-4D97-AF65-F5344CB8AC3E}">
        <p14:creationId xmlns:p14="http://schemas.microsoft.com/office/powerpoint/2010/main" val="192743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23</a:t>
            </a:fld>
            <a:endParaRPr lang="en-US" dirty="0"/>
          </a:p>
        </p:txBody>
      </p:sp>
    </p:spTree>
    <p:extLst>
      <p:ext uri="{BB962C8B-B14F-4D97-AF65-F5344CB8AC3E}">
        <p14:creationId xmlns:p14="http://schemas.microsoft.com/office/powerpoint/2010/main" val="85510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015C5-4A50-47B2-A317-BA8EC3F8D4D0}" type="slidenum">
              <a:rPr lang="en-US" smtClean="0"/>
              <a:t>29</a:t>
            </a:fld>
            <a:endParaRPr lang="en-US" dirty="0"/>
          </a:p>
        </p:txBody>
      </p:sp>
    </p:spTree>
    <p:extLst>
      <p:ext uri="{BB962C8B-B14F-4D97-AF65-F5344CB8AC3E}">
        <p14:creationId xmlns:p14="http://schemas.microsoft.com/office/powerpoint/2010/main" val="367797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015C5-4A50-47B2-A317-BA8EC3F8D4D0}" type="slidenum">
              <a:rPr lang="en-US" smtClean="0"/>
              <a:t>33</a:t>
            </a:fld>
            <a:endParaRPr lang="en-US" dirty="0"/>
          </a:p>
        </p:txBody>
      </p:sp>
    </p:spTree>
    <p:extLst>
      <p:ext uri="{BB962C8B-B14F-4D97-AF65-F5344CB8AC3E}">
        <p14:creationId xmlns:p14="http://schemas.microsoft.com/office/powerpoint/2010/main" val="25715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299106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38582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301324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292885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1642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3/3/16</a:t>
            </a:r>
            <a:endParaRPr lang="en-US" dirty="0"/>
          </a:p>
        </p:txBody>
      </p:sp>
      <p:sp>
        <p:nvSpPr>
          <p:cNvPr id="6" name="Footer Placeholder 5"/>
          <p:cNvSpPr>
            <a:spLocks noGrp="1"/>
          </p:cNvSpPr>
          <p:nvPr>
            <p:ph type="ftr" sz="quarter" idx="11"/>
          </p:nvPr>
        </p:nvSpPr>
        <p:spPr/>
        <p:txBody>
          <a:bodyPr/>
          <a:lstStyle/>
          <a:p>
            <a:r>
              <a:rPr lang="en-US" smtClean="0"/>
              <a:t>TBEAR Hess 2010/ Hillsboro SD-OR/OSP- S. Richmond </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350659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3/3/16</a:t>
            </a:r>
            <a:endParaRPr lang="en-US" dirty="0"/>
          </a:p>
        </p:txBody>
      </p:sp>
      <p:sp>
        <p:nvSpPr>
          <p:cNvPr id="8" name="Footer Placeholder 7"/>
          <p:cNvSpPr>
            <a:spLocks noGrp="1"/>
          </p:cNvSpPr>
          <p:nvPr>
            <p:ph type="ftr" sz="quarter" idx="11"/>
          </p:nvPr>
        </p:nvSpPr>
        <p:spPr/>
        <p:txBody>
          <a:bodyPr/>
          <a:lstStyle/>
          <a:p>
            <a:r>
              <a:rPr lang="en-US" smtClean="0"/>
              <a:t>TBEAR Hess 2010/ Hillsboro SD-OR/OSP- S. Richmond </a:t>
            </a:r>
            <a:endParaRPr lang="en-US" dirty="0"/>
          </a:p>
        </p:txBody>
      </p:sp>
      <p:sp>
        <p:nvSpPr>
          <p:cNvPr id="9" name="Slide Number Placeholder 8"/>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290359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1371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p:txBody>
          <a:bodyPr/>
          <a:lstStyle/>
          <a:p>
            <a:r>
              <a:rPr lang="en-US" smtClean="0"/>
              <a:t>TBEAR Hess 2010/ Hillsboro SD-OR/OSP- S. Richmond </a:t>
            </a:r>
            <a:endParaRPr lang="en-US" dirty="0"/>
          </a:p>
        </p:txBody>
      </p:sp>
      <p:sp>
        <p:nvSpPr>
          <p:cNvPr id="4" name="Slide Number Placeholder 3"/>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291840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3/3/16</a:t>
            </a:r>
            <a:endParaRPr lang="en-US" dirty="0"/>
          </a:p>
        </p:txBody>
      </p:sp>
      <p:sp>
        <p:nvSpPr>
          <p:cNvPr id="6" name="Footer Placeholder 5"/>
          <p:cNvSpPr>
            <a:spLocks noGrp="1"/>
          </p:cNvSpPr>
          <p:nvPr>
            <p:ph type="ftr" sz="quarter" idx="11"/>
          </p:nvPr>
        </p:nvSpPr>
        <p:spPr/>
        <p:txBody>
          <a:bodyPr/>
          <a:lstStyle/>
          <a:p>
            <a:r>
              <a:rPr lang="en-US" smtClean="0"/>
              <a:t>TBEAR Hess 2010/ Hillsboro SD-OR/OSP- S. Richmond </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7023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3/3/16</a:t>
            </a:r>
            <a:endParaRPr lang="en-US" dirty="0"/>
          </a:p>
        </p:txBody>
      </p:sp>
      <p:sp>
        <p:nvSpPr>
          <p:cNvPr id="6" name="Footer Placeholder 5"/>
          <p:cNvSpPr>
            <a:spLocks noGrp="1"/>
          </p:cNvSpPr>
          <p:nvPr>
            <p:ph type="ftr" sz="quarter" idx="11"/>
          </p:nvPr>
        </p:nvSpPr>
        <p:spPr/>
        <p:txBody>
          <a:bodyPr/>
          <a:lstStyle/>
          <a:p>
            <a:r>
              <a:rPr lang="en-US" smtClean="0"/>
              <a:t>TBEAR Hess 2010/ Hillsboro SD-OR/OSP- S. Richmond </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a:t>
            </a:fld>
            <a:endParaRPr lang="en-US" dirty="0"/>
          </a:p>
        </p:txBody>
      </p:sp>
    </p:spTree>
    <p:extLst>
      <p:ext uri="{BB962C8B-B14F-4D97-AF65-F5344CB8AC3E}">
        <p14:creationId xmlns:p14="http://schemas.microsoft.com/office/powerpoint/2010/main" val="72339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3/3/16</a:t>
            </a:r>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TBEAR Hess 2010/ Hillsboro SD-OR/OSP- S. Richmond </a:t>
            </a:r>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A106AFE-017A-4B10-8C59-6A35C2B2E226}" type="slidenum">
              <a:rPr lang="en-US" smtClean="0"/>
              <a:t>‹#›</a:t>
            </a:fld>
            <a:endParaRPr lang="en-US" dirty="0"/>
          </a:p>
        </p:txBody>
      </p:sp>
    </p:spTree>
    <p:extLst>
      <p:ext uri="{BB962C8B-B14F-4D97-AF65-F5344CB8AC3E}">
        <p14:creationId xmlns:p14="http://schemas.microsoft.com/office/powerpoint/2010/main" val="571841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drive/folders/0B0OjBPDtDVpsbXY0aWhYMmNIVF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0B0OjBPDtDVpsbXY0aWhYMmNIVF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xBjtjXFRQ7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oltreemrls3.s3-website-us-west-2.amazonaws.com/marzanoresearch.com/media/documents/List-of-Tier-2-and-Tier-3-Terms-for-ELA-and-Math.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2271713" y="8475136"/>
            <a:ext cx="2809573" cy="486833"/>
          </a:xfrm>
        </p:spPr>
        <p:txBody>
          <a:bodyPr/>
          <a:lstStyle/>
          <a:p>
            <a:r>
              <a:rPr lang="en-US" dirty="0"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a:t>
            </a:fld>
            <a:endParaRPr lang="en-US" dirty="0"/>
          </a:p>
        </p:txBody>
      </p:sp>
      <p:grpSp>
        <p:nvGrpSpPr>
          <p:cNvPr id="7" name="Group 6"/>
          <p:cNvGrpSpPr/>
          <p:nvPr/>
        </p:nvGrpSpPr>
        <p:grpSpPr>
          <a:xfrm>
            <a:off x="2211754" y="2233690"/>
            <a:ext cx="2161391" cy="2095700"/>
            <a:chOff x="2470634" y="734276"/>
            <a:chExt cx="1839214" cy="2066073"/>
          </a:xfrm>
        </p:grpSpPr>
        <p:pic>
          <p:nvPicPr>
            <p:cNvPr id="8" name="Picture 7"/>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9" name="Rectangle 8"/>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7200" b="1" dirty="0">
                  <a:ln w="12700">
                    <a:solidFill>
                      <a:schemeClr val="accent3">
                        <a:lumMod val="50000"/>
                      </a:schemeClr>
                    </a:solidFill>
                    <a:prstDash val="solid"/>
                  </a:ln>
                  <a:solidFill>
                    <a:srgbClr val="00B0F0"/>
                  </a:solidFill>
                  <a:effectLst>
                    <a:outerShdw blurRad="38100" dist="38100" dir="2700000" algn="tl">
                      <a:srgbClr val="000000">
                        <a:alpha val="43137"/>
                      </a:srgbClr>
                    </a:outerShdw>
                  </a:effectLst>
                </a:rPr>
                <a:t>T</a:t>
              </a:r>
            </a:p>
          </p:txBody>
        </p:sp>
      </p:grpSp>
      <p:sp>
        <p:nvSpPr>
          <p:cNvPr id="11" name="Rectangle 10"/>
          <p:cNvSpPr/>
          <p:nvPr/>
        </p:nvSpPr>
        <p:spPr>
          <a:xfrm>
            <a:off x="750692" y="4543472"/>
            <a:ext cx="5188215" cy="1754326"/>
          </a:xfrm>
          <a:prstGeom prst="rect">
            <a:avLst/>
          </a:prstGeom>
          <a:noFill/>
        </p:spPr>
        <p:txBody>
          <a:bodyPr wrap="none" lIns="91440" tIns="45720" rIns="91440" bIns="45720">
            <a:spAutoFit/>
          </a:bodyPr>
          <a:lstStyle/>
          <a:p>
            <a:pPr algn="ctr"/>
            <a:r>
              <a:rPr lang="en-US" sz="4000" b="1" dirty="0" smtClean="0">
                <a:ln w="6600">
                  <a:solidFill>
                    <a:schemeClr val="accent2"/>
                  </a:solidFill>
                  <a:prstDash val="solid"/>
                </a:ln>
                <a:solidFill>
                  <a:srgbClr val="002060"/>
                </a:solidFill>
                <a:effectLst>
                  <a:outerShdw dist="38100" dir="2700000" algn="tl" rotWithShape="0">
                    <a:schemeClr val="accent2"/>
                  </a:outerShdw>
                </a:effectLst>
              </a:rPr>
              <a:t>RESOURCES for</a:t>
            </a:r>
          </a:p>
          <a:p>
            <a:pPr algn="ctr"/>
            <a:r>
              <a:rPr lang="en-US" sz="4000" b="1" dirty="0" smtClean="0">
                <a:ln w="6600">
                  <a:solidFill>
                    <a:schemeClr val="accent2"/>
                  </a:solidFill>
                  <a:prstDash val="solid"/>
                </a:ln>
                <a:solidFill>
                  <a:srgbClr val="002060"/>
                </a:solidFill>
                <a:effectLst>
                  <a:outerShdw dist="38100" dir="2700000" algn="tl" rotWithShape="0">
                    <a:schemeClr val="accent2"/>
                  </a:outerShdw>
                </a:effectLst>
              </a:rPr>
              <a:t>Writing an </a:t>
            </a:r>
            <a:r>
              <a:rPr lang="en-US" sz="4000" b="1" dirty="0" smtClean="0">
                <a:ln w="6600">
                  <a:solidFill>
                    <a:schemeClr val="accent2"/>
                  </a:solidFill>
                  <a:prstDash val="solid"/>
                </a:ln>
                <a:solidFill>
                  <a:srgbClr val="002060"/>
                </a:solidFill>
                <a:effectLst>
                  <a:outerShdw dist="38100" dir="2700000" algn="tl" rotWithShape="0">
                    <a:schemeClr val="accent2"/>
                  </a:outerShdw>
                </a:effectLst>
              </a:rPr>
              <a:t>Introduction</a:t>
            </a:r>
          </a:p>
          <a:p>
            <a:pPr algn="ctr"/>
            <a:r>
              <a:rPr lang="en-US" sz="2800" b="1" dirty="0" smtClean="0">
                <a:ln w="6600">
                  <a:solidFill>
                    <a:schemeClr val="accent2"/>
                  </a:solidFill>
                  <a:prstDash val="solid"/>
                </a:ln>
                <a:solidFill>
                  <a:srgbClr val="002060"/>
                </a:solidFill>
                <a:effectLst>
                  <a:outerShdw dist="38100" dir="2700000" algn="tl" rotWithShape="0">
                    <a:schemeClr val="accent2"/>
                  </a:outerShdw>
                </a:effectLst>
              </a:rPr>
              <a:t>For an </a:t>
            </a:r>
            <a:r>
              <a:rPr lang="en-US" sz="2800" b="1" dirty="0">
                <a:ln w="6600">
                  <a:solidFill>
                    <a:schemeClr val="accent2"/>
                  </a:solidFill>
                  <a:prstDash val="solid"/>
                </a:ln>
                <a:solidFill>
                  <a:srgbClr val="002060"/>
                </a:solidFill>
                <a:effectLst>
                  <a:outerShdw dist="38100" dir="2700000" algn="tl" rotWithShape="0">
                    <a:schemeClr val="accent2"/>
                  </a:outerShdw>
                </a:effectLst>
              </a:rPr>
              <a:t>I</a:t>
            </a:r>
            <a:r>
              <a:rPr lang="en-US" sz="2800" b="1" dirty="0" smtClean="0">
                <a:ln w="6600">
                  <a:solidFill>
                    <a:schemeClr val="accent2"/>
                  </a:solidFill>
                  <a:prstDash val="solid"/>
                </a:ln>
                <a:solidFill>
                  <a:srgbClr val="002060"/>
                </a:solidFill>
                <a:effectLst>
                  <a:outerShdw dist="38100" dir="2700000" algn="tl" rotWithShape="0">
                    <a:schemeClr val="accent2"/>
                  </a:outerShdw>
                </a:effectLst>
              </a:rPr>
              <a:t>nformational Text</a:t>
            </a:r>
            <a:endParaRPr lang="en-US" sz="2800" b="1" dirty="0" smtClean="0">
              <a:ln w="6600">
                <a:solidFill>
                  <a:schemeClr val="accent2"/>
                </a:solidFill>
                <a:prstDash val="solid"/>
              </a:ln>
              <a:solidFill>
                <a:srgbClr val="002060"/>
              </a:solidFill>
              <a:effectLst>
                <a:outerShdw dist="38100" dir="2700000" algn="tl" rotWithShape="0">
                  <a:schemeClr val="accent2"/>
                </a:outerShdw>
              </a:effectLst>
            </a:endParaRPr>
          </a:p>
        </p:txBody>
      </p:sp>
      <p:sp>
        <p:nvSpPr>
          <p:cNvPr id="10" name="Rectangle 9"/>
          <p:cNvSpPr/>
          <p:nvPr/>
        </p:nvSpPr>
        <p:spPr>
          <a:xfrm>
            <a:off x="1130969" y="1418644"/>
            <a:ext cx="4484019" cy="3124828"/>
          </a:xfrm>
          <a:prstGeom prst="rect">
            <a:avLst/>
          </a:prstGeom>
          <a:noFill/>
        </p:spPr>
        <p:txBody>
          <a:bodyPr spcFirstLastPara="1" wrap="square" lIns="91440" tIns="45720" rIns="91440" bIns="45720"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0" b="1" cap="none" spc="0" dirty="0" smtClean="0">
                <a:ln w="22225">
                  <a:solidFill>
                    <a:schemeClr val="accent2"/>
                  </a:solidFill>
                  <a:prstDash val="solid"/>
                </a:ln>
                <a:solidFill>
                  <a:schemeClr val="accent2">
                    <a:lumMod val="50000"/>
                  </a:schemeClr>
                </a:solidFill>
                <a:effectLst>
                  <a:outerShdw blurRad="38100" dist="38100" dir="2700000" algn="tl">
                    <a:srgbClr val="000000">
                      <a:alpha val="43137"/>
                    </a:srgbClr>
                  </a:outerShdw>
                </a:effectLst>
              </a:rPr>
              <a:t>Read to Write with TBEAR</a:t>
            </a:r>
            <a:endParaRPr lang="en-US" sz="10000" b="1" cap="none" spc="0" dirty="0">
              <a:ln w="22225">
                <a:solidFill>
                  <a:schemeClr val="accent2"/>
                </a:solidFill>
                <a:prstDash val="solid"/>
              </a:ln>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53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56" y="964095"/>
            <a:ext cx="6241774" cy="7574125"/>
          </a:xfrm>
          <a:prstGeom prst="rect">
            <a:avLst/>
          </a:prstGeom>
        </p:spPr>
        <p:txBody>
          <a:bodyPr wrap="square">
            <a:spAutoFit/>
          </a:bodyPr>
          <a:lstStyle/>
          <a:p>
            <a:pPr algn="ctr"/>
            <a:endParaRPr lang="en-US" sz="2000" dirty="0" smtClean="0">
              <a:solidFill>
                <a:srgbClr val="000000"/>
              </a:solidFill>
              <a:latin typeface="Calibri" panose="020F0502020204030204" pitchFamily="34" charset="0"/>
            </a:endParaRPr>
          </a:p>
          <a:p>
            <a:pPr lvl="0" algn="ctr">
              <a:lnSpc>
                <a:spcPct val="115000"/>
              </a:lnSpc>
            </a:pPr>
            <a:r>
              <a:rPr lang="en-US" dirty="0">
                <a:solidFill>
                  <a:prstClr val="black"/>
                </a:solidFill>
                <a:ea typeface="Calibri"/>
                <a:cs typeface="Calibri"/>
              </a:rPr>
              <a:t>Teacher Reference </a:t>
            </a:r>
            <a:r>
              <a:rPr lang="en-US" dirty="0" smtClean="0">
                <a:solidFill>
                  <a:prstClr val="black"/>
                </a:solidFill>
                <a:ea typeface="Calibri"/>
                <a:cs typeface="Calibri"/>
              </a:rPr>
              <a:t>Copy with Weak Introduction</a:t>
            </a:r>
          </a:p>
          <a:p>
            <a:pPr lvl="0" algn="ctr">
              <a:lnSpc>
                <a:spcPct val="115000"/>
              </a:lnSpc>
            </a:pPr>
            <a:r>
              <a:rPr lang="en-US" dirty="0" smtClean="0">
                <a:solidFill>
                  <a:prstClr val="black"/>
                </a:solidFill>
                <a:ea typeface="Calibri"/>
                <a:cs typeface="Calibri"/>
              </a:rPr>
              <a:t>Topic Tally Example</a:t>
            </a:r>
            <a:endParaRPr lang="en-US" dirty="0">
              <a:solidFill>
                <a:prstClr val="black"/>
              </a:solidFill>
              <a:ea typeface="Calibri"/>
              <a:cs typeface="Calibri"/>
            </a:endParaRPr>
          </a:p>
          <a:p>
            <a:pPr algn="ctr"/>
            <a:endParaRPr lang="en-US" sz="2000" dirty="0">
              <a:solidFill>
                <a:srgbClr val="000000"/>
              </a:solidFill>
              <a:latin typeface="Calibri" panose="020F0502020204030204" pitchFamily="34" charset="0"/>
            </a:endParaRPr>
          </a:p>
          <a:p>
            <a:pPr algn="ctr"/>
            <a:r>
              <a:rPr lang="en-US" sz="2000" dirty="0" smtClean="0">
                <a:solidFill>
                  <a:srgbClr val="000000"/>
                </a:solidFill>
                <a:latin typeface="Calibri" panose="020F0502020204030204" pitchFamily="34" charset="0"/>
              </a:rPr>
              <a:t>Eruption! </a:t>
            </a:r>
          </a:p>
          <a:p>
            <a:pPr algn="ctr"/>
            <a:r>
              <a:rPr lang="en-US" sz="1600" dirty="0">
                <a:solidFill>
                  <a:srgbClr val="000000"/>
                </a:solidFill>
                <a:latin typeface="Arial" panose="020B0604020202020204" pitchFamily="34" charset="0"/>
              </a:rPr>
              <a:t> </a:t>
            </a:r>
            <a:endParaRPr lang="en-US" sz="1200" dirty="0">
              <a:latin typeface="Times New Roman" panose="02020603050405020304" pitchFamily="18" charset="0"/>
              <a:ea typeface="Times New Roman" panose="02020603050405020304" pitchFamily="18" charset="0"/>
            </a:endParaRPr>
          </a:p>
          <a:p>
            <a:pPr>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Mexico's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Colima </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koh</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-LEE-</a:t>
            </a:r>
            <a:r>
              <a:rPr lang="en-US" sz="16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mah</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Volcano</a:t>
            </a:r>
            <a:r>
              <a:rPr lang="en-US" sz="1600" dirty="0">
                <a:latin typeface="Calibri" panose="020F0502020204030204" pitchFamily="34" charset="0"/>
                <a:ea typeface="Calibri" panose="020F0502020204030204" pitchFamily="34" charset="0"/>
                <a:cs typeface="Times New Roman" panose="02020603050405020304" pitchFamily="18" charset="0"/>
              </a:rPr>
              <a:t> of Fire" is alive again.  </a:t>
            </a: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Scientists </a:t>
            </a:r>
            <a:r>
              <a:rPr lang="en-US" sz="1600" dirty="0">
                <a:latin typeface="Calibri" panose="020F0502020204030204" pitchFamily="34" charset="0"/>
                <a:ea typeface="Calibri" panose="020F0502020204030204" pitchFamily="34" charset="0"/>
                <a:cs typeface="Times New Roman" panose="02020603050405020304" pitchFamily="18" charset="0"/>
              </a:rPr>
              <a:t>are worried. What will </a:t>
            </a:r>
            <a:r>
              <a:rPr lang="en-US" sz="1600" dirty="0">
                <a:highlight>
                  <a:srgbClr val="808000"/>
                </a:highlight>
                <a:latin typeface="Calibri" panose="020F0502020204030204" pitchFamily="34" charset="0"/>
                <a:ea typeface="Calibri" panose="020F0502020204030204" pitchFamily="34" charset="0"/>
                <a:cs typeface="Times New Roman" panose="02020603050405020304" pitchFamily="18" charset="0"/>
              </a:rPr>
              <a:t>happen</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Scientists</a:t>
            </a:r>
            <a:r>
              <a:rPr lang="en-US" sz="1600" dirty="0">
                <a:latin typeface="Calibri" panose="020F0502020204030204" pitchFamily="34" charset="0"/>
                <a:ea typeface="Calibri" panose="020F0502020204030204" pitchFamily="34" charset="0"/>
                <a:cs typeface="Times New Roman" panose="02020603050405020304" pitchFamily="18" charset="0"/>
              </a:rPr>
              <a:t> are using data taken from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Colima’s </a:t>
            </a:r>
            <a:r>
              <a:rPr lang="en-US" sz="1600" dirty="0">
                <a:latin typeface="Calibri" panose="020F0502020204030204" pitchFamily="34" charset="0"/>
                <a:ea typeface="Calibri" panose="020F0502020204030204" pitchFamily="34" charset="0"/>
                <a:cs typeface="Times New Roman" panose="02020603050405020304" pitchFamily="18" charset="0"/>
              </a:rPr>
              <a:t>last major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eruption</a:t>
            </a:r>
            <a:r>
              <a:rPr lang="en-US" sz="1600" dirty="0">
                <a:latin typeface="Calibri" panose="020F0502020204030204" pitchFamily="34" charset="0"/>
                <a:ea typeface="Calibri" panose="020F0502020204030204" pitchFamily="34" charset="0"/>
                <a:cs typeface="Times New Roman" panose="02020603050405020304" pitchFamily="18" charset="0"/>
              </a:rPr>
              <a:t> to help </a:t>
            </a: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them</a:t>
            </a:r>
            <a:r>
              <a:rPr lang="en-US" sz="1600" dirty="0">
                <a:latin typeface="Calibri" panose="020F0502020204030204" pitchFamily="34" charset="0"/>
                <a:ea typeface="Calibri" panose="020F0502020204030204" pitchFamily="34" charset="0"/>
                <a:cs typeface="Times New Roman" panose="02020603050405020304" pitchFamily="18" charset="0"/>
              </a:rPr>
              <a:t> predict when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her </a:t>
            </a:r>
            <a:r>
              <a:rPr lang="en-US" sz="1600" dirty="0">
                <a:latin typeface="Calibri" panose="020F0502020204030204" pitchFamily="34" charset="0"/>
                <a:ea typeface="Calibri" panose="020F0502020204030204" pitchFamily="34" charset="0"/>
                <a:cs typeface="Times New Roman" panose="02020603050405020304" pitchFamily="18" charset="0"/>
              </a:rPr>
              <a:t>next </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large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eruption</a:t>
            </a:r>
            <a:r>
              <a:rPr lang="en-US" sz="1600" dirty="0">
                <a:latin typeface="Calibri" panose="020F0502020204030204" pitchFamily="34" charset="0"/>
                <a:ea typeface="Calibri" panose="020F0502020204030204" pitchFamily="34" charset="0"/>
                <a:cs typeface="Times New Roman" panose="02020603050405020304" pitchFamily="18" charset="0"/>
              </a:rPr>
              <a:t> will </a:t>
            </a:r>
            <a:r>
              <a:rPr lang="en-US" sz="1600" dirty="0">
                <a:highlight>
                  <a:srgbClr val="808000"/>
                </a:highlight>
                <a:latin typeface="Calibri" panose="020F0502020204030204" pitchFamily="34" charset="0"/>
                <a:ea typeface="Calibri" panose="020F0502020204030204" pitchFamily="34" charset="0"/>
                <a:cs typeface="Times New Roman" panose="02020603050405020304" pitchFamily="18" charset="0"/>
              </a:rPr>
              <a:t>happen</a:t>
            </a:r>
            <a:r>
              <a:rPr lang="en-US" sz="1600" dirty="0">
                <a:latin typeface="Calibri" panose="020F0502020204030204" pitchFamily="34" charset="0"/>
                <a:ea typeface="Calibri" panose="020F0502020204030204" pitchFamily="34" charset="0"/>
                <a:cs typeface="Times New Roman" panose="02020603050405020304" pitchFamily="18" charset="0"/>
              </a:rPr>
              <a:t>. Knowing this information may keep people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safe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They </a:t>
            </a:r>
            <a:r>
              <a:rPr lang="en-US" sz="1600" dirty="0">
                <a:latin typeface="Calibri" panose="020F0502020204030204" pitchFamily="34" charset="0"/>
                <a:ea typeface="Calibri" panose="020F0502020204030204" pitchFamily="34" charset="0"/>
                <a:cs typeface="Times New Roman" panose="02020603050405020304" pitchFamily="18" charset="0"/>
              </a:rPr>
              <a:t>also use special equipment to track changes within the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volcano</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Scientists </a:t>
            </a:r>
            <a:r>
              <a:rPr lang="en-US" sz="1600" dirty="0">
                <a:latin typeface="Calibri" panose="020F0502020204030204" pitchFamily="34" charset="0"/>
                <a:ea typeface="Calibri" panose="020F0502020204030204" pitchFamily="34" charset="0"/>
                <a:cs typeface="Times New Roman" panose="02020603050405020304" pitchFamily="18" charset="0"/>
              </a:rPr>
              <a:t>are looking for clues of another </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large</a:t>
            </a:r>
            <a:r>
              <a:rPr lang="en-US" sz="1600" dirty="0">
                <a:latin typeface="Calibri" panose="020F0502020204030204" pitchFamily="34" charset="0"/>
                <a:ea typeface="Calibri" panose="020F0502020204030204" pitchFamily="34" charset="0"/>
                <a:cs typeface="Times New Roman" panose="02020603050405020304" pitchFamily="18" charset="0"/>
              </a:rPr>
              <a:t>, explosive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eruption</a:t>
            </a:r>
            <a:r>
              <a:rPr lang="en-US" sz="1600" dirty="0">
                <a:latin typeface="Calibri" panose="020F0502020204030204" pitchFamily="34" charset="0"/>
                <a:ea typeface="Calibri" panose="020F0502020204030204" pitchFamily="34" charset="0"/>
                <a:cs typeface="Times New Roman" panose="02020603050405020304" pitchFamily="18" charset="0"/>
              </a:rPr>
              <a:t> from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Colima</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Everyone will feel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safer </a:t>
            </a:r>
            <a:r>
              <a:rPr lang="en-US" sz="1600" dirty="0">
                <a:latin typeface="Calibri" panose="020F0502020204030204" pitchFamily="34" charset="0"/>
                <a:ea typeface="Calibri" panose="020F0502020204030204" pitchFamily="34" charset="0"/>
                <a:cs typeface="Times New Roman" panose="02020603050405020304" pitchFamily="18" charset="0"/>
              </a:rPr>
              <a:t>if they have the right information about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Colima’s </a:t>
            </a:r>
            <a:r>
              <a:rPr lang="en-US" sz="1600" dirty="0">
                <a:latin typeface="Calibri" panose="020F0502020204030204" pitchFamily="34" charset="0"/>
                <a:ea typeface="Calibri" panose="020F0502020204030204" pitchFamily="34" charset="0"/>
                <a:cs typeface="Times New Roman" panose="02020603050405020304" pitchFamily="18" charset="0"/>
              </a:rPr>
              <a:t>next</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 large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eruption</a:t>
            </a:r>
            <a:r>
              <a:rPr lang="en-US" sz="160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400" i="1" dirty="0">
                <a:solidFill>
                  <a:srgbClr val="000000"/>
                </a:solidFill>
                <a:latin typeface="Calibri" panose="020F0502020204030204" pitchFamily="34" charset="0"/>
                <a:ea typeface="Calibri" panose="020F0502020204030204" pitchFamily="34" charset="0"/>
              </a:rPr>
              <a:t>Example of Grouping Words that are referring to the same thing</a:t>
            </a:r>
            <a:r>
              <a:rPr lang="en-US" sz="1400" dirty="0">
                <a:solidFill>
                  <a:srgbClr val="000000"/>
                </a:solidFill>
                <a:latin typeface="Calibri" panose="020F0502020204030204" pitchFamily="34" charset="0"/>
                <a:ea typeface="Calibri" panose="020F0502020204030204" pitchFamily="34" charset="0"/>
              </a:rPr>
              <a:t>:</a:t>
            </a:r>
            <a:endParaRPr lang="en-US" sz="1100" dirty="0">
              <a:latin typeface="Times New Roman" panose="02020603050405020304" pitchFamily="18" charset="0"/>
              <a:ea typeface="Times New Roman" panose="02020603050405020304" pitchFamily="18" charset="0"/>
            </a:endParaRPr>
          </a:p>
          <a:p>
            <a:pPr>
              <a:lnSpc>
                <a:spcPct val="106000"/>
              </a:lnSpc>
              <a:spcAft>
                <a:spcPts val="800"/>
              </a:spcAft>
            </a:pPr>
            <a:r>
              <a:rPr lang="en-US" sz="1400" dirty="0">
                <a:solidFill>
                  <a:srgbClr val="000000"/>
                </a:solidFill>
                <a:latin typeface="Calibri" panose="020F0502020204030204" pitchFamily="34" charset="0"/>
                <a:ea typeface="Calibri" panose="020F0502020204030204" pitchFamily="34" charset="0"/>
              </a:rPr>
              <a:t>Scientists – 3 + them/they – 2 = 5  </a:t>
            </a:r>
            <a:endParaRPr lang="en-US" sz="1100" dirty="0">
              <a:latin typeface="Times New Roman" panose="02020603050405020304" pitchFamily="18" charset="0"/>
              <a:ea typeface="Times New Roman" panose="02020603050405020304" pitchFamily="18" charset="0"/>
            </a:endParaRPr>
          </a:p>
          <a:p>
            <a:pPr>
              <a:lnSpc>
                <a:spcPct val="106000"/>
              </a:lnSpc>
              <a:spcAft>
                <a:spcPts val="800"/>
              </a:spcAft>
            </a:pPr>
            <a:r>
              <a:rPr lang="en-US" sz="1400" b="1" u="sng" dirty="0">
                <a:solidFill>
                  <a:srgbClr val="000000"/>
                </a:solidFill>
                <a:latin typeface="Calibri" panose="020F0502020204030204" pitchFamily="34" charset="0"/>
                <a:ea typeface="Calibri" panose="020F0502020204030204" pitchFamily="34" charset="0"/>
              </a:rPr>
              <a:t>IDENTIFIED TOPIC</a:t>
            </a:r>
            <a:r>
              <a:rPr lang="en-US" sz="1400" dirty="0">
                <a:solidFill>
                  <a:srgbClr val="000000"/>
                </a:solidFill>
                <a:latin typeface="Calibri" panose="020F0502020204030204" pitchFamily="34" charset="0"/>
                <a:ea typeface="Calibri" panose="020F0502020204030204" pitchFamily="34" charset="0"/>
              </a:rPr>
              <a:t>: Colima – 5 + Volcano – 2 + her – 1 = 8</a:t>
            </a:r>
            <a:endParaRPr lang="en-US" sz="1100" dirty="0">
              <a:latin typeface="Times New Roman" panose="02020603050405020304" pitchFamily="18" charset="0"/>
              <a:ea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Large – 3</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Eruption – 3</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Happen – 2</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Safe/safe - 2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723697" y="8475136"/>
            <a:ext cx="2862591"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10</a:t>
            </a:fld>
            <a:endParaRPr lang="en-US" dirty="0"/>
          </a:p>
        </p:txBody>
      </p:sp>
    </p:spTree>
    <p:extLst>
      <p:ext uri="{BB962C8B-B14F-4D97-AF65-F5344CB8AC3E}">
        <p14:creationId xmlns:p14="http://schemas.microsoft.com/office/powerpoint/2010/main" val="3206933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66" y="244110"/>
            <a:ext cx="6185647" cy="5901119"/>
          </a:xfrm>
          <a:prstGeom prst="rect">
            <a:avLst/>
          </a:prstGeom>
        </p:spPr>
        <p:txBody>
          <a:bodyPr wrap="square" lIns="82058" tIns="41029" rIns="82058" bIns="41029">
            <a:spAutoFit/>
          </a:bodyPr>
          <a:lstStyle/>
          <a:p>
            <a:pPr lvl="0">
              <a:lnSpc>
                <a:spcPct val="115000"/>
              </a:lnSpc>
            </a:pPr>
            <a:r>
              <a:rPr lang="en-US" sz="1200" dirty="0" smtClean="0">
                <a:solidFill>
                  <a:prstClr val="black"/>
                </a:solidFill>
                <a:ea typeface="Calibri"/>
                <a:cs typeface="Calibri"/>
              </a:rPr>
              <a:t>Teacher Copy - Text Analyses Reference </a:t>
            </a:r>
          </a:p>
          <a:p>
            <a:pPr lvl="0">
              <a:lnSpc>
                <a:spcPct val="115000"/>
              </a:lnSpc>
            </a:pPr>
            <a:r>
              <a:rPr lang="en-US" sz="1200" dirty="0" smtClean="0">
                <a:solidFill>
                  <a:prstClr val="black"/>
                </a:solidFill>
                <a:ea typeface="Calibri"/>
                <a:cs typeface="Calibri"/>
              </a:rPr>
              <a:t>Lexile 800</a:t>
            </a:r>
            <a:endParaRPr lang="en-US" sz="1200" dirty="0">
              <a:solidFill>
                <a:prstClr val="black"/>
              </a:solidFill>
              <a:ea typeface="Calibri"/>
              <a:cs typeface="Calibri"/>
            </a:endParaRPr>
          </a:p>
          <a:p>
            <a:pPr lvl="0">
              <a:lnSpc>
                <a:spcPct val="115000"/>
              </a:lnSpc>
            </a:pPr>
            <a:r>
              <a:rPr lang="en-US" sz="1200" dirty="0">
                <a:solidFill>
                  <a:prstClr val="black"/>
                </a:solidFill>
                <a:ea typeface="Calibri"/>
                <a:cs typeface="Calibri"/>
              </a:rPr>
              <a:t>Grade level </a:t>
            </a:r>
            <a:r>
              <a:rPr lang="en-US" sz="1200" dirty="0" smtClean="0">
                <a:solidFill>
                  <a:prstClr val="black"/>
                </a:solidFill>
                <a:ea typeface="Calibri"/>
                <a:cs typeface="Calibri"/>
              </a:rPr>
              <a:t>8.8</a:t>
            </a:r>
          </a:p>
          <a:p>
            <a:pPr lvl="0">
              <a:lnSpc>
                <a:spcPct val="115000"/>
              </a:lnSpc>
            </a:pPr>
            <a:endParaRPr lang="en-US" sz="2200" b="1" dirty="0">
              <a:latin typeface="Calibri"/>
              <a:ea typeface="Calibri"/>
              <a:cs typeface="Calibri"/>
            </a:endParaRPr>
          </a:p>
          <a:p>
            <a:pPr lvl="0" algn="ctr">
              <a:lnSpc>
                <a:spcPct val="115000"/>
              </a:lnSpc>
            </a:pPr>
            <a:r>
              <a:rPr lang="en-US" dirty="0">
                <a:solidFill>
                  <a:prstClr val="black"/>
                </a:solidFill>
                <a:ea typeface="Calibri"/>
                <a:cs typeface="Calibri"/>
              </a:rPr>
              <a:t>Teacher Reference Copy with Weak Introduction</a:t>
            </a:r>
          </a:p>
          <a:p>
            <a:pPr lvl="0" algn="ctr"/>
            <a:r>
              <a:rPr lang="en-US" sz="2000" dirty="0" smtClean="0">
                <a:solidFill>
                  <a:srgbClr val="000000"/>
                </a:solidFill>
                <a:latin typeface="Calibri" panose="020F0502020204030204" pitchFamily="34" charset="0"/>
              </a:rPr>
              <a:t>Eruption</a:t>
            </a:r>
            <a:r>
              <a:rPr lang="en-US" sz="2000" dirty="0">
                <a:solidFill>
                  <a:srgbClr val="000000"/>
                </a:solidFill>
                <a:latin typeface="Calibri" panose="020F0502020204030204" pitchFamily="34" charset="0"/>
              </a:rPr>
              <a:t>! </a:t>
            </a:r>
            <a:r>
              <a:rPr lang="en-US" sz="1600" dirty="0">
                <a:solidFill>
                  <a:srgbClr val="000000"/>
                </a:solidFill>
                <a:latin typeface="Arial" panose="020B0604020202020204" pitchFamily="34" charset="0"/>
              </a:rPr>
              <a:t> </a:t>
            </a:r>
          </a:p>
          <a:p>
            <a:pPr lvl="0" algn="ctr"/>
            <a:endParaRPr lang="en-US" sz="1200" dirty="0">
              <a:solidFill>
                <a:prstClr val="black"/>
              </a:solidFill>
              <a:latin typeface="Times New Roman" panose="02020603050405020304" pitchFamily="18" charset="0"/>
              <a:ea typeface="Times New Roman" panose="02020603050405020304" pitchFamily="18" charset="0"/>
            </a:endParaRPr>
          </a:p>
          <a:p>
            <a:pPr lvl="0"/>
            <a:r>
              <a:rPr lang="en-US" sz="1600" dirty="0">
                <a:solidFill>
                  <a:srgbClr val="000000"/>
                </a:solidFill>
                <a:latin typeface="Arial" panose="020B0604020202020204" pitchFamily="34" charset="0"/>
              </a:rPr>
              <a:t>Mexico's Colima (</a:t>
            </a:r>
            <a:r>
              <a:rPr lang="en-US" sz="1600" dirty="0" err="1">
                <a:solidFill>
                  <a:srgbClr val="000000"/>
                </a:solidFill>
                <a:latin typeface="Arial" panose="020B0604020202020204" pitchFamily="34" charset="0"/>
              </a:rPr>
              <a:t>koh</a:t>
            </a:r>
            <a:r>
              <a:rPr lang="en-US" sz="1600" dirty="0">
                <a:solidFill>
                  <a:srgbClr val="000000"/>
                </a:solidFill>
                <a:latin typeface="Arial" panose="020B0604020202020204" pitchFamily="34" charset="0"/>
              </a:rPr>
              <a:t>-LEE-</a:t>
            </a:r>
            <a:r>
              <a:rPr lang="en-US" sz="1600" dirty="0" err="1">
                <a:solidFill>
                  <a:srgbClr val="000000"/>
                </a:solidFill>
                <a:latin typeface="Arial" panose="020B0604020202020204" pitchFamily="34" charset="0"/>
              </a:rPr>
              <a:t>mah</a:t>
            </a:r>
            <a:r>
              <a:rPr lang="en-US" sz="1600" dirty="0">
                <a:solidFill>
                  <a:srgbClr val="000000"/>
                </a:solidFill>
                <a:latin typeface="Arial" panose="020B0604020202020204" pitchFamily="34" charset="0"/>
              </a:rPr>
              <a:t>) "Volcano of Fire" is alive again.  Scientists are worried. What will happen?</a:t>
            </a:r>
            <a:endParaRPr lang="en-US" sz="1200" dirty="0">
              <a:solidFill>
                <a:prstClr val="black"/>
              </a:solidFill>
              <a:latin typeface="Times New Roman" panose="02020603050405020304" pitchFamily="18" charset="0"/>
              <a:ea typeface="Times New Roman" panose="02020603050405020304" pitchFamily="18" charset="0"/>
            </a:endParaRPr>
          </a:p>
          <a:p>
            <a:pPr lvl="0"/>
            <a:endParaRPr lang="en-US" sz="1600" dirty="0">
              <a:solidFill>
                <a:srgbClr val="000000"/>
              </a:solidFill>
              <a:latin typeface="Arial" panose="020B0604020202020204" pitchFamily="34" charset="0"/>
            </a:endParaRPr>
          </a:p>
          <a:p>
            <a:pPr lvl="0"/>
            <a:r>
              <a:rPr lang="en-US" sz="1600" dirty="0">
                <a:solidFill>
                  <a:srgbClr val="000000"/>
                </a:solidFill>
                <a:latin typeface="Arial" panose="020B0604020202020204" pitchFamily="34" charset="0"/>
              </a:rPr>
              <a:t>Scientists are using data taken from Colima’s last major eruption to help them predict when her next large eruption will happen. Knowing this information may keep people safe. They also use special equipment to track changes within the volcano. Scientists are looking for clues of another large, explosive eruption from Colima.</a:t>
            </a:r>
            <a:endParaRPr lang="en-US" sz="1200" dirty="0">
              <a:solidFill>
                <a:prstClr val="black"/>
              </a:solidFill>
              <a:latin typeface="Times New Roman" panose="02020603050405020304" pitchFamily="18" charset="0"/>
              <a:ea typeface="Times New Roman" panose="02020603050405020304" pitchFamily="18" charset="0"/>
            </a:endParaRPr>
          </a:p>
          <a:p>
            <a:pPr lvl="0"/>
            <a:endParaRPr lang="en-US" sz="1200" dirty="0">
              <a:solidFill>
                <a:prstClr val="black"/>
              </a:solidFill>
              <a:latin typeface="Times New Roman" panose="02020603050405020304" pitchFamily="18" charset="0"/>
              <a:ea typeface="Times New Roman" panose="02020603050405020304" pitchFamily="18" charset="0"/>
            </a:endParaRPr>
          </a:p>
          <a:p>
            <a:pPr lvl="0">
              <a:lnSpc>
                <a:spcPct val="106000"/>
              </a:lnSpc>
              <a:spcAft>
                <a:spcPts val="800"/>
              </a:spcAft>
            </a:pPr>
            <a:r>
              <a:rPr lang="en-US" sz="1600" dirty="0">
                <a:solidFill>
                  <a:srgbClr val="000000"/>
                </a:solidFill>
                <a:latin typeface="Arial" panose="020B0604020202020204" pitchFamily="34" charset="0"/>
              </a:rPr>
              <a:t>Everyone will feel safer if they have the right information about Colima’s next large eruption!</a:t>
            </a:r>
            <a:endParaRPr lang="en-US" sz="1200" dirty="0">
              <a:solidFill>
                <a:prstClr val="black"/>
              </a:solidFill>
              <a:latin typeface="Times New Roman" panose="02020603050405020304" pitchFamily="18" charset="0"/>
              <a:ea typeface="Times New Roman" panose="02020603050405020304" pitchFamily="18" charset="0"/>
            </a:endParaRPr>
          </a:p>
          <a:p>
            <a:pPr>
              <a:lnSpc>
                <a:spcPct val="115000"/>
              </a:lnSpc>
            </a:pPr>
            <a:endParaRPr lang="en-US" strike="sngStrike" dirty="0">
              <a:latin typeface="Calibri"/>
              <a:ea typeface="Calibri"/>
              <a:cs typeface="Calibri"/>
            </a:endParaRPr>
          </a:p>
          <a:p>
            <a:pPr>
              <a:lnSpc>
                <a:spcPct val="115000"/>
              </a:lnSpc>
            </a:pPr>
            <a:endParaRPr lang="en-US" dirty="0">
              <a:latin typeface="Calibri"/>
              <a:ea typeface="Calibri"/>
              <a:cs typeface="Times New Roman"/>
            </a:endParaRPr>
          </a:p>
          <a:p>
            <a:pPr>
              <a:lnSpc>
                <a:spcPct val="115000"/>
              </a:lnSpc>
            </a:pPr>
            <a:r>
              <a:rPr lang="en-US" dirty="0">
                <a:latin typeface="Calibri"/>
                <a:ea typeface="Calibri"/>
                <a:cs typeface="Times New Roman"/>
              </a:rPr>
              <a:t>         </a:t>
            </a:r>
          </a:p>
        </p:txBody>
      </p:sp>
      <p:sp>
        <p:nvSpPr>
          <p:cNvPr id="2" name="Footer Placeholder 1"/>
          <p:cNvSpPr>
            <a:spLocks noGrp="1"/>
          </p:cNvSpPr>
          <p:nvPr>
            <p:ph type="ftr" idx="11"/>
          </p:nvPr>
        </p:nvSpPr>
        <p:spPr>
          <a:xfrm>
            <a:off x="67236" y="8631977"/>
            <a:ext cx="3039876" cy="486834"/>
          </a:xfrm>
        </p:spPr>
        <p:txBody>
          <a:bodyPr anchor="b"/>
          <a:lstStyle/>
          <a:p>
            <a:pPr algn="l"/>
            <a:r>
              <a:rPr lang="en-US" sz="700" smtClean="0"/>
              <a:t>TBEAR Hess 2010/ Hillsboro SD-OR/OSP- S. Richmond </a:t>
            </a:r>
            <a:endParaRPr lang="en-US" sz="700" dirty="0"/>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11</a:t>
            </a:fld>
            <a:endParaRPr lang="en-US" dirty="0"/>
          </a:p>
        </p:txBody>
      </p:sp>
      <p:grpSp>
        <p:nvGrpSpPr>
          <p:cNvPr id="16" name="Group 15"/>
          <p:cNvGrpSpPr/>
          <p:nvPr/>
        </p:nvGrpSpPr>
        <p:grpSpPr>
          <a:xfrm>
            <a:off x="338757" y="5006419"/>
            <a:ext cx="6047756" cy="2737341"/>
            <a:chOff x="338757" y="5006419"/>
            <a:chExt cx="6047756" cy="2737341"/>
          </a:xfrm>
        </p:grpSpPr>
        <p:pic>
          <p:nvPicPr>
            <p:cNvPr id="6" name="Picture 5"/>
            <p:cNvPicPr>
              <a:picLocks noChangeAspect="1"/>
            </p:cNvPicPr>
            <p:nvPr/>
          </p:nvPicPr>
          <p:blipFill>
            <a:blip r:embed="rId2"/>
            <a:stretch>
              <a:fillRect/>
            </a:stretch>
          </p:blipFill>
          <p:spPr>
            <a:xfrm>
              <a:off x="338757" y="5006419"/>
              <a:ext cx="6047756" cy="2737341"/>
            </a:xfrm>
            <a:prstGeom prst="rect">
              <a:avLst/>
            </a:prstGeom>
          </p:spPr>
        </p:pic>
        <p:sp>
          <p:nvSpPr>
            <p:cNvPr id="13" name="Rectangle 12"/>
            <p:cNvSpPr/>
            <p:nvPr/>
          </p:nvSpPr>
          <p:spPr>
            <a:xfrm>
              <a:off x="3940821" y="7379936"/>
              <a:ext cx="712099" cy="26703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 5th</a:t>
              </a:r>
              <a:endParaRPr lang="en-US" sz="1200" b="1" dirty="0">
                <a:solidFill>
                  <a:srgbClr val="C00000"/>
                </a:solidFill>
              </a:endParaRPr>
            </a:p>
          </p:txBody>
        </p:sp>
        <p:sp>
          <p:nvSpPr>
            <p:cNvPr id="14" name="Rectangle 13"/>
            <p:cNvSpPr/>
            <p:nvPr/>
          </p:nvSpPr>
          <p:spPr>
            <a:xfrm>
              <a:off x="3188033" y="5780929"/>
              <a:ext cx="1011734"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84909" y="5428095"/>
              <a:ext cx="822341"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927578" y="6773034"/>
              <a:ext cx="1458305" cy="598810"/>
            </a:xfrm>
            <a:custGeom>
              <a:avLst/>
              <a:gdLst>
                <a:gd name="connsiteX0" fmla="*/ 721930 w 1458305"/>
                <a:gd name="connsiteY0" fmla="*/ 0 h 526714"/>
                <a:gd name="connsiteX1" fmla="*/ 738114 w 1458305"/>
                <a:gd name="connsiteY1" fmla="*/ 113288 h 526714"/>
                <a:gd name="connsiteX2" fmla="*/ 730022 w 1458305"/>
                <a:gd name="connsiteY2" fmla="*/ 210393 h 526714"/>
                <a:gd name="connsiteX3" fmla="*/ 697654 w 1458305"/>
                <a:gd name="connsiteY3" fmla="*/ 178024 h 526714"/>
                <a:gd name="connsiteX4" fmla="*/ 673378 w 1458305"/>
                <a:gd name="connsiteY4" fmla="*/ 161840 h 526714"/>
                <a:gd name="connsiteX5" fmla="*/ 624826 w 1458305"/>
                <a:gd name="connsiteY5" fmla="*/ 145656 h 526714"/>
                <a:gd name="connsiteX6" fmla="*/ 414433 w 1458305"/>
                <a:gd name="connsiteY6" fmla="*/ 129472 h 526714"/>
                <a:gd name="connsiteX7" fmla="*/ 1739 w 1458305"/>
                <a:gd name="connsiteY7" fmla="*/ 137564 h 526714"/>
                <a:gd name="connsiteX8" fmla="*/ 26015 w 1458305"/>
                <a:gd name="connsiteY8" fmla="*/ 145656 h 526714"/>
                <a:gd name="connsiteX9" fmla="*/ 50291 w 1458305"/>
                <a:gd name="connsiteY9" fmla="*/ 161840 h 526714"/>
                <a:gd name="connsiteX10" fmla="*/ 74567 w 1458305"/>
                <a:gd name="connsiteY10" fmla="*/ 169932 h 526714"/>
                <a:gd name="connsiteX11" fmla="*/ 98843 w 1458305"/>
                <a:gd name="connsiteY11" fmla="*/ 186116 h 526714"/>
                <a:gd name="connsiteX12" fmla="*/ 115027 w 1458305"/>
                <a:gd name="connsiteY12" fmla="*/ 202301 h 526714"/>
                <a:gd name="connsiteX13" fmla="*/ 163580 w 1458305"/>
                <a:gd name="connsiteY13" fmla="*/ 218485 h 526714"/>
                <a:gd name="connsiteX14" fmla="*/ 187856 w 1458305"/>
                <a:gd name="connsiteY14" fmla="*/ 226577 h 526714"/>
                <a:gd name="connsiteX15" fmla="*/ 212132 w 1458305"/>
                <a:gd name="connsiteY15" fmla="*/ 234669 h 526714"/>
                <a:gd name="connsiteX16" fmla="*/ 236408 w 1458305"/>
                <a:gd name="connsiteY16" fmla="*/ 250853 h 526714"/>
                <a:gd name="connsiteX17" fmla="*/ 284960 w 1458305"/>
                <a:gd name="connsiteY17" fmla="*/ 267037 h 526714"/>
                <a:gd name="connsiteX18" fmla="*/ 333512 w 1458305"/>
                <a:gd name="connsiteY18" fmla="*/ 283221 h 526714"/>
                <a:gd name="connsiteX19" fmla="*/ 357788 w 1458305"/>
                <a:gd name="connsiteY19" fmla="*/ 291313 h 526714"/>
                <a:gd name="connsiteX20" fmla="*/ 382064 w 1458305"/>
                <a:gd name="connsiteY20" fmla="*/ 307497 h 526714"/>
                <a:gd name="connsiteX21" fmla="*/ 454893 w 1458305"/>
                <a:gd name="connsiteY21" fmla="*/ 323681 h 526714"/>
                <a:gd name="connsiteX22" fmla="*/ 479169 w 1458305"/>
                <a:gd name="connsiteY22" fmla="*/ 331773 h 526714"/>
                <a:gd name="connsiteX23" fmla="*/ 560089 w 1458305"/>
                <a:gd name="connsiteY23" fmla="*/ 347957 h 526714"/>
                <a:gd name="connsiteX24" fmla="*/ 624826 w 1458305"/>
                <a:gd name="connsiteY24" fmla="*/ 364141 h 526714"/>
                <a:gd name="connsiteX25" fmla="*/ 754298 w 1458305"/>
                <a:gd name="connsiteY25" fmla="*/ 380325 h 526714"/>
                <a:gd name="connsiteX26" fmla="*/ 778574 w 1458305"/>
                <a:gd name="connsiteY26" fmla="*/ 388417 h 526714"/>
                <a:gd name="connsiteX27" fmla="*/ 827126 w 1458305"/>
                <a:gd name="connsiteY27" fmla="*/ 420785 h 526714"/>
                <a:gd name="connsiteX28" fmla="*/ 875679 w 1458305"/>
                <a:gd name="connsiteY28" fmla="*/ 436970 h 526714"/>
                <a:gd name="connsiteX29" fmla="*/ 899955 w 1458305"/>
                <a:gd name="connsiteY29" fmla="*/ 453154 h 526714"/>
                <a:gd name="connsiteX30" fmla="*/ 948507 w 1458305"/>
                <a:gd name="connsiteY30" fmla="*/ 469338 h 526714"/>
                <a:gd name="connsiteX31" fmla="*/ 997059 w 1458305"/>
                <a:gd name="connsiteY31" fmla="*/ 485522 h 526714"/>
                <a:gd name="connsiteX32" fmla="*/ 1021335 w 1458305"/>
                <a:gd name="connsiteY32" fmla="*/ 493614 h 526714"/>
                <a:gd name="connsiteX33" fmla="*/ 1094164 w 1458305"/>
                <a:gd name="connsiteY33" fmla="*/ 509798 h 526714"/>
                <a:gd name="connsiteX34" fmla="*/ 1280280 w 1458305"/>
                <a:gd name="connsiteY34" fmla="*/ 525982 h 526714"/>
                <a:gd name="connsiteX35" fmla="*/ 1458305 w 1458305"/>
                <a:gd name="connsiteY35" fmla="*/ 525982 h 52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8305" h="526714">
                  <a:moveTo>
                    <a:pt x="721930" y="0"/>
                  </a:moveTo>
                  <a:cubicBezTo>
                    <a:pt x="729400" y="37352"/>
                    <a:pt x="738114" y="74845"/>
                    <a:pt x="738114" y="113288"/>
                  </a:cubicBezTo>
                  <a:cubicBezTo>
                    <a:pt x="738114" y="145769"/>
                    <a:pt x="732719" y="178025"/>
                    <a:pt x="730022" y="210393"/>
                  </a:cubicBezTo>
                  <a:cubicBezTo>
                    <a:pt x="717075" y="171550"/>
                    <a:pt x="732180" y="195287"/>
                    <a:pt x="697654" y="178024"/>
                  </a:cubicBezTo>
                  <a:cubicBezTo>
                    <a:pt x="688955" y="173675"/>
                    <a:pt x="682265" y="165790"/>
                    <a:pt x="673378" y="161840"/>
                  </a:cubicBezTo>
                  <a:cubicBezTo>
                    <a:pt x="657789" y="154912"/>
                    <a:pt x="641010" y="151051"/>
                    <a:pt x="624826" y="145656"/>
                  </a:cubicBezTo>
                  <a:cubicBezTo>
                    <a:pt x="541641" y="117928"/>
                    <a:pt x="609052" y="137934"/>
                    <a:pt x="414433" y="129472"/>
                  </a:cubicBezTo>
                  <a:cubicBezTo>
                    <a:pt x="276868" y="132169"/>
                    <a:pt x="139211" y="131836"/>
                    <a:pt x="1739" y="137564"/>
                  </a:cubicBezTo>
                  <a:cubicBezTo>
                    <a:pt x="-6783" y="137919"/>
                    <a:pt x="18386" y="141841"/>
                    <a:pt x="26015" y="145656"/>
                  </a:cubicBezTo>
                  <a:cubicBezTo>
                    <a:pt x="34714" y="150005"/>
                    <a:pt x="41592" y="157491"/>
                    <a:pt x="50291" y="161840"/>
                  </a:cubicBezTo>
                  <a:cubicBezTo>
                    <a:pt x="57920" y="165655"/>
                    <a:pt x="66938" y="166117"/>
                    <a:pt x="74567" y="169932"/>
                  </a:cubicBezTo>
                  <a:cubicBezTo>
                    <a:pt x="83266" y="174281"/>
                    <a:pt x="91249" y="180040"/>
                    <a:pt x="98843" y="186116"/>
                  </a:cubicBezTo>
                  <a:cubicBezTo>
                    <a:pt x="104801" y="190882"/>
                    <a:pt x="108203" y="198889"/>
                    <a:pt x="115027" y="202301"/>
                  </a:cubicBezTo>
                  <a:cubicBezTo>
                    <a:pt x="130286" y="209930"/>
                    <a:pt x="147396" y="213090"/>
                    <a:pt x="163580" y="218485"/>
                  </a:cubicBezTo>
                  <a:lnTo>
                    <a:pt x="187856" y="226577"/>
                  </a:lnTo>
                  <a:cubicBezTo>
                    <a:pt x="195948" y="229274"/>
                    <a:pt x="205035" y="229938"/>
                    <a:pt x="212132" y="234669"/>
                  </a:cubicBezTo>
                  <a:cubicBezTo>
                    <a:pt x="220224" y="240064"/>
                    <a:pt x="227521" y="246903"/>
                    <a:pt x="236408" y="250853"/>
                  </a:cubicBezTo>
                  <a:cubicBezTo>
                    <a:pt x="251997" y="257781"/>
                    <a:pt x="268776" y="261642"/>
                    <a:pt x="284960" y="267037"/>
                  </a:cubicBezTo>
                  <a:lnTo>
                    <a:pt x="333512" y="283221"/>
                  </a:lnTo>
                  <a:cubicBezTo>
                    <a:pt x="341604" y="285918"/>
                    <a:pt x="350691" y="286582"/>
                    <a:pt x="357788" y="291313"/>
                  </a:cubicBezTo>
                  <a:cubicBezTo>
                    <a:pt x="365880" y="296708"/>
                    <a:pt x="373125" y="303666"/>
                    <a:pt x="382064" y="307497"/>
                  </a:cubicBezTo>
                  <a:cubicBezTo>
                    <a:pt x="393693" y="312481"/>
                    <a:pt x="445677" y="321377"/>
                    <a:pt x="454893" y="323681"/>
                  </a:cubicBezTo>
                  <a:cubicBezTo>
                    <a:pt x="463168" y="325750"/>
                    <a:pt x="470858" y="329855"/>
                    <a:pt x="479169" y="331773"/>
                  </a:cubicBezTo>
                  <a:cubicBezTo>
                    <a:pt x="505972" y="337958"/>
                    <a:pt x="533993" y="339258"/>
                    <a:pt x="560089" y="347957"/>
                  </a:cubicBezTo>
                  <a:cubicBezTo>
                    <a:pt x="591358" y="358380"/>
                    <a:pt x="585765" y="357631"/>
                    <a:pt x="624826" y="364141"/>
                  </a:cubicBezTo>
                  <a:cubicBezTo>
                    <a:pt x="671013" y="371839"/>
                    <a:pt x="706871" y="375055"/>
                    <a:pt x="754298" y="380325"/>
                  </a:cubicBezTo>
                  <a:cubicBezTo>
                    <a:pt x="762390" y="383022"/>
                    <a:pt x="771118" y="384275"/>
                    <a:pt x="778574" y="388417"/>
                  </a:cubicBezTo>
                  <a:cubicBezTo>
                    <a:pt x="795577" y="397863"/>
                    <a:pt x="808673" y="414634"/>
                    <a:pt x="827126" y="420785"/>
                  </a:cubicBezTo>
                  <a:cubicBezTo>
                    <a:pt x="843310" y="426180"/>
                    <a:pt x="861484" y="427507"/>
                    <a:pt x="875679" y="436970"/>
                  </a:cubicBezTo>
                  <a:cubicBezTo>
                    <a:pt x="883771" y="442365"/>
                    <a:pt x="891068" y="449204"/>
                    <a:pt x="899955" y="453154"/>
                  </a:cubicBezTo>
                  <a:cubicBezTo>
                    <a:pt x="915544" y="460082"/>
                    <a:pt x="932323" y="463943"/>
                    <a:pt x="948507" y="469338"/>
                  </a:cubicBezTo>
                  <a:lnTo>
                    <a:pt x="997059" y="485522"/>
                  </a:lnTo>
                  <a:cubicBezTo>
                    <a:pt x="1005151" y="488219"/>
                    <a:pt x="1013060" y="491545"/>
                    <a:pt x="1021335" y="493614"/>
                  </a:cubicBezTo>
                  <a:cubicBezTo>
                    <a:pt x="1044896" y="499504"/>
                    <a:pt x="1070191" y="506373"/>
                    <a:pt x="1094164" y="509798"/>
                  </a:cubicBezTo>
                  <a:cubicBezTo>
                    <a:pt x="1140463" y="516412"/>
                    <a:pt x="1242069" y="524921"/>
                    <a:pt x="1280280" y="525982"/>
                  </a:cubicBezTo>
                  <a:cubicBezTo>
                    <a:pt x="1339599" y="527630"/>
                    <a:pt x="1398963" y="525982"/>
                    <a:pt x="1458305" y="525982"/>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1056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56" y="964095"/>
            <a:ext cx="6241774" cy="5077031"/>
          </a:xfrm>
          <a:prstGeom prst="rect">
            <a:avLst/>
          </a:prstGeom>
        </p:spPr>
        <p:txBody>
          <a:bodyPr wrap="square">
            <a:spAutoFit/>
          </a:bodyPr>
          <a:lstStyle/>
          <a:p>
            <a:pPr lvl="0">
              <a:lnSpc>
                <a:spcPct val="115000"/>
              </a:lnSpc>
            </a:pPr>
            <a:r>
              <a:rPr lang="en-US" sz="2000" b="1" i="1" dirty="0">
                <a:solidFill>
                  <a:prstClr val="black"/>
                </a:solidFill>
                <a:ea typeface="Calibri"/>
                <a:cs typeface="Calibri"/>
              </a:rPr>
              <a:t>student copy</a:t>
            </a:r>
          </a:p>
          <a:p>
            <a:pPr lvl="0">
              <a:lnSpc>
                <a:spcPct val="115000"/>
              </a:lnSpc>
            </a:pPr>
            <a:r>
              <a:rPr lang="en-US" sz="2000" b="1" dirty="0">
                <a:solidFill>
                  <a:prstClr val="black"/>
                </a:solidFill>
                <a:ea typeface="Calibri"/>
                <a:cs typeface="Calibri"/>
              </a:rPr>
              <a:t>Name:_________________________</a:t>
            </a:r>
          </a:p>
          <a:p>
            <a:pPr algn="ctr"/>
            <a:endParaRPr lang="en-US" sz="2000" dirty="0" smtClean="0">
              <a:solidFill>
                <a:srgbClr val="000000"/>
              </a:solidFill>
              <a:latin typeface="Calibri" panose="020F0502020204030204" pitchFamily="34" charset="0"/>
            </a:endParaRPr>
          </a:p>
          <a:p>
            <a:pPr algn="ctr"/>
            <a:endParaRPr lang="en-US" sz="2000" dirty="0">
              <a:solidFill>
                <a:srgbClr val="000000"/>
              </a:solidFill>
              <a:latin typeface="Calibri" panose="020F0502020204030204" pitchFamily="34" charset="0"/>
            </a:endParaRPr>
          </a:p>
          <a:p>
            <a:pPr algn="ctr"/>
            <a:r>
              <a:rPr lang="en-US" sz="2000" dirty="0" smtClean="0">
                <a:solidFill>
                  <a:srgbClr val="000000"/>
                </a:solidFill>
                <a:latin typeface="Calibri" panose="020F0502020204030204" pitchFamily="34" charset="0"/>
              </a:rPr>
              <a:t>_________________</a:t>
            </a:r>
          </a:p>
          <a:p>
            <a:pPr algn="ctr"/>
            <a:r>
              <a:rPr lang="en-US" sz="1600" dirty="0">
                <a:solidFill>
                  <a:srgbClr val="000000"/>
                </a:solidFill>
                <a:latin typeface="Arial" panose="020B0604020202020204" pitchFamily="34" charset="0"/>
              </a:rPr>
              <a:t> </a:t>
            </a:r>
            <a:endParaRPr lang="en-US" sz="1200" dirty="0">
              <a:latin typeface="Times New Roman" panose="02020603050405020304" pitchFamily="18" charset="0"/>
              <a:ea typeface="Times New Roman" panose="02020603050405020304" pitchFamily="18" charset="0"/>
            </a:endParaRPr>
          </a:p>
          <a:p>
            <a:r>
              <a:rPr lang="en-US" sz="1600" dirty="0">
                <a:solidFill>
                  <a:srgbClr val="000000"/>
                </a:solidFill>
                <a:latin typeface="Arial" panose="020B0604020202020204" pitchFamily="34" charset="0"/>
              </a:rPr>
              <a:t>Mexico's Colima (koh-LEE-mah) "Volcano of Fire" is alive again.  Scientists are worried. What will happen?</a:t>
            </a:r>
            <a:endParaRPr lang="en-US" sz="1200" dirty="0">
              <a:latin typeface="Times New Roman" panose="02020603050405020304" pitchFamily="18" charset="0"/>
              <a:ea typeface="Times New Roman" panose="02020603050405020304" pitchFamily="18" charset="0"/>
            </a:endParaRPr>
          </a:p>
          <a:p>
            <a:endParaRPr lang="en-US" sz="1600" dirty="0">
              <a:solidFill>
                <a:srgbClr val="000000"/>
              </a:solidFill>
              <a:latin typeface="Arial" panose="020B0604020202020204" pitchFamily="34" charset="0"/>
            </a:endParaRPr>
          </a:p>
          <a:p>
            <a:r>
              <a:rPr lang="en-US" sz="1600" dirty="0" smtClean="0">
                <a:solidFill>
                  <a:srgbClr val="000000"/>
                </a:solidFill>
                <a:latin typeface="Arial" panose="020B0604020202020204" pitchFamily="34" charset="0"/>
              </a:rPr>
              <a:t>Scientists </a:t>
            </a:r>
            <a:r>
              <a:rPr lang="en-US" sz="1600" dirty="0">
                <a:solidFill>
                  <a:srgbClr val="000000"/>
                </a:solidFill>
                <a:latin typeface="Arial" panose="020B0604020202020204" pitchFamily="34" charset="0"/>
              </a:rPr>
              <a:t>are using data taken from Colima’s last major eruption to help them predict when </a:t>
            </a:r>
            <a:r>
              <a:rPr lang="en-US" sz="1600" dirty="0" smtClean="0">
                <a:solidFill>
                  <a:srgbClr val="000000"/>
                </a:solidFill>
                <a:latin typeface="Arial" panose="020B0604020202020204" pitchFamily="34" charset="0"/>
              </a:rPr>
              <a:t>her next </a:t>
            </a:r>
            <a:r>
              <a:rPr lang="en-US" sz="1600" dirty="0">
                <a:solidFill>
                  <a:srgbClr val="000000"/>
                </a:solidFill>
                <a:latin typeface="Arial" panose="020B0604020202020204" pitchFamily="34" charset="0"/>
              </a:rPr>
              <a:t>large eruption will happen. Knowing this information may keep people safe. They also use special equipment to track changes within the volcano. Scientists are looking for clues of another large, explosive </a:t>
            </a:r>
            <a:r>
              <a:rPr lang="en-US" sz="1600" dirty="0" smtClean="0">
                <a:solidFill>
                  <a:srgbClr val="000000"/>
                </a:solidFill>
                <a:latin typeface="Arial" panose="020B0604020202020204" pitchFamily="34" charset="0"/>
              </a:rPr>
              <a:t>eruption from Colima.</a:t>
            </a:r>
            <a:endParaRPr lang="en-US" sz="1200" dirty="0">
              <a:latin typeface="Times New Roman" panose="02020603050405020304" pitchFamily="18" charset="0"/>
              <a:ea typeface="Times New Roman" panose="02020603050405020304" pitchFamily="18" charset="0"/>
            </a:endParaRPr>
          </a:p>
          <a:p>
            <a:endParaRPr lang="en-US" sz="1200" dirty="0">
              <a:solidFill>
                <a:srgbClr val="000000"/>
              </a:solidFill>
              <a:latin typeface="Times New Roman" panose="02020603050405020304" pitchFamily="18" charset="0"/>
              <a:ea typeface="Times New Roman" panose="02020603050405020304" pitchFamily="18" charset="0"/>
            </a:endParaRPr>
          </a:p>
          <a:p>
            <a:endParaRPr lang="en-US" sz="1200" dirty="0">
              <a:latin typeface="Times New Roman" panose="02020603050405020304" pitchFamily="18" charset="0"/>
              <a:ea typeface="Times New Roman" panose="02020603050405020304" pitchFamily="18" charset="0"/>
            </a:endParaRPr>
          </a:p>
          <a:p>
            <a:pPr>
              <a:lnSpc>
                <a:spcPct val="106000"/>
              </a:lnSpc>
              <a:spcAft>
                <a:spcPts val="800"/>
              </a:spcAft>
            </a:pPr>
            <a:r>
              <a:rPr lang="en-US" sz="1600" dirty="0">
                <a:solidFill>
                  <a:srgbClr val="000000"/>
                </a:solidFill>
                <a:latin typeface="Arial" panose="020B0604020202020204" pitchFamily="34" charset="0"/>
              </a:rPr>
              <a:t>Everyone will feel safer if they have the right information about Colima’s next large eruption!</a:t>
            </a:r>
            <a:endParaRPr lang="en-US" sz="1200" dirty="0">
              <a:effectLst/>
              <a:latin typeface="Times New Roman" panose="02020603050405020304" pitchFamily="18" charset="0"/>
              <a:ea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776249" y="8475136"/>
            <a:ext cx="2810040"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12</a:t>
            </a:fld>
            <a:endParaRPr lang="en-US" dirty="0"/>
          </a:p>
        </p:txBody>
      </p:sp>
    </p:spTree>
    <p:extLst>
      <p:ext uri="{BB962C8B-B14F-4D97-AF65-F5344CB8AC3E}">
        <p14:creationId xmlns:p14="http://schemas.microsoft.com/office/powerpoint/2010/main" val="268891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13</a:t>
            </a:fld>
            <a:endParaRPr lang="en-US" dirty="0"/>
          </a:p>
        </p:txBody>
      </p:sp>
      <p:sp>
        <p:nvSpPr>
          <p:cNvPr id="7" name="TextBox 6"/>
          <p:cNvSpPr txBox="1"/>
          <p:nvPr/>
        </p:nvSpPr>
        <p:spPr>
          <a:xfrm>
            <a:off x="471488" y="713984"/>
            <a:ext cx="5915025" cy="6186309"/>
          </a:xfrm>
          <a:prstGeom prst="rect">
            <a:avLst/>
          </a:prstGeom>
          <a:noFill/>
        </p:spPr>
        <p:txBody>
          <a:bodyPr wrap="square" rtlCol="0">
            <a:spAutoFit/>
          </a:bodyPr>
          <a:lstStyle/>
          <a:p>
            <a:r>
              <a:rPr lang="en-US" b="1" dirty="0" smtClean="0"/>
              <a:t>REVISION RESOURCES </a:t>
            </a:r>
            <a:r>
              <a:rPr lang="en-US" dirty="0" smtClean="0"/>
              <a:t>for </a:t>
            </a:r>
            <a:r>
              <a:rPr lang="en-US" b="1" i="1" u="sng" dirty="0" smtClean="0"/>
              <a:t>Eruption</a:t>
            </a:r>
            <a:r>
              <a:rPr lang="en-US" b="1" i="1" dirty="0" smtClean="0"/>
              <a:t>!</a:t>
            </a:r>
          </a:p>
          <a:p>
            <a:r>
              <a:rPr lang="en-US" dirty="0" smtClean="0"/>
              <a:t>Revising a Topic Sentence (Lesson 3 Part 2)</a:t>
            </a:r>
          </a:p>
          <a:p>
            <a:r>
              <a:rPr lang="en-US" dirty="0" smtClean="0"/>
              <a:t>Revising the Background Knowledge (Lesson 4)</a:t>
            </a:r>
          </a:p>
          <a:p>
            <a:r>
              <a:rPr lang="en-US" dirty="0" smtClean="0"/>
              <a:t>Revising the Hook (Lesson 5)</a:t>
            </a:r>
          </a:p>
          <a:p>
            <a:endParaRPr lang="en-US" dirty="0" smtClean="0"/>
          </a:p>
          <a:p>
            <a:r>
              <a:rPr lang="en-US" u="sng" dirty="0" smtClean="0"/>
              <a:t>Revision Bookmarks</a:t>
            </a:r>
            <a:r>
              <a:rPr lang="en-US" dirty="0" smtClean="0"/>
              <a:t>:</a:t>
            </a:r>
          </a:p>
          <a:p>
            <a:r>
              <a:rPr lang="en-US" dirty="0" smtClean="0"/>
              <a:t>Revising criteria for the Topic Sentence, Background Knowledge and Hook</a:t>
            </a:r>
          </a:p>
          <a:p>
            <a:endParaRPr lang="en-US" dirty="0"/>
          </a:p>
          <a:p>
            <a:r>
              <a:rPr lang="en-US" u="sng" dirty="0" smtClean="0"/>
              <a:t>Questions for Revising the Topic Sentence:</a:t>
            </a:r>
          </a:p>
          <a:p>
            <a:r>
              <a:rPr lang="en-US" dirty="0" smtClean="0"/>
              <a:t>Revision Sheet Examples for Revising the Topic Sentence</a:t>
            </a:r>
          </a:p>
          <a:p>
            <a:endParaRPr lang="en-US" dirty="0"/>
          </a:p>
          <a:p>
            <a:r>
              <a:rPr lang="en-US" u="sng" dirty="0" smtClean="0"/>
              <a:t>Questions for Revising Background Knowledge:</a:t>
            </a:r>
          </a:p>
          <a:p>
            <a:r>
              <a:rPr lang="en-US" dirty="0" smtClean="0"/>
              <a:t>Revision Sheet Examples for Revising Background Knowledge and Hook (Bridge)</a:t>
            </a:r>
          </a:p>
          <a:p>
            <a:endParaRPr lang="en-US" dirty="0"/>
          </a:p>
          <a:p>
            <a:r>
              <a:rPr lang="en-US" u="sng" dirty="0" smtClean="0"/>
              <a:t>The Bridge Analogy Illustration:</a:t>
            </a:r>
          </a:p>
          <a:p>
            <a:r>
              <a:rPr lang="en-US" dirty="0" smtClean="0"/>
              <a:t>Teacher Reference</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68318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0277" y="795476"/>
            <a:ext cx="6527223" cy="6614974"/>
            <a:chOff x="1295400" y="376376"/>
            <a:chExt cx="6577445" cy="6190933"/>
          </a:xfrm>
        </p:grpSpPr>
        <p:grpSp>
          <p:nvGrpSpPr>
            <p:cNvPr id="8" name="Group 7"/>
            <p:cNvGrpSpPr/>
            <p:nvPr/>
          </p:nvGrpSpPr>
          <p:grpSpPr>
            <a:xfrm>
              <a:off x="5739245" y="376376"/>
              <a:ext cx="2133600" cy="6186309"/>
              <a:chOff x="6000750" y="380998"/>
              <a:chExt cx="2133600" cy="6186309"/>
            </a:xfrm>
          </p:grpSpPr>
          <p:grpSp>
            <p:nvGrpSpPr>
              <p:cNvPr id="20" name="Group 19"/>
              <p:cNvGrpSpPr/>
              <p:nvPr/>
            </p:nvGrpSpPr>
            <p:grpSpPr>
              <a:xfrm>
                <a:off x="6000750" y="380998"/>
                <a:ext cx="2133600" cy="6186309"/>
                <a:chOff x="6000750" y="380998"/>
                <a:chExt cx="2133600" cy="6186309"/>
              </a:xfrm>
            </p:grpSpPr>
            <p:sp>
              <p:nvSpPr>
                <p:cNvPr id="22" name="TextBox 21"/>
                <p:cNvSpPr txBox="1"/>
                <p:nvPr/>
              </p:nvSpPr>
              <p:spPr>
                <a:xfrm>
                  <a:off x="6000750" y="380998"/>
                  <a:ext cx="2133600" cy="6186309"/>
                </a:xfrm>
                <a:prstGeom prst="rect">
                  <a:avLst/>
                </a:prstGeom>
                <a:gradFill>
                  <a:gsLst>
                    <a:gs pos="9000">
                      <a:srgbClr val="B0DC80">
                        <a:lumMod val="90000"/>
                      </a:srgbClr>
                    </a:gs>
                    <a:gs pos="100000">
                      <a:srgbClr val="4F81BD">
                        <a:tint val="23500"/>
                        <a:satMod val="160000"/>
                      </a:srgbClr>
                    </a:gs>
                  </a:gsLst>
                  <a:lin ang="2700000" scaled="1"/>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23" name="Picture 5" descr="C:\Users\SUSANR~1\AppData\Local\Temp\green_thumb_tack_angled_right_1600_clr_194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5686" y="418361"/>
                  <a:ext cx="838663" cy="1118217"/>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6080413" y="609600"/>
                <a:ext cx="141922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8E40"/>
                    </a:solidFill>
                    <a:effectLst/>
                    <a:uLnTx/>
                    <a:uFillTx/>
                  </a:rPr>
                  <a:t>Hook</a:t>
                </a:r>
              </a:p>
            </p:txBody>
          </p:sp>
        </p:grpSp>
        <p:grpSp>
          <p:nvGrpSpPr>
            <p:cNvPr id="9" name="Group 8"/>
            <p:cNvGrpSpPr/>
            <p:nvPr/>
          </p:nvGrpSpPr>
          <p:grpSpPr>
            <a:xfrm>
              <a:off x="3533775" y="380999"/>
              <a:ext cx="2200708" cy="6186309"/>
              <a:chOff x="3533775" y="380999"/>
              <a:chExt cx="2200708" cy="6186309"/>
            </a:xfrm>
          </p:grpSpPr>
          <p:grpSp>
            <p:nvGrpSpPr>
              <p:cNvPr id="16" name="Group 15"/>
              <p:cNvGrpSpPr/>
              <p:nvPr/>
            </p:nvGrpSpPr>
            <p:grpSpPr>
              <a:xfrm>
                <a:off x="3533775" y="380999"/>
                <a:ext cx="2200708" cy="6186309"/>
                <a:chOff x="3533775" y="380999"/>
                <a:chExt cx="2200708" cy="6186309"/>
              </a:xfrm>
            </p:grpSpPr>
            <p:sp>
              <p:nvSpPr>
                <p:cNvPr id="18" name="TextBox 17"/>
                <p:cNvSpPr txBox="1"/>
                <p:nvPr/>
              </p:nvSpPr>
              <p:spPr>
                <a:xfrm>
                  <a:off x="3533775" y="380999"/>
                  <a:ext cx="2133600" cy="6186309"/>
                </a:xfrm>
                <a:prstGeom prst="rect">
                  <a:avLst/>
                </a:prstGeom>
                <a:gradFill>
                  <a:gsLst>
                    <a:gs pos="0">
                      <a:srgbClr val="C0504D">
                        <a:lumMod val="62000"/>
                        <a:lumOff val="38000"/>
                      </a:srgbClr>
                    </a:gs>
                    <a:gs pos="100000">
                      <a:srgbClr val="4F81BD">
                        <a:tint val="23500"/>
                        <a:satMod val="160000"/>
                      </a:srgbClr>
                    </a:gs>
                  </a:gsLst>
                  <a:lin ang="2700000" scaled="1"/>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19" name="Picture 4" descr="C:\Users\SUSANR~1\AppData\Local\Temp\red_thumb_tack_angled_right_1600_clr_19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500" y="400621"/>
                  <a:ext cx="878983" cy="117197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3609974" y="609600"/>
                <a:ext cx="141922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0000"/>
                    </a:solidFill>
                    <a:effectLst/>
                    <a:uLnTx/>
                    <a:uFillTx/>
                  </a:rPr>
                  <a:t>Background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0000"/>
                    </a:solidFill>
                    <a:effectLst/>
                    <a:uLnTx/>
                    <a:uFillTx/>
                  </a:rPr>
                  <a:t>Knowledge</a:t>
                </a:r>
              </a:p>
            </p:txBody>
          </p:sp>
        </p:grpSp>
        <p:grpSp>
          <p:nvGrpSpPr>
            <p:cNvPr id="10" name="Group 9"/>
            <p:cNvGrpSpPr/>
            <p:nvPr/>
          </p:nvGrpSpPr>
          <p:grpSpPr>
            <a:xfrm>
              <a:off x="1295400" y="381000"/>
              <a:ext cx="2133600" cy="6186309"/>
              <a:chOff x="1066800" y="381000"/>
              <a:chExt cx="2133600" cy="6186309"/>
            </a:xfrm>
          </p:grpSpPr>
          <p:grpSp>
            <p:nvGrpSpPr>
              <p:cNvPr id="12" name="Group 11"/>
              <p:cNvGrpSpPr/>
              <p:nvPr/>
            </p:nvGrpSpPr>
            <p:grpSpPr>
              <a:xfrm>
                <a:off x="1066800" y="381000"/>
                <a:ext cx="2133600" cy="6186309"/>
                <a:chOff x="1066800" y="381000"/>
                <a:chExt cx="2133600" cy="6186309"/>
              </a:xfrm>
            </p:grpSpPr>
            <p:sp>
              <p:nvSpPr>
                <p:cNvPr id="14" name="TextBox 13"/>
                <p:cNvSpPr txBox="1"/>
                <p:nvPr/>
              </p:nvSpPr>
              <p:spPr>
                <a:xfrm>
                  <a:off x="1066800" y="381000"/>
                  <a:ext cx="2133600" cy="6186309"/>
                </a:xfrm>
                <a:prstGeom prst="rect">
                  <a:avLst/>
                </a:prstGeom>
                <a:gradFill flip="none" rotWithShape="1">
                  <a:gsLst>
                    <a:gs pos="0">
                      <a:srgbClr val="4F81BD">
                        <a:tint val="66000"/>
                        <a:satMod val="160000"/>
                      </a:srgbClr>
                    </a:gs>
                    <a:gs pos="27000">
                      <a:srgbClr val="4F81BD">
                        <a:tint val="44500"/>
                        <a:satMod val="160000"/>
                      </a:srgbClr>
                    </a:gs>
                    <a:gs pos="100000">
                      <a:srgbClr val="4F81BD">
                        <a:tint val="23500"/>
                        <a:satMod val="160000"/>
                      </a:srgbClr>
                    </a:gs>
                  </a:gsLst>
                  <a:lin ang="2700000" scaled="1"/>
                  <a:tileRect/>
                </a:gra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pic>
              <p:nvPicPr>
                <p:cNvPr id="15" name="Picture 3" descr="C:\Users\SUSANR~1\AppData\Local\Temp\blue_thumb_tack_angled_right_1600_clr_194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7870" y="437982"/>
                  <a:ext cx="842530" cy="1123374"/>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219200" y="609600"/>
                <a:ext cx="1066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70C0"/>
                    </a:solidFill>
                    <a:effectLst/>
                    <a:uLnTx/>
                    <a:uFillTx/>
                  </a:rPr>
                  <a:t>Topic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70C0"/>
                    </a:solidFill>
                    <a:effectLst/>
                    <a:uLnTx/>
                    <a:uFillTx/>
                  </a:rPr>
                  <a:t>Sentence</a:t>
                </a:r>
              </a:p>
            </p:txBody>
          </p:sp>
        </p:grpSp>
        <p:sp>
          <p:nvSpPr>
            <p:cNvPr id="11" name="Rectangle 10"/>
            <p:cNvSpPr/>
            <p:nvPr/>
          </p:nvSpPr>
          <p:spPr>
            <a:xfrm>
              <a:off x="1295400" y="1734539"/>
              <a:ext cx="6577445" cy="381000"/>
            </a:xfrm>
            <a:prstGeom prst="rect">
              <a:avLst/>
            </a:prstGeom>
            <a:solidFill>
              <a:srgbClr val="F4F3E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uLnTx/>
                  <a:uFillTx/>
                  <a:latin typeface="Calibri"/>
                  <a:ea typeface="+mn-ea"/>
                  <a:cs typeface="+mn-cs"/>
                </a:rPr>
                <a:t>Parts of an Introduction Student Bookmarks</a:t>
              </a:r>
            </a:p>
          </p:txBody>
        </p:sp>
      </p:gr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14</a:t>
            </a:fld>
            <a:endParaRPr lang="en-US" dirty="0"/>
          </a:p>
        </p:txBody>
      </p:sp>
      <p:grpSp>
        <p:nvGrpSpPr>
          <p:cNvPr id="24" name="Group 23"/>
          <p:cNvGrpSpPr/>
          <p:nvPr/>
        </p:nvGrpSpPr>
        <p:grpSpPr>
          <a:xfrm>
            <a:off x="207818" y="2687165"/>
            <a:ext cx="1998518" cy="4142093"/>
            <a:chOff x="1364673" y="2115539"/>
            <a:chExt cx="1998518" cy="4142093"/>
          </a:xfrm>
        </p:grpSpPr>
        <p:sp>
          <p:nvSpPr>
            <p:cNvPr id="25" name="TextBox 24"/>
            <p:cNvSpPr txBox="1"/>
            <p:nvPr/>
          </p:nvSpPr>
          <p:spPr>
            <a:xfrm>
              <a:off x="1381991" y="2649242"/>
              <a:ext cx="1981200" cy="1323439"/>
            </a:xfrm>
            <a:prstGeom prst="rect">
              <a:avLst/>
            </a:prstGeom>
            <a:solidFill>
              <a:schemeClr val="accent1">
                <a:lumMod val="60000"/>
                <a:lumOff val="40000"/>
              </a:schemeClr>
            </a:solidFill>
          </p:spPr>
          <p:txBody>
            <a:bodyPr wrap="square" rtlCol="0">
              <a:spAutoFit/>
            </a:bodyPr>
            <a:lstStyle/>
            <a:p>
              <a:pPr marL="228600" indent="-228600">
                <a:buFont typeface="Wingdings" panose="05000000000000000000" pitchFamily="2" charset="2"/>
                <a:buChar char="Ø"/>
              </a:pPr>
              <a:r>
                <a:rPr lang="en-US" sz="1600" b="1" dirty="0" smtClean="0"/>
                <a:t>state what the author wants the reader to know MOST about the topic?</a:t>
              </a:r>
              <a:endParaRPr lang="en-US" sz="1600" b="1" dirty="0"/>
            </a:p>
          </p:txBody>
        </p:sp>
        <p:sp>
          <p:nvSpPr>
            <p:cNvPr id="26" name="TextBox 25"/>
            <p:cNvSpPr txBox="1"/>
            <p:nvPr/>
          </p:nvSpPr>
          <p:spPr>
            <a:xfrm>
              <a:off x="1371600" y="4160460"/>
              <a:ext cx="1981200" cy="584775"/>
            </a:xfrm>
            <a:prstGeom prst="rect">
              <a:avLst/>
            </a:prstGeom>
            <a:solidFill>
              <a:schemeClr val="accent1">
                <a:lumMod val="40000"/>
                <a:lumOff val="60000"/>
              </a:schemeClr>
            </a:solidFill>
          </p:spPr>
          <p:txBody>
            <a:bodyPr wrap="square" rtlCol="0">
              <a:spAutoFit/>
            </a:bodyPr>
            <a:lstStyle/>
            <a:p>
              <a:pPr marL="228600" indent="-228600">
                <a:buFont typeface="Wingdings" panose="05000000000000000000" pitchFamily="2" charset="2"/>
                <a:buChar char="Ø"/>
              </a:pPr>
              <a:r>
                <a:rPr lang="en-US" sz="1600" b="1" dirty="0" smtClean="0"/>
                <a:t>have several again and again words?</a:t>
              </a:r>
              <a:endParaRPr lang="en-US" sz="1600" b="1" dirty="0"/>
            </a:p>
          </p:txBody>
        </p:sp>
        <p:sp>
          <p:nvSpPr>
            <p:cNvPr id="27" name="TextBox 26"/>
            <p:cNvSpPr txBox="1"/>
            <p:nvPr/>
          </p:nvSpPr>
          <p:spPr>
            <a:xfrm>
              <a:off x="1368137" y="4911436"/>
              <a:ext cx="1981200" cy="584775"/>
            </a:xfrm>
            <a:prstGeom prst="rect">
              <a:avLst/>
            </a:prstGeom>
            <a:solidFill>
              <a:schemeClr val="accent1">
                <a:lumMod val="60000"/>
                <a:lumOff val="40000"/>
              </a:schemeClr>
            </a:solidFill>
          </p:spPr>
          <p:txBody>
            <a:bodyPr wrap="square" rtlCol="0">
              <a:spAutoFit/>
            </a:bodyPr>
            <a:lstStyle/>
            <a:p>
              <a:pPr marL="228600" indent="-228600">
                <a:buFont typeface="Wingdings" panose="05000000000000000000" pitchFamily="2" charset="2"/>
                <a:buChar char="Ø"/>
              </a:pPr>
              <a:r>
                <a:rPr lang="en-US" sz="1600" b="1" dirty="0" smtClean="0"/>
                <a:t>have words that are not needed?</a:t>
              </a:r>
              <a:endParaRPr lang="en-US" sz="1600" b="1" dirty="0"/>
            </a:p>
          </p:txBody>
        </p:sp>
        <p:sp>
          <p:nvSpPr>
            <p:cNvPr id="28" name="TextBox 27"/>
            <p:cNvSpPr txBox="1"/>
            <p:nvPr/>
          </p:nvSpPr>
          <p:spPr>
            <a:xfrm>
              <a:off x="1364673" y="2115539"/>
              <a:ext cx="1981200" cy="338554"/>
            </a:xfrm>
            <a:prstGeom prst="rect">
              <a:avLst/>
            </a:prstGeom>
            <a:solidFill>
              <a:schemeClr val="accent1">
                <a:lumMod val="40000"/>
                <a:lumOff val="60000"/>
              </a:schemeClr>
            </a:solidFill>
          </p:spPr>
          <p:txBody>
            <a:bodyPr wrap="square" rtlCol="0">
              <a:spAutoFit/>
            </a:bodyPr>
            <a:lstStyle/>
            <a:p>
              <a:pPr marL="228600" indent="-228600">
                <a:buFont typeface="Wingdings" panose="05000000000000000000" pitchFamily="2" charset="2"/>
                <a:buChar char="Ø"/>
              </a:pPr>
              <a:r>
                <a:rPr lang="en-US" sz="1600" b="1" dirty="0" smtClean="0"/>
                <a:t>Does the sentence</a:t>
              </a:r>
              <a:endParaRPr lang="en-US" sz="1600" b="1" dirty="0"/>
            </a:p>
          </p:txBody>
        </p:sp>
        <p:sp>
          <p:nvSpPr>
            <p:cNvPr id="29" name="TextBox 28"/>
            <p:cNvSpPr txBox="1"/>
            <p:nvPr/>
          </p:nvSpPr>
          <p:spPr>
            <a:xfrm>
              <a:off x="1368137" y="5672857"/>
              <a:ext cx="1981200" cy="584775"/>
            </a:xfrm>
            <a:prstGeom prst="rect">
              <a:avLst/>
            </a:prstGeom>
            <a:solidFill>
              <a:schemeClr val="accent1">
                <a:lumMod val="40000"/>
                <a:lumOff val="60000"/>
              </a:schemeClr>
            </a:solidFill>
          </p:spPr>
          <p:txBody>
            <a:bodyPr wrap="square" rtlCol="0">
              <a:spAutoFit/>
            </a:bodyPr>
            <a:lstStyle/>
            <a:p>
              <a:pPr marL="228600" indent="-228600">
                <a:buFont typeface="Wingdings" panose="05000000000000000000" pitchFamily="2" charset="2"/>
                <a:buChar char="Ø"/>
              </a:pPr>
              <a:r>
                <a:rPr lang="en-US" sz="1600" b="1" dirty="0"/>
                <a:t>m</a:t>
              </a:r>
              <a:r>
                <a:rPr lang="en-US" sz="1600" b="1" dirty="0" smtClean="0"/>
                <a:t>ake sense for your audience?</a:t>
              </a:r>
              <a:endParaRPr lang="en-US" sz="1600" b="1" dirty="0"/>
            </a:p>
          </p:txBody>
        </p:sp>
      </p:grpSp>
      <p:sp>
        <p:nvSpPr>
          <p:cNvPr id="35" name="TextBox 34"/>
          <p:cNvSpPr txBox="1"/>
          <p:nvPr/>
        </p:nvSpPr>
        <p:spPr>
          <a:xfrm>
            <a:off x="2437178" y="2700943"/>
            <a:ext cx="1981200" cy="338554"/>
          </a:xfrm>
          <a:prstGeom prst="rect">
            <a:avLst/>
          </a:prstGeom>
          <a:solidFill>
            <a:srgbClr val="C0504D">
              <a:lumMod val="40000"/>
              <a:lumOff val="60000"/>
            </a:srgbClr>
          </a:solid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0" cap="none" spc="0" normalizeH="0" baseline="0" noProof="0" dirty="0" smtClean="0">
                <a:ln>
                  <a:noFill/>
                </a:ln>
                <a:solidFill>
                  <a:prstClr val="black"/>
                </a:solidFill>
                <a:effectLst/>
                <a:uLnTx/>
                <a:uFillTx/>
              </a:rPr>
              <a:t>Does the sentence</a:t>
            </a:r>
          </a:p>
        </p:txBody>
      </p:sp>
      <p:sp>
        <p:nvSpPr>
          <p:cNvPr id="36" name="TextBox 35"/>
          <p:cNvSpPr txBox="1"/>
          <p:nvPr/>
        </p:nvSpPr>
        <p:spPr>
          <a:xfrm>
            <a:off x="2437178" y="3215676"/>
            <a:ext cx="1981200" cy="1323439"/>
          </a:xfrm>
          <a:prstGeom prst="rect">
            <a:avLst/>
          </a:prstGeom>
          <a:solidFill>
            <a:srgbClr val="C0504D">
              <a:lumMod val="60000"/>
              <a:lumOff val="40000"/>
            </a:srgbClr>
          </a:solidFill>
        </p:spPr>
        <p:txBody>
          <a:bodyPr wrap="square" rtlCol="0" anchor="ctr">
            <a:sp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b="1" kern="0" dirty="0">
                <a:solidFill>
                  <a:prstClr val="black"/>
                </a:solidFill>
              </a:rPr>
              <a:t>h</a:t>
            </a:r>
            <a:r>
              <a:rPr lang="en-US" sz="1600" b="1" kern="0" dirty="0" smtClean="0">
                <a:solidFill>
                  <a:prstClr val="black"/>
                </a:solidFill>
              </a:rPr>
              <a:t>ave ideas from the Definition and Description chart?</a:t>
            </a:r>
            <a:endParaRPr kumimoji="0" lang="en-US" sz="1600" b="1"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b="1" kern="0" dirty="0">
              <a:solidFill>
                <a:prstClr val="black"/>
              </a:solidFill>
            </a:endParaRPr>
          </a:p>
        </p:txBody>
      </p:sp>
      <p:sp>
        <p:nvSpPr>
          <p:cNvPr id="37" name="TextBox 36"/>
          <p:cNvSpPr txBox="1"/>
          <p:nvPr/>
        </p:nvSpPr>
        <p:spPr>
          <a:xfrm>
            <a:off x="2437178" y="4729112"/>
            <a:ext cx="1981200" cy="830997"/>
          </a:xfrm>
          <a:prstGeom prst="rect">
            <a:avLst/>
          </a:prstGeom>
          <a:solidFill>
            <a:srgbClr val="C0504D">
              <a:lumMod val="40000"/>
              <a:lumOff val="60000"/>
            </a:srgbClr>
          </a:solidFill>
        </p:spPr>
        <p:txBody>
          <a:bodyPr wrap="square" rtlCol="0">
            <a:sp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b="1" kern="0" dirty="0">
                <a:solidFill>
                  <a:prstClr val="black"/>
                </a:solidFill>
              </a:rPr>
              <a:t>e</a:t>
            </a:r>
            <a:r>
              <a:rPr kumimoji="0" lang="en-US" sz="1600" b="1" i="0" u="none" strike="noStrike" kern="0" cap="none" spc="0" normalizeH="0" baseline="0" noProof="0" dirty="0" err="1" smtClean="0">
                <a:ln>
                  <a:noFill/>
                </a:ln>
                <a:solidFill>
                  <a:prstClr val="black"/>
                </a:solidFill>
                <a:effectLst/>
                <a:uLnTx/>
                <a:uFillTx/>
              </a:rPr>
              <a:t>xplain</a:t>
            </a:r>
            <a:r>
              <a:rPr kumimoji="0" lang="en-US" sz="1600" b="1" i="0" u="none" strike="noStrike" kern="0" cap="none" spc="0" normalizeH="0" baseline="0" noProof="0" dirty="0" smtClean="0">
                <a:ln>
                  <a:noFill/>
                </a:ln>
                <a:solidFill>
                  <a:prstClr val="black"/>
                </a:solidFill>
                <a:effectLst/>
                <a:uLnTx/>
                <a:uFillTx/>
              </a:rPr>
              <a:t> more about the Topic Sentence?</a:t>
            </a:r>
          </a:p>
        </p:txBody>
      </p:sp>
      <p:sp>
        <p:nvSpPr>
          <p:cNvPr id="38" name="TextBox 37"/>
          <p:cNvSpPr txBox="1"/>
          <p:nvPr/>
        </p:nvSpPr>
        <p:spPr>
          <a:xfrm>
            <a:off x="2437178" y="5666792"/>
            <a:ext cx="1981200" cy="830997"/>
          </a:xfrm>
          <a:prstGeom prst="rect">
            <a:avLst/>
          </a:prstGeom>
          <a:solidFill>
            <a:srgbClr val="C0504D">
              <a:lumMod val="60000"/>
              <a:lumOff val="40000"/>
            </a:srgbClr>
          </a:solidFill>
          <a:ln>
            <a:noFill/>
          </a:ln>
        </p:spPr>
        <p:txBody>
          <a:bodyPr wrap="square" rtlCol="0">
            <a:sp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b="1" kern="0" dirty="0">
                <a:solidFill>
                  <a:prstClr val="black"/>
                </a:solidFill>
              </a:rPr>
              <a:t>l</a:t>
            </a:r>
            <a:r>
              <a:rPr lang="en-US" sz="1600" b="1" kern="0" noProof="0" dirty="0" smtClean="0">
                <a:solidFill>
                  <a:prstClr val="black"/>
                </a:solidFill>
              </a:rPr>
              <a:t>et the reader know what </a:t>
            </a:r>
            <a:r>
              <a:rPr lang="en-US" sz="1600" b="1" kern="0" dirty="0" smtClean="0">
                <a:solidFill>
                  <a:prstClr val="black"/>
                </a:solidFill>
              </a:rPr>
              <a:t>the text is about?</a:t>
            </a:r>
            <a:endParaRPr kumimoji="0" lang="en-US" sz="1600" b="1" i="0" u="none" strike="noStrike" kern="0" cap="none" spc="0" normalizeH="0" baseline="0" noProof="0" dirty="0" smtClean="0">
              <a:ln>
                <a:noFill/>
              </a:ln>
              <a:solidFill>
                <a:prstClr val="black"/>
              </a:solidFill>
              <a:effectLst/>
              <a:uLnTx/>
              <a:uFillTx/>
            </a:endParaRPr>
          </a:p>
        </p:txBody>
      </p:sp>
      <p:sp>
        <p:nvSpPr>
          <p:cNvPr id="39" name="TextBox 38"/>
          <p:cNvSpPr txBox="1"/>
          <p:nvPr/>
        </p:nvSpPr>
        <p:spPr>
          <a:xfrm>
            <a:off x="2437178" y="6659951"/>
            <a:ext cx="1981200" cy="584775"/>
          </a:xfrm>
          <a:prstGeom prst="rect">
            <a:avLst/>
          </a:prstGeom>
          <a:solidFill>
            <a:srgbClr val="C0504D">
              <a:lumMod val="40000"/>
              <a:lumOff val="60000"/>
            </a:srgbClr>
          </a:solidFill>
        </p:spPr>
        <p:txBody>
          <a:bodyPr wrap="square" rtlCol="0">
            <a:sp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0" cap="none" spc="0" normalizeH="0" baseline="0" noProof="0" dirty="0" smtClean="0">
                <a:ln>
                  <a:noFill/>
                </a:ln>
                <a:solidFill>
                  <a:prstClr val="black"/>
                </a:solidFill>
                <a:effectLst/>
                <a:uLnTx/>
                <a:uFillTx/>
              </a:rPr>
              <a:t>make sense for your audience?</a:t>
            </a:r>
          </a:p>
        </p:txBody>
      </p:sp>
      <p:sp>
        <p:nvSpPr>
          <p:cNvPr id="40" name="TextBox 39"/>
          <p:cNvSpPr txBox="1"/>
          <p:nvPr/>
        </p:nvSpPr>
        <p:spPr>
          <a:xfrm>
            <a:off x="4629246" y="2724864"/>
            <a:ext cx="1981200" cy="338554"/>
          </a:xfrm>
          <a:prstGeom prst="rect">
            <a:avLst/>
          </a:prstGeom>
          <a:solidFill>
            <a:srgbClr val="C4E59F"/>
          </a:solidFill>
        </p:spPr>
        <p:txBody>
          <a:bodyPr wrap="square" rtlCol="0">
            <a:spAutoFit/>
          </a:bodyPr>
          <a:lstStyle/>
          <a:p>
            <a:pPr marL="171450" indent="-171450">
              <a:buFont typeface="Wingdings" panose="05000000000000000000" pitchFamily="2" charset="2"/>
              <a:buChar char="Ø"/>
            </a:pPr>
            <a:r>
              <a:rPr lang="en-US" sz="1600" b="1" dirty="0" smtClean="0"/>
              <a:t>Does the hook</a:t>
            </a:r>
            <a:endParaRPr lang="en-US" sz="1600" b="1" dirty="0"/>
          </a:p>
        </p:txBody>
      </p:sp>
      <p:sp>
        <p:nvSpPr>
          <p:cNvPr id="41" name="TextBox 40"/>
          <p:cNvSpPr txBox="1"/>
          <p:nvPr/>
        </p:nvSpPr>
        <p:spPr>
          <a:xfrm>
            <a:off x="4611929" y="3297148"/>
            <a:ext cx="1981200" cy="1077218"/>
          </a:xfrm>
          <a:prstGeom prst="rect">
            <a:avLst/>
          </a:prstGeom>
          <a:solidFill>
            <a:srgbClr val="B0DC80"/>
          </a:solidFill>
        </p:spPr>
        <p:txBody>
          <a:bodyPr wrap="square" rtlCol="0">
            <a:spAutoFit/>
          </a:bodyPr>
          <a:lstStyle/>
          <a:p>
            <a:pPr marL="228600" indent="-228600">
              <a:buFont typeface="Wingdings" panose="05000000000000000000" pitchFamily="2" charset="2"/>
              <a:buChar char="Ø"/>
            </a:pPr>
            <a:r>
              <a:rPr lang="en-US" sz="1600" b="1" dirty="0" smtClean="0"/>
              <a:t>have ideas from the Definition and Description </a:t>
            </a:r>
          </a:p>
          <a:p>
            <a:r>
              <a:rPr lang="en-US" sz="1600" b="1" dirty="0" smtClean="0"/>
              <a:t>     chart?</a:t>
            </a:r>
            <a:endParaRPr lang="en-US" sz="1600" b="1" dirty="0"/>
          </a:p>
        </p:txBody>
      </p:sp>
      <p:sp>
        <p:nvSpPr>
          <p:cNvPr id="42" name="TextBox 41"/>
          <p:cNvSpPr txBox="1"/>
          <p:nvPr/>
        </p:nvSpPr>
        <p:spPr>
          <a:xfrm>
            <a:off x="4629246" y="4619160"/>
            <a:ext cx="1981200" cy="584775"/>
          </a:xfrm>
          <a:prstGeom prst="rect">
            <a:avLst/>
          </a:prstGeom>
          <a:solidFill>
            <a:srgbClr val="C4E59F"/>
          </a:solidFill>
        </p:spPr>
        <p:txBody>
          <a:bodyPr wrap="square" rtlCol="0">
            <a:spAutoFit/>
          </a:bodyPr>
          <a:lstStyle/>
          <a:p>
            <a:pPr marL="228600" indent="-228600">
              <a:buFont typeface="Wingdings" panose="05000000000000000000" pitchFamily="2" charset="2"/>
              <a:buChar char="Ø"/>
            </a:pPr>
            <a:r>
              <a:rPr lang="en-US" sz="1600" b="1" dirty="0" smtClean="0"/>
              <a:t>grab the reader’s attention?</a:t>
            </a:r>
            <a:endParaRPr lang="en-US" sz="1600" b="1" dirty="0"/>
          </a:p>
        </p:txBody>
      </p:sp>
      <p:sp>
        <p:nvSpPr>
          <p:cNvPr id="44" name="TextBox 43"/>
          <p:cNvSpPr txBox="1"/>
          <p:nvPr/>
        </p:nvSpPr>
        <p:spPr>
          <a:xfrm>
            <a:off x="4611929" y="5505505"/>
            <a:ext cx="1981200" cy="584775"/>
          </a:xfrm>
          <a:prstGeom prst="rect">
            <a:avLst/>
          </a:prstGeom>
          <a:solidFill>
            <a:srgbClr val="C4E59F"/>
          </a:solidFill>
        </p:spPr>
        <p:txBody>
          <a:bodyPr wrap="square" rtlCol="0">
            <a:spAutoFit/>
          </a:bodyPr>
          <a:lstStyle/>
          <a:p>
            <a:pPr marL="228600" indent="-228600">
              <a:buFont typeface="Wingdings" panose="05000000000000000000" pitchFamily="2" charset="2"/>
              <a:buChar char="Ø"/>
            </a:pPr>
            <a:r>
              <a:rPr lang="en-US" sz="1600" b="1" dirty="0"/>
              <a:t>m</a:t>
            </a:r>
            <a:r>
              <a:rPr lang="en-US" sz="1600" b="1" dirty="0" smtClean="0"/>
              <a:t>ake sense for your audience?</a:t>
            </a:r>
            <a:endParaRPr lang="en-US" sz="1600" b="1" dirty="0"/>
          </a:p>
        </p:txBody>
      </p:sp>
    </p:spTree>
    <p:extLst>
      <p:ext uri="{BB962C8B-B14F-4D97-AF65-F5344CB8AC3E}">
        <p14:creationId xmlns:p14="http://schemas.microsoft.com/office/powerpoint/2010/main" val="373017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73" y="815619"/>
            <a:ext cx="6160770" cy="6678751"/>
          </a:xfrm>
          <a:prstGeom prst="rect">
            <a:avLst/>
          </a:prstGeom>
          <a:noFill/>
        </p:spPr>
        <p:txBody>
          <a:bodyPr wrap="square" rtlCol="0">
            <a:spAutoFit/>
          </a:bodyPr>
          <a:lstStyle/>
          <a:p>
            <a:pPr algn="ctr"/>
            <a:r>
              <a:rPr lang="en-US" sz="2000" u="sng" dirty="0" smtClean="0"/>
              <a:t>Questions for Revising the Topic Sentence</a:t>
            </a:r>
          </a:p>
          <a:p>
            <a:pPr algn="ctr"/>
            <a:endParaRPr lang="en-US" sz="2000" u="sng" dirty="0" smtClean="0"/>
          </a:p>
          <a:p>
            <a:pPr algn="ct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Revision requires a higher level of thinking </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than editing (conventions) and </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focuses on how ideas delivered through language impacts the meaning of a text</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000" u="sng" dirty="0" smtClean="0"/>
          </a:p>
          <a:p>
            <a:endParaRPr lang="en-US" dirty="0"/>
          </a:p>
          <a:p>
            <a:pPr marL="285750" indent="-285750">
              <a:buFont typeface="Arial" panose="020B0604020202020204" pitchFamily="34" charset="0"/>
              <a:buChar char="•"/>
            </a:pPr>
            <a:r>
              <a:rPr lang="en-US" dirty="0" smtClean="0"/>
              <a:t>Does this sentence state what the author wants the reader to know MOST?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Does this sentence state what is on everyone’s mind of the question everyone is asking (optional question)?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would you revise the sentence to show what the author wants the reader to know MOST or what is on everyone’s mind?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Does the sentence use mostly topic words? Do you need to add more?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Does the sentence make sense, especially for your audience?</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solidFill>
                  <a:prstClr val="black"/>
                </a:solidFill>
              </a:rPr>
              <a:t>Are there words </a:t>
            </a:r>
            <a:r>
              <a:rPr lang="en-US" dirty="0" smtClean="0">
                <a:solidFill>
                  <a:prstClr val="black"/>
                </a:solidFill>
              </a:rPr>
              <a:t>you </a:t>
            </a:r>
            <a:r>
              <a:rPr lang="en-US" dirty="0">
                <a:solidFill>
                  <a:prstClr val="black"/>
                </a:solidFill>
              </a:rPr>
              <a:t>can delete and the </a:t>
            </a:r>
            <a:r>
              <a:rPr lang="en-US" b="1" dirty="0">
                <a:solidFill>
                  <a:prstClr val="black"/>
                </a:solidFill>
              </a:rPr>
              <a:t>MOST </a:t>
            </a:r>
            <a:r>
              <a:rPr lang="en-US" dirty="0">
                <a:solidFill>
                  <a:prstClr val="black"/>
                </a:solidFill>
              </a:rPr>
              <a:t>important  thing the author wants us to know is still there?</a:t>
            </a:r>
          </a:p>
          <a:p>
            <a:endParaRPr lang="en-US" dirty="0" smtClean="0"/>
          </a:p>
          <a:p>
            <a:endParaRPr lang="en-US"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418897" y="8475136"/>
            <a:ext cx="3167391"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15</a:t>
            </a:fld>
            <a:endParaRPr lang="en-US" dirty="0"/>
          </a:p>
        </p:txBody>
      </p:sp>
    </p:spTree>
    <p:extLst>
      <p:ext uri="{BB962C8B-B14F-4D97-AF65-F5344CB8AC3E}">
        <p14:creationId xmlns:p14="http://schemas.microsoft.com/office/powerpoint/2010/main" val="3184121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45993166"/>
              </p:ext>
            </p:extLst>
          </p:nvPr>
        </p:nvGraphicFramePr>
        <p:xfrm>
          <a:off x="487109" y="562989"/>
          <a:ext cx="5691501" cy="6702324"/>
        </p:xfrm>
        <a:graphic>
          <a:graphicData uri="http://schemas.openxmlformats.org/drawingml/2006/table">
            <a:tbl>
              <a:tblPr firstRow="1" bandRow="1">
                <a:tableStyleId>{5940675A-B579-460E-94D1-54222C63F5DA}</a:tableStyleId>
              </a:tblPr>
              <a:tblGrid>
                <a:gridCol w="1016951"/>
                <a:gridCol w="1649338"/>
                <a:gridCol w="1444239"/>
                <a:gridCol w="1580973"/>
              </a:tblGrid>
              <a:tr h="361772">
                <a:tc gridSpan="4">
                  <a:txBody>
                    <a:bodyPr/>
                    <a:lstStyle/>
                    <a:p>
                      <a:r>
                        <a:rPr lang="en-US" sz="1400" dirty="0" smtClean="0"/>
                        <a:t>Name_________________________________</a:t>
                      </a:r>
                    </a:p>
                    <a:p>
                      <a:endParaRPr lang="en-US" dirty="0" smtClean="0"/>
                    </a:p>
                    <a:p>
                      <a:pPr algn="ctr"/>
                      <a:r>
                        <a:rPr lang="en-US" sz="1600" b="1" u="sng" dirty="0" smtClean="0"/>
                        <a:t>Revision Sheet Topic Sentence</a:t>
                      </a:r>
                    </a:p>
                    <a:p>
                      <a:pPr algn="ct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60405">
                <a:tc rowSpan="2">
                  <a:txBody>
                    <a:bodyPr/>
                    <a:lstStyle/>
                    <a:p>
                      <a:pPr algn="ctr"/>
                      <a:r>
                        <a:rPr lang="en-US" sz="1800" b="1" dirty="0" smtClean="0"/>
                        <a:t>Revise</a:t>
                      </a:r>
                    </a:p>
                    <a:p>
                      <a:pPr algn="ctr"/>
                      <a:r>
                        <a:rPr lang="en-US" sz="1800" b="1" dirty="0" smtClean="0"/>
                        <a:t>Key</a:t>
                      </a:r>
                      <a:endParaRPr lang="en-US" sz="1800" b="1" dirty="0"/>
                    </a:p>
                  </a:txBody>
                  <a:tcPr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Add</a:t>
                      </a:r>
                      <a:endParaRPr lang="en-US" sz="1600" b="1" dirty="0">
                        <a:solidFill>
                          <a:schemeClr val="tx1"/>
                        </a:solidFill>
                      </a:endParaRPr>
                    </a:p>
                  </a:txBody>
                  <a:tcPr anchor="ctr">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Delete</a:t>
                      </a:r>
                      <a:endParaRPr lang="en-US" sz="1600" b="1" dirty="0">
                        <a:solidFill>
                          <a:schemeClr val="tx1"/>
                        </a:solidFill>
                      </a:endParaRPr>
                    </a:p>
                  </a:txBody>
                  <a:tcPr anchor="ctr">
                    <a:solidFill>
                      <a:schemeClr val="bg1"/>
                    </a:solidFill>
                  </a:tcPr>
                </a:tc>
                <a:tc>
                  <a:txBody>
                    <a:bodyPr/>
                    <a:lstStyle/>
                    <a:p>
                      <a:pPr algn="l"/>
                      <a:r>
                        <a:rPr lang="en-US" sz="1600" b="1" dirty="0" smtClean="0">
                          <a:solidFill>
                            <a:schemeClr val="tx1"/>
                          </a:solidFill>
                        </a:rPr>
                        <a:t>Change</a:t>
                      </a:r>
                    </a:p>
                    <a:p>
                      <a:pPr algn="l"/>
                      <a:r>
                        <a:rPr lang="en-US" sz="1200" b="0" dirty="0" smtClean="0">
                          <a:solidFill>
                            <a:schemeClr val="tx1"/>
                          </a:solidFill>
                        </a:rPr>
                        <a:t>(move-replace)</a:t>
                      </a:r>
                      <a:endParaRPr lang="en-US" sz="1200" b="0" dirty="0">
                        <a:solidFill>
                          <a:schemeClr val="tx1"/>
                        </a:solidFill>
                      </a:endParaRPr>
                    </a:p>
                  </a:txBody>
                  <a:tcPr anchor="ctr">
                    <a:solidFill>
                      <a:schemeClr val="bg1"/>
                    </a:solidFill>
                  </a:tcPr>
                </a:tc>
              </a:tr>
              <a:tr h="370840">
                <a:tc vMerge="1">
                  <a:txBody>
                    <a:bodyPr/>
                    <a:lstStyle/>
                    <a:p>
                      <a:endParaRPr lang="en-US" dirty="0"/>
                    </a:p>
                  </a:txBody>
                  <a:tcPr>
                    <a:solidFill>
                      <a:schemeClr val="bg1"/>
                    </a:solid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600" b="1" i="0" u="none" strike="noStrike" kern="1200" cap="none" spc="0" normalizeH="0" baseline="30000" noProof="0" dirty="0" smtClean="0">
                          <a:ln>
                            <a:noFill/>
                          </a:ln>
                          <a:solidFill>
                            <a:srgbClr val="FF0000"/>
                          </a:solidFill>
                          <a:effectLst/>
                          <a:uLnTx/>
                          <a:uFillTx/>
                          <a:latin typeface="+mn-lt"/>
                          <a:ea typeface="+mn-ea"/>
                          <a:cs typeface="+mn-cs"/>
                        </a:rPr>
                        <a:t>smart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girl is happy.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a:txBody>
                    <a:bodyPr/>
                    <a:lstStyle/>
                    <a:p>
                      <a:pPr algn="ct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scientists are worried and scared</a:t>
                      </a:r>
                      <a:endParaRPr lang="en-US" sz="1600" dirty="0" smtClean="0">
                        <a:solidFill>
                          <a:schemeClr val="tx1"/>
                        </a:solidFill>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volcano </a:t>
                      </a:r>
                      <a:r>
                        <a:rPr kumimoji="0" lang="en-US" sz="1600" b="1" i="0" u="none" strike="noStrike" kern="1200" cap="none" spc="0" normalizeH="0" baseline="20000" noProof="0" dirty="0" smtClean="0">
                          <a:ln>
                            <a:noFill/>
                          </a:ln>
                          <a:solidFill>
                            <a:srgbClr val="FF0000"/>
                          </a:solidFill>
                          <a:effectLst/>
                          <a:uLnTx/>
                          <a:uFillTx/>
                          <a:latin typeface="+mn-lt"/>
                          <a:ea typeface="+mn-ea"/>
                          <a:cs typeface="+mn-cs"/>
                        </a:rPr>
                        <a:t>erupted</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blew.</a:t>
                      </a:r>
                    </a:p>
                  </a:txBody>
                  <a:tcPr anchor="ctr">
                    <a:solidFill>
                      <a:schemeClr val="bg1"/>
                    </a:solidFill>
                  </a:tcPr>
                </a:tc>
              </a:tr>
              <a:tr h="834924">
                <a:tc gridSpan="4">
                  <a:txBody>
                    <a:bodyPr/>
                    <a:lstStyle/>
                    <a:p>
                      <a:pPr algn="ctr"/>
                      <a:endParaRPr lang="en-US" sz="1800" dirty="0" smtClean="0"/>
                    </a:p>
                    <a:p>
                      <a:pPr algn="ctr"/>
                      <a:r>
                        <a:rPr lang="en-US" sz="1800" dirty="0" smtClean="0"/>
                        <a:t>Original</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hMerge="1">
                  <a:txBody>
                    <a:bodyPr/>
                    <a:lstStyle/>
                    <a:p>
                      <a:pPr algn="ctr"/>
                      <a:endParaRPr lang="en-US" sz="1600" dirty="0" smtClean="0">
                        <a:solidFill>
                          <a:schemeClr val="tx1"/>
                        </a:solidFill>
                      </a:endParaRPr>
                    </a:p>
                  </a:txBody>
                  <a:tcPr anchor="ctr">
                    <a:solidFill>
                      <a:schemeClr val="bg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solidFill>
                  </a:tcPr>
                </a:tc>
              </a:tr>
              <a:tr h="370840">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mn-lt"/>
                          <a:ea typeface="+mn-ea"/>
                          <a:cs typeface="+mn-cs"/>
                        </a:rPr>
                        <a:t>Scientists are worried.</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algn="ctr"/>
                      <a:endParaRPr lang="en-US" sz="1800" dirty="0" smtClean="0"/>
                    </a:p>
                    <a:p>
                      <a:pPr algn="ctr"/>
                      <a:r>
                        <a:rPr lang="en-US" sz="1800" dirty="0" smtClean="0"/>
                        <a:t>Revised</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algn="l"/>
                      <a:endParaRPr lang="en-US" sz="1800" dirty="0" smtClean="0"/>
                    </a:p>
                    <a:p>
                      <a:pPr algn="l"/>
                      <a:endParaRPr lang="en-US" sz="1800" dirty="0" smtClean="0"/>
                    </a:p>
                    <a:p>
                      <a:pPr algn="l"/>
                      <a:endParaRPr lang="en-US" sz="1800" dirty="0" smtClean="0"/>
                    </a:p>
                    <a:p>
                      <a:pPr algn="l"/>
                      <a:endParaRPr lang="en-US" sz="1800" dirty="0" smtClean="0"/>
                    </a:p>
                    <a:p>
                      <a:pPr algn="l"/>
                      <a:endParaRPr lang="en-US" sz="1800" dirty="0" smtClean="0"/>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0" name="Group 19"/>
          <p:cNvGrpSpPr/>
          <p:nvPr/>
        </p:nvGrpSpPr>
        <p:grpSpPr>
          <a:xfrm>
            <a:off x="2140132" y="1653587"/>
            <a:ext cx="3683443" cy="1142372"/>
            <a:chOff x="2163945" y="1627784"/>
            <a:chExt cx="3683443" cy="1142372"/>
          </a:xfrm>
        </p:grpSpPr>
        <p:sp>
          <p:nvSpPr>
            <p:cNvPr id="9" name="Freeform 8"/>
            <p:cNvSpPr/>
            <p:nvPr/>
          </p:nvSpPr>
          <p:spPr>
            <a:xfrm>
              <a:off x="2163945" y="2322240"/>
              <a:ext cx="208525" cy="197814"/>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Minus 11"/>
            <p:cNvSpPr/>
            <p:nvPr/>
          </p:nvSpPr>
          <p:spPr>
            <a:xfrm>
              <a:off x="5146680" y="2656071"/>
              <a:ext cx="467139" cy="45719"/>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3" name="Freeform 12"/>
            <p:cNvSpPr/>
            <p:nvPr/>
          </p:nvSpPr>
          <p:spPr>
            <a:xfrm>
              <a:off x="2417686" y="1645521"/>
              <a:ext cx="249180" cy="294200"/>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4" name="Minus 13"/>
            <p:cNvSpPr/>
            <p:nvPr/>
          </p:nvSpPr>
          <p:spPr>
            <a:xfrm>
              <a:off x="5380249" y="1627784"/>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8" name="Freeform 17"/>
            <p:cNvSpPr/>
            <p:nvPr/>
          </p:nvSpPr>
          <p:spPr>
            <a:xfrm>
              <a:off x="3976002" y="1713289"/>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3487469" y="2582148"/>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Date Placeholder 1"/>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502979" y="8475136"/>
            <a:ext cx="3083309"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16</a:t>
            </a:fld>
            <a:endParaRPr lang="en-US" dirty="0"/>
          </a:p>
        </p:txBody>
      </p:sp>
    </p:spTree>
    <p:extLst>
      <p:ext uri="{BB962C8B-B14F-4D97-AF65-F5344CB8AC3E}">
        <p14:creationId xmlns:p14="http://schemas.microsoft.com/office/powerpoint/2010/main" val="1000069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9911716"/>
              </p:ext>
            </p:extLst>
          </p:nvPr>
        </p:nvGraphicFramePr>
        <p:xfrm>
          <a:off x="135467" y="1103357"/>
          <a:ext cx="6587066" cy="2301240"/>
        </p:xfrm>
        <a:graphic>
          <a:graphicData uri="http://schemas.openxmlformats.org/drawingml/2006/table">
            <a:tbl>
              <a:tblPr firstRow="1" bandRow="1">
                <a:tableStyleId>{5940675A-B579-460E-94D1-54222C63F5DA}</a:tableStyleId>
              </a:tblPr>
              <a:tblGrid>
                <a:gridCol w="1368593"/>
                <a:gridCol w="1649338"/>
                <a:gridCol w="1444239"/>
                <a:gridCol w="2124896"/>
              </a:tblGrid>
              <a:tr h="361772">
                <a:tc gridSpan="4">
                  <a:txBody>
                    <a:bodyPr/>
                    <a:lstStyle/>
                    <a:p>
                      <a:r>
                        <a:rPr lang="en-US" sz="1400" dirty="0" smtClean="0"/>
                        <a:t>Name_________________________________</a:t>
                      </a:r>
                    </a:p>
                    <a:p>
                      <a:endParaRPr lang="en-US" dirty="0" smtClean="0"/>
                    </a:p>
                    <a:p>
                      <a:pPr algn="ctr"/>
                      <a:r>
                        <a:rPr lang="en-US" sz="1600" b="1" u="sng" dirty="0" smtClean="0"/>
                        <a:t>Sentence Revision Example for a Topic</a:t>
                      </a:r>
                      <a:r>
                        <a:rPr lang="en-US" sz="1600" b="1" u="sng" baseline="0" dirty="0" smtClean="0"/>
                        <a:t> Sentence</a:t>
                      </a:r>
                      <a:r>
                        <a:rPr lang="en-US" sz="1200" b="0" i="1" u="none" baseline="0" dirty="0" smtClean="0"/>
                        <a:t> (main idea)</a:t>
                      </a:r>
                    </a:p>
                    <a:p>
                      <a:pPr algn="ctr"/>
                      <a:endParaRPr lang="en-US" dirty="0"/>
                    </a:p>
                  </a:txBody>
                  <a:tcPr>
                    <a:lnL w="12700" cap="flat" cmpd="sng" algn="ctr">
                      <a:solidFill>
                        <a:schemeClr val="bg1">
                          <a:lumMod val="50000"/>
                        </a:schemeClr>
                      </a:solidFill>
                      <a:prstDash val="solid"/>
                      <a:round/>
                      <a:headEnd type="none" w="med" len="med"/>
                      <a:tailEnd type="none" w="med" len="med"/>
                    </a:lnL>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60405">
                <a:tc rowSpan="2">
                  <a:txBody>
                    <a:bodyPr/>
                    <a:lstStyle/>
                    <a:p>
                      <a:pPr algn="ctr"/>
                      <a:r>
                        <a:rPr lang="en-US" sz="1800" dirty="0" smtClean="0"/>
                        <a:t>Revise</a:t>
                      </a:r>
                    </a:p>
                    <a:p>
                      <a:pPr algn="ctr"/>
                      <a:r>
                        <a:rPr lang="en-US" sz="1800" dirty="0" smtClean="0"/>
                        <a:t>Key</a:t>
                      </a:r>
                      <a:endParaRPr lang="en-US" sz="1800" dirty="0"/>
                    </a:p>
                  </a:txBody>
                  <a:tcPr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Add</a:t>
                      </a:r>
                      <a:endParaRPr lang="en-US" sz="1600" b="1" dirty="0">
                        <a:solidFill>
                          <a:schemeClr val="tx1"/>
                        </a:solidFill>
                      </a:endParaRPr>
                    </a:p>
                  </a:txBody>
                  <a:tcPr anchor="ctr">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Delete</a:t>
                      </a:r>
                      <a:endParaRPr lang="en-US" sz="1600" b="1" dirty="0">
                        <a:solidFill>
                          <a:schemeClr val="tx1"/>
                        </a:solidFill>
                      </a:endParaRPr>
                    </a:p>
                  </a:txBody>
                  <a:tcPr anchor="ctr">
                    <a:solidFill>
                      <a:schemeClr val="bg1"/>
                    </a:solidFill>
                  </a:tcPr>
                </a:tc>
                <a:tc>
                  <a:txBody>
                    <a:bodyPr/>
                    <a:lstStyle/>
                    <a:p>
                      <a:pPr algn="l"/>
                      <a:r>
                        <a:rPr lang="en-US" sz="1600" b="1" dirty="0" smtClean="0">
                          <a:solidFill>
                            <a:schemeClr val="tx1"/>
                          </a:solidFill>
                        </a:rPr>
                        <a:t>Change</a:t>
                      </a:r>
                    </a:p>
                    <a:p>
                      <a:pPr algn="l"/>
                      <a:r>
                        <a:rPr lang="en-US" sz="1200" b="0" dirty="0" smtClean="0">
                          <a:solidFill>
                            <a:schemeClr val="tx1"/>
                          </a:solidFill>
                        </a:rPr>
                        <a:t>(move-replace)</a:t>
                      </a:r>
                      <a:endParaRPr lang="en-US" sz="1200" b="0" dirty="0">
                        <a:solidFill>
                          <a:schemeClr val="tx1"/>
                        </a:solidFill>
                      </a:endParaRPr>
                    </a:p>
                  </a:txBody>
                  <a:tcPr anchor="ctr">
                    <a:solidFill>
                      <a:schemeClr val="bg1"/>
                    </a:solidFill>
                  </a:tcPr>
                </a:tc>
              </a:tr>
              <a:tr h="370840">
                <a:tc vMerge="1">
                  <a:txBody>
                    <a:bodyPr/>
                    <a:lstStyle/>
                    <a:p>
                      <a:endParaRPr lang="en-US" dirty="0"/>
                    </a:p>
                  </a:txBody>
                  <a:tcPr>
                    <a:solidFill>
                      <a:schemeClr val="bg1"/>
                    </a:solid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600" b="1" i="0" u="none" strike="noStrike" kern="1200" cap="none" spc="0" normalizeH="0" baseline="30000" noProof="0" dirty="0" smtClean="0">
                          <a:ln>
                            <a:noFill/>
                          </a:ln>
                          <a:solidFill>
                            <a:srgbClr val="FF0000"/>
                          </a:solidFill>
                          <a:effectLst/>
                          <a:uLnTx/>
                          <a:uFillTx/>
                          <a:latin typeface="+mn-lt"/>
                          <a:ea typeface="+mn-ea"/>
                          <a:cs typeface="+mn-cs"/>
                        </a:rPr>
                        <a:t>smart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girl is happy.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a:txBody>
                    <a:bodyPr/>
                    <a:lstStyle/>
                    <a:p>
                      <a:pPr algn="ct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scientists are worried and scared</a:t>
                      </a:r>
                      <a:endParaRPr lang="en-US" sz="1600" dirty="0" smtClean="0">
                        <a:solidFill>
                          <a:schemeClr val="tx1"/>
                        </a:solidFill>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volcano </a:t>
                      </a:r>
                      <a:r>
                        <a:rPr kumimoji="0" lang="en-US" sz="1600" b="1" i="0" u="none" strike="noStrike" kern="1200" cap="none" spc="0" normalizeH="0" baseline="20000" noProof="0" dirty="0" smtClean="0">
                          <a:ln>
                            <a:noFill/>
                          </a:ln>
                          <a:solidFill>
                            <a:srgbClr val="FF0000"/>
                          </a:solidFill>
                          <a:effectLst/>
                          <a:uLnTx/>
                          <a:uFillTx/>
                          <a:latin typeface="+mn-lt"/>
                          <a:ea typeface="+mn-ea"/>
                          <a:cs typeface="+mn-cs"/>
                        </a:rPr>
                        <a:t>erupted</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blew.</a:t>
                      </a:r>
                    </a:p>
                  </a:txBody>
                  <a:tcPr anchor="ctr">
                    <a:solidFill>
                      <a:schemeClr val="bg1"/>
                    </a:solidFill>
                  </a:tcPr>
                </a:tc>
              </a:tr>
            </a:tbl>
          </a:graphicData>
        </a:graphic>
      </p:graphicFrame>
      <p:grpSp>
        <p:nvGrpSpPr>
          <p:cNvPr id="20" name="Group 19"/>
          <p:cNvGrpSpPr/>
          <p:nvPr/>
        </p:nvGrpSpPr>
        <p:grpSpPr>
          <a:xfrm>
            <a:off x="2153131" y="2073066"/>
            <a:ext cx="3693223" cy="1142372"/>
            <a:chOff x="2163945" y="1627784"/>
            <a:chExt cx="3693223" cy="1142372"/>
          </a:xfrm>
        </p:grpSpPr>
        <p:sp>
          <p:nvSpPr>
            <p:cNvPr id="9" name="Freeform 8"/>
            <p:cNvSpPr/>
            <p:nvPr/>
          </p:nvSpPr>
          <p:spPr>
            <a:xfrm>
              <a:off x="2163945" y="2322240"/>
              <a:ext cx="208525" cy="197814"/>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Minus 11"/>
            <p:cNvSpPr/>
            <p:nvPr/>
          </p:nvSpPr>
          <p:spPr>
            <a:xfrm>
              <a:off x="5390029" y="2530708"/>
              <a:ext cx="467139" cy="45719"/>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3" name="Freeform 12"/>
            <p:cNvSpPr/>
            <p:nvPr/>
          </p:nvSpPr>
          <p:spPr>
            <a:xfrm>
              <a:off x="2417686" y="1645521"/>
              <a:ext cx="249180" cy="294200"/>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4" name="Minus 13"/>
            <p:cNvSpPr/>
            <p:nvPr/>
          </p:nvSpPr>
          <p:spPr>
            <a:xfrm>
              <a:off x="5380249" y="1627784"/>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8" name="Freeform 17"/>
            <p:cNvSpPr/>
            <p:nvPr/>
          </p:nvSpPr>
          <p:spPr>
            <a:xfrm>
              <a:off x="3976002" y="1713289"/>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3487469" y="2582148"/>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1" name="Table 10"/>
          <p:cNvGraphicFramePr>
            <a:graphicFrameLocks noGrp="1"/>
          </p:cNvGraphicFramePr>
          <p:nvPr>
            <p:extLst>
              <p:ext uri="{D42A27DB-BD31-4B8C-83A1-F6EECF244321}">
                <p14:modId xmlns:p14="http://schemas.microsoft.com/office/powerpoint/2010/main" val="921593518"/>
              </p:ext>
            </p:extLst>
          </p:nvPr>
        </p:nvGraphicFramePr>
        <p:xfrm>
          <a:off x="178237" y="3449296"/>
          <a:ext cx="6610121" cy="4127005"/>
        </p:xfrm>
        <a:graphic>
          <a:graphicData uri="http://schemas.openxmlformats.org/drawingml/2006/table">
            <a:tbl>
              <a:tblPr firstRow="1" bandRow="1">
                <a:tableStyleId>{5940675A-B579-460E-94D1-54222C63F5DA}</a:tableStyleId>
              </a:tblPr>
              <a:tblGrid>
                <a:gridCol w="6610121"/>
              </a:tblGrid>
              <a:tr h="926605">
                <a:tc>
                  <a:txBody>
                    <a:bodyPr/>
                    <a:lstStyle/>
                    <a:p>
                      <a:pPr algn="ctr"/>
                      <a:endParaRPr lang="en-US" sz="1800" dirty="0" smtClean="0"/>
                    </a:p>
                    <a:p>
                      <a:pPr algn="ctr"/>
                      <a:r>
                        <a:rPr lang="en-US" sz="1800" dirty="0" smtClean="0"/>
                        <a:t>Original Sentence</a:t>
                      </a:r>
                      <a:endParaRPr lang="en-US" sz="1800" baseline="0" dirty="0" smtClean="0"/>
                    </a:p>
                    <a:p>
                      <a:pPr algn="ct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l"/>
                      <a:endParaRPr lang="en-US" sz="1800" dirty="0" smtClean="0"/>
                    </a:p>
                    <a:p>
                      <a:pPr algn="ctr"/>
                      <a:endParaRPr lang="en-US" sz="2400" i="1" dirty="0" smtClean="0"/>
                    </a:p>
                    <a:p>
                      <a:pPr algn="l"/>
                      <a:endParaRPr lang="en-US" sz="1800" dirty="0" smtClean="0"/>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endParaRPr lang="en-US" sz="1800" dirty="0" smtClean="0"/>
                    </a:p>
                    <a:p>
                      <a:pPr algn="ctr"/>
                      <a:r>
                        <a:rPr lang="en-US" sz="1800" dirty="0" smtClean="0"/>
                        <a:t>Revised </a:t>
                      </a:r>
                      <a:r>
                        <a:rPr lang="en-US" sz="1800" baseline="0" dirty="0" smtClean="0"/>
                        <a:t>Sentence</a:t>
                      </a:r>
                    </a:p>
                    <a:p>
                      <a:pPr algn="ct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l"/>
                      <a:endParaRPr lang="en-US" sz="1800" dirty="0" smtClean="0"/>
                    </a:p>
                    <a:p>
                      <a:pPr algn="ctr"/>
                      <a:r>
                        <a:rPr lang="en-US" sz="2400" i="1" dirty="0" smtClean="0"/>
                        <a:t>Scientists</a:t>
                      </a:r>
                      <a:r>
                        <a:rPr lang="en-US" sz="2400" i="1" baseline="0" dirty="0" smtClean="0"/>
                        <a:t> are worried about Colima’s next eruption.</a:t>
                      </a:r>
                      <a:endParaRPr lang="en-US" sz="2400" i="1" dirty="0" smtClean="0"/>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23" name="Minus 22"/>
          <p:cNvSpPr/>
          <p:nvPr/>
        </p:nvSpPr>
        <p:spPr>
          <a:xfrm>
            <a:off x="5996585" y="4639380"/>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26" name="Freeform 25"/>
          <p:cNvSpPr/>
          <p:nvPr/>
        </p:nvSpPr>
        <p:spPr>
          <a:xfrm rot="608356">
            <a:off x="5095123" y="4475058"/>
            <a:ext cx="265609" cy="423368"/>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grpSp>
        <p:nvGrpSpPr>
          <p:cNvPr id="4" name="Group 3"/>
          <p:cNvGrpSpPr/>
          <p:nvPr/>
        </p:nvGrpSpPr>
        <p:grpSpPr>
          <a:xfrm>
            <a:off x="294599" y="4636999"/>
            <a:ext cx="6178097" cy="927484"/>
            <a:chOff x="509539" y="4063260"/>
            <a:chExt cx="6178097" cy="927484"/>
          </a:xfrm>
        </p:grpSpPr>
        <p:grpSp>
          <p:nvGrpSpPr>
            <p:cNvPr id="2" name="Group 1"/>
            <p:cNvGrpSpPr/>
            <p:nvPr/>
          </p:nvGrpSpPr>
          <p:grpSpPr>
            <a:xfrm>
              <a:off x="509539" y="4063260"/>
              <a:ext cx="6178097" cy="905725"/>
              <a:chOff x="509539" y="4063260"/>
              <a:chExt cx="6178097" cy="905725"/>
            </a:xfrm>
          </p:grpSpPr>
          <p:sp>
            <p:nvSpPr>
              <p:cNvPr id="15" name="Rectangle 14"/>
              <p:cNvSpPr/>
              <p:nvPr/>
            </p:nvSpPr>
            <p:spPr>
              <a:xfrm>
                <a:off x="509539" y="4430410"/>
                <a:ext cx="3215002" cy="461665"/>
              </a:xfrm>
              <a:prstGeom prst="rect">
                <a:avLst/>
              </a:prstGeom>
            </p:spPr>
            <p:txBody>
              <a:bodyPr wrap="square">
                <a:spAutoFit/>
              </a:bodyPr>
              <a:lstStyle/>
              <a:p>
                <a:pPr algn="ctr"/>
                <a:r>
                  <a:rPr lang="en-US" sz="2400" i="1" dirty="0"/>
                  <a:t>Scientists are </a:t>
                </a:r>
                <a:r>
                  <a:rPr lang="en-US" sz="2400" i="1" dirty="0" smtClean="0"/>
                  <a:t>worried. </a:t>
                </a:r>
                <a:endParaRPr lang="en-US" sz="2400" i="1" dirty="0"/>
              </a:p>
            </p:txBody>
          </p:sp>
          <p:sp>
            <p:nvSpPr>
              <p:cNvPr id="16" name="Rectangle 15"/>
              <p:cNvSpPr/>
              <p:nvPr/>
            </p:nvSpPr>
            <p:spPr>
              <a:xfrm>
                <a:off x="3412087" y="4430410"/>
                <a:ext cx="3275549" cy="461665"/>
              </a:xfrm>
              <a:prstGeom prst="rect">
                <a:avLst/>
              </a:prstGeom>
              <a:solidFill>
                <a:schemeClr val="bg1"/>
              </a:solidFill>
            </p:spPr>
            <p:txBody>
              <a:bodyPr wrap="square">
                <a:spAutoFit/>
              </a:bodyPr>
              <a:lstStyle/>
              <a:p>
                <a:r>
                  <a:rPr lang="en-US" sz="2400" i="1" dirty="0" smtClean="0"/>
                  <a:t>about Colima   erupting.  </a:t>
                </a:r>
                <a:endParaRPr lang="en-US" sz="2400" i="1" dirty="0"/>
              </a:p>
            </p:txBody>
          </p:sp>
          <p:sp>
            <p:nvSpPr>
              <p:cNvPr id="17" name="Freeform 16"/>
              <p:cNvSpPr/>
              <p:nvPr/>
            </p:nvSpPr>
            <p:spPr>
              <a:xfrm>
                <a:off x="3716396" y="4804932"/>
                <a:ext cx="229006" cy="155319"/>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1" name="Freeform 20"/>
              <p:cNvSpPr/>
              <p:nvPr/>
            </p:nvSpPr>
            <p:spPr>
              <a:xfrm>
                <a:off x="5511180" y="4801523"/>
                <a:ext cx="229006" cy="155319"/>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2" name="Freeform 21"/>
              <p:cNvSpPr/>
              <p:nvPr/>
            </p:nvSpPr>
            <p:spPr>
              <a:xfrm>
                <a:off x="4670528" y="4813666"/>
                <a:ext cx="229006" cy="155319"/>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4" name="Rectangle 23"/>
              <p:cNvSpPr/>
              <p:nvPr/>
            </p:nvSpPr>
            <p:spPr>
              <a:xfrm>
                <a:off x="5835420" y="4258711"/>
                <a:ext cx="638977" cy="27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ion</a:t>
                </a:r>
                <a:endParaRPr lang="en-US" sz="2400" dirty="0">
                  <a:solidFill>
                    <a:schemeClr val="tx1"/>
                  </a:solidFill>
                </a:endParaRPr>
              </a:p>
            </p:txBody>
          </p:sp>
          <p:grpSp>
            <p:nvGrpSpPr>
              <p:cNvPr id="28" name="Group 27"/>
              <p:cNvGrpSpPr/>
              <p:nvPr/>
            </p:nvGrpSpPr>
            <p:grpSpPr>
              <a:xfrm>
                <a:off x="4660244" y="4063260"/>
                <a:ext cx="638977" cy="562601"/>
                <a:chOff x="4541642" y="1719681"/>
                <a:chExt cx="638977" cy="562601"/>
              </a:xfrm>
            </p:grpSpPr>
            <p:sp>
              <p:nvSpPr>
                <p:cNvPr id="29" name="Rectangle 28"/>
                <p:cNvSpPr/>
                <p:nvPr/>
              </p:nvSpPr>
              <p:spPr>
                <a:xfrm>
                  <a:off x="4541642" y="1719681"/>
                  <a:ext cx="638977" cy="270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a:t>
                  </a:r>
                  <a:endParaRPr lang="en-US" sz="2400" dirty="0">
                    <a:solidFill>
                      <a:schemeClr val="tx1"/>
                    </a:solidFill>
                  </a:endParaRPr>
                </a:p>
              </p:txBody>
            </p:sp>
            <p:sp>
              <p:nvSpPr>
                <p:cNvPr id="30" name="Freeform 29"/>
                <p:cNvSpPr/>
                <p:nvPr/>
              </p:nvSpPr>
              <p:spPr>
                <a:xfrm>
                  <a:off x="4876055" y="2015083"/>
                  <a:ext cx="174202" cy="267199"/>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grpSp>
        </p:grpSp>
        <p:grpSp>
          <p:nvGrpSpPr>
            <p:cNvPr id="31" name="Group 30"/>
            <p:cNvGrpSpPr/>
            <p:nvPr/>
          </p:nvGrpSpPr>
          <p:grpSpPr>
            <a:xfrm>
              <a:off x="5130611" y="4094963"/>
              <a:ext cx="844588" cy="895781"/>
              <a:chOff x="4995574" y="1602795"/>
              <a:chExt cx="844588" cy="895781"/>
            </a:xfrm>
          </p:grpSpPr>
          <p:sp>
            <p:nvSpPr>
              <p:cNvPr id="32" name="Freeform 31"/>
              <p:cNvSpPr/>
              <p:nvPr/>
            </p:nvSpPr>
            <p:spPr>
              <a:xfrm rot="608356">
                <a:off x="4995574" y="2075208"/>
                <a:ext cx="265609" cy="423368"/>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33" name="Rectangle 32"/>
              <p:cNvSpPr/>
              <p:nvPr/>
            </p:nvSpPr>
            <p:spPr>
              <a:xfrm>
                <a:off x="5055217" y="1602795"/>
                <a:ext cx="784945" cy="461665"/>
              </a:xfrm>
              <a:prstGeom prst="rect">
                <a:avLst/>
              </a:prstGeom>
              <a:solidFill>
                <a:schemeClr val="bg1"/>
              </a:solidFill>
            </p:spPr>
            <p:txBody>
              <a:bodyPr wrap="square">
                <a:spAutoFit/>
              </a:bodyPr>
              <a:lstStyle/>
              <a:p>
                <a:pPr algn="ctr"/>
                <a:r>
                  <a:rPr lang="en-US" sz="2400" i="1" dirty="0" smtClean="0"/>
                  <a:t>next   </a:t>
                </a:r>
                <a:endParaRPr lang="en-US" sz="2400" i="1" dirty="0"/>
              </a:p>
            </p:txBody>
          </p:sp>
        </p:grpSp>
        <p:sp>
          <p:nvSpPr>
            <p:cNvPr id="34" name="Minus 33"/>
            <p:cNvSpPr/>
            <p:nvPr/>
          </p:nvSpPr>
          <p:spPr>
            <a:xfrm>
              <a:off x="6026812" y="4650534"/>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grpSp>
      <p:sp>
        <p:nvSpPr>
          <p:cNvPr id="5" name="Date Placeholder 4"/>
          <p:cNvSpPr>
            <a:spLocks noGrp="1"/>
          </p:cNvSpPr>
          <p:nvPr>
            <p:ph type="dt" sz="half" idx="10"/>
          </p:nvPr>
        </p:nvSpPr>
        <p:spPr/>
        <p:txBody>
          <a:bodyPr/>
          <a:lstStyle/>
          <a:p>
            <a:r>
              <a:rPr lang="en-US" smtClean="0"/>
              <a:t>3/3/16</a:t>
            </a:r>
            <a:endParaRPr lang="en-US" dirty="0"/>
          </a:p>
        </p:txBody>
      </p:sp>
      <p:sp>
        <p:nvSpPr>
          <p:cNvPr id="6" name="Footer Placeholder 5"/>
          <p:cNvSpPr>
            <a:spLocks noGrp="1"/>
          </p:cNvSpPr>
          <p:nvPr>
            <p:ph type="ftr" sz="quarter" idx="11"/>
          </p:nvPr>
        </p:nvSpPr>
        <p:spPr>
          <a:xfrm>
            <a:off x="1797269" y="8475136"/>
            <a:ext cx="2789019" cy="486833"/>
          </a:xfrm>
        </p:spPr>
        <p:txBody>
          <a:bodyPr/>
          <a:lstStyle/>
          <a:p>
            <a:r>
              <a:rPr lang="en-US" smtClean="0"/>
              <a:t>TBEAR Hess 2010/ Hillsboro SD-OR/OSP- S. Richmond </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17</a:t>
            </a:fld>
            <a:endParaRPr lang="en-US" dirty="0"/>
          </a:p>
        </p:txBody>
      </p:sp>
      <p:sp>
        <p:nvSpPr>
          <p:cNvPr id="8" name="TextBox 7"/>
          <p:cNvSpPr txBox="1"/>
          <p:nvPr/>
        </p:nvSpPr>
        <p:spPr>
          <a:xfrm>
            <a:off x="211149" y="213460"/>
            <a:ext cx="6544296" cy="523220"/>
          </a:xfrm>
          <a:prstGeom prst="rect">
            <a:avLst/>
          </a:prstGeom>
          <a:noFill/>
        </p:spPr>
        <p:txBody>
          <a:bodyPr wrap="square" rtlCol="0">
            <a:spAutoFit/>
          </a:bodyPr>
          <a:lstStyle/>
          <a:p>
            <a:r>
              <a:rPr lang="en-US" sz="1400" dirty="0" smtClean="0"/>
              <a:t>To show an animated power point model of </a:t>
            </a:r>
            <a:r>
              <a:rPr lang="en-US" sz="1400" b="1" i="1" dirty="0" smtClean="0"/>
              <a:t>Revising the Topic Sentence</a:t>
            </a:r>
            <a:r>
              <a:rPr lang="en-US" sz="1400" dirty="0" smtClean="0"/>
              <a:t> go to: </a:t>
            </a:r>
            <a:r>
              <a:rPr lang="en-US" sz="1400" b="1" dirty="0" smtClean="0">
                <a:hlinkClick r:id="rId3"/>
              </a:rPr>
              <a:t>Animated Revising Power Point</a:t>
            </a:r>
            <a:r>
              <a:rPr lang="en-US" sz="1400" dirty="0" smtClean="0"/>
              <a:t> or Elementary Teaching and Learning TBEAR Share.</a:t>
            </a:r>
            <a:endParaRPr lang="en-US" sz="1400" b="1" dirty="0" smtClean="0"/>
          </a:p>
        </p:txBody>
      </p:sp>
    </p:spTree>
    <p:extLst>
      <p:ext uri="{BB962C8B-B14F-4D97-AF65-F5344CB8AC3E}">
        <p14:creationId xmlns:p14="http://schemas.microsoft.com/office/powerpoint/2010/main" val="192703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08583946"/>
              </p:ext>
            </p:extLst>
          </p:nvPr>
        </p:nvGraphicFramePr>
        <p:xfrm>
          <a:off x="487109" y="562989"/>
          <a:ext cx="5691501" cy="6702324"/>
        </p:xfrm>
        <a:graphic>
          <a:graphicData uri="http://schemas.openxmlformats.org/drawingml/2006/table">
            <a:tbl>
              <a:tblPr firstRow="1" bandRow="1">
                <a:tableStyleId>{5940675A-B579-460E-94D1-54222C63F5DA}</a:tableStyleId>
              </a:tblPr>
              <a:tblGrid>
                <a:gridCol w="1016951"/>
                <a:gridCol w="1649338"/>
                <a:gridCol w="1444239"/>
                <a:gridCol w="1580973"/>
              </a:tblGrid>
              <a:tr h="361772">
                <a:tc gridSpan="4">
                  <a:txBody>
                    <a:bodyPr/>
                    <a:lstStyle/>
                    <a:p>
                      <a:r>
                        <a:rPr lang="en-US" sz="1400" dirty="0" smtClean="0"/>
                        <a:t>Name_________________________________</a:t>
                      </a:r>
                    </a:p>
                    <a:p>
                      <a:endParaRPr lang="en-US" dirty="0" smtClean="0"/>
                    </a:p>
                    <a:p>
                      <a:pPr algn="ctr"/>
                      <a:r>
                        <a:rPr lang="en-US" sz="1600" b="1" u="sng" dirty="0" smtClean="0"/>
                        <a:t>Revision Sheet</a:t>
                      </a:r>
                    </a:p>
                    <a:p>
                      <a:pPr algn="ctr"/>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60405">
                <a:tc rowSpan="2">
                  <a:txBody>
                    <a:bodyPr/>
                    <a:lstStyle/>
                    <a:p>
                      <a:pPr algn="ctr"/>
                      <a:r>
                        <a:rPr lang="en-US" sz="1800" b="1" dirty="0" smtClean="0"/>
                        <a:t>Revise</a:t>
                      </a:r>
                    </a:p>
                    <a:p>
                      <a:pPr algn="ctr"/>
                      <a:r>
                        <a:rPr lang="en-US" sz="1800" b="1" dirty="0" smtClean="0"/>
                        <a:t>Key</a:t>
                      </a:r>
                      <a:endParaRPr lang="en-US" sz="1800" b="1" dirty="0"/>
                    </a:p>
                  </a:txBody>
                  <a:tcPr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Add</a:t>
                      </a:r>
                      <a:endParaRPr lang="en-US" sz="1600" b="1" dirty="0">
                        <a:solidFill>
                          <a:schemeClr val="tx1"/>
                        </a:solidFill>
                      </a:endParaRPr>
                    </a:p>
                  </a:txBody>
                  <a:tcPr anchor="ctr">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Delete</a:t>
                      </a:r>
                      <a:endParaRPr lang="en-US" sz="1600" b="1" dirty="0">
                        <a:solidFill>
                          <a:schemeClr val="tx1"/>
                        </a:solidFill>
                      </a:endParaRPr>
                    </a:p>
                  </a:txBody>
                  <a:tcPr anchor="ctr">
                    <a:solidFill>
                      <a:schemeClr val="bg1"/>
                    </a:solidFill>
                  </a:tcPr>
                </a:tc>
                <a:tc>
                  <a:txBody>
                    <a:bodyPr/>
                    <a:lstStyle/>
                    <a:p>
                      <a:pPr algn="l"/>
                      <a:r>
                        <a:rPr lang="en-US" sz="1600" b="1" dirty="0" smtClean="0">
                          <a:solidFill>
                            <a:schemeClr val="tx1"/>
                          </a:solidFill>
                        </a:rPr>
                        <a:t>Change</a:t>
                      </a:r>
                    </a:p>
                    <a:p>
                      <a:pPr algn="l"/>
                      <a:r>
                        <a:rPr lang="en-US" sz="1200" b="0" dirty="0" smtClean="0">
                          <a:solidFill>
                            <a:schemeClr val="tx1"/>
                          </a:solidFill>
                        </a:rPr>
                        <a:t>(move-replace)</a:t>
                      </a:r>
                      <a:endParaRPr lang="en-US" sz="1200" b="0" dirty="0">
                        <a:solidFill>
                          <a:schemeClr val="tx1"/>
                        </a:solidFill>
                      </a:endParaRPr>
                    </a:p>
                  </a:txBody>
                  <a:tcPr anchor="ctr">
                    <a:solidFill>
                      <a:schemeClr val="bg1"/>
                    </a:solidFill>
                  </a:tcPr>
                </a:tc>
              </a:tr>
              <a:tr h="370840">
                <a:tc vMerge="1">
                  <a:txBody>
                    <a:bodyPr/>
                    <a:lstStyle/>
                    <a:p>
                      <a:endParaRPr lang="en-US" dirty="0"/>
                    </a:p>
                  </a:txBody>
                  <a:tcPr>
                    <a:solidFill>
                      <a:schemeClr val="bg1"/>
                    </a:solid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600" b="1" i="0" u="none" strike="noStrike" kern="1200" cap="none" spc="0" normalizeH="0" baseline="30000" noProof="0" dirty="0" smtClean="0">
                          <a:ln>
                            <a:noFill/>
                          </a:ln>
                          <a:solidFill>
                            <a:srgbClr val="FF0000"/>
                          </a:solidFill>
                          <a:effectLst/>
                          <a:uLnTx/>
                          <a:uFillTx/>
                          <a:latin typeface="+mn-lt"/>
                          <a:ea typeface="+mn-ea"/>
                          <a:cs typeface="+mn-cs"/>
                        </a:rPr>
                        <a:t>smart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girl is happy.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a:txBody>
                    <a:bodyPr/>
                    <a:lstStyle/>
                    <a:p>
                      <a:pPr algn="ct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scientists are worried and scared</a:t>
                      </a:r>
                      <a:endParaRPr lang="en-US" sz="1600" dirty="0" smtClean="0">
                        <a:solidFill>
                          <a:schemeClr val="tx1"/>
                        </a:solidFill>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volcano </a:t>
                      </a:r>
                      <a:r>
                        <a:rPr kumimoji="0" lang="en-US" sz="1600" b="1" i="0" u="none" strike="noStrike" kern="1200" cap="none" spc="0" normalizeH="0" baseline="20000" noProof="0" dirty="0" smtClean="0">
                          <a:ln>
                            <a:noFill/>
                          </a:ln>
                          <a:solidFill>
                            <a:srgbClr val="FF0000"/>
                          </a:solidFill>
                          <a:effectLst/>
                          <a:uLnTx/>
                          <a:uFillTx/>
                          <a:latin typeface="+mn-lt"/>
                          <a:ea typeface="+mn-ea"/>
                          <a:cs typeface="+mn-cs"/>
                        </a:rPr>
                        <a:t>erupted</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blew.</a:t>
                      </a:r>
                    </a:p>
                  </a:txBody>
                  <a:tcPr anchor="ctr">
                    <a:solidFill>
                      <a:schemeClr val="bg1"/>
                    </a:solidFill>
                  </a:tcPr>
                </a:tc>
              </a:tr>
              <a:tr h="834924">
                <a:tc gridSpan="4">
                  <a:txBody>
                    <a:bodyPr/>
                    <a:lstStyle/>
                    <a:p>
                      <a:pPr algn="ctr"/>
                      <a:endParaRPr lang="en-US" sz="1800" dirty="0" smtClean="0"/>
                    </a:p>
                    <a:p>
                      <a:pPr algn="ctr"/>
                      <a:r>
                        <a:rPr lang="en-US" sz="1800" dirty="0" smtClean="0"/>
                        <a:t>Original</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hMerge="1">
                  <a:txBody>
                    <a:bodyPr/>
                    <a:lstStyle/>
                    <a:p>
                      <a:pPr algn="ctr"/>
                      <a:endParaRPr lang="en-US" sz="1600" dirty="0" smtClean="0">
                        <a:solidFill>
                          <a:schemeClr val="tx1"/>
                        </a:solidFill>
                      </a:endParaRPr>
                    </a:p>
                  </a:txBody>
                  <a:tcPr anchor="ctr">
                    <a:solidFill>
                      <a:schemeClr val="bg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solidFill>
                  </a:tcPr>
                </a:tc>
              </a:tr>
              <a:tr h="370840">
                <a:tc gridSpan="4">
                  <a:txBody>
                    <a:bodyPr/>
                    <a:lstStyle/>
                    <a:p>
                      <a:pPr algn="l"/>
                      <a:endParaRPr lang="en-US" sz="1800" dirty="0" smtClean="0"/>
                    </a:p>
                    <a:p>
                      <a:pPr algn="l"/>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srgbClr val="000000"/>
                          </a:solidFill>
                          <a:effectLst/>
                          <a:uLnTx/>
                          <a:uFillTx/>
                          <a:latin typeface="+mn-lt"/>
                          <a:ea typeface="+mn-ea"/>
                          <a:cs typeface="+mn-cs"/>
                        </a:rPr>
                        <a:t>Scientists are worried</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lang="en-US" sz="1800" dirty="0" smtClean="0"/>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algn="ctr"/>
                      <a:endParaRPr lang="en-US" sz="1800" dirty="0" smtClean="0"/>
                    </a:p>
                    <a:p>
                      <a:pPr algn="ctr"/>
                      <a:r>
                        <a:rPr lang="en-US" sz="1800" dirty="0" smtClean="0"/>
                        <a:t>Revised</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algn="l"/>
                      <a:endParaRPr lang="en-US" sz="1800" dirty="0" smtClean="0"/>
                    </a:p>
                    <a:p>
                      <a:pPr algn="l"/>
                      <a:endParaRPr lang="en-US" sz="1800"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smtClean="0">
                          <a:ln>
                            <a:noFill/>
                          </a:ln>
                          <a:solidFill>
                            <a:prstClr val="black"/>
                          </a:solidFill>
                          <a:effectLst/>
                          <a:uLnTx/>
                          <a:uFillTx/>
                          <a:latin typeface="+mn-lt"/>
                          <a:ea typeface="+mn-ea"/>
                          <a:cs typeface="+mn-cs"/>
                        </a:rPr>
                        <a:t>Scientists are worried about Colima’s next eruption.</a:t>
                      </a:r>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0" name="Group 19"/>
          <p:cNvGrpSpPr/>
          <p:nvPr/>
        </p:nvGrpSpPr>
        <p:grpSpPr>
          <a:xfrm>
            <a:off x="2140132" y="1653587"/>
            <a:ext cx="3683443" cy="1142372"/>
            <a:chOff x="2163945" y="1627784"/>
            <a:chExt cx="3683443" cy="1142372"/>
          </a:xfrm>
        </p:grpSpPr>
        <p:sp>
          <p:nvSpPr>
            <p:cNvPr id="9" name="Freeform 8"/>
            <p:cNvSpPr/>
            <p:nvPr/>
          </p:nvSpPr>
          <p:spPr>
            <a:xfrm>
              <a:off x="2163945" y="2322240"/>
              <a:ext cx="208525" cy="197814"/>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Minus 11"/>
            <p:cNvSpPr/>
            <p:nvPr/>
          </p:nvSpPr>
          <p:spPr>
            <a:xfrm>
              <a:off x="5146680" y="2656071"/>
              <a:ext cx="467139" cy="45719"/>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3" name="Freeform 12"/>
            <p:cNvSpPr/>
            <p:nvPr/>
          </p:nvSpPr>
          <p:spPr>
            <a:xfrm>
              <a:off x="2417686" y="1645521"/>
              <a:ext cx="249180" cy="294200"/>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4" name="Minus 13"/>
            <p:cNvSpPr/>
            <p:nvPr/>
          </p:nvSpPr>
          <p:spPr>
            <a:xfrm>
              <a:off x="5380249" y="1627784"/>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8" name="Freeform 17"/>
            <p:cNvSpPr/>
            <p:nvPr/>
          </p:nvSpPr>
          <p:spPr>
            <a:xfrm>
              <a:off x="3976002" y="1713289"/>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3487469" y="2582148"/>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Date Placeholder 1"/>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502979" y="8475136"/>
            <a:ext cx="3083309"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18</a:t>
            </a:fld>
            <a:endParaRPr lang="en-US" dirty="0"/>
          </a:p>
        </p:txBody>
      </p:sp>
    </p:spTree>
    <p:extLst>
      <p:ext uri="{BB962C8B-B14F-4D97-AF65-F5344CB8AC3E}">
        <p14:creationId xmlns:p14="http://schemas.microsoft.com/office/powerpoint/2010/main" val="688390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 y="369570"/>
            <a:ext cx="6160770" cy="7817525"/>
          </a:xfrm>
          <a:prstGeom prst="rect">
            <a:avLst/>
          </a:prstGeom>
          <a:noFill/>
        </p:spPr>
        <p:txBody>
          <a:bodyPr wrap="square" rtlCol="0">
            <a:spAutoFit/>
          </a:bodyPr>
          <a:lstStyle/>
          <a:p>
            <a:pPr algn="ctr"/>
            <a:r>
              <a:rPr lang="en-US" sz="2000" u="sng" dirty="0" smtClean="0"/>
              <a:t>Questions for Revising the Bridge</a:t>
            </a:r>
          </a:p>
          <a:p>
            <a:pPr algn="ctr"/>
            <a:r>
              <a:rPr lang="en-US" sz="1600" dirty="0" smtClean="0"/>
              <a:t>Background Knowledge and Hook</a:t>
            </a:r>
          </a:p>
          <a:p>
            <a:pPr algn="ctr"/>
            <a:endParaRPr lang="en-US" sz="2000" u="sng" dirty="0" smtClean="0"/>
          </a:p>
          <a:p>
            <a:pPr algn="ct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Revision requires a higher level of thinking </a:t>
            </a:r>
            <a:r>
              <a:rPr lang="en-US" sz="1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than editing (conventions) and </a:t>
            </a:r>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focuses on how ideas delivered through language impacts the meaning of a text</a:t>
            </a:r>
            <a:r>
              <a:rPr lang="en-US" sz="140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000" u="sng" dirty="0" smtClean="0"/>
          </a:p>
          <a:p>
            <a:endParaRPr lang="en-US" dirty="0"/>
          </a:p>
          <a:p>
            <a:pPr marL="285750" indent="-285750">
              <a:buFont typeface="Arial" panose="020B0604020202020204" pitchFamily="34" charset="0"/>
              <a:buChar char="•"/>
            </a:pPr>
            <a:r>
              <a:rPr lang="en-US" dirty="0" smtClean="0"/>
              <a:t>Be sure your revised Topic Sentence has been added.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Is there enough Background Knowledge to explain more about the topic and why____________ (topic sentence)</a:t>
            </a:r>
          </a:p>
          <a:p>
            <a:r>
              <a:rPr lang="en-US" dirty="0"/>
              <a:t> </a:t>
            </a:r>
            <a:r>
              <a:rPr lang="en-US" dirty="0" smtClean="0"/>
              <a:t>    using words to help define and describe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would you revise the background knowledge so that explains better why _____________(topic sentence)?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Does the introduction have a hook that grabs the reader’s attention with descriptive words, a bold statement, an amazing fact or a question?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 would you revise the Hook so that it grabs the reader’s attention?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 the sentences make sense, especially for your audience?</a:t>
            </a:r>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solidFill>
                  <a:prstClr val="black"/>
                </a:solidFill>
              </a:rPr>
              <a:t>Are there </a:t>
            </a:r>
            <a:r>
              <a:rPr lang="en-US" dirty="0" smtClean="0">
                <a:solidFill>
                  <a:prstClr val="black"/>
                </a:solidFill>
              </a:rPr>
              <a:t>other definition or description words you can add to the Background Knowledge or Hook to make them clearer?</a:t>
            </a:r>
            <a:endParaRPr lang="en-US" dirty="0" smtClean="0"/>
          </a:p>
          <a:p>
            <a:endParaRPr lang="en-US"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650125" y="8475136"/>
            <a:ext cx="2936164"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19</a:t>
            </a:fld>
            <a:endParaRPr lang="en-US" dirty="0"/>
          </a:p>
        </p:txBody>
      </p:sp>
    </p:spTree>
    <p:extLst>
      <p:ext uri="{BB962C8B-B14F-4D97-AF65-F5344CB8AC3E}">
        <p14:creationId xmlns:p14="http://schemas.microsoft.com/office/powerpoint/2010/main" val="60097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94092643"/>
              </p:ext>
            </p:extLst>
          </p:nvPr>
        </p:nvGraphicFramePr>
        <p:xfrm>
          <a:off x="471487" y="993731"/>
          <a:ext cx="5915025" cy="5148580"/>
        </p:xfrm>
        <a:graphic>
          <a:graphicData uri="http://schemas.openxmlformats.org/drawingml/2006/table">
            <a:tbl>
              <a:tblPr firstRow="1" bandRow="1">
                <a:tableStyleId>{5C22544A-7EE6-4342-B048-85BDC9FD1C3A}</a:tableStyleId>
              </a:tblPr>
              <a:tblGrid>
                <a:gridCol w="1971675"/>
                <a:gridCol w="1971675"/>
                <a:gridCol w="1971675"/>
              </a:tblGrid>
              <a:tr h="370840">
                <a:tc gridSpan="3">
                  <a:txBody>
                    <a:bodyPr/>
                    <a:lstStyle/>
                    <a:p>
                      <a:pPr algn="ctr"/>
                      <a:r>
                        <a:rPr lang="en-US" sz="1600" i="0" dirty="0" smtClean="0">
                          <a:solidFill>
                            <a:schemeClr val="tx1"/>
                          </a:solidFill>
                        </a:rPr>
                        <a:t>Writing and Introduction for an Informational Text</a:t>
                      </a:r>
                      <a:endParaRPr lang="en-US" sz="1600" i="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r>
              <a:tr h="370840">
                <a:tc gridSpan="3">
                  <a:txBody>
                    <a:bodyPr/>
                    <a:lstStyle/>
                    <a:p>
                      <a:endParaRPr lang="en-US" sz="1400" dirty="0" smtClean="0">
                        <a:solidFill>
                          <a:schemeClr val="tx1"/>
                        </a:solidFill>
                      </a:endParaRPr>
                    </a:p>
                    <a:p>
                      <a:r>
                        <a:rPr lang="en-US" sz="1400" dirty="0" smtClean="0">
                          <a:solidFill>
                            <a:schemeClr val="tx1"/>
                          </a:solidFill>
                        </a:rPr>
                        <a:t>The following resources support the writing lessons presented in TBEAR for an Informational/explanatory</a:t>
                      </a:r>
                      <a:r>
                        <a:rPr lang="en-US" sz="1400" baseline="0" dirty="0" smtClean="0">
                          <a:solidFill>
                            <a:schemeClr val="tx1"/>
                          </a:solidFill>
                        </a:rPr>
                        <a:t> text.</a:t>
                      </a:r>
                    </a:p>
                    <a:p>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bg1"/>
                    </a:solidFill>
                  </a:tcPr>
                </a:tc>
              </a:tr>
              <a:tr h="370840">
                <a:tc gridSpan="3">
                  <a:txBody>
                    <a:bodyPr/>
                    <a:lstStyle/>
                    <a:p>
                      <a:r>
                        <a:rPr lang="en-US" sz="1400" dirty="0" smtClean="0">
                          <a:solidFill>
                            <a:schemeClr val="tx1"/>
                          </a:solidFill>
                        </a:rPr>
                        <a:t>The introduction of an informational text is presented as the following</a:t>
                      </a:r>
                      <a:r>
                        <a:rPr lang="en-US" sz="1400" baseline="0" dirty="0" smtClean="0">
                          <a:solidFill>
                            <a:schemeClr val="tx1"/>
                          </a:solidFill>
                        </a:rPr>
                        <a:t> in all lessons (Read, Revise and Write).</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370840">
                <a:tc>
                  <a:txBody>
                    <a:bodyPr/>
                    <a:lstStyle/>
                    <a:p>
                      <a:r>
                        <a:rPr lang="en-US" dirty="0" smtClean="0">
                          <a:solidFill>
                            <a:schemeClr val="tx1"/>
                          </a:solidFill>
                        </a:rPr>
                        <a:t>Identify the Topic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dirty="0" smtClean="0">
                          <a:solidFill>
                            <a:schemeClr val="tx1"/>
                          </a:solidFill>
                        </a:rPr>
                        <a:t>The Topic Sentence  or Main Idea (in grade 6 Central Idea)</a:t>
                      </a: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mn-lt"/>
                          <a:ea typeface="+mn-ea"/>
                          <a:cs typeface="+mn-cs"/>
                        </a:rPr>
                        <a:t>The Bridge  has two parts: Background Knowledge and Hook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gridSpan="3">
                  <a:txBody>
                    <a:bodyPr/>
                    <a:lstStyle/>
                    <a:p>
                      <a:r>
                        <a:rPr lang="en-US" dirty="0" smtClean="0">
                          <a:solidFill>
                            <a:schemeClr val="tx1"/>
                          </a:solidFill>
                        </a:rPr>
                        <a:t>The</a:t>
                      </a:r>
                      <a:r>
                        <a:rPr lang="en-US" baseline="0" dirty="0" smtClean="0">
                          <a:solidFill>
                            <a:schemeClr val="tx1"/>
                          </a:solidFill>
                        </a:rPr>
                        <a:t> parts of an introduction in each text are color coded as…</a:t>
                      </a:r>
                    </a:p>
                    <a:p>
                      <a:endParaRPr lang="en-US"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Teacher Key: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T =  Yellow - Part 1 Topic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T =  Yellow - Part 2: Topic Sentence (Main Idea, Thesis)</a:t>
                      </a: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highlight>
                            <a:srgbClr val="00FFFF"/>
                          </a:highlight>
                          <a:uLnTx/>
                          <a:uFillTx/>
                          <a:latin typeface="+mn-lt"/>
                          <a:ea typeface="+mn-ea"/>
                          <a:cs typeface="+mn-cs"/>
                        </a:rPr>
                        <a:t>B =  Blue – Bridge</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highlight>
                            <a:srgbClr val="00FF00"/>
                          </a:highlight>
                          <a:uLnTx/>
                          <a:uFillTx/>
                          <a:latin typeface="+mn-lt"/>
                          <a:ea typeface="+mn-ea"/>
                          <a:cs typeface="+mn-cs"/>
                        </a:rPr>
                        <a:t>E = Green – Examples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highlight>
                            <a:srgbClr val="C0C0C0"/>
                          </a:highlight>
                          <a:uLnTx/>
                          <a:uFillTx/>
                          <a:latin typeface="+mn-lt"/>
                          <a:ea typeface="+mn-ea"/>
                          <a:cs typeface="+mn-cs"/>
                        </a:rPr>
                        <a:t>A = Gray - Analysis of Examples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highlight>
                            <a:srgbClr val="FF0000"/>
                          </a:highlight>
                          <a:uLnTx/>
                          <a:uFillTx/>
                          <a:latin typeface="+mn-lt"/>
                          <a:ea typeface="+mn-ea"/>
                          <a:cs typeface="+mn-cs"/>
                        </a:rPr>
                        <a:t>R = Red - Relating back to the topic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highlight>
                          <a:srgbClr val="FF00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highlight>
                          <a:srgbClr val="FF00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prstClr val="black"/>
                          </a:solidFill>
                          <a:effectLst/>
                          <a:uLnTx/>
                          <a:uFillTx/>
                          <a:latin typeface="+mn-lt"/>
                          <a:ea typeface="+mn-ea"/>
                          <a:cs typeface="+mn-cs"/>
                        </a:rPr>
                        <a:t>The documents in this resource can be printed  for teacher reference and student use.</a:t>
                      </a:r>
                      <a:endParaRPr kumimoji="0" lang="en-US" sz="1200" b="1" i="1"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428086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20</a:t>
            </a:fld>
            <a:endParaRPr lang="en-US" dirty="0"/>
          </a:p>
        </p:txBody>
      </p:sp>
      <p:sp>
        <p:nvSpPr>
          <p:cNvPr id="7" name="Rectangle 6"/>
          <p:cNvSpPr/>
          <p:nvPr/>
        </p:nvSpPr>
        <p:spPr>
          <a:xfrm>
            <a:off x="471488" y="546389"/>
            <a:ext cx="5915024" cy="7078861"/>
          </a:xfrm>
          <a:prstGeom prst="rect">
            <a:avLst/>
          </a:prstGeom>
        </p:spPr>
        <p:txBody>
          <a:bodyPr wrap="square">
            <a:spAutoFit/>
          </a:bodyPr>
          <a:lstStyle/>
          <a:p>
            <a:pPr algn="ctr"/>
            <a:r>
              <a:rPr lang="en-US" sz="2000" b="1" dirty="0"/>
              <a:t>The </a:t>
            </a:r>
            <a:r>
              <a:rPr lang="en-US" sz="2000" b="1" dirty="0" smtClean="0"/>
              <a:t>Hook</a:t>
            </a:r>
          </a:p>
          <a:p>
            <a:pPr algn="ctr"/>
            <a:endParaRPr lang="en-US" sz="2000" b="1" dirty="0"/>
          </a:p>
          <a:p>
            <a:pPr marL="171450" indent="-171450">
              <a:buFont typeface="Arial" panose="020B0604020202020204" pitchFamily="34" charset="0"/>
              <a:buChar char="•"/>
            </a:pPr>
            <a:r>
              <a:rPr lang="en-US" dirty="0"/>
              <a:t> A hook </a:t>
            </a:r>
            <a:r>
              <a:rPr lang="en-US" b="1" i="1" dirty="0"/>
              <a:t>grabs the reader’s attention</a:t>
            </a:r>
            <a:r>
              <a:rPr lang="en-US" dirty="0"/>
              <a:t>.  It pulls them into the text.  There are many types </a:t>
            </a:r>
            <a:r>
              <a:rPr lang="en-US" dirty="0" smtClean="0"/>
              <a:t>of Hooks </a:t>
            </a:r>
            <a:r>
              <a:rPr lang="en-US" dirty="0"/>
              <a:t>writers use. Here are just a few</a:t>
            </a:r>
            <a:r>
              <a:rPr lang="en-US" dirty="0" smtClean="0"/>
              <a:t>!</a:t>
            </a:r>
          </a:p>
          <a:p>
            <a:pPr marL="171450" indent="-171450">
              <a:buFont typeface="Arial" panose="020B0604020202020204" pitchFamily="34" charset="0"/>
              <a:buChar char="•"/>
            </a:pPr>
            <a:endParaRPr lang="en-US" dirty="0"/>
          </a:p>
          <a:p>
            <a:pPr marL="171450" indent="225425">
              <a:buFont typeface="Wingdings" panose="05000000000000000000" pitchFamily="2" charset="2"/>
              <a:buChar char="Ø"/>
            </a:pPr>
            <a:r>
              <a:rPr lang="en-US" b="1" dirty="0"/>
              <a:t>A Literary Quote</a:t>
            </a:r>
            <a:r>
              <a:rPr lang="en-US" dirty="0"/>
              <a:t>: Never Hurry and Never </a:t>
            </a:r>
            <a:r>
              <a:rPr lang="en-US" dirty="0" smtClean="0"/>
              <a:t>Worry</a:t>
            </a:r>
          </a:p>
          <a:p>
            <a:pPr marL="171450" indent="225425">
              <a:buFont typeface="Wingdings" panose="05000000000000000000" pitchFamily="2" charset="2"/>
              <a:buChar char="Ø"/>
            </a:pPr>
            <a:endParaRPr lang="en-US" dirty="0"/>
          </a:p>
          <a:p>
            <a:pPr marL="403225" indent="-228600">
              <a:buFont typeface="Wingdings" panose="05000000000000000000" pitchFamily="2" charset="2"/>
              <a:buChar char="Ø"/>
            </a:pPr>
            <a:r>
              <a:rPr lang="en-US" b="1" dirty="0"/>
              <a:t>Quotes from Famous People</a:t>
            </a:r>
            <a:r>
              <a:rPr lang="en-US" dirty="0"/>
              <a:t>:  John Wooden once said, Never mistake activity for achievement</a:t>
            </a:r>
            <a:r>
              <a:rPr lang="en-US" dirty="0" smtClean="0"/>
              <a:t>.</a:t>
            </a:r>
          </a:p>
          <a:p>
            <a:pPr marL="171450" indent="225425">
              <a:buFont typeface="Wingdings" panose="05000000000000000000" pitchFamily="2" charset="2"/>
              <a:buChar char="Ø"/>
            </a:pPr>
            <a:endParaRPr lang="en-US" dirty="0"/>
          </a:p>
          <a:p>
            <a:pPr marL="403225" indent="-174625">
              <a:buFont typeface="Wingdings" panose="05000000000000000000" pitchFamily="2" charset="2"/>
              <a:buChar char="Ø"/>
            </a:pPr>
            <a:r>
              <a:rPr lang="en-US" b="1" dirty="0"/>
              <a:t>Anecdote</a:t>
            </a:r>
            <a:r>
              <a:rPr lang="en-US" dirty="0"/>
              <a:t>:  My father worked in a dreary coal mine for 27 years</a:t>
            </a:r>
            <a:r>
              <a:rPr lang="en-US" dirty="0" smtClean="0"/>
              <a:t>.</a:t>
            </a:r>
          </a:p>
          <a:p>
            <a:pPr marL="171450" indent="225425">
              <a:buFont typeface="Wingdings" panose="05000000000000000000" pitchFamily="2" charset="2"/>
              <a:buChar char="Ø"/>
            </a:pPr>
            <a:endParaRPr lang="en-US" dirty="0"/>
          </a:p>
          <a:p>
            <a:pPr marL="403225" indent="-174625">
              <a:buFont typeface="Wingdings" panose="05000000000000000000" pitchFamily="2" charset="2"/>
              <a:buChar char="Ø"/>
            </a:pPr>
            <a:r>
              <a:rPr lang="en-US" b="1" dirty="0"/>
              <a:t>A Question</a:t>
            </a:r>
            <a:r>
              <a:rPr lang="en-US" dirty="0"/>
              <a:t>:  What would you do if you could be president for one day</a:t>
            </a:r>
            <a:r>
              <a:rPr lang="en-US" dirty="0" smtClean="0"/>
              <a:t>?</a:t>
            </a:r>
          </a:p>
          <a:p>
            <a:pPr marL="171450" indent="225425">
              <a:buFont typeface="Wingdings" panose="05000000000000000000" pitchFamily="2" charset="2"/>
              <a:buChar char="Ø"/>
            </a:pPr>
            <a:endParaRPr lang="en-US" dirty="0"/>
          </a:p>
          <a:p>
            <a:pPr marL="403225" indent="-174625">
              <a:buFont typeface="Wingdings" panose="05000000000000000000" pitchFamily="2" charset="2"/>
              <a:buChar char="Ø"/>
            </a:pPr>
            <a:r>
              <a:rPr lang="en-US" b="1" dirty="0"/>
              <a:t>Set a Scene</a:t>
            </a:r>
            <a:r>
              <a:rPr lang="en-US" dirty="0"/>
              <a:t>:  The day of his birth began with Hurricane Charlie pounding on our door</a:t>
            </a:r>
            <a:r>
              <a:rPr lang="en-US" dirty="0" smtClean="0"/>
              <a:t>.</a:t>
            </a:r>
          </a:p>
          <a:p>
            <a:pPr marL="171450" indent="225425">
              <a:buFont typeface="Wingdings" panose="05000000000000000000" pitchFamily="2" charset="2"/>
              <a:buChar char="Ø"/>
            </a:pPr>
            <a:endParaRPr lang="en-US" dirty="0"/>
          </a:p>
          <a:p>
            <a:pPr marL="457200" indent="-174625">
              <a:buFont typeface="Wingdings" panose="05000000000000000000" pitchFamily="2" charset="2"/>
              <a:buChar char="Ø"/>
            </a:pPr>
            <a:r>
              <a:rPr lang="en-US" b="1" dirty="0"/>
              <a:t>An Interesting Fact or Definition</a:t>
            </a:r>
            <a:r>
              <a:rPr lang="en-US" dirty="0"/>
              <a:t>: He ate more apples in a week than Tom did in a year</a:t>
            </a:r>
            <a:r>
              <a:rPr lang="en-US" dirty="0" smtClean="0"/>
              <a:t>.</a:t>
            </a:r>
          </a:p>
          <a:p>
            <a:pPr marL="171450" indent="225425">
              <a:buFont typeface="Wingdings" panose="05000000000000000000" pitchFamily="2" charset="2"/>
              <a:buChar char="Ø"/>
            </a:pPr>
            <a:endParaRPr lang="en-US" dirty="0"/>
          </a:p>
          <a:p>
            <a:pPr marL="457200" indent="-174625">
              <a:buFont typeface="Wingdings" panose="05000000000000000000" pitchFamily="2" charset="2"/>
              <a:buChar char="Ø"/>
            </a:pPr>
            <a:r>
              <a:rPr lang="en-US" b="1" dirty="0"/>
              <a:t>A Common Misconception</a:t>
            </a:r>
            <a:r>
              <a:rPr lang="en-US" dirty="0"/>
              <a:t>: It turns out goldfish aren’t as helpless as we all think.</a:t>
            </a:r>
          </a:p>
        </p:txBody>
      </p:sp>
    </p:spTree>
    <p:extLst>
      <p:ext uri="{BB962C8B-B14F-4D97-AF65-F5344CB8AC3E}">
        <p14:creationId xmlns:p14="http://schemas.microsoft.com/office/powerpoint/2010/main" val="375999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26535852"/>
              </p:ext>
            </p:extLst>
          </p:nvPr>
        </p:nvGraphicFramePr>
        <p:xfrm>
          <a:off x="630904" y="1347950"/>
          <a:ext cx="5691501" cy="6702324"/>
        </p:xfrm>
        <a:graphic>
          <a:graphicData uri="http://schemas.openxmlformats.org/drawingml/2006/table">
            <a:tbl>
              <a:tblPr firstRow="1" bandRow="1">
                <a:tableStyleId>{5940675A-B579-460E-94D1-54222C63F5DA}</a:tableStyleId>
              </a:tblPr>
              <a:tblGrid>
                <a:gridCol w="1016951"/>
                <a:gridCol w="1649338"/>
                <a:gridCol w="1444239"/>
                <a:gridCol w="1580973"/>
              </a:tblGrid>
              <a:tr h="361772">
                <a:tc gridSpan="4">
                  <a:txBody>
                    <a:bodyPr/>
                    <a:lstStyle/>
                    <a:p>
                      <a:r>
                        <a:rPr lang="en-US" sz="1400" dirty="0" smtClean="0"/>
                        <a:t>Name_________________________________</a:t>
                      </a:r>
                    </a:p>
                    <a:p>
                      <a:endParaRPr lang="en-US" dirty="0" smtClean="0"/>
                    </a:p>
                    <a:p>
                      <a:pPr algn="ctr"/>
                      <a:r>
                        <a:rPr lang="en-US" sz="1600" b="1" u="sng" dirty="0" smtClean="0"/>
                        <a:t>Revision Sheet</a:t>
                      </a:r>
                      <a:endParaRPr lang="en-US" sz="1200" b="0" i="1" u="none" baseline="0" dirty="0" smtClean="0"/>
                    </a:p>
                    <a:p>
                      <a:pPr algn="ctr"/>
                      <a:endParaRPr lang="en-US" dirty="0"/>
                    </a:p>
                  </a:txBody>
                  <a:tcPr>
                    <a:lnL w="12700" cap="flat" cmpd="sng" algn="ctr">
                      <a:solidFill>
                        <a:schemeClr val="bg1">
                          <a:lumMod val="50000"/>
                        </a:schemeClr>
                      </a:solidFill>
                      <a:prstDash val="solid"/>
                      <a:round/>
                      <a:headEnd type="none" w="med" len="med"/>
                      <a:tailEnd type="none" w="med" len="med"/>
                    </a:lnL>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60405">
                <a:tc rowSpan="2">
                  <a:txBody>
                    <a:bodyPr/>
                    <a:lstStyle/>
                    <a:p>
                      <a:pPr algn="ctr"/>
                      <a:r>
                        <a:rPr lang="en-US" sz="1800" dirty="0" smtClean="0"/>
                        <a:t>Revise</a:t>
                      </a:r>
                    </a:p>
                    <a:p>
                      <a:pPr algn="ctr"/>
                      <a:r>
                        <a:rPr lang="en-US" sz="1800" dirty="0" smtClean="0"/>
                        <a:t>Key</a:t>
                      </a:r>
                      <a:endParaRPr lang="en-US" sz="1800" dirty="0"/>
                    </a:p>
                  </a:txBody>
                  <a:tcPr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Add</a:t>
                      </a:r>
                      <a:endParaRPr lang="en-US" sz="1600" b="1" dirty="0">
                        <a:solidFill>
                          <a:schemeClr val="tx1"/>
                        </a:solidFill>
                      </a:endParaRPr>
                    </a:p>
                  </a:txBody>
                  <a:tcPr anchor="ctr">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Delete</a:t>
                      </a:r>
                      <a:endParaRPr lang="en-US" sz="1600" b="1" dirty="0">
                        <a:solidFill>
                          <a:schemeClr val="tx1"/>
                        </a:solidFill>
                      </a:endParaRPr>
                    </a:p>
                  </a:txBody>
                  <a:tcPr anchor="ctr">
                    <a:solidFill>
                      <a:schemeClr val="bg1"/>
                    </a:solidFill>
                  </a:tcPr>
                </a:tc>
                <a:tc>
                  <a:txBody>
                    <a:bodyPr/>
                    <a:lstStyle/>
                    <a:p>
                      <a:pPr algn="l"/>
                      <a:r>
                        <a:rPr lang="en-US" sz="1600" b="1" dirty="0" smtClean="0">
                          <a:solidFill>
                            <a:schemeClr val="tx1"/>
                          </a:solidFill>
                        </a:rPr>
                        <a:t>Change</a:t>
                      </a:r>
                    </a:p>
                    <a:p>
                      <a:pPr algn="l"/>
                      <a:r>
                        <a:rPr lang="en-US" sz="1200" b="0" dirty="0" smtClean="0">
                          <a:solidFill>
                            <a:schemeClr val="tx1"/>
                          </a:solidFill>
                        </a:rPr>
                        <a:t>(move-replace)</a:t>
                      </a:r>
                      <a:endParaRPr lang="en-US" sz="1200" b="0" dirty="0">
                        <a:solidFill>
                          <a:schemeClr val="tx1"/>
                        </a:solidFill>
                      </a:endParaRPr>
                    </a:p>
                  </a:txBody>
                  <a:tcPr anchor="ctr">
                    <a:solidFill>
                      <a:schemeClr val="bg1"/>
                    </a:solidFill>
                  </a:tcPr>
                </a:tc>
              </a:tr>
              <a:tr h="370840">
                <a:tc vMerge="1">
                  <a:txBody>
                    <a:bodyPr/>
                    <a:lstStyle/>
                    <a:p>
                      <a:endParaRPr lang="en-US" dirty="0"/>
                    </a:p>
                  </a:txBody>
                  <a:tcPr>
                    <a:solidFill>
                      <a:schemeClr val="bg1"/>
                    </a:solid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600" b="1" i="0" u="none" strike="noStrike" kern="1200" cap="none" spc="0" normalizeH="0" baseline="30000" noProof="0" dirty="0" smtClean="0">
                          <a:ln>
                            <a:noFill/>
                          </a:ln>
                          <a:solidFill>
                            <a:srgbClr val="FF0000"/>
                          </a:solidFill>
                          <a:effectLst/>
                          <a:uLnTx/>
                          <a:uFillTx/>
                          <a:latin typeface="+mn-lt"/>
                          <a:ea typeface="+mn-ea"/>
                          <a:cs typeface="+mn-cs"/>
                        </a:rPr>
                        <a:t>smart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girl is happy.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a:txBody>
                    <a:bodyPr/>
                    <a:lstStyle/>
                    <a:p>
                      <a:pPr algn="ct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scientists are worried and scared</a:t>
                      </a:r>
                      <a:endParaRPr lang="en-US" sz="1600" dirty="0" smtClean="0">
                        <a:solidFill>
                          <a:schemeClr val="tx1"/>
                        </a:solidFill>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volcano </a:t>
                      </a:r>
                      <a:r>
                        <a:rPr kumimoji="0" lang="en-US" sz="1600" b="1" i="0" u="none" strike="noStrike" kern="1200" cap="none" spc="0" normalizeH="0" baseline="20000" noProof="0" dirty="0" smtClean="0">
                          <a:ln>
                            <a:noFill/>
                          </a:ln>
                          <a:solidFill>
                            <a:srgbClr val="FF0000"/>
                          </a:solidFill>
                          <a:effectLst/>
                          <a:uLnTx/>
                          <a:uFillTx/>
                          <a:latin typeface="+mn-lt"/>
                          <a:ea typeface="+mn-ea"/>
                          <a:cs typeface="+mn-cs"/>
                        </a:rPr>
                        <a:t>erupted</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blew.</a:t>
                      </a:r>
                    </a:p>
                  </a:txBody>
                  <a:tcPr anchor="ctr">
                    <a:solidFill>
                      <a:schemeClr val="bg1"/>
                    </a:solidFill>
                  </a:tcPr>
                </a:tc>
              </a:tr>
              <a:tr h="834924">
                <a:tc gridSpan="4">
                  <a:txBody>
                    <a:bodyPr/>
                    <a:lstStyle/>
                    <a:p>
                      <a:pPr algn="ctr"/>
                      <a:endParaRPr lang="en-US" sz="1800" dirty="0" smtClean="0"/>
                    </a:p>
                    <a:p>
                      <a:pPr algn="ctr"/>
                      <a:r>
                        <a:rPr lang="en-US" sz="1800" dirty="0" smtClean="0"/>
                        <a:t>Original</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hMerge="1">
                  <a:txBody>
                    <a:bodyPr/>
                    <a:lstStyle/>
                    <a:p>
                      <a:pPr algn="ctr"/>
                      <a:endParaRPr lang="en-US" sz="1600" dirty="0" smtClean="0">
                        <a:solidFill>
                          <a:schemeClr val="tx1"/>
                        </a:solidFill>
                      </a:endParaRPr>
                    </a:p>
                  </a:txBody>
                  <a:tcPr anchor="ctr">
                    <a:solidFill>
                      <a:schemeClr val="bg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solidFill>
                  </a:tcPr>
                </a:tc>
              </a:tr>
              <a:tr h="370840">
                <a:tc gridSpan="4">
                  <a:txBody>
                    <a:bodyPr/>
                    <a:lstStyle/>
                    <a:p>
                      <a:pPr algn="l"/>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Mexico's Colima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koh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-LEE-</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mah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"Volcano of Fire" is alive again. </a:t>
                      </a:r>
                      <a:r>
                        <a:rPr lang="en-US" sz="1600" b="0" i="0" u="sng" dirty="0" smtClean="0">
                          <a:latin typeface="+mn-lt"/>
                        </a:rPr>
                        <a:t>Scientists</a:t>
                      </a:r>
                      <a:r>
                        <a:rPr lang="en-US" sz="1600" b="0" i="0" u="sng" baseline="0" dirty="0" smtClean="0">
                          <a:latin typeface="+mn-lt"/>
                        </a:rPr>
                        <a:t> are worried about Colima’s next eruption</a:t>
                      </a:r>
                      <a:r>
                        <a:rPr lang="en-US" sz="1600" b="0" i="0" u="none" baseline="0" dirty="0" smtClean="0">
                          <a:latin typeface="+mn-lt"/>
                        </a:rPr>
                        <a:t>. </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What will happen?</a:t>
                      </a:r>
                      <a:endParaRPr kumimoji="0" lang="en-US" sz="12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mn-cs"/>
                      </a:endParaRPr>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algn="ctr"/>
                      <a:endParaRPr lang="en-US" sz="1800" dirty="0" smtClean="0"/>
                    </a:p>
                    <a:p>
                      <a:pPr algn="ctr"/>
                      <a:r>
                        <a:rPr lang="en-US" sz="1800" dirty="0" smtClean="0"/>
                        <a:t>Revised</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0" name="Group 19"/>
          <p:cNvGrpSpPr/>
          <p:nvPr/>
        </p:nvGrpSpPr>
        <p:grpSpPr>
          <a:xfrm>
            <a:off x="2249384" y="2440614"/>
            <a:ext cx="3683443" cy="1142372"/>
            <a:chOff x="2163945" y="1627784"/>
            <a:chExt cx="3683443" cy="1142372"/>
          </a:xfrm>
        </p:grpSpPr>
        <p:sp>
          <p:nvSpPr>
            <p:cNvPr id="9" name="Freeform 8"/>
            <p:cNvSpPr/>
            <p:nvPr/>
          </p:nvSpPr>
          <p:spPr>
            <a:xfrm>
              <a:off x="2163945" y="2322240"/>
              <a:ext cx="208525" cy="197814"/>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Minus 11"/>
            <p:cNvSpPr/>
            <p:nvPr/>
          </p:nvSpPr>
          <p:spPr>
            <a:xfrm>
              <a:off x="5146680" y="2656071"/>
              <a:ext cx="467139" cy="45719"/>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3" name="Freeform 12"/>
            <p:cNvSpPr/>
            <p:nvPr/>
          </p:nvSpPr>
          <p:spPr>
            <a:xfrm>
              <a:off x="2417686" y="1645521"/>
              <a:ext cx="249180" cy="294200"/>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4" name="Minus 13"/>
            <p:cNvSpPr/>
            <p:nvPr/>
          </p:nvSpPr>
          <p:spPr>
            <a:xfrm>
              <a:off x="5380249" y="1627784"/>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8" name="Freeform 17"/>
            <p:cNvSpPr/>
            <p:nvPr/>
          </p:nvSpPr>
          <p:spPr>
            <a:xfrm>
              <a:off x="3976002" y="1713289"/>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3487469" y="2582148"/>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Date Placeholder 1"/>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702677" y="8475136"/>
            <a:ext cx="2883612"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21</a:t>
            </a:fld>
            <a:endParaRPr lang="en-US" dirty="0"/>
          </a:p>
        </p:txBody>
      </p:sp>
      <p:sp>
        <p:nvSpPr>
          <p:cNvPr id="15" name="TextBox 14"/>
          <p:cNvSpPr txBox="1"/>
          <p:nvPr/>
        </p:nvSpPr>
        <p:spPr>
          <a:xfrm>
            <a:off x="630904" y="505270"/>
            <a:ext cx="5691501" cy="738664"/>
          </a:xfrm>
          <a:prstGeom prst="rect">
            <a:avLst/>
          </a:prstGeom>
          <a:noFill/>
        </p:spPr>
        <p:txBody>
          <a:bodyPr wrap="square" rtlCol="0">
            <a:spAutoFit/>
          </a:bodyPr>
          <a:lstStyle/>
          <a:p>
            <a:r>
              <a:rPr lang="en-US" sz="1400" dirty="0" smtClean="0"/>
              <a:t>To show an animated power point model of </a:t>
            </a:r>
            <a:r>
              <a:rPr lang="en-US" sz="1400" b="1" i="1" dirty="0" smtClean="0"/>
              <a:t>Revising the Topic Sentence</a:t>
            </a:r>
            <a:r>
              <a:rPr lang="en-US" sz="1400" dirty="0" smtClean="0"/>
              <a:t> go to: </a:t>
            </a:r>
            <a:r>
              <a:rPr lang="en-US" sz="1400" b="1" dirty="0" smtClean="0">
                <a:hlinkClick r:id="rId3"/>
              </a:rPr>
              <a:t>Animated Revising Power Point</a:t>
            </a:r>
            <a:r>
              <a:rPr lang="en-US" sz="1400" dirty="0" smtClean="0"/>
              <a:t> or Elementary Teaching and Learning TBEAR Share.</a:t>
            </a:r>
            <a:endParaRPr lang="en-US" sz="1400" b="1" dirty="0" smtClean="0"/>
          </a:p>
        </p:txBody>
      </p:sp>
    </p:spTree>
    <p:extLst>
      <p:ext uri="{BB962C8B-B14F-4D97-AF65-F5344CB8AC3E}">
        <p14:creationId xmlns:p14="http://schemas.microsoft.com/office/powerpoint/2010/main" val="119958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50890" y="3085610"/>
            <a:ext cx="6305581" cy="1200329"/>
          </a:xfrm>
          <a:prstGeom prst="rect">
            <a:avLst/>
          </a:prstGeom>
        </p:spPr>
        <p:txBody>
          <a:bodyPr wrap="square">
            <a:spAutoFit/>
          </a:bodyPr>
          <a:lstStyle/>
          <a:p>
            <a:pPr lvl="0">
              <a:defRPr/>
            </a:pPr>
            <a:r>
              <a:rPr lang="en-US" sz="2400" dirty="0">
                <a:solidFill>
                  <a:srgbClr val="000000"/>
                </a:solidFill>
              </a:rPr>
              <a:t>Mexico's Colima (</a:t>
            </a:r>
            <a:r>
              <a:rPr lang="en-US" sz="2400" dirty="0" err="1">
                <a:solidFill>
                  <a:srgbClr val="000000"/>
                </a:solidFill>
              </a:rPr>
              <a:t>koh</a:t>
            </a:r>
            <a:r>
              <a:rPr lang="en-US" sz="2400" dirty="0">
                <a:solidFill>
                  <a:srgbClr val="000000"/>
                </a:solidFill>
              </a:rPr>
              <a:t>-LEE-</a:t>
            </a:r>
            <a:r>
              <a:rPr lang="en-US" sz="2400" dirty="0" err="1">
                <a:solidFill>
                  <a:srgbClr val="000000"/>
                </a:solidFill>
              </a:rPr>
              <a:t>mah</a:t>
            </a:r>
            <a:r>
              <a:rPr lang="en-US" sz="2400" dirty="0">
                <a:solidFill>
                  <a:srgbClr val="000000"/>
                </a:solidFill>
              </a:rPr>
              <a:t>) "Volcano of Fire“</a:t>
            </a:r>
          </a:p>
          <a:p>
            <a:pPr lvl="0">
              <a:defRPr/>
            </a:pPr>
            <a:endParaRPr lang="en-US" sz="2400" dirty="0">
              <a:solidFill>
                <a:srgbClr val="000000"/>
              </a:solidFill>
            </a:endParaRPr>
          </a:p>
          <a:p>
            <a:pPr lvl="0">
              <a:defRPr/>
            </a:pPr>
            <a:r>
              <a:rPr lang="en-US" sz="2400" dirty="0" smtClean="0">
                <a:solidFill>
                  <a:srgbClr val="000000"/>
                </a:solidFill>
              </a:rPr>
              <a:t>is </a:t>
            </a:r>
            <a:r>
              <a:rPr lang="en-US" sz="2400" dirty="0">
                <a:solidFill>
                  <a:srgbClr val="000000"/>
                </a:solidFill>
              </a:rPr>
              <a:t>alive </a:t>
            </a:r>
            <a:r>
              <a:rPr lang="en-US" sz="2400" dirty="0" smtClean="0">
                <a:solidFill>
                  <a:srgbClr val="000000"/>
                </a:solidFill>
              </a:rPr>
              <a:t>again.</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47779923"/>
              </p:ext>
            </p:extLst>
          </p:nvPr>
        </p:nvGraphicFramePr>
        <p:xfrm>
          <a:off x="261096" y="1524304"/>
          <a:ext cx="6334812" cy="914400"/>
        </p:xfrm>
        <a:graphic>
          <a:graphicData uri="http://schemas.openxmlformats.org/drawingml/2006/table">
            <a:tbl>
              <a:tblPr firstRow="1" bandRow="1">
                <a:tableStyleId>{5940675A-B579-460E-94D1-54222C63F5DA}</a:tableStyleId>
              </a:tblPr>
              <a:tblGrid>
                <a:gridCol w="6334812"/>
              </a:tblGrid>
              <a:tr h="834924">
                <a:tc>
                  <a:txBody>
                    <a:bodyPr/>
                    <a:lstStyle/>
                    <a:p>
                      <a:pPr algn="ctr"/>
                      <a:r>
                        <a:rPr lang="en-US" sz="1800" dirty="0" smtClean="0"/>
                        <a:t>Original Introduction</a:t>
                      </a:r>
                    </a:p>
                    <a:p>
                      <a:pPr algn="ctr"/>
                      <a:r>
                        <a:rPr lang="en-US" sz="1800" b="1" dirty="0" smtClean="0"/>
                        <a:t>Revising the Background Knowledge and Hook</a:t>
                      </a:r>
                    </a:p>
                    <a:p>
                      <a:pPr algn="ctr"/>
                      <a:r>
                        <a:rPr lang="en-US" sz="1800" b="1" baseline="0" dirty="0" smtClean="0"/>
                        <a:t>(Bridge)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8" name="Rectangle 27"/>
          <p:cNvSpPr/>
          <p:nvPr/>
        </p:nvSpPr>
        <p:spPr>
          <a:xfrm>
            <a:off x="1918537" y="3825510"/>
            <a:ext cx="3019929" cy="461665"/>
          </a:xfrm>
          <a:prstGeom prst="rect">
            <a:avLst/>
          </a:prstGeom>
        </p:spPr>
        <p:txBody>
          <a:bodyPr wrap="none">
            <a:spAutoFit/>
          </a:bodyPr>
          <a:lstStyle/>
          <a:p>
            <a:r>
              <a:rPr lang="en-US" sz="2400" dirty="0">
                <a:solidFill>
                  <a:srgbClr val="000000"/>
                </a:solidFill>
              </a:rPr>
              <a:t>Scientists are worried. </a:t>
            </a:r>
            <a:endParaRPr lang="en-US" sz="2400" dirty="0"/>
          </a:p>
        </p:txBody>
      </p:sp>
      <p:sp>
        <p:nvSpPr>
          <p:cNvPr id="29" name="Freeform 28"/>
          <p:cNvSpPr/>
          <p:nvPr/>
        </p:nvSpPr>
        <p:spPr>
          <a:xfrm>
            <a:off x="2435794" y="3859180"/>
            <a:ext cx="1328809" cy="43046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836561" y="3862264"/>
            <a:ext cx="1879539" cy="461665"/>
          </a:xfrm>
          <a:prstGeom prst="rect">
            <a:avLst/>
          </a:prstGeom>
        </p:spPr>
        <p:txBody>
          <a:bodyPr wrap="square">
            <a:spAutoFit/>
          </a:bodyPr>
          <a:lstStyle/>
          <a:p>
            <a:r>
              <a:rPr lang="en-US" sz="2400" i="1" dirty="0">
                <a:solidFill>
                  <a:srgbClr val="000000"/>
                </a:solidFill>
                <a:highlight>
                  <a:srgbClr val="FFFF00"/>
                </a:highlight>
                <a:ea typeface="Calibri"/>
                <a:cs typeface="Times New Roman"/>
              </a:rPr>
              <a:t>Scientists </a:t>
            </a:r>
            <a:r>
              <a:rPr lang="en-US" sz="2400" i="1" dirty="0" smtClean="0">
                <a:solidFill>
                  <a:srgbClr val="000000"/>
                </a:solidFill>
                <a:highlight>
                  <a:srgbClr val="FFFF00"/>
                </a:highlight>
                <a:ea typeface="Calibri"/>
                <a:cs typeface="Times New Roman"/>
              </a:rPr>
              <a:t>are</a:t>
            </a:r>
            <a:endParaRPr lang="en-US" sz="2400" i="1" dirty="0"/>
          </a:p>
        </p:txBody>
      </p:sp>
      <p:sp>
        <p:nvSpPr>
          <p:cNvPr id="31" name="Rectangle 30"/>
          <p:cNvSpPr/>
          <p:nvPr/>
        </p:nvSpPr>
        <p:spPr>
          <a:xfrm>
            <a:off x="118515" y="4516805"/>
            <a:ext cx="5405647" cy="461665"/>
          </a:xfrm>
          <a:prstGeom prst="rect">
            <a:avLst/>
          </a:prstGeom>
        </p:spPr>
        <p:txBody>
          <a:bodyPr wrap="none">
            <a:spAutoFit/>
          </a:bodyPr>
          <a:lstStyle/>
          <a:p>
            <a:pPr lvl="0"/>
            <a:r>
              <a:rPr lang="en-US" sz="2400" i="1" dirty="0" smtClean="0">
                <a:solidFill>
                  <a:srgbClr val="000000"/>
                </a:solidFill>
                <a:highlight>
                  <a:srgbClr val="FFFF00"/>
                </a:highlight>
                <a:ea typeface="Calibri"/>
                <a:cs typeface="Times New Roman"/>
              </a:rPr>
              <a:t>worried about Colima’s next </a:t>
            </a:r>
            <a:r>
              <a:rPr lang="en-US" sz="2400" i="1" dirty="0">
                <a:solidFill>
                  <a:srgbClr val="000000"/>
                </a:solidFill>
                <a:highlight>
                  <a:srgbClr val="FFFF00"/>
                </a:highlight>
                <a:ea typeface="Calibri"/>
                <a:cs typeface="Times New Roman"/>
              </a:rPr>
              <a:t>big </a:t>
            </a:r>
            <a:r>
              <a:rPr lang="en-US" sz="2400" i="1" dirty="0" smtClean="0">
                <a:solidFill>
                  <a:srgbClr val="000000"/>
                </a:solidFill>
                <a:highlight>
                  <a:srgbClr val="FFFF00"/>
                </a:highlight>
                <a:ea typeface="Calibri"/>
                <a:cs typeface="Times New Roman"/>
              </a:rPr>
              <a:t>erupting. </a:t>
            </a:r>
            <a:endParaRPr lang="en-US" sz="2400" i="1" dirty="0">
              <a:solidFill>
                <a:prstClr val="black"/>
              </a:solidFill>
            </a:endParaRPr>
          </a:p>
        </p:txBody>
      </p:sp>
      <p:sp>
        <p:nvSpPr>
          <p:cNvPr id="32" name="Freeform 31"/>
          <p:cNvSpPr/>
          <p:nvPr/>
        </p:nvSpPr>
        <p:spPr>
          <a:xfrm>
            <a:off x="1776565" y="4931367"/>
            <a:ext cx="283944" cy="248411"/>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44" name="Rectangle 43"/>
          <p:cNvSpPr/>
          <p:nvPr/>
        </p:nvSpPr>
        <p:spPr>
          <a:xfrm>
            <a:off x="150890" y="5172675"/>
            <a:ext cx="3312783" cy="461665"/>
          </a:xfrm>
          <a:prstGeom prst="rect">
            <a:avLst/>
          </a:prstGeom>
        </p:spPr>
        <p:txBody>
          <a:bodyPr wrap="square">
            <a:spAutoFit/>
          </a:bodyPr>
          <a:lstStyle/>
          <a:p>
            <a:pPr lvl="0">
              <a:defRPr/>
            </a:pPr>
            <a:r>
              <a:rPr lang="en-US" sz="2400" dirty="0">
                <a:solidFill>
                  <a:srgbClr val="000000"/>
                </a:solidFill>
              </a:rPr>
              <a:t>What will </a:t>
            </a:r>
            <a:r>
              <a:rPr lang="en-US" sz="2400" dirty="0" smtClean="0">
                <a:solidFill>
                  <a:srgbClr val="000000"/>
                </a:solidFill>
              </a:rPr>
              <a:t>happen next?</a:t>
            </a:r>
            <a:endParaRPr lang="en-US" sz="2400" dirty="0">
              <a:solidFill>
                <a:prstClr val="black"/>
              </a:solidFill>
              <a:ea typeface="Times New Roman" panose="02020603050405020304" pitchFamily="18" charset="0"/>
            </a:endParaRPr>
          </a:p>
        </p:txBody>
      </p:sp>
      <p:sp>
        <p:nvSpPr>
          <p:cNvPr id="49" name="Rectangle 48"/>
          <p:cNvSpPr/>
          <p:nvPr/>
        </p:nvSpPr>
        <p:spPr>
          <a:xfrm>
            <a:off x="3283125" y="5172675"/>
            <a:ext cx="3312783" cy="461665"/>
          </a:xfrm>
          <a:prstGeom prst="rect">
            <a:avLst/>
          </a:prstGeom>
        </p:spPr>
        <p:txBody>
          <a:bodyPr wrap="square">
            <a:spAutoFit/>
          </a:bodyPr>
          <a:lstStyle/>
          <a:p>
            <a:pPr lvl="0">
              <a:defRPr/>
            </a:pPr>
            <a:r>
              <a:rPr lang="en-US" sz="2400" dirty="0" smtClean="0">
                <a:solidFill>
                  <a:srgbClr val="000000"/>
                </a:solidFill>
              </a:rPr>
              <a:t>Will Colima explode with</a:t>
            </a:r>
            <a:endParaRPr lang="en-US" sz="2400" dirty="0">
              <a:solidFill>
                <a:prstClr val="black"/>
              </a:solidFill>
              <a:ea typeface="Times New Roman" panose="02020603050405020304" pitchFamily="18" charset="0"/>
            </a:endParaRPr>
          </a:p>
        </p:txBody>
      </p:sp>
      <p:sp>
        <p:nvSpPr>
          <p:cNvPr id="50" name="Rectangle 49"/>
          <p:cNvSpPr/>
          <p:nvPr/>
        </p:nvSpPr>
        <p:spPr>
          <a:xfrm>
            <a:off x="150890" y="5827216"/>
            <a:ext cx="6142907" cy="1200329"/>
          </a:xfrm>
          <a:prstGeom prst="rect">
            <a:avLst/>
          </a:prstGeom>
        </p:spPr>
        <p:txBody>
          <a:bodyPr wrap="square">
            <a:spAutoFit/>
          </a:bodyPr>
          <a:lstStyle/>
          <a:p>
            <a:pPr lvl="0">
              <a:defRPr/>
            </a:pPr>
            <a:r>
              <a:rPr lang="en-US" sz="2400" dirty="0" smtClean="0">
                <a:solidFill>
                  <a:srgbClr val="000000"/>
                </a:solidFill>
              </a:rPr>
              <a:t>anger like a giant monster who has been </a:t>
            </a:r>
          </a:p>
          <a:p>
            <a:pPr lvl="0">
              <a:defRPr/>
            </a:pPr>
            <a:endParaRPr lang="en-US" sz="2400" dirty="0" smtClean="0">
              <a:solidFill>
                <a:srgbClr val="000000"/>
              </a:solidFill>
            </a:endParaRPr>
          </a:p>
          <a:p>
            <a:pPr lvl="0">
              <a:defRPr/>
            </a:pPr>
            <a:r>
              <a:rPr lang="en-US" sz="2400" dirty="0" smtClean="0">
                <a:solidFill>
                  <a:srgbClr val="000000"/>
                </a:solidFill>
              </a:rPr>
              <a:t>rudely awoken?</a:t>
            </a:r>
            <a:endParaRPr lang="en-US" sz="2400" dirty="0">
              <a:solidFill>
                <a:prstClr val="black"/>
              </a:solidFill>
              <a:ea typeface="Times New Roman" panose="02020603050405020304" pitchFamily="18" charset="0"/>
            </a:endParaRPr>
          </a:p>
        </p:txBody>
      </p:sp>
      <p:sp>
        <p:nvSpPr>
          <p:cNvPr id="51" name="Rectangle 50"/>
          <p:cNvSpPr/>
          <p:nvPr/>
        </p:nvSpPr>
        <p:spPr>
          <a:xfrm>
            <a:off x="1658900" y="3452498"/>
            <a:ext cx="5057200" cy="461665"/>
          </a:xfrm>
          <a:prstGeom prst="rect">
            <a:avLst/>
          </a:prstGeom>
        </p:spPr>
        <p:txBody>
          <a:bodyPr wrap="square">
            <a:spAutoFit/>
          </a:bodyPr>
          <a:lstStyle/>
          <a:p>
            <a:r>
              <a:rPr lang="en-US" sz="2400" dirty="0" smtClean="0">
                <a:solidFill>
                  <a:srgbClr val="000000"/>
                </a:solidFill>
              </a:rPr>
              <a:t>People who live near Colima are afraid.</a:t>
            </a:r>
            <a:endParaRPr lang="en-US" sz="2400" dirty="0"/>
          </a:p>
        </p:txBody>
      </p:sp>
      <p:sp>
        <p:nvSpPr>
          <p:cNvPr id="52" name="Freeform 51"/>
          <p:cNvSpPr/>
          <p:nvPr/>
        </p:nvSpPr>
        <p:spPr>
          <a:xfrm>
            <a:off x="4607100" y="3827782"/>
            <a:ext cx="341353" cy="371559"/>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53" name="Freeform 52"/>
          <p:cNvSpPr/>
          <p:nvPr/>
        </p:nvSpPr>
        <p:spPr>
          <a:xfrm>
            <a:off x="3551887" y="5521923"/>
            <a:ext cx="379957" cy="305293"/>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54" name="Freeform 53"/>
          <p:cNvSpPr/>
          <p:nvPr/>
        </p:nvSpPr>
        <p:spPr>
          <a:xfrm>
            <a:off x="2342672" y="6288881"/>
            <a:ext cx="382541" cy="413476"/>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524001" y="8475136"/>
            <a:ext cx="3062288" cy="486833"/>
          </a:xfrm>
        </p:spPr>
        <p:txBody>
          <a:bodyPr/>
          <a:lstStyle/>
          <a:p>
            <a:r>
              <a:rPr lang="en-US" dirty="0" smtClean="0"/>
              <a:t>TBEAR Hess 2010/ Hillsboro SD-OR/OSP- S. Richmond </a:t>
            </a:r>
            <a:endParaRPr lang="en-US" dirty="0"/>
          </a:p>
        </p:txBody>
      </p:sp>
      <p:sp>
        <p:nvSpPr>
          <p:cNvPr id="4" name="Slide Number Placeholder 3"/>
          <p:cNvSpPr>
            <a:spLocks noGrp="1"/>
          </p:cNvSpPr>
          <p:nvPr>
            <p:ph type="sldNum" sz="quarter" idx="12"/>
          </p:nvPr>
        </p:nvSpPr>
        <p:spPr/>
        <p:txBody>
          <a:bodyPr/>
          <a:lstStyle/>
          <a:p>
            <a:fld id="{1A106AFE-017A-4B10-8C59-6A35C2B2E226}" type="slidenum">
              <a:rPr lang="en-US" smtClean="0"/>
              <a:t>22</a:t>
            </a:fld>
            <a:endParaRPr lang="en-US" dirty="0"/>
          </a:p>
        </p:txBody>
      </p:sp>
      <p:sp>
        <p:nvSpPr>
          <p:cNvPr id="19" name="Freeform 18"/>
          <p:cNvSpPr/>
          <p:nvPr/>
        </p:nvSpPr>
        <p:spPr>
          <a:xfrm>
            <a:off x="2816254" y="4807161"/>
            <a:ext cx="283944" cy="248411"/>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0" name="Freeform 19"/>
          <p:cNvSpPr/>
          <p:nvPr/>
        </p:nvSpPr>
        <p:spPr>
          <a:xfrm>
            <a:off x="3738369" y="4905243"/>
            <a:ext cx="283944" cy="248411"/>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1" name="Freeform 20"/>
          <p:cNvSpPr/>
          <p:nvPr/>
        </p:nvSpPr>
        <p:spPr>
          <a:xfrm>
            <a:off x="4371818" y="4950703"/>
            <a:ext cx="283944" cy="248411"/>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2" name="Freeform 21"/>
          <p:cNvSpPr/>
          <p:nvPr/>
        </p:nvSpPr>
        <p:spPr>
          <a:xfrm>
            <a:off x="3230018" y="4935098"/>
            <a:ext cx="283944" cy="248411"/>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3" name="Minus 22"/>
          <p:cNvSpPr/>
          <p:nvPr/>
        </p:nvSpPr>
        <p:spPr>
          <a:xfrm>
            <a:off x="4835178" y="4733695"/>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5" name="TextBox 4"/>
          <p:cNvSpPr txBox="1"/>
          <p:nvPr/>
        </p:nvSpPr>
        <p:spPr>
          <a:xfrm>
            <a:off x="4823406" y="4307742"/>
            <a:ext cx="687823" cy="369332"/>
          </a:xfrm>
          <a:prstGeom prst="rect">
            <a:avLst/>
          </a:prstGeom>
          <a:noFill/>
        </p:spPr>
        <p:txBody>
          <a:bodyPr wrap="square" rtlCol="0">
            <a:spAutoFit/>
          </a:bodyPr>
          <a:lstStyle/>
          <a:p>
            <a:r>
              <a:rPr lang="en-US" b="1" dirty="0" smtClean="0"/>
              <a:t>ion</a:t>
            </a:r>
            <a:endParaRPr lang="en-US" b="1" dirty="0"/>
          </a:p>
        </p:txBody>
      </p:sp>
    </p:spTree>
    <p:extLst>
      <p:ext uri="{BB962C8B-B14F-4D97-AF65-F5344CB8AC3E}">
        <p14:creationId xmlns:p14="http://schemas.microsoft.com/office/powerpoint/2010/main" val="245831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Right)">
                                      <p:cBhvr>
                                        <p:cTn id="12" dur="500"/>
                                        <p:tgtEl>
                                          <p:spTgt spid="32"/>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trips(downRight)">
                                      <p:cBhvr>
                                        <p:cTn id="15" dur="500"/>
                                        <p:tgtEl>
                                          <p:spTgt spid="30"/>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trips(downRigh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strips(downRight)">
                                      <p:cBhvr>
                                        <p:cTn id="23" dur="20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strips(downRight)">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strips(downRight)">
                                      <p:cBhvr>
                                        <p:cTn id="36" dur="500"/>
                                        <p:tgtEl>
                                          <p:spTgt spid="50"/>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strips(downRight)">
                                      <p:cBhvr>
                                        <p:cTn id="39" dur="500"/>
                                        <p:tgtEl>
                                          <p:spTgt spid="53"/>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strips(downRight)">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Righ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trips(downRigh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strips(downRigh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Righ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animBg="1"/>
      <p:bldP spid="49" grpId="0"/>
      <p:bldP spid="50" grpId="0"/>
      <p:bldP spid="51" grpId="0"/>
      <p:bldP spid="52" grpId="0" animBg="1"/>
      <p:bldP spid="53" grpId="0" animBg="1"/>
      <p:bldP spid="54"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Susan Richmond\AppData\Local\Temp\custom_clipboard_check_em_1537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32612">
            <a:off x="4238856" y="6962778"/>
            <a:ext cx="1889090" cy="1889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nvPr>
        </p:nvGraphicFramePr>
        <p:xfrm>
          <a:off x="487109" y="595357"/>
          <a:ext cx="5691501" cy="6458484"/>
        </p:xfrm>
        <a:graphic>
          <a:graphicData uri="http://schemas.openxmlformats.org/drawingml/2006/table">
            <a:tbl>
              <a:tblPr firstRow="1" bandRow="1">
                <a:tableStyleId>{5940675A-B579-460E-94D1-54222C63F5DA}</a:tableStyleId>
              </a:tblPr>
              <a:tblGrid>
                <a:gridCol w="1016951"/>
                <a:gridCol w="1649338"/>
                <a:gridCol w="1444239"/>
                <a:gridCol w="1580973"/>
              </a:tblGrid>
              <a:tr h="361772">
                <a:tc gridSpan="4">
                  <a:txBody>
                    <a:bodyPr/>
                    <a:lstStyle/>
                    <a:p>
                      <a:r>
                        <a:rPr lang="en-US" sz="1400" dirty="0" smtClean="0"/>
                        <a:t>Name_________________________________</a:t>
                      </a:r>
                    </a:p>
                    <a:p>
                      <a:endParaRPr lang="en-US" dirty="0" smtClean="0"/>
                    </a:p>
                    <a:p>
                      <a:pPr algn="ctr"/>
                      <a:r>
                        <a:rPr lang="en-US" sz="1600" b="1" u="sng" dirty="0" smtClean="0"/>
                        <a:t>Revision Sheet</a:t>
                      </a:r>
                      <a:endParaRPr lang="en-US" sz="1200" b="0" i="1" u="none" baseline="0" dirty="0" smtClean="0"/>
                    </a:p>
                    <a:p>
                      <a:pPr algn="ctr"/>
                      <a:endParaRPr lang="en-US" dirty="0"/>
                    </a:p>
                  </a:txBody>
                  <a:tcPr>
                    <a:lnL w="12700" cap="flat" cmpd="sng" algn="ctr">
                      <a:solidFill>
                        <a:schemeClr val="bg1">
                          <a:lumMod val="50000"/>
                        </a:schemeClr>
                      </a:solidFill>
                      <a:prstDash val="solid"/>
                      <a:round/>
                      <a:headEnd type="none" w="med" len="med"/>
                      <a:tailEnd type="none" w="med" len="med"/>
                    </a:lnL>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60405">
                <a:tc rowSpan="2">
                  <a:txBody>
                    <a:bodyPr/>
                    <a:lstStyle/>
                    <a:p>
                      <a:pPr algn="ctr"/>
                      <a:r>
                        <a:rPr lang="en-US" sz="1800" dirty="0" smtClean="0"/>
                        <a:t>Revise</a:t>
                      </a:r>
                    </a:p>
                    <a:p>
                      <a:pPr algn="ctr"/>
                      <a:r>
                        <a:rPr lang="en-US" sz="1800" dirty="0" smtClean="0"/>
                        <a:t>Key</a:t>
                      </a:r>
                      <a:endParaRPr lang="en-US" sz="1800" dirty="0"/>
                    </a:p>
                  </a:txBody>
                  <a:tcPr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Add</a:t>
                      </a:r>
                      <a:endParaRPr lang="en-US" sz="1600" b="1" dirty="0">
                        <a:solidFill>
                          <a:schemeClr val="tx1"/>
                        </a:solidFill>
                      </a:endParaRPr>
                    </a:p>
                  </a:txBody>
                  <a:tcPr anchor="ctr">
                    <a:solidFill>
                      <a:schemeClr val="bg1"/>
                    </a:solidFill>
                  </a:tcPr>
                </a:tc>
                <a:tc>
                  <a:txBody>
                    <a:bodyPr/>
                    <a:lstStyle/>
                    <a:p>
                      <a:pPr algn="l"/>
                      <a:r>
                        <a:rPr lang="en-US" sz="1600" dirty="0" smtClean="0">
                          <a:solidFill>
                            <a:schemeClr val="tx1"/>
                          </a:solidFill>
                        </a:rPr>
                        <a:t> </a:t>
                      </a:r>
                      <a:r>
                        <a:rPr lang="en-US" sz="1600" b="1" dirty="0" smtClean="0">
                          <a:solidFill>
                            <a:schemeClr val="tx1"/>
                          </a:solidFill>
                        </a:rPr>
                        <a:t>Delete</a:t>
                      </a:r>
                      <a:endParaRPr lang="en-US" sz="1600" b="1" dirty="0">
                        <a:solidFill>
                          <a:schemeClr val="tx1"/>
                        </a:solidFill>
                      </a:endParaRPr>
                    </a:p>
                  </a:txBody>
                  <a:tcPr anchor="ctr">
                    <a:solidFill>
                      <a:schemeClr val="bg1"/>
                    </a:solidFill>
                  </a:tcPr>
                </a:tc>
                <a:tc>
                  <a:txBody>
                    <a:bodyPr/>
                    <a:lstStyle/>
                    <a:p>
                      <a:pPr algn="l"/>
                      <a:r>
                        <a:rPr lang="en-US" sz="1600" b="1" dirty="0" smtClean="0">
                          <a:solidFill>
                            <a:schemeClr val="tx1"/>
                          </a:solidFill>
                        </a:rPr>
                        <a:t>Change</a:t>
                      </a:r>
                    </a:p>
                    <a:p>
                      <a:pPr algn="l"/>
                      <a:r>
                        <a:rPr lang="en-US" sz="1200" b="0" dirty="0" smtClean="0">
                          <a:solidFill>
                            <a:schemeClr val="tx1"/>
                          </a:solidFill>
                        </a:rPr>
                        <a:t>(move-replace)</a:t>
                      </a:r>
                      <a:endParaRPr lang="en-US" sz="1200" b="0" dirty="0">
                        <a:solidFill>
                          <a:schemeClr val="tx1"/>
                        </a:solidFill>
                      </a:endParaRPr>
                    </a:p>
                  </a:txBody>
                  <a:tcPr anchor="ctr">
                    <a:solidFill>
                      <a:schemeClr val="bg1"/>
                    </a:solidFill>
                  </a:tcPr>
                </a:tc>
              </a:tr>
              <a:tr h="370840">
                <a:tc vMerge="1">
                  <a:txBody>
                    <a:bodyPr/>
                    <a:lstStyle/>
                    <a:p>
                      <a:endParaRPr lang="en-US" dirty="0"/>
                    </a:p>
                  </a:txBody>
                  <a:tcPr>
                    <a:solidFill>
                      <a:schemeClr val="bg1"/>
                    </a:solid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a:t>
                      </a:r>
                      <a:r>
                        <a:rPr kumimoji="0" lang="en-US" sz="1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600" b="1" i="0" u="none" strike="noStrike" kern="1200" cap="none" spc="0" normalizeH="0" baseline="30000" noProof="0" dirty="0" smtClean="0">
                          <a:ln>
                            <a:noFill/>
                          </a:ln>
                          <a:solidFill>
                            <a:srgbClr val="FF0000"/>
                          </a:solidFill>
                          <a:effectLst/>
                          <a:uLnTx/>
                          <a:uFillTx/>
                          <a:latin typeface="+mn-lt"/>
                          <a:ea typeface="+mn-ea"/>
                          <a:cs typeface="+mn-cs"/>
                        </a:rPr>
                        <a:t>smart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girl is happy.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a:txBody>
                    <a:bodyPr/>
                    <a:lstStyle/>
                    <a:p>
                      <a:pPr algn="ct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scientists are worried and scared</a:t>
                      </a:r>
                      <a:endParaRPr lang="en-US" sz="1600" dirty="0" smtClean="0">
                        <a:solidFill>
                          <a:schemeClr val="tx1"/>
                        </a:solidFill>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volcano </a:t>
                      </a:r>
                      <a:r>
                        <a:rPr kumimoji="0" lang="en-US" sz="1600" b="1" i="0" u="none" strike="noStrike" kern="1200" cap="none" spc="0" normalizeH="0" baseline="20000" noProof="0" dirty="0" smtClean="0">
                          <a:ln>
                            <a:noFill/>
                          </a:ln>
                          <a:solidFill>
                            <a:srgbClr val="FF0000"/>
                          </a:solidFill>
                          <a:effectLst/>
                          <a:uLnTx/>
                          <a:uFillTx/>
                          <a:latin typeface="+mn-lt"/>
                          <a:ea typeface="+mn-ea"/>
                          <a:cs typeface="+mn-cs"/>
                        </a:rPr>
                        <a:t>erupted</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blew.</a:t>
                      </a:r>
                    </a:p>
                  </a:txBody>
                  <a:tcPr anchor="ctr">
                    <a:solidFill>
                      <a:schemeClr val="bg1"/>
                    </a:solidFill>
                  </a:tcPr>
                </a:tc>
              </a:tr>
              <a:tr h="834924">
                <a:tc gridSpan="4">
                  <a:txBody>
                    <a:bodyPr/>
                    <a:lstStyle/>
                    <a:p>
                      <a:pPr algn="ctr"/>
                      <a:endParaRPr lang="en-US" sz="1800" dirty="0" smtClean="0"/>
                    </a:p>
                    <a:p>
                      <a:pPr algn="ctr"/>
                      <a:r>
                        <a:rPr lang="en-US" sz="1800" dirty="0" smtClean="0"/>
                        <a:t>Original</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solidFill>
                  </a:tcPr>
                </a:tc>
                <a:tc hMerge="1">
                  <a:txBody>
                    <a:bodyPr/>
                    <a:lstStyle/>
                    <a:p>
                      <a:pPr algn="ctr"/>
                      <a:endParaRPr lang="en-US" sz="1600" dirty="0" smtClean="0">
                        <a:solidFill>
                          <a:schemeClr val="tx1"/>
                        </a:solidFill>
                      </a:endParaRPr>
                    </a:p>
                  </a:txBody>
                  <a:tcPr anchor="ctr">
                    <a:solidFill>
                      <a:schemeClr val="bg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solidFill>
                  </a:tcPr>
                </a:tc>
              </a:tr>
              <a:tr h="370840">
                <a:tc gridSpan="4">
                  <a:txBody>
                    <a:bodyPr/>
                    <a:lstStyle/>
                    <a:p>
                      <a:pPr algn="l"/>
                      <a:endParaRPr lang="en-US"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Mexico's Colima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koh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-LEE-</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mah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"Volcano of Fire" is alive again. </a:t>
                      </a:r>
                      <a:r>
                        <a:rPr lang="en-US" sz="1600" b="0" i="0" u="sng" dirty="0" smtClean="0">
                          <a:latin typeface="+mn-lt"/>
                        </a:rPr>
                        <a:t>Scientists</a:t>
                      </a:r>
                      <a:r>
                        <a:rPr lang="en-US" sz="1600" b="0" i="0" u="sng" baseline="0" dirty="0" smtClean="0">
                          <a:latin typeface="+mn-lt"/>
                        </a:rPr>
                        <a:t> are worried about Colima’s next eruption</a:t>
                      </a:r>
                      <a:r>
                        <a:rPr lang="en-US" sz="1600" b="0" i="0" u="none" baseline="0" dirty="0" smtClean="0">
                          <a:latin typeface="+mn-lt"/>
                        </a:rPr>
                        <a:t>. </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What will happen?</a:t>
                      </a:r>
                      <a:endParaRPr kumimoji="0" lang="en-US" sz="1200" b="0" i="0" u="none" strike="noStrike" kern="1200" cap="none" spc="0" normalizeH="0" baseline="0" noProof="0" dirty="0" smtClean="0">
                        <a:ln>
                          <a:noFill/>
                        </a:ln>
                        <a:solidFill>
                          <a:prstClr val="black"/>
                        </a:solidFill>
                        <a:effectLst/>
                        <a:uLnTx/>
                        <a:uFillTx/>
                        <a:latin typeface="+mn-lt"/>
                        <a:ea typeface="Times New Roman" panose="02020603050405020304" pitchFamily="18" charset="0"/>
                        <a:cs typeface="+mn-cs"/>
                      </a:endParaRPr>
                    </a:p>
                    <a:p>
                      <a:pPr algn="l"/>
                      <a:endParaRPr lang="en-US" sz="1800" dirty="0" smtClean="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algn="ctr"/>
                      <a:endParaRPr lang="en-US" sz="1800" dirty="0" smtClean="0"/>
                    </a:p>
                    <a:p>
                      <a:pPr algn="ctr"/>
                      <a:r>
                        <a:rPr lang="en-US" sz="1800" dirty="0" smtClean="0"/>
                        <a:t>Revised</a:t>
                      </a:r>
                      <a:endParaRPr lang="en-US" sz="18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Mexico's Colima (</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koh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-LEE-</a:t>
                      </a:r>
                      <a:r>
                        <a:rPr kumimoji="0" lang="en-US" sz="1600" b="0" i="0" u="none" strike="noStrike" kern="1200" cap="none" spc="0" normalizeH="0" baseline="0" noProof="0" dirty="0" err="1" smtClean="0">
                          <a:ln>
                            <a:noFill/>
                          </a:ln>
                          <a:solidFill>
                            <a:srgbClr val="000000"/>
                          </a:solidFill>
                          <a:effectLst/>
                          <a:uLnTx/>
                          <a:uFillTx/>
                          <a:latin typeface="+mn-lt"/>
                          <a:ea typeface="+mn-ea"/>
                          <a:cs typeface="+mn-cs"/>
                        </a:rPr>
                        <a:t>mah</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"Volcano of Fire“ is alive again.  People who live near Colima are Afraid.  </a:t>
                      </a:r>
                      <a:r>
                        <a:rPr kumimoji="0" lang="en-US" sz="1600" b="0" i="0" u="sng" strike="noStrike" kern="1200" cap="none" spc="0" normalizeH="0" baseline="0" noProof="0" dirty="0" smtClean="0">
                          <a:ln>
                            <a:noFill/>
                          </a:ln>
                          <a:solidFill>
                            <a:srgbClr val="000000"/>
                          </a:solidFill>
                          <a:effectLst/>
                          <a:uLnTx/>
                          <a:uFillTx/>
                          <a:latin typeface="+mn-lt"/>
                          <a:ea typeface="+mn-ea"/>
                          <a:cs typeface="+mn-cs"/>
                        </a:rPr>
                        <a:t>Scientists are worried about Colima’s  next big eruption</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  What will happen next?  Will Colima explode with anger like a giant monster who has been rudely awoken?</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0" name="Group 19"/>
          <p:cNvGrpSpPr/>
          <p:nvPr/>
        </p:nvGrpSpPr>
        <p:grpSpPr>
          <a:xfrm>
            <a:off x="2153131" y="1692066"/>
            <a:ext cx="3683443" cy="1142372"/>
            <a:chOff x="2163945" y="1627784"/>
            <a:chExt cx="3683443" cy="1142372"/>
          </a:xfrm>
        </p:grpSpPr>
        <p:sp>
          <p:nvSpPr>
            <p:cNvPr id="9" name="Freeform 8"/>
            <p:cNvSpPr/>
            <p:nvPr/>
          </p:nvSpPr>
          <p:spPr>
            <a:xfrm>
              <a:off x="2163945" y="2322240"/>
              <a:ext cx="208525" cy="197814"/>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2" name="Minus 11"/>
            <p:cNvSpPr/>
            <p:nvPr/>
          </p:nvSpPr>
          <p:spPr>
            <a:xfrm>
              <a:off x="5146680" y="2656071"/>
              <a:ext cx="467139" cy="45719"/>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3" name="Freeform 12"/>
            <p:cNvSpPr/>
            <p:nvPr/>
          </p:nvSpPr>
          <p:spPr>
            <a:xfrm>
              <a:off x="2417686" y="1645521"/>
              <a:ext cx="249180" cy="294200"/>
            </a:xfrm>
            <a:custGeom>
              <a:avLst/>
              <a:gdLst>
                <a:gd name="connsiteX0" fmla="*/ 0 w 318052"/>
                <a:gd name="connsiteY0" fmla="*/ 390120 h 390120"/>
                <a:gd name="connsiteX1" fmla="*/ 168965 w 318052"/>
                <a:gd name="connsiteY1" fmla="*/ 42250 h 390120"/>
                <a:gd name="connsiteX2" fmla="*/ 178905 w 318052"/>
                <a:gd name="connsiteY2" fmla="*/ 42250 h 390120"/>
                <a:gd name="connsiteX3" fmla="*/ 318052 w 318052"/>
                <a:gd name="connsiteY3" fmla="*/ 370241 h 390120"/>
              </a:gdLst>
              <a:ahLst/>
              <a:cxnLst>
                <a:cxn ang="0">
                  <a:pos x="connsiteX0" y="connsiteY0"/>
                </a:cxn>
                <a:cxn ang="0">
                  <a:pos x="connsiteX1" y="connsiteY1"/>
                </a:cxn>
                <a:cxn ang="0">
                  <a:pos x="connsiteX2" y="connsiteY2"/>
                </a:cxn>
                <a:cxn ang="0">
                  <a:pos x="connsiteX3" y="connsiteY3"/>
                </a:cxn>
              </a:cxnLst>
              <a:rect l="l" t="t" r="r" b="b"/>
              <a:pathLst>
                <a:path w="318052" h="390120">
                  <a:moveTo>
                    <a:pt x="0" y="390120"/>
                  </a:moveTo>
                  <a:cubicBezTo>
                    <a:pt x="56322" y="274163"/>
                    <a:pt x="139148" y="100228"/>
                    <a:pt x="168965" y="42250"/>
                  </a:cubicBezTo>
                  <a:cubicBezTo>
                    <a:pt x="198782" y="-15728"/>
                    <a:pt x="154057" y="-12415"/>
                    <a:pt x="178905" y="42250"/>
                  </a:cubicBezTo>
                  <a:cubicBezTo>
                    <a:pt x="203753" y="96915"/>
                    <a:pt x="260902" y="233578"/>
                    <a:pt x="318052" y="370241"/>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4" name="Minus 13"/>
            <p:cNvSpPr/>
            <p:nvPr/>
          </p:nvSpPr>
          <p:spPr>
            <a:xfrm>
              <a:off x="5380249" y="1627784"/>
              <a:ext cx="467139" cy="85505"/>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solidFill>
                  <a:schemeClr val="tx1">
                    <a:lumMod val="95000"/>
                    <a:lumOff val="5000"/>
                  </a:schemeClr>
                </a:solidFill>
              </a:endParaRPr>
            </a:p>
          </p:txBody>
        </p:sp>
        <p:sp>
          <p:nvSpPr>
            <p:cNvPr id="18" name="Freeform 17"/>
            <p:cNvSpPr/>
            <p:nvPr/>
          </p:nvSpPr>
          <p:spPr>
            <a:xfrm>
              <a:off x="3976002" y="1713289"/>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3487469" y="2582148"/>
              <a:ext cx="470068" cy="188008"/>
            </a:xfrm>
            <a:custGeom>
              <a:avLst/>
              <a:gdLst>
                <a:gd name="connsiteX0" fmla="*/ 0 w 470068"/>
                <a:gd name="connsiteY0" fmla="*/ 136733 h 188008"/>
                <a:gd name="connsiteX1" fmla="*/ 42729 w 470068"/>
                <a:gd name="connsiteY1" fmla="*/ 162371 h 188008"/>
                <a:gd name="connsiteX2" fmla="*/ 94004 w 470068"/>
                <a:gd name="connsiteY2" fmla="*/ 188008 h 188008"/>
                <a:gd name="connsiteX3" fmla="*/ 179462 w 470068"/>
                <a:gd name="connsiteY3" fmla="*/ 179462 h 188008"/>
                <a:gd name="connsiteX4" fmla="*/ 230737 w 470068"/>
                <a:gd name="connsiteY4" fmla="*/ 162371 h 188008"/>
                <a:gd name="connsiteX5" fmla="*/ 282011 w 470068"/>
                <a:gd name="connsiteY5" fmla="*/ 128187 h 188008"/>
                <a:gd name="connsiteX6" fmla="*/ 316195 w 470068"/>
                <a:gd name="connsiteY6" fmla="*/ 85458 h 188008"/>
                <a:gd name="connsiteX7" fmla="*/ 324740 w 470068"/>
                <a:gd name="connsiteY7" fmla="*/ 8546 h 188008"/>
                <a:gd name="connsiteX8" fmla="*/ 299103 w 470068"/>
                <a:gd name="connsiteY8" fmla="*/ 0 h 188008"/>
                <a:gd name="connsiteX9" fmla="*/ 273466 w 470068"/>
                <a:gd name="connsiteY9" fmla="*/ 8546 h 188008"/>
                <a:gd name="connsiteX10" fmla="*/ 264920 w 470068"/>
                <a:gd name="connsiteY10" fmla="*/ 85458 h 188008"/>
                <a:gd name="connsiteX11" fmla="*/ 290557 w 470068"/>
                <a:gd name="connsiteY11" fmla="*/ 102550 h 188008"/>
                <a:gd name="connsiteX12" fmla="*/ 410198 w 470068"/>
                <a:gd name="connsiteY12" fmla="*/ 85458 h 188008"/>
                <a:gd name="connsiteX13" fmla="*/ 435836 w 470068"/>
                <a:gd name="connsiteY13" fmla="*/ 68367 h 188008"/>
                <a:gd name="connsiteX14" fmla="*/ 444382 w 470068"/>
                <a:gd name="connsiteY14" fmla="*/ 42729 h 188008"/>
                <a:gd name="connsiteX15" fmla="*/ 470019 w 470068"/>
                <a:gd name="connsiteY15" fmla="*/ 17092 h 18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068" h="188008">
                  <a:moveTo>
                    <a:pt x="0" y="136733"/>
                  </a:moveTo>
                  <a:cubicBezTo>
                    <a:pt x="14243" y="145279"/>
                    <a:pt x="27872" y="154943"/>
                    <a:pt x="42729" y="162371"/>
                  </a:cubicBezTo>
                  <a:cubicBezTo>
                    <a:pt x="113492" y="197752"/>
                    <a:pt x="20531" y="139024"/>
                    <a:pt x="94004" y="188008"/>
                  </a:cubicBezTo>
                  <a:cubicBezTo>
                    <a:pt x="122490" y="185159"/>
                    <a:pt x="151324" y="184738"/>
                    <a:pt x="179462" y="179462"/>
                  </a:cubicBezTo>
                  <a:cubicBezTo>
                    <a:pt x="197170" y="176142"/>
                    <a:pt x="230737" y="162371"/>
                    <a:pt x="230737" y="162371"/>
                  </a:cubicBezTo>
                  <a:cubicBezTo>
                    <a:pt x="247828" y="150976"/>
                    <a:pt x="275515" y="147674"/>
                    <a:pt x="282011" y="128187"/>
                  </a:cubicBezTo>
                  <a:cubicBezTo>
                    <a:pt x="293805" y="92806"/>
                    <a:pt x="283062" y="107547"/>
                    <a:pt x="316195" y="85458"/>
                  </a:cubicBezTo>
                  <a:cubicBezTo>
                    <a:pt x="321893" y="68365"/>
                    <a:pt x="346104" y="29911"/>
                    <a:pt x="324740" y="8546"/>
                  </a:cubicBezTo>
                  <a:cubicBezTo>
                    <a:pt x="318371" y="2176"/>
                    <a:pt x="307649" y="2849"/>
                    <a:pt x="299103" y="0"/>
                  </a:cubicBezTo>
                  <a:cubicBezTo>
                    <a:pt x="290557" y="2849"/>
                    <a:pt x="280500" y="2919"/>
                    <a:pt x="273466" y="8546"/>
                  </a:cubicBezTo>
                  <a:cubicBezTo>
                    <a:pt x="248753" y="28317"/>
                    <a:pt x="251327" y="58272"/>
                    <a:pt x="264920" y="85458"/>
                  </a:cubicBezTo>
                  <a:cubicBezTo>
                    <a:pt x="269513" y="94644"/>
                    <a:pt x="282011" y="96853"/>
                    <a:pt x="290557" y="102550"/>
                  </a:cubicBezTo>
                  <a:cubicBezTo>
                    <a:pt x="314582" y="100366"/>
                    <a:pt x="377315" y="101899"/>
                    <a:pt x="410198" y="85458"/>
                  </a:cubicBezTo>
                  <a:cubicBezTo>
                    <a:pt x="419385" y="80865"/>
                    <a:pt x="427290" y="74064"/>
                    <a:pt x="435836" y="68367"/>
                  </a:cubicBezTo>
                  <a:cubicBezTo>
                    <a:pt x="438685" y="59821"/>
                    <a:pt x="438755" y="49763"/>
                    <a:pt x="444382" y="42729"/>
                  </a:cubicBezTo>
                  <a:cubicBezTo>
                    <a:pt x="472389" y="7720"/>
                    <a:pt x="470019" y="40440"/>
                    <a:pt x="470019" y="17092"/>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Date Placeholder 1"/>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545021" y="8475136"/>
            <a:ext cx="3041267"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23</a:t>
            </a:fld>
            <a:endParaRPr lang="en-US" dirty="0"/>
          </a:p>
        </p:txBody>
      </p:sp>
    </p:spTree>
    <p:extLst>
      <p:ext uri="{BB962C8B-B14F-4D97-AF65-F5344CB8AC3E}">
        <p14:creationId xmlns:p14="http://schemas.microsoft.com/office/powerpoint/2010/main" val="640902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15" y="4865445"/>
            <a:ext cx="6601509" cy="41916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More Ideas for Illustrating  and/or Discussing Bridging</a:t>
            </a:r>
            <a:r>
              <a:rPr lang="en-US" sz="1200" b="1" dirty="0">
                <a:solidFill>
                  <a:schemeClr val="tx1"/>
                </a:solidFill>
              </a:rPr>
              <a:t> </a:t>
            </a:r>
            <a:r>
              <a:rPr lang="en-US" sz="1200" b="1" dirty="0" smtClean="0">
                <a:solidFill>
                  <a:schemeClr val="tx1"/>
                </a:solidFill>
              </a:rPr>
              <a:t>with your students:</a:t>
            </a:r>
          </a:p>
          <a:p>
            <a:r>
              <a:rPr lang="en-US" sz="1200" b="1" u="sng" dirty="0" smtClean="0">
                <a:solidFill>
                  <a:schemeClr val="tx1"/>
                </a:solidFill>
              </a:rPr>
              <a:t>Part 1</a:t>
            </a:r>
            <a:r>
              <a:rPr lang="en-US" sz="1200" b="1" dirty="0" smtClean="0">
                <a:solidFill>
                  <a:schemeClr val="tx1"/>
                </a:solidFill>
              </a:rPr>
              <a:t>:</a:t>
            </a:r>
          </a:p>
          <a:p>
            <a:r>
              <a:rPr lang="en-US" sz="1200" b="1" dirty="0" smtClean="0">
                <a:solidFill>
                  <a:schemeClr val="tx1"/>
                </a:solidFill>
              </a:rPr>
              <a:t>Background Knowledge</a:t>
            </a:r>
          </a:p>
          <a:p>
            <a:pPr marL="285750" indent="-285750">
              <a:buFont typeface="Arial" panose="020B0604020202020204" pitchFamily="34" charset="0"/>
              <a:buChar char="•"/>
            </a:pPr>
            <a:r>
              <a:rPr lang="en-US" sz="1100" dirty="0" smtClean="0">
                <a:solidFill>
                  <a:schemeClr val="tx1"/>
                </a:solidFill>
              </a:rPr>
              <a:t>Remember that the bridge is audience specific.  The point of the bridge is to use language the audience will understand to help them to connect to the meaning of the main idea.</a:t>
            </a:r>
          </a:p>
          <a:p>
            <a:pPr marL="285750" indent="-285750">
              <a:buFont typeface="Arial" panose="020B0604020202020204" pitchFamily="34" charset="0"/>
              <a:buChar char="•"/>
            </a:pPr>
            <a:r>
              <a:rPr lang="en-US" sz="1100" dirty="0" smtClean="0">
                <a:solidFill>
                  <a:schemeClr val="tx1"/>
                </a:solidFill>
              </a:rPr>
              <a:t>Students may understand the bridge better with these analogies:</a:t>
            </a:r>
          </a:p>
          <a:p>
            <a:pPr marL="285750">
              <a:buFont typeface="Wingdings" panose="05000000000000000000" pitchFamily="2" charset="2"/>
              <a:buChar char="Ø"/>
            </a:pPr>
            <a:r>
              <a:rPr lang="en-US" sz="1100" dirty="0">
                <a:solidFill>
                  <a:schemeClr val="tx1"/>
                </a:solidFill>
              </a:rPr>
              <a:t> </a:t>
            </a:r>
            <a:r>
              <a:rPr lang="en-US" sz="1100" dirty="0" smtClean="0">
                <a:solidFill>
                  <a:schemeClr val="tx1"/>
                </a:solidFill>
              </a:rPr>
              <a:t>   </a:t>
            </a:r>
            <a:r>
              <a:rPr lang="en-US" sz="1100" i="1" dirty="0" smtClean="0">
                <a:solidFill>
                  <a:schemeClr val="tx1"/>
                </a:solidFill>
              </a:rPr>
              <a:t>Think of the bridge as being similar to a trailer shown to advertise an upcoming movie.  </a:t>
            </a:r>
          </a:p>
          <a:p>
            <a:pPr marL="285750">
              <a:buFont typeface="Wingdings" panose="05000000000000000000" pitchFamily="2" charset="2"/>
              <a:buChar char="Ø"/>
            </a:pPr>
            <a:r>
              <a:rPr lang="en-US" sz="1100" i="1" dirty="0">
                <a:solidFill>
                  <a:schemeClr val="tx1"/>
                </a:solidFill>
              </a:rPr>
              <a:t> </a:t>
            </a:r>
            <a:r>
              <a:rPr lang="en-US" sz="1100" i="1" dirty="0" smtClean="0">
                <a:solidFill>
                  <a:schemeClr val="tx1"/>
                </a:solidFill>
              </a:rPr>
              <a:t>   Bridges fill in the gap – the information the audience may not know.</a:t>
            </a:r>
          </a:p>
          <a:p>
            <a:pPr marL="285750"/>
            <a:r>
              <a:rPr lang="en-US" sz="1100" dirty="0" smtClean="0">
                <a:solidFill>
                  <a:schemeClr val="tx1"/>
                </a:solidFill>
              </a:rPr>
              <a:t>"</a:t>
            </a:r>
            <a:r>
              <a:rPr lang="en-US" sz="1100" dirty="0">
                <a:solidFill>
                  <a:schemeClr val="tx1"/>
                </a:solidFill>
              </a:rPr>
              <a:t>If you were writing a paper about Minecraft, and the person reading your paper didn't know what Minecraft was, what would you tell them about it so they would understand/have background knowledge about it</a:t>
            </a:r>
            <a:r>
              <a:rPr lang="en-US" sz="1100" dirty="0" smtClean="0">
                <a:solidFill>
                  <a:schemeClr val="tx1"/>
                </a:solidFill>
              </a:rPr>
              <a:t>?“</a:t>
            </a:r>
          </a:p>
          <a:p>
            <a:pPr marL="457200" indent="-171450">
              <a:buFont typeface="Wingdings" panose="05000000000000000000" pitchFamily="2" charset="2"/>
              <a:buChar char="Ø"/>
            </a:pPr>
            <a:r>
              <a:rPr lang="en-US" sz="1100" i="1" dirty="0">
                <a:solidFill>
                  <a:prstClr val="black"/>
                </a:solidFill>
              </a:rPr>
              <a:t> A bridge is similar to a backstory ( a literary device) referring to what led up to an event</a:t>
            </a:r>
            <a:r>
              <a:rPr lang="en-US" sz="1100" i="1" dirty="0" smtClean="0">
                <a:solidFill>
                  <a:prstClr val="black"/>
                </a:solidFill>
              </a:rPr>
              <a:t>.</a:t>
            </a:r>
            <a:endParaRPr lang="en-US" sz="1100" dirty="0">
              <a:solidFill>
                <a:schemeClr val="tx1"/>
              </a:solidFill>
            </a:endParaRPr>
          </a:p>
          <a:p>
            <a:pPr marL="287338" indent="-287338">
              <a:buFont typeface="Arial" panose="020B0604020202020204" pitchFamily="34" charset="0"/>
              <a:buChar char="•"/>
            </a:pPr>
            <a:r>
              <a:rPr lang="en-US" sz="1100" dirty="0" smtClean="0">
                <a:solidFill>
                  <a:schemeClr val="tx1"/>
                </a:solidFill>
              </a:rPr>
              <a:t>The Background Knowledge of a bridge elaborates on WHY the main idea/topic sentence is important.  </a:t>
            </a:r>
          </a:p>
          <a:p>
            <a:r>
              <a:rPr lang="en-US" sz="1200" b="1" u="sng" dirty="0" smtClean="0">
                <a:solidFill>
                  <a:schemeClr val="tx1"/>
                </a:solidFill>
              </a:rPr>
              <a:t>Part 2</a:t>
            </a:r>
            <a:r>
              <a:rPr lang="en-US" sz="1200" b="1" dirty="0" smtClean="0">
                <a:solidFill>
                  <a:schemeClr val="tx1"/>
                </a:solidFill>
              </a:rPr>
              <a:t>:</a:t>
            </a:r>
          </a:p>
          <a:p>
            <a:r>
              <a:rPr lang="en-US" sz="1200" b="1" dirty="0" smtClean="0">
                <a:solidFill>
                  <a:schemeClr val="tx1"/>
                </a:solidFill>
              </a:rPr>
              <a:t>The Hook</a:t>
            </a:r>
          </a:p>
          <a:p>
            <a:pPr marL="171450" indent="-171450">
              <a:buFont typeface="Arial" panose="020B0604020202020204" pitchFamily="34" charset="0"/>
              <a:buChar char="•"/>
            </a:pPr>
            <a:r>
              <a:rPr lang="en-US" sz="1100" dirty="0" smtClean="0">
                <a:solidFill>
                  <a:schemeClr val="tx1"/>
                </a:solidFill>
              </a:rPr>
              <a:t> A hook grabs the reader’s attention.  It pulls them into the text.  There are many types of</a:t>
            </a:r>
          </a:p>
          <a:p>
            <a:r>
              <a:rPr lang="en-US" sz="1100" dirty="0">
                <a:solidFill>
                  <a:schemeClr val="tx1"/>
                </a:solidFill>
              </a:rPr>
              <a:t> </a:t>
            </a:r>
            <a:r>
              <a:rPr lang="en-US" sz="1100" dirty="0" smtClean="0">
                <a:solidFill>
                  <a:schemeClr val="tx1"/>
                </a:solidFill>
              </a:rPr>
              <a:t>     Hooks writers use. Here are just a few!</a:t>
            </a:r>
          </a:p>
          <a:p>
            <a:pPr marL="171450" indent="225425">
              <a:buFont typeface="Wingdings" panose="05000000000000000000" pitchFamily="2" charset="2"/>
              <a:buChar char="Ø"/>
            </a:pPr>
            <a:r>
              <a:rPr lang="en-US" sz="1100" dirty="0" smtClean="0">
                <a:solidFill>
                  <a:schemeClr val="tx1"/>
                </a:solidFill>
              </a:rPr>
              <a:t>A Literary Quote: Never Hurry and Never Worry </a:t>
            </a:r>
          </a:p>
          <a:p>
            <a:pPr marL="171450" indent="225425">
              <a:buFont typeface="Wingdings" panose="05000000000000000000" pitchFamily="2" charset="2"/>
              <a:buChar char="Ø"/>
            </a:pPr>
            <a:r>
              <a:rPr lang="en-US" sz="1100" dirty="0" smtClean="0">
                <a:solidFill>
                  <a:schemeClr val="tx1"/>
                </a:solidFill>
              </a:rPr>
              <a:t>Quotes from Famous People:  John Wooden once said, Never mistake activity for achievement.</a:t>
            </a:r>
          </a:p>
          <a:p>
            <a:pPr marL="171450" indent="225425">
              <a:buFont typeface="Wingdings" panose="05000000000000000000" pitchFamily="2" charset="2"/>
              <a:buChar char="Ø"/>
            </a:pPr>
            <a:r>
              <a:rPr lang="en-US" sz="1100" dirty="0" smtClean="0">
                <a:solidFill>
                  <a:schemeClr val="tx1"/>
                </a:solidFill>
              </a:rPr>
              <a:t>Anecdote:  My father worked in a dreary coal mine for 27 years.</a:t>
            </a:r>
          </a:p>
          <a:p>
            <a:pPr marL="171450" indent="225425">
              <a:buFont typeface="Wingdings" panose="05000000000000000000" pitchFamily="2" charset="2"/>
              <a:buChar char="Ø"/>
            </a:pPr>
            <a:r>
              <a:rPr lang="en-US" sz="1100" dirty="0" smtClean="0">
                <a:solidFill>
                  <a:schemeClr val="tx1"/>
                </a:solidFill>
              </a:rPr>
              <a:t>A Question:  What would you do if you could be president for one day?</a:t>
            </a:r>
          </a:p>
          <a:p>
            <a:pPr marL="171450" indent="225425">
              <a:buFont typeface="Wingdings" panose="05000000000000000000" pitchFamily="2" charset="2"/>
              <a:buChar char="Ø"/>
            </a:pPr>
            <a:r>
              <a:rPr lang="en-US" sz="1100" dirty="0" smtClean="0">
                <a:solidFill>
                  <a:schemeClr val="tx1"/>
                </a:solidFill>
              </a:rPr>
              <a:t>Set a Scene:  The day of his birth began with Hurricane Charlie pounding on our door.</a:t>
            </a:r>
          </a:p>
          <a:p>
            <a:pPr marL="171450" indent="225425">
              <a:buFont typeface="Wingdings" panose="05000000000000000000" pitchFamily="2" charset="2"/>
              <a:buChar char="Ø"/>
            </a:pPr>
            <a:r>
              <a:rPr lang="en-US" sz="1100" dirty="0" smtClean="0">
                <a:solidFill>
                  <a:schemeClr val="tx1"/>
                </a:solidFill>
              </a:rPr>
              <a:t>An Interesting Fact or Definition: He ate more apples in a week than Tom did in a year.</a:t>
            </a:r>
          </a:p>
          <a:p>
            <a:pPr marL="171450" indent="225425">
              <a:buFont typeface="Wingdings" panose="05000000000000000000" pitchFamily="2" charset="2"/>
              <a:buChar char="Ø"/>
            </a:pPr>
            <a:r>
              <a:rPr lang="en-US" sz="1100" dirty="0" smtClean="0">
                <a:solidFill>
                  <a:schemeClr val="tx1"/>
                </a:solidFill>
              </a:rPr>
              <a:t>A Common Misconception: It turns out goldfish aren’t as helpless as we all think.</a:t>
            </a:r>
          </a:p>
        </p:txBody>
      </p:sp>
      <p:grpSp>
        <p:nvGrpSpPr>
          <p:cNvPr id="27" name="Group 26"/>
          <p:cNvGrpSpPr/>
          <p:nvPr/>
        </p:nvGrpSpPr>
        <p:grpSpPr>
          <a:xfrm>
            <a:off x="115815" y="113998"/>
            <a:ext cx="6601509" cy="4673469"/>
            <a:chOff x="139260" y="796174"/>
            <a:chExt cx="6601509" cy="4673469"/>
          </a:xfrm>
        </p:grpSpPr>
        <p:grpSp>
          <p:nvGrpSpPr>
            <p:cNvPr id="25" name="Group 24"/>
            <p:cNvGrpSpPr/>
            <p:nvPr/>
          </p:nvGrpSpPr>
          <p:grpSpPr>
            <a:xfrm>
              <a:off x="139260" y="796174"/>
              <a:ext cx="6601509" cy="4673469"/>
              <a:chOff x="203200" y="549940"/>
              <a:chExt cx="6532908" cy="4554650"/>
            </a:xfrm>
          </p:grpSpPr>
          <p:pic>
            <p:nvPicPr>
              <p:cNvPr id="3" name="Picture 2"/>
              <p:cNvPicPr>
                <a:picLocks noChangeAspect="1"/>
              </p:cNvPicPr>
              <p:nvPr/>
            </p:nvPicPr>
            <p:blipFill rotWithShape="1">
              <a:blip r:embed="rId2"/>
              <a:srcRect l="62792" t="25873" r="11755" b="15714"/>
              <a:stretch/>
            </p:blipFill>
            <p:spPr>
              <a:xfrm>
                <a:off x="203200" y="549940"/>
                <a:ext cx="6532908" cy="4554650"/>
              </a:xfrm>
              <a:prstGeom prst="rect">
                <a:avLst/>
              </a:prstGeom>
              <a:ln w="88900" cap="sq" cmpd="thickThin">
                <a:solidFill>
                  <a:srgbClr val="000000"/>
                </a:solidFill>
                <a:prstDash val="solid"/>
                <a:miter lim="800000"/>
              </a:ln>
              <a:effectLst>
                <a:innerShdw blurRad="76200">
                  <a:srgbClr val="000000"/>
                </a:innerShdw>
              </a:effectLst>
            </p:spPr>
          </p:pic>
          <p:sp>
            <p:nvSpPr>
              <p:cNvPr id="21" name="Rectangle 20"/>
              <p:cNvSpPr/>
              <p:nvPr/>
            </p:nvSpPr>
            <p:spPr>
              <a:xfrm>
                <a:off x="5718628" y="2319644"/>
                <a:ext cx="769257" cy="682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descr="https://encrypted-tbn2.gstatic.com/images?q=tbn:ANd9GcT-yulzNlWtu90lMd4SXmUF3o8Gvid8_Qb2KCvYUQdyKgUncwU4_w"/>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9260" y="3165231"/>
              <a:ext cx="947403" cy="31257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165340" y="4495287"/>
            <a:ext cx="1447800" cy="276999"/>
          </a:xfrm>
          <a:prstGeom prst="rect">
            <a:avLst/>
          </a:prstGeom>
          <a:noFill/>
        </p:spPr>
        <p:txBody>
          <a:bodyPr wrap="square" rtlCol="0">
            <a:spAutoFit/>
          </a:bodyPr>
          <a:lstStyle/>
          <a:p>
            <a:r>
              <a:rPr lang="en-US" sz="1200" b="1" dirty="0" smtClean="0"/>
              <a:t>Judy Ramer 2015</a:t>
            </a:r>
            <a:endParaRPr lang="en-US" sz="1200" b="1" dirty="0"/>
          </a:p>
        </p:txBody>
      </p:sp>
      <p:sp>
        <p:nvSpPr>
          <p:cNvPr id="6" name="Slide Number Placeholder 5"/>
          <p:cNvSpPr>
            <a:spLocks noGrp="1"/>
          </p:cNvSpPr>
          <p:nvPr>
            <p:ph type="sldNum" sz="quarter" idx="12"/>
          </p:nvPr>
        </p:nvSpPr>
        <p:spPr/>
        <p:txBody>
          <a:bodyPr/>
          <a:lstStyle/>
          <a:p>
            <a:fld id="{1A106AFE-017A-4B10-8C59-6A35C2B2E226}" type="slidenum">
              <a:rPr lang="en-US" smtClean="0"/>
              <a:t>24</a:t>
            </a:fld>
            <a:endParaRPr lang="en-US"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29145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25</a:t>
            </a:fld>
            <a:endParaRPr lang="en-US" dirty="0"/>
          </a:p>
        </p:txBody>
      </p:sp>
      <p:sp>
        <p:nvSpPr>
          <p:cNvPr id="7" name="TextBox 6"/>
          <p:cNvSpPr txBox="1"/>
          <p:nvPr/>
        </p:nvSpPr>
        <p:spPr>
          <a:xfrm>
            <a:off x="471488" y="713984"/>
            <a:ext cx="6117202" cy="7048083"/>
          </a:xfrm>
          <a:prstGeom prst="rect">
            <a:avLst/>
          </a:prstGeom>
          <a:noFill/>
        </p:spPr>
        <p:txBody>
          <a:bodyPr wrap="square" rtlCol="0">
            <a:spAutoFit/>
          </a:bodyPr>
          <a:lstStyle/>
          <a:p>
            <a:pPr lvl="0"/>
            <a:r>
              <a:rPr lang="en-US" dirty="0" smtClean="0"/>
              <a:t>The text </a:t>
            </a:r>
            <a:r>
              <a:rPr lang="en-US" sz="2000" b="1" i="1" u="sng" dirty="0">
                <a:solidFill>
                  <a:prstClr val="black"/>
                </a:solidFill>
              </a:rPr>
              <a:t>Stopping A Toppling </a:t>
            </a:r>
            <a:r>
              <a:rPr lang="en-US" sz="2000" b="1" i="1" u="sng" dirty="0" smtClean="0">
                <a:solidFill>
                  <a:prstClr val="black"/>
                </a:solidFill>
              </a:rPr>
              <a:t>Tower</a:t>
            </a:r>
            <a:r>
              <a:rPr lang="en-US" sz="2000" b="1" i="1" dirty="0" smtClean="0">
                <a:solidFill>
                  <a:prstClr val="black"/>
                </a:solidFill>
              </a:rPr>
              <a:t> </a:t>
            </a:r>
            <a:r>
              <a:rPr lang="en-US" dirty="0" smtClean="0"/>
              <a:t>is used with the WRITE lessons of TBEAR.</a:t>
            </a:r>
          </a:p>
          <a:p>
            <a:endParaRPr lang="en-US" dirty="0"/>
          </a:p>
          <a:p>
            <a:pPr algn="ctr"/>
            <a:r>
              <a:rPr lang="en-US" dirty="0" smtClean="0"/>
              <a:t>5.1  Teacher Reference Copy (5</a:t>
            </a:r>
            <a:r>
              <a:rPr lang="en-US" baseline="30000" dirty="0" smtClean="0"/>
              <a:t>th</a:t>
            </a:r>
            <a:r>
              <a:rPr lang="en-US" dirty="0" smtClean="0"/>
              <a:t>-6</a:t>
            </a:r>
            <a:r>
              <a:rPr lang="en-US" baseline="30000" dirty="0" smtClean="0"/>
              <a:t>th</a:t>
            </a:r>
            <a:r>
              <a:rPr lang="en-US" dirty="0" smtClean="0"/>
              <a:t> graders)</a:t>
            </a:r>
          </a:p>
          <a:p>
            <a:r>
              <a:rPr lang="en-US" dirty="0" smtClean="0"/>
              <a:t>Teacher Reference Copy 1:</a:t>
            </a:r>
          </a:p>
          <a:p>
            <a:r>
              <a:rPr lang="en-US" dirty="0" smtClean="0"/>
              <a:t>Strong Introduction (as a reference)</a:t>
            </a:r>
          </a:p>
          <a:p>
            <a:r>
              <a:rPr lang="en-US" dirty="0" smtClean="0"/>
              <a:t>Color Key </a:t>
            </a:r>
          </a:p>
          <a:p>
            <a:r>
              <a:rPr lang="en-US" dirty="0" smtClean="0"/>
              <a:t>Highlighted text</a:t>
            </a:r>
          </a:p>
          <a:p>
            <a:endParaRPr lang="en-US" dirty="0"/>
          </a:p>
          <a:p>
            <a:pPr lvl="0"/>
            <a:r>
              <a:rPr lang="en-US" dirty="0">
                <a:solidFill>
                  <a:prstClr val="black"/>
                </a:solidFill>
              </a:rPr>
              <a:t>Teacher Reference Copy </a:t>
            </a:r>
            <a:r>
              <a:rPr lang="en-US" dirty="0" smtClean="0">
                <a:solidFill>
                  <a:prstClr val="black"/>
                </a:solidFill>
              </a:rPr>
              <a:t> 2:</a:t>
            </a:r>
          </a:p>
          <a:p>
            <a:r>
              <a:rPr lang="en-US" dirty="0" smtClean="0"/>
              <a:t>Topic Tally Words (no specific reasons for highlighted colors) with no introduction (same as student copy)</a:t>
            </a:r>
          </a:p>
          <a:p>
            <a:endParaRPr lang="en-US" dirty="0"/>
          </a:p>
          <a:p>
            <a:pPr lvl="0"/>
            <a:r>
              <a:rPr lang="en-US" dirty="0">
                <a:solidFill>
                  <a:prstClr val="black"/>
                </a:solidFill>
              </a:rPr>
              <a:t>Teacher Reference Copy  </a:t>
            </a:r>
            <a:r>
              <a:rPr lang="en-US" dirty="0" smtClean="0">
                <a:solidFill>
                  <a:prstClr val="black"/>
                </a:solidFill>
              </a:rPr>
              <a:t>3:</a:t>
            </a:r>
            <a:endParaRPr lang="en-US" dirty="0">
              <a:solidFill>
                <a:prstClr val="black"/>
              </a:solidFill>
            </a:endParaRPr>
          </a:p>
          <a:p>
            <a:r>
              <a:rPr lang="en-US" dirty="0" smtClean="0"/>
              <a:t>Text Analyses Reference</a:t>
            </a:r>
          </a:p>
          <a:p>
            <a:endParaRPr lang="en-US" dirty="0"/>
          </a:p>
          <a:p>
            <a:r>
              <a:rPr lang="en-US" dirty="0" smtClean="0"/>
              <a:t>Teacher Reference Copy 4:</a:t>
            </a:r>
          </a:p>
          <a:p>
            <a:r>
              <a:rPr lang="en-US" dirty="0" smtClean="0"/>
              <a:t>The text does have an introduction but it is weak.  This is optional if you’d like to use this text with REVISE instead of WRITE.</a:t>
            </a:r>
          </a:p>
          <a:p>
            <a:endParaRPr lang="en-US" dirty="0"/>
          </a:p>
          <a:p>
            <a:r>
              <a:rPr lang="en-US" dirty="0" smtClean="0"/>
              <a:t>Student Copy:</a:t>
            </a:r>
          </a:p>
          <a:p>
            <a:r>
              <a:rPr lang="en-US" dirty="0" smtClean="0"/>
              <a:t>The text has no introduction.</a:t>
            </a:r>
          </a:p>
          <a:p>
            <a:r>
              <a:rPr lang="en-US" dirty="0">
                <a:solidFill>
                  <a:prstClr val="black"/>
                </a:solidFill>
              </a:rPr>
              <a:t>In Brief Writes or Write a Brief Text, students are given a text and a Notes Section</a:t>
            </a:r>
            <a:endParaRPr lang="en-US" dirty="0"/>
          </a:p>
        </p:txBody>
      </p:sp>
    </p:spTree>
    <p:extLst>
      <p:ext uri="{BB962C8B-B14F-4D97-AF65-F5344CB8AC3E}">
        <p14:creationId xmlns:p14="http://schemas.microsoft.com/office/powerpoint/2010/main" val="680504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714" y="401538"/>
            <a:ext cx="6122183" cy="9452972"/>
          </a:xfrm>
          <a:prstGeom prst="rect">
            <a:avLst/>
          </a:prstGeom>
        </p:spPr>
        <p:txBody>
          <a:bodyPr wrap="square">
            <a:spAutoFit/>
          </a:bodyPr>
          <a:lstStyle/>
          <a:p>
            <a:pPr lvl="0"/>
            <a:r>
              <a:rPr lang="en-US" sz="1400" b="1" dirty="0">
                <a:solidFill>
                  <a:prstClr val="black"/>
                </a:solidFill>
              </a:rPr>
              <a:t>Teacher Key: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1 Topic and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2: Topic Sentence (Main Idea, Thesis)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400" b="1" dirty="0">
                <a:solidFill>
                  <a:prstClr val="black"/>
                </a:solidFill>
                <a:highlight>
                  <a:srgbClr val="00FFFF"/>
                </a:highlight>
              </a:rPr>
              <a:t>B =  Blue – Bridge</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00FF00"/>
                </a:highlight>
              </a:rPr>
              <a:t>E = Green –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C0C0C0"/>
                </a:highlight>
              </a:rPr>
              <a:t>A = Gray - Analysis of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FF0000"/>
                </a:highlight>
              </a:rPr>
              <a:t>R = Red - Relating back to the topic (conclusion)</a:t>
            </a:r>
            <a:endParaRPr lang="en-US" sz="1100" dirty="0">
              <a:solidFill>
                <a:prstClr val="black"/>
              </a:solidFill>
              <a:latin typeface="Times New Roman"/>
              <a:ea typeface="Times New Roman"/>
            </a:endParaRPr>
          </a:p>
          <a:p>
            <a:pPr lvl="0" algn="ctr"/>
            <a:r>
              <a:rPr lang="en-US" sz="1412" b="1" u="sng" dirty="0" smtClean="0">
                <a:solidFill>
                  <a:prstClr val="black"/>
                </a:solidFill>
              </a:rPr>
              <a:t>Stopping </a:t>
            </a:r>
            <a:r>
              <a:rPr lang="en-US" sz="1412" b="1" u="sng" dirty="0">
                <a:solidFill>
                  <a:prstClr val="black"/>
                </a:solidFill>
              </a:rPr>
              <a:t>A Toppling Tower</a:t>
            </a:r>
          </a:p>
          <a:p>
            <a:pPr lvl="0" algn="ctr"/>
            <a:r>
              <a:rPr lang="en-US" sz="1235" dirty="0">
                <a:solidFill>
                  <a:prstClr val="black"/>
                </a:solidFill>
              </a:rPr>
              <a:t>Mary Kay </a:t>
            </a:r>
            <a:r>
              <a:rPr lang="en-US" sz="1235" dirty="0" smtClean="0">
                <a:solidFill>
                  <a:prstClr val="black"/>
                </a:solidFill>
              </a:rPr>
              <a:t>Carson Scholastic News</a:t>
            </a:r>
          </a:p>
          <a:p>
            <a:pPr lvl="0" algn="ctr"/>
            <a:endParaRPr lang="en-US" sz="1235" dirty="0">
              <a:solidFill>
                <a:prstClr val="black"/>
              </a:solidFill>
            </a:endParaRPr>
          </a:p>
          <a:p>
            <a:r>
              <a:rPr lang="en-US" sz="1235" dirty="0">
                <a:solidFill>
                  <a:srgbClr val="000000"/>
                </a:solidFill>
                <a:highlight>
                  <a:srgbClr val="00FFFF"/>
                </a:highlight>
                <a:latin typeface="Calibri" panose="020F0502020204030204" pitchFamily="34" charset="0"/>
              </a:rPr>
              <a:t>In 1990 engineers and scientists said the 900 year old famous landmark was no longer safe. Because it was in danger of toppling, the Leaning Tower of Pisa, had to be closed to visitors. The tower has always tilted but every year the Leaning Tower of Pisa (PEA-</a:t>
            </a:r>
            <a:r>
              <a:rPr lang="en-US" sz="1235" dirty="0" err="1">
                <a:solidFill>
                  <a:srgbClr val="000000"/>
                </a:solidFill>
                <a:highlight>
                  <a:srgbClr val="00FFFF"/>
                </a:highlight>
                <a:latin typeface="Calibri" panose="020F0502020204030204" pitchFamily="34" charset="0"/>
              </a:rPr>
              <a:t>zuh</a:t>
            </a:r>
            <a:r>
              <a:rPr lang="en-US" sz="1235" dirty="0">
                <a:solidFill>
                  <a:srgbClr val="000000"/>
                </a:solidFill>
                <a:highlight>
                  <a:srgbClr val="00FFFF"/>
                </a:highlight>
                <a:latin typeface="Calibri" panose="020F0502020204030204" pitchFamily="34" charset="0"/>
              </a:rPr>
              <a:t>) tilts a fraction of an inch farther! If it tilts too far it could topple or crash to the ground.</a:t>
            </a:r>
            <a:r>
              <a:rPr lang="en-US" sz="1235" dirty="0">
                <a:solidFill>
                  <a:srgbClr val="000000"/>
                </a:solidFill>
                <a:latin typeface="Calibri" panose="020F0502020204030204" pitchFamily="34" charset="0"/>
              </a:rPr>
              <a:t> </a:t>
            </a:r>
            <a:r>
              <a:rPr lang="en-US" sz="1235" dirty="0">
                <a:solidFill>
                  <a:srgbClr val="000000"/>
                </a:solidFill>
                <a:highlight>
                  <a:srgbClr val="FFFF00"/>
                </a:highlight>
                <a:latin typeface="Calibri" panose="020F0502020204030204" pitchFamily="34" charset="0"/>
              </a:rPr>
              <a:t>Scientists and engineers had to find a way to save the tower – without making it a “Straight Tower of Pisa.”</a:t>
            </a:r>
            <a:r>
              <a:rPr lang="en-US" sz="1235" dirty="0">
                <a:solidFill>
                  <a:srgbClr val="000000"/>
                </a:solidFill>
                <a:latin typeface="Calibri" panose="020F0502020204030204" pitchFamily="34" charset="0"/>
              </a:rPr>
              <a:t> </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FF"/>
                </a:highlight>
                <a:latin typeface="Calibri" panose="020F0502020204030204" pitchFamily="34" charset="0"/>
              </a:rPr>
              <a:t>What has caused the tower to tilt more each year?</a:t>
            </a:r>
            <a:r>
              <a:rPr lang="en-US" sz="1235" dirty="0">
                <a:solidFill>
                  <a:srgbClr val="000000"/>
                </a:solidFill>
                <a:latin typeface="Calibri" panose="020F0502020204030204" pitchFamily="34" charset="0"/>
              </a:rPr>
              <a:t> </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00"/>
                </a:highlight>
                <a:latin typeface="Calibri" panose="020F0502020204030204" pitchFamily="34" charset="0"/>
              </a:rPr>
              <a:t>The tower weighs 14,000 tons.</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  Wind pushes the tower from the sides.  Sometimes there are small earthquakes that rattle the building.  These forces weaken the slanted tower.</a:t>
            </a:r>
            <a:r>
              <a:rPr lang="en-US" sz="1235" dirty="0">
                <a:solidFill>
                  <a:srgbClr val="000000"/>
                </a:solidFill>
                <a:latin typeface="Calibri" panose="020F0502020204030204" pitchFamily="34" charset="0"/>
              </a:rPr>
              <a:t>  </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00"/>
                </a:highlight>
                <a:latin typeface="Calibri" panose="020F0502020204030204" pitchFamily="34" charset="0"/>
              </a:rPr>
              <a:t>Tall skinny shapes are hard to balance</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A skinny tower has a small foundation that makes it easy for it to tilt too far to one side.  Then – TIMBER!</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00"/>
                </a:highlight>
                <a:latin typeface="Calibri" panose="020F0502020204030204" pitchFamily="34" charset="0"/>
              </a:rPr>
              <a:t>The tower is built on soft sand and clay</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The heavy building squishes the soft soil beneath it.  That makes the tower slowly sink.</a:t>
            </a:r>
            <a:r>
              <a:rPr lang="en-US" sz="1235" dirty="0">
                <a:solidFill>
                  <a:srgbClr val="000000"/>
                </a:solidFill>
                <a:latin typeface="Calibri" panose="020F0502020204030204" pitchFamily="34" charset="0"/>
              </a:rPr>
              <a:t>  </a:t>
            </a:r>
          </a:p>
          <a:p>
            <a:endParaRPr lang="en-US" sz="1235" dirty="0">
              <a:solidFill>
                <a:srgbClr val="000000"/>
              </a:solidFill>
              <a:highlight>
                <a:srgbClr val="00FF00"/>
              </a:highlight>
              <a:latin typeface="Calibri" panose="020F0502020204030204" pitchFamily="34" charset="0"/>
            </a:endParaRPr>
          </a:p>
          <a:p>
            <a:r>
              <a:rPr lang="en-US" sz="1235" dirty="0">
                <a:solidFill>
                  <a:srgbClr val="000000"/>
                </a:solidFill>
                <a:highlight>
                  <a:srgbClr val="00FF00"/>
                </a:highlight>
                <a:latin typeface="Calibri" panose="020F0502020204030204" pitchFamily="34" charset="0"/>
              </a:rPr>
              <a:t>Why does it lean?</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The soil is softest under the tower’s low side, so that side sinks more.</a:t>
            </a:r>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C0C0C0"/>
                </a:highlight>
                <a:latin typeface="Calibri" panose="020F0502020204030204" pitchFamily="34" charset="0"/>
              </a:rPr>
              <a:t>As the tower leans, more of its weight rests on the lower side.  That compression, or squeezing, could cause the tower to tip over.</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FF"/>
                </a:highlight>
                <a:latin typeface="Calibri" panose="020F0502020204030204" pitchFamily="34" charset="0"/>
              </a:rPr>
              <a:t>In 1998, the engineers and scientists started work to save the landmark. After considering many ideas, they agreed on a possible solution.</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00"/>
                </a:highlight>
                <a:latin typeface="Calibri" panose="020F0502020204030204" pitchFamily="34" charset="0"/>
              </a:rPr>
              <a:t>First, workers wrapped steel cables around the tower.</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The cables were heavy ropes made of steel wire.  Workers hooked the ends of the cables to heavy weight.  If the tower started to topple, the cables would hold it up.</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00FF00"/>
                </a:highlight>
                <a:latin typeface="Calibri" panose="020F0502020204030204" pitchFamily="34" charset="0"/>
              </a:rPr>
              <a:t>The workers started to dig under the high side of the tower (the right side in the photo).</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They slowly and carefully took away some of the soil.  They hoped that the tower would sink a little on that side.  It did – by one inch!  That may not sound like much, but it was enough to make the tower straighter.</a:t>
            </a:r>
          </a:p>
          <a:p>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highlight>
                  <a:srgbClr val="FF00FF"/>
                </a:highlight>
                <a:latin typeface="Calibri" panose="020F0502020204030204" pitchFamily="34" charset="0"/>
              </a:rPr>
              <a:t>No one can see the change in the tilt of the tower, but now it’s safe.  It was reopened in January 2002.  Once again, visitors come from all over the world to see it and climb to the top.  Engineers and Scientists expect that the tower will stand- tilted – for centuries to come.</a:t>
            </a:r>
            <a:endParaRPr lang="en-US" sz="1059" dirty="0">
              <a:latin typeface="Times New Roman" panose="02020603050405020304" pitchFamily="18" charset="0"/>
              <a:ea typeface="Times New Roman" panose="02020603050405020304" pitchFamily="18" charset="0"/>
            </a:endParaRPr>
          </a:p>
          <a:p>
            <a:pPr>
              <a:lnSpc>
                <a:spcPct val="107000"/>
              </a:lnSpc>
              <a:spcAft>
                <a:spcPts val="706"/>
              </a:spcAft>
            </a:pPr>
            <a:r>
              <a:rPr lang="en-US" sz="971"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sz="1235" dirty="0">
              <a:solidFill>
                <a:prstClr val="black"/>
              </a:solidFill>
            </a:endParaRPr>
          </a:p>
          <a:p>
            <a:pPr lvl="0"/>
            <a:endParaRPr lang="en-US" sz="1235" dirty="0">
              <a:solidFill>
                <a:prstClr val="black"/>
              </a:solidFill>
            </a:endParaRPr>
          </a:p>
        </p:txBody>
      </p:sp>
      <p:sp>
        <p:nvSpPr>
          <p:cNvPr id="2" name="Rectangle 1"/>
          <p:cNvSpPr/>
          <p:nvPr/>
        </p:nvSpPr>
        <p:spPr>
          <a:xfrm>
            <a:off x="184043" y="2413126"/>
            <a:ext cx="6410739" cy="1166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Rectangle 2"/>
          <p:cNvSpPr/>
          <p:nvPr/>
        </p:nvSpPr>
        <p:spPr>
          <a:xfrm>
            <a:off x="152925" y="0"/>
            <a:ext cx="6472977" cy="304699"/>
          </a:xfrm>
          <a:prstGeom prst="rect">
            <a:avLst/>
          </a:prstGeom>
        </p:spPr>
        <p:txBody>
          <a:bodyPr wrap="square">
            <a:spAutoFit/>
          </a:bodyPr>
          <a:lstStyle/>
          <a:p>
            <a:pPr lvl="0">
              <a:lnSpc>
                <a:spcPct val="115000"/>
              </a:lnSpc>
            </a:pPr>
            <a:r>
              <a:rPr lang="en-US" sz="1200" dirty="0">
                <a:solidFill>
                  <a:prstClr val="black"/>
                </a:solidFill>
                <a:ea typeface="Calibri"/>
                <a:cs typeface="Calibri"/>
              </a:rPr>
              <a:t>Teacher Highlighted </a:t>
            </a:r>
            <a:r>
              <a:rPr lang="en-US" sz="1200" dirty="0" smtClean="0">
                <a:solidFill>
                  <a:prstClr val="black"/>
                </a:solidFill>
                <a:ea typeface="Calibri"/>
                <a:cs typeface="Calibri"/>
              </a:rPr>
              <a:t>5.1 Reference </a:t>
            </a:r>
            <a:r>
              <a:rPr lang="en-US" sz="1200" dirty="0">
                <a:solidFill>
                  <a:prstClr val="black"/>
                </a:solidFill>
                <a:ea typeface="Calibri"/>
                <a:cs typeface="Calibri"/>
              </a:rPr>
              <a:t>Original/Complete l Copy with Strong Introduction</a:t>
            </a:r>
            <a:endParaRPr lang="en-US" sz="1200" dirty="0">
              <a:solidFill>
                <a:srgbClr val="000000"/>
              </a:solidFill>
              <a:latin typeface="Calibri" panose="020F0502020204030204" pitchFamily="34" charset="0"/>
            </a:endParaRPr>
          </a:p>
        </p:txBody>
      </p:sp>
      <p:sp>
        <p:nvSpPr>
          <p:cNvPr id="5" name="Date Placeholder 4"/>
          <p:cNvSpPr>
            <a:spLocks noGrp="1"/>
          </p:cNvSpPr>
          <p:nvPr>
            <p:ph type="dt" sz="half" idx="10"/>
          </p:nvPr>
        </p:nvSpPr>
        <p:spPr/>
        <p:txBody>
          <a:bodyPr/>
          <a:lstStyle/>
          <a:p>
            <a:r>
              <a:rPr lang="en-US" smtClean="0"/>
              <a:t>3/3/16</a:t>
            </a:r>
            <a:endParaRPr lang="en-US" dirty="0"/>
          </a:p>
        </p:txBody>
      </p:sp>
      <p:sp>
        <p:nvSpPr>
          <p:cNvPr id="6" name="Footer Placeholder 5"/>
          <p:cNvSpPr>
            <a:spLocks noGrp="1"/>
          </p:cNvSpPr>
          <p:nvPr>
            <p:ph type="ftr" sz="quarter" idx="11"/>
          </p:nvPr>
        </p:nvSpPr>
        <p:spPr/>
        <p:txBody>
          <a:bodyPr/>
          <a:lstStyle/>
          <a:p>
            <a:r>
              <a:rPr lang="en-US" smtClean="0"/>
              <a:t>TBEAR Hess 2010/ Hillsboro SD-OR/OSP- S. Richmond </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26</a:t>
            </a:fld>
            <a:endParaRPr lang="en-US" dirty="0"/>
          </a:p>
        </p:txBody>
      </p:sp>
    </p:spTree>
    <p:extLst>
      <p:ext uri="{BB962C8B-B14F-4D97-AF65-F5344CB8AC3E}">
        <p14:creationId xmlns:p14="http://schemas.microsoft.com/office/powerpoint/2010/main" val="368074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635" y="0"/>
            <a:ext cx="6323041" cy="6905288"/>
          </a:xfrm>
          <a:prstGeom prst="rect">
            <a:avLst/>
          </a:prstGeom>
        </p:spPr>
        <p:txBody>
          <a:bodyPr wrap="square">
            <a:spAutoFit/>
          </a:bodyPr>
          <a:lstStyle/>
          <a:p>
            <a:pPr lvl="0">
              <a:lnSpc>
                <a:spcPct val="107000"/>
              </a:lnSpc>
              <a:spcAft>
                <a:spcPts val="800"/>
              </a:spcAft>
            </a:pPr>
            <a:endPar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For </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Writing (no introduction): Teacher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5.1  </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Reference – Finding Topic Tally words with same referencing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using like colors.</a:t>
            </a:r>
          </a:p>
          <a:p>
            <a:pPr lvl="0" algn="ctr">
              <a:lnSpc>
                <a:spcPct val="107000"/>
              </a:lnSpc>
              <a:spcAft>
                <a:spcPts val="800"/>
              </a:spcAft>
            </a:pPr>
            <a:r>
              <a:rPr lang="en-US" sz="1412" b="1" u="sng" dirty="0" smtClean="0">
                <a:solidFill>
                  <a:prstClr val="black"/>
                </a:solidFill>
              </a:rPr>
              <a:t>Stopping </a:t>
            </a:r>
            <a:r>
              <a:rPr lang="en-US" sz="1412" b="1" u="sng" dirty="0">
                <a:solidFill>
                  <a:prstClr val="black"/>
                </a:solidFill>
              </a:rPr>
              <a:t>A Toppling </a:t>
            </a:r>
            <a:r>
              <a:rPr lang="en-US" sz="1412" b="1" u="sng" dirty="0" smtClean="0">
                <a:solidFill>
                  <a:prstClr val="black"/>
                </a:solidFill>
              </a:rPr>
              <a:t>Tower</a:t>
            </a:r>
            <a:endParaRPr lang="en-US" sz="1235" dirty="0">
              <a:solidFill>
                <a:srgbClr val="000000"/>
              </a:solidFill>
              <a:latin typeface="Calibri" panose="020F0502020204030204" pitchFamily="34" charset="0"/>
            </a:endParaRPr>
          </a:p>
          <a:p>
            <a:r>
              <a:rPr lang="en-US" sz="1235" dirty="0">
                <a:solidFill>
                  <a:srgbClr val="000000"/>
                </a:solidFill>
                <a:latin typeface="Calibri" panose="020F0502020204030204" pitchFamily="34" charset="0"/>
              </a:rPr>
              <a:t>What has caused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to </a:t>
            </a:r>
            <a:r>
              <a:rPr lang="en-US" sz="1235" dirty="0">
                <a:solidFill>
                  <a:srgbClr val="000000"/>
                </a:solidFill>
                <a:highlight>
                  <a:srgbClr val="00FFFF"/>
                </a:highlight>
                <a:latin typeface="Calibri" panose="020F0502020204030204" pitchFamily="34" charset="0"/>
              </a:rPr>
              <a:t>tilt </a:t>
            </a:r>
            <a:r>
              <a:rPr lang="en-US" sz="1235" dirty="0">
                <a:solidFill>
                  <a:srgbClr val="000000"/>
                </a:solidFill>
                <a:latin typeface="Calibri" panose="020F0502020204030204" pitchFamily="34" charset="0"/>
              </a:rPr>
              <a:t>more each year? </a:t>
            </a:r>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latin typeface="Calibri" panose="020F0502020204030204" pitchFamily="34" charset="0"/>
              </a:rPr>
              <a:t> </a:t>
            </a:r>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latin typeface="Calibri" panose="020F0502020204030204" pitchFamily="34" charset="0"/>
              </a:rPr>
              <a:t>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weighs 14,000 tons.  Wind pushes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from the </a:t>
            </a:r>
            <a:r>
              <a:rPr lang="en-US" sz="1235" dirty="0">
                <a:solidFill>
                  <a:srgbClr val="000000"/>
                </a:solidFill>
                <a:highlight>
                  <a:srgbClr val="FF00FF"/>
                </a:highlight>
                <a:latin typeface="Calibri" panose="020F0502020204030204" pitchFamily="34" charset="0"/>
              </a:rPr>
              <a:t>sides.  </a:t>
            </a:r>
            <a:r>
              <a:rPr lang="en-US" sz="1235" dirty="0">
                <a:solidFill>
                  <a:srgbClr val="000000"/>
                </a:solidFill>
                <a:latin typeface="Calibri" panose="020F0502020204030204" pitchFamily="34" charset="0"/>
              </a:rPr>
              <a:t>Sometimes there are small earthquakes that rattle the </a:t>
            </a:r>
            <a:r>
              <a:rPr lang="en-US" sz="1235" dirty="0">
                <a:solidFill>
                  <a:srgbClr val="000000"/>
                </a:solidFill>
                <a:highlight>
                  <a:srgbClr val="FFFF00"/>
                </a:highlight>
                <a:latin typeface="Calibri" panose="020F0502020204030204" pitchFamily="34" charset="0"/>
              </a:rPr>
              <a:t>building.  </a:t>
            </a:r>
            <a:r>
              <a:rPr lang="en-US" sz="1235" dirty="0">
                <a:solidFill>
                  <a:srgbClr val="000000"/>
                </a:solidFill>
                <a:latin typeface="Calibri" panose="020F0502020204030204" pitchFamily="34" charset="0"/>
              </a:rPr>
              <a:t>These forces weaken the </a:t>
            </a:r>
            <a:r>
              <a:rPr lang="en-US" sz="1235" dirty="0">
                <a:solidFill>
                  <a:srgbClr val="000000"/>
                </a:solidFill>
                <a:highlight>
                  <a:srgbClr val="00FFFF"/>
                </a:highlight>
                <a:latin typeface="Calibri" panose="020F0502020204030204" pitchFamily="34" charset="0"/>
              </a:rPr>
              <a:t>slanted</a:t>
            </a:r>
            <a:r>
              <a:rPr lang="en-US" sz="1235" dirty="0">
                <a:solidFill>
                  <a:srgbClr val="000000"/>
                </a:solidFill>
                <a:latin typeface="Calibri" panose="020F0502020204030204" pitchFamily="34" charset="0"/>
              </a:rPr>
              <a:t> </a:t>
            </a:r>
            <a:r>
              <a:rPr lang="en-US" sz="1235" dirty="0">
                <a:solidFill>
                  <a:srgbClr val="000000"/>
                </a:solidFill>
                <a:highlight>
                  <a:srgbClr val="00FF00"/>
                </a:highlight>
                <a:latin typeface="Calibri" panose="020F0502020204030204" pitchFamily="34" charset="0"/>
              </a:rPr>
              <a:t>tower.  </a:t>
            </a:r>
            <a:endParaRPr lang="en-US" sz="1059" dirty="0">
              <a:latin typeface="Times New Roman" panose="02020603050405020304" pitchFamily="18" charset="0"/>
              <a:ea typeface="Times New Roman" panose="02020603050405020304" pitchFamily="18" charset="0"/>
            </a:endParaRPr>
          </a:p>
          <a:p>
            <a:r>
              <a:rPr lang="en-US" sz="1059" dirty="0">
                <a:latin typeface="Times New Roman" panose="02020603050405020304" pitchFamily="18" charset="0"/>
                <a:ea typeface="Times New Roman" panose="02020603050405020304" pitchFamily="18" charset="0"/>
              </a:rPr>
              <a:t> </a:t>
            </a:r>
          </a:p>
          <a:p>
            <a:r>
              <a:rPr lang="en-US" sz="1235" dirty="0">
                <a:solidFill>
                  <a:srgbClr val="000000"/>
                </a:solidFill>
                <a:latin typeface="Calibri" panose="020F0502020204030204" pitchFamily="34" charset="0"/>
              </a:rPr>
              <a:t>Tall skinny shapes are hard to balance.  A skinny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has a small foundation that makes </a:t>
            </a:r>
            <a:r>
              <a:rPr lang="en-US" sz="1235" dirty="0">
                <a:solidFill>
                  <a:srgbClr val="000000"/>
                </a:solidFill>
                <a:highlight>
                  <a:srgbClr val="FFFF00"/>
                </a:highlight>
                <a:latin typeface="Calibri" panose="020F0502020204030204" pitchFamily="34" charset="0"/>
              </a:rPr>
              <a:t>it</a:t>
            </a:r>
            <a:r>
              <a:rPr lang="en-US" sz="1235" dirty="0">
                <a:solidFill>
                  <a:srgbClr val="000000"/>
                </a:solidFill>
                <a:latin typeface="Calibri" panose="020F0502020204030204" pitchFamily="34" charset="0"/>
              </a:rPr>
              <a:t> easy for it to </a:t>
            </a:r>
            <a:r>
              <a:rPr lang="en-US" sz="1235" dirty="0">
                <a:solidFill>
                  <a:srgbClr val="000000"/>
                </a:solidFill>
                <a:highlight>
                  <a:srgbClr val="00FFFF"/>
                </a:highlight>
                <a:latin typeface="Calibri" panose="020F0502020204030204" pitchFamily="34" charset="0"/>
              </a:rPr>
              <a:t>tilt</a:t>
            </a:r>
            <a:r>
              <a:rPr lang="en-US" sz="1235" dirty="0">
                <a:solidFill>
                  <a:srgbClr val="000000"/>
                </a:solidFill>
                <a:latin typeface="Calibri" panose="020F0502020204030204" pitchFamily="34" charset="0"/>
              </a:rPr>
              <a:t> too far to one </a:t>
            </a:r>
            <a:r>
              <a:rPr lang="en-US" sz="1235" dirty="0">
                <a:solidFill>
                  <a:srgbClr val="000000"/>
                </a:solidFill>
                <a:highlight>
                  <a:srgbClr val="FF00FF"/>
                </a:highlight>
                <a:latin typeface="Calibri" panose="020F0502020204030204" pitchFamily="34" charset="0"/>
              </a:rPr>
              <a:t>side.  </a:t>
            </a:r>
            <a:r>
              <a:rPr lang="en-US" sz="1235" dirty="0">
                <a:solidFill>
                  <a:srgbClr val="000000"/>
                </a:solidFill>
                <a:latin typeface="Calibri" panose="020F0502020204030204" pitchFamily="34" charset="0"/>
              </a:rPr>
              <a:t>Then – if it </a:t>
            </a:r>
            <a:r>
              <a:rPr lang="en-US" sz="1235" dirty="0">
                <a:solidFill>
                  <a:srgbClr val="000000"/>
                </a:solidFill>
                <a:highlight>
                  <a:srgbClr val="00FFFF"/>
                </a:highlight>
                <a:latin typeface="Calibri" panose="020F0502020204030204" pitchFamily="34" charset="0"/>
              </a:rPr>
              <a:t>slants</a:t>
            </a:r>
            <a:r>
              <a:rPr lang="en-US" sz="1235" dirty="0">
                <a:solidFill>
                  <a:srgbClr val="000000"/>
                </a:solidFill>
                <a:latin typeface="Calibri" panose="020F0502020204030204" pitchFamily="34" charset="0"/>
              </a:rPr>
              <a:t> too far - </a:t>
            </a:r>
            <a:r>
              <a:rPr lang="en-US" sz="1235" b="1" dirty="0">
                <a:solidFill>
                  <a:srgbClr val="FFFFFF"/>
                </a:solidFill>
                <a:highlight>
                  <a:srgbClr val="000000"/>
                </a:highlight>
                <a:latin typeface="Calibri" panose="020F0502020204030204" pitchFamily="34" charset="0"/>
              </a:rPr>
              <a:t>TIMBER!</a:t>
            </a:r>
            <a:endParaRPr lang="en-US" sz="1059" dirty="0">
              <a:latin typeface="Times New Roman" panose="02020603050405020304" pitchFamily="18" charset="0"/>
              <a:ea typeface="Times New Roman" panose="02020603050405020304" pitchFamily="18" charset="0"/>
            </a:endParaRPr>
          </a:p>
          <a:p>
            <a:r>
              <a:rPr lang="en-US" sz="1059" dirty="0">
                <a:latin typeface="Times New Roman" panose="02020603050405020304" pitchFamily="18" charset="0"/>
                <a:ea typeface="Times New Roman" panose="02020603050405020304" pitchFamily="18" charset="0"/>
              </a:rPr>
              <a:t> </a:t>
            </a:r>
          </a:p>
          <a:p>
            <a:r>
              <a:rPr lang="en-US" sz="1235" dirty="0">
                <a:solidFill>
                  <a:srgbClr val="000000"/>
                </a:solidFill>
                <a:latin typeface="Calibri" panose="020F0502020204030204" pitchFamily="34" charset="0"/>
              </a:rPr>
              <a:t>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is built on </a:t>
            </a:r>
            <a:r>
              <a:rPr lang="en-US" sz="1235" b="1" dirty="0">
                <a:solidFill>
                  <a:srgbClr val="FFFFFF"/>
                </a:solidFill>
                <a:highlight>
                  <a:srgbClr val="808000"/>
                </a:highlight>
                <a:latin typeface="Calibri" panose="020F0502020204030204" pitchFamily="34" charset="0"/>
              </a:rPr>
              <a:t>soft</a:t>
            </a:r>
            <a:r>
              <a:rPr lang="en-US" sz="1235" dirty="0">
                <a:solidFill>
                  <a:srgbClr val="000000"/>
                </a:solidFill>
                <a:latin typeface="Calibri" panose="020F0502020204030204" pitchFamily="34" charset="0"/>
              </a:rPr>
              <a:t> </a:t>
            </a:r>
            <a:r>
              <a:rPr lang="en-US" sz="1235" b="1" dirty="0">
                <a:solidFill>
                  <a:srgbClr val="FFFFFF"/>
                </a:solidFill>
                <a:highlight>
                  <a:srgbClr val="800080"/>
                </a:highlight>
                <a:latin typeface="Calibri" panose="020F0502020204030204" pitchFamily="34" charset="0"/>
              </a:rPr>
              <a:t>sand</a:t>
            </a:r>
            <a:r>
              <a:rPr lang="en-US" sz="1235" dirty="0">
                <a:solidFill>
                  <a:srgbClr val="000000"/>
                </a:solidFill>
                <a:highlight>
                  <a:srgbClr val="800080"/>
                </a:highlight>
                <a:latin typeface="Calibri" panose="020F0502020204030204" pitchFamily="34" charset="0"/>
              </a:rPr>
              <a:t> </a:t>
            </a:r>
            <a:r>
              <a:rPr lang="en-US" sz="1235" dirty="0">
                <a:solidFill>
                  <a:srgbClr val="000000"/>
                </a:solidFill>
                <a:latin typeface="Calibri" panose="020F0502020204030204" pitchFamily="34" charset="0"/>
              </a:rPr>
              <a:t>and </a:t>
            </a:r>
            <a:r>
              <a:rPr lang="en-US" sz="1235" b="1" dirty="0">
                <a:solidFill>
                  <a:srgbClr val="FFFFFF"/>
                </a:solidFill>
                <a:highlight>
                  <a:srgbClr val="800080"/>
                </a:highlight>
                <a:latin typeface="Calibri" panose="020F0502020204030204" pitchFamily="34" charset="0"/>
              </a:rPr>
              <a:t>clay.  </a:t>
            </a:r>
            <a:r>
              <a:rPr lang="en-US" sz="1235" dirty="0">
                <a:solidFill>
                  <a:srgbClr val="000000"/>
                </a:solidFill>
                <a:latin typeface="Calibri" panose="020F0502020204030204" pitchFamily="34" charset="0"/>
              </a:rPr>
              <a:t>The </a:t>
            </a:r>
            <a:r>
              <a:rPr lang="en-US" sz="1235" b="1" dirty="0">
                <a:solidFill>
                  <a:srgbClr val="FFFFFF"/>
                </a:solidFill>
                <a:highlight>
                  <a:srgbClr val="FF0000"/>
                </a:highlight>
                <a:latin typeface="Calibri" panose="020F0502020204030204" pitchFamily="34" charset="0"/>
              </a:rPr>
              <a:t>heavy</a:t>
            </a:r>
            <a:r>
              <a:rPr lang="en-US" sz="1235" dirty="0">
                <a:solidFill>
                  <a:srgbClr val="FFFFFF"/>
                </a:solidFill>
                <a:highlight>
                  <a:srgbClr val="FF0000"/>
                </a:highlight>
                <a:latin typeface="Calibri" panose="020F0502020204030204" pitchFamily="34" charset="0"/>
              </a:rPr>
              <a:t> </a:t>
            </a:r>
            <a:r>
              <a:rPr lang="en-US" sz="1235" dirty="0">
                <a:solidFill>
                  <a:srgbClr val="000000"/>
                </a:solidFill>
                <a:highlight>
                  <a:srgbClr val="FFFF00"/>
                </a:highlight>
                <a:latin typeface="Calibri" panose="020F0502020204030204" pitchFamily="34" charset="0"/>
              </a:rPr>
              <a:t>building </a:t>
            </a:r>
            <a:r>
              <a:rPr lang="en-US" sz="1235" dirty="0">
                <a:solidFill>
                  <a:srgbClr val="000000"/>
                </a:solidFill>
                <a:latin typeface="Calibri" panose="020F0502020204030204" pitchFamily="34" charset="0"/>
              </a:rPr>
              <a:t>squishes the </a:t>
            </a:r>
            <a:r>
              <a:rPr lang="en-US" sz="1235" b="1" dirty="0">
                <a:solidFill>
                  <a:srgbClr val="FFFFFF"/>
                </a:solidFill>
                <a:highlight>
                  <a:srgbClr val="808000"/>
                </a:highlight>
                <a:latin typeface="Calibri" panose="020F0502020204030204" pitchFamily="34" charset="0"/>
              </a:rPr>
              <a:t>soft</a:t>
            </a:r>
            <a:r>
              <a:rPr lang="en-US" sz="1235" dirty="0">
                <a:solidFill>
                  <a:srgbClr val="000000"/>
                </a:solidFill>
                <a:latin typeface="Calibri" panose="020F0502020204030204" pitchFamily="34" charset="0"/>
              </a:rPr>
              <a:t> </a:t>
            </a:r>
            <a:r>
              <a:rPr lang="en-US" sz="1235" b="1" dirty="0">
                <a:solidFill>
                  <a:srgbClr val="FFFFFF"/>
                </a:solidFill>
                <a:highlight>
                  <a:srgbClr val="800080"/>
                </a:highlight>
                <a:latin typeface="Calibri" panose="020F0502020204030204" pitchFamily="34" charset="0"/>
              </a:rPr>
              <a:t>soil</a:t>
            </a:r>
            <a:r>
              <a:rPr lang="en-US" sz="1235" dirty="0">
                <a:solidFill>
                  <a:srgbClr val="000000"/>
                </a:solidFill>
                <a:highlight>
                  <a:srgbClr val="800080"/>
                </a:highlight>
                <a:latin typeface="Calibri" panose="020F0502020204030204" pitchFamily="34" charset="0"/>
              </a:rPr>
              <a:t> </a:t>
            </a:r>
            <a:r>
              <a:rPr lang="en-US" sz="1235" dirty="0">
                <a:solidFill>
                  <a:srgbClr val="000000"/>
                </a:solidFill>
                <a:latin typeface="Calibri" panose="020F0502020204030204" pitchFamily="34" charset="0"/>
              </a:rPr>
              <a:t>beneath </a:t>
            </a:r>
            <a:r>
              <a:rPr lang="en-US" sz="1235" dirty="0">
                <a:solidFill>
                  <a:srgbClr val="000000"/>
                </a:solidFill>
                <a:highlight>
                  <a:srgbClr val="FFFF00"/>
                </a:highlight>
                <a:latin typeface="Calibri" panose="020F0502020204030204" pitchFamily="34" charset="0"/>
              </a:rPr>
              <a:t>it</a:t>
            </a:r>
            <a:r>
              <a:rPr lang="en-US" sz="1235" dirty="0">
                <a:solidFill>
                  <a:srgbClr val="000000"/>
                </a:solidFill>
                <a:latin typeface="Calibri" panose="020F0502020204030204" pitchFamily="34" charset="0"/>
              </a:rPr>
              <a:t>.  That makes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slowly </a:t>
            </a:r>
            <a:r>
              <a:rPr lang="en-US" sz="1235" b="1" dirty="0">
                <a:solidFill>
                  <a:srgbClr val="FFFFFF"/>
                </a:solidFill>
                <a:highlight>
                  <a:srgbClr val="008000"/>
                </a:highlight>
                <a:latin typeface="Calibri" panose="020F0502020204030204" pitchFamily="34" charset="0"/>
              </a:rPr>
              <a:t>sink.  </a:t>
            </a:r>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latin typeface="Calibri" panose="020F0502020204030204" pitchFamily="34" charset="0"/>
              </a:rPr>
              <a:t> </a:t>
            </a:r>
            <a:endParaRPr lang="en-US" sz="1059" dirty="0">
              <a:latin typeface="Times New Roman" panose="02020603050405020304" pitchFamily="18" charset="0"/>
              <a:ea typeface="Times New Roman" panose="02020603050405020304" pitchFamily="18" charset="0"/>
            </a:endParaRPr>
          </a:p>
          <a:p>
            <a:r>
              <a:rPr lang="en-US" sz="1235" dirty="0">
                <a:solidFill>
                  <a:srgbClr val="000000"/>
                </a:solidFill>
                <a:latin typeface="Calibri" panose="020F0502020204030204" pitchFamily="34" charset="0"/>
              </a:rPr>
              <a:t>Why does </a:t>
            </a:r>
            <a:r>
              <a:rPr lang="en-US" sz="1235" dirty="0">
                <a:solidFill>
                  <a:srgbClr val="000000"/>
                </a:solidFill>
                <a:highlight>
                  <a:srgbClr val="FFFF00"/>
                </a:highlight>
                <a:latin typeface="Calibri" panose="020F0502020204030204" pitchFamily="34" charset="0"/>
              </a:rPr>
              <a:t>it</a:t>
            </a:r>
            <a:r>
              <a:rPr lang="en-US" sz="1235" dirty="0">
                <a:solidFill>
                  <a:srgbClr val="000000"/>
                </a:solidFill>
                <a:latin typeface="Calibri" panose="020F0502020204030204" pitchFamily="34" charset="0"/>
              </a:rPr>
              <a:t> </a:t>
            </a:r>
            <a:r>
              <a:rPr lang="en-US" sz="1235" dirty="0">
                <a:solidFill>
                  <a:srgbClr val="000000"/>
                </a:solidFill>
                <a:highlight>
                  <a:srgbClr val="00FFFF"/>
                </a:highlight>
                <a:latin typeface="Calibri" panose="020F0502020204030204" pitchFamily="34" charset="0"/>
              </a:rPr>
              <a:t>lean</a:t>
            </a:r>
            <a:r>
              <a:rPr lang="en-US" sz="1235" dirty="0">
                <a:solidFill>
                  <a:srgbClr val="000000"/>
                </a:solidFill>
                <a:latin typeface="Calibri" panose="020F0502020204030204" pitchFamily="34" charset="0"/>
              </a:rPr>
              <a:t>?  The </a:t>
            </a:r>
            <a:r>
              <a:rPr lang="en-US" sz="1235" b="1" dirty="0">
                <a:solidFill>
                  <a:srgbClr val="FFFFFF"/>
                </a:solidFill>
                <a:highlight>
                  <a:srgbClr val="800080"/>
                </a:highlight>
                <a:latin typeface="Calibri" panose="020F0502020204030204" pitchFamily="34" charset="0"/>
              </a:rPr>
              <a:t>soil</a:t>
            </a:r>
            <a:r>
              <a:rPr lang="en-US" sz="1235" dirty="0">
                <a:solidFill>
                  <a:srgbClr val="000000"/>
                </a:solidFill>
                <a:highlight>
                  <a:srgbClr val="800080"/>
                </a:highlight>
                <a:latin typeface="Calibri" panose="020F0502020204030204" pitchFamily="34" charset="0"/>
              </a:rPr>
              <a:t> </a:t>
            </a:r>
            <a:r>
              <a:rPr lang="en-US" sz="1235" dirty="0">
                <a:solidFill>
                  <a:srgbClr val="000000"/>
                </a:solidFill>
                <a:latin typeface="Calibri" panose="020F0502020204030204" pitchFamily="34" charset="0"/>
              </a:rPr>
              <a:t>is </a:t>
            </a:r>
            <a:r>
              <a:rPr lang="en-US" sz="1235" b="1" dirty="0">
                <a:solidFill>
                  <a:srgbClr val="FFFFFF"/>
                </a:solidFill>
                <a:highlight>
                  <a:srgbClr val="808000"/>
                </a:highlight>
                <a:latin typeface="Calibri" panose="020F0502020204030204" pitchFamily="34" charset="0"/>
              </a:rPr>
              <a:t>softest</a:t>
            </a:r>
            <a:r>
              <a:rPr lang="en-US" sz="1235" dirty="0">
                <a:solidFill>
                  <a:srgbClr val="000000"/>
                </a:solidFill>
                <a:latin typeface="Calibri" panose="020F0502020204030204" pitchFamily="34" charset="0"/>
              </a:rPr>
              <a:t> under the </a:t>
            </a:r>
            <a:r>
              <a:rPr lang="en-US" sz="1235" dirty="0">
                <a:solidFill>
                  <a:srgbClr val="000000"/>
                </a:solidFill>
                <a:highlight>
                  <a:srgbClr val="00FF00"/>
                </a:highlight>
                <a:latin typeface="Calibri" panose="020F0502020204030204" pitchFamily="34" charset="0"/>
              </a:rPr>
              <a:t>tower’s </a:t>
            </a:r>
            <a:r>
              <a:rPr lang="en-US" sz="1235" dirty="0">
                <a:solidFill>
                  <a:srgbClr val="000000"/>
                </a:solidFill>
                <a:latin typeface="Calibri" panose="020F0502020204030204" pitchFamily="34" charset="0"/>
              </a:rPr>
              <a:t>low </a:t>
            </a:r>
            <a:r>
              <a:rPr lang="en-US" sz="1235" dirty="0">
                <a:solidFill>
                  <a:srgbClr val="000000"/>
                </a:solidFill>
                <a:highlight>
                  <a:srgbClr val="FF00FF"/>
                </a:highlight>
                <a:latin typeface="Calibri" panose="020F0502020204030204" pitchFamily="34" charset="0"/>
              </a:rPr>
              <a:t>side</a:t>
            </a:r>
            <a:r>
              <a:rPr lang="en-US" sz="1235" dirty="0">
                <a:solidFill>
                  <a:srgbClr val="000000"/>
                </a:solidFill>
                <a:latin typeface="Calibri" panose="020F0502020204030204" pitchFamily="34" charset="0"/>
              </a:rPr>
              <a:t>, so that </a:t>
            </a:r>
            <a:r>
              <a:rPr lang="en-US" sz="1235" dirty="0">
                <a:solidFill>
                  <a:srgbClr val="000000"/>
                </a:solidFill>
                <a:highlight>
                  <a:srgbClr val="FF00FF"/>
                </a:highlight>
                <a:latin typeface="Calibri" panose="020F0502020204030204" pitchFamily="34" charset="0"/>
              </a:rPr>
              <a:t>side</a:t>
            </a:r>
            <a:r>
              <a:rPr lang="en-US" sz="1235" dirty="0">
                <a:solidFill>
                  <a:srgbClr val="000000"/>
                </a:solidFill>
                <a:latin typeface="Calibri" panose="020F0502020204030204" pitchFamily="34" charset="0"/>
              </a:rPr>
              <a:t> sinks more.</a:t>
            </a:r>
            <a:r>
              <a:rPr lang="en-US" sz="1059" dirty="0">
                <a:latin typeface="Times New Roman" panose="02020603050405020304" pitchFamily="18" charset="0"/>
                <a:ea typeface="Times New Roman" panose="02020603050405020304" pitchFamily="18" charset="0"/>
              </a:rPr>
              <a:t> </a:t>
            </a:r>
            <a:r>
              <a:rPr lang="en-US" sz="1235" dirty="0">
                <a:solidFill>
                  <a:srgbClr val="000000"/>
                </a:solidFill>
                <a:latin typeface="Calibri" panose="020F0502020204030204" pitchFamily="34" charset="0"/>
              </a:rPr>
              <a:t>As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a:t>
            </a:r>
            <a:r>
              <a:rPr lang="en-US" sz="1235" dirty="0">
                <a:solidFill>
                  <a:srgbClr val="000000"/>
                </a:solidFill>
                <a:highlight>
                  <a:srgbClr val="00FFFF"/>
                </a:highlight>
                <a:latin typeface="Calibri" panose="020F0502020204030204" pitchFamily="34" charset="0"/>
              </a:rPr>
              <a:t>leans</a:t>
            </a:r>
            <a:r>
              <a:rPr lang="en-US" sz="1235" dirty="0">
                <a:solidFill>
                  <a:srgbClr val="000000"/>
                </a:solidFill>
                <a:latin typeface="Calibri" panose="020F0502020204030204" pitchFamily="34" charset="0"/>
              </a:rPr>
              <a:t>, more of </a:t>
            </a:r>
            <a:r>
              <a:rPr lang="en-US" sz="1235" dirty="0">
                <a:solidFill>
                  <a:srgbClr val="000000"/>
                </a:solidFill>
                <a:highlight>
                  <a:srgbClr val="FFFF00"/>
                </a:highlight>
                <a:latin typeface="Calibri" panose="020F0502020204030204" pitchFamily="34" charset="0"/>
              </a:rPr>
              <a:t>its </a:t>
            </a:r>
            <a:r>
              <a:rPr lang="en-US" sz="1235" dirty="0">
                <a:solidFill>
                  <a:srgbClr val="000000"/>
                </a:solidFill>
                <a:latin typeface="Calibri" panose="020F0502020204030204" pitchFamily="34" charset="0"/>
              </a:rPr>
              <a:t>weight rests on the lower side.  That compression, or squeezing, could cause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to </a:t>
            </a:r>
            <a:r>
              <a:rPr lang="en-US" sz="1235" b="1" dirty="0">
                <a:solidFill>
                  <a:srgbClr val="FFFFFF"/>
                </a:solidFill>
                <a:highlight>
                  <a:srgbClr val="000000"/>
                </a:highlight>
                <a:latin typeface="Calibri" panose="020F0502020204030204" pitchFamily="34" charset="0"/>
              </a:rPr>
              <a:t>tip over.</a:t>
            </a:r>
            <a:endParaRPr lang="en-US" sz="1059" dirty="0">
              <a:latin typeface="Times New Roman" panose="02020603050405020304" pitchFamily="18" charset="0"/>
              <a:ea typeface="Times New Roman" panose="02020603050405020304" pitchFamily="18" charset="0"/>
            </a:endParaRPr>
          </a:p>
          <a:p>
            <a:r>
              <a:rPr lang="en-US" sz="1059" dirty="0">
                <a:latin typeface="Times New Roman" panose="02020603050405020304" pitchFamily="18" charset="0"/>
                <a:ea typeface="Times New Roman" panose="02020603050405020304" pitchFamily="18" charset="0"/>
              </a:rPr>
              <a:t> </a:t>
            </a:r>
          </a:p>
          <a:p>
            <a:r>
              <a:rPr lang="en-US" sz="1235" dirty="0">
                <a:solidFill>
                  <a:srgbClr val="000000"/>
                </a:solidFill>
                <a:latin typeface="Calibri" panose="020F0502020204030204" pitchFamily="34" charset="0"/>
              </a:rPr>
              <a:t>In 1998, the </a:t>
            </a:r>
            <a:r>
              <a:rPr lang="en-US" sz="1235" dirty="0">
                <a:solidFill>
                  <a:srgbClr val="000000"/>
                </a:solidFill>
                <a:highlight>
                  <a:srgbClr val="C0C0C0"/>
                </a:highlight>
                <a:latin typeface="Calibri" panose="020F0502020204030204" pitchFamily="34" charset="0"/>
              </a:rPr>
              <a:t>engineers</a:t>
            </a:r>
            <a:r>
              <a:rPr lang="en-US" sz="1235" dirty="0">
                <a:solidFill>
                  <a:srgbClr val="000000"/>
                </a:solidFill>
                <a:latin typeface="Calibri" panose="020F0502020204030204" pitchFamily="34" charset="0"/>
              </a:rPr>
              <a:t> and </a:t>
            </a:r>
            <a:r>
              <a:rPr lang="en-US" sz="1235" dirty="0">
                <a:solidFill>
                  <a:srgbClr val="000000"/>
                </a:solidFill>
                <a:highlight>
                  <a:srgbClr val="C0C0C0"/>
                </a:highlight>
                <a:latin typeface="Calibri" panose="020F0502020204030204" pitchFamily="34" charset="0"/>
              </a:rPr>
              <a:t>scientists</a:t>
            </a:r>
            <a:r>
              <a:rPr lang="en-US" sz="1235" dirty="0">
                <a:solidFill>
                  <a:srgbClr val="000000"/>
                </a:solidFill>
                <a:latin typeface="Calibri" panose="020F0502020204030204" pitchFamily="34" charset="0"/>
              </a:rPr>
              <a:t> started work to save the </a:t>
            </a:r>
            <a:r>
              <a:rPr lang="en-US" sz="1235" dirty="0">
                <a:solidFill>
                  <a:srgbClr val="000000"/>
                </a:solidFill>
                <a:highlight>
                  <a:srgbClr val="FFFF00"/>
                </a:highlight>
                <a:latin typeface="Calibri" panose="020F0502020204030204" pitchFamily="34" charset="0"/>
              </a:rPr>
              <a:t>landmark. </a:t>
            </a:r>
            <a:r>
              <a:rPr lang="en-US" sz="1235" dirty="0">
                <a:solidFill>
                  <a:srgbClr val="000000"/>
                </a:solidFill>
                <a:latin typeface="Calibri" panose="020F0502020204030204" pitchFamily="34" charset="0"/>
              </a:rPr>
              <a:t>After considering many ideas, they agreed on a possible solution.</a:t>
            </a:r>
            <a:endParaRPr lang="en-US" sz="1059" dirty="0">
              <a:latin typeface="Times New Roman" panose="02020603050405020304" pitchFamily="18" charset="0"/>
              <a:ea typeface="Times New Roman" panose="02020603050405020304" pitchFamily="18" charset="0"/>
            </a:endParaRPr>
          </a:p>
          <a:p>
            <a:r>
              <a:rPr lang="en-US" sz="1059" dirty="0">
                <a:latin typeface="Times New Roman" panose="02020603050405020304" pitchFamily="18" charset="0"/>
                <a:ea typeface="Times New Roman" panose="02020603050405020304" pitchFamily="18" charset="0"/>
              </a:rPr>
              <a:t> </a:t>
            </a:r>
          </a:p>
          <a:p>
            <a:r>
              <a:rPr lang="en-US" sz="1235" dirty="0">
                <a:solidFill>
                  <a:srgbClr val="000000"/>
                </a:solidFill>
                <a:latin typeface="Calibri" panose="020F0502020204030204" pitchFamily="34" charset="0"/>
              </a:rPr>
              <a:t>First, </a:t>
            </a:r>
            <a:r>
              <a:rPr lang="en-US" sz="1235" b="1" dirty="0">
                <a:solidFill>
                  <a:srgbClr val="FFFFFF"/>
                </a:solidFill>
                <a:highlight>
                  <a:srgbClr val="800000"/>
                </a:highlight>
                <a:latin typeface="Calibri" panose="020F0502020204030204" pitchFamily="34" charset="0"/>
              </a:rPr>
              <a:t>workers </a:t>
            </a:r>
            <a:r>
              <a:rPr lang="en-US" sz="1235" dirty="0">
                <a:solidFill>
                  <a:srgbClr val="000000"/>
                </a:solidFill>
                <a:latin typeface="Calibri" panose="020F0502020204030204" pitchFamily="34" charset="0"/>
              </a:rPr>
              <a:t>wrapped steel </a:t>
            </a:r>
            <a:r>
              <a:rPr lang="en-US" sz="1235" b="1" dirty="0">
                <a:solidFill>
                  <a:srgbClr val="FFFFFF"/>
                </a:solidFill>
                <a:highlight>
                  <a:srgbClr val="008080"/>
                </a:highlight>
                <a:latin typeface="Calibri" panose="020F0502020204030204" pitchFamily="34" charset="0"/>
              </a:rPr>
              <a:t>cables</a:t>
            </a:r>
            <a:r>
              <a:rPr lang="en-US" sz="1235" dirty="0">
                <a:solidFill>
                  <a:srgbClr val="000000"/>
                </a:solidFill>
                <a:latin typeface="Calibri" panose="020F0502020204030204" pitchFamily="34" charset="0"/>
              </a:rPr>
              <a:t> around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The </a:t>
            </a:r>
            <a:r>
              <a:rPr lang="en-US" sz="1235" b="1" dirty="0">
                <a:solidFill>
                  <a:srgbClr val="FFFFFF"/>
                </a:solidFill>
                <a:highlight>
                  <a:srgbClr val="008080"/>
                </a:highlight>
                <a:latin typeface="Calibri" panose="020F0502020204030204" pitchFamily="34" charset="0"/>
              </a:rPr>
              <a:t>cables</a:t>
            </a:r>
            <a:r>
              <a:rPr lang="en-US" sz="1235" dirty="0">
                <a:solidFill>
                  <a:srgbClr val="000000"/>
                </a:solidFill>
                <a:latin typeface="Calibri" panose="020F0502020204030204" pitchFamily="34" charset="0"/>
              </a:rPr>
              <a:t> were </a:t>
            </a:r>
            <a:r>
              <a:rPr lang="en-US" sz="1235" b="1" dirty="0">
                <a:solidFill>
                  <a:srgbClr val="FFFFFF"/>
                </a:solidFill>
                <a:highlight>
                  <a:srgbClr val="FF0000"/>
                </a:highlight>
                <a:latin typeface="Calibri" panose="020F0502020204030204" pitchFamily="34" charset="0"/>
              </a:rPr>
              <a:t>heavy</a:t>
            </a:r>
            <a:r>
              <a:rPr lang="en-US" sz="1235" dirty="0">
                <a:solidFill>
                  <a:srgbClr val="FFFFFF"/>
                </a:solidFill>
                <a:highlight>
                  <a:srgbClr val="FF0000"/>
                </a:highlight>
                <a:latin typeface="Calibri" panose="020F0502020204030204" pitchFamily="34" charset="0"/>
              </a:rPr>
              <a:t> </a:t>
            </a:r>
            <a:r>
              <a:rPr lang="en-US" sz="1235" b="1" dirty="0">
                <a:solidFill>
                  <a:srgbClr val="FFFFFF"/>
                </a:solidFill>
                <a:highlight>
                  <a:srgbClr val="008080"/>
                </a:highlight>
                <a:latin typeface="Calibri" panose="020F0502020204030204" pitchFamily="34" charset="0"/>
              </a:rPr>
              <a:t>ropes</a:t>
            </a:r>
            <a:r>
              <a:rPr lang="en-US" sz="1235" dirty="0">
                <a:solidFill>
                  <a:srgbClr val="000000"/>
                </a:solidFill>
                <a:latin typeface="Calibri" panose="020F0502020204030204" pitchFamily="34" charset="0"/>
              </a:rPr>
              <a:t> made of steel wire.  </a:t>
            </a:r>
            <a:r>
              <a:rPr lang="en-US" sz="1235" b="1" dirty="0">
                <a:solidFill>
                  <a:srgbClr val="FFFFFF"/>
                </a:solidFill>
                <a:highlight>
                  <a:srgbClr val="800000"/>
                </a:highlight>
                <a:latin typeface="Calibri" panose="020F0502020204030204" pitchFamily="34" charset="0"/>
              </a:rPr>
              <a:t>Workers</a:t>
            </a:r>
            <a:r>
              <a:rPr lang="en-US" sz="1235" dirty="0">
                <a:solidFill>
                  <a:srgbClr val="000000"/>
                </a:solidFill>
                <a:latin typeface="Calibri" panose="020F0502020204030204" pitchFamily="34" charset="0"/>
              </a:rPr>
              <a:t> hooked the ends of the </a:t>
            </a:r>
            <a:r>
              <a:rPr lang="en-US" sz="1235" b="1" dirty="0">
                <a:solidFill>
                  <a:srgbClr val="FFFFFF"/>
                </a:solidFill>
                <a:highlight>
                  <a:srgbClr val="008080"/>
                </a:highlight>
                <a:latin typeface="Calibri" panose="020F0502020204030204" pitchFamily="34" charset="0"/>
              </a:rPr>
              <a:t>cables</a:t>
            </a:r>
            <a:r>
              <a:rPr lang="en-US" sz="1235" dirty="0">
                <a:solidFill>
                  <a:srgbClr val="000000"/>
                </a:solidFill>
                <a:latin typeface="Calibri" panose="020F0502020204030204" pitchFamily="34" charset="0"/>
              </a:rPr>
              <a:t> to</a:t>
            </a:r>
            <a:r>
              <a:rPr lang="en-US" sz="1235" b="1" dirty="0">
                <a:solidFill>
                  <a:srgbClr val="FFFFFF"/>
                </a:solidFill>
                <a:highlight>
                  <a:srgbClr val="FF0000"/>
                </a:highlight>
                <a:latin typeface="Calibri" panose="020F0502020204030204" pitchFamily="34" charset="0"/>
              </a:rPr>
              <a:t> heavy</a:t>
            </a:r>
            <a:r>
              <a:rPr lang="en-US" sz="1235" dirty="0">
                <a:solidFill>
                  <a:srgbClr val="FFFFFF"/>
                </a:solidFill>
                <a:highlight>
                  <a:srgbClr val="FF0000"/>
                </a:highlight>
                <a:latin typeface="Calibri" panose="020F0502020204030204" pitchFamily="34" charset="0"/>
              </a:rPr>
              <a:t> </a:t>
            </a:r>
            <a:r>
              <a:rPr lang="en-US" sz="1235" dirty="0">
                <a:solidFill>
                  <a:srgbClr val="000000"/>
                </a:solidFill>
                <a:latin typeface="Calibri" panose="020F0502020204030204" pitchFamily="34" charset="0"/>
              </a:rPr>
              <a:t>weight.  If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started to </a:t>
            </a:r>
            <a:r>
              <a:rPr lang="en-US" sz="1235" b="1" dirty="0">
                <a:solidFill>
                  <a:srgbClr val="FFFFFF"/>
                </a:solidFill>
                <a:highlight>
                  <a:srgbClr val="000000"/>
                </a:highlight>
                <a:latin typeface="Calibri" panose="020F0502020204030204" pitchFamily="34" charset="0"/>
              </a:rPr>
              <a:t>topple,</a:t>
            </a:r>
            <a:r>
              <a:rPr lang="en-US" sz="1235" dirty="0">
                <a:solidFill>
                  <a:srgbClr val="FFFFFF"/>
                </a:solidFill>
                <a:highlight>
                  <a:srgbClr val="000000"/>
                </a:highlight>
                <a:latin typeface="Calibri" panose="020F0502020204030204" pitchFamily="34" charset="0"/>
              </a:rPr>
              <a:t> </a:t>
            </a:r>
            <a:r>
              <a:rPr lang="en-US" sz="1235" dirty="0">
                <a:solidFill>
                  <a:srgbClr val="000000"/>
                </a:solidFill>
                <a:latin typeface="Calibri" panose="020F0502020204030204" pitchFamily="34" charset="0"/>
              </a:rPr>
              <a:t>the </a:t>
            </a:r>
            <a:r>
              <a:rPr lang="en-US" sz="1235" b="1" dirty="0">
                <a:solidFill>
                  <a:srgbClr val="FFFFFF"/>
                </a:solidFill>
                <a:highlight>
                  <a:srgbClr val="008080"/>
                </a:highlight>
                <a:latin typeface="Calibri" panose="020F0502020204030204" pitchFamily="34" charset="0"/>
              </a:rPr>
              <a:t>cables </a:t>
            </a:r>
            <a:r>
              <a:rPr lang="en-US" sz="1235" dirty="0">
                <a:solidFill>
                  <a:srgbClr val="000000"/>
                </a:solidFill>
                <a:latin typeface="Calibri" panose="020F0502020204030204" pitchFamily="34" charset="0"/>
              </a:rPr>
              <a:t>would hold </a:t>
            </a:r>
            <a:r>
              <a:rPr lang="en-US" sz="1235" dirty="0">
                <a:solidFill>
                  <a:srgbClr val="000000"/>
                </a:solidFill>
                <a:highlight>
                  <a:srgbClr val="FFFF00"/>
                </a:highlight>
                <a:latin typeface="Calibri" panose="020F0502020204030204" pitchFamily="34" charset="0"/>
              </a:rPr>
              <a:t>it </a:t>
            </a:r>
            <a:r>
              <a:rPr lang="en-US" sz="1235" dirty="0">
                <a:solidFill>
                  <a:srgbClr val="000000"/>
                </a:solidFill>
                <a:latin typeface="Calibri" panose="020F0502020204030204" pitchFamily="34" charset="0"/>
              </a:rPr>
              <a:t>up.</a:t>
            </a:r>
            <a:endParaRPr lang="en-US" sz="1059" dirty="0">
              <a:latin typeface="Times New Roman" panose="02020603050405020304" pitchFamily="18" charset="0"/>
              <a:ea typeface="Times New Roman" panose="02020603050405020304" pitchFamily="18" charset="0"/>
            </a:endParaRPr>
          </a:p>
          <a:p>
            <a:r>
              <a:rPr lang="en-US" sz="1059" dirty="0">
                <a:latin typeface="Times New Roman" panose="02020603050405020304" pitchFamily="18" charset="0"/>
                <a:ea typeface="Times New Roman" panose="02020603050405020304" pitchFamily="18" charset="0"/>
              </a:rPr>
              <a:t> </a:t>
            </a:r>
          </a:p>
          <a:p>
            <a:r>
              <a:rPr lang="en-US" sz="1235" dirty="0">
                <a:solidFill>
                  <a:srgbClr val="000000"/>
                </a:solidFill>
                <a:latin typeface="Calibri" panose="020F0502020204030204" pitchFamily="34" charset="0"/>
              </a:rPr>
              <a:t>The </a:t>
            </a:r>
            <a:r>
              <a:rPr lang="en-US" sz="1235" b="1" dirty="0">
                <a:solidFill>
                  <a:srgbClr val="FFFFFF"/>
                </a:solidFill>
                <a:highlight>
                  <a:srgbClr val="800000"/>
                </a:highlight>
                <a:latin typeface="Calibri" panose="020F0502020204030204" pitchFamily="34" charset="0"/>
              </a:rPr>
              <a:t>workers </a:t>
            </a:r>
            <a:r>
              <a:rPr lang="en-US" sz="1235" dirty="0">
                <a:solidFill>
                  <a:srgbClr val="000000"/>
                </a:solidFill>
                <a:latin typeface="Calibri" panose="020F0502020204030204" pitchFamily="34" charset="0"/>
              </a:rPr>
              <a:t>started to dig under the high </a:t>
            </a:r>
            <a:r>
              <a:rPr lang="en-US" sz="1235" dirty="0">
                <a:solidFill>
                  <a:srgbClr val="000000"/>
                </a:solidFill>
                <a:highlight>
                  <a:srgbClr val="FF00FF"/>
                </a:highlight>
                <a:latin typeface="Calibri" panose="020F0502020204030204" pitchFamily="34" charset="0"/>
              </a:rPr>
              <a:t>side </a:t>
            </a:r>
            <a:r>
              <a:rPr lang="en-US" sz="1235" dirty="0">
                <a:solidFill>
                  <a:srgbClr val="000000"/>
                </a:solidFill>
                <a:latin typeface="Calibri" panose="020F0502020204030204" pitchFamily="34" charset="0"/>
              </a:rPr>
              <a:t>of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(the right </a:t>
            </a:r>
            <a:r>
              <a:rPr lang="en-US" sz="1235" dirty="0">
                <a:solidFill>
                  <a:srgbClr val="000000"/>
                </a:solidFill>
                <a:highlight>
                  <a:srgbClr val="FF00FF"/>
                </a:highlight>
                <a:latin typeface="Calibri" panose="020F0502020204030204" pitchFamily="34" charset="0"/>
              </a:rPr>
              <a:t>side</a:t>
            </a:r>
            <a:r>
              <a:rPr lang="en-US" sz="1235" dirty="0">
                <a:solidFill>
                  <a:srgbClr val="000000"/>
                </a:solidFill>
                <a:latin typeface="Calibri" panose="020F0502020204030204" pitchFamily="34" charset="0"/>
              </a:rPr>
              <a:t> in the photo).  </a:t>
            </a:r>
            <a:r>
              <a:rPr lang="en-US" sz="1235" b="1" dirty="0">
                <a:solidFill>
                  <a:srgbClr val="FFFFFF"/>
                </a:solidFill>
                <a:highlight>
                  <a:srgbClr val="800000"/>
                </a:highlight>
                <a:latin typeface="Calibri" panose="020F0502020204030204" pitchFamily="34" charset="0"/>
              </a:rPr>
              <a:t>They</a:t>
            </a:r>
            <a:r>
              <a:rPr lang="en-US" sz="1235" dirty="0">
                <a:solidFill>
                  <a:srgbClr val="000000"/>
                </a:solidFill>
                <a:latin typeface="Calibri" panose="020F0502020204030204" pitchFamily="34" charset="0"/>
              </a:rPr>
              <a:t> slowly and carefully took away some of the </a:t>
            </a:r>
            <a:r>
              <a:rPr lang="en-US" sz="1235" b="1" dirty="0">
                <a:solidFill>
                  <a:srgbClr val="FFFFFF"/>
                </a:solidFill>
                <a:highlight>
                  <a:srgbClr val="800080"/>
                </a:highlight>
                <a:latin typeface="Calibri" panose="020F0502020204030204" pitchFamily="34" charset="0"/>
              </a:rPr>
              <a:t>soil.  </a:t>
            </a:r>
            <a:r>
              <a:rPr lang="en-US" sz="1235" b="1" dirty="0">
                <a:solidFill>
                  <a:srgbClr val="FFFFFF"/>
                </a:solidFill>
                <a:highlight>
                  <a:srgbClr val="800000"/>
                </a:highlight>
                <a:latin typeface="Calibri" panose="020F0502020204030204" pitchFamily="34" charset="0"/>
              </a:rPr>
              <a:t>They</a:t>
            </a:r>
            <a:r>
              <a:rPr lang="en-US" sz="1235" dirty="0">
                <a:solidFill>
                  <a:srgbClr val="000000"/>
                </a:solidFill>
                <a:latin typeface="Calibri" panose="020F0502020204030204" pitchFamily="34" charset="0"/>
              </a:rPr>
              <a:t> hoped that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would </a:t>
            </a:r>
            <a:r>
              <a:rPr lang="en-US" sz="1235" b="1" dirty="0">
                <a:solidFill>
                  <a:srgbClr val="FFFFFF"/>
                </a:solidFill>
                <a:highlight>
                  <a:srgbClr val="008000"/>
                </a:highlight>
                <a:latin typeface="Calibri" panose="020F0502020204030204" pitchFamily="34" charset="0"/>
              </a:rPr>
              <a:t>sink</a:t>
            </a:r>
            <a:r>
              <a:rPr lang="en-US" sz="1235" dirty="0">
                <a:solidFill>
                  <a:srgbClr val="000000"/>
                </a:solidFill>
                <a:latin typeface="Calibri" panose="020F0502020204030204" pitchFamily="34" charset="0"/>
              </a:rPr>
              <a:t> a little on that </a:t>
            </a:r>
            <a:r>
              <a:rPr lang="en-US" sz="1235" dirty="0">
                <a:solidFill>
                  <a:srgbClr val="000000"/>
                </a:solidFill>
                <a:highlight>
                  <a:srgbClr val="FF00FF"/>
                </a:highlight>
                <a:latin typeface="Calibri" panose="020F0502020204030204" pitchFamily="34" charset="0"/>
              </a:rPr>
              <a:t>side.  </a:t>
            </a:r>
            <a:r>
              <a:rPr lang="en-US" sz="1235" dirty="0">
                <a:solidFill>
                  <a:srgbClr val="000000"/>
                </a:solidFill>
                <a:highlight>
                  <a:srgbClr val="FFFF00"/>
                </a:highlight>
                <a:latin typeface="Calibri" panose="020F0502020204030204" pitchFamily="34" charset="0"/>
              </a:rPr>
              <a:t>It </a:t>
            </a:r>
            <a:r>
              <a:rPr lang="en-US" sz="1235" dirty="0">
                <a:solidFill>
                  <a:srgbClr val="000000"/>
                </a:solidFill>
                <a:latin typeface="Calibri" panose="020F0502020204030204" pitchFamily="34" charset="0"/>
              </a:rPr>
              <a:t>did – by one inch!  That may not sound like much, but it was enough to make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straighter.</a:t>
            </a:r>
            <a:endParaRPr lang="en-US" sz="1059" dirty="0">
              <a:latin typeface="Times New Roman" panose="02020603050405020304" pitchFamily="18" charset="0"/>
              <a:ea typeface="Times New Roman" panose="02020603050405020304" pitchFamily="18" charset="0"/>
            </a:endParaRPr>
          </a:p>
          <a:p>
            <a:r>
              <a:rPr lang="en-US" sz="1059" dirty="0">
                <a:latin typeface="Times New Roman" panose="02020603050405020304" pitchFamily="18" charset="0"/>
                <a:ea typeface="Times New Roman" panose="02020603050405020304" pitchFamily="18" charset="0"/>
              </a:rPr>
              <a:t> </a:t>
            </a:r>
          </a:p>
          <a:p>
            <a:r>
              <a:rPr lang="en-US" sz="1235" dirty="0">
                <a:solidFill>
                  <a:srgbClr val="000000"/>
                </a:solidFill>
                <a:latin typeface="Calibri" panose="020F0502020204030204" pitchFamily="34" charset="0"/>
              </a:rPr>
              <a:t>No one can see the change in the </a:t>
            </a:r>
            <a:r>
              <a:rPr lang="en-US" sz="1235" dirty="0">
                <a:solidFill>
                  <a:srgbClr val="000000"/>
                </a:solidFill>
                <a:highlight>
                  <a:srgbClr val="00FFFF"/>
                </a:highlight>
                <a:latin typeface="Calibri" panose="020F0502020204030204" pitchFamily="34" charset="0"/>
              </a:rPr>
              <a:t>tilt</a:t>
            </a:r>
            <a:r>
              <a:rPr lang="en-US" sz="1235" dirty="0">
                <a:solidFill>
                  <a:srgbClr val="000000"/>
                </a:solidFill>
                <a:latin typeface="Calibri" panose="020F0502020204030204" pitchFamily="34" charset="0"/>
              </a:rPr>
              <a:t> of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but now </a:t>
            </a:r>
            <a:r>
              <a:rPr lang="en-US" sz="1235" dirty="0">
                <a:solidFill>
                  <a:srgbClr val="000000"/>
                </a:solidFill>
                <a:highlight>
                  <a:srgbClr val="FFFF00"/>
                </a:highlight>
                <a:latin typeface="Calibri" panose="020F0502020204030204" pitchFamily="34" charset="0"/>
              </a:rPr>
              <a:t>it’s</a:t>
            </a:r>
            <a:r>
              <a:rPr lang="en-US" sz="1235" dirty="0">
                <a:solidFill>
                  <a:srgbClr val="000000"/>
                </a:solidFill>
                <a:latin typeface="Calibri" panose="020F0502020204030204" pitchFamily="34" charset="0"/>
              </a:rPr>
              <a:t> safe.  It was reopened in January 2002.  Once again, visitors come from all over the world to see </a:t>
            </a:r>
            <a:r>
              <a:rPr lang="en-US" sz="1235" dirty="0">
                <a:solidFill>
                  <a:srgbClr val="000000"/>
                </a:solidFill>
                <a:highlight>
                  <a:srgbClr val="FFFF00"/>
                </a:highlight>
                <a:latin typeface="Calibri" panose="020F0502020204030204" pitchFamily="34" charset="0"/>
              </a:rPr>
              <a:t>it</a:t>
            </a:r>
            <a:r>
              <a:rPr lang="en-US" sz="1235" dirty="0">
                <a:solidFill>
                  <a:srgbClr val="000000"/>
                </a:solidFill>
                <a:latin typeface="Calibri" panose="020F0502020204030204" pitchFamily="34" charset="0"/>
              </a:rPr>
              <a:t> and climb to the top of this famous </a:t>
            </a:r>
            <a:r>
              <a:rPr lang="en-US" sz="1235" dirty="0">
                <a:solidFill>
                  <a:srgbClr val="000000"/>
                </a:solidFill>
                <a:highlight>
                  <a:srgbClr val="FFFF00"/>
                </a:highlight>
                <a:latin typeface="Calibri" panose="020F0502020204030204" pitchFamily="34" charset="0"/>
              </a:rPr>
              <a:t>landmark</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Engineers</a:t>
            </a:r>
            <a:r>
              <a:rPr lang="en-US" sz="1235" dirty="0">
                <a:solidFill>
                  <a:srgbClr val="000000"/>
                </a:solidFill>
                <a:latin typeface="Calibri" panose="020F0502020204030204" pitchFamily="34" charset="0"/>
              </a:rPr>
              <a:t> and </a:t>
            </a:r>
            <a:r>
              <a:rPr lang="en-US" sz="1235" dirty="0">
                <a:solidFill>
                  <a:srgbClr val="000000"/>
                </a:solidFill>
                <a:highlight>
                  <a:srgbClr val="C0C0C0"/>
                </a:highlight>
                <a:latin typeface="Calibri" panose="020F0502020204030204" pitchFamily="34" charset="0"/>
              </a:rPr>
              <a:t>Scientists </a:t>
            </a:r>
            <a:r>
              <a:rPr lang="en-US" sz="1235" dirty="0">
                <a:solidFill>
                  <a:srgbClr val="000000"/>
                </a:solidFill>
                <a:latin typeface="Calibri" panose="020F0502020204030204" pitchFamily="34" charset="0"/>
              </a:rPr>
              <a:t>expect that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will stand- </a:t>
            </a:r>
            <a:r>
              <a:rPr lang="en-US" sz="1235" dirty="0">
                <a:solidFill>
                  <a:srgbClr val="000000"/>
                </a:solidFill>
                <a:highlight>
                  <a:srgbClr val="00FFFF"/>
                </a:highlight>
                <a:latin typeface="Calibri" panose="020F0502020204030204" pitchFamily="34" charset="0"/>
              </a:rPr>
              <a:t>tilted</a:t>
            </a:r>
            <a:r>
              <a:rPr lang="en-US" sz="1235" dirty="0">
                <a:solidFill>
                  <a:srgbClr val="000000"/>
                </a:solidFill>
                <a:latin typeface="Calibri" panose="020F0502020204030204" pitchFamily="34" charset="0"/>
              </a:rPr>
              <a:t> – for centuries to come.</a:t>
            </a:r>
            <a:endParaRPr lang="en-US" sz="1059"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nvPr>
        </p:nvGraphicFramePr>
        <p:xfrm>
          <a:off x="432643" y="6905288"/>
          <a:ext cx="6057024" cy="1963271"/>
        </p:xfrm>
        <a:graphic>
          <a:graphicData uri="http://schemas.openxmlformats.org/drawingml/2006/table">
            <a:tbl>
              <a:tblPr firstRow="1" bandRow="1">
                <a:tableStyleId>{5C22544A-7EE6-4342-B048-85BDC9FD1C3A}</a:tableStyleId>
              </a:tblPr>
              <a:tblGrid>
                <a:gridCol w="2024807"/>
                <a:gridCol w="1003705"/>
                <a:gridCol w="1276009"/>
                <a:gridCol w="1752503"/>
              </a:tblGrid>
              <a:tr h="1963271">
                <a:tc>
                  <a:txBody>
                    <a:bodyPr/>
                    <a:lstStyle/>
                    <a:p>
                      <a:r>
                        <a:rPr lang="en-US" sz="1200" b="0" dirty="0" smtClean="0">
                          <a:solidFill>
                            <a:schemeClr val="tx1"/>
                          </a:solidFill>
                        </a:rPr>
                        <a:t>Tower  17</a:t>
                      </a:r>
                    </a:p>
                    <a:p>
                      <a:r>
                        <a:rPr lang="en-US" sz="1200" b="0" dirty="0" smtClean="0">
                          <a:solidFill>
                            <a:schemeClr val="tx1"/>
                          </a:solidFill>
                        </a:rPr>
                        <a:t>Building 2</a:t>
                      </a:r>
                    </a:p>
                    <a:p>
                      <a:r>
                        <a:rPr lang="en-US" sz="1200" b="0" dirty="0" smtClean="0">
                          <a:solidFill>
                            <a:schemeClr val="tx1"/>
                          </a:solidFill>
                        </a:rPr>
                        <a:t>It or It’s in Reference to the Tower – 8</a:t>
                      </a:r>
                    </a:p>
                    <a:p>
                      <a:r>
                        <a:rPr lang="en-US" sz="1200" b="0" dirty="0" smtClean="0">
                          <a:solidFill>
                            <a:schemeClr val="tx1"/>
                          </a:solidFill>
                        </a:rPr>
                        <a:t>Landmark – 2</a:t>
                      </a:r>
                    </a:p>
                    <a:p>
                      <a:r>
                        <a:rPr lang="en-US" sz="1200" b="0" dirty="0" smtClean="0">
                          <a:solidFill>
                            <a:schemeClr val="tx1"/>
                          </a:solidFill>
                        </a:rPr>
                        <a:t>Engineers -2</a:t>
                      </a:r>
                    </a:p>
                    <a:p>
                      <a:r>
                        <a:rPr lang="en-US" sz="1200" b="0" dirty="0" smtClean="0">
                          <a:solidFill>
                            <a:schemeClr val="tx1"/>
                          </a:solidFill>
                        </a:rPr>
                        <a:t>Scientists – 2</a:t>
                      </a:r>
                    </a:p>
                    <a:p>
                      <a:r>
                        <a:rPr lang="en-US" sz="1200" b="0" dirty="0" smtClean="0">
                          <a:solidFill>
                            <a:schemeClr val="tx1"/>
                          </a:solidFill>
                        </a:rPr>
                        <a:t>Tilt – 4</a:t>
                      </a:r>
                    </a:p>
                    <a:p>
                      <a:r>
                        <a:rPr lang="en-US" sz="1200" b="0" dirty="0" smtClean="0">
                          <a:solidFill>
                            <a:schemeClr val="tx1"/>
                          </a:solidFill>
                        </a:rPr>
                        <a:t>lean(s) – 2</a:t>
                      </a:r>
                    </a:p>
                    <a:p>
                      <a:r>
                        <a:rPr lang="en-US" sz="1200" b="0" dirty="0" smtClean="0">
                          <a:solidFill>
                            <a:schemeClr val="tx1"/>
                          </a:solidFill>
                        </a:rPr>
                        <a:t>Slant(s) – (</a:t>
                      </a:r>
                      <a:r>
                        <a:rPr lang="en-US" sz="1200" b="0" dirty="0" err="1" smtClean="0">
                          <a:solidFill>
                            <a:schemeClr val="tx1"/>
                          </a:solidFill>
                        </a:rPr>
                        <a:t>ed</a:t>
                      </a:r>
                      <a:r>
                        <a:rPr lang="en-US" sz="1200" b="0" dirty="0" smtClean="0">
                          <a:solidFill>
                            <a:schemeClr val="tx1"/>
                          </a:solidFill>
                        </a:rPr>
                        <a:t>) – 2</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Side – 7</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Soil –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Sand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Clay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Workers –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They (referring to workers) – 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Timber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Tip Over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Topple - 1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baseline="0" dirty="0" smtClean="0">
                          <a:solidFill>
                            <a:schemeClr val="tx1"/>
                          </a:solidFill>
                        </a:rPr>
                        <a:t>Heavy – 3</a:t>
                      </a:r>
                    </a:p>
                    <a:p>
                      <a:r>
                        <a:rPr lang="en-US" sz="1200" b="0" baseline="0" dirty="0" smtClean="0">
                          <a:solidFill>
                            <a:schemeClr val="tx1"/>
                          </a:solidFill>
                        </a:rPr>
                        <a:t>Cables – 3</a:t>
                      </a:r>
                    </a:p>
                    <a:p>
                      <a:r>
                        <a:rPr lang="en-US" sz="1200" b="0" baseline="0" dirty="0" smtClean="0">
                          <a:solidFill>
                            <a:schemeClr val="tx1"/>
                          </a:solidFill>
                        </a:rPr>
                        <a:t>Ropes – 1</a:t>
                      </a:r>
                    </a:p>
                    <a:p>
                      <a:r>
                        <a:rPr lang="en-US" sz="1200" b="0" baseline="0" dirty="0" smtClean="0">
                          <a:solidFill>
                            <a:schemeClr val="tx1"/>
                          </a:solidFill>
                        </a:rPr>
                        <a:t>Soft – 3</a:t>
                      </a:r>
                    </a:p>
                    <a:p>
                      <a:r>
                        <a:rPr lang="en-US" sz="1200" b="0" baseline="0" dirty="0" smtClean="0">
                          <a:solidFill>
                            <a:schemeClr val="tx1"/>
                          </a:solidFill>
                        </a:rPr>
                        <a:t>Sink - 2</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27</a:t>
            </a:fld>
            <a:endParaRPr lang="en-US" dirty="0"/>
          </a:p>
        </p:txBody>
      </p:sp>
    </p:spTree>
    <p:extLst>
      <p:ext uri="{BB962C8B-B14F-4D97-AF65-F5344CB8AC3E}">
        <p14:creationId xmlns:p14="http://schemas.microsoft.com/office/powerpoint/2010/main" val="265054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785" y="474947"/>
            <a:ext cx="6418385" cy="7752122"/>
          </a:xfrm>
          <a:prstGeom prst="rect">
            <a:avLst/>
          </a:prstGeom>
        </p:spPr>
        <p:txBody>
          <a:bodyPr wrap="square">
            <a:spAutoFit/>
          </a:bodyPr>
          <a:lstStyle/>
          <a:p>
            <a:pPr lvl="0"/>
            <a:endParaRPr lang="en-US" sz="1235" dirty="0">
              <a:solidFill>
                <a:prstClr val="black"/>
              </a:solidFill>
            </a:endParaRPr>
          </a:p>
          <a:p>
            <a:pPr lvl="0" algn="ctr"/>
            <a:r>
              <a:rPr lang="en-US" sz="2000" b="1" u="sng" dirty="0">
                <a:solidFill>
                  <a:prstClr val="black"/>
                </a:solidFill>
              </a:rPr>
              <a:t>Stopping A Toppling Tower</a:t>
            </a:r>
          </a:p>
          <a:p>
            <a:pPr lvl="0" algn="ctr"/>
            <a:r>
              <a:rPr lang="en-US" sz="1235" dirty="0">
                <a:solidFill>
                  <a:prstClr val="black"/>
                </a:solidFill>
              </a:rPr>
              <a:t>Mary Kay Carson</a:t>
            </a:r>
          </a:p>
          <a:p>
            <a:pPr lvl="0" algn="ctr"/>
            <a:r>
              <a:rPr lang="en-US" sz="1235" dirty="0">
                <a:solidFill>
                  <a:prstClr val="black"/>
                </a:solidFill>
              </a:rPr>
              <a:t>Scholastic News</a:t>
            </a:r>
          </a:p>
          <a:p>
            <a:pPr lvl="0" algn="ctr"/>
            <a:endParaRPr lang="en-US" sz="1235" dirty="0">
              <a:solidFill>
                <a:prstClr val="black"/>
              </a:solidFill>
            </a:endParaRPr>
          </a:p>
          <a:p>
            <a:pPr lvl="0"/>
            <a:r>
              <a:rPr lang="en-US" sz="1600" dirty="0">
                <a:solidFill>
                  <a:prstClr val="black"/>
                </a:solidFill>
              </a:rPr>
              <a:t>In 1990 engineers and scientists said the 900 year old famous landmark was no longer safe. Because it was in danger of toppling, the Leaning Tower of Pisa, had to be closed to visitors. The tower has always tilted but every year the Leaning Tower of Pisa (PEA-</a:t>
            </a:r>
            <a:r>
              <a:rPr lang="en-US" sz="1600" dirty="0" err="1">
                <a:solidFill>
                  <a:prstClr val="black"/>
                </a:solidFill>
              </a:rPr>
              <a:t>zuh</a:t>
            </a:r>
            <a:r>
              <a:rPr lang="en-US" sz="1600" dirty="0">
                <a:solidFill>
                  <a:prstClr val="black"/>
                </a:solidFill>
              </a:rPr>
              <a:t>) tilts a fraction of an inch farther! If it tilts too far it could topple or crash to the ground. Scientists and engineers had to find a way to save the tower – without making it a “Straight Tower of Pisa.” </a:t>
            </a:r>
          </a:p>
          <a:p>
            <a:pPr lvl="0"/>
            <a:endParaRPr lang="en-US" sz="1600" dirty="0">
              <a:solidFill>
                <a:prstClr val="black"/>
              </a:solidFill>
            </a:endParaRPr>
          </a:p>
          <a:p>
            <a:pPr lvl="0"/>
            <a:r>
              <a:rPr lang="en-US" sz="1600" dirty="0">
                <a:solidFill>
                  <a:prstClr val="black"/>
                </a:solidFill>
              </a:rPr>
              <a:t>What has caused the tower to tilt more each year? The tower weighs 14,000 tons.  Wind pushes the tower from the sides.  Sometimes there are small earthquakes that rattle the building.  These forces weaken the slanted tower.  </a:t>
            </a:r>
          </a:p>
          <a:p>
            <a:pPr lvl="0"/>
            <a:endParaRPr lang="en-US" sz="1600" dirty="0">
              <a:solidFill>
                <a:prstClr val="black"/>
              </a:solidFill>
            </a:endParaRPr>
          </a:p>
          <a:p>
            <a:pPr lvl="0"/>
            <a:r>
              <a:rPr lang="en-US" sz="1600" dirty="0">
                <a:solidFill>
                  <a:prstClr val="black"/>
                </a:solidFill>
              </a:rPr>
              <a:t>Tall skinny shapes are hard to balance.  A skinny tower has a small foundation that makes it easy for it to tilt too far to one side.  Then – TIMBER!</a:t>
            </a:r>
          </a:p>
          <a:p>
            <a:pPr lvl="0"/>
            <a:endParaRPr lang="en-US" sz="1600" dirty="0">
              <a:solidFill>
                <a:prstClr val="black"/>
              </a:solidFill>
            </a:endParaRPr>
          </a:p>
          <a:p>
            <a:pPr lvl="0"/>
            <a:r>
              <a:rPr lang="en-US" sz="1600" dirty="0">
                <a:solidFill>
                  <a:prstClr val="black"/>
                </a:solidFill>
              </a:rPr>
              <a:t>The tower is built on soft sand and clay.  The heavy building squishes the soft soil beneath it.  That makes the tower slowly sink.  Why does it lean?  The soil is softest under the tower’s low side, so that side sinks more.</a:t>
            </a:r>
          </a:p>
          <a:p>
            <a:pPr lvl="0"/>
            <a:endParaRPr lang="en-US" sz="1600" dirty="0">
              <a:solidFill>
                <a:prstClr val="black"/>
              </a:solidFill>
            </a:endParaRPr>
          </a:p>
          <a:p>
            <a:pPr lvl="0"/>
            <a:r>
              <a:rPr lang="en-US" sz="1600" dirty="0">
                <a:solidFill>
                  <a:prstClr val="black"/>
                </a:solidFill>
              </a:rPr>
              <a:t>As the tower leans, more of its weight rests on the lower side.  That compression, or squeezing, could cause the tower to tip over.</a:t>
            </a:r>
          </a:p>
          <a:p>
            <a:pPr lvl="0"/>
            <a:endParaRPr lang="en-US" sz="1600" dirty="0">
              <a:solidFill>
                <a:prstClr val="black"/>
              </a:solidFill>
            </a:endParaRPr>
          </a:p>
          <a:p>
            <a:pPr lvl="0"/>
            <a:r>
              <a:rPr lang="en-US" sz="1600" dirty="0">
                <a:solidFill>
                  <a:prstClr val="black"/>
                </a:solidFill>
              </a:rPr>
              <a:t>In 1998, the engineers and scientists started work to save the landmark. After considering many ideas, they agreed on a possible solution.</a:t>
            </a:r>
          </a:p>
          <a:p>
            <a:pPr lvl="0"/>
            <a:endParaRPr lang="en-US" sz="1235" dirty="0">
              <a:solidFill>
                <a:prstClr val="black"/>
              </a:solidFill>
            </a:endParaRPr>
          </a:p>
        </p:txBody>
      </p:sp>
      <p:sp>
        <p:nvSpPr>
          <p:cNvPr id="5" name="Slide Number Placeholder 4"/>
          <p:cNvSpPr>
            <a:spLocks noGrp="1"/>
          </p:cNvSpPr>
          <p:nvPr>
            <p:ph type="sldNum" sz="quarter" idx="12"/>
          </p:nvPr>
        </p:nvSpPr>
        <p:spPr/>
        <p:txBody>
          <a:bodyPr/>
          <a:lstStyle/>
          <a:p>
            <a:fld id="{1A106AFE-017A-4B10-8C59-6A35C2B2E226}" type="slidenum">
              <a:rPr lang="en-US" smtClean="0"/>
              <a:t>28</a:t>
            </a:fld>
            <a:endParaRPr lang="en-US" dirty="0"/>
          </a:p>
        </p:txBody>
      </p:sp>
      <p:sp>
        <p:nvSpPr>
          <p:cNvPr id="2" name="Rectangle 1"/>
          <p:cNvSpPr/>
          <p:nvPr/>
        </p:nvSpPr>
        <p:spPr>
          <a:xfrm>
            <a:off x="131785" y="51607"/>
            <a:ext cx="6651287" cy="729430"/>
          </a:xfrm>
          <a:prstGeom prst="rect">
            <a:avLst/>
          </a:prstGeom>
        </p:spPr>
        <p:txBody>
          <a:bodyPr wrap="square">
            <a:spAutoFit/>
          </a:bodyPr>
          <a:lstStyle/>
          <a:p>
            <a:pPr lvl="0">
              <a:lnSpc>
                <a:spcPct val="115000"/>
              </a:lnSpc>
            </a:pPr>
            <a:r>
              <a:rPr lang="en-US" sz="1200" dirty="0">
                <a:solidFill>
                  <a:prstClr val="black"/>
                </a:solidFill>
                <a:ea typeface="Calibri"/>
                <a:cs typeface="Calibri"/>
              </a:rPr>
              <a:t>Teacher Copy </a:t>
            </a:r>
          </a:p>
          <a:p>
            <a:pPr lvl="0">
              <a:lnSpc>
                <a:spcPct val="115000"/>
              </a:lnSpc>
            </a:pPr>
            <a:r>
              <a:rPr lang="en-US" sz="1200" dirty="0">
                <a:solidFill>
                  <a:prstClr val="black"/>
                </a:solidFill>
                <a:ea typeface="Calibri"/>
                <a:cs typeface="Calibri"/>
              </a:rPr>
              <a:t>Lexile </a:t>
            </a:r>
            <a:r>
              <a:rPr lang="en-US" sz="1200" dirty="0" smtClean="0">
                <a:solidFill>
                  <a:prstClr val="black"/>
                </a:solidFill>
                <a:ea typeface="Calibri"/>
                <a:cs typeface="Calibri"/>
              </a:rPr>
              <a:t>780</a:t>
            </a:r>
            <a:endParaRPr lang="en-US" sz="1200" dirty="0">
              <a:solidFill>
                <a:prstClr val="black"/>
              </a:solidFill>
              <a:ea typeface="Calibri"/>
              <a:cs typeface="Calibri"/>
            </a:endParaRPr>
          </a:p>
          <a:p>
            <a:pPr lvl="0">
              <a:lnSpc>
                <a:spcPct val="115000"/>
              </a:lnSpc>
            </a:pPr>
            <a:r>
              <a:rPr lang="en-US" sz="1200" dirty="0">
                <a:solidFill>
                  <a:prstClr val="black"/>
                </a:solidFill>
                <a:ea typeface="Calibri"/>
                <a:cs typeface="Calibri"/>
              </a:rPr>
              <a:t>Grade </a:t>
            </a:r>
            <a:r>
              <a:rPr lang="en-US" sz="1200" dirty="0" smtClean="0">
                <a:solidFill>
                  <a:prstClr val="black"/>
                </a:solidFill>
                <a:ea typeface="Calibri"/>
                <a:cs typeface="Calibri"/>
              </a:rPr>
              <a:t>level  5.1</a:t>
            </a:r>
            <a:endParaRPr lang="en-US" sz="1000" dirty="0">
              <a:solidFill>
                <a:prstClr val="black"/>
              </a:solidFill>
              <a:latin typeface="Calibri" panose="020F0502020204030204" pitchFamily="34" charset="0"/>
              <a:ea typeface="Times New Roman" panose="02020603050405020304" pitchFamily="18" charset="0"/>
              <a:cs typeface="Eldorado-Roman"/>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6" name="Footer Placeholder 5"/>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161071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3/3/16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TBEAR Hess 2010/ Hillsboro SD-OR/OSP- S. Richmond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29</a:t>
            </a:fld>
            <a:endParaRPr lang="en-US" dirty="0">
              <a:solidFill>
                <a:prstClr val="black">
                  <a:tint val="75000"/>
                </a:prstClr>
              </a:solidFill>
            </a:endParaRPr>
          </a:p>
        </p:txBody>
      </p:sp>
      <p:grpSp>
        <p:nvGrpSpPr>
          <p:cNvPr id="19" name="Group 18"/>
          <p:cNvGrpSpPr/>
          <p:nvPr/>
        </p:nvGrpSpPr>
        <p:grpSpPr>
          <a:xfrm>
            <a:off x="38100" y="523713"/>
            <a:ext cx="6819900" cy="7566038"/>
            <a:chOff x="38100" y="523713"/>
            <a:chExt cx="6819900" cy="7566038"/>
          </a:xfrm>
        </p:grpSpPr>
        <p:grpSp>
          <p:nvGrpSpPr>
            <p:cNvPr id="9" name="Group 8"/>
            <p:cNvGrpSpPr/>
            <p:nvPr/>
          </p:nvGrpSpPr>
          <p:grpSpPr>
            <a:xfrm>
              <a:off x="38100" y="523713"/>
              <a:ext cx="6819900" cy="7566038"/>
              <a:chOff x="38100" y="523713"/>
              <a:chExt cx="6819900" cy="7566038"/>
            </a:xfrm>
          </p:grpSpPr>
          <p:pic>
            <p:nvPicPr>
              <p:cNvPr id="2" name="Picture 1"/>
              <p:cNvPicPr>
                <a:picLocks noChangeAspect="1"/>
              </p:cNvPicPr>
              <p:nvPr/>
            </p:nvPicPr>
            <p:blipFill rotWithShape="1">
              <a:blip r:embed="rId3"/>
              <a:srcRect l="64167" t="17037" r="17186" b="9413"/>
              <a:stretch/>
            </p:blipFill>
            <p:spPr>
              <a:xfrm>
                <a:off x="38100" y="523713"/>
                <a:ext cx="6819900" cy="7566038"/>
              </a:xfrm>
              <a:prstGeom prst="rect">
                <a:avLst/>
              </a:prstGeom>
            </p:spPr>
          </p:pic>
          <p:sp>
            <p:nvSpPr>
              <p:cNvPr id="3" name="Rectangle 2"/>
              <p:cNvSpPr/>
              <p:nvPr/>
            </p:nvSpPr>
            <p:spPr>
              <a:xfrm>
                <a:off x="3235133" y="1764254"/>
                <a:ext cx="3316274" cy="627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a:p>
                <a:pPr marL="171450" indent="-171450">
                  <a:buFont typeface="Wingdings" panose="05000000000000000000" pitchFamily="2" charset="2"/>
                  <a:buChar char="§"/>
                </a:pPr>
                <a:r>
                  <a:rPr lang="en-US" sz="1600" dirty="0" smtClean="0">
                    <a:solidFill>
                      <a:schemeClr val="tx1"/>
                    </a:solidFill>
                  </a:rPr>
                  <a:t>The Leaning Tower of Pisa is over 900 years old.</a:t>
                </a:r>
              </a:p>
              <a:p>
                <a:pPr marL="171450" indent="-171450">
                  <a:buFont typeface="Wingdings" panose="05000000000000000000" pitchFamily="2" charset="2"/>
                  <a:buChar char="§"/>
                </a:pPr>
                <a:r>
                  <a:rPr lang="en-US" sz="1600" dirty="0" smtClean="0">
                    <a:solidFill>
                      <a:schemeClr val="tx1"/>
                    </a:solidFill>
                  </a:rPr>
                  <a:t>It is a famous landmark in Italy.</a:t>
                </a:r>
              </a:p>
              <a:p>
                <a:pPr marL="171450" indent="-171450">
                  <a:buFont typeface="Wingdings" panose="05000000000000000000" pitchFamily="2" charset="2"/>
                  <a:buChar char="§"/>
                </a:pPr>
                <a:r>
                  <a:rPr lang="en-US" sz="1600" dirty="0" smtClean="0">
                    <a:solidFill>
                      <a:schemeClr val="tx1"/>
                    </a:solidFill>
                  </a:rPr>
                  <a:t>In 1990 engineers and scientists said it was no longer safe for visitors.</a:t>
                </a:r>
              </a:p>
              <a:p>
                <a:pPr marL="171450" indent="-171450">
                  <a:buFont typeface="Wingdings" panose="05000000000000000000" pitchFamily="2" charset="2"/>
                  <a:buChar char="§"/>
                </a:pPr>
                <a:r>
                  <a:rPr lang="en-US" sz="1600" dirty="0" smtClean="0">
                    <a:solidFill>
                      <a:schemeClr val="tx1"/>
                    </a:solidFill>
                  </a:rPr>
                  <a:t>The tower was tilting over so far it could topple over.</a:t>
                </a:r>
              </a:p>
              <a:p>
                <a:pPr marL="171450" indent="-171450">
                  <a:buFont typeface="Wingdings" panose="05000000000000000000" pitchFamily="2" charset="2"/>
                  <a:buChar char="§"/>
                </a:pPr>
                <a:r>
                  <a:rPr lang="en-US" sz="1600" dirty="0" smtClean="0">
                    <a:solidFill>
                      <a:schemeClr val="tx1"/>
                    </a:solidFill>
                  </a:rPr>
                  <a:t>Each year the tower has tilted a bit more.</a:t>
                </a:r>
              </a:p>
              <a:p>
                <a:pPr marL="171450" lvl="0" indent="-171450">
                  <a:buFont typeface="Wingdings" panose="05000000000000000000" pitchFamily="2" charset="2"/>
                  <a:buChar char="§"/>
                </a:pPr>
                <a:r>
                  <a:rPr lang="en-US" sz="1600" dirty="0">
                    <a:solidFill>
                      <a:prstClr val="black"/>
                    </a:solidFill>
                  </a:rPr>
                  <a:t>The famous tower has always </a:t>
                </a:r>
                <a:r>
                  <a:rPr lang="en-US" sz="1600" dirty="0" smtClean="0">
                    <a:solidFill>
                      <a:prstClr val="black"/>
                    </a:solidFill>
                  </a:rPr>
                  <a:t>tilted, </a:t>
                </a:r>
                <a:r>
                  <a:rPr lang="en-US" sz="1600" dirty="0">
                    <a:solidFill>
                      <a:prstClr val="black"/>
                    </a:solidFill>
                  </a:rPr>
                  <a:t>which is what has made it so famous</a:t>
                </a:r>
                <a:r>
                  <a:rPr lang="en-US" sz="1600" dirty="0" smtClean="0">
                    <a:solidFill>
                      <a:prstClr val="black"/>
                    </a:solidFill>
                  </a:rPr>
                  <a:t>.</a:t>
                </a:r>
                <a:endParaRPr lang="en-US" sz="1600" dirty="0" smtClean="0">
                  <a:solidFill>
                    <a:schemeClr val="tx1"/>
                  </a:solidFill>
                </a:endParaRPr>
              </a:p>
              <a:p>
                <a:pPr marL="171450" indent="-171450">
                  <a:buFont typeface="Wingdings" panose="05000000000000000000" pitchFamily="2" charset="2"/>
                  <a:buChar char="§"/>
                </a:pPr>
                <a:r>
                  <a:rPr lang="en-US" sz="1600" dirty="0" smtClean="0">
                    <a:solidFill>
                      <a:schemeClr val="tx1"/>
                    </a:solidFill>
                  </a:rPr>
                  <a:t>Engineers and scientists looked for a way to save the tower.</a:t>
                </a:r>
              </a:p>
              <a:p>
                <a:pPr marL="171450" indent="-171450">
                  <a:buFont typeface="Wingdings" panose="05000000000000000000" pitchFamily="2" charset="2"/>
                  <a:buChar char="§"/>
                </a:pPr>
                <a:r>
                  <a:rPr lang="en-US" sz="1600" dirty="0" smtClean="0">
                    <a:solidFill>
                      <a:schemeClr val="tx1"/>
                    </a:solidFill>
                  </a:rPr>
                  <a:t>Can it be straightened a little bit more to make it safe, but still tilt?</a:t>
                </a:r>
              </a:p>
              <a:p>
                <a:endParaRPr lang="en-US" sz="1200" dirty="0">
                  <a:solidFill>
                    <a:schemeClr val="tx1"/>
                  </a:solidFill>
                </a:endParaRPr>
              </a:p>
              <a:p>
                <a:endParaRPr lang="en-US" sz="1200" dirty="0" smtClean="0">
                  <a:solidFill>
                    <a:schemeClr val="tx1"/>
                  </a:solidFill>
                </a:endParaRPr>
              </a:p>
            </p:txBody>
          </p:sp>
        </p:grpSp>
        <p:cxnSp>
          <p:nvCxnSpPr>
            <p:cNvPr id="16" name="Straight Connector 15"/>
            <p:cNvCxnSpPr/>
            <p:nvPr/>
          </p:nvCxnSpPr>
          <p:spPr>
            <a:xfrm>
              <a:off x="3213617" y="4734647"/>
              <a:ext cx="3151380" cy="21084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13617" y="4690333"/>
              <a:ext cx="3151380" cy="21084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13617" y="4646019"/>
              <a:ext cx="3151380" cy="21084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555310" y="1114816"/>
            <a:ext cx="3344449" cy="923330"/>
          </a:xfrm>
          <a:prstGeom prst="rect">
            <a:avLst/>
          </a:prstGeom>
          <a:solidFill>
            <a:schemeClr val="bg1"/>
          </a:solidFill>
        </p:spPr>
        <p:txBody>
          <a:bodyPr wrap="square" rtlCol="0">
            <a:spAutoFit/>
          </a:bodyPr>
          <a:lstStyle/>
          <a:p>
            <a:endParaRPr lang="en-US" b="1" dirty="0" smtClean="0"/>
          </a:p>
          <a:p>
            <a:pPr algn="ctr"/>
            <a:r>
              <a:rPr lang="en-US" b="1" dirty="0" smtClean="0"/>
              <a:t>The Leaning Tower of Pisa</a:t>
            </a:r>
          </a:p>
          <a:p>
            <a:r>
              <a:rPr lang="en-US" b="1" dirty="0" smtClean="0"/>
              <a:t> </a:t>
            </a:r>
            <a:endParaRPr lang="en-US" b="1" dirty="0"/>
          </a:p>
        </p:txBody>
      </p:sp>
      <p:sp>
        <p:nvSpPr>
          <p:cNvPr id="7" name="TextBox 6"/>
          <p:cNvSpPr txBox="1"/>
          <p:nvPr/>
        </p:nvSpPr>
        <p:spPr>
          <a:xfrm rot="20839864">
            <a:off x="2545397" y="386900"/>
            <a:ext cx="3344449" cy="461665"/>
          </a:xfrm>
          <a:prstGeom prst="rect">
            <a:avLst/>
          </a:prstGeom>
          <a:solidFill>
            <a:schemeClr val="bg2"/>
          </a:solidFill>
        </p:spPr>
        <p:txBody>
          <a:bodyPr wrap="square" rtlCol="0">
            <a:spAutoFit/>
          </a:bodyPr>
          <a:lstStyle/>
          <a:p>
            <a:pPr algn="ctr"/>
            <a:r>
              <a:rPr lang="en-US" sz="2400" b="1" dirty="0" smtClean="0">
                <a:latin typeface="AbcPrint" panose="00000400000000000000" pitchFamily="2" charset="0"/>
              </a:rPr>
              <a:t>My Notes</a:t>
            </a:r>
            <a:endParaRPr lang="en-US" sz="2400" b="1" dirty="0">
              <a:latin typeface="AbcPrint" panose="00000400000000000000" pitchFamily="2" charset="0"/>
            </a:endParaRPr>
          </a:p>
        </p:txBody>
      </p:sp>
    </p:spTree>
    <p:extLst>
      <p:ext uri="{BB962C8B-B14F-4D97-AF65-F5344CB8AC3E}">
        <p14:creationId xmlns:p14="http://schemas.microsoft.com/office/powerpoint/2010/main" val="326084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a:t>
            </a:fld>
            <a:endParaRPr lang="en-US" dirty="0"/>
          </a:p>
        </p:txBody>
      </p:sp>
      <p:sp>
        <p:nvSpPr>
          <p:cNvPr id="7" name="TextBox 6"/>
          <p:cNvSpPr txBox="1"/>
          <p:nvPr/>
        </p:nvSpPr>
        <p:spPr>
          <a:xfrm>
            <a:off x="471488" y="713984"/>
            <a:ext cx="5915025" cy="4247317"/>
          </a:xfrm>
          <a:prstGeom prst="rect">
            <a:avLst/>
          </a:prstGeom>
          <a:noFill/>
        </p:spPr>
        <p:txBody>
          <a:bodyPr wrap="square" rtlCol="0">
            <a:spAutoFit/>
          </a:bodyPr>
          <a:lstStyle/>
          <a:p>
            <a:r>
              <a:rPr lang="en-US" dirty="0" smtClean="0"/>
              <a:t>The text </a:t>
            </a:r>
            <a:r>
              <a:rPr lang="en-US" b="1" i="1" u="sng" dirty="0" smtClean="0"/>
              <a:t>Landslides</a:t>
            </a:r>
            <a:r>
              <a:rPr lang="en-US" dirty="0" smtClean="0"/>
              <a:t> is used with the READ lessons of TBEAR.</a:t>
            </a:r>
          </a:p>
          <a:p>
            <a:endParaRPr lang="en-US" dirty="0"/>
          </a:p>
          <a:p>
            <a:r>
              <a:rPr lang="en-US" dirty="0" smtClean="0"/>
              <a:t>Teacher Reference Copy 1:</a:t>
            </a:r>
          </a:p>
          <a:p>
            <a:r>
              <a:rPr lang="en-US" dirty="0" smtClean="0"/>
              <a:t>Color Key </a:t>
            </a:r>
          </a:p>
          <a:p>
            <a:r>
              <a:rPr lang="en-US" dirty="0" smtClean="0"/>
              <a:t>Highlighted text</a:t>
            </a:r>
          </a:p>
          <a:p>
            <a:endParaRPr lang="en-US" dirty="0"/>
          </a:p>
          <a:p>
            <a:pPr lvl="0"/>
            <a:r>
              <a:rPr lang="en-US" dirty="0">
                <a:solidFill>
                  <a:prstClr val="black"/>
                </a:solidFill>
              </a:rPr>
              <a:t>Teacher Reference Copy </a:t>
            </a:r>
            <a:r>
              <a:rPr lang="en-US" dirty="0" smtClean="0">
                <a:solidFill>
                  <a:prstClr val="black"/>
                </a:solidFill>
              </a:rPr>
              <a:t> 2:</a:t>
            </a:r>
            <a:endParaRPr lang="en-US" dirty="0">
              <a:solidFill>
                <a:prstClr val="black"/>
              </a:solidFill>
            </a:endParaRPr>
          </a:p>
          <a:p>
            <a:r>
              <a:rPr lang="en-US" dirty="0" smtClean="0"/>
              <a:t>Topic Tally Words (no specific reasons for highlighted colors)</a:t>
            </a:r>
          </a:p>
          <a:p>
            <a:endParaRPr lang="en-US" dirty="0"/>
          </a:p>
          <a:p>
            <a:pPr lvl="0"/>
            <a:r>
              <a:rPr lang="en-US" dirty="0">
                <a:solidFill>
                  <a:prstClr val="black"/>
                </a:solidFill>
              </a:rPr>
              <a:t>Teacher Reference Copy  </a:t>
            </a:r>
            <a:r>
              <a:rPr lang="en-US" dirty="0" smtClean="0">
                <a:solidFill>
                  <a:prstClr val="black"/>
                </a:solidFill>
              </a:rPr>
              <a:t>3:</a:t>
            </a:r>
            <a:endParaRPr lang="en-US" dirty="0">
              <a:solidFill>
                <a:prstClr val="black"/>
              </a:solidFill>
            </a:endParaRPr>
          </a:p>
          <a:p>
            <a:r>
              <a:rPr lang="en-US" dirty="0" smtClean="0"/>
              <a:t>Text Analyses Reference</a:t>
            </a:r>
          </a:p>
          <a:p>
            <a:endParaRPr lang="en-US" dirty="0"/>
          </a:p>
          <a:p>
            <a:r>
              <a:rPr lang="en-US" dirty="0" smtClean="0"/>
              <a:t>Student Copy:</a:t>
            </a:r>
          </a:p>
          <a:p>
            <a:r>
              <a:rPr lang="en-US" dirty="0" smtClean="0"/>
              <a:t>No Title is given (students title the text after the K/N and Topic Tally)</a:t>
            </a:r>
            <a:endParaRPr lang="en-US" dirty="0"/>
          </a:p>
        </p:txBody>
      </p:sp>
    </p:spTree>
    <p:extLst>
      <p:ext uri="{BB962C8B-B14F-4D97-AF65-F5344CB8AC3E}">
        <p14:creationId xmlns:p14="http://schemas.microsoft.com/office/powerpoint/2010/main" val="115777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785" y="474947"/>
            <a:ext cx="6418385" cy="3970318"/>
          </a:xfrm>
          <a:prstGeom prst="rect">
            <a:avLst/>
          </a:prstGeom>
        </p:spPr>
        <p:txBody>
          <a:bodyPr wrap="square">
            <a:spAutoFit/>
          </a:bodyPr>
          <a:lstStyle/>
          <a:p>
            <a:pPr lvl="0"/>
            <a:r>
              <a:rPr lang="en-US" sz="1400" dirty="0" smtClean="0">
                <a:solidFill>
                  <a:prstClr val="black"/>
                </a:solidFill>
              </a:rPr>
              <a:t>Continued…</a:t>
            </a:r>
          </a:p>
          <a:p>
            <a:pPr lvl="0"/>
            <a:endParaRPr lang="en-US" sz="1400" dirty="0" smtClean="0">
              <a:solidFill>
                <a:prstClr val="black"/>
              </a:solidFill>
            </a:endParaRPr>
          </a:p>
          <a:p>
            <a:pPr lvl="0"/>
            <a:r>
              <a:rPr lang="en-US" sz="1600" dirty="0" smtClean="0">
                <a:solidFill>
                  <a:prstClr val="black"/>
                </a:solidFill>
              </a:rPr>
              <a:t>First</a:t>
            </a:r>
            <a:r>
              <a:rPr lang="en-US" sz="1600" dirty="0">
                <a:solidFill>
                  <a:prstClr val="black"/>
                </a:solidFill>
              </a:rPr>
              <a:t>, workers wrapped steel cables around the tower.  The cables were heavy ropes made of steel wire.  Workers hooked the ends of the cables to heavy weight.  If the tower started to topple, the cables would hold it up.</a:t>
            </a:r>
          </a:p>
          <a:p>
            <a:pPr lvl="0"/>
            <a:endParaRPr lang="en-US" sz="1600" dirty="0">
              <a:solidFill>
                <a:prstClr val="black"/>
              </a:solidFill>
            </a:endParaRPr>
          </a:p>
          <a:p>
            <a:pPr lvl="0"/>
            <a:r>
              <a:rPr lang="en-US" sz="1600" dirty="0">
                <a:solidFill>
                  <a:prstClr val="black"/>
                </a:solidFill>
              </a:rPr>
              <a:t>The workers started to dig under the high side of the tower (the right side in the photo).  They slowly and carefully took away some of the soil.  They hoped that the tower would sink a little on that side.  It did – by one inch!  That may not sound like much, but it was enough to make the tower straighter.</a:t>
            </a:r>
          </a:p>
          <a:p>
            <a:pPr lvl="0"/>
            <a:endParaRPr lang="en-US" sz="1600" dirty="0">
              <a:solidFill>
                <a:prstClr val="black"/>
              </a:solidFill>
            </a:endParaRPr>
          </a:p>
          <a:p>
            <a:pPr lvl="0"/>
            <a:r>
              <a:rPr lang="en-US" sz="1600" dirty="0">
                <a:solidFill>
                  <a:prstClr val="black"/>
                </a:solidFill>
              </a:rPr>
              <a:t>No one can see the change in the tilt of the tower, but now it’s safe.  It was reopened in January 2002.  Once again, visitors come from all over the world to see it and climb to the top.  Engineers and Scientists expect that the tower will stand- tilted – for centuries to come.</a:t>
            </a:r>
          </a:p>
        </p:txBody>
      </p:sp>
      <p:sp>
        <p:nvSpPr>
          <p:cNvPr id="5" name="Slide Number Placeholder 4"/>
          <p:cNvSpPr>
            <a:spLocks noGrp="1"/>
          </p:cNvSpPr>
          <p:nvPr>
            <p:ph type="sldNum" sz="quarter" idx="12"/>
          </p:nvPr>
        </p:nvSpPr>
        <p:spPr/>
        <p:txBody>
          <a:bodyPr/>
          <a:lstStyle/>
          <a:p>
            <a:fld id="{1A106AFE-017A-4B10-8C59-6A35C2B2E226}" type="slidenum">
              <a:rPr lang="en-US" smtClean="0"/>
              <a:t>30</a:t>
            </a:fld>
            <a:endParaRPr lang="en-US" dirty="0"/>
          </a:p>
        </p:txBody>
      </p:sp>
      <p:grpSp>
        <p:nvGrpSpPr>
          <p:cNvPr id="6" name="Group 5"/>
          <p:cNvGrpSpPr/>
          <p:nvPr/>
        </p:nvGrpSpPr>
        <p:grpSpPr>
          <a:xfrm>
            <a:off x="209607" y="5099282"/>
            <a:ext cx="6047756" cy="2737341"/>
            <a:chOff x="209607" y="5099282"/>
            <a:chExt cx="6047756" cy="2737341"/>
          </a:xfrm>
        </p:grpSpPr>
        <p:grpSp>
          <p:nvGrpSpPr>
            <p:cNvPr id="7" name="Group 6"/>
            <p:cNvGrpSpPr/>
            <p:nvPr/>
          </p:nvGrpSpPr>
          <p:grpSpPr>
            <a:xfrm>
              <a:off x="209607" y="5099282"/>
              <a:ext cx="6047756" cy="2737341"/>
              <a:chOff x="338757" y="5006419"/>
              <a:chExt cx="6047756" cy="2737341"/>
            </a:xfrm>
          </p:grpSpPr>
          <p:pic>
            <p:nvPicPr>
              <p:cNvPr id="9" name="Picture 8"/>
              <p:cNvPicPr>
                <a:picLocks noChangeAspect="1"/>
              </p:cNvPicPr>
              <p:nvPr/>
            </p:nvPicPr>
            <p:blipFill>
              <a:blip r:embed="rId2"/>
              <a:stretch>
                <a:fillRect/>
              </a:stretch>
            </p:blipFill>
            <p:spPr>
              <a:xfrm>
                <a:off x="338757" y="5006419"/>
                <a:ext cx="6047756" cy="2737341"/>
              </a:xfrm>
              <a:prstGeom prst="rect">
                <a:avLst/>
              </a:prstGeom>
            </p:spPr>
          </p:pic>
          <p:sp>
            <p:nvSpPr>
              <p:cNvPr id="10" name="Rectangle 9"/>
              <p:cNvSpPr/>
              <p:nvPr/>
            </p:nvSpPr>
            <p:spPr>
              <a:xfrm>
                <a:off x="3150863" y="5428095"/>
                <a:ext cx="1011734"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4909" y="5428095"/>
                <a:ext cx="890929"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72613" y="7389617"/>
                <a:ext cx="712099" cy="26703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5th</a:t>
                </a:r>
              </a:p>
            </p:txBody>
          </p:sp>
        </p:grpSp>
        <p:sp>
          <p:nvSpPr>
            <p:cNvPr id="3" name="Freeform 2"/>
            <p:cNvSpPr/>
            <p:nvPr/>
          </p:nvSpPr>
          <p:spPr>
            <a:xfrm>
              <a:off x="4393324" y="6978869"/>
              <a:ext cx="337597" cy="599090"/>
            </a:xfrm>
            <a:custGeom>
              <a:avLst/>
              <a:gdLst>
                <a:gd name="connsiteX0" fmla="*/ 157655 w 337597"/>
                <a:gd name="connsiteY0" fmla="*/ 0 h 599090"/>
                <a:gd name="connsiteX1" fmla="*/ 94593 w 337597"/>
                <a:gd name="connsiteY1" fmla="*/ 84083 h 599090"/>
                <a:gd name="connsiteX2" fmla="*/ 52552 w 337597"/>
                <a:gd name="connsiteY2" fmla="*/ 157655 h 599090"/>
                <a:gd name="connsiteX3" fmla="*/ 21021 w 337597"/>
                <a:gd name="connsiteY3" fmla="*/ 231228 h 599090"/>
                <a:gd name="connsiteX4" fmla="*/ 0 w 337597"/>
                <a:gd name="connsiteY4" fmla="*/ 294290 h 599090"/>
                <a:gd name="connsiteX5" fmla="*/ 63062 w 337597"/>
                <a:gd name="connsiteY5" fmla="*/ 325821 h 599090"/>
                <a:gd name="connsiteX6" fmla="*/ 136635 w 337597"/>
                <a:gd name="connsiteY6" fmla="*/ 346841 h 599090"/>
                <a:gd name="connsiteX7" fmla="*/ 168166 w 337597"/>
                <a:gd name="connsiteY7" fmla="*/ 367862 h 599090"/>
                <a:gd name="connsiteX8" fmla="*/ 231228 w 337597"/>
                <a:gd name="connsiteY8" fmla="*/ 388883 h 599090"/>
                <a:gd name="connsiteX9" fmla="*/ 294290 w 337597"/>
                <a:gd name="connsiteY9" fmla="*/ 420414 h 599090"/>
                <a:gd name="connsiteX10" fmla="*/ 315310 w 337597"/>
                <a:gd name="connsiteY10" fmla="*/ 451945 h 599090"/>
                <a:gd name="connsiteX11" fmla="*/ 325821 w 337597"/>
                <a:gd name="connsiteY11" fmla="*/ 504497 h 599090"/>
                <a:gd name="connsiteX12" fmla="*/ 336331 w 337597"/>
                <a:gd name="connsiteY12" fmla="*/ 599090 h 59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97" h="599090">
                  <a:moveTo>
                    <a:pt x="157655" y="0"/>
                  </a:moveTo>
                  <a:cubicBezTo>
                    <a:pt x="137442" y="25266"/>
                    <a:pt x="111323" y="54805"/>
                    <a:pt x="94593" y="84083"/>
                  </a:cubicBezTo>
                  <a:cubicBezTo>
                    <a:pt x="41254" y="177427"/>
                    <a:pt x="103767" y="80834"/>
                    <a:pt x="52552" y="157655"/>
                  </a:cubicBezTo>
                  <a:cubicBezTo>
                    <a:pt x="24751" y="268864"/>
                    <a:pt x="62496" y="137910"/>
                    <a:pt x="21021" y="231228"/>
                  </a:cubicBezTo>
                  <a:cubicBezTo>
                    <a:pt x="12022" y="251476"/>
                    <a:pt x="0" y="294290"/>
                    <a:pt x="0" y="294290"/>
                  </a:cubicBezTo>
                  <a:cubicBezTo>
                    <a:pt x="79254" y="320707"/>
                    <a:pt x="-18436" y="285072"/>
                    <a:pt x="63062" y="325821"/>
                  </a:cubicBezTo>
                  <a:cubicBezTo>
                    <a:pt x="78140" y="333360"/>
                    <a:pt x="123166" y="343474"/>
                    <a:pt x="136635" y="346841"/>
                  </a:cubicBezTo>
                  <a:cubicBezTo>
                    <a:pt x="147145" y="353848"/>
                    <a:pt x="156623" y="362732"/>
                    <a:pt x="168166" y="367862"/>
                  </a:cubicBezTo>
                  <a:cubicBezTo>
                    <a:pt x="188414" y="376861"/>
                    <a:pt x="212791" y="376592"/>
                    <a:pt x="231228" y="388883"/>
                  </a:cubicBezTo>
                  <a:cubicBezTo>
                    <a:pt x="271977" y="416048"/>
                    <a:pt x="250776" y="405908"/>
                    <a:pt x="294290" y="420414"/>
                  </a:cubicBezTo>
                  <a:cubicBezTo>
                    <a:pt x="301297" y="430924"/>
                    <a:pt x="310875" y="440118"/>
                    <a:pt x="315310" y="451945"/>
                  </a:cubicBezTo>
                  <a:cubicBezTo>
                    <a:pt x="321583" y="468672"/>
                    <a:pt x="321488" y="487166"/>
                    <a:pt x="325821" y="504497"/>
                  </a:cubicBezTo>
                  <a:cubicBezTo>
                    <a:pt x="342978" y="573125"/>
                    <a:pt x="336331" y="492400"/>
                    <a:pt x="336331" y="5990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smtClean="0"/>
              <a:t>3/3/16</a:t>
            </a:r>
            <a:endParaRPr lang="en-US" dirty="0"/>
          </a:p>
        </p:txBody>
      </p:sp>
      <p:sp>
        <p:nvSpPr>
          <p:cNvPr id="8" name="Footer Placeholder 7"/>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30905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255" y="658248"/>
            <a:ext cx="6485917" cy="8538043"/>
          </a:xfrm>
          <a:prstGeom prst="rect">
            <a:avLst/>
          </a:prstGeom>
        </p:spPr>
        <p:txBody>
          <a:bodyPr wrap="square">
            <a:spAutoFit/>
          </a:bodyPr>
          <a:lstStyle/>
          <a:p>
            <a:pPr lvl="0"/>
            <a:r>
              <a:rPr lang="en-US" sz="1600" dirty="0" smtClean="0">
                <a:solidFill>
                  <a:prstClr val="black"/>
                </a:solidFill>
              </a:rPr>
              <a:t>Name ____________________________________</a:t>
            </a:r>
          </a:p>
          <a:p>
            <a:pPr lvl="0"/>
            <a:endParaRPr lang="en-US" sz="1235" dirty="0">
              <a:solidFill>
                <a:prstClr val="black"/>
              </a:solidFill>
            </a:endParaRPr>
          </a:p>
          <a:p>
            <a:pPr lvl="0" algn="ctr"/>
            <a:r>
              <a:rPr lang="en-US" sz="1412" b="1" u="sng" dirty="0">
                <a:solidFill>
                  <a:prstClr val="black"/>
                </a:solidFill>
              </a:rPr>
              <a:t>Stopping A Toppling Tower</a:t>
            </a:r>
          </a:p>
          <a:p>
            <a:pPr lvl="0" algn="ctr"/>
            <a:r>
              <a:rPr lang="en-US" sz="1235" dirty="0">
                <a:solidFill>
                  <a:prstClr val="black"/>
                </a:solidFill>
              </a:rPr>
              <a:t>Mary Kay Carson</a:t>
            </a:r>
          </a:p>
          <a:p>
            <a:pPr lvl="0" algn="ctr"/>
            <a:r>
              <a:rPr lang="en-US" sz="1235" dirty="0">
                <a:solidFill>
                  <a:prstClr val="black"/>
                </a:solidFill>
              </a:rPr>
              <a:t>Scholastic </a:t>
            </a:r>
            <a:r>
              <a:rPr lang="en-US" sz="1235" dirty="0" smtClean="0">
                <a:solidFill>
                  <a:prstClr val="black"/>
                </a:solidFill>
              </a:rPr>
              <a:t>News</a:t>
            </a:r>
            <a:endParaRPr lang="en-US" sz="1235" dirty="0">
              <a:solidFill>
                <a:prstClr val="black"/>
              </a:solidFill>
            </a:endParaRPr>
          </a:p>
          <a:p>
            <a:pPr lvl="0" algn="ctr"/>
            <a:endParaRPr lang="en-US" sz="1235" dirty="0" smtClean="0">
              <a:solidFill>
                <a:prstClr val="black"/>
              </a:solidFill>
            </a:endParaRPr>
          </a:p>
          <a:p>
            <a:pPr lvl="0"/>
            <a:endParaRPr lang="en-US" sz="1235" dirty="0" smtClean="0">
              <a:solidFill>
                <a:prstClr val="black"/>
              </a:solidFill>
            </a:endParaRPr>
          </a:p>
          <a:p>
            <a:pPr lvl="0"/>
            <a:endParaRPr lang="en-US" sz="1235" dirty="0">
              <a:solidFill>
                <a:prstClr val="black"/>
              </a:solidFill>
            </a:endParaRPr>
          </a:p>
          <a:p>
            <a:pPr lvl="0"/>
            <a:endParaRPr lang="en-US" sz="1235" dirty="0" smtClean="0">
              <a:solidFill>
                <a:prstClr val="black"/>
              </a:solidFill>
            </a:endParaRPr>
          </a:p>
          <a:p>
            <a:pPr lvl="0"/>
            <a:endParaRPr lang="en-US" sz="1235" dirty="0">
              <a:solidFill>
                <a:prstClr val="black"/>
              </a:solidFill>
            </a:endParaRPr>
          </a:p>
          <a:p>
            <a:pPr lvl="0"/>
            <a:endParaRPr lang="en-US" sz="1235" dirty="0" smtClean="0">
              <a:solidFill>
                <a:prstClr val="black"/>
              </a:solidFill>
            </a:endParaRPr>
          </a:p>
          <a:p>
            <a:pPr lvl="0"/>
            <a:endParaRPr lang="en-US" sz="1235" dirty="0">
              <a:solidFill>
                <a:prstClr val="black"/>
              </a:solidFill>
            </a:endParaRPr>
          </a:p>
          <a:p>
            <a:pPr lvl="0"/>
            <a:endParaRPr lang="en-US" sz="1235" dirty="0" smtClean="0">
              <a:solidFill>
                <a:prstClr val="black"/>
              </a:solidFill>
            </a:endParaRPr>
          </a:p>
          <a:p>
            <a:pPr lvl="0"/>
            <a:endParaRPr lang="en-US" sz="1235" dirty="0">
              <a:solidFill>
                <a:prstClr val="black"/>
              </a:solidFill>
            </a:endParaRPr>
          </a:p>
          <a:p>
            <a:pPr lvl="0"/>
            <a:r>
              <a:rPr lang="en-US" sz="1235" dirty="0" smtClean="0">
                <a:solidFill>
                  <a:prstClr val="black"/>
                </a:solidFill>
              </a:rPr>
              <a:t>What </a:t>
            </a:r>
            <a:r>
              <a:rPr lang="en-US" sz="1235" dirty="0">
                <a:solidFill>
                  <a:prstClr val="black"/>
                </a:solidFill>
              </a:rPr>
              <a:t>has caused the tower to tilt more each year? The tower weighs 14,000 tons.  Wind pushes the tower from the sides.  Sometimes there are small earthquakes that rattle the building.  These forces weaken the slanted tower.  </a:t>
            </a:r>
          </a:p>
          <a:p>
            <a:pPr lvl="0"/>
            <a:endParaRPr lang="en-US" sz="1235" dirty="0">
              <a:solidFill>
                <a:prstClr val="black"/>
              </a:solidFill>
            </a:endParaRPr>
          </a:p>
          <a:p>
            <a:pPr lvl="0"/>
            <a:r>
              <a:rPr lang="en-US" sz="1235" dirty="0">
                <a:solidFill>
                  <a:prstClr val="black"/>
                </a:solidFill>
              </a:rPr>
              <a:t>Tall skinny shapes are hard to balance.  A skinny tower has a small foundation that makes it easy for it to tilt too far to one side.  Then – TIMBER!</a:t>
            </a:r>
          </a:p>
          <a:p>
            <a:pPr lvl="0"/>
            <a:endParaRPr lang="en-US" sz="1235" dirty="0">
              <a:solidFill>
                <a:prstClr val="black"/>
              </a:solidFill>
            </a:endParaRPr>
          </a:p>
          <a:p>
            <a:pPr lvl="0"/>
            <a:r>
              <a:rPr lang="en-US" sz="1235" dirty="0">
                <a:solidFill>
                  <a:prstClr val="black"/>
                </a:solidFill>
              </a:rPr>
              <a:t>The tower is built on soft sand and clay.  The heavy building squishes the soft soil beneath it.  That makes the tower slowly sink.  Why does it lean?  The soil is softest under the tower’s low side, so that side sinks more.</a:t>
            </a:r>
          </a:p>
          <a:p>
            <a:pPr lvl="0"/>
            <a:endParaRPr lang="en-US" sz="1235" dirty="0">
              <a:solidFill>
                <a:prstClr val="black"/>
              </a:solidFill>
            </a:endParaRPr>
          </a:p>
          <a:p>
            <a:pPr lvl="0"/>
            <a:r>
              <a:rPr lang="en-US" sz="1235" dirty="0">
                <a:solidFill>
                  <a:prstClr val="black"/>
                </a:solidFill>
              </a:rPr>
              <a:t>As the tower leans, more of its weight rests on the lower side.  That compression, or squeezing, could cause the tower to tip over.</a:t>
            </a:r>
          </a:p>
          <a:p>
            <a:pPr lvl="0"/>
            <a:endParaRPr lang="en-US" sz="1235" dirty="0">
              <a:solidFill>
                <a:prstClr val="black"/>
              </a:solidFill>
            </a:endParaRPr>
          </a:p>
          <a:p>
            <a:pPr lvl="0"/>
            <a:r>
              <a:rPr lang="en-US" sz="1235" dirty="0">
                <a:solidFill>
                  <a:prstClr val="black"/>
                </a:solidFill>
              </a:rPr>
              <a:t>In 1998, the engineers and scientists started work to save the landmark. After considering many ideas, they agreed on a possible solution.</a:t>
            </a:r>
          </a:p>
          <a:p>
            <a:pPr lvl="0"/>
            <a:endParaRPr lang="en-US" sz="1235" dirty="0">
              <a:solidFill>
                <a:prstClr val="black"/>
              </a:solidFill>
            </a:endParaRPr>
          </a:p>
          <a:p>
            <a:pPr lvl="0"/>
            <a:r>
              <a:rPr lang="en-US" sz="1235" dirty="0">
                <a:solidFill>
                  <a:prstClr val="black"/>
                </a:solidFill>
              </a:rPr>
              <a:t>First, workers wrapped steel cables around the tower.  The cables were heavy ropes made of steel wire.  Workers hooked the ends of the cables to heavy weight.  If the tower started to topple, the cables would hold it up.</a:t>
            </a:r>
          </a:p>
          <a:p>
            <a:pPr lvl="0"/>
            <a:endParaRPr lang="en-US" sz="1235" dirty="0">
              <a:solidFill>
                <a:prstClr val="black"/>
              </a:solidFill>
            </a:endParaRPr>
          </a:p>
          <a:p>
            <a:pPr lvl="0"/>
            <a:r>
              <a:rPr lang="en-US" sz="1235" dirty="0">
                <a:solidFill>
                  <a:prstClr val="black"/>
                </a:solidFill>
              </a:rPr>
              <a:t>The workers started to dig under the high side of the tower (the right side in the photo).  They slowly and carefully took away some of the soil.  They hoped that the tower would sink a little on that side.  It did – by one inch!  That may not sound like much, but it was enough to make the tower straighter.</a:t>
            </a:r>
          </a:p>
          <a:p>
            <a:pPr lvl="0"/>
            <a:endParaRPr lang="en-US" sz="1235" dirty="0">
              <a:solidFill>
                <a:prstClr val="black"/>
              </a:solidFill>
            </a:endParaRPr>
          </a:p>
          <a:p>
            <a:pPr lvl="0"/>
            <a:r>
              <a:rPr lang="en-US" sz="1235" dirty="0">
                <a:solidFill>
                  <a:prstClr val="black"/>
                </a:solidFill>
              </a:rPr>
              <a:t>No one can see the change in the tilt of the tower, but now it’s safe.  It was reopened in January 2002.  Once again, visitors come from all over the world to see it and climb to the top.  Engineers and Scientists expect that the tower will stand- tilted – for centuries to come.</a:t>
            </a:r>
          </a:p>
          <a:p>
            <a:pPr lvl="0"/>
            <a:endParaRPr lang="en-US" sz="1235" dirty="0">
              <a:solidFill>
                <a:prstClr val="black"/>
              </a:solidFill>
            </a:endParaRPr>
          </a:p>
        </p:txBody>
      </p:sp>
      <p:sp>
        <p:nvSpPr>
          <p:cNvPr id="3" name="Rectangle 2"/>
          <p:cNvSpPr/>
          <p:nvPr/>
        </p:nvSpPr>
        <p:spPr>
          <a:xfrm>
            <a:off x="187256" y="152906"/>
            <a:ext cx="6485917" cy="276999"/>
          </a:xfrm>
          <a:prstGeom prst="rect">
            <a:avLst/>
          </a:prstGeom>
        </p:spPr>
        <p:txBody>
          <a:bodyPr wrap="square">
            <a:spAutoFit/>
          </a:bodyPr>
          <a:lstStyle/>
          <a:p>
            <a:r>
              <a:rPr lang="en-US" sz="1200" dirty="0" smtClean="0">
                <a:solidFill>
                  <a:prstClr val="black"/>
                </a:solidFill>
                <a:ea typeface="Calibri"/>
                <a:cs typeface="Calibri"/>
              </a:rPr>
              <a:t>Write Lesson (no introduction )  5.1 – Student must use “My Notes” to complete the introduction. </a:t>
            </a:r>
            <a:endParaRPr lang="en-US" sz="1200"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31</a:t>
            </a:fld>
            <a:endParaRPr lang="en-US" dirty="0"/>
          </a:p>
        </p:txBody>
      </p:sp>
    </p:spTree>
    <p:extLst>
      <p:ext uri="{BB962C8B-B14F-4D97-AF65-F5344CB8AC3E}">
        <p14:creationId xmlns:p14="http://schemas.microsoft.com/office/powerpoint/2010/main" val="2813720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786" y="559394"/>
            <a:ext cx="5901522" cy="7531614"/>
          </a:xfrm>
          <a:prstGeom prst="rect">
            <a:avLst/>
          </a:prstGeom>
        </p:spPr>
        <p:txBody>
          <a:bodyPr wrap="square">
            <a:spAutoFit/>
          </a:bodyPr>
          <a:lstStyle/>
          <a:p>
            <a:pPr lvl="0"/>
            <a:r>
              <a:rPr lang="en-US" sz="1600" dirty="0" smtClean="0">
                <a:solidFill>
                  <a:prstClr val="black"/>
                </a:solidFill>
              </a:rPr>
              <a:t>Name ____________________________________</a:t>
            </a:r>
          </a:p>
          <a:p>
            <a:pPr lvl="0"/>
            <a:endParaRPr lang="en-US" sz="1235" dirty="0">
              <a:solidFill>
                <a:prstClr val="black"/>
              </a:solidFill>
            </a:endParaRPr>
          </a:p>
          <a:p>
            <a:pPr lvl="0" algn="ctr"/>
            <a:r>
              <a:rPr lang="en-US" sz="1412" b="1" u="sng" dirty="0">
                <a:solidFill>
                  <a:prstClr val="black"/>
                </a:solidFill>
              </a:rPr>
              <a:t>Stopping A Toppling Tower</a:t>
            </a:r>
          </a:p>
          <a:p>
            <a:pPr lvl="0" algn="ctr"/>
            <a:r>
              <a:rPr lang="en-US" sz="1235" dirty="0">
                <a:solidFill>
                  <a:prstClr val="black"/>
                </a:solidFill>
              </a:rPr>
              <a:t>Mary Kay Carson</a:t>
            </a:r>
          </a:p>
          <a:p>
            <a:pPr lvl="0" algn="ctr"/>
            <a:r>
              <a:rPr lang="en-US" sz="1235" dirty="0">
                <a:solidFill>
                  <a:prstClr val="black"/>
                </a:solidFill>
              </a:rPr>
              <a:t>Scholastic </a:t>
            </a:r>
            <a:r>
              <a:rPr lang="en-US" sz="1235" dirty="0" smtClean="0">
                <a:solidFill>
                  <a:prstClr val="black"/>
                </a:solidFill>
              </a:rPr>
              <a:t>News</a:t>
            </a:r>
            <a:endParaRPr lang="en-US" sz="1235" dirty="0">
              <a:solidFill>
                <a:prstClr val="black"/>
              </a:solidFill>
            </a:endParaRPr>
          </a:p>
          <a:p>
            <a:pPr lvl="0" algn="ctr"/>
            <a:endParaRPr lang="en-US" sz="1235" dirty="0" smtClean="0">
              <a:solidFill>
                <a:prstClr val="black"/>
              </a:solidFill>
            </a:endParaRPr>
          </a:p>
          <a:p>
            <a:pPr lvl="0"/>
            <a:r>
              <a:rPr lang="en-US" sz="1235" dirty="0" smtClean="0">
                <a:solidFill>
                  <a:prstClr val="black"/>
                </a:solidFill>
              </a:rPr>
              <a:t>Engineers and scientists said the tower was no longer safe. The tower tilts too far.</a:t>
            </a:r>
          </a:p>
          <a:p>
            <a:pPr lvl="0"/>
            <a:endParaRPr lang="en-US" sz="1235" dirty="0">
              <a:solidFill>
                <a:prstClr val="black"/>
              </a:solidFill>
            </a:endParaRPr>
          </a:p>
          <a:p>
            <a:pPr lvl="0"/>
            <a:r>
              <a:rPr lang="en-US" sz="1235" dirty="0">
                <a:solidFill>
                  <a:prstClr val="black"/>
                </a:solidFill>
              </a:rPr>
              <a:t>What has caused the tower to tilt more each year? The tower weighs 14,000 tons.  Wind pushes the tower from the sides.  Sometimes there are small earthquakes that rattle the building.  These forces weaken the slanted tower.  </a:t>
            </a:r>
          </a:p>
          <a:p>
            <a:pPr lvl="0"/>
            <a:endParaRPr lang="en-US" sz="1235" dirty="0">
              <a:solidFill>
                <a:prstClr val="black"/>
              </a:solidFill>
            </a:endParaRPr>
          </a:p>
          <a:p>
            <a:pPr lvl="0"/>
            <a:r>
              <a:rPr lang="en-US" sz="1235" dirty="0">
                <a:solidFill>
                  <a:prstClr val="black"/>
                </a:solidFill>
              </a:rPr>
              <a:t>Tall skinny shapes are hard to balance.  A skinny tower has a small foundation that makes it easy for it to tilt too far to one side.  Then – TIMBER!</a:t>
            </a:r>
          </a:p>
          <a:p>
            <a:pPr lvl="0"/>
            <a:endParaRPr lang="en-US" sz="1235" dirty="0">
              <a:solidFill>
                <a:prstClr val="black"/>
              </a:solidFill>
            </a:endParaRPr>
          </a:p>
          <a:p>
            <a:pPr lvl="0"/>
            <a:r>
              <a:rPr lang="en-US" sz="1235" dirty="0">
                <a:solidFill>
                  <a:prstClr val="black"/>
                </a:solidFill>
              </a:rPr>
              <a:t>The tower is built on soft sand and clay.  The heavy building squishes the soft soil beneath it.  That makes the tower slowly sink.  Why does it lean?  The soil is softest under the tower’s low side, so that side sinks more.</a:t>
            </a:r>
          </a:p>
          <a:p>
            <a:pPr lvl="0"/>
            <a:endParaRPr lang="en-US" sz="1235" dirty="0">
              <a:solidFill>
                <a:prstClr val="black"/>
              </a:solidFill>
            </a:endParaRPr>
          </a:p>
          <a:p>
            <a:pPr lvl="0"/>
            <a:r>
              <a:rPr lang="en-US" sz="1235" dirty="0">
                <a:solidFill>
                  <a:prstClr val="black"/>
                </a:solidFill>
              </a:rPr>
              <a:t>As the tower leans, more of its weight rests on the lower side.  That compression, or squeezing, could cause the tower to tip over.</a:t>
            </a:r>
          </a:p>
          <a:p>
            <a:pPr lvl="0"/>
            <a:endParaRPr lang="en-US" sz="1235" dirty="0">
              <a:solidFill>
                <a:prstClr val="black"/>
              </a:solidFill>
            </a:endParaRPr>
          </a:p>
          <a:p>
            <a:pPr lvl="0"/>
            <a:r>
              <a:rPr lang="en-US" sz="1235" dirty="0">
                <a:solidFill>
                  <a:prstClr val="black"/>
                </a:solidFill>
              </a:rPr>
              <a:t>In 1998, the engineers and scientists started work to save the landmark. After considering many ideas, they agreed on a possible solution.</a:t>
            </a:r>
          </a:p>
          <a:p>
            <a:pPr lvl="0"/>
            <a:endParaRPr lang="en-US" sz="1235" dirty="0">
              <a:solidFill>
                <a:prstClr val="black"/>
              </a:solidFill>
            </a:endParaRPr>
          </a:p>
          <a:p>
            <a:pPr lvl="0"/>
            <a:r>
              <a:rPr lang="en-US" sz="1235" dirty="0">
                <a:solidFill>
                  <a:prstClr val="black"/>
                </a:solidFill>
              </a:rPr>
              <a:t>First, workers wrapped steel cables around the tower.  The cables were heavy ropes made of steel wire.  Workers hooked the ends of the cables to heavy weight.  If the tower started to topple, the cables would hold it up.</a:t>
            </a:r>
          </a:p>
          <a:p>
            <a:pPr lvl="0"/>
            <a:endParaRPr lang="en-US" sz="1235" dirty="0">
              <a:solidFill>
                <a:prstClr val="black"/>
              </a:solidFill>
            </a:endParaRPr>
          </a:p>
          <a:p>
            <a:pPr lvl="0"/>
            <a:r>
              <a:rPr lang="en-US" sz="1235" dirty="0">
                <a:solidFill>
                  <a:prstClr val="black"/>
                </a:solidFill>
              </a:rPr>
              <a:t>The workers started to dig under the high side of the tower (the right side in the photo).  They slowly and carefully took away some of the soil.  They hoped that the tower would sink a little on that side.  It did – by one inch!  That may not sound like much, but it was enough to make the tower straighter.</a:t>
            </a:r>
          </a:p>
          <a:p>
            <a:pPr lvl="0"/>
            <a:endParaRPr lang="en-US" sz="1235" dirty="0">
              <a:solidFill>
                <a:prstClr val="black"/>
              </a:solidFill>
            </a:endParaRPr>
          </a:p>
          <a:p>
            <a:pPr lvl="0"/>
            <a:r>
              <a:rPr lang="en-US" sz="1235" dirty="0">
                <a:solidFill>
                  <a:prstClr val="black"/>
                </a:solidFill>
              </a:rPr>
              <a:t>No one can see the change in the tilt of the tower, but now it’s safe.  It was reopened in January 2002.  Once again, visitors come from all over the world to see it and climb to the top.  Engineers and Scientists expect that the tower will stand- tilted – for centuries to come.</a:t>
            </a:r>
          </a:p>
          <a:p>
            <a:pPr lvl="0"/>
            <a:endParaRPr lang="en-US" sz="1235" dirty="0">
              <a:solidFill>
                <a:prstClr val="black"/>
              </a:solidFill>
            </a:endParaRPr>
          </a:p>
        </p:txBody>
      </p:sp>
      <p:sp>
        <p:nvSpPr>
          <p:cNvPr id="3" name="Rectangle 2"/>
          <p:cNvSpPr/>
          <p:nvPr/>
        </p:nvSpPr>
        <p:spPr>
          <a:xfrm>
            <a:off x="187256" y="152906"/>
            <a:ext cx="6485917" cy="276999"/>
          </a:xfrm>
          <a:prstGeom prst="rect">
            <a:avLst/>
          </a:prstGeom>
        </p:spPr>
        <p:txBody>
          <a:bodyPr wrap="square">
            <a:spAutoFit/>
          </a:bodyPr>
          <a:lstStyle/>
          <a:p>
            <a:r>
              <a:rPr lang="en-US" sz="1200" dirty="0" smtClean="0">
                <a:solidFill>
                  <a:prstClr val="black"/>
                </a:solidFill>
                <a:ea typeface="Calibri"/>
                <a:cs typeface="Calibri"/>
              </a:rPr>
              <a:t>Revise Lesson (weak introduction)  5.1</a:t>
            </a:r>
            <a:endParaRPr lang="en-US" sz="1200"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32</a:t>
            </a:fld>
            <a:endParaRPr lang="en-US" dirty="0"/>
          </a:p>
        </p:txBody>
      </p:sp>
    </p:spTree>
    <p:extLst>
      <p:ext uri="{BB962C8B-B14F-4D97-AF65-F5344CB8AC3E}">
        <p14:creationId xmlns:p14="http://schemas.microsoft.com/office/powerpoint/2010/main" val="3403923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33</a:t>
            </a:fld>
            <a:endParaRPr lang="en-US" dirty="0"/>
          </a:p>
        </p:txBody>
      </p:sp>
      <p:sp>
        <p:nvSpPr>
          <p:cNvPr id="7" name="TextBox 6"/>
          <p:cNvSpPr txBox="1"/>
          <p:nvPr/>
        </p:nvSpPr>
        <p:spPr>
          <a:xfrm>
            <a:off x="471488" y="713984"/>
            <a:ext cx="6117202" cy="7325082"/>
          </a:xfrm>
          <a:prstGeom prst="rect">
            <a:avLst/>
          </a:prstGeom>
          <a:noFill/>
        </p:spPr>
        <p:txBody>
          <a:bodyPr wrap="square" rtlCol="0">
            <a:spAutoFit/>
          </a:bodyPr>
          <a:lstStyle/>
          <a:p>
            <a:pPr lvl="0"/>
            <a:r>
              <a:rPr lang="en-US" dirty="0" smtClean="0"/>
              <a:t>The text </a:t>
            </a:r>
            <a:r>
              <a:rPr lang="en-US" sz="2000" b="1" i="1" u="sng" dirty="0">
                <a:solidFill>
                  <a:prstClr val="black"/>
                </a:solidFill>
              </a:rPr>
              <a:t>Stopping A Toppling </a:t>
            </a:r>
            <a:r>
              <a:rPr lang="en-US" sz="2000" b="1" i="1" u="sng" dirty="0" smtClean="0">
                <a:solidFill>
                  <a:prstClr val="black"/>
                </a:solidFill>
              </a:rPr>
              <a:t>Tower</a:t>
            </a:r>
            <a:r>
              <a:rPr lang="en-US" sz="2000" b="1" i="1" dirty="0" smtClean="0">
                <a:solidFill>
                  <a:prstClr val="black"/>
                </a:solidFill>
              </a:rPr>
              <a:t> </a:t>
            </a:r>
            <a:r>
              <a:rPr lang="en-US" dirty="0" smtClean="0"/>
              <a:t>is used with the WRITE lessons of TBEAR.</a:t>
            </a:r>
          </a:p>
          <a:p>
            <a:endParaRPr lang="en-US" dirty="0"/>
          </a:p>
          <a:p>
            <a:pPr algn="ctr"/>
            <a:r>
              <a:rPr lang="en-US" dirty="0" smtClean="0"/>
              <a:t>3.3  Teacher Reference Copy (2</a:t>
            </a:r>
            <a:r>
              <a:rPr lang="en-US" baseline="30000" dirty="0" smtClean="0"/>
              <a:t>nd</a:t>
            </a:r>
            <a:r>
              <a:rPr lang="en-US" dirty="0" smtClean="0"/>
              <a:t> – 4</a:t>
            </a:r>
            <a:r>
              <a:rPr lang="en-US" baseline="30000" dirty="0" smtClean="0"/>
              <a:t>th</a:t>
            </a:r>
            <a:r>
              <a:rPr lang="en-US" dirty="0" smtClean="0"/>
              <a:t> graders)</a:t>
            </a:r>
          </a:p>
          <a:p>
            <a:pPr algn="ctr"/>
            <a:endParaRPr lang="en-US" dirty="0" smtClean="0"/>
          </a:p>
          <a:p>
            <a:r>
              <a:rPr lang="en-US" dirty="0" smtClean="0"/>
              <a:t>Teacher Reference Copy 1:</a:t>
            </a:r>
          </a:p>
          <a:p>
            <a:r>
              <a:rPr lang="en-US" dirty="0" smtClean="0"/>
              <a:t>Strong Introduction (as a reference)</a:t>
            </a:r>
          </a:p>
          <a:p>
            <a:r>
              <a:rPr lang="en-US" dirty="0" smtClean="0"/>
              <a:t>Color Key </a:t>
            </a:r>
          </a:p>
          <a:p>
            <a:r>
              <a:rPr lang="en-US" dirty="0" smtClean="0"/>
              <a:t>Highlighted text</a:t>
            </a:r>
          </a:p>
          <a:p>
            <a:endParaRPr lang="en-US" dirty="0"/>
          </a:p>
          <a:p>
            <a:pPr lvl="0"/>
            <a:r>
              <a:rPr lang="en-US" dirty="0">
                <a:solidFill>
                  <a:prstClr val="black"/>
                </a:solidFill>
              </a:rPr>
              <a:t>Teacher Reference Copy </a:t>
            </a:r>
            <a:r>
              <a:rPr lang="en-US" dirty="0" smtClean="0">
                <a:solidFill>
                  <a:prstClr val="black"/>
                </a:solidFill>
              </a:rPr>
              <a:t> 2:</a:t>
            </a:r>
          </a:p>
          <a:p>
            <a:r>
              <a:rPr lang="en-US" dirty="0" smtClean="0"/>
              <a:t>Topic Tally Words (no specific reasons for highlighted colors) with no introduction (same as student copy)</a:t>
            </a:r>
          </a:p>
          <a:p>
            <a:endParaRPr lang="en-US" dirty="0"/>
          </a:p>
          <a:p>
            <a:pPr lvl="0"/>
            <a:r>
              <a:rPr lang="en-US" dirty="0">
                <a:solidFill>
                  <a:prstClr val="black"/>
                </a:solidFill>
              </a:rPr>
              <a:t>Teacher Reference Copy  </a:t>
            </a:r>
            <a:r>
              <a:rPr lang="en-US" dirty="0" smtClean="0">
                <a:solidFill>
                  <a:prstClr val="black"/>
                </a:solidFill>
              </a:rPr>
              <a:t>3:</a:t>
            </a:r>
            <a:endParaRPr lang="en-US" dirty="0">
              <a:solidFill>
                <a:prstClr val="black"/>
              </a:solidFill>
            </a:endParaRPr>
          </a:p>
          <a:p>
            <a:r>
              <a:rPr lang="en-US" dirty="0" smtClean="0"/>
              <a:t>Text Analyses Reference</a:t>
            </a:r>
          </a:p>
          <a:p>
            <a:endParaRPr lang="en-US" dirty="0"/>
          </a:p>
          <a:p>
            <a:r>
              <a:rPr lang="en-US" dirty="0" smtClean="0"/>
              <a:t>Teacher Reference Copy 4:</a:t>
            </a:r>
          </a:p>
          <a:p>
            <a:r>
              <a:rPr lang="en-US" dirty="0" smtClean="0"/>
              <a:t>The text does have an introduction but it is weak.  This is optional if you’d like to use this text with REVISE instead of WRITE.</a:t>
            </a:r>
          </a:p>
          <a:p>
            <a:endParaRPr lang="en-US" dirty="0"/>
          </a:p>
          <a:p>
            <a:r>
              <a:rPr lang="en-US" dirty="0" smtClean="0"/>
              <a:t>Student Copy:</a:t>
            </a:r>
          </a:p>
          <a:p>
            <a:r>
              <a:rPr lang="en-US" dirty="0" smtClean="0"/>
              <a:t>The text has no introduction</a:t>
            </a:r>
          </a:p>
          <a:p>
            <a:r>
              <a:rPr lang="en-US" dirty="0" smtClean="0"/>
              <a:t>In Brief Writes or Write a Brief Text, students are given a text and a Notes Section.</a:t>
            </a:r>
            <a:endParaRPr lang="en-US" dirty="0"/>
          </a:p>
        </p:txBody>
      </p:sp>
    </p:spTree>
    <p:extLst>
      <p:ext uri="{BB962C8B-B14F-4D97-AF65-F5344CB8AC3E}">
        <p14:creationId xmlns:p14="http://schemas.microsoft.com/office/powerpoint/2010/main" val="2513756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397" y="746234"/>
            <a:ext cx="6112565" cy="6984541"/>
          </a:xfrm>
          <a:prstGeom prst="rect">
            <a:avLst/>
          </a:prstGeom>
        </p:spPr>
        <p:txBody>
          <a:bodyPr wrap="square">
            <a:spAutoFit/>
          </a:bodyPr>
          <a:lstStyle/>
          <a:p>
            <a:pPr lvl="0" algn="ctr"/>
            <a:r>
              <a:rPr lang="en-US" sz="1412" b="1" u="sng" dirty="0" smtClean="0">
                <a:solidFill>
                  <a:prstClr val="black"/>
                </a:solidFill>
              </a:rPr>
              <a:t>Stopping </a:t>
            </a:r>
            <a:r>
              <a:rPr lang="en-US" sz="1412" b="1" u="sng" dirty="0">
                <a:solidFill>
                  <a:prstClr val="black"/>
                </a:solidFill>
              </a:rPr>
              <a:t>A Toppling Tower</a:t>
            </a:r>
          </a:p>
          <a:p>
            <a:pPr lvl="0" algn="ctr"/>
            <a:r>
              <a:rPr lang="en-US" sz="1235" dirty="0">
                <a:solidFill>
                  <a:prstClr val="black"/>
                </a:solidFill>
              </a:rPr>
              <a:t>Adapted from Mary Kay Carson</a:t>
            </a:r>
          </a:p>
          <a:p>
            <a:pPr lvl="0" algn="ctr"/>
            <a:r>
              <a:rPr lang="en-US" sz="1235" dirty="0">
                <a:solidFill>
                  <a:prstClr val="black"/>
                </a:solidFill>
              </a:rPr>
              <a:t>Scholastic News</a:t>
            </a:r>
          </a:p>
          <a:p>
            <a:endParaRPr lang="en-US" sz="1235" dirty="0">
              <a:solidFill>
                <a:srgbClr val="000000"/>
              </a:solidFill>
              <a:latin typeface="Calibri" panose="020F0502020204030204" pitchFamily="34" charset="0"/>
            </a:endParaRPr>
          </a:p>
          <a:p>
            <a:endParaRPr lang="en-US" sz="1235" dirty="0">
              <a:solidFill>
                <a:srgbClr val="000000"/>
              </a:solidFill>
              <a:latin typeface="Calibri" panose="020F0502020204030204" pitchFamily="34" charset="0"/>
            </a:endParaRPr>
          </a:p>
          <a:p>
            <a:pPr>
              <a:lnSpc>
                <a:spcPct val="107000"/>
              </a:lnSpc>
            </a:pPr>
            <a:r>
              <a:rPr lang="en-US" sz="1235" dirty="0">
                <a:solidFill>
                  <a:srgbClr val="000000"/>
                </a:solidFill>
                <a:highlight>
                  <a:srgbClr val="00FFFF"/>
                </a:highlight>
                <a:latin typeface="Calibri" panose="020F0502020204030204" pitchFamily="34" charset="0"/>
              </a:rPr>
              <a:t>The Leaning Tower of Pisa is not safe!  Experts say it could topple over. Visitors used to climb to the top of the tower.  Now they can’t.  The 900 year old tower has always leaned over.  But now it is leaning too much and could topple</a:t>
            </a:r>
            <a:r>
              <a:rPr lang="en-US" sz="1235" dirty="0">
                <a:solidFill>
                  <a:srgbClr val="000000"/>
                </a:solidFill>
                <a:latin typeface="Calibri" panose="020F0502020204030204" pitchFamily="34" charset="0"/>
              </a:rPr>
              <a:t>.  </a:t>
            </a:r>
            <a:r>
              <a:rPr lang="en-US" sz="1235" dirty="0">
                <a:solidFill>
                  <a:srgbClr val="000000"/>
                </a:solidFill>
                <a:highlight>
                  <a:srgbClr val="FFFF00"/>
                </a:highlight>
                <a:latin typeface="Calibri" panose="020F0502020204030204" pitchFamily="34" charset="0"/>
              </a:rPr>
              <a:t>Scientists need to find a way to save the tower.</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FF"/>
                </a:highlight>
                <a:latin typeface="Calibri" panose="020F0502020204030204" pitchFamily="34" charset="0"/>
              </a:rPr>
              <a:t>Why is the tower not safe?</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00"/>
                </a:highlight>
                <a:latin typeface="Calibri" panose="020F0502020204030204" pitchFamily="34" charset="0"/>
              </a:rPr>
              <a:t>The tower weighs a lot</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Wind pushes it.  Earthquakes make it rattle.  This makes the tower lean more.</a:t>
            </a:r>
            <a:r>
              <a:rPr lang="en-US" sz="1235" dirty="0">
                <a:solidFill>
                  <a:srgbClr val="000000"/>
                </a:solidFill>
                <a:latin typeface="Calibri" panose="020F0502020204030204" pitchFamily="34"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00"/>
                </a:highlight>
                <a:latin typeface="Calibri" panose="020F0502020204030204" pitchFamily="34" charset="0"/>
              </a:rPr>
              <a:t>The tower is skinny.</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Skinny things tilt easily to one side.  If it slants too far – TIMBER – it could tip over!</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00"/>
                </a:highlight>
                <a:latin typeface="Calibri" panose="020F0502020204030204" pitchFamily="34" charset="0"/>
              </a:rPr>
              <a:t>The tower is built on soft sand and clay</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The soil can’t hold up the heavy tower.  The tower started to sink slowly. </a:t>
            </a:r>
            <a:r>
              <a:rPr lang="en-US" sz="1059" dirty="0">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235" dirty="0">
                <a:solidFill>
                  <a:srgbClr val="000000"/>
                </a:solidFill>
                <a:highlight>
                  <a:srgbClr val="C0C0C0"/>
                </a:highlight>
                <a:latin typeface="Calibri" panose="020F0502020204030204" pitchFamily="34" charset="0"/>
              </a:rPr>
              <a:t>The side of the tower that leans the most has the softest soil under it.  This makes that side sink even more.</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FF"/>
                </a:highlight>
                <a:latin typeface="Calibri" panose="020F0502020204030204" pitchFamily="34" charset="0"/>
              </a:rPr>
              <a:t>In 1998, the engineers and scientists started work to save the landmark. They agreed on a way to save it.</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00"/>
                </a:highlight>
                <a:latin typeface="Calibri" panose="020F0502020204030204" pitchFamily="34" charset="0"/>
              </a:rPr>
              <a:t>First, workers wrapped steel cables around the tower</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It didn’t fall over while they were working on it.  The heavy cables held it up.</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highlight>
                  <a:srgbClr val="00FF00"/>
                </a:highlight>
                <a:latin typeface="Calibri" panose="020F0502020204030204" pitchFamily="34" charset="0"/>
              </a:rPr>
              <a:t>Then, the workers started to dig under the high side of the tower (the right side in the photo).</a:t>
            </a:r>
            <a:r>
              <a:rPr lang="en-US" sz="1235" dirty="0">
                <a:solidFill>
                  <a:srgbClr val="000000"/>
                </a:solidFill>
                <a:latin typeface="Calibri" panose="020F0502020204030204" pitchFamily="34" charset="0"/>
              </a:rPr>
              <a:t>  </a:t>
            </a:r>
            <a:r>
              <a:rPr lang="en-US" sz="1235" dirty="0">
                <a:solidFill>
                  <a:srgbClr val="000000"/>
                </a:solidFill>
                <a:highlight>
                  <a:srgbClr val="C0C0C0"/>
                </a:highlight>
                <a:latin typeface="Calibri" panose="020F0502020204030204" pitchFamily="34" charset="0"/>
              </a:rPr>
              <a:t>They slowly took away some of the soil so it would sink a little on the high It did – by one inch!  That may not sound like much, but made the tower straighter.</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06"/>
              </a:spcAft>
            </a:pPr>
            <a:r>
              <a:rPr lang="en-US" sz="1235" dirty="0">
                <a:solidFill>
                  <a:srgbClr val="000000"/>
                </a:solidFill>
                <a:highlight>
                  <a:srgbClr val="FF00FF"/>
                </a:highlight>
                <a:latin typeface="Calibri" panose="020F0502020204030204" pitchFamily="34" charset="0"/>
              </a:rPr>
              <a:t>In 2002 the engineers and scientists made the tower safe again.  It will not topple! Now visitors come from all over the world to see it. Visitors climb to the top of this famous, tilting landmark.</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06"/>
              </a:spcAft>
            </a:pPr>
            <a:r>
              <a:rPr lang="en-US" sz="97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75397" y="1660418"/>
            <a:ext cx="6410739" cy="7980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Rectangle 1"/>
          <p:cNvSpPr/>
          <p:nvPr/>
        </p:nvSpPr>
        <p:spPr>
          <a:xfrm>
            <a:off x="175397" y="136793"/>
            <a:ext cx="6507505" cy="304699"/>
          </a:xfrm>
          <a:prstGeom prst="rect">
            <a:avLst/>
          </a:prstGeom>
        </p:spPr>
        <p:txBody>
          <a:bodyPr wrap="square">
            <a:spAutoFit/>
          </a:bodyPr>
          <a:lstStyle/>
          <a:p>
            <a:pPr lvl="0">
              <a:lnSpc>
                <a:spcPct val="115000"/>
              </a:lnSpc>
            </a:pPr>
            <a:r>
              <a:rPr lang="en-US" sz="1200" dirty="0">
                <a:solidFill>
                  <a:prstClr val="black"/>
                </a:solidFill>
                <a:ea typeface="Calibri"/>
                <a:cs typeface="Calibri"/>
              </a:rPr>
              <a:t>Teacher Highlighted </a:t>
            </a:r>
            <a:r>
              <a:rPr lang="en-US" sz="1200" dirty="0" smtClean="0">
                <a:solidFill>
                  <a:prstClr val="black"/>
                </a:solidFill>
                <a:ea typeface="Calibri"/>
                <a:cs typeface="Calibri"/>
              </a:rPr>
              <a:t>3.3 </a:t>
            </a:r>
            <a:r>
              <a:rPr lang="en-US" sz="1200" b="1" u="sng" dirty="0" smtClean="0">
                <a:solidFill>
                  <a:prstClr val="black"/>
                </a:solidFill>
                <a:ea typeface="Calibri"/>
                <a:cs typeface="Calibri"/>
              </a:rPr>
              <a:t>Reference </a:t>
            </a:r>
            <a:r>
              <a:rPr lang="en-US" sz="1200" b="1" u="sng" dirty="0">
                <a:solidFill>
                  <a:prstClr val="black"/>
                </a:solidFill>
                <a:ea typeface="Calibri"/>
                <a:cs typeface="Calibri"/>
              </a:rPr>
              <a:t>Original/Complete l </a:t>
            </a:r>
            <a:r>
              <a:rPr lang="en-US" sz="1200" dirty="0">
                <a:solidFill>
                  <a:prstClr val="black"/>
                </a:solidFill>
                <a:ea typeface="Calibri"/>
                <a:cs typeface="Calibri"/>
              </a:rPr>
              <a:t>Copy with Strong Introduction</a:t>
            </a:r>
            <a:endParaRPr lang="en-US" sz="1200" dirty="0">
              <a:solidFill>
                <a:srgbClr val="000000"/>
              </a:solidFill>
              <a:latin typeface="Calibri" panose="020F0502020204030204" pitchFamily="34" charset="0"/>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34</a:t>
            </a:fld>
            <a:endParaRPr lang="en-US" dirty="0"/>
          </a:p>
        </p:txBody>
      </p:sp>
    </p:spTree>
    <p:extLst>
      <p:ext uri="{BB962C8B-B14F-4D97-AF65-F5344CB8AC3E}">
        <p14:creationId xmlns:p14="http://schemas.microsoft.com/office/powerpoint/2010/main" val="1780929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707" y="386672"/>
            <a:ext cx="6112565" cy="6691384"/>
          </a:xfrm>
          <a:prstGeom prst="rect">
            <a:avLst/>
          </a:prstGeom>
        </p:spPr>
        <p:txBody>
          <a:bodyPr wrap="square">
            <a:spAutoFit/>
          </a:bodyPr>
          <a:lstStyle/>
          <a:p>
            <a:pPr lvl="0" algn="ctr"/>
            <a:endParaRPr lang="en-US" sz="1235" b="1" dirty="0" smtClean="0">
              <a:solidFill>
                <a:srgbClr val="000000"/>
              </a:solidFill>
              <a:latin typeface="Calibri" panose="020F0502020204030204" pitchFamily="34" charset="0"/>
            </a:endParaRPr>
          </a:p>
          <a:p>
            <a:pPr lvl="0" algn="ctr"/>
            <a:r>
              <a:rPr lang="en-US" sz="1412" b="1" u="sng" dirty="0">
                <a:solidFill>
                  <a:prstClr val="black"/>
                </a:solidFill>
              </a:rPr>
              <a:t>Stopping A Toppling Tower</a:t>
            </a:r>
          </a:p>
          <a:p>
            <a:pPr lvl="0" algn="ctr"/>
            <a:r>
              <a:rPr lang="en-US" sz="1235" dirty="0">
                <a:solidFill>
                  <a:prstClr val="black"/>
                </a:solidFill>
              </a:rPr>
              <a:t>Adapted from Mary Kay Carson</a:t>
            </a:r>
          </a:p>
          <a:p>
            <a:pPr lvl="0" algn="ctr"/>
            <a:r>
              <a:rPr lang="en-US" sz="1235" dirty="0">
                <a:solidFill>
                  <a:prstClr val="black"/>
                </a:solidFill>
              </a:rPr>
              <a:t>Scholastic News</a:t>
            </a:r>
          </a:p>
          <a:p>
            <a:pPr>
              <a:lnSpc>
                <a:spcPct val="107000"/>
              </a:lnSpc>
            </a:pPr>
            <a:endParaRPr lang="en-US" sz="1235" dirty="0">
              <a:solidFill>
                <a:srgbClr val="000000"/>
              </a:solidFill>
              <a:latin typeface="Calibri" panose="020F0502020204030204" pitchFamily="34" charset="0"/>
            </a:endParaRPr>
          </a:p>
          <a:p>
            <a:pPr>
              <a:lnSpc>
                <a:spcPct val="107000"/>
              </a:lnSpc>
            </a:pPr>
            <a:r>
              <a:rPr lang="en-US" sz="1235" dirty="0">
                <a:solidFill>
                  <a:srgbClr val="000000"/>
                </a:solidFill>
                <a:latin typeface="Calibri" panose="020F0502020204030204" pitchFamily="34" charset="0"/>
              </a:rPr>
              <a:t>Why is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not safe?</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weighs a lot.  Wind pushes </a:t>
            </a:r>
            <a:r>
              <a:rPr lang="en-US" sz="1235" dirty="0">
                <a:solidFill>
                  <a:srgbClr val="000000"/>
                </a:solidFill>
                <a:highlight>
                  <a:srgbClr val="00FF00"/>
                </a:highlight>
                <a:latin typeface="Calibri" panose="020F0502020204030204" pitchFamily="34" charset="0"/>
              </a:rPr>
              <a:t>it  </a:t>
            </a:r>
            <a:r>
              <a:rPr lang="en-US" sz="1235" dirty="0">
                <a:solidFill>
                  <a:srgbClr val="000000"/>
                </a:solidFill>
                <a:latin typeface="Calibri" panose="020F0502020204030204" pitchFamily="34" charset="0"/>
              </a:rPr>
              <a:t>Earthquakes make </a:t>
            </a:r>
            <a:r>
              <a:rPr lang="en-US" sz="1235" dirty="0">
                <a:solidFill>
                  <a:srgbClr val="000000"/>
                </a:solidFill>
                <a:highlight>
                  <a:srgbClr val="00FF00"/>
                </a:highlight>
                <a:latin typeface="Calibri" panose="020F0502020204030204" pitchFamily="34" charset="0"/>
              </a:rPr>
              <a:t>it  </a:t>
            </a:r>
            <a:r>
              <a:rPr lang="en-US" sz="1235" dirty="0">
                <a:solidFill>
                  <a:srgbClr val="000000"/>
                </a:solidFill>
                <a:latin typeface="Calibri" panose="020F0502020204030204" pitchFamily="34" charset="0"/>
              </a:rPr>
              <a:t>rattle.  This makes the</a:t>
            </a:r>
            <a:r>
              <a:rPr lang="en-US" sz="1235" dirty="0">
                <a:solidFill>
                  <a:srgbClr val="000000"/>
                </a:solidFill>
                <a:highlight>
                  <a:srgbClr val="00FF00"/>
                </a:highlight>
                <a:latin typeface="Calibri" panose="020F0502020204030204" pitchFamily="34" charset="0"/>
              </a:rPr>
              <a:t> tower </a:t>
            </a:r>
            <a:r>
              <a:rPr lang="en-US" sz="1235" dirty="0">
                <a:solidFill>
                  <a:srgbClr val="000000"/>
                </a:solidFill>
                <a:highlight>
                  <a:srgbClr val="FFFF00"/>
                </a:highlight>
                <a:latin typeface="Calibri" panose="020F0502020204030204" pitchFamily="34" charset="0"/>
              </a:rPr>
              <a:t>lean</a:t>
            </a:r>
            <a:r>
              <a:rPr lang="en-US" sz="1235" dirty="0">
                <a:solidFill>
                  <a:srgbClr val="000000"/>
                </a:solidFill>
                <a:latin typeface="Calibri" panose="020F0502020204030204" pitchFamily="34" charset="0"/>
              </a:rPr>
              <a:t> more.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is skinny.  Skinny things </a:t>
            </a:r>
            <a:r>
              <a:rPr lang="en-US" sz="1235" dirty="0">
                <a:solidFill>
                  <a:srgbClr val="000000"/>
                </a:solidFill>
                <a:highlight>
                  <a:srgbClr val="FFFF00"/>
                </a:highlight>
                <a:latin typeface="Calibri" panose="020F0502020204030204" pitchFamily="34" charset="0"/>
              </a:rPr>
              <a:t>tilt </a:t>
            </a:r>
            <a:r>
              <a:rPr lang="en-US" sz="1235" dirty="0">
                <a:solidFill>
                  <a:srgbClr val="000000"/>
                </a:solidFill>
                <a:latin typeface="Calibri" panose="020F0502020204030204" pitchFamily="34" charset="0"/>
              </a:rPr>
              <a:t>easily to one </a:t>
            </a:r>
            <a:r>
              <a:rPr lang="en-US" sz="1235" dirty="0">
                <a:solidFill>
                  <a:srgbClr val="000000"/>
                </a:solidFill>
                <a:highlight>
                  <a:srgbClr val="FF00FF"/>
                </a:highlight>
                <a:latin typeface="Calibri" panose="020F0502020204030204" pitchFamily="34" charset="0"/>
              </a:rPr>
              <a:t>side.  </a:t>
            </a:r>
            <a:r>
              <a:rPr lang="en-US" sz="1235" dirty="0">
                <a:solidFill>
                  <a:srgbClr val="000000"/>
                </a:solidFill>
                <a:latin typeface="Calibri" panose="020F0502020204030204" pitchFamily="34" charset="0"/>
              </a:rPr>
              <a:t>If </a:t>
            </a:r>
            <a:r>
              <a:rPr lang="en-US" sz="1235" dirty="0">
                <a:solidFill>
                  <a:srgbClr val="000000"/>
                </a:solidFill>
                <a:highlight>
                  <a:srgbClr val="00FF00"/>
                </a:highlight>
                <a:latin typeface="Calibri" panose="020F0502020204030204" pitchFamily="34" charset="0"/>
              </a:rPr>
              <a:t>it</a:t>
            </a:r>
            <a:r>
              <a:rPr lang="en-US" sz="1235" dirty="0">
                <a:solidFill>
                  <a:srgbClr val="000000"/>
                </a:solidFill>
                <a:latin typeface="Calibri" panose="020F0502020204030204" pitchFamily="34" charset="0"/>
              </a:rPr>
              <a:t> </a:t>
            </a:r>
            <a:r>
              <a:rPr lang="en-US" sz="1235" dirty="0">
                <a:solidFill>
                  <a:srgbClr val="000000"/>
                </a:solidFill>
                <a:highlight>
                  <a:srgbClr val="FFFF00"/>
                </a:highlight>
                <a:latin typeface="Calibri" panose="020F0502020204030204" pitchFamily="34" charset="0"/>
              </a:rPr>
              <a:t>slants</a:t>
            </a:r>
            <a:r>
              <a:rPr lang="en-US" sz="1235" dirty="0">
                <a:solidFill>
                  <a:srgbClr val="000000"/>
                </a:solidFill>
                <a:latin typeface="Calibri" panose="020F0502020204030204" pitchFamily="34" charset="0"/>
              </a:rPr>
              <a:t> too far – </a:t>
            </a:r>
            <a:r>
              <a:rPr lang="en-US" sz="1235" dirty="0">
                <a:solidFill>
                  <a:srgbClr val="000000"/>
                </a:solidFill>
                <a:highlight>
                  <a:srgbClr val="FF0000"/>
                </a:highlight>
                <a:latin typeface="Calibri" panose="020F0502020204030204" pitchFamily="34" charset="0"/>
              </a:rPr>
              <a:t>TIMBER </a:t>
            </a:r>
            <a:r>
              <a:rPr lang="en-US" sz="1235" dirty="0">
                <a:solidFill>
                  <a:srgbClr val="000000"/>
                </a:solidFill>
                <a:latin typeface="Calibri" panose="020F0502020204030204" pitchFamily="34" charset="0"/>
              </a:rPr>
              <a:t>– it could </a:t>
            </a:r>
            <a:r>
              <a:rPr lang="en-US" sz="1235" dirty="0">
                <a:solidFill>
                  <a:srgbClr val="000000"/>
                </a:solidFill>
                <a:highlight>
                  <a:srgbClr val="FF0000"/>
                </a:highlight>
                <a:latin typeface="Calibri" panose="020F0502020204030204" pitchFamily="34" charset="0"/>
              </a:rPr>
              <a:t>tip over</a:t>
            </a:r>
            <a:r>
              <a:rPr lang="en-US" sz="1235" dirty="0">
                <a:solidFill>
                  <a:srgbClr val="000000"/>
                </a:solidFill>
                <a:latin typeface="Calibri" panose="020F0502020204030204" pitchFamily="34" charset="0"/>
              </a:rPr>
              <a:t>!</a:t>
            </a:r>
            <a:r>
              <a:rPr lang="en-US" sz="1059" dirty="0">
                <a:solidFill>
                  <a:srgbClr val="000000"/>
                </a:solidFill>
                <a:latin typeface="Times New Roman" panose="02020603050405020304" pitchFamily="18" charset="0"/>
                <a:ea typeface="Times New Roman" panose="02020603050405020304" pitchFamily="18" charset="0"/>
              </a:rPr>
              <a:t> </a:t>
            </a:r>
          </a:p>
          <a:p>
            <a:pPr>
              <a:lnSpc>
                <a:spcPct val="107000"/>
              </a:lnSpc>
            </a:pP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is built on </a:t>
            </a:r>
            <a:r>
              <a:rPr lang="en-US" sz="1235" dirty="0">
                <a:solidFill>
                  <a:srgbClr val="000000"/>
                </a:solidFill>
                <a:highlight>
                  <a:srgbClr val="C0C0C0"/>
                </a:highlight>
                <a:latin typeface="Calibri" panose="020F0502020204030204" pitchFamily="34" charset="0"/>
              </a:rPr>
              <a:t>soft</a:t>
            </a:r>
            <a:r>
              <a:rPr lang="en-US" sz="1235" dirty="0">
                <a:solidFill>
                  <a:srgbClr val="000000"/>
                </a:solidFill>
                <a:latin typeface="Calibri" panose="020F0502020204030204" pitchFamily="34" charset="0"/>
              </a:rPr>
              <a:t> </a:t>
            </a:r>
            <a:r>
              <a:rPr lang="en-US" sz="1235" dirty="0">
                <a:solidFill>
                  <a:srgbClr val="000000"/>
                </a:solidFill>
                <a:highlight>
                  <a:srgbClr val="00FFFF"/>
                </a:highlight>
                <a:latin typeface="Calibri" panose="020F0502020204030204" pitchFamily="34" charset="0"/>
              </a:rPr>
              <a:t>soil</a:t>
            </a:r>
            <a:r>
              <a:rPr lang="en-US" sz="1235" dirty="0">
                <a:solidFill>
                  <a:srgbClr val="000000"/>
                </a:solidFill>
                <a:latin typeface="Calibri" panose="020F0502020204030204" pitchFamily="34" charset="0"/>
              </a:rPr>
              <a:t> like </a:t>
            </a:r>
            <a:r>
              <a:rPr lang="en-US" sz="1235" dirty="0">
                <a:solidFill>
                  <a:srgbClr val="000000"/>
                </a:solidFill>
                <a:highlight>
                  <a:srgbClr val="00FFFF"/>
                </a:highlight>
                <a:latin typeface="Calibri" panose="020F0502020204030204" pitchFamily="34" charset="0"/>
              </a:rPr>
              <a:t>sand</a:t>
            </a:r>
            <a:r>
              <a:rPr lang="en-US" sz="1235" dirty="0">
                <a:solidFill>
                  <a:srgbClr val="000000"/>
                </a:solidFill>
                <a:latin typeface="Calibri" panose="020F0502020204030204" pitchFamily="34" charset="0"/>
              </a:rPr>
              <a:t> and </a:t>
            </a:r>
            <a:r>
              <a:rPr lang="en-US" sz="1235" dirty="0">
                <a:solidFill>
                  <a:srgbClr val="000000"/>
                </a:solidFill>
                <a:highlight>
                  <a:srgbClr val="00FFFF"/>
                </a:highlight>
                <a:latin typeface="Calibri" panose="020F0502020204030204" pitchFamily="34" charset="0"/>
              </a:rPr>
              <a:t>clay</a:t>
            </a:r>
            <a:r>
              <a:rPr lang="en-US" sz="1235" dirty="0">
                <a:solidFill>
                  <a:srgbClr val="000000"/>
                </a:solidFill>
                <a:latin typeface="Calibri" panose="020F0502020204030204" pitchFamily="34" charset="0"/>
              </a:rPr>
              <a:t>.  The soil can’t hold up the </a:t>
            </a:r>
            <a:r>
              <a:rPr lang="en-US" sz="1235" b="1" dirty="0">
                <a:solidFill>
                  <a:srgbClr val="FFFFFF"/>
                </a:solidFill>
                <a:highlight>
                  <a:srgbClr val="808000"/>
                </a:highlight>
                <a:latin typeface="Calibri" panose="020F0502020204030204" pitchFamily="34" charset="0"/>
              </a:rPr>
              <a:t>heavy</a:t>
            </a:r>
            <a:r>
              <a:rPr lang="en-US" sz="1235" dirty="0">
                <a:solidFill>
                  <a:srgbClr val="000000"/>
                </a:solidFill>
                <a:latin typeface="Calibri" panose="020F0502020204030204" pitchFamily="34" charset="0"/>
              </a:rPr>
              <a:t>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started to </a:t>
            </a:r>
            <a:r>
              <a:rPr lang="en-US" sz="1235" b="1" dirty="0">
                <a:solidFill>
                  <a:srgbClr val="FFFFFF"/>
                </a:solidFill>
                <a:highlight>
                  <a:srgbClr val="800000"/>
                </a:highlight>
                <a:latin typeface="Calibri" panose="020F0502020204030204" pitchFamily="34" charset="0"/>
              </a:rPr>
              <a:t>sink </a:t>
            </a:r>
            <a:r>
              <a:rPr lang="en-US" sz="1235" b="1" dirty="0">
                <a:solidFill>
                  <a:srgbClr val="FFFFFF"/>
                </a:solidFill>
                <a:highlight>
                  <a:srgbClr val="0000FF"/>
                </a:highlight>
                <a:latin typeface="Calibri" panose="020F0502020204030204" pitchFamily="34" charset="0"/>
              </a:rPr>
              <a:t>slowly.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The</a:t>
            </a:r>
            <a:r>
              <a:rPr lang="en-US" sz="1235" dirty="0">
                <a:solidFill>
                  <a:srgbClr val="000000"/>
                </a:solidFill>
                <a:highlight>
                  <a:srgbClr val="FF00FF"/>
                </a:highlight>
                <a:latin typeface="Calibri" panose="020F0502020204030204" pitchFamily="34" charset="0"/>
              </a:rPr>
              <a:t> side </a:t>
            </a:r>
            <a:r>
              <a:rPr lang="en-US" sz="1235" dirty="0">
                <a:solidFill>
                  <a:srgbClr val="000000"/>
                </a:solidFill>
                <a:latin typeface="Calibri" panose="020F0502020204030204" pitchFamily="34" charset="0"/>
              </a:rPr>
              <a:t>of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that </a:t>
            </a:r>
            <a:r>
              <a:rPr lang="en-US" sz="1235" dirty="0">
                <a:solidFill>
                  <a:srgbClr val="000000"/>
                </a:solidFill>
                <a:highlight>
                  <a:srgbClr val="FFFF00"/>
                </a:highlight>
                <a:latin typeface="Calibri" panose="020F0502020204030204" pitchFamily="34" charset="0"/>
              </a:rPr>
              <a:t>leans </a:t>
            </a:r>
            <a:r>
              <a:rPr lang="en-US" sz="1235" dirty="0">
                <a:solidFill>
                  <a:srgbClr val="000000"/>
                </a:solidFill>
                <a:latin typeface="Calibri" panose="020F0502020204030204" pitchFamily="34" charset="0"/>
              </a:rPr>
              <a:t>the most has the </a:t>
            </a:r>
            <a:r>
              <a:rPr lang="en-US" sz="1235" dirty="0">
                <a:solidFill>
                  <a:srgbClr val="000000"/>
                </a:solidFill>
                <a:highlight>
                  <a:srgbClr val="C0C0C0"/>
                </a:highlight>
                <a:latin typeface="Calibri" panose="020F0502020204030204" pitchFamily="34" charset="0"/>
              </a:rPr>
              <a:t>softes</a:t>
            </a:r>
            <a:r>
              <a:rPr lang="en-US" sz="1235" dirty="0">
                <a:solidFill>
                  <a:srgbClr val="000000"/>
                </a:solidFill>
                <a:latin typeface="Calibri" panose="020F0502020204030204" pitchFamily="34" charset="0"/>
              </a:rPr>
              <a:t>t </a:t>
            </a:r>
            <a:r>
              <a:rPr lang="en-US" sz="1235" dirty="0">
                <a:solidFill>
                  <a:srgbClr val="000000"/>
                </a:solidFill>
                <a:highlight>
                  <a:srgbClr val="00FFFF"/>
                </a:highlight>
                <a:latin typeface="Calibri" panose="020F0502020204030204" pitchFamily="34" charset="0"/>
              </a:rPr>
              <a:t>soil</a:t>
            </a:r>
            <a:r>
              <a:rPr lang="en-US" sz="1235" dirty="0">
                <a:solidFill>
                  <a:srgbClr val="000000"/>
                </a:solidFill>
                <a:latin typeface="Calibri" panose="020F0502020204030204" pitchFamily="34" charset="0"/>
              </a:rPr>
              <a:t> under it.  This makes that </a:t>
            </a:r>
            <a:r>
              <a:rPr lang="en-US" sz="1235" dirty="0">
                <a:solidFill>
                  <a:srgbClr val="000000"/>
                </a:solidFill>
                <a:highlight>
                  <a:srgbClr val="FF00FF"/>
                </a:highlight>
                <a:latin typeface="Calibri" panose="020F0502020204030204" pitchFamily="34" charset="0"/>
              </a:rPr>
              <a:t>side </a:t>
            </a:r>
            <a:r>
              <a:rPr lang="en-US" sz="1235" b="1" dirty="0">
                <a:solidFill>
                  <a:srgbClr val="FFFFFF"/>
                </a:solidFill>
                <a:highlight>
                  <a:srgbClr val="800000"/>
                </a:highlight>
                <a:latin typeface="Calibri" panose="020F0502020204030204" pitchFamily="34" charset="0"/>
              </a:rPr>
              <a:t>sink </a:t>
            </a:r>
            <a:r>
              <a:rPr lang="en-US" sz="1235" dirty="0">
                <a:solidFill>
                  <a:srgbClr val="000000"/>
                </a:solidFill>
                <a:latin typeface="Calibri" panose="020F0502020204030204" pitchFamily="34" charset="0"/>
              </a:rPr>
              <a:t>even more.</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In 1998, the</a:t>
            </a:r>
            <a:r>
              <a:rPr lang="en-US" sz="1235" b="1" dirty="0">
                <a:solidFill>
                  <a:srgbClr val="FFFFFF"/>
                </a:solidFill>
                <a:highlight>
                  <a:srgbClr val="000080"/>
                </a:highlight>
                <a:latin typeface="Calibri" panose="020F0502020204030204" pitchFamily="34" charset="0"/>
              </a:rPr>
              <a:t> engineers </a:t>
            </a:r>
            <a:r>
              <a:rPr lang="en-US" sz="1235" dirty="0">
                <a:solidFill>
                  <a:srgbClr val="000000"/>
                </a:solidFill>
                <a:latin typeface="Calibri" panose="020F0502020204030204" pitchFamily="34" charset="0"/>
              </a:rPr>
              <a:t>and </a:t>
            </a:r>
            <a:r>
              <a:rPr lang="en-US" sz="1235" b="1" dirty="0">
                <a:solidFill>
                  <a:srgbClr val="FFFFFF"/>
                </a:solidFill>
                <a:highlight>
                  <a:srgbClr val="000080"/>
                </a:highlight>
                <a:latin typeface="Calibri" panose="020F0502020204030204" pitchFamily="34" charset="0"/>
              </a:rPr>
              <a:t>scientists</a:t>
            </a:r>
            <a:r>
              <a:rPr lang="en-US" sz="1235" dirty="0">
                <a:solidFill>
                  <a:srgbClr val="000000"/>
                </a:solidFill>
                <a:latin typeface="Calibri" panose="020F0502020204030204" pitchFamily="34" charset="0"/>
              </a:rPr>
              <a:t> started work to save the </a:t>
            </a:r>
            <a:r>
              <a:rPr lang="en-US" sz="1235" dirty="0">
                <a:solidFill>
                  <a:srgbClr val="000000"/>
                </a:solidFill>
                <a:highlight>
                  <a:srgbClr val="00FF00"/>
                </a:highlight>
                <a:latin typeface="Calibri" panose="020F0502020204030204" pitchFamily="34" charset="0"/>
              </a:rPr>
              <a:t>landmark.</a:t>
            </a:r>
            <a:r>
              <a:rPr lang="en-US" sz="1235" dirty="0">
                <a:solidFill>
                  <a:srgbClr val="000000"/>
                </a:solidFill>
                <a:latin typeface="Calibri" panose="020F0502020204030204" pitchFamily="34" charset="0"/>
              </a:rPr>
              <a:t> They agreed on a way to save </a:t>
            </a:r>
            <a:r>
              <a:rPr lang="en-US" sz="1235" dirty="0">
                <a:solidFill>
                  <a:srgbClr val="000000"/>
                </a:solidFill>
                <a:highlight>
                  <a:srgbClr val="00FF00"/>
                </a:highlight>
                <a:latin typeface="Calibri" panose="020F0502020204030204" pitchFamily="34" charset="0"/>
              </a:rPr>
              <a:t>it.</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First, </a:t>
            </a:r>
            <a:r>
              <a:rPr lang="en-US" sz="1235" b="1" dirty="0">
                <a:solidFill>
                  <a:srgbClr val="FFFFFF"/>
                </a:solidFill>
                <a:highlight>
                  <a:srgbClr val="000000"/>
                </a:highlight>
                <a:latin typeface="Calibri" panose="020F0502020204030204" pitchFamily="34" charset="0"/>
              </a:rPr>
              <a:t>workers </a:t>
            </a:r>
            <a:r>
              <a:rPr lang="en-US" sz="1235" dirty="0">
                <a:solidFill>
                  <a:srgbClr val="000000"/>
                </a:solidFill>
                <a:latin typeface="Calibri" panose="020F0502020204030204" pitchFamily="34" charset="0"/>
              </a:rPr>
              <a:t>wrapped </a:t>
            </a:r>
            <a:r>
              <a:rPr lang="en-US" sz="1235" b="1" dirty="0">
                <a:solidFill>
                  <a:srgbClr val="FFFFFF"/>
                </a:solidFill>
                <a:highlight>
                  <a:srgbClr val="808000"/>
                </a:highlight>
                <a:latin typeface="Calibri" panose="020F0502020204030204" pitchFamily="34" charset="0"/>
              </a:rPr>
              <a:t>heavy </a:t>
            </a:r>
            <a:r>
              <a:rPr lang="en-US" sz="1235" dirty="0">
                <a:solidFill>
                  <a:srgbClr val="000000"/>
                </a:solidFill>
                <a:latin typeface="Calibri" panose="020F0502020204030204" pitchFamily="34" charset="0"/>
              </a:rPr>
              <a:t>steel </a:t>
            </a:r>
            <a:r>
              <a:rPr lang="en-US" sz="1235" b="1" dirty="0">
                <a:solidFill>
                  <a:srgbClr val="FFFFFF"/>
                </a:solidFill>
                <a:highlight>
                  <a:srgbClr val="008080"/>
                </a:highlight>
                <a:latin typeface="Calibri" panose="020F0502020204030204" pitchFamily="34" charset="0"/>
              </a:rPr>
              <a:t>cables</a:t>
            </a:r>
            <a:r>
              <a:rPr lang="en-US" sz="1235" dirty="0">
                <a:solidFill>
                  <a:srgbClr val="000000"/>
                </a:solidFill>
                <a:latin typeface="Calibri" panose="020F0502020204030204" pitchFamily="34" charset="0"/>
              </a:rPr>
              <a:t> around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  </a:t>
            </a:r>
            <a:r>
              <a:rPr lang="en-US" sz="1235" dirty="0">
                <a:solidFill>
                  <a:srgbClr val="000000"/>
                </a:solidFill>
                <a:highlight>
                  <a:srgbClr val="00FF00"/>
                </a:highlight>
                <a:latin typeface="Calibri" panose="020F0502020204030204" pitchFamily="34" charset="0"/>
              </a:rPr>
              <a:t>It</a:t>
            </a:r>
            <a:r>
              <a:rPr lang="en-US" sz="1235" dirty="0">
                <a:solidFill>
                  <a:srgbClr val="000000"/>
                </a:solidFill>
                <a:latin typeface="Calibri" panose="020F0502020204030204" pitchFamily="34" charset="0"/>
              </a:rPr>
              <a:t> didn’t fall over while </a:t>
            </a:r>
            <a:r>
              <a:rPr lang="en-US" sz="1235" b="1" dirty="0">
                <a:solidFill>
                  <a:srgbClr val="FFFFFF"/>
                </a:solidFill>
                <a:highlight>
                  <a:srgbClr val="000000"/>
                </a:highlight>
                <a:latin typeface="Calibri" panose="020F0502020204030204" pitchFamily="34" charset="0"/>
              </a:rPr>
              <a:t>they</a:t>
            </a:r>
            <a:r>
              <a:rPr lang="en-US" sz="1235" dirty="0">
                <a:solidFill>
                  <a:srgbClr val="000000"/>
                </a:solidFill>
                <a:latin typeface="Calibri" panose="020F0502020204030204" pitchFamily="34" charset="0"/>
              </a:rPr>
              <a:t> were working on it.  The </a:t>
            </a:r>
            <a:r>
              <a:rPr lang="en-US" sz="1235" b="1" dirty="0">
                <a:solidFill>
                  <a:srgbClr val="FFFFFF"/>
                </a:solidFill>
                <a:highlight>
                  <a:srgbClr val="808000"/>
                </a:highlight>
                <a:latin typeface="Calibri" panose="020F0502020204030204" pitchFamily="34" charset="0"/>
              </a:rPr>
              <a:t>heavy </a:t>
            </a:r>
            <a:r>
              <a:rPr lang="en-US" sz="1235" b="1" dirty="0">
                <a:solidFill>
                  <a:srgbClr val="FFFFFF"/>
                </a:solidFill>
                <a:highlight>
                  <a:srgbClr val="008080"/>
                </a:highlight>
                <a:latin typeface="Calibri" panose="020F0502020204030204" pitchFamily="34" charset="0"/>
              </a:rPr>
              <a:t>cables </a:t>
            </a:r>
            <a:r>
              <a:rPr lang="en-US" sz="1235" dirty="0">
                <a:solidFill>
                  <a:srgbClr val="000000"/>
                </a:solidFill>
                <a:latin typeface="Calibri" panose="020F0502020204030204" pitchFamily="34" charset="0"/>
              </a:rPr>
              <a:t>held it up.</a:t>
            </a:r>
            <a:r>
              <a:rPr lang="en-US" sz="97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059"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Then, the </a:t>
            </a:r>
            <a:r>
              <a:rPr lang="en-US" sz="1235" b="1" dirty="0">
                <a:solidFill>
                  <a:srgbClr val="FFFFFF"/>
                </a:solidFill>
                <a:highlight>
                  <a:srgbClr val="000000"/>
                </a:highlight>
                <a:latin typeface="Calibri" panose="020F0502020204030204" pitchFamily="34" charset="0"/>
              </a:rPr>
              <a:t>workers</a:t>
            </a:r>
            <a:r>
              <a:rPr lang="en-US" sz="1235" dirty="0">
                <a:solidFill>
                  <a:srgbClr val="000000"/>
                </a:solidFill>
                <a:latin typeface="Calibri" panose="020F0502020204030204" pitchFamily="34" charset="0"/>
              </a:rPr>
              <a:t> started to dig under the high </a:t>
            </a:r>
            <a:r>
              <a:rPr lang="en-US" sz="1235" dirty="0">
                <a:solidFill>
                  <a:srgbClr val="000000"/>
                </a:solidFill>
                <a:highlight>
                  <a:srgbClr val="FF00FF"/>
                </a:highlight>
                <a:latin typeface="Calibri" panose="020F0502020204030204" pitchFamily="34" charset="0"/>
              </a:rPr>
              <a:t>side </a:t>
            </a:r>
            <a:r>
              <a:rPr lang="en-US" sz="1235" dirty="0">
                <a:solidFill>
                  <a:srgbClr val="000000"/>
                </a:solidFill>
                <a:latin typeface="Calibri" panose="020F0502020204030204" pitchFamily="34" charset="0"/>
              </a:rPr>
              <a:t>of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(the right </a:t>
            </a:r>
            <a:r>
              <a:rPr lang="en-US" sz="1235" dirty="0">
                <a:solidFill>
                  <a:srgbClr val="000000"/>
                </a:solidFill>
                <a:highlight>
                  <a:srgbClr val="FF00FF"/>
                </a:highlight>
                <a:latin typeface="Calibri" panose="020F0502020204030204" pitchFamily="34" charset="0"/>
              </a:rPr>
              <a:t>side</a:t>
            </a:r>
            <a:r>
              <a:rPr lang="en-US" sz="1235" dirty="0">
                <a:solidFill>
                  <a:srgbClr val="000000"/>
                </a:solidFill>
                <a:latin typeface="Calibri" panose="020F0502020204030204" pitchFamily="34" charset="0"/>
              </a:rPr>
              <a:t> in</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35" dirty="0">
                <a:solidFill>
                  <a:srgbClr val="000000"/>
                </a:solidFill>
                <a:latin typeface="Calibri" panose="020F0502020204030204" pitchFamily="34" charset="0"/>
              </a:rPr>
              <a:t>the photo).  </a:t>
            </a:r>
            <a:r>
              <a:rPr lang="en-US" sz="1235" b="1" dirty="0">
                <a:solidFill>
                  <a:srgbClr val="FFFFFF"/>
                </a:solidFill>
                <a:highlight>
                  <a:srgbClr val="000000"/>
                </a:highlight>
                <a:latin typeface="Calibri" panose="020F0502020204030204" pitchFamily="34" charset="0"/>
              </a:rPr>
              <a:t>They </a:t>
            </a:r>
            <a:r>
              <a:rPr lang="en-US" sz="1235" b="1" dirty="0">
                <a:solidFill>
                  <a:srgbClr val="FFFFFF"/>
                </a:solidFill>
                <a:highlight>
                  <a:srgbClr val="0000FF"/>
                </a:highlight>
                <a:latin typeface="Calibri" panose="020F0502020204030204" pitchFamily="34" charset="0"/>
              </a:rPr>
              <a:t>slowly</a:t>
            </a:r>
            <a:r>
              <a:rPr lang="en-US" sz="1235" dirty="0">
                <a:solidFill>
                  <a:srgbClr val="000000"/>
                </a:solidFill>
                <a:latin typeface="Calibri" panose="020F0502020204030204" pitchFamily="34" charset="0"/>
              </a:rPr>
              <a:t> took away some of the </a:t>
            </a:r>
            <a:r>
              <a:rPr lang="en-US" sz="1235" dirty="0">
                <a:solidFill>
                  <a:srgbClr val="000000"/>
                </a:solidFill>
                <a:highlight>
                  <a:srgbClr val="00FFFF"/>
                </a:highlight>
                <a:latin typeface="Calibri" panose="020F0502020204030204" pitchFamily="34" charset="0"/>
              </a:rPr>
              <a:t>soil</a:t>
            </a:r>
            <a:r>
              <a:rPr lang="en-US" sz="1235" dirty="0">
                <a:solidFill>
                  <a:srgbClr val="000000"/>
                </a:solidFill>
                <a:latin typeface="Calibri" panose="020F0502020204030204" pitchFamily="34" charset="0"/>
              </a:rPr>
              <a:t> so </a:t>
            </a:r>
            <a:r>
              <a:rPr lang="en-US" sz="1235" dirty="0">
                <a:solidFill>
                  <a:srgbClr val="000000"/>
                </a:solidFill>
                <a:highlight>
                  <a:srgbClr val="00FF00"/>
                </a:highlight>
                <a:latin typeface="Calibri" panose="020F0502020204030204" pitchFamily="34" charset="0"/>
              </a:rPr>
              <a:t>it</a:t>
            </a:r>
            <a:r>
              <a:rPr lang="en-US" sz="1235" dirty="0">
                <a:solidFill>
                  <a:srgbClr val="000000"/>
                </a:solidFill>
                <a:latin typeface="Calibri" panose="020F0502020204030204" pitchFamily="34" charset="0"/>
              </a:rPr>
              <a:t> would </a:t>
            </a:r>
            <a:r>
              <a:rPr lang="en-US" sz="1235" b="1" dirty="0">
                <a:solidFill>
                  <a:srgbClr val="FFFFFF"/>
                </a:solidFill>
                <a:highlight>
                  <a:srgbClr val="800000"/>
                </a:highlight>
                <a:latin typeface="Calibri" panose="020F0502020204030204" pitchFamily="34" charset="0"/>
              </a:rPr>
              <a:t>sink </a:t>
            </a:r>
            <a:r>
              <a:rPr lang="en-US" sz="1235" dirty="0">
                <a:solidFill>
                  <a:srgbClr val="000000"/>
                </a:solidFill>
                <a:latin typeface="Calibri" panose="020F0502020204030204" pitchFamily="34" charset="0"/>
              </a:rPr>
              <a:t>a little on the high </a:t>
            </a:r>
            <a:r>
              <a:rPr lang="en-US" sz="1235" dirty="0">
                <a:solidFill>
                  <a:srgbClr val="000000"/>
                </a:solidFill>
                <a:highlight>
                  <a:srgbClr val="FF00FF"/>
                </a:highlight>
                <a:latin typeface="Calibri" panose="020F0502020204030204" pitchFamily="34" charset="0"/>
              </a:rPr>
              <a:t>side.</a:t>
            </a:r>
            <a:r>
              <a:rPr lang="en-US" sz="1235" dirty="0">
                <a:solidFill>
                  <a:srgbClr val="000000"/>
                </a:solidFill>
                <a:latin typeface="Calibri" panose="020F0502020204030204" pitchFamily="34" charset="0"/>
              </a:rPr>
              <a:t>  </a:t>
            </a:r>
            <a:r>
              <a:rPr lang="en-US" sz="1235" dirty="0">
                <a:solidFill>
                  <a:srgbClr val="000000"/>
                </a:solidFill>
                <a:highlight>
                  <a:srgbClr val="00FF00"/>
                </a:highlight>
                <a:latin typeface="Calibri" panose="020F0502020204030204" pitchFamily="34" charset="0"/>
              </a:rPr>
              <a:t>It </a:t>
            </a:r>
            <a:r>
              <a:rPr lang="en-US" sz="1235" dirty="0">
                <a:solidFill>
                  <a:srgbClr val="000000"/>
                </a:solidFill>
                <a:latin typeface="Calibri" panose="020F0502020204030204" pitchFamily="34" charset="0"/>
              </a:rPr>
              <a:t>did – by one inch!  That may not sound like much, but it made the </a:t>
            </a:r>
            <a:r>
              <a:rPr lang="en-US" sz="1235" dirty="0">
                <a:solidFill>
                  <a:srgbClr val="000000"/>
                </a:solidFill>
                <a:highlight>
                  <a:srgbClr val="00FF00"/>
                </a:highlight>
                <a:latin typeface="Calibri" panose="020F0502020204030204" pitchFamily="34" charset="0"/>
              </a:rPr>
              <a:t>tower </a:t>
            </a:r>
            <a:r>
              <a:rPr lang="en-US" sz="1235" dirty="0">
                <a:solidFill>
                  <a:srgbClr val="000000"/>
                </a:solidFill>
                <a:latin typeface="Calibri" panose="020F0502020204030204" pitchFamily="34" charset="0"/>
              </a:rPr>
              <a:t>straighter.</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059" dirty="0">
                <a:solidFill>
                  <a:srgbClr val="000000"/>
                </a:solidFill>
                <a:latin typeface="Times New Roman" panose="02020603050405020304" pitchFamily="18" charset="0"/>
                <a:ea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a:p>
            <a:r>
              <a:rPr lang="en-US" sz="1235" dirty="0">
                <a:solidFill>
                  <a:srgbClr val="000000"/>
                </a:solidFill>
                <a:latin typeface="Calibri" panose="020F0502020204030204" pitchFamily="34" charset="0"/>
              </a:rPr>
              <a:t>In 2002 the </a:t>
            </a:r>
            <a:r>
              <a:rPr lang="en-US" sz="1235" b="1" dirty="0">
                <a:solidFill>
                  <a:srgbClr val="FFFFFF"/>
                </a:solidFill>
                <a:highlight>
                  <a:srgbClr val="000080"/>
                </a:highlight>
                <a:latin typeface="Calibri" panose="020F0502020204030204" pitchFamily="34" charset="0"/>
              </a:rPr>
              <a:t>engineers</a:t>
            </a:r>
            <a:r>
              <a:rPr lang="en-US" sz="1235" dirty="0">
                <a:solidFill>
                  <a:srgbClr val="000000"/>
                </a:solidFill>
                <a:latin typeface="Calibri" panose="020F0502020204030204" pitchFamily="34" charset="0"/>
              </a:rPr>
              <a:t> and </a:t>
            </a:r>
            <a:r>
              <a:rPr lang="en-US" sz="1235" b="1" dirty="0">
                <a:solidFill>
                  <a:srgbClr val="FFFFFF"/>
                </a:solidFill>
                <a:highlight>
                  <a:srgbClr val="000080"/>
                </a:highlight>
                <a:latin typeface="Calibri" panose="020F0502020204030204" pitchFamily="34" charset="0"/>
              </a:rPr>
              <a:t>scientists</a:t>
            </a:r>
            <a:r>
              <a:rPr lang="en-US" sz="1235" dirty="0">
                <a:solidFill>
                  <a:srgbClr val="000000"/>
                </a:solidFill>
                <a:latin typeface="Calibri" panose="020F0502020204030204" pitchFamily="34" charset="0"/>
              </a:rPr>
              <a:t> made the </a:t>
            </a:r>
            <a:r>
              <a:rPr lang="en-US" sz="1235" dirty="0">
                <a:solidFill>
                  <a:srgbClr val="000000"/>
                </a:solidFill>
                <a:highlight>
                  <a:srgbClr val="00FF00"/>
                </a:highlight>
                <a:latin typeface="Calibri" panose="020F0502020204030204" pitchFamily="34" charset="0"/>
              </a:rPr>
              <a:t>tower</a:t>
            </a:r>
            <a:r>
              <a:rPr lang="en-US" sz="1235" dirty="0">
                <a:solidFill>
                  <a:srgbClr val="000000"/>
                </a:solidFill>
                <a:latin typeface="Calibri" panose="020F0502020204030204" pitchFamily="34" charset="0"/>
              </a:rPr>
              <a:t> safe again.  It will not </a:t>
            </a:r>
            <a:r>
              <a:rPr lang="en-US" sz="1235" dirty="0">
                <a:solidFill>
                  <a:srgbClr val="000000"/>
                </a:solidFill>
                <a:highlight>
                  <a:srgbClr val="FF0000"/>
                </a:highlight>
                <a:latin typeface="Calibri" panose="020F0502020204030204" pitchFamily="34" charset="0"/>
              </a:rPr>
              <a:t>topple!</a:t>
            </a:r>
            <a:r>
              <a:rPr lang="en-US" sz="1235" dirty="0">
                <a:solidFill>
                  <a:srgbClr val="000000"/>
                </a:solidFill>
                <a:latin typeface="Calibri" panose="020F0502020204030204" pitchFamily="34" charset="0"/>
              </a:rPr>
              <a:t>  Now visitors come from all over the world to see </a:t>
            </a:r>
            <a:r>
              <a:rPr lang="en-US" sz="1235" dirty="0">
                <a:solidFill>
                  <a:srgbClr val="000000"/>
                </a:solidFill>
                <a:highlight>
                  <a:srgbClr val="00FF00"/>
                </a:highlight>
                <a:latin typeface="Calibri" panose="020F0502020204030204" pitchFamily="34" charset="0"/>
              </a:rPr>
              <a:t>it</a:t>
            </a:r>
            <a:r>
              <a:rPr lang="en-US" sz="1235" dirty="0">
                <a:solidFill>
                  <a:srgbClr val="000000"/>
                </a:solidFill>
                <a:latin typeface="Calibri" panose="020F0502020204030204" pitchFamily="34" charset="0"/>
              </a:rPr>
              <a:t>. Visitors climb to the top of this famous </a:t>
            </a:r>
            <a:r>
              <a:rPr lang="en-US" sz="1235" dirty="0">
                <a:solidFill>
                  <a:srgbClr val="000000"/>
                </a:solidFill>
                <a:highlight>
                  <a:srgbClr val="FFFF00"/>
                </a:highlight>
                <a:latin typeface="Calibri" panose="020F0502020204030204" pitchFamily="34" charset="0"/>
              </a:rPr>
              <a:t>tilting</a:t>
            </a:r>
            <a:r>
              <a:rPr lang="en-US" sz="1235" dirty="0">
                <a:solidFill>
                  <a:srgbClr val="000000"/>
                </a:solidFill>
                <a:latin typeface="Calibri" panose="020F0502020204030204" pitchFamily="34" charset="0"/>
              </a:rPr>
              <a:t> </a:t>
            </a:r>
            <a:r>
              <a:rPr lang="en-US" sz="1235" dirty="0">
                <a:solidFill>
                  <a:srgbClr val="000000"/>
                </a:solidFill>
                <a:highlight>
                  <a:srgbClr val="00FF00"/>
                </a:highlight>
                <a:latin typeface="Calibri" panose="020F0502020204030204" pitchFamily="34" charset="0"/>
              </a:rPr>
              <a:t>landmark.</a:t>
            </a:r>
            <a:endParaRPr lang="en-US" sz="1059" dirty="0">
              <a:latin typeface="Times New Roman" panose="02020603050405020304" pitchFamily="18" charset="0"/>
              <a:ea typeface="Times New Roman" panose="02020603050405020304" pitchFamily="18" charset="0"/>
            </a:endParaRPr>
          </a:p>
          <a:p>
            <a:pPr>
              <a:lnSpc>
                <a:spcPct val="107000"/>
              </a:lnSpc>
              <a:spcAft>
                <a:spcPts val="706"/>
              </a:spcAft>
            </a:pPr>
            <a:r>
              <a:rPr lang="en-US" sz="97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97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406334" y="6839061"/>
          <a:ext cx="6057024" cy="1775012"/>
        </p:xfrm>
        <a:graphic>
          <a:graphicData uri="http://schemas.openxmlformats.org/drawingml/2006/table">
            <a:tbl>
              <a:tblPr firstRow="1" bandRow="1">
                <a:tableStyleId>{5C22544A-7EE6-4342-B048-85BDC9FD1C3A}</a:tableStyleId>
              </a:tblPr>
              <a:tblGrid>
                <a:gridCol w="2019008"/>
                <a:gridCol w="1009504"/>
                <a:gridCol w="1276009"/>
                <a:gridCol w="1752503"/>
              </a:tblGrid>
              <a:tr h="1775012">
                <a:tc>
                  <a:txBody>
                    <a:bodyPr/>
                    <a:lstStyle/>
                    <a:p>
                      <a:r>
                        <a:rPr lang="en-US" sz="1200" b="0" dirty="0" smtClean="0">
                          <a:solidFill>
                            <a:schemeClr val="tx1"/>
                          </a:solidFill>
                        </a:rPr>
                        <a:t>Tower  11</a:t>
                      </a:r>
                    </a:p>
                    <a:p>
                      <a:r>
                        <a:rPr lang="en-US" sz="1200" b="0" dirty="0" smtClean="0">
                          <a:solidFill>
                            <a:schemeClr val="tx1"/>
                          </a:solidFill>
                        </a:rPr>
                        <a:t>It or It’s in Reference to the Tower – 8</a:t>
                      </a:r>
                    </a:p>
                    <a:p>
                      <a:r>
                        <a:rPr lang="en-US" sz="1200" b="0" dirty="0" smtClean="0">
                          <a:solidFill>
                            <a:schemeClr val="tx1"/>
                          </a:solidFill>
                        </a:rPr>
                        <a:t>Landmark – 2</a:t>
                      </a:r>
                    </a:p>
                    <a:p>
                      <a:r>
                        <a:rPr lang="en-US" sz="1200" b="0" dirty="0" smtClean="0">
                          <a:solidFill>
                            <a:schemeClr val="tx1"/>
                          </a:solidFill>
                        </a:rPr>
                        <a:t>Engineers -2</a:t>
                      </a:r>
                    </a:p>
                    <a:p>
                      <a:r>
                        <a:rPr lang="en-US" sz="1200" b="0" dirty="0" smtClean="0">
                          <a:solidFill>
                            <a:schemeClr val="tx1"/>
                          </a:solidFill>
                        </a:rPr>
                        <a:t>Scientists – 2</a:t>
                      </a:r>
                    </a:p>
                    <a:p>
                      <a:r>
                        <a:rPr lang="en-US" sz="1200" b="0" dirty="0" smtClean="0">
                          <a:solidFill>
                            <a:schemeClr val="tx1"/>
                          </a:solidFill>
                        </a:rPr>
                        <a:t>Tilt – 2</a:t>
                      </a:r>
                    </a:p>
                    <a:p>
                      <a:r>
                        <a:rPr lang="en-US" sz="1200" b="0" dirty="0" smtClean="0">
                          <a:solidFill>
                            <a:schemeClr val="tx1"/>
                          </a:solidFill>
                        </a:rPr>
                        <a:t>lean(s) – 2</a:t>
                      </a:r>
                    </a:p>
                    <a:p>
                      <a:r>
                        <a:rPr lang="en-US" sz="1200" b="0" dirty="0" smtClean="0">
                          <a:solidFill>
                            <a:schemeClr val="tx1"/>
                          </a:solidFill>
                        </a:rPr>
                        <a:t>Slant(s) - 1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Side – 6</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Soil – 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Sand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Clay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Workers – 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They (referring to workers) – 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Timber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Tip Over –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Topple - 1</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baseline="0" dirty="0" smtClean="0">
                          <a:solidFill>
                            <a:schemeClr val="tx1"/>
                          </a:solidFill>
                        </a:rPr>
                        <a:t>Heavy – 3</a:t>
                      </a:r>
                    </a:p>
                    <a:p>
                      <a:r>
                        <a:rPr lang="en-US" sz="1200" b="0" baseline="0" dirty="0" smtClean="0">
                          <a:solidFill>
                            <a:schemeClr val="tx1"/>
                          </a:solidFill>
                        </a:rPr>
                        <a:t>Cables – 2</a:t>
                      </a:r>
                    </a:p>
                    <a:p>
                      <a:r>
                        <a:rPr lang="en-US" sz="1200" b="0" baseline="0" dirty="0" smtClean="0">
                          <a:solidFill>
                            <a:schemeClr val="tx1"/>
                          </a:solidFill>
                        </a:rPr>
                        <a:t>Soft – 2</a:t>
                      </a:r>
                    </a:p>
                    <a:p>
                      <a:r>
                        <a:rPr lang="en-US" sz="1200" b="0" baseline="0" dirty="0" smtClean="0">
                          <a:solidFill>
                            <a:schemeClr val="tx1"/>
                          </a:solidFill>
                        </a:rPr>
                        <a:t>Sink - 3</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Rectangle 1"/>
          <p:cNvSpPr/>
          <p:nvPr/>
        </p:nvSpPr>
        <p:spPr>
          <a:xfrm>
            <a:off x="201707" y="108976"/>
            <a:ext cx="6656293" cy="553357"/>
          </a:xfrm>
          <a:prstGeom prst="rect">
            <a:avLst/>
          </a:prstGeom>
        </p:spPr>
        <p:txBody>
          <a:bodyPr wrap="square">
            <a:spAutoFit/>
          </a:bodyPr>
          <a:lstStyle/>
          <a:p>
            <a:pPr lvl="0">
              <a:lnSpc>
                <a:spcPct val="107000"/>
              </a:lnSpc>
              <a:spcAft>
                <a:spcPts val="800"/>
              </a:spcAft>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Teacher Example of 3.3 </a:t>
            </a:r>
            <a:r>
              <a:rPr lang="en-US" sz="1200" b="1" u="sng" dirty="0">
                <a:solidFill>
                  <a:prstClr val="black"/>
                </a:solidFill>
                <a:ea typeface="Calibri"/>
                <a:cs typeface="Calibri"/>
              </a:rPr>
              <a:t>Reference </a:t>
            </a:r>
            <a:r>
              <a:rPr lang="en-US" sz="1200" b="1" u="sng" dirty="0" smtClean="0">
                <a:solidFill>
                  <a:prstClr val="black"/>
                </a:solidFill>
                <a:ea typeface="Calibri"/>
                <a:cs typeface="Calibri"/>
              </a:rPr>
              <a:t>Copy 2</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Finding Topic Tally words with same referencing using  like </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colors (this example has no introduction)</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35</a:t>
            </a:fld>
            <a:endParaRPr lang="en-US" dirty="0"/>
          </a:p>
        </p:txBody>
      </p:sp>
    </p:spTree>
    <p:extLst>
      <p:ext uri="{BB962C8B-B14F-4D97-AF65-F5344CB8AC3E}">
        <p14:creationId xmlns:p14="http://schemas.microsoft.com/office/powerpoint/2010/main" val="2743982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36</a:t>
            </a:fld>
            <a:endParaRPr lang="en-US" dirty="0"/>
          </a:p>
        </p:txBody>
      </p:sp>
      <p:sp>
        <p:nvSpPr>
          <p:cNvPr id="7" name="Rectangle 6"/>
          <p:cNvSpPr/>
          <p:nvPr/>
        </p:nvSpPr>
        <p:spPr>
          <a:xfrm>
            <a:off x="166449" y="183129"/>
            <a:ext cx="6691551" cy="5750420"/>
          </a:xfrm>
          <a:prstGeom prst="rect">
            <a:avLst/>
          </a:prstGeom>
        </p:spPr>
        <p:txBody>
          <a:bodyPr wrap="square">
            <a:spAutoFit/>
          </a:bodyPr>
          <a:lstStyle/>
          <a:p>
            <a:pPr lvl="0" algn="ctr">
              <a:lnSpc>
                <a:spcPct val="115000"/>
              </a:lnSpc>
            </a:pPr>
            <a:r>
              <a:rPr lang="en-US" sz="1200" b="1" u="sng" dirty="0">
                <a:solidFill>
                  <a:prstClr val="black"/>
                </a:solidFill>
                <a:ea typeface="Calibri"/>
                <a:cs typeface="Calibri"/>
              </a:rPr>
              <a:t>Reference Copy </a:t>
            </a:r>
            <a:r>
              <a:rPr lang="en-US" sz="1200" b="1" u="sng" dirty="0" smtClean="0">
                <a:solidFill>
                  <a:prstClr val="black"/>
                </a:solidFill>
                <a:ea typeface="Calibri"/>
                <a:cs typeface="Calibri"/>
              </a:rPr>
              <a:t>3</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lvl="0" algn="ctr">
              <a:lnSpc>
                <a:spcPct val="115000"/>
              </a:lnSpc>
            </a:pPr>
            <a:r>
              <a:rPr lang="en-US" sz="1200" b="1" u="sng" dirty="0" smtClean="0">
                <a:solidFill>
                  <a:prstClr val="black"/>
                </a:solidFill>
              </a:rPr>
              <a:t>Stopping </a:t>
            </a:r>
            <a:r>
              <a:rPr lang="en-US" sz="1200" b="1" u="sng" dirty="0">
                <a:solidFill>
                  <a:prstClr val="black"/>
                </a:solidFill>
              </a:rPr>
              <a:t>A Toppling Tower</a:t>
            </a:r>
          </a:p>
          <a:p>
            <a:pPr lvl="0" algn="ctr"/>
            <a:r>
              <a:rPr lang="en-US" sz="1200" dirty="0">
                <a:solidFill>
                  <a:prstClr val="black"/>
                </a:solidFill>
              </a:rPr>
              <a:t>Adapted from Mary Kay Carson</a:t>
            </a:r>
          </a:p>
          <a:p>
            <a:pPr lvl="0" algn="ctr"/>
            <a:endParaRPr lang="en-US" sz="1200" dirty="0">
              <a:solidFill>
                <a:prstClr val="black"/>
              </a:solidFill>
            </a:endParaRPr>
          </a:p>
          <a:p>
            <a:pPr>
              <a:lnSpc>
                <a:spcPct val="106000"/>
              </a:lnSpc>
            </a:pPr>
            <a:endParaRPr lang="en-US" sz="1200" dirty="0" smtClean="0">
              <a:solidFill>
                <a:srgbClr val="000000"/>
              </a:solidFill>
              <a:latin typeface="Calibri" panose="020F0502020204030204" pitchFamily="34" charset="0"/>
            </a:endParaRPr>
          </a:p>
          <a:p>
            <a:pPr>
              <a:lnSpc>
                <a:spcPct val="106000"/>
              </a:lnSpc>
            </a:pPr>
            <a:r>
              <a:rPr lang="en-US" sz="1200" dirty="0" smtClean="0">
                <a:solidFill>
                  <a:srgbClr val="000000"/>
                </a:solidFill>
                <a:latin typeface="Calibri" panose="020F0502020204030204" pitchFamily="34" charset="0"/>
              </a:rPr>
              <a:t>The </a:t>
            </a:r>
            <a:r>
              <a:rPr lang="en-US" sz="1200" dirty="0">
                <a:solidFill>
                  <a:srgbClr val="000000"/>
                </a:solidFill>
                <a:latin typeface="Calibri" panose="020F0502020204030204" pitchFamily="34" charset="0"/>
              </a:rPr>
              <a:t>Leaning Tower of Pisa is not safe!  Experts say it could topple over. Visitors used to climb to the top of the tower.  Now they can’t.  The 900 year old tower has always leaned over.  But now it is leaning too much and could topple.  Scientists need to find a way to save the tower.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Why is the tower not safe?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The tower weighs a lot.  Wind pushes it.  Earthquakes make it rattle.  This makes the tower lean more.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Times New Roman" panose="02020603050405020304" pitchFamily="18" charset="0"/>
                <a:ea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The tower is skinny.  Skinny things tilt easily to one side.  If it slants too far – TIMBER – it could tip over!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Times New Roman" panose="02020603050405020304" pitchFamily="18" charset="0"/>
                <a:ea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The tower is built on soft sand and clay.  The soil can’t hold up the heavy tower.  The tower started to sink slowly. </a:t>
            </a:r>
            <a:r>
              <a:rPr lang="en-US"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a:solidFill>
                  <a:srgbClr val="000000"/>
                </a:solidFill>
                <a:latin typeface="Calibri" panose="020F0502020204030204" pitchFamily="34" charset="0"/>
              </a:rPr>
              <a:t>The side of the tower that leans the most has the softest soil under it.  This makes that side sink even more.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In 1998, the engineers and scientists started work to save the landmark. They agreed on a way to save it.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Times New Roman" panose="02020603050405020304" pitchFamily="18" charset="0"/>
                <a:ea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First, workers wrapped steel cables around the tower. It didn’t fall over while they were working on it.  The heavy cables held it up.</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Calibri" panose="020F0502020204030204" pitchFamily="34" charset="0"/>
              </a:rPr>
              <a:t>Then, the workers started to dig under the high side of the tower (the right side in the photo).  They slowly took away some of the soil so it would sink a little on the high It did – by one inch!  That may not sound like much, but made the tower straighter.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200" dirty="0">
                <a:solidFill>
                  <a:srgbClr val="000000"/>
                </a:solidFill>
                <a:latin typeface="Times New Roman" panose="02020603050405020304" pitchFamily="18" charset="0"/>
                <a:ea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05"/>
              </a:spcAft>
            </a:pPr>
            <a:r>
              <a:rPr lang="en-US" sz="1200" dirty="0">
                <a:solidFill>
                  <a:srgbClr val="000000"/>
                </a:solidFill>
                <a:latin typeface="Calibri" panose="020F0502020204030204" pitchFamily="34" charset="0"/>
              </a:rPr>
              <a:t>In 2002 the engineers and scientists made the tower safe again.  It will not topple! Now visitors come from all over the world to see it. Visitors climb to the top of this famous, tilting landmark.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61639" y="0"/>
            <a:ext cx="2003612" cy="716991"/>
          </a:xfrm>
          <a:prstGeom prst="rect">
            <a:avLst/>
          </a:prstGeom>
          <a:noFill/>
        </p:spPr>
        <p:txBody>
          <a:bodyPr wrap="square" rtlCol="0">
            <a:spAutoFit/>
          </a:bodyPr>
          <a:lstStyle/>
          <a:p>
            <a:pPr lvl="0">
              <a:lnSpc>
                <a:spcPct val="115000"/>
              </a:lnSpc>
            </a:pPr>
            <a:r>
              <a:rPr lang="en-US" sz="1200" dirty="0">
                <a:solidFill>
                  <a:prstClr val="black"/>
                </a:solidFill>
                <a:ea typeface="Calibri"/>
                <a:cs typeface="Calibri"/>
              </a:rPr>
              <a:t>Teacher Copy  </a:t>
            </a:r>
          </a:p>
          <a:p>
            <a:pPr lvl="0">
              <a:lnSpc>
                <a:spcPct val="115000"/>
              </a:lnSpc>
            </a:pPr>
            <a:r>
              <a:rPr lang="en-US" sz="1200" dirty="0">
                <a:solidFill>
                  <a:prstClr val="black"/>
                </a:solidFill>
                <a:ea typeface="Calibri"/>
                <a:cs typeface="Calibri"/>
              </a:rPr>
              <a:t>Lexile: 550</a:t>
            </a:r>
          </a:p>
          <a:p>
            <a:pPr lvl="0">
              <a:lnSpc>
                <a:spcPct val="115000"/>
              </a:lnSpc>
            </a:pPr>
            <a:r>
              <a:rPr lang="en-US" sz="1200" dirty="0">
                <a:solidFill>
                  <a:prstClr val="black"/>
                </a:solidFill>
                <a:ea typeface="Calibri"/>
                <a:cs typeface="Calibri"/>
              </a:rPr>
              <a:t>Grade level  3.3  </a:t>
            </a:r>
          </a:p>
        </p:txBody>
      </p:sp>
      <p:grpSp>
        <p:nvGrpSpPr>
          <p:cNvPr id="17" name="Group 16"/>
          <p:cNvGrpSpPr/>
          <p:nvPr/>
        </p:nvGrpSpPr>
        <p:grpSpPr>
          <a:xfrm>
            <a:off x="261639" y="5859363"/>
            <a:ext cx="6047756" cy="2737341"/>
            <a:chOff x="261639" y="5859363"/>
            <a:chExt cx="6047756" cy="2737341"/>
          </a:xfrm>
        </p:grpSpPr>
        <p:grpSp>
          <p:nvGrpSpPr>
            <p:cNvPr id="8" name="Group 7"/>
            <p:cNvGrpSpPr/>
            <p:nvPr/>
          </p:nvGrpSpPr>
          <p:grpSpPr>
            <a:xfrm>
              <a:off x="261639" y="5859363"/>
              <a:ext cx="6047756" cy="2737341"/>
              <a:chOff x="338757" y="5006419"/>
              <a:chExt cx="6047756" cy="2737341"/>
            </a:xfrm>
          </p:grpSpPr>
          <p:pic>
            <p:nvPicPr>
              <p:cNvPr id="9" name="Picture 8"/>
              <p:cNvPicPr>
                <a:picLocks noChangeAspect="1"/>
              </p:cNvPicPr>
              <p:nvPr/>
            </p:nvPicPr>
            <p:blipFill>
              <a:blip r:embed="rId2"/>
              <a:stretch>
                <a:fillRect/>
              </a:stretch>
            </p:blipFill>
            <p:spPr>
              <a:xfrm>
                <a:off x="338757" y="5006419"/>
                <a:ext cx="6047756" cy="2737341"/>
              </a:xfrm>
              <a:prstGeom prst="rect">
                <a:avLst/>
              </a:prstGeom>
            </p:spPr>
          </p:pic>
          <p:sp>
            <p:nvSpPr>
              <p:cNvPr id="10" name="Rectangle 9"/>
              <p:cNvSpPr/>
              <p:nvPr/>
            </p:nvSpPr>
            <p:spPr>
              <a:xfrm>
                <a:off x="3150863" y="5428096"/>
                <a:ext cx="1011734" cy="14078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4909" y="5428095"/>
                <a:ext cx="890929" cy="14078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3037490" y="7662041"/>
              <a:ext cx="672662" cy="599419"/>
            </a:xfrm>
            <a:custGeom>
              <a:avLst/>
              <a:gdLst>
                <a:gd name="connsiteX0" fmla="*/ 0 w 672662"/>
                <a:gd name="connsiteY0" fmla="*/ 0 h 599419"/>
                <a:gd name="connsiteX1" fmla="*/ 52551 w 672662"/>
                <a:gd name="connsiteY1" fmla="*/ 52552 h 599419"/>
                <a:gd name="connsiteX2" fmla="*/ 126124 w 672662"/>
                <a:gd name="connsiteY2" fmla="*/ 147145 h 599419"/>
                <a:gd name="connsiteX3" fmla="*/ 157655 w 672662"/>
                <a:gd name="connsiteY3" fmla="*/ 168166 h 599419"/>
                <a:gd name="connsiteX4" fmla="*/ 252248 w 672662"/>
                <a:gd name="connsiteY4" fmla="*/ 262759 h 599419"/>
                <a:gd name="connsiteX5" fmla="*/ 283779 w 672662"/>
                <a:gd name="connsiteY5" fmla="*/ 294290 h 599419"/>
                <a:gd name="connsiteX6" fmla="*/ 325820 w 672662"/>
                <a:gd name="connsiteY6" fmla="*/ 336331 h 599419"/>
                <a:gd name="connsiteX7" fmla="*/ 367862 w 672662"/>
                <a:gd name="connsiteY7" fmla="*/ 367862 h 599419"/>
                <a:gd name="connsiteX8" fmla="*/ 399393 w 672662"/>
                <a:gd name="connsiteY8" fmla="*/ 399393 h 599419"/>
                <a:gd name="connsiteX9" fmla="*/ 430924 w 672662"/>
                <a:gd name="connsiteY9" fmla="*/ 420414 h 599419"/>
                <a:gd name="connsiteX10" fmla="*/ 462455 w 672662"/>
                <a:gd name="connsiteY10" fmla="*/ 451945 h 599419"/>
                <a:gd name="connsiteX11" fmla="*/ 493986 w 672662"/>
                <a:gd name="connsiteY11" fmla="*/ 462456 h 599419"/>
                <a:gd name="connsiteX12" fmla="*/ 515007 w 672662"/>
                <a:gd name="connsiteY12" fmla="*/ 493987 h 599419"/>
                <a:gd name="connsiteX13" fmla="*/ 546538 w 672662"/>
                <a:gd name="connsiteY13" fmla="*/ 504497 h 599419"/>
                <a:gd name="connsiteX14" fmla="*/ 578069 w 672662"/>
                <a:gd name="connsiteY14" fmla="*/ 525518 h 599419"/>
                <a:gd name="connsiteX15" fmla="*/ 630620 w 672662"/>
                <a:gd name="connsiteY15" fmla="*/ 567559 h 599419"/>
                <a:gd name="connsiteX16" fmla="*/ 672662 w 672662"/>
                <a:gd name="connsiteY16" fmla="*/ 599090 h 59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662" h="599419">
                  <a:moveTo>
                    <a:pt x="0" y="0"/>
                  </a:moveTo>
                  <a:cubicBezTo>
                    <a:pt x="17517" y="17517"/>
                    <a:pt x="36429" y="33743"/>
                    <a:pt x="52551" y="52552"/>
                  </a:cubicBezTo>
                  <a:cubicBezTo>
                    <a:pt x="78547" y="82881"/>
                    <a:pt x="92887" y="124987"/>
                    <a:pt x="126124" y="147145"/>
                  </a:cubicBezTo>
                  <a:cubicBezTo>
                    <a:pt x="136634" y="154152"/>
                    <a:pt x="148343" y="159630"/>
                    <a:pt x="157655" y="168166"/>
                  </a:cubicBezTo>
                  <a:cubicBezTo>
                    <a:pt x="190526" y="198298"/>
                    <a:pt x="220717" y="231228"/>
                    <a:pt x="252248" y="262759"/>
                  </a:cubicBezTo>
                  <a:lnTo>
                    <a:pt x="283779" y="294290"/>
                  </a:lnTo>
                  <a:cubicBezTo>
                    <a:pt x="297793" y="308304"/>
                    <a:pt x="309965" y="324440"/>
                    <a:pt x="325820" y="336331"/>
                  </a:cubicBezTo>
                  <a:cubicBezTo>
                    <a:pt x="339834" y="346841"/>
                    <a:pt x="354562" y="356462"/>
                    <a:pt x="367862" y="367862"/>
                  </a:cubicBezTo>
                  <a:cubicBezTo>
                    <a:pt x="379148" y="377535"/>
                    <a:pt x="387974" y="389877"/>
                    <a:pt x="399393" y="399393"/>
                  </a:cubicBezTo>
                  <a:cubicBezTo>
                    <a:pt x="409097" y="407480"/>
                    <a:pt x="421220" y="412327"/>
                    <a:pt x="430924" y="420414"/>
                  </a:cubicBezTo>
                  <a:cubicBezTo>
                    <a:pt x="442343" y="429930"/>
                    <a:pt x="450088" y="443700"/>
                    <a:pt x="462455" y="451945"/>
                  </a:cubicBezTo>
                  <a:cubicBezTo>
                    <a:pt x="471673" y="458091"/>
                    <a:pt x="483476" y="458952"/>
                    <a:pt x="493986" y="462456"/>
                  </a:cubicBezTo>
                  <a:cubicBezTo>
                    <a:pt x="500993" y="472966"/>
                    <a:pt x="505143" y="486096"/>
                    <a:pt x="515007" y="493987"/>
                  </a:cubicBezTo>
                  <a:cubicBezTo>
                    <a:pt x="523658" y="500908"/>
                    <a:pt x="536629" y="499542"/>
                    <a:pt x="546538" y="504497"/>
                  </a:cubicBezTo>
                  <a:cubicBezTo>
                    <a:pt x="557836" y="510146"/>
                    <a:pt x="567559" y="518511"/>
                    <a:pt x="578069" y="525518"/>
                  </a:cubicBezTo>
                  <a:cubicBezTo>
                    <a:pt x="638307" y="615878"/>
                    <a:pt x="558098" y="509542"/>
                    <a:pt x="630620" y="567559"/>
                  </a:cubicBezTo>
                  <a:cubicBezTo>
                    <a:pt x="677322" y="604920"/>
                    <a:pt x="626920" y="599090"/>
                    <a:pt x="672662" y="59909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3710152" y="8250469"/>
            <a:ext cx="895559" cy="26703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2</a:t>
            </a:r>
            <a:r>
              <a:rPr lang="en-US" sz="1200" b="1" baseline="30000" dirty="0" smtClean="0">
                <a:solidFill>
                  <a:srgbClr val="C00000"/>
                </a:solidFill>
              </a:rPr>
              <a:t>nd</a:t>
            </a:r>
            <a:r>
              <a:rPr lang="en-US" sz="1200" b="1" dirty="0" smtClean="0">
                <a:solidFill>
                  <a:srgbClr val="C00000"/>
                </a:solidFill>
              </a:rPr>
              <a:t> – 3rd</a:t>
            </a:r>
          </a:p>
        </p:txBody>
      </p:sp>
      <p:sp>
        <p:nvSpPr>
          <p:cNvPr id="3" name="Footer Placeholder 2"/>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16483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3/3/16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TBEAR Hess 2010/ Hillsboro SD-OR/OSP- S. Richmond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37</a:t>
            </a:fld>
            <a:endParaRPr lang="en-US" dirty="0">
              <a:solidFill>
                <a:prstClr val="black">
                  <a:tint val="75000"/>
                </a:prstClr>
              </a:solidFill>
            </a:endParaRPr>
          </a:p>
        </p:txBody>
      </p:sp>
      <p:grpSp>
        <p:nvGrpSpPr>
          <p:cNvPr id="19" name="Group 18"/>
          <p:cNvGrpSpPr/>
          <p:nvPr/>
        </p:nvGrpSpPr>
        <p:grpSpPr>
          <a:xfrm>
            <a:off x="38100" y="523713"/>
            <a:ext cx="6819900" cy="7566038"/>
            <a:chOff x="38100" y="523713"/>
            <a:chExt cx="6819900" cy="7566038"/>
          </a:xfrm>
        </p:grpSpPr>
        <p:grpSp>
          <p:nvGrpSpPr>
            <p:cNvPr id="9" name="Group 8"/>
            <p:cNvGrpSpPr/>
            <p:nvPr/>
          </p:nvGrpSpPr>
          <p:grpSpPr>
            <a:xfrm>
              <a:off x="38100" y="523713"/>
              <a:ext cx="6819900" cy="7566038"/>
              <a:chOff x="38100" y="523713"/>
              <a:chExt cx="6819900" cy="7566038"/>
            </a:xfrm>
          </p:grpSpPr>
          <p:pic>
            <p:nvPicPr>
              <p:cNvPr id="2" name="Picture 1"/>
              <p:cNvPicPr>
                <a:picLocks noChangeAspect="1"/>
              </p:cNvPicPr>
              <p:nvPr/>
            </p:nvPicPr>
            <p:blipFill rotWithShape="1">
              <a:blip r:embed="rId3"/>
              <a:srcRect l="64167" t="17037" r="17186" b="9413"/>
              <a:stretch/>
            </p:blipFill>
            <p:spPr>
              <a:xfrm>
                <a:off x="38100" y="523713"/>
                <a:ext cx="6819900" cy="7566038"/>
              </a:xfrm>
              <a:prstGeom prst="rect">
                <a:avLst/>
              </a:prstGeom>
            </p:spPr>
          </p:pic>
          <p:sp>
            <p:nvSpPr>
              <p:cNvPr id="3" name="Rectangle 2"/>
              <p:cNvSpPr/>
              <p:nvPr/>
            </p:nvSpPr>
            <p:spPr>
              <a:xfrm>
                <a:off x="3235133" y="1764254"/>
                <a:ext cx="3316274" cy="6271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dirty="0">
                  <a:solidFill>
                    <a:schemeClr val="tx1"/>
                  </a:solidFill>
                </a:endParaRPr>
              </a:p>
              <a:p>
                <a:pPr marL="171450" indent="-171450">
                  <a:buFont typeface="Wingdings" panose="05000000000000000000" pitchFamily="2" charset="2"/>
                  <a:buChar char="§"/>
                </a:pPr>
                <a:r>
                  <a:rPr lang="en-US" sz="1600" dirty="0" smtClean="0">
                    <a:solidFill>
                      <a:schemeClr val="tx1"/>
                    </a:solidFill>
                  </a:rPr>
                  <a:t>The Leaning Tower of Pisa is over 900 years old.</a:t>
                </a:r>
              </a:p>
              <a:p>
                <a:pPr marL="171450" indent="-171450">
                  <a:buFont typeface="Wingdings" panose="05000000000000000000" pitchFamily="2" charset="2"/>
                  <a:buChar char="§"/>
                </a:pPr>
                <a:r>
                  <a:rPr lang="en-US" sz="1600" dirty="0" smtClean="0">
                    <a:solidFill>
                      <a:schemeClr val="tx1"/>
                    </a:solidFill>
                  </a:rPr>
                  <a:t>It is a famous landmark in Italy.</a:t>
                </a:r>
              </a:p>
              <a:p>
                <a:pPr marL="171450" indent="-171450">
                  <a:buFont typeface="Wingdings" panose="05000000000000000000" pitchFamily="2" charset="2"/>
                  <a:buChar char="§"/>
                </a:pPr>
                <a:r>
                  <a:rPr lang="en-US" sz="1600" dirty="0" smtClean="0">
                    <a:solidFill>
                      <a:schemeClr val="tx1"/>
                    </a:solidFill>
                  </a:rPr>
                  <a:t>In 1990 engineers and scientists said it was no longer safe for visitors.</a:t>
                </a:r>
              </a:p>
              <a:p>
                <a:pPr marL="171450" indent="-171450">
                  <a:buFont typeface="Wingdings" panose="05000000000000000000" pitchFamily="2" charset="2"/>
                  <a:buChar char="§"/>
                </a:pPr>
                <a:r>
                  <a:rPr lang="en-US" sz="1600" dirty="0" smtClean="0">
                    <a:solidFill>
                      <a:schemeClr val="tx1"/>
                    </a:solidFill>
                  </a:rPr>
                  <a:t>The tower was tilting over so far it could topple over.</a:t>
                </a:r>
              </a:p>
              <a:p>
                <a:pPr marL="171450" indent="-171450">
                  <a:buFont typeface="Wingdings" panose="05000000000000000000" pitchFamily="2" charset="2"/>
                  <a:buChar char="§"/>
                </a:pPr>
                <a:r>
                  <a:rPr lang="en-US" sz="1600" dirty="0" smtClean="0">
                    <a:solidFill>
                      <a:schemeClr val="tx1"/>
                    </a:solidFill>
                  </a:rPr>
                  <a:t>Each year the tower has tilted a bit more.</a:t>
                </a:r>
              </a:p>
              <a:p>
                <a:pPr marL="171450" lvl="0" indent="-171450">
                  <a:buFont typeface="Wingdings" panose="05000000000000000000" pitchFamily="2" charset="2"/>
                  <a:buChar char="§"/>
                </a:pPr>
                <a:r>
                  <a:rPr lang="en-US" sz="1600" dirty="0">
                    <a:solidFill>
                      <a:prstClr val="black"/>
                    </a:solidFill>
                  </a:rPr>
                  <a:t>The famous tower has always </a:t>
                </a:r>
                <a:r>
                  <a:rPr lang="en-US" sz="1600" dirty="0" smtClean="0">
                    <a:solidFill>
                      <a:prstClr val="black"/>
                    </a:solidFill>
                  </a:rPr>
                  <a:t>tilted, </a:t>
                </a:r>
                <a:r>
                  <a:rPr lang="en-US" sz="1600" dirty="0">
                    <a:solidFill>
                      <a:prstClr val="black"/>
                    </a:solidFill>
                  </a:rPr>
                  <a:t>which is what has made it so famous</a:t>
                </a:r>
                <a:r>
                  <a:rPr lang="en-US" sz="1600" dirty="0" smtClean="0">
                    <a:solidFill>
                      <a:prstClr val="black"/>
                    </a:solidFill>
                  </a:rPr>
                  <a:t>.</a:t>
                </a:r>
                <a:endParaRPr lang="en-US" sz="1600" dirty="0" smtClean="0">
                  <a:solidFill>
                    <a:schemeClr val="tx1"/>
                  </a:solidFill>
                </a:endParaRPr>
              </a:p>
              <a:p>
                <a:pPr marL="171450" indent="-171450">
                  <a:buFont typeface="Wingdings" panose="05000000000000000000" pitchFamily="2" charset="2"/>
                  <a:buChar char="§"/>
                </a:pPr>
                <a:r>
                  <a:rPr lang="en-US" sz="1600" dirty="0" smtClean="0">
                    <a:solidFill>
                      <a:schemeClr val="tx1"/>
                    </a:solidFill>
                  </a:rPr>
                  <a:t>Engineers and scientists looked for a way to save the tower.</a:t>
                </a:r>
              </a:p>
              <a:p>
                <a:pPr marL="171450" indent="-171450">
                  <a:buFont typeface="Wingdings" panose="05000000000000000000" pitchFamily="2" charset="2"/>
                  <a:buChar char="§"/>
                </a:pPr>
                <a:r>
                  <a:rPr lang="en-US" sz="1600" dirty="0" smtClean="0">
                    <a:solidFill>
                      <a:schemeClr val="tx1"/>
                    </a:solidFill>
                  </a:rPr>
                  <a:t>Can it be straightened a little bit more to make it safe, but still tilt?</a:t>
                </a:r>
              </a:p>
              <a:p>
                <a:endParaRPr lang="en-US" sz="1200" dirty="0">
                  <a:solidFill>
                    <a:schemeClr val="tx1"/>
                  </a:solidFill>
                </a:endParaRPr>
              </a:p>
              <a:p>
                <a:endParaRPr lang="en-US" sz="1200" dirty="0" smtClean="0">
                  <a:solidFill>
                    <a:schemeClr val="tx1"/>
                  </a:solidFill>
                </a:endParaRPr>
              </a:p>
            </p:txBody>
          </p:sp>
        </p:grpSp>
        <p:cxnSp>
          <p:nvCxnSpPr>
            <p:cNvPr id="16" name="Straight Connector 15"/>
            <p:cNvCxnSpPr/>
            <p:nvPr/>
          </p:nvCxnSpPr>
          <p:spPr>
            <a:xfrm>
              <a:off x="3213617" y="4734647"/>
              <a:ext cx="3151380" cy="21084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13617" y="4690333"/>
              <a:ext cx="3151380" cy="21084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13617" y="4646019"/>
              <a:ext cx="3151380" cy="21084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555310" y="1114816"/>
            <a:ext cx="3344449" cy="923330"/>
          </a:xfrm>
          <a:prstGeom prst="rect">
            <a:avLst/>
          </a:prstGeom>
          <a:solidFill>
            <a:schemeClr val="bg1"/>
          </a:solidFill>
        </p:spPr>
        <p:txBody>
          <a:bodyPr wrap="square" rtlCol="0">
            <a:spAutoFit/>
          </a:bodyPr>
          <a:lstStyle/>
          <a:p>
            <a:endParaRPr lang="en-US" b="1" dirty="0" smtClean="0"/>
          </a:p>
          <a:p>
            <a:pPr algn="ctr"/>
            <a:r>
              <a:rPr lang="en-US" b="1" dirty="0" smtClean="0"/>
              <a:t>The Leaning Tower of Pisa</a:t>
            </a:r>
          </a:p>
          <a:p>
            <a:r>
              <a:rPr lang="en-US" b="1" dirty="0" smtClean="0"/>
              <a:t> </a:t>
            </a:r>
            <a:endParaRPr lang="en-US" b="1" dirty="0"/>
          </a:p>
        </p:txBody>
      </p:sp>
      <p:sp>
        <p:nvSpPr>
          <p:cNvPr id="7" name="TextBox 6"/>
          <p:cNvSpPr txBox="1"/>
          <p:nvPr/>
        </p:nvSpPr>
        <p:spPr>
          <a:xfrm rot="20839864">
            <a:off x="2545397" y="386900"/>
            <a:ext cx="3344449" cy="461665"/>
          </a:xfrm>
          <a:prstGeom prst="rect">
            <a:avLst/>
          </a:prstGeom>
          <a:solidFill>
            <a:schemeClr val="bg2"/>
          </a:solidFill>
        </p:spPr>
        <p:txBody>
          <a:bodyPr wrap="square" rtlCol="0">
            <a:spAutoFit/>
          </a:bodyPr>
          <a:lstStyle/>
          <a:p>
            <a:pPr algn="ctr"/>
            <a:r>
              <a:rPr lang="en-US" sz="2400" b="1" dirty="0" smtClean="0">
                <a:latin typeface="AbcPrint" panose="00000400000000000000" pitchFamily="2" charset="0"/>
              </a:rPr>
              <a:t>My Notes</a:t>
            </a:r>
            <a:endParaRPr lang="en-US" sz="2400" b="1" dirty="0">
              <a:latin typeface="AbcPrint" panose="00000400000000000000" pitchFamily="2" charset="0"/>
            </a:endParaRPr>
          </a:p>
        </p:txBody>
      </p:sp>
    </p:spTree>
    <p:extLst>
      <p:ext uri="{BB962C8B-B14F-4D97-AF65-F5344CB8AC3E}">
        <p14:creationId xmlns:p14="http://schemas.microsoft.com/office/powerpoint/2010/main" val="174734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449" y="183129"/>
            <a:ext cx="6509773" cy="8512780"/>
          </a:xfrm>
          <a:prstGeom prst="rect">
            <a:avLst/>
          </a:prstGeom>
        </p:spPr>
        <p:txBody>
          <a:bodyPr wrap="square">
            <a:spAutoFit/>
          </a:bodyPr>
          <a:lstStyle/>
          <a:p>
            <a:pPr lvl="0">
              <a:lnSpc>
                <a:spcPct val="115000"/>
              </a:lnSpc>
            </a:pPr>
            <a:r>
              <a:rPr lang="en-US" sz="1200" dirty="0" smtClean="0">
                <a:solidFill>
                  <a:prstClr val="black"/>
                </a:solidFill>
                <a:ea typeface="Calibri"/>
                <a:cs typeface="Calibri"/>
              </a:rPr>
              <a:t>Student Copy for WRITE lessons 3.3 (no introduction) Students must use “My Notes” to complete the introduction.</a:t>
            </a:r>
          </a:p>
          <a:p>
            <a:pPr lvl="0">
              <a:lnSpc>
                <a:spcPct val="115000"/>
              </a:lnSpc>
            </a:pPr>
            <a:endParaRPr lang="en-US" sz="1000" dirty="0">
              <a:solidFill>
                <a:prstClr val="black"/>
              </a:solidFill>
              <a:latin typeface="Calibri" panose="020F0502020204030204" pitchFamily="34" charset="0"/>
              <a:ea typeface="Times New Roman" panose="02020603050405020304" pitchFamily="18" charset="0"/>
              <a:cs typeface="Eldorado-Roman"/>
            </a:endParaRPr>
          </a:p>
          <a:p>
            <a:pPr lvl="0" algn="ctr"/>
            <a:r>
              <a:rPr lang="en-US" sz="1200" b="1" u="sng" dirty="0" smtClean="0">
                <a:solidFill>
                  <a:prstClr val="black"/>
                </a:solidFill>
              </a:rPr>
              <a:t>Stopping </a:t>
            </a:r>
            <a:r>
              <a:rPr lang="en-US" sz="1200" b="1" u="sng" dirty="0">
                <a:solidFill>
                  <a:prstClr val="black"/>
                </a:solidFill>
              </a:rPr>
              <a:t>A Toppling Tower</a:t>
            </a:r>
          </a:p>
          <a:p>
            <a:pPr lvl="0" algn="ctr"/>
            <a:r>
              <a:rPr lang="en-US" sz="1200" dirty="0">
                <a:solidFill>
                  <a:prstClr val="black"/>
                </a:solidFill>
              </a:rPr>
              <a:t>Adapted from Mary Kay Carson</a:t>
            </a:r>
          </a:p>
          <a:p>
            <a:pPr lvl="0" algn="ctr"/>
            <a:r>
              <a:rPr lang="en-US" sz="1200" dirty="0">
                <a:solidFill>
                  <a:prstClr val="black"/>
                </a:solidFill>
              </a:rPr>
              <a:t>Scholastic </a:t>
            </a:r>
            <a:r>
              <a:rPr lang="en-US" sz="1200" dirty="0" smtClean="0">
                <a:solidFill>
                  <a:prstClr val="black"/>
                </a:solidFill>
              </a:rPr>
              <a:t>News</a:t>
            </a:r>
          </a:p>
          <a:p>
            <a:pPr lvl="0" algn="ct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endPar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endPar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endPar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endPar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endParaRPr lang="en-US" sz="1400" dirty="0" smtClean="0">
              <a:solidFill>
                <a:srgbClr val="000000"/>
              </a:solidFill>
              <a:latin typeface="Calibri" panose="020F0502020204030204" pitchFamily="34" charset="0"/>
            </a:endParaRPr>
          </a:p>
          <a:p>
            <a:pPr>
              <a:lnSpc>
                <a:spcPct val="106000"/>
              </a:lnSpc>
            </a:pPr>
            <a:r>
              <a:rPr lang="en-US" sz="1400" dirty="0" smtClean="0">
                <a:solidFill>
                  <a:srgbClr val="000000"/>
                </a:solidFill>
                <a:latin typeface="Calibri" panose="020F0502020204030204" pitchFamily="34" charset="0"/>
              </a:rPr>
              <a:t>Why </a:t>
            </a:r>
            <a:r>
              <a:rPr lang="en-US" sz="1400" dirty="0">
                <a:solidFill>
                  <a:srgbClr val="000000"/>
                </a:solidFill>
                <a:latin typeface="Calibri" panose="020F0502020204030204" pitchFamily="34" charset="0"/>
              </a:rPr>
              <a:t>is the tower not safe?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 tower weighs a lot.  Wind pushes it.  Earthquakes make it rattle.  This makes the tower lean more.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 tower is skinny.  Skinny things tilt easily to one side.  If it slants too far – TIMBER – it could tip over!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 tower is built on soft sand and clay.  The soil can’t hold up the heavy tower.  The tower started to sink slowly.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00000"/>
                </a:solidFill>
                <a:latin typeface="Calibri" panose="020F0502020204030204" pitchFamily="34" charset="0"/>
              </a:rPr>
              <a:t>The side of the tower that leans the most has the softest soil under it.  This makes that side sink even 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In 1998, the engineers and scientists started work to save the landmark. They agreed on a way to save it.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First, workers wrapped steel cables around the tower. It didn’t fall over while they were working on it.  The heavy cables held it up.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Then, the workers started to dig under the high side of the tower (the right side in the photo).  They slowly took away some of the soil so it would sink a little on the high It did – by one inch!  That may not sound like much, but made the tower straighter.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800" dirty="0">
                <a:solidFill>
                  <a:srgbClr val="000000"/>
                </a:solidFill>
                <a:latin typeface="Times New Roman" panose="02020603050405020304" pitchFamily="18" charset="0"/>
                <a:ea typeface="Times New Roman" panose="02020603050405020304" pitchFamily="18" charset="0"/>
              </a:rPr>
              <a:t>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05"/>
              </a:spcAft>
            </a:pPr>
            <a:r>
              <a:rPr lang="en-US" sz="1400" dirty="0">
                <a:solidFill>
                  <a:srgbClr val="000000"/>
                </a:solidFill>
                <a:latin typeface="Calibri" panose="020F0502020204030204" pitchFamily="34" charset="0"/>
              </a:rPr>
              <a:t>In 2002 the engineers and scientists made the tower safe again.  It will not topple! Now visitors come from all over the world to see it. Visitors climb to the top of this famous, tilting landmark.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t>38</a:t>
            </a:fld>
            <a:endParaRPr lang="en-US"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452502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39</a:t>
            </a:fld>
            <a:endParaRPr lang="en-US" dirty="0"/>
          </a:p>
        </p:txBody>
      </p:sp>
      <p:sp>
        <p:nvSpPr>
          <p:cNvPr id="7" name="Rectangle 6"/>
          <p:cNvSpPr/>
          <p:nvPr/>
        </p:nvSpPr>
        <p:spPr>
          <a:xfrm>
            <a:off x="166449" y="183129"/>
            <a:ext cx="6509773" cy="7374070"/>
          </a:xfrm>
          <a:prstGeom prst="rect">
            <a:avLst/>
          </a:prstGeom>
        </p:spPr>
        <p:txBody>
          <a:bodyPr wrap="square">
            <a:spAutoFit/>
          </a:bodyPr>
          <a:lstStyle/>
          <a:p>
            <a:pPr lvl="0">
              <a:lnSpc>
                <a:spcPct val="115000"/>
              </a:lnSpc>
            </a:pPr>
            <a:r>
              <a:rPr lang="en-US" sz="1200" dirty="0" smtClean="0">
                <a:solidFill>
                  <a:prstClr val="black"/>
                </a:solidFill>
                <a:ea typeface="Calibri"/>
                <a:cs typeface="Calibri"/>
              </a:rPr>
              <a:t>Student Copy for REVISE lessons (weak introduction)</a:t>
            </a:r>
            <a:r>
              <a:rPr lang="en-US" sz="1200" b="1" dirty="0">
                <a:solidFill>
                  <a:prstClr val="black"/>
                </a:solidFill>
                <a:ea typeface="Calibri"/>
                <a:cs typeface="Calibri"/>
              </a:rPr>
              <a:t> </a:t>
            </a:r>
            <a:r>
              <a:rPr lang="en-US" sz="1200" b="1" u="sng" dirty="0">
                <a:solidFill>
                  <a:prstClr val="black"/>
                </a:solidFill>
                <a:ea typeface="Calibri"/>
                <a:cs typeface="Calibri"/>
              </a:rPr>
              <a:t>Reference Copy 4</a:t>
            </a:r>
            <a:endParaRPr lang="en-US" sz="1200" dirty="0" smtClean="0">
              <a:solidFill>
                <a:prstClr val="black"/>
              </a:solidFill>
              <a:ea typeface="Calibri"/>
              <a:cs typeface="Calibri"/>
            </a:endParaRPr>
          </a:p>
          <a:p>
            <a:pPr lvl="0">
              <a:lnSpc>
                <a:spcPct val="115000"/>
              </a:lnSpc>
            </a:pPr>
            <a:endParaRPr lang="en-US" sz="1000" dirty="0">
              <a:solidFill>
                <a:prstClr val="black"/>
              </a:solidFill>
              <a:latin typeface="Calibri" panose="020F0502020204030204" pitchFamily="34" charset="0"/>
              <a:ea typeface="Times New Roman" panose="02020603050405020304" pitchFamily="18" charset="0"/>
              <a:cs typeface="Eldorado-Roman"/>
            </a:endParaRPr>
          </a:p>
          <a:p>
            <a:pPr lvl="0" algn="ctr"/>
            <a:r>
              <a:rPr lang="en-US" sz="1200" b="1" u="sng" dirty="0" smtClean="0">
                <a:solidFill>
                  <a:prstClr val="black"/>
                </a:solidFill>
              </a:rPr>
              <a:t>Stopping </a:t>
            </a:r>
            <a:r>
              <a:rPr lang="en-US" sz="1200" b="1" u="sng" dirty="0">
                <a:solidFill>
                  <a:prstClr val="black"/>
                </a:solidFill>
              </a:rPr>
              <a:t>A Toppling Tower</a:t>
            </a:r>
          </a:p>
          <a:p>
            <a:pPr lvl="0" algn="ctr"/>
            <a:r>
              <a:rPr lang="en-US" sz="1200" dirty="0">
                <a:solidFill>
                  <a:prstClr val="black"/>
                </a:solidFill>
              </a:rPr>
              <a:t>Adapted from Mary Kay Carson</a:t>
            </a:r>
          </a:p>
          <a:p>
            <a:pPr lvl="0" algn="ctr"/>
            <a:r>
              <a:rPr lang="en-US" sz="1200" dirty="0">
                <a:solidFill>
                  <a:prstClr val="black"/>
                </a:solidFill>
              </a:rPr>
              <a:t>Scholastic </a:t>
            </a:r>
            <a:r>
              <a:rPr lang="en-US" sz="1200" dirty="0" smtClean="0">
                <a:solidFill>
                  <a:prstClr val="black"/>
                </a:solidFill>
              </a:rPr>
              <a:t>News</a:t>
            </a:r>
          </a:p>
          <a:p>
            <a:pPr lvl="0" algn="ct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tower is not safe.   Visitors can’t go there anymore.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Why is the tower not safe?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 tower weighs a lot.  Wind pushes it.  Earthquakes make it rattle.  This makes the tower lean more.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 tower is skinny.  Skinny things tilt easily to one side.  If it slants too far – TIMBER – it could tip over!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 tower is built on soft sand and clay.  The soil can’t hold up the heavy tower.  The tower started to sink slowly.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000000"/>
                </a:solidFill>
                <a:latin typeface="Calibri" panose="020F0502020204030204" pitchFamily="34" charset="0"/>
              </a:rPr>
              <a:t>The side of the tower that leans the most has the softest soil under it.  This makes that side sink even 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In 1998, the engineers and scientists started work to save the landmark. They agreed on a way to save it.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First, workers wrapped steel cables around the tower. It didn’t fall over while they were working on it.  The heavy cables held it up.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Calibri" panose="020F0502020204030204" pitchFamily="34" charset="0"/>
              </a:rPr>
              <a:t>Then, the workers started to dig under the high side of the tower (the right side in the photo).  They slowly took away some of the soil so it would sink a little on the high It did – by one inch!  That may not sound like much, but made the tower straighter.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400" dirty="0">
                <a:solidFill>
                  <a:srgbClr val="000000"/>
                </a:solidFill>
                <a:latin typeface="Times New Roman" panose="02020603050405020304" pitchFamily="18" charset="0"/>
                <a:ea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705"/>
              </a:spcAft>
            </a:pPr>
            <a:r>
              <a:rPr lang="en-US" sz="1400" dirty="0">
                <a:solidFill>
                  <a:srgbClr val="000000"/>
                </a:solidFill>
                <a:latin typeface="Calibri" panose="020F0502020204030204" pitchFamily="34" charset="0"/>
              </a:rPr>
              <a:t>In 2002 the engineers and scientists made the tower safe again.  It will not topple! Now visitors come from all over the world to see it. Visitors climb to the top of this famous, tilting landmark.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258797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941" y="277091"/>
            <a:ext cx="6185647" cy="2591238"/>
          </a:xfrm>
          <a:prstGeom prst="rect">
            <a:avLst/>
          </a:prstGeom>
          <a:noFill/>
        </p:spPr>
        <p:txBody>
          <a:bodyPr wrap="square" lIns="82058" tIns="41029" rIns="82058" bIns="41029" rtlCol="0">
            <a:spAutoFit/>
          </a:bodyPr>
          <a:lstStyle/>
          <a:p>
            <a:r>
              <a:rPr lang="en-US" sz="1100" i="1" dirty="0"/>
              <a:t>Note: For Lesson, 1 white-out the title.  </a:t>
            </a:r>
            <a:endParaRPr lang="en-US" sz="1100" i="1" dirty="0" smtClean="0"/>
          </a:p>
          <a:p>
            <a:endParaRPr lang="en-US" sz="1200" dirty="0" smtClean="0"/>
          </a:p>
          <a:p>
            <a:r>
              <a:rPr lang="en-US" sz="1200" dirty="0" smtClean="0"/>
              <a:t>Lexile: 850</a:t>
            </a:r>
          </a:p>
          <a:p>
            <a:r>
              <a:rPr lang="en-US" sz="1200" dirty="0" smtClean="0"/>
              <a:t>Grade Level 5.1</a:t>
            </a:r>
            <a:endParaRPr lang="en-US" sz="1200" dirty="0"/>
          </a:p>
          <a:p>
            <a:r>
              <a:rPr lang="en-US" b="1" i="1" dirty="0" smtClean="0">
                <a:solidFill>
                  <a:schemeClr val="tx1"/>
                </a:solidFill>
              </a:rPr>
              <a:t> </a:t>
            </a:r>
            <a:endParaRPr lang="en-US" b="1" i="1" dirty="0">
              <a:solidFill>
                <a:schemeClr val="tx1"/>
              </a:solidFill>
            </a:endParaRPr>
          </a:p>
          <a:p>
            <a:r>
              <a:rPr lang="en-US" sz="1400" b="1" dirty="0"/>
              <a:t>Teacher Key:  </a:t>
            </a:r>
          </a:p>
          <a:p>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 = </a:t>
            </a: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Yellow - Part 1 Topic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a:t>
            </a:r>
            <a:endPar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2: Topic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Sentence (Main Idea, Thesis)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b="1" dirty="0" smtClean="0">
                <a:highlight>
                  <a:srgbClr val="00FFFF"/>
                </a:highlight>
              </a:rPr>
              <a:t>B </a:t>
            </a:r>
            <a:r>
              <a:rPr lang="en-US" sz="1400" b="1" dirty="0">
                <a:highlight>
                  <a:srgbClr val="00FFFF"/>
                </a:highlight>
              </a:rPr>
              <a:t>= </a:t>
            </a:r>
            <a:r>
              <a:rPr lang="en-US" sz="1400" b="1" dirty="0" smtClean="0">
                <a:highlight>
                  <a:srgbClr val="00FFFF"/>
                </a:highlight>
              </a:rPr>
              <a:t> Blue </a:t>
            </a:r>
            <a:r>
              <a:rPr lang="en-US" sz="1400" b="1" dirty="0">
                <a:highlight>
                  <a:srgbClr val="00FFFF"/>
                </a:highlight>
              </a:rPr>
              <a:t>– Bridge</a:t>
            </a:r>
            <a:r>
              <a:rPr lang="en-US" sz="1400" b="1" dirty="0"/>
              <a:t>   </a:t>
            </a:r>
            <a:endParaRPr lang="en-US" sz="1100" dirty="0">
              <a:latin typeface="Times New Roman"/>
              <a:ea typeface="Times New Roman"/>
            </a:endParaRPr>
          </a:p>
          <a:p>
            <a:r>
              <a:rPr lang="en-US" sz="1400" b="1" dirty="0">
                <a:highlight>
                  <a:srgbClr val="00FF00"/>
                </a:highlight>
              </a:rPr>
              <a:t>E = Green – Examples</a:t>
            </a:r>
            <a:r>
              <a:rPr lang="en-US" sz="1400" b="1" dirty="0"/>
              <a:t>   </a:t>
            </a:r>
            <a:endParaRPr lang="en-US" sz="1100" dirty="0">
              <a:latin typeface="Times New Roman"/>
              <a:ea typeface="Times New Roman"/>
            </a:endParaRPr>
          </a:p>
          <a:p>
            <a:r>
              <a:rPr lang="en-US" sz="1400" b="1" dirty="0">
                <a:highlight>
                  <a:srgbClr val="C0C0C0"/>
                </a:highlight>
              </a:rPr>
              <a:t>A = Gray - Analysis of Examples</a:t>
            </a:r>
            <a:r>
              <a:rPr lang="en-US" sz="1400" b="1" dirty="0"/>
              <a:t>  </a:t>
            </a:r>
            <a:endParaRPr lang="en-US" sz="1100" dirty="0">
              <a:latin typeface="Times New Roman"/>
              <a:ea typeface="Times New Roman"/>
            </a:endParaRPr>
          </a:p>
          <a:p>
            <a:r>
              <a:rPr lang="en-US" sz="1400" b="1" dirty="0">
                <a:highlight>
                  <a:srgbClr val="FF0000"/>
                </a:highlight>
              </a:rPr>
              <a:t>R = Red - Relating back to the topic (conclusion)</a:t>
            </a:r>
            <a:endParaRPr lang="en-US" sz="1100" dirty="0">
              <a:latin typeface="Times New Roman"/>
              <a:ea typeface="Times New Roman"/>
            </a:endParaRPr>
          </a:p>
        </p:txBody>
      </p:sp>
      <p:grpSp>
        <p:nvGrpSpPr>
          <p:cNvPr id="3" name="Group 2"/>
          <p:cNvGrpSpPr/>
          <p:nvPr/>
        </p:nvGrpSpPr>
        <p:grpSpPr>
          <a:xfrm>
            <a:off x="201705" y="2968661"/>
            <a:ext cx="6185647" cy="4395609"/>
            <a:chOff x="304799" y="1195427"/>
            <a:chExt cx="7010400" cy="4835170"/>
          </a:xfrm>
        </p:grpSpPr>
        <p:sp>
          <p:nvSpPr>
            <p:cNvPr id="4" name="Rectangle 3"/>
            <p:cNvSpPr/>
            <p:nvPr/>
          </p:nvSpPr>
          <p:spPr>
            <a:xfrm>
              <a:off x="304799" y="1195427"/>
              <a:ext cx="7010400" cy="4835170"/>
            </a:xfrm>
            <a:prstGeom prst="rect">
              <a:avLst/>
            </a:prstGeom>
          </p:spPr>
          <p:txBody>
            <a:bodyPr wrap="square">
              <a:spAutoFit/>
            </a:bodyPr>
            <a:lstStyle/>
            <a:p>
              <a:pPr algn="ctr">
                <a:lnSpc>
                  <a:spcPct val="115000"/>
                </a:lnSpc>
              </a:pPr>
              <a:r>
                <a:rPr lang="en-US" dirty="0" smtClean="0">
                  <a:latin typeface="Calibri"/>
                  <a:ea typeface="Calibri"/>
                  <a:cs typeface="Calibri"/>
                </a:rPr>
                <a:t>Teacher Reference Copy</a:t>
              </a:r>
              <a:endParaRPr lang="en-US" dirty="0">
                <a:latin typeface="Calibri"/>
                <a:ea typeface="Calibri"/>
                <a:cs typeface="Calibri"/>
              </a:endParaRPr>
            </a:p>
            <a:p>
              <a:pPr algn="ctr">
                <a:lnSpc>
                  <a:spcPct val="115000"/>
                </a:lnSpc>
              </a:pPr>
              <a:r>
                <a:rPr lang="en-US" sz="2200" b="1" u="sng" dirty="0" smtClean="0">
                  <a:latin typeface="Calibri"/>
                  <a:ea typeface="Calibri"/>
                  <a:cs typeface="Calibri"/>
                </a:rPr>
                <a:t>Landslides</a:t>
              </a:r>
              <a:endParaRPr lang="en-US" sz="2200" b="1" u="sng" dirty="0">
                <a:latin typeface="Calibri"/>
                <a:ea typeface="Calibri"/>
                <a:cs typeface="Calibri"/>
              </a:endParaRPr>
            </a:p>
            <a:p>
              <a:pPr>
                <a:lnSpc>
                  <a:spcPct val="115000"/>
                </a:lnSpc>
              </a:pPr>
              <a:endParaRPr lang="en-US" dirty="0">
                <a:latin typeface="Calibri"/>
                <a:ea typeface="Calibri"/>
                <a:cs typeface="Calibri"/>
              </a:endParaRPr>
            </a:p>
            <a:p>
              <a:pPr>
                <a:lnSpc>
                  <a:spcPct val="115000"/>
                </a:lnSpc>
              </a:pPr>
              <a:r>
                <a:rPr lang="en-US" dirty="0">
                  <a:latin typeface="Calibri"/>
                  <a:ea typeface="Calibri"/>
                  <a:cs typeface="Calibri"/>
                </a:rPr>
                <a:t>     </a:t>
              </a:r>
              <a:r>
                <a:rPr lang="en-US" dirty="0">
                  <a:highlight>
                    <a:srgbClr val="00FFFF"/>
                  </a:highlight>
                  <a:latin typeface="Calibri"/>
                  <a:ea typeface="Calibri"/>
                  <a:cs typeface="Calibri"/>
                </a:rPr>
                <a:t>When land moves quickly down a steep slope and carries a large amount of earth, mud, rock, and other materials with it - watch out!</a:t>
              </a:r>
              <a:r>
                <a:rPr lang="en-US" dirty="0">
                  <a:latin typeface="Calibri"/>
                  <a:ea typeface="Calibri"/>
                  <a:cs typeface="Calibri"/>
                </a:rPr>
                <a:t>      </a:t>
              </a:r>
              <a:r>
                <a:rPr lang="en-US" dirty="0">
                  <a:highlight>
                    <a:srgbClr val="FFFF00"/>
                  </a:highlight>
                  <a:latin typeface="Calibri"/>
                  <a:ea typeface="Calibri"/>
                  <a:cs typeface="Calibri"/>
                </a:rPr>
                <a:t>Landslides can be highly destructive</a:t>
              </a:r>
              <a:r>
                <a:rPr lang="en-US" dirty="0">
                  <a:latin typeface="Calibri"/>
                  <a:ea typeface="Calibri"/>
                  <a:cs typeface="Calibri"/>
                </a:rPr>
                <a:t>.     </a:t>
              </a:r>
              <a:r>
                <a:rPr lang="en-US" dirty="0">
                  <a:highlight>
                    <a:srgbClr val="00FF00"/>
                  </a:highlight>
                  <a:latin typeface="Calibri"/>
                  <a:ea typeface="Calibri"/>
                  <a:cs typeface="Calibri"/>
                </a:rPr>
                <a:t>They can bury or sweep away everything in their path.</a:t>
              </a:r>
              <a:r>
                <a:rPr lang="en-US" dirty="0">
                  <a:latin typeface="Calibri"/>
                  <a:ea typeface="Calibri"/>
                  <a:cs typeface="Calibri"/>
                </a:rPr>
                <a:t>     </a:t>
              </a:r>
              <a:r>
                <a:rPr lang="en-US" dirty="0">
                  <a:highlight>
                    <a:srgbClr val="C0C0C0"/>
                  </a:highlight>
                  <a:latin typeface="Calibri"/>
                  <a:ea typeface="Calibri"/>
                  <a:cs typeface="Calibri"/>
                </a:rPr>
                <a:t>Cars and trees are often swept away in landslides.</a:t>
              </a:r>
              <a:r>
                <a:rPr lang="en-US" dirty="0">
                  <a:latin typeface="Calibri"/>
                  <a:ea typeface="Calibri"/>
                  <a:cs typeface="Calibri"/>
                </a:rPr>
                <a:t>      </a:t>
              </a:r>
              <a:r>
                <a:rPr lang="en-US" dirty="0">
                  <a:highlight>
                    <a:srgbClr val="00FF00"/>
                  </a:highlight>
                  <a:latin typeface="Calibri"/>
                  <a:ea typeface="Calibri"/>
                  <a:cs typeface="Calibri"/>
                </a:rPr>
                <a:t>Landslides can even block rivers or cover entire towns</a:t>
              </a:r>
              <a:r>
                <a:rPr lang="en-US" dirty="0">
                  <a:latin typeface="Calibri"/>
                  <a:ea typeface="Calibri"/>
                  <a:cs typeface="Calibri"/>
                </a:rPr>
                <a:t>.      </a:t>
              </a:r>
              <a:r>
                <a:rPr lang="en-US" dirty="0">
                  <a:highlight>
                    <a:srgbClr val="C0C0C0"/>
                  </a:highlight>
                  <a:latin typeface="Calibri"/>
                  <a:ea typeface="Calibri"/>
                  <a:cs typeface="Calibri"/>
                </a:rPr>
                <a:t>When a landslide blocks a river it can cause flooding.   The largest landslides can cover homes destroying property and lives.</a:t>
              </a:r>
              <a:r>
                <a:rPr lang="en-US" dirty="0">
                  <a:latin typeface="Calibri"/>
                  <a:ea typeface="Calibri"/>
                  <a:cs typeface="Calibri"/>
                </a:rPr>
                <a:t>      </a:t>
              </a:r>
              <a:r>
                <a:rPr lang="en-US" dirty="0">
                  <a:highlight>
                    <a:srgbClr val="FF0000"/>
                  </a:highlight>
                  <a:latin typeface="Calibri"/>
                  <a:ea typeface="Calibri"/>
                  <a:cs typeface="Calibri"/>
                </a:rPr>
                <a:t>I would not want to be in the way of a landslide!</a:t>
              </a:r>
              <a:endParaRPr lang="en-US" sz="1100" dirty="0">
                <a:latin typeface="Times New Roman"/>
                <a:ea typeface="Times New Roman"/>
              </a:endParaRPr>
            </a:p>
            <a:p>
              <a:pPr>
                <a:lnSpc>
                  <a:spcPct val="115000"/>
                </a:lnSpc>
              </a:pPr>
              <a:r>
                <a:rPr lang="en-US" dirty="0">
                  <a:latin typeface="Calibri"/>
                  <a:ea typeface="Calibri"/>
                  <a:cs typeface="Times New Roman"/>
                </a:rPr>
                <a:t>         </a:t>
              </a:r>
            </a:p>
          </p:txBody>
        </p:sp>
        <p:sp>
          <p:nvSpPr>
            <p:cNvPr id="2" name="Rectangle 1"/>
            <p:cNvSpPr/>
            <p:nvPr/>
          </p:nvSpPr>
          <p:spPr>
            <a:xfrm>
              <a:off x="1524000" y="3124200"/>
              <a:ext cx="3048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T</a:t>
              </a:r>
            </a:p>
          </p:txBody>
        </p:sp>
        <p:sp>
          <p:nvSpPr>
            <p:cNvPr id="8" name="Rectangle 7"/>
            <p:cNvSpPr/>
            <p:nvPr/>
          </p:nvSpPr>
          <p:spPr>
            <a:xfrm>
              <a:off x="381000" y="2438400"/>
              <a:ext cx="3048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B</a:t>
              </a:r>
            </a:p>
          </p:txBody>
        </p:sp>
        <p:sp>
          <p:nvSpPr>
            <p:cNvPr id="10" name="Rectangle 9"/>
            <p:cNvSpPr/>
            <p:nvPr/>
          </p:nvSpPr>
          <p:spPr>
            <a:xfrm>
              <a:off x="5581859" y="3124200"/>
              <a:ext cx="3048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E</a:t>
              </a:r>
            </a:p>
          </p:txBody>
        </p:sp>
        <p:sp>
          <p:nvSpPr>
            <p:cNvPr id="11" name="Rectangle 10"/>
            <p:cNvSpPr/>
            <p:nvPr/>
          </p:nvSpPr>
          <p:spPr>
            <a:xfrm>
              <a:off x="4135120" y="3810000"/>
              <a:ext cx="304800" cy="26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E</a:t>
              </a:r>
            </a:p>
          </p:txBody>
        </p:sp>
        <p:sp>
          <p:nvSpPr>
            <p:cNvPr id="12" name="Rectangle 11"/>
            <p:cNvSpPr/>
            <p:nvPr/>
          </p:nvSpPr>
          <p:spPr>
            <a:xfrm>
              <a:off x="5029200" y="3479663"/>
              <a:ext cx="3048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A</a:t>
              </a:r>
            </a:p>
          </p:txBody>
        </p:sp>
        <p:sp>
          <p:nvSpPr>
            <p:cNvPr id="13" name="Rectangle 12"/>
            <p:cNvSpPr/>
            <p:nvPr/>
          </p:nvSpPr>
          <p:spPr>
            <a:xfrm>
              <a:off x="3276600" y="4171741"/>
              <a:ext cx="3048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A</a:t>
              </a:r>
            </a:p>
          </p:txBody>
        </p:sp>
        <p:sp>
          <p:nvSpPr>
            <p:cNvPr id="14" name="Rectangle 13"/>
            <p:cNvSpPr/>
            <p:nvPr/>
          </p:nvSpPr>
          <p:spPr>
            <a:xfrm>
              <a:off x="3505200" y="4876800"/>
              <a:ext cx="3048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solidFill>
                    <a:schemeClr val="tx1"/>
                  </a:solidFill>
                </a:rPr>
                <a:t>R</a:t>
              </a:r>
            </a:p>
          </p:txBody>
        </p:sp>
      </p:grpSp>
      <p:sp>
        <p:nvSpPr>
          <p:cNvPr id="15" name="Footer Placeholder 1"/>
          <p:cNvSpPr>
            <a:spLocks noGrp="1"/>
          </p:cNvSpPr>
          <p:nvPr>
            <p:ph type="ftr" idx="11"/>
          </p:nvPr>
        </p:nvSpPr>
        <p:spPr>
          <a:xfrm>
            <a:off x="67236" y="8631977"/>
            <a:ext cx="3039876" cy="486834"/>
          </a:xfrm>
        </p:spPr>
        <p:txBody>
          <a:bodyPr anchor="b"/>
          <a:lstStyle/>
          <a:p>
            <a:pPr algn="l"/>
            <a:r>
              <a:rPr lang="en-US" sz="700" smtClean="0"/>
              <a:t>TBEAR Hess 2010/ Hillsboro SD-OR/OSP- S. Richmond </a:t>
            </a:r>
            <a:endParaRPr lang="en-US" sz="700" dirty="0"/>
          </a:p>
        </p:txBody>
      </p:sp>
      <p:sp>
        <p:nvSpPr>
          <p:cNvPr id="6" name="Date Placeholder 5"/>
          <p:cNvSpPr>
            <a:spLocks noGrp="1"/>
          </p:cNvSpPr>
          <p:nvPr>
            <p:ph type="dt" sz="half" idx="10"/>
          </p:nvPr>
        </p:nvSpPr>
        <p:spPr/>
        <p:txBody>
          <a:bodyPr/>
          <a:lstStyle/>
          <a:p>
            <a:r>
              <a:rPr lang="en-US" smtClean="0"/>
              <a:t>3/3/16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4</a:t>
            </a:fld>
            <a:endParaRPr lang="en-US" dirty="0"/>
          </a:p>
        </p:txBody>
      </p:sp>
    </p:spTree>
    <p:extLst>
      <p:ext uri="{BB962C8B-B14F-4D97-AF65-F5344CB8AC3E}">
        <p14:creationId xmlns:p14="http://schemas.microsoft.com/office/powerpoint/2010/main" val="3680042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3/3/16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TBEAR Hess 2010/ Hillsboro SD-OR/OSP- S. Richmond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40</a:t>
            </a:fld>
            <a:endParaRPr lang="en-US" dirty="0">
              <a:solidFill>
                <a:prstClr val="black">
                  <a:tint val="75000"/>
                </a:prstClr>
              </a:solidFill>
            </a:endParaRPr>
          </a:p>
        </p:txBody>
      </p:sp>
      <p:sp>
        <p:nvSpPr>
          <p:cNvPr id="7" name="TextBox 6"/>
          <p:cNvSpPr txBox="1"/>
          <p:nvPr/>
        </p:nvSpPr>
        <p:spPr>
          <a:xfrm>
            <a:off x="2149886" y="2185704"/>
            <a:ext cx="2545296" cy="461665"/>
          </a:xfrm>
          <a:prstGeom prst="rect">
            <a:avLst/>
          </a:prstGeom>
          <a:noFill/>
        </p:spPr>
        <p:txBody>
          <a:bodyPr wrap="square" rtlCol="0">
            <a:spAutoFit/>
          </a:bodyPr>
          <a:lstStyle/>
          <a:p>
            <a:r>
              <a:rPr lang="en-US" sz="2400" b="1" dirty="0" smtClean="0">
                <a:solidFill>
                  <a:srgbClr val="3A11AF"/>
                </a:solidFill>
              </a:rPr>
              <a:t>Lesson Templates</a:t>
            </a:r>
            <a:endParaRPr lang="en-US" sz="2400" b="1" dirty="0">
              <a:solidFill>
                <a:srgbClr val="3A11AF"/>
              </a:solidFill>
            </a:endParaRPr>
          </a:p>
        </p:txBody>
      </p:sp>
      <p:pic>
        <p:nvPicPr>
          <p:cNvPr id="7170" name="Picture 2" descr="ID# 9055 - Early Learning - Presentatio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923" y="2828438"/>
            <a:ext cx="1689084" cy="168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14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972741"/>
              </p:ext>
            </p:extLst>
          </p:nvPr>
        </p:nvGraphicFramePr>
        <p:xfrm>
          <a:off x="292182" y="124986"/>
          <a:ext cx="6003236" cy="8517973"/>
        </p:xfrm>
        <a:graphic>
          <a:graphicData uri="http://schemas.openxmlformats.org/drawingml/2006/table">
            <a:tbl>
              <a:tblPr firstRow="1" bandRow="1">
                <a:tableStyleId>{5C22544A-7EE6-4342-B048-85BDC9FD1C3A}</a:tableStyleId>
              </a:tblPr>
              <a:tblGrid>
                <a:gridCol w="3001618"/>
                <a:gridCol w="3001618"/>
              </a:tblGrid>
              <a:tr h="250794">
                <a:tc gridSpan="2">
                  <a:txBody>
                    <a:bodyPr/>
                    <a:lstStyle/>
                    <a:p>
                      <a:pPr algn="l"/>
                      <a:r>
                        <a:rPr lang="en-US" sz="1200" b="1" dirty="0" smtClean="0">
                          <a:solidFill>
                            <a:schemeClr val="tx1"/>
                          </a:solidFill>
                        </a:rPr>
                        <a:t>Use</a:t>
                      </a:r>
                      <a:r>
                        <a:rPr lang="en-US" sz="1200" b="1" baseline="0" dirty="0" smtClean="0">
                          <a:solidFill>
                            <a:schemeClr val="tx1"/>
                          </a:solidFill>
                        </a:rPr>
                        <a:t> with all new texts in the READ, REVISE AND WRITE Topic Lessons</a:t>
                      </a:r>
                      <a:endParaRPr lang="en-US" sz="1200" b="1" dirty="0" smtClean="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450464">
                <a:tc gridSpan="2">
                  <a:txBody>
                    <a:bodyPr/>
                    <a:lstStyle/>
                    <a:p>
                      <a:pPr algn="l"/>
                      <a:r>
                        <a:rPr lang="en-US" sz="2000" b="1" dirty="0" smtClean="0">
                          <a:solidFill>
                            <a:schemeClr val="tx1"/>
                          </a:solidFill>
                        </a:rPr>
                        <a:t>Name: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450464">
                <a:tc>
                  <a:txBody>
                    <a:bodyPr/>
                    <a:lstStyle/>
                    <a:p>
                      <a:pPr algn="ctr"/>
                      <a:r>
                        <a:rPr lang="en-US" sz="2000" b="1" dirty="0" smtClean="0">
                          <a:solidFill>
                            <a:schemeClr val="tx1"/>
                          </a:solidFill>
                        </a:rPr>
                        <a:t>What I Think I Know</a:t>
                      </a:r>
                      <a:endParaRPr lang="en-US" sz="2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000" b="1" dirty="0" smtClean="0">
                          <a:solidFill>
                            <a:schemeClr val="tx1"/>
                          </a:solidFill>
                        </a:rPr>
                        <a:t>What is New</a:t>
                      </a:r>
                      <a:endParaRPr lang="en-US" sz="2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r h="7342725">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US"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Date Placeholder 2"/>
          <p:cNvSpPr>
            <a:spLocks noGrp="1"/>
          </p:cNvSpPr>
          <p:nvPr>
            <p:ph type="dt" sz="half" idx="10"/>
          </p:nvPr>
        </p:nvSpPr>
        <p:spPr>
          <a:xfrm>
            <a:off x="316626" y="8642959"/>
            <a:ext cx="1543050" cy="486833"/>
          </a:xfrm>
        </p:spPr>
        <p:txBody>
          <a:bodyPr/>
          <a:lstStyle/>
          <a:p>
            <a:r>
              <a:rPr lang="en-US" smtClean="0"/>
              <a:t>3/3/16</a:t>
            </a:r>
            <a:endParaRPr lang="en-US" dirty="0"/>
          </a:p>
        </p:txBody>
      </p:sp>
      <p:sp>
        <p:nvSpPr>
          <p:cNvPr id="4" name="Footer Placeholder 3"/>
          <p:cNvSpPr>
            <a:spLocks noGrp="1"/>
          </p:cNvSpPr>
          <p:nvPr>
            <p:ph type="ftr" sz="quarter" idx="11"/>
          </p:nvPr>
        </p:nvSpPr>
        <p:spPr>
          <a:xfrm>
            <a:off x="1187670" y="8642958"/>
            <a:ext cx="3135860"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41</a:t>
            </a:fld>
            <a:endParaRPr lang="en-US" dirty="0"/>
          </a:p>
        </p:txBody>
      </p:sp>
    </p:spTree>
    <p:extLst>
      <p:ext uri="{BB962C8B-B14F-4D97-AF65-F5344CB8AC3E}">
        <p14:creationId xmlns:p14="http://schemas.microsoft.com/office/powerpoint/2010/main" val="1507912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3279118"/>
              </p:ext>
            </p:extLst>
          </p:nvPr>
        </p:nvGraphicFramePr>
        <p:xfrm>
          <a:off x="404916" y="201585"/>
          <a:ext cx="6003236" cy="8138160"/>
        </p:xfrm>
        <a:graphic>
          <a:graphicData uri="http://schemas.openxmlformats.org/drawingml/2006/table">
            <a:tbl>
              <a:tblPr firstRow="1" bandRow="1">
                <a:tableStyleId>{5C22544A-7EE6-4342-B048-85BDC9FD1C3A}</a:tableStyleId>
              </a:tblPr>
              <a:tblGrid>
                <a:gridCol w="6003236"/>
              </a:tblGrid>
              <a:tr h="124091">
                <a:tc>
                  <a:txBody>
                    <a:bodyPr/>
                    <a:lstStyle/>
                    <a:p>
                      <a:pPr algn="l"/>
                      <a:r>
                        <a:rPr lang="en-US" sz="1200" b="1" dirty="0" smtClean="0">
                          <a:solidFill>
                            <a:schemeClr val="tx1"/>
                          </a:solidFill>
                        </a:rPr>
                        <a:t>Use with all new texts in the READ, REVISE AND WRITE Topic Lessons</a:t>
                      </a:r>
                      <a:endParaRPr lang="en-US" sz="1200" b="1"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24091">
                <a:tc>
                  <a:txBody>
                    <a:bodyPr/>
                    <a:lstStyle/>
                    <a:p>
                      <a:pPr algn="l"/>
                      <a:r>
                        <a:rPr lang="en-US" sz="2000" b="1" dirty="0" smtClean="0">
                          <a:solidFill>
                            <a:schemeClr val="tx1"/>
                          </a:solidFill>
                        </a:rPr>
                        <a:t>Name:</a:t>
                      </a:r>
                      <a:endParaRPr lang="en-US" sz="2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50464">
                <a:tc>
                  <a:txBody>
                    <a:bodyPr/>
                    <a:lstStyle/>
                    <a:p>
                      <a:pPr algn="ctr"/>
                      <a:r>
                        <a:rPr lang="en-US" sz="3200" b="1" dirty="0" smtClean="0">
                          <a:solidFill>
                            <a:schemeClr val="tx1"/>
                          </a:solidFill>
                        </a:rPr>
                        <a:t>Topic Tally I: Chart</a:t>
                      </a:r>
                      <a:endParaRPr lang="en-US" sz="32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r>
              <a:tr h="263793">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38533">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655613">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26007">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9410">
                <a:tc>
                  <a:txBody>
                    <a:bodyPr/>
                    <a:lstStyle/>
                    <a:p>
                      <a:r>
                        <a:rPr lang="en-US" sz="2400" dirty="0" smtClean="0">
                          <a:solidFill>
                            <a:schemeClr val="tx1"/>
                          </a:solidFill>
                        </a:rPr>
                        <a:t>Word:</a:t>
                      </a: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Circle or highlight the word representing the Topic of the text.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42</a:t>
            </a:fld>
            <a:endParaRPr lang="en-US" dirty="0"/>
          </a:p>
        </p:txBody>
      </p:sp>
    </p:spTree>
    <p:extLst>
      <p:ext uri="{BB962C8B-B14F-4D97-AF65-F5344CB8AC3E}">
        <p14:creationId xmlns:p14="http://schemas.microsoft.com/office/powerpoint/2010/main" val="3714050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5830408"/>
              </p:ext>
            </p:extLst>
          </p:nvPr>
        </p:nvGraphicFramePr>
        <p:xfrm>
          <a:off x="191973" y="239163"/>
          <a:ext cx="6446821" cy="8647635"/>
        </p:xfrm>
        <a:graphic>
          <a:graphicData uri="http://schemas.openxmlformats.org/drawingml/2006/table">
            <a:tbl>
              <a:tblPr firstRow="1" bandRow="1">
                <a:tableStyleId>{5C22544A-7EE6-4342-B048-85BDC9FD1C3A}</a:tableStyleId>
              </a:tblPr>
              <a:tblGrid>
                <a:gridCol w="1536619"/>
                <a:gridCol w="3970750"/>
                <a:gridCol w="939452"/>
              </a:tblGrid>
              <a:tr h="224300">
                <a:tc gridSpan="3">
                  <a:txBody>
                    <a:bodyPr/>
                    <a:lstStyle/>
                    <a:p>
                      <a:pPr algn="l"/>
                      <a:r>
                        <a:rPr lang="en-US" sz="1200" b="1" dirty="0" smtClean="0">
                          <a:solidFill>
                            <a:schemeClr val="tx1"/>
                          </a:solidFill>
                        </a:rPr>
                        <a:t>Can be used with all new </a:t>
                      </a:r>
                      <a:r>
                        <a:rPr lang="en-US" sz="1200" b="1" baseline="0" dirty="0" smtClean="0">
                          <a:solidFill>
                            <a:schemeClr val="tx1"/>
                          </a:solidFill>
                        </a:rPr>
                        <a:t> texts AFTER students have mastered Topic Tally I Chart</a:t>
                      </a:r>
                      <a:endParaRPr lang="en-US" sz="1200" b="1"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4300">
                <a:tc gridSpan="3">
                  <a:txBody>
                    <a:bodyPr/>
                    <a:lstStyle/>
                    <a:p>
                      <a:pPr algn="l"/>
                      <a:r>
                        <a:rPr lang="en-US" sz="2000" b="1" dirty="0" smtClean="0">
                          <a:solidFill>
                            <a:schemeClr val="tx1"/>
                          </a:solidFill>
                        </a:rPr>
                        <a:t>Name:</a:t>
                      </a:r>
                      <a:endParaRPr lang="en-US" sz="2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50464">
                <a:tc gridSpan="3">
                  <a:txBody>
                    <a:bodyPr/>
                    <a:lstStyle/>
                    <a:p>
                      <a:pPr algn="ctr"/>
                      <a:r>
                        <a:rPr lang="en-US" sz="3600" b="1" dirty="0" smtClean="0">
                          <a:solidFill>
                            <a:schemeClr val="tx1"/>
                          </a:solidFill>
                        </a:rPr>
                        <a:t>Topic Tally II:  Group Chart</a:t>
                      </a:r>
                      <a:endParaRPr lang="en-US" sz="36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r>
              <a:tr h="448515">
                <a:tc>
                  <a:txBody>
                    <a:bodyPr/>
                    <a:lstStyle/>
                    <a:p>
                      <a:r>
                        <a:rPr lang="en-US" sz="1800" b="1" i="0" dirty="0" smtClean="0">
                          <a:solidFill>
                            <a:schemeClr val="tx1"/>
                          </a:solidFill>
                        </a:rPr>
                        <a:t>Word: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800" b="1" i="0" dirty="0" smtClean="0">
                          <a:solidFill>
                            <a:schemeClr val="tx1"/>
                          </a:solidFill>
                        </a:rPr>
                        <a:t>Words </a:t>
                      </a:r>
                      <a:r>
                        <a:rPr lang="en-US" sz="1800" b="1" i="0" baseline="0" dirty="0" smtClean="0">
                          <a:solidFill>
                            <a:schemeClr val="tx1"/>
                          </a:solidFill>
                        </a:rPr>
                        <a:t>referring to the same thing.</a:t>
                      </a:r>
                      <a:endParaRPr lang="en-US" sz="18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800" b="1" dirty="0" smtClean="0"/>
                        <a:t>Total</a:t>
                      </a:r>
                      <a:endParaRPr lang="en-US" sz="1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38533">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26007">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5941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a:txBody>
                    <a:bodyPr/>
                    <a:lstStyle/>
                    <a:p>
                      <a:endParaRPr lang="en-US" sz="1400" b="1" i="0" dirty="0" smtClean="0">
                        <a:solidFill>
                          <a:schemeClr val="tx1"/>
                        </a:solidFill>
                      </a:endParaRPr>
                    </a:p>
                    <a:p>
                      <a:r>
                        <a:rPr lang="en-US" sz="1400" b="1" i="0" dirty="0" smtClean="0">
                          <a:solidFill>
                            <a:schemeClr val="tx1"/>
                          </a:solidFill>
                        </a:rPr>
                        <a:t>Word:</a:t>
                      </a:r>
                    </a:p>
                    <a:p>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2000" b="1" i="0" dirty="0" smtClean="0">
                          <a:solidFill>
                            <a:schemeClr val="tx1"/>
                          </a:solidFill>
                        </a:rPr>
                        <a:t>=</a:t>
                      </a:r>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0">
                <a:tc gridSpan="3">
                  <a:txBody>
                    <a:bodyPr/>
                    <a:lstStyle/>
                    <a:p>
                      <a:r>
                        <a:rPr lang="en-US" sz="1400" b="1" i="0" dirty="0" smtClean="0">
                          <a:solidFill>
                            <a:schemeClr val="tx1"/>
                          </a:solidFill>
                        </a:rPr>
                        <a:t>Circle or highlight the word</a:t>
                      </a:r>
                      <a:r>
                        <a:rPr lang="en-US" sz="1400" b="1" i="0" baseline="0" dirty="0" smtClean="0">
                          <a:solidFill>
                            <a:schemeClr val="tx1"/>
                          </a:solidFill>
                        </a:rPr>
                        <a:t> representing the Topic of the text.</a:t>
                      </a:r>
                      <a:endParaRPr lang="en-US" sz="1400" b="1" i="0" dirty="0" smtClean="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14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2000" b="1" i="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10"/>
          </p:nvPr>
        </p:nvSpPr>
        <p:spPr>
          <a:xfrm>
            <a:off x="191973" y="8794245"/>
            <a:ext cx="1543050" cy="486833"/>
          </a:xfrm>
        </p:spPr>
        <p:txBody>
          <a:bodyPr/>
          <a:lstStyle/>
          <a:p>
            <a:r>
              <a:rPr lang="en-US" smtClean="0"/>
              <a:t>3/3/16</a:t>
            </a:r>
            <a:endParaRPr lang="en-US" dirty="0"/>
          </a:p>
        </p:txBody>
      </p:sp>
      <p:sp>
        <p:nvSpPr>
          <p:cNvPr id="4" name="Footer Placeholder 3"/>
          <p:cNvSpPr>
            <a:spLocks noGrp="1"/>
          </p:cNvSpPr>
          <p:nvPr>
            <p:ph type="ftr" sz="quarter" idx="11"/>
          </p:nvPr>
        </p:nvSpPr>
        <p:spPr>
          <a:xfrm>
            <a:off x="663631" y="8800957"/>
            <a:ext cx="3927551"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43</a:t>
            </a:fld>
            <a:endParaRPr lang="en-US" dirty="0"/>
          </a:p>
        </p:txBody>
      </p:sp>
    </p:spTree>
    <p:extLst>
      <p:ext uri="{BB962C8B-B14F-4D97-AF65-F5344CB8AC3E}">
        <p14:creationId xmlns:p14="http://schemas.microsoft.com/office/powerpoint/2010/main" val="3737641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45795991"/>
              </p:ext>
            </p:extLst>
          </p:nvPr>
        </p:nvGraphicFramePr>
        <p:xfrm>
          <a:off x="134470" y="494553"/>
          <a:ext cx="6642848" cy="6535030"/>
        </p:xfrm>
        <a:graphic>
          <a:graphicData uri="http://schemas.openxmlformats.org/drawingml/2006/table">
            <a:tbl>
              <a:tblPr firstRow="1" bandRow="1">
                <a:tableStyleId>{5C22544A-7EE6-4342-B048-85BDC9FD1C3A}</a:tableStyleId>
              </a:tblPr>
              <a:tblGrid>
                <a:gridCol w="1040296"/>
                <a:gridCol w="804938"/>
                <a:gridCol w="979103"/>
                <a:gridCol w="983811"/>
                <a:gridCol w="889667"/>
                <a:gridCol w="1102790"/>
                <a:gridCol w="842243"/>
              </a:tblGrid>
              <a:tr h="352634">
                <a:tc gridSpan="7">
                  <a:txBody>
                    <a:bodyPr/>
                    <a:lstStyle/>
                    <a:p>
                      <a:pPr algn="l"/>
                      <a:r>
                        <a:rPr lang="en-US" sz="1400" b="0" dirty="0" smtClean="0">
                          <a:solidFill>
                            <a:schemeClr val="tx1"/>
                          </a:solidFill>
                        </a:rPr>
                        <a:t>Use with</a:t>
                      </a:r>
                      <a:r>
                        <a:rPr lang="en-US" sz="1400" b="0" baseline="0" dirty="0" smtClean="0">
                          <a:solidFill>
                            <a:schemeClr val="tx1"/>
                          </a:solidFill>
                        </a:rPr>
                        <a:t> WRITING lesson after students have mastered Topic Tally Word Charts I and II.</a:t>
                      </a:r>
                      <a:endParaRPr lang="en-US" sz="1400" b="0" dirty="0">
                        <a:solidFill>
                          <a:schemeClr val="tx1"/>
                        </a:solidFill>
                      </a:endParaRPr>
                    </a:p>
                  </a:txBody>
                  <a:tcPr marL="53788" marR="53788" marT="26894" marB="268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8647">
                <a:tc gridSpan="7">
                  <a:txBody>
                    <a:bodyPr/>
                    <a:lstStyle/>
                    <a:p>
                      <a:pPr algn="ctr"/>
                      <a:r>
                        <a:rPr lang="en-US" sz="2400" b="1" dirty="0" smtClean="0"/>
                        <a:t>TOPIC</a:t>
                      </a:r>
                      <a:r>
                        <a:rPr lang="en-US" sz="2400" b="1" baseline="0" dirty="0" smtClean="0"/>
                        <a:t> TALLY Words III:  Parts of Speech</a:t>
                      </a:r>
                      <a:endParaRPr lang="en-US" sz="2400" b="1" dirty="0"/>
                    </a:p>
                  </a:txBody>
                  <a:tcPr marL="53788" marR="53788" marT="26894" marB="268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2848">
                <a:tc>
                  <a:txBody>
                    <a:bodyPr/>
                    <a:lstStyle/>
                    <a:p>
                      <a:pPr algn="ctr"/>
                      <a:r>
                        <a:rPr lang="en-US" sz="1300" b="1" dirty="0" smtClean="0"/>
                        <a:t>ADJECTIVES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NOUNS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PRONOUNS</a:t>
                      </a:r>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ADVERBS</a:t>
                      </a:r>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VERBS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t>PREPOSITIONS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OTHER</a:t>
                      </a:r>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44</a:t>
            </a:fld>
            <a:endParaRPr lang="en-US" dirty="0"/>
          </a:p>
        </p:txBody>
      </p:sp>
    </p:spTree>
    <p:extLst>
      <p:ext uri="{BB962C8B-B14F-4D97-AF65-F5344CB8AC3E}">
        <p14:creationId xmlns:p14="http://schemas.microsoft.com/office/powerpoint/2010/main" val="2671222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6987586"/>
              </p:ext>
            </p:extLst>
          </p:nvPr>
        </p:nvGraphicFramePr>
        <p:xfrm>
          <a:off x="282389" y="484093"/>
          <a:ext cx="6252882" cy="8274080"/>
        </p:xfrm>
        <a:graphic>
          <a:graphicData uri="http://schemas.openxmlformats.org/drawingml/2006/table">
            <a:tbl>
              <a:tblPr firstRow="1" bandRow="1">
                <a:tableStyleId>{5C22544A-7EE6-4342-B048-85BDC9FD1C3A}</a:tableStyleId>
              </a:tblPr>
              <a:tblGrid>
                <a:gridCol w="1167551"/>
                <a:gridCol w="739449"/>
                <a:gridCol w="1011876"/>
                <a:gridCol w="869177"/>
                <a:gridCol w="661612"/>
                <a:gridCol w="1154578"/>
                <a:gridCol w="648639"/>
              </a:tblGrid>
              <a:tr h="352960">
                <a:tc gridSpan="7">
                  <a:txBody>
                    <a:bodyPr/>
                    <a:lstStyle/>
                    <a:p>
                      <a:pPr algn="l"/>
                      <a:r>
                        <a:rPr lang="en-US" sz="1400" b="0" dirty="0" smtClean="0">
                          <a:solidFill>
                            <a:schemeClr val="tx1"/>
                          </a:solidFill>
                        </a:rPr>
                        <a:t>Summary</a:t>
                      </a:r>
                      <a:r>
                        <a:rPr lang="en-US" sz="1400" b="0" baseline="0" dirty="0" smtClean="0">
                          <a:solidFill>
                            <a:schemeClr val="tx1"/>
                          </a:solidFill>
                        </a:rPr>
                        <a:t> form of all three ways to write the Topic Tally Words</a:t>
                      </a:r>
                      <a:endParaRPr lang="en-US" sz="1400" b="0" dirty="0">
                        <a:solidFill>
                          <a:schemeClr val="tx1"/>
                        </a:solidFill>
                      </a:endParaRPr>
                    </a:p>
                  </a:txBody>
                  <a:tcPr marL="53788" marR="53788" marT="26894" marB="268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625">
                <a:tc gridSpan="7">
                  <a:txBody>
                    <a:bodyPr/>
                    <a:lstStyle/>
                    <a:p>
                      <a:pPr algn="ctr"/>
                      <a:r>
                        <a:rPr lang="en-US" sz="2000" b="1" dirty="0" smtClean="0">
                          <a:solidFill>
                            <a:schemeClr val="tx1"/>
                          </a:solidFill>
                        </a:rPr>
                        <a:t>Topic Tally Words I</a:t>
                      </a:r>
                    </a:p>
                    <a:p>
                      <a:pPr algn="ctr"/>
                      <a:r>
                        <a:rPr lang="en-US" sz="1100" dirty="0" smtClean="0">
                          <a:solidFill>
                            <a:schemeClr val="tx1"/>
                          </a:solidFill>
                        </a:rPr>
                        <a:t>(READ</a:t>
                      </a:r>
                      <a:r>
                        <a:rPr lang="en-US" sz="1100" baseline="0" dirty="0" smtClean="0">
                          <a:solidFill>
                            <a:schemeClr val="tx1"/>
                          </a:solidFill>
                        </a:rPr>
                        <a:t> LESSONS)</a:t>
                      </a:r>
                      <a:endParaRPr lang="en-US" sz="1100" dirty="0">
                        <a:solidFill>
                          <a:schemeClr val="tx1"/>
                        </a:solidFill>
                      </a:endParaRPr>
                    </a:p>
                  </a:txBody>
                  <a:tcPr marL="53788" marR="53788" marT="26894" marB="268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274709">
                <a:tc gridSpan="7">
                  <a:txBody>
                    <a:bodyPr/>
                    <a:lstStyle/>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66625">
                <a:tc gridSpan="7">
                  <a:txBody>
                    <a:bodyPr/>
                    <a:lstStyle/>
                    <a:p>
                      <a:pPr algn="ctr"/>
                      <a:r>
                        <a:rPr lang="en-US" sz="1800" b="1" dirty="0" smtClean="0"/>
                        <a:t>Grouping Topic Tally Words II: that Refer to the Same Thing  </a:t>
                      </a:r>
                    </a:p>
                    <a:p>
                      <a:pPr algn="ctr"/>
                      <a:r>
                        <a:rPr lang="en-US" sz="1100" b="1" dirty="0" smtClean="0"/>
                        <a:t>(REVISE</a:t>
                      </a:r>
                      <a:r>
                        <a:rPr lang="en-US" sz="1100" b="1" baseline="0" dirty="0" smtClean="0"/>
                        <a:t> LESSONS)</a:t>
                      </a:r>
                      <a:endParaRPr lang="en-US" sz="1100" b="1" dirty="0"/>
                    </a:p>
                  </a:txBody>
                  <a:tcPr marL="53788" marR="53788" marT="26894" marB="268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274709">
                <a:tc gridSpan="7">
                  <a:txBody>
                    <a:bodyPr/>
                    <a:lstStyle/>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24245">
                <a:tc gridSpan="7">
                  <a:txBody>
                    <a:bodyPr/>
                    <a:lstStyle/>
                    <a:p>
                      <a:pPr algn="ctr"/>
                      <a:r>
                        <a:rPr lang="en-US" sz="1800" b="1" dirty="0" smtClean="0"/>
                        <a:t>TOPIC</a:t>
                      </a:r>
                      <a:r>
                        <a:rPr lang="en-US" sz="1800" b="1" baseline="0" dirty="0" smtClean="0"/>
                        <a:t> TALLY Words III: by Parts of Speech  (WRITE LESSONS)</a:t>
                      </a:r>
                      <a:endParaRPr lang="en-US" sz="1800" b="1" dirty="0"/>
                    </a:p>
                  </a:txBody>
                  <a:tcPr marL="53788" marR="53788" marT="26894" marB="268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21618">
                <a:tc>
                  <a:txBody>
                    <a:bodyPr/>
                    <a:lstStyle/>
                    <a:p>
                      <a:pPr algn="ctr"/>
                      <a:r>
                        <a:rPr lang="en-US" sz="1300" b="1" dirty="0" smtClean="0"/>
                        <a:t>ADJECTIVES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NOUNS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PRONOUNS</a:t>
                      </a:r>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ADVERBS</a:t>
                      </a:r>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VERBS</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PREPOSITION</a:t>
                      </a:r>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dirty="0" smtClean="0"/>
                        <a:t>OTHER</a:t>
                      </a:r>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smtClean="0"/>
                    </a:p>
                    <a:p>
                      <a:pPr algn="ctr"/>
                      <a:endParaRPr lang="en-US" sz="1300" b="1" dirty="0"/>
                    </a:p>
                  </a:txBody>
                  <a:tcPr marL="53788" marR="53788" marT="26894" marB="26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Slide Number Placeholder 4"/>
          <p:cNvSpPr>
            <a:spLocks noGrp="1"/>
          </p:cNvSpPr>
          <p:nvPr>
            <p:ph type="sldNum" sz="quarter" idx="12"/>
          </p:nvPr>
        </p:nvSpPr>
        <p:spPr>
          <a:xfrm>
            <a:off x="4992221" y="8657167"/>
            <a:ext cx="1543050" cy="486833"/>
          </a:xfrm>
        </p:spPr>
        <p:txBody>
          <a:bodyPr/>
          <a:lstStyle/>
          <a:p>
            <a:fld id="{1A106AFE-017A-4B10-8C59-6A35C2B2E226}" type="slidenum">
              <a:rPr lang="en-US" smtClean="0"/>
              <a:t>45</a:t>
            </a:fld>
            <a:endParaRPr lang="en-US" dirty="0"/>
          </a:p>
        </p:txBody>
      </p:sp>
    </p:spTree>
    <p:extLst>
      <p:ext uri="{BB962C8B-B14F-4D97-AF65-F5344CB8AC3E}">
        <p14:creationId xmlns:p14="http://schemas.microsoft.com/office/powerpoint/2010/main" val="3733975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7667449"/>
              </p:ext>
            </p:extLst>
          </p:nvPr>
        </p:nvGraphicFramePr>
        <p:xfrm>
          <a:off x="228600" y="833718"/>
          <a:ext cx="6400800" cy="6323515"/>
        </p:xfrm>
        <a:graphic>
          <a:graphicData uri="http://schemas.openxmlformats.org/drawingml/2006/table">
            <a:tbl>
              <a:tblPr firstRow="1" bandRow="1">
                <a:tableStyleId>{5C22544A-7EE6-4342-B048-85BDC9FD1C3A}</a:tableStyleId>
              </a:tblPr>
              <a:tblGrid>
                <a:gridCol w="6400800"/>
              </a:tblGrid>
              <a:tr h="277917">
                <a:tc>
                  <a:txBody>
                    <a:bodyPr/>
                    <a:lstStyle/>
                    <a:p>
                      <a:pPr algn="l"/>
                      <a:r>
                        <a:rPr lang="en-US" sz="1200" b="1" dirty="0" smtClean="0">
                          <a:solidFill>
                            <a:schemeClr val="tx1"/>
                          </a:solidFill>
                        </a:rPr>
                        <a:t>Use in READ lessons to practice summarizing</a:t>
                      </a:r>
                      <a:r>
                        <a:rPr lang="en-US" sz="1200" b="1" baseline="0" dirty="0" smtClean="0">
                          <a:solidFill>
                            <a:schemeClr val="tx1"/>
                          </a:solidFill>
                        </a:rPr>
                        <a:t> – a Topic Sentence or Main Idea.</a:t>
                      </a:r>
                      <a:endParaRPr lang="en-US" sz="1200" b="1"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56371">
                <a:tc>
                  <a:txBody>
                    <a:bodyPr/>
                    <a:lstStyle/>
                    <a:p>
                      <a:pPr algn="l"/>
                      <a:r>
                        <a:rPr lang="en-US" sz="2000" b="1" dirty="0" smtClean="0">
                          <a:solidFill>
                            <a:schemeClr val="tx1"/>
                          </a:solidFill>
                        </a:rPr>
                        <a:t>Name:</a:t>
                      </a:r>
                      <a:endParaRPr lang="en-US" sz="2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86715">
                <a:tc>
                  <a:txBody>
                    <a:bodyPr/>
                    <a:lstStyle/>
                    <a:p>
                      <a:pPr algn="ctr"/>
                      <a:r>
                        <a:rPr lang="en-US" sz="3200" b="1" dirty="0" smtClean="0">
                          <a:solidFill>
                            <a:schemeClr val="tx1"/>
                          </a:solidFill>
                        </a:rPr>
                        <a:t>Summary Sentence Practice</a:t>
                      </a:r>
                      <a:endParaRPr lang="en-US" sz="32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r>
              <a:tr h="833752">
                <a:tc>
                  <a:txBody>
                    <a:bodyPr/>
                    <a:lstStyle/>
                    <a:p>
                      <a:endParaRPr lang="en-US" sz="2400" dirty="0" smtClean="0">
                        <a:solidFill>
                          <a:schemeClr val="tx1"/>
                        </a:solidFill>
                      </a:endParaRP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33752">
                <a:tc>
                  <a:txBody>
                    <a:bodyPr/>
                    <a:lstStyle/>
                    <a:p>
                      <a:endParaRPr lang="en-US" sz="2400" dirty="0" smtClean="0">
                        <a:solidFill>
                          <a:schemeClr val="tx1"/>
                        </a:solidFill>
                      </a:endParaRP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33752">
                <a:tc>
                  <a:txBody>
                    <a:bodyPr/>
                    <a:lstStyle/>
                    <a:p>
                      <a:endParaRPr lang="en-US" sz="2400" dirty="0" smtClean="0">
                        <a:solidFill>
                          <a:schemeClr val="tx1"/>
                        </a:solidFill>
                      </a:endParaRP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33752">
                <a:tc>
                  <a:txBody>
                    <a:bodyPr/>
                    <a:lstStyle/>
                    <a:p>
                      <a:endParaRPr lang="en-US" sz="2400" dirty="0" smtClean="0">
                        <a:solidFill>
                          <a:schemeClr val="tx1"/>
                        </a:solidFill>
                      </a:endParaRP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33752">
                <a:tc>
                  <a:txBody>
                    <a:bodyPr/>
                    <a:lstStyle/>
                    <a:p>
                      <a:endParaRPr lang="en-US" sz="2400" dirty="0" smtClean="0">
                        <a:solidFill>
                          <a:schemeClr val="tx1"/>
                        </a:solidFill>
                      </a:endParaRP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833752">
                <a:tc>
                  <a:txBody>
                    <a:bodyPr/>
                    <a:lstStyle/>
                    <a:p>
                      <a:endParaRPr lang="en-US" sz="2400" dirty="0" smtClean="0">
                        <a:solidFill>
                          <a:schemeClr val="tx1"/>
                        </a:solidFill>
                      </a:endParaRPr>
                    </a:p>
                    <a:p>
                      <a:endParaRPr lang="en-US" sz="24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608083" y="8475136"/>
            <a:ext cx="2978205"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46</a:t>
            </a:fld>
            <a:endParaRPr lang="en-US" dirty="0"/>
          </a:p>
        </p:txBody>
      </p:sp>
    </p:spTree>
    <p:extLst>
      <p:ext uri="{BB962C8B-B14F-4D97-AF65-F5344CB8AC3E}">
        <p14:creationId xmlns:p14="http://schemas.microsoft.com/office/powerpoint/2010/main" val="1427590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959699"/>
              </p:ext>
            </p:extLst>
          </p:nvPr>
        </p:nvGraphicFramePr>
        <p:xfrm>
          <a:off x="131523" y="739036"/>
          <a:ext cx="6651321" cy="6957070"/>
        </p:xfrm>
        <a:graphic>
          <a:graphicData uri="http://schemas.openxmlformats.org/drawingml/2006/table">
            <a:tbl>
              <a:tblPr firstRow="1" bandRow="1">
                <a:noFill/>
              </a:tblPr>
              <a:tblGrid>
                <a:gridCol w="1678487"/>
                <a:gridCol w="2625712"/>
                <a:gridCol w="2347122"/>
              </a:tblGrid>
              <a:tr h="0">
                <a:tc gridSpan="3">
                  <a:txBody>
                    <a:bodyPr/>
                    <a:lstStyle/>
                    <a:p>
                      <a:pPr algn="l"/>
                      <a:r>
                        <a:rPr lang="en-US" sz="2000" b="1" dirty="0" smtClean="0"/>
                        <a:t> </a:t>
                      </a:r>
                      <a:r>
                        <a:rPr lang="en-US" sz="1400" b="0" dirty="0" smtClean="0"/>
                        <a:t>Use in</a:t>
                      </a:r>
                      <a:r>
                        <a:rPr lang="en-US" sz="1400" b="0" baseline="0" dirty="0" smtClean="0"/>
                        <a:t> all lessons for Background Knowledge of a Bridge.</a:t>
                      </a:r>
                      <a:endParaRPr lang="en-US" sz="1400" b="0" dirty="0" smtClean="0"/>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0">
                <a:tc gridSpan="3">
                  <a:txBody>
                    <a:bodyPr/>
                    <a:lstStyle/>
                    <a:p>
                      <a:pPr algn="l"/>
                      <a:r>
                        <a:rPr lang="en-US" sz="2800" b="1" dirty="0" smtClean="0"/>
                        <a:t> </a:t>
                      </a:r>
                      <a:r>
                        <a:rPr lang="en-US" sz="2000" b="1" dirty="0" smtClean="0"/>
                        <a:t>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0">
                <a:tc gridSpan="3">
                  <a:txBody>
                    <a:bodyPr/>
                    <a:lstStyle/>
                    <a:p>
                      <a:pPr algn="ctr"/>
                      <a:r>
                        <a:rPr lang="en-US" sz="2800" b="1" dirty="0" smtClean="0"/>
                        <a:t>Definitions</a:t>
                      </a:r>
                      <a:r>
                        <a:rPr lang="en-US" sz="2800" b="1" baseline="0" dirty="0" smtClean="0"/>
                        <a:t> and </a:t>
                      </a:r>
                      <a:r>
                        <a:rPr lang="en-US" sz="2800" b="1" dirty="0" smtClean="0"/>
                        <a:t>Descriptions Chart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a:endParaRPr lang="en-US" sz="16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gridSpan="3">
                  <a:txBody>
                    <a:bodyPr/>
                    <a:lstStyle/>
                    <a:p>
                      <a:pPr algn="l"/>
                      <a:r>
                        <a:rPr lang="en-US" sz="2400" b="1" dirty="0" smtClean="0"/>
                        <a:t> </a:t>
                      </a:r>
                      <a:r>
                        <a:rPr lang="en-US" sz="1800" b="1" i="1" dirty="0" smtClean="0"/>
                        <a:t>Write the Topic Sentence</a:t>
                      </a:r>
                      <a:r>
                        <a:rPr lang="en-US" sz="1800" b="1" i="1" baseline="0" dirty="0" smtClean="0"/>
                        <a:t> (main idea):</a:t>
                      </a:r>
                      <a:endParaRPr lang="en-US" sz="1800" b="1" i="1" dirty="0" smtClean="0"/>
                    </a:p>
                    <a:p>
                      <a:pPr algn="l"/>
                      <a:r>
                        <a:rPr lang="en-US" sz="2400" b="1" dirty="0" smtClean="0"/>
                        <a:t> _________________________________________</a:t>
                      </a:r>
                    </a:p>
                    <a:p>
                      <a:pPr algn="l"/>
                      <a:r>
                        <a:rPr lang="en-US" sz="2400" b="1" dirty="0" smtClean="0"/>
                        <a:t>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0">
                <a:tc>
                  <a:txBody>
                    <a:bodyPr/>
                    <a:lstStyle/>
                    <a:p>
                      <a:pPr algn="ctr"/>
                      <a:r>
                        <a:rPr lang="en-US" sz="16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600" b="1" dirty="0" smtClean="0"/>
                        <a:t>Definition</a:t>
                      </a:r>
                      <a:r>
                        <a:rPr lang="en-US" sz="1600" b="1" baseline="0" dirty="0" smtClean="0"/>
                        <a:t>s </a:t>
                      </a:r>
                      <a:endParaRPr lang="en-US" sz="16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Descriptions</a:t>
                      </a: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indent="-53975"/>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9574">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indent="-60325"/>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17475" indent="0"/>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sz="3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3/3/16</a:t>
            </a:r>
            <a:endParaRPr lang="en-US" dirty="0"/>
          </a:p>
        </p:txBody>
      </p:sp>
      <p:sp>
        <p:nvSpPr>
          <p:cNvPr id="4" name="Footer Placeholder 3"/>
          <p:cNvSpPr>
            <a:spLocks noGrp="1"/>
          </p:cNvSpPr>
          <p:nvPr>
            <p:ph type="ftr" sz="quarter" idx="11"/>
          </p:nvPr>
        </p:nvSpPr>
        <p:spPr>
          <a:xfrm>
            <a:off x="1355835" y="8475136"/>
            <a:ext cx="3230454"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47</a:t>
            </a:fld>
            <a:endParaRPr lang="en-US" dirty="0"/>
          </a:p>
        </p:txBody>
      </p:sp>
    </p:spTree>
    <p:extLst>
      <p:ext uri="{BB962C8B-B14F-4D97-AF65-F5344CB8AC3E}">
        <p14:creationId xmlns:p14="http://schemas.microsoft.com/office/powerpoint/2010/main" val="3306230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48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36090883"/>
              </p:ext>
            </p:extLst>
          </p:nvPr>
        </p:nvGraphicFramePr>
        <p:xfrm>
          <a:off x="282389" y="739589"/>
          <a:ext cx="6360457" cy="7752930"/>
        </p:xfrm>
        <a:graphic>
          <a:graphicData uri="http://schemas.openxmlformats.org/drawingml/2006/table">
            <a:tbl>
              <a:tblPr firstRow="1" firstCol="1" bandRow="1"/>
              <a:tblGrid>
                <a:gridCol w="3333893"/>
                <a:gridCol w="334892"/>
                <a:gridCol w="2691672"/>
              </a:tblGrid>
              <a:tr h="363521">
                <a:tc gridSpan="3">
                  <a:txBody>
                    <a:bodyPr/>
                    <a:lstStyle/>
                    <a:p>
                      <a:pPr marL="0" marR="0" algn="l">
                        <a:lnSpc>
                          <a:spcPct val="107000"/>
                        </a:lnSpc>
                        <a:spcBef>
                          <a:spcPts val="0"/>
                        </a:spcBef>
                        <a:spcAft>
                          <a:spcPts val="0"/>
                        </a:spcAft>
                        <a:tabLst>
                          <a:tab pos="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Use in WRITING lessons to practice writing a Topic Sentence…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3521">
                <a:tc gridSpan="3">
                  <a:txBody>
                    <a:bodyPr/>
                    <a:lstStyle/>
                    <a:p>
                      <a:pPr marL="0" marR="0" algn="ctr">
                        <a:lnSpc>
                          <a:spcPct val="107000"/>
                        </a:lnSpc>
                        <a:spcBef>
                          <a:spcPts val="0"/>
                        </a:spcBef>
                        <a:spcAft>
                          <a:spcPts val="0"/>
                        </a:spcAft>
                        <a:tabLst>
                          <a:tab pos="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Basic Topic Sentence with IVF</a:t>
                      </a: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09780">
                <a:tc>
                  <a:txBody>
                    <a:bodyPr/>
                    <a:lstStyle/>
                    <a:p>
                      <a:pPr marL="0" marR="0" algn="ctr">
                        <a:lnSpc>
                          <a:spcPct val="107000"/>
                        </a:lnSpc>
                        <a:spcBef>
                          <a:spcPts val="0"/>
                        </a:spcBef>
                        <a:spcAft>
                          <a:spcPts val="0"/>
                        </a:spcAft>
                        <a:tabLst>
                          <a:tab pos="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Identified Topic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tabLst>
                          <a:tab pos="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56301">
                <a:tc>
                  <a:txBody>
                    <a:bodyPr/>
                    <a:lstStyle/>
                    <a:p>
                      <a:pPr marL="0" marR="0" algn="ctr">
                        <a:lnSpc>
                          <a:spcPct val="107000"/>
                        </a:lnSpc>
                        <a:spcBef>
                          <a:spcPts val="0"/>
                        </a:spcBef>
                        <a:spcAft>
                          <a:spcPts val="0"/>
                        </a:spcAft>
                        <a:tabLst>
                          <a:tab pos="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Verb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tabLst>
                          <a:tab pos="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33467">
                <a:tc>
                  <a:txBody>
                    <a:bodyPr/>
                    <a:lstStyle/>
                    <a:p>
                      <a:pPr marL="0" marR="0" algn="ctr">
                        <a:lnSpc>
                          <a:spcPct val="107000"/>
                        </a:lnSpc>
                        <a:spcBef>
                          <a:spcPts val="0"/>
                        </a:spcBef>
                        <a:spcAft>
                          <a:spcPts val="0"/>
                        </a:spcAft>
                        <a:tabLst>
                          <a:tab pos="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Finish Your Thought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tabLst>
                          <a:tab pos="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24857">
                <a:tc gridSpan="3">
                  <a:txBody>
                    <a:bodyPr/>
                    <a:lstStyle/>
                    <a:p>
                      <a:pPr marL="0" marR="0">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Write a final Basic Topic Sentence here:</a:t>
                      </a:r>
                    </a:p>
                    <a:p>
                      <a:pPr marL="0" marR="0">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2292">
                <a:tc gridSpan="3">
                  <a:txBody>
                    <a:bodyPr/>
                    <a:lstStyle/>
                    <a:p>
                      <a:pPr marL="0" marR="0" algn="ctr">
                        <a:lnSpc>
                          <a:spcPct val="107000"/>
                        </a:lnSpc>
                        <a:spcBef>
                          <a:spcPts val="0"/>
                        </a:spcBef>
                        <a:spcAft>
                          <a:spcPts val="0"/>
                        </a:spcAft>
                        <a:tabLst>
                          <a:tab pos="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Check Your Topic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r>
              <a:tr h="394260">
                <a:tc gridSpan="2">
                  <a:txBody>
                    <a:bodyPr/>
                    <a:lstStyle/>
                    <a:p>
                      <a:pPr marL="0" marR="0">
                        <a:lnSpc>
                          <a:spcPct val="107000"/>
                        </a:lnSpc>
                        <a:spcBef>
                          <a:spcPts val="0"/>
                        </a:spcBef>
                        <a:spcAft>
                          <a:spcPts val="0"/>
                        </a:spcAft>
                        <a:tabLst>
                          <a:tab pos="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states what the author wants the reader to know most.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tabLst>
                          <a:tab pos="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360">
                <a:tc gridSpan="2">
                  <a:txBody>
                    <a:bodyPr/>
                    <a:lstStyle/>
                    <a:p>
                      <a:pPr marL="0" marR="0">
                        <a:lnSpc>
                          <a:spcPct val="107000"/>
                        </a:lnSpc>
                        <a:spcBef>
                          <a:spcPts val="0"/>
                        </a:spcBef>
                        <a:spcAft>
                          <a:spcPts val="0"/>
                        </a:spcAft>
                        <a:tabLst>
                          <a:tab pos="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uses several again and again (topic tally) words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tabLst>
                          <a:tab pos="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089">
                <a:tc gridSpan="2">
                  <a:txBody>
                    <a:bodyPr/>
                    <a:lstStyle/>
                    <a:p>
                      <a:pPr marL="0" marR="0">
                        <a:lnSpc>
                          <a:spcPct val="107000"/>
                        </a:lnSpc>
                        <a:spcBef>
                          <a:spcPts val="0"/>
                        </a:spcBef>
                        <a:spcAft>
                          <a:spcPts val="0"/>
                        </a:spcAft>
                        <a:tabLst>
                          <a:tab pos="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all of the words are necessary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tabLst>
                          <a:tab pos="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010">
                <a:tc gridSpan="2">
                  <a:txBody>
                    <a:bodyPr/>
                    <a:lstStyle/>
                    <a:p>
                      <a:pPr marL="0" marR="0">
                        <a:lnSpc>
                          <a:spcPct val="107000"/>
                        </a:lnSpc>
                        <a:spcBef>
                          <a:spcPts val="0"/>
                        </a:spcBef>
                        <a:spcAft>
                          <a:spcPts val="0"/>
                        </a:spcAft>
                        <a:tabLst>
                          <a:tab pos="0" algn="l"/>
                        </a:tabLst>
                      </a:pPr>
                      <a:r>
                        <a:rPr lang="en-US" sz="1200" b="1">
                          <a:effectLst/>
                          <a:latin typeface="Calibri" panose="020F0502020204030204" pitchFamily="34" charset="0"/>
                          <a:ea typeface="Calibri" panose="020F0502020204030204" pitchFamily="34" charset="0"/>
                          <a:cs typeface="Times New Roman" panose="02020603050405020304" pitchFamily="18" charset="0"/>
                        </a:rPr>
                        <a:t>makes sense for my audience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tabLst>
                          <a:tab pos="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486" marR="574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8298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49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9816384"/>
              </p:ext>
            </p:extLst>
          </p:nvPr>
        </p:nvGraphicFramePr>
        <p:xfrm>
          <a:off x="215153" y="685801"/>
          <a:ext cx="6521823" cy="6746520"/>
        </p:xfrm>
        <a:graphic>
          <a:graphicData uri="http://schemas.openxmlformats.org/drawingml/2006/table">
            <a:tbl>
              <a:tblPr firstRow="1" firstCol="1" bandRow="1"/>
              <a:tblGrid>
                <a:gridCol w="6521823"/>
              </a:tblGrid>
              <a:tr h="382144">
                <a:tc>
                  <a:txBody>
                    <a:bodyPr/>
                    <a:lstStyle/>
                    <a:p>
                      <a:pPr marL="0" marR="0" algn="l">
                        <a:lnSpc>
                          <a:spcPct val="107000"/>
                        </a:lnSpc>
                        <a:spcBef>
                          <a:spcPts val="0"/>
                        </a:spcBef>
                        <a:spcAft>
                          <a:spcPts val="0"/>
                        </a:spcAft>
                        <a:tabLst>
                          <a:tab pos="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Use in WRITING lessons to create a more meaningful Topic Sentence. (Grade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44">
                <a:tc>
                  <a:txBody>
                    <a:bodyPr/>
                    <a:lstStyle/>
                    <a:p>
                      <a:pPr marL="0" marR="0" algn="ctr">
                        <a:lnSpc>
                          <a:spcPct val="107000"/>
                        </a:lnSpc>
                        <a:spcBef>
                          <a:spcPts val="0"/>
                        </a:spcBef>
                        <a:spcAft>
                          <a:spcPts val="0"/>
                        </a:spcAft>
                        <a:tabLst>
                          <a:tab pos="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Creating a Meaningful Sentence</a:t>
                      </a: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44">
                <a:tc>
                  <a:txBody>
                    <a:bodyPr/>
                    <a:lstStyle/>
                    <a:p>
                      <a:pPr marL="0" marR="0" algn="ctr">
                        <a:lnSpc>
                          <a:spcPct val="107000"/>
                        </a:lnSpc>
                        <a:spcBef>
                          <a:spcPts val="0"/>
                        </a:spcBef>
                        <a:spcAft>
                          <a:spcPts val="0"/>
                        </a:spcAft>
                        <a:tabLst>
                          <a:tab pos="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Write the basic topic sentence that you created using the IVF strategy.</a:t>
                      </a: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270">
                <a:tc>
                  <a:txBody>
                    <a:bodyPr/>
                    <a:lstStyle/>
                    <a:p>
                      <a:pPr marL="0" marR="0" algn="l">
                        <a:lnSpc>
                          <a:spcPct val="107000"/>
                        </a:lnSpc>
                        <a:spcBef>
                          <a:spcPts val="0"/>
                        </a:spcBef>
                        <a:spcAft>
                          <a:spcPts val="0"/>
                        </a:spcAft>
                        <a:tabLst>
                          <a:tab pos="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3345">
                <a:tc>
                  <a:txBody>
                    <a:bodyPr/>
                    <a:lstStyle/>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Directions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tabLst>
                          <a:tab pos="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Underline the Topic </a:t>
                      </a: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Word or Phrase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in your basic topic sentence above.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tabLst>
                          <a:tab pos="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Think: Can you use any other word in place of the </a:t>
                      </a: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underlined word(s</a:t>
                      </a:r>
                      <a:r>
                        <a:rPr lang="en-US" sz="16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and have the sentence   still make sense?  Why or Why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Not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526" marR="57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262">
                <a:tc>
                  <a:txBody>
                    <a:bodyPr/>
                    <a:lstStyle/>
                    <a:p>
                      <a:pPr marL="0" marR="0" algn="l">
                        <a:lnSpc>
                          <a:spcPct val="107000"/>
                        </a:lnSpc>
                        <a:spcBef>
                          <a:spcPts val="0"/>
                        </a:spcBef>
                        <a:spcAft>
                          <a:spcPts val="0"/>
                        </a:spcAft>
                        <a:tabLst>
                          <a:tab pos="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Tell a partner something that is unique about the underlined word or phrase (the topic) in just a few words.</a:t>
                      </a: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47">
                <a:tc>
                  <a:txBody>
                    <a:bodyPr/>
                    <a:lstStyle/>
                    <a:p>
                      <a:pPr marL="0" marR="0" algn="l">
                        <a:lnSpc>
                          <a:spcPct val="107000"/>
                        </a:lnSpc>
                        <a:spcBef>
                          <a:spcPts val="0"/>
                        </a:spcBef>
                        <a:spcAft>
                          <a:spcPts val="0"/>
                        </a:spcAft>
                        <a:tabLst>
                          <a:tab pos="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Rewrite the basic topic sentence.  Add what you know that is unique about the topic in the sentence.    </a:t>
                      </a: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357">
                <a:tc>
                  <a:txBody>
                    <a:bodyPr/>
                    <a:lstStyle/>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57526" marR="575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827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36" y="190500"/>
            <a:ext cx="6694511" cy="8286131"/>
          </a:xfrm>
          <a:prstGeom prst="rect">
            <a:avLst/>
          </a:prstGeom>
        </p:spPr>
        <p:txBody>
          <a:bodyPr wrap="square" lIns="82058" tIns="41029" rIns="82058" bIns="41029">
            <a:spAutoFit/>
          </a:bodyPr>
          <a:lstStyle/>
          <a:p>
            <a:pPr algn="ctr">
              <a:lnSpc>
                <a:spcPct val="115000"/>
              </a:lnSpc>
            </a:pPr>
            <a:r>
              <a:rPr lang="en-US" sz="3200" b="1" u="sng" dirty="0">
                <a:solidFill>
                  <a:srgbClr val="000000"/>
                </a:solidFill>
                <a:latin typeface="Calibri" panose="020F0502020204030204" pitchFamily="34" charset="0"/>
                <a:ea typeface="Calibri" panose="020F0502020204030204" pitchFamily="34" charset="0"/>
                <a:cs typeface="Calibri" panose="020F0502020204030204" pitchFamily="34" charset="0"/>
              </a:rPr>
              <a:t>Landslides</a:t>
            </a:r>
            <a:endParaRPr lang="en-US" sz="1600" dirty="0">
              <a:latin typeface="Times New Roman" panose="02020603050405020304" pitchFamily="18" charset="0"/>
              <a:ea typeface="Times New Roman" panose="02020603050405020304" pitchFamily="18" charset="0"/>
            </a:endParaRPr>
          </a:p>
          <a:p>
            <a:pPr lvl="0" algn="ctr">
              <a:lnSpc>
                <a:spcPct val="115000"/>
              </a:lnSpc>
            </a:pPr>
            <a:r>
              <a:rPr lang="en-US" dirty="0">
                <a:solidFill>
                  <a:prstClr val="black"/>
                </a:solidFill>
                <a:ea typeface="Calibri"/>
                <a:cs typeface="Calibri"/>
              </a:rPr>
              <a:t>Teacher Reference </a:t>
            </a:r>
            <a:r>
              <a:rPr lang="en-US" dirty="0" smtClean="0">
                <a:solidFill>
                  <a:prstClr val="black"/>
                </a:solidFill>
                <a:ea typeface="Calibri"/>
                <a:cs typeface="Calibri"/>
              </a:rPr>
              <a:t>Copy</a:t>
            </a:r>
            <a:endParaRPr lang="en-US" sz="1600" dirty="0">
              <a:latin typeface="Times New Roman" panose="02020603050405020304" pitchFamily="18" charset="0"/>
              <a:ea typeface="Times New Roman" panose="02020603050405020304" pitchFamily="18" charset="0"/>
            </a:endParaRPr>
          </a:p>
          <a:p>
            <a:pPr algn="ctr">
              <a:lnSpc>
                <a:spcPct val="106000"/>
              </a:lnSpc>
              <a:spcAft>
                <a:spcPts val="800"/>
              </a:spcAf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Again and again words are not highlighted in any specific way.)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600" dirty="0">
                <a:latin typeface="Times New Roman" panose="02020603050405020304" pitchFamily="18" charset="0"/>
                <a:ea typeface="Times New Roman" panose="02020603050405020304" pitchFamily="18" charset="0"/>
              </a:rPr>
              <a:t> </a:t>
            </a:r>
          </a:p>
          <a:p>
            <a:pPr>
              <a:lnSpc>
                <a:spcPct val="115000"/>
              </a:lnSpc>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When land moves quickly down a steep slope and </a:t>
            </a:r>
            <a:r>
              <a:rPr lang="en-US" b="1" i="1" dirty="0">
                <a:solidFill>
                  <a:srgbClr val="000000"/>
                </a:solidFill>
                <a:highlight>
                  <a:srgbClr val="FF0000"/>
                </a:highlight>
                <a:latin typeface="Calibri" panose="020F0502020204030204" pitchFamily="34" charset="0"/>
                <a:ea typeface="Calibri" panose="020F0502020204030204" pitchFamily="34" charset="0"/>
                <a:cs typeface="Calibri" panose="020F0502020204030204" pitchFamily="34" charset="0"/>
              </a:rPr>
              <a:t>carries</a:t>
            </a:r>
            <a:r>
              <a:rPr lang="en-US" dirty="0">
                <a:solidFill>
                  <a:srgbClr val="000000"/>
                </a:solidFill>
                <a:highlight>
                  <a:srgbClr val="FF0000"/>
                </a:highlight>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 </a:t>
            </a:r>
            <a:r>
              <a:rPr lang="en-US" dirty="0">
                <a:solidFill>
                  <a:srgbClr val="000000"/>
                </a:solidFill>
                <a:highlight>
                  <a:srgbClr val="008080"/>
                </a:highlight>
                <a:latin typeface="Calibri" panose="020F0502020204030204" pitchFamily="34" charset="0"/>
                <a:ea typeface="Calibri" panose="020F0502020204030204" pitchFamily="34" charset="0"/>
                <a:cs typeface="Calibri" panose="020F0502020204030204" pitchFamily="34" charset="0"/>
              </a:rPr>
              <a:t>large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amount of earth, mud, rock, and other materials with it - watch out! </a:t>
            </a:r>
            <a:r>
              <a:rPr lang="en-US"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Landslides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can be highly destructive. They can </a:t>
            </a:r>
            <a:r>
              <a:rPr lang="en-US" dirty="0">
                <a:solidFill>
                  <a:srgbClr val="000000"/>
                </a:solidFill>
                <a:highlight>
                  <a:srgbClr val="00FFFF"/>
                </a:highlight>
                <a:latin typeface="Calibri" panose="020F0502020204030204" pitchFamily="34" charset="0"/>
                <a:ea typeface="Calibri" panose="020F0502020204030204" pitchFamily="34" charset="0"/>
                <a:cs typeface="Calibri" panose="020F0502020204030204" pitchFamily="34" charset="0"/>
              </a:rPr>
              <a:t>bury</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or </a:t>
            </a:r>
            <a:r>
              <a:rPr lang="en-US" b="1" i="1" dirty="0">
                <a:solidFill>
                  <a:srgbClr val="000000"/>
                </a:solidFill>
                <a:highlight>
                  <a:srgbClr val="FF0000"/>
                </a:highlight>
                <a:latin typeface="Calibri" panose="020F0502020204030204" pitchFamily="34" charset="0"/>
                <a:ea typeface="Calibri" panose="020F0502020204030204" pitchFamily="34" charset="0"/>
                <a:cs typeface="Calibri" panose="020F0502020204030204" pitchFamily="34" charset="0"/>
              </a:rPr>
              <a:t>sweep away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everything in their path. Cars and trees are often </a:t>
            </a:r>
            <a:r>
              <a:rPr lang="en-US" b="1" i="1" dirty="0">
                <a:solidFill>
                  <a:srgbClr val="000000"/>
                </a:solidFill>
                <a:highlight>
                  <a:srgbClr val="FF0000"/>
                </a:highlight>
                <a:latin typeface="Calibri" panose="020F0502020204030204" pitchFamily="34" charset="0"/>
                <a:ea typeface="Calibri" panose="020F0502020204030204" pitchFamily="34" charset="0"/>
                <a:cs typeface="Calibri" panose="020F0502020204030204" pitchFamily="34" charset="0"/>
              </a:rPr>
              <a:t>swept away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en-US"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landslides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Landslides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can even </a:t>
            </a:r>
            <a:r>
              <a:rPr lang="en-US" b="1" dirty="0">
                <a:solidFill>
                  <a:srgbClr val="000000"/>
                </a:solidFill>
                <a:highlight>
                  <a:srgbClr val="FF00FF"/>
                </a:highlight>
                <a:latin typeface="Calibri" panose="020F0502020204030204" pitchFamily="34" charset="0"/>
                <a:ea typeface="Calibri" panose="020F0502020204030204" pitchFamily="34" charset="0"/>
                <a:cs typeface="Calibri" panose="020F0502020204030204" pitchFamily="34" charset="0"/>
              </a:rPr>
              <a:t>block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rivers or </a:t>
            </a:r>
            <a:r>
              <a:rPr lang="en-US" dirty="0">
                <a:solidFill>
                  <a:srgbClr val="000000"/>
                </a:solidFill>
                <a:highlight>
                  <a:srgbClr val="00FFFF"/>
                </a:highlight>
                <a:latin typeface="Calibri" panose="020F0502020204030204" pitchFamily="34" charset="0"/>
                <a:ea typeface="Calibri" panose="020F0502020204030204" pitchFamily="34" charset="0"/>
                <a:cs typeface="Calibri" panose="020F0502020204030204" pitchFamily="34" charset="0"/>
              </a:rPr>
              <a:t>cover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entire towns.  When a </a:t>
            </a:r>
            <a:r>
              <a:rPr lang="en-US"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landslide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000000"/>
                </a:solidFill>
                <a:highlight>
                  <a:srgbClr val="FF00FF"/>
                </a:highlight>
                <a:latin typeface="Calibri" panose="020F0502020204030204" pitchFamily="34" charset="0"/>
                <a:ea typeface="Calibri" panose="020F0502020204030204" pitchFamily="34" charset="0"/>
                <a:cs typeface="Calibri" panose="020F0502020204030204" pitchFamily="34" charset="0"/>
              </a:rPr>
              <a:t>blocks</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a river it can cause flooding.   The </a:t>
            </a:r>
            <a:r>
              <a:rPr lang="en-US" dirty="0">
                <a:solidFill>
                  <a:srgbClr val="000000"/>
                </a:solidFill>
                <a:highlight>
                  <a:srgbClr val="008080"/>
                </a:highlight>
                <a:latin typeface="Calibri" panose="020F0502020204030204" pitchFamily="34" charset="0"/>
                <a:ea typeface="Calibri" panose="020F0502020204030204" pitchFamily="34" charset="0"/>
                <a:cs typeface="Calibri" panose="020F0502020204030204" pitchFamily="34" charset="0"/>
              </a:rPr>
              <a:t>largest </a:t>
            </a:r>
            <a:r>
              <a:rPr lang="en-US"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landslides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can </a:t>
            </a:r>
            <a:r>
              <a:rPr lang="en-US" dirty="0">
                <a:solidFill>
                  <a:srgbClr val="000000"/>
                </a:solidFill>
                <a:highlight>
                  <a:srgbClr val="00FFFF"/>
                </a:highlight>
                <a:latin typeface="Calibri" panose="020F0502020204030204" pitchFamily="34" charset="0"/>
                <a:ea typeface="Calibri" panose="020F0502020204030204" pitchFamily="34" charset="0"/>
                <a:cs typeface="Calibri" panose="020F0502020204030204" pitchFamily="34" charset="0"/>
              </a:rPr>
              <a:t>cover</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homes destroying property and lives. I would not want to be in the way of a </a:t>
            </a:r>
            <a:r>
              <a:rPr lang="en-US"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landslide</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Example of Grouping Words that are referring to the same thing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Large-1 + Largest-1 =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IDENTIFIED TOPIC</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Landslides = 5</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Sweep away-1 + Swept Away -1 + Carries-1 =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Cover – 2 + bury – 1 = 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Blocks - 2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trike="sngStrike" dirty="0">
              <a:latin typeface="Calibri"/>
              <a:ea typeface="Calibri"/>
              <a:cs typeface="Calibri"/>
            </a:endParaRPr>
          </a:p>
          <a:p>
            <a:pPr>
              <a:lnSpc>
                <a:spcPct val="115000"/>
              </a:lnSpc>
            </a:pPr>
            <a:endParaRPr lang="en-US" dirty="0">
              <a:latin typeface="Calibri"/>
              <a:ea typeface="Calibri"/>
              <a:cs typeface="Times New Roman"/>
            </a:endParaRPr>
          </a:p>
          <a:p>
            <a:pPr>
              <a:lnSpc>
                <a:spcPct val="115000"/>
              </a:lnSpc>
            </a:pPr>
            <a:r>
              <a:rPr lang="en-US" dirty="0">
                <a:latin typeface="Calibri"/>
                <a:ea typeface="Calibri"/>
                <a:cs typeface="Times New Roman"/>
              </a:rPr>
              <a:t>         </a:t>
            </a:r>
          </a:p>
        </p:txBody>
      </p:sp>
      <p:sp>
        <p:nvSpPr>
          <p:cNvPr id="2" name="Footer Placeholder 1"/>
          <p:cNvSpPr>
            <a:spLocks noGrp="1"/>
          </p:cNvSpPr>
          <p:nvPr>
            <p:ph type="ftr" idx="11"/>
          </p:nvPr>
        </p:nvSpPr>
        <p:spPr>
          <a:xfrm>
            <a:off x="67236" y="8631977"/>
            <a:ext cx="3039876" cy="486834"/>
          </a:xfrm>
        </p:spPr>
        <p:txBody>
          <a:bodyPr anchor="b"/>
          <a:lstStyle/>
          <a:p>
            <a:pPr algn="l"/>
            <a:r>
              <a:rPr lang="en-US" sz="700" dirty="0" smtClean="0"/>
              <a:t>TBEAR Hess 2010/ Hillsboro SD-OR/OSP- S. Richmond </a:t>
            </a:r>
            <a:endParaRPr lang="en-US" sz="700" dirty="0"/>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5</a:t>
            </a:fld>
            <a:endParaRPr lang="en-US" dirty="0"/>
          </a:p>
        </p:txBody>
      </p:sp>
    </p:spTree>
    <p:extLst>
      <p:ext uri="{BB962C8B-B14F-4D97-AF65-F5344CB8AC3E}">
        <p14:creationId xmlns:p14="http://schemas.microsoft.com/office/powerpoint/2010/main" val="2893822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3/3/16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TBEAR Hess 2010/ Hillsboro SD-OR/OSP- S. Richmond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50</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75037182"/>
              </p:ext>
            </p:extLst>
          </p:nvPr>
        </p:nvGraphicFramePr>
        <p:xfrm>
          <a:off x="187036" y="883738"/>
          <a:ext cx="6359237" cy="7286091"/>
        </p:xfrm>
        <a:graphic>
          <a:graphicData uri="http://schemas.openxmlformats.org/drawingml/2006/table">
            <a:tbl>
              <a:tblPr firstRow="1" bandRow="1">
                <a:tableStyleId>{5C22544A-7EE6-4342-B048-85BDC9FD1C3A}</a:tableStyleId>
              </a:tblPr>
              <a:tblGrid>
                <a:gridCol w="6359237"/>
              </a:tblGrid>
              <a:tr h="286156">
                <a:tc>
                  <a:txBody>
                    <a:bodyPr/>
                    <a:lstStyle/>
                    <a:p>
                      <a:pPr algn="l"/>
                      <a:r>
                        <a:rPr lang="en-US" sz="1600" b="0" dirty="0" smtClean="0">
                          <a:solidFill>
                            <a:schemeClr val="tx1"/>
                          </a:solidFill>
                        </a:rPr>
                        <a:t>Use in WRITING lessons for writing a Topic Sentence (Grades 2 + )</a:t>
                      </a:r>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156">
                <a:tc>
                  <a:txBody>
                    <a:bodyPr/>
                    <a:lstStyle/>
                    <a:p>
                      <a:pPr algn="ctr"/>
                      <a:r>
                        <a:rPr lang="en-US" sz="1600" dirty="0" smtClean="0">
                          <a:solidFill>
                            <a:schemeClr val="tx1"/>
                          </a:solidFill>
                        </a:rPr>
                        <a:t>Meaningful Sentence Examples</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763371">
                <a:tc>
                  <a:txBody>
                    <a:bodyPr/>
                    <a:lstStyle/>
                    <a:p>
                      <a:pPr marL="285750" indent="-285750"/>
                      <a:r>
                        <a:rPr lang="en-US" sz="1600" b="1" dirty="0" smtClean="0"/>
                        <a:t>1. A meaningful sentence is one that uses </a:t>
                      </a:r>
                      <a:r>
                        <a:rPr lang="en-US" sz="1600" b="1" dirty="0" smtClean="0">
                          <a:solidFill>
                            <a:schemeClr val="tx1"/>
                          </a:solidFill>
                        </a:rPr>
                        <a:t>context clues </a:t>
                      </a:r>
                      <a:r>
                        <a:rPr lang="en-US" sz="1600" b="1" dirty="0" smtClean="0"/>
                        <a:t>and </a:t>
                      </a:r>
                      <a:r>
                        <a:rPr lang="en-US" sz="1600" b="1" dirty="0" smtClean="0">
                          <a:solidFill>
                            <a:srgbClr val="C00000"/>
                          </a:solidFill>
                        </a:rPr>
                        <a:t>synonyms  or words referring to the same thing</a:t>
                      </a:r>
                      <a:r>
                        <a:rPr lang="en-US" sz="1600" b="1" dirty="0" smtClean="0"/>
                        <a:t>, to convey the meaning of a vocabulary word in the sentence.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r>
              <a:tr h="763371">
                <a:tc>
                  <a:txBody>
                    <a:bodyPr/>
                    <a:lstStyle/>
                    <a:p>
                      <a:r>
                        <a:rPr lang="en-US" sz="1600" dirty="0" smtClean="0"/>
                        <a:t>Purring loudly while rubbing its plush </a:t>
                      </a:r>
                      <a:r>
                        <a:rPr lang="en-US" sz="1600" b="1" u="sng" dirty="0" smtClean="0">
                          <a:solidFill>
                            <a:srgbClr val="C00000"/>
                          </a:solidFill>
                        </a:rPr>
                        <a:t>fur</a:t>
                      </a:r>
                      <a:r>
                        <a:rPr lang="en-US" sz="1600" b="1" u="none" dirty="0" smtClean="0"/>
                        <a:t> </a:t>
                      </a:r>
                      <a:r>
                        <a:rPr lang="en-US" sz="1600" dirty="0" smtClean="0"/>
                        <a:t>against my leg, the ginger-colored </a:t>
                      </a:r>
                      <a:r>
                        <a:rPr lang="en-US" sz="1600" b="1" i="1" u="sng" dirty="0" err="1" smtClean="0"/>
                        <a:t>squelbolump</a:t>
                      </a:r>
                      <a:r>
                        <a:rPr lang="en-US" sz="1600" b="1" i="1" u="none" dirty="0" smtClean="0"/>
                        <a:t> </a:t>
                      </a:r>
                      <a:r>
                        <a:rPr lang="en-US" sz="1600" dirty="0" smtClean="0"/>
                        <a:t>gently prodded me with its razor sharp </a:t>
                      </a:r>
                      <a:r>
                        <a:rPr lang="en-US" sz="1600" b="1" u="sng" dirty="0" smtClean="0">
                          <a:solidFill>
                            <a:srgbClr val="C00000"/>
                          </a:solidFill>
                        </a:rPr>
                        <a:t>claws</a:t>
                      </a:r>
                      <a:r>
                        <a:rPr lang="en-US" sz="1600" b="1" u="none" dirty="0" smtClean="0">
                          <a:solidFill>
                            <a:srgbClr val="C00000"/>
                          </a:solidFill>
                        </a:rPr>
                        <a:t> </a:t>
                      </a:r>
                      <a:r>
                        <a:rPr lang="en-US" sz="1600" u="none" dirty="0" smtClean="0"/>
                        <a:t>in </a:t>
                      </a:r>
                      <a:r>
                        <a:rPr lang="en-US" sz="1600" dirty="0" smtClean="0"/>
                        <a:t>a bid to gain my attention. (synonym clue)</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763371">
                <a:tc>
                  <a:txBody>
                    <a:bodyPr/>
                    <a:lstStyle/>
                    <a:p>
                      <a:r>
                        <a:rPr lang="en-US" sz="1600" b="0" dirty="0" smtClean="0"/>
                        <a:t>Chad felt </a:t>
                      </a:r>
                      <a:r>
                        <a:rPr lang="en-US" sz="1600" b="1" i="1" u="sng" dirty="0" smtClean="0"/>
                        <a:t>ostracized</a:t>
                      </a:r>
                      <a:r>
                        <a:rPr lang="en-US" sz="1600" b="0" dirty="0" smtClean="0"/>
                        <a:t>,</a:t>
                      </a:r>
                      <a:r>
                        <a:rPr lang="en-US" sz="1600" b="0" baseline="0" dirty="0" smtClean="0"/>
                        <a:t> </a:t>
                      </a:r>
                      <a:r>
                        <a:rPr lang="en-US" sz="1600" b="1" u="sng" baseline="0" dirty="0" smtClean="0">
                          <a:solidFill>
                            <a:srgbClr val="C00000"/>
                          </a:solidFill>
                        </a:rPr>
                        <a:t>left out</a:t>
                      </a:r>
                      <a:r>
                        <a:rPr lang="en-US" sz="1600" b="0" baseline="0" dirty="0" smtClean="0"/>
                        <a:t>, because he was made to sit </a:t>
                      </a:r>
                      <a:r>
                        <a:rPr lang="en-US" sz="1600" b="1" u="sng" baseline="0" dirty="0" smtClean="0">
                          <a:solidFill>
                            <a:srgbClr val="C00000"/>
                          </a:solidFill>
                        </a:rPr>
                        <a:t>alone</a:t>
                      </a:r>
                      <a:r>
                        <a:rPr lang="en-US" sz="1600" b="0" baseline="0" dirty="0" smtClean="0"/>
                        <a:t> in the cafeteria. (synonym clue)</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9586">
                <a:tc>
                  <a:txBody>
                    <a:bodyPr/>
                    <a:lstStyle/>
                    <a:p>
                      <a:pPr marL="341313" marR="0" lvl="0" indent="-285750" algn="l" defTabSz="10058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2.  A meaningful sentence is one that uses context clues and </a:t>
                      </a:r>
                      <a:r>
                        <a:rPr kumimoji="0" lang="en-US" sz="1600" b="1" i="0" u="none" strike="noStrike" kern="1200" cap="none" spc="0" normalizeH="0" baseline="0" noProof="0" dirty="0" smtClean="0">
                          <a:ln>
                            <a:noFill/>
                          </a:ln>
                          <a:solidFill>
                            <a:srgbClr val="C00000"/>
                          </a:solidFill>
                          <a:effectLst/>
                          <a:uLnTx/>
                          <a:uFillTx/>
                          <a:latin typeface="+mn-lt"/>
                          <a:ea typeface="+mn-ea"/>
                          <a:cs typeface="+mn-cs"/>
                        </a:rPr>
                        <a:t>antonyms or words not referring to the same thing</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to convey the meaning of a vocabulary word in the sentence.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r>
              <a:tr h="56840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Courtney was so worried that her friends would </a:t>
                      </a:r>
                      <a:r>
                        <a:rPr kumimoji="0" lang="en-US" sz="1600" b="1" i="1" u="sng" strike="noStrike" kern="1200" cap="none" spc="0" normalizeH="0" baseline="0" noProof="0" dirty="0" smtClean="0">
                          <a:ln>
                            <a:noFill/>
                          </a:ln>
                          <a:solidFill>
                            <a:prstClr val="black"/>
                          </a:solidFill>
                          <a:effectLst/>
                          <a:uLnTx/>
                          <a:uFillTx/>
                          <a:latin typeface="+mn-lt"/>
                          <a:ea typeface="+mn-ea"/>
                          <a:cs typeface="+mn-cs"/>
                        </a:rPr>
                        <a:t>ostracize</a:t>
                      </a:r>
                      <a:r>
                        <a:rPr kumimoji="0" lang="en-US" sz="16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her, but instead she was </a:t>
                      </a:r>
                      <a:r>
                        <a:rPr kumimoji="0" lang="en-US" sz="1600" b="1" i="0" u="sng" strike="noStrike" kern="1200" cap="none" spc="0" normalizeH="0" baseline="0" noProof="0" dirty="0" smtClean="0">
                          <a:ln>
                            <a:noFill/>
                          </a:ln>
                          <a:solidFill>
                            <a:srgbClr val="C00000"/>
                          </a:solidFill>
                          <a:effectLst/>
                          <a:uLnTx/>
                          <a:uFillTx/>
                          <a:latin typeface="+mn-lt"/>
                          <a:ea typeface="+mn-ea"/>
                          <a:cs typeface="+mn-cs"/>
                        </a:rPr>
                        <a:t>included</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in their group. (antonym clue)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9586">
                <a:tc>
                  <a:txBody>
                    <a:bodyPr/>
                    <a:lstStyle/>
                    <a:p>
                      <a:pPr marL="341313" marR="0" lvl="0" indent="-285750" algn="l" defTabSz="10058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3.  A meaningful sentence is one that uses context clues and </a:t>
                      </a:r>
                      <a:r>
                        <a:rPr kumimoji="0" lang="en-US" sz="1600" b="1" i="0" u="none" strike="noStrike" kern="1200" cap="none" spc="0" normalizeH="0" baseline="0" noProof="0" dirty="0" smtClean="0">
                          <a:ln>
                            <a:noFill/>
                          </a:ln>
                          <a:solidFill>
                            <a:srgbClr val="C00000"/>
                          </a:solidFill>
                          <a:effectLst/>
                          <a:uLnTx/>
                          <a:uFillTx/>
                          <a:latin typeface="+mn-lt"/>
                          <a:ea typeface="+mn-ea"/>
                          <a:cs typeface="+mn-cs"/>
                        </a:rPr>
                        <a:t>examples of ideas referring to the same thing</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to convey the meaning of a vocabulary word in the sentence.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r>
              <a:tr h="564482">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boy, who was </a:t>
                      </a:r>
                      <a:r>
                        <a:rPr kumimoji="0" lang="en-US" sz="1600" b="1" i="1" u="sng" strike="noStrike" kern="1200" cap="none" spc="0" normalizeH="0" baseline="0" noProof="0" dirty="0" smtClean="0">
                          <a:ln>
                            <a:noFill/>
                          </a:ln>
                          <a:solidFill>
                            <a:prstClr val="black"/>
                          </a:solidFill>
                          <a:effectLst/>
                          <a:uLnTx/>
                          <a:uFillTx/>
                          <a:latin typeface="+mn-lt"/>
                          <a:ea typeface="+mn-ea"/>
                          <a:cs typeface="+mn-cs"/>
                        </a:rPr>
                        <a:t>ostracized</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from his friends because he was punished, </a:t>
                      </a:r>
                      <a:r>
                        <a:rPr kumimoji="0" lang="en-US" sz="1600" b="1" i="0" u="sng" strike="noStrike" kern="1200" cap="none" spc="0" normalizeH="0" baseline="0" noProof="0" dirty="0" smtClean="0">
                          <a:ln>
                            <a:noFill/>
                          </a:ln>
                          <a:solidFill>
                            <a:srgbClr val="C00000"/>
                          </a:solidFill>
                          <a:effectLst/>
                          <a:uLnTx/>
                          <a:uFillTx/>
                          <a:latin typeface="+mn-lt"/>
                          <a:ea typeface="+mn-ea"/>
                          <a:cs typeface="+mn-cs"/>
                        </a:rPr>
                        <a:t>wished he could have joined</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them in the game.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(example clue)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809586">
                <a:tc>
                  <a:txBody>
                    <a:bodyPr/>
                    <a:lstStyle/>
                    <a:p>
                      <a:pPr marL="341313" marR="0" lvl="0" indent="-285750" algn="l" defTabSz="100584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4.  A meaningful sentence is one that uses context clues and </a:t>
                      </a:r>
                      <a:r>
                        <a:rPr kumimoji="0" lang="en-US" sz="1600" b="1" i="0" u="none" strike="noStrike" kern="1200" cap="none" spc="0" normalizeH="0" baseline="0" noProof="0" dirty="0" smtClean="0">
                          <a:ln>
                            <a:noFill/>
                          </a:ln>
                          <a:solidFill>
                            <a:srgbClr val="C00000"/>
                          </a:solidFill>
                          <a:effectLst/>
                          <a:uLnTx/>
                          <a:uFillTx/>
                          <a:latin typeface="+mn-lt"/>
                          <a:ea typeface="+mn-ea"/>
                          <a:cs typeface="+mn-cs"/>
                        </a:rPr>
                        <a:t>definitions of words referring to the same thing</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to convey the meaning of a vocabulary word in the sentence.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r>
              <a:tr h="564482">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A vote was taken to </a:t>
                      </a:r>
                      <a:r>
                        <a:rPr kumimoji="0" lang="en-US" sz="1600" b="1" i="1" u="sng" strike="noStrike" kern="1200" cap="none" spc="0" normalizeH="0" baseline="0" noProof="0" dirty="0" smtClean="0">
                          <a:ln>
                            <a:noFill/>
                          </a:ln>
                          <a:solidFill>
                            <a:prstClr val="black"/>
                          </a:solidFill>
                          <a:effectLst/>
                          <a:uLnTx/>
                          <a:uFillTx/>
                          <a:latin typeface="+mn-lt"/>
                          <a:ea typeface="+mn-ea"/>
                          <a:cs typeface="+mn-cs"/>
                        </a:rPr>
                        <a:t>ostracize</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the criminal, and he was immediately </a:t>
                      </a:r>
                      <a:r>
                        <a:rPr kumimoji="0" lang="en-US" sz="1600" b="1" i="0" u="sng" strike="noStrike" kern="1200" cap="none" spc="0" normalizeH="0" baseline="0" noProof="0" dirty="0" smtClean="0">
                          <a:ln>
                            <a:noFill/>
                          </a:ln>
                          <a:solidFill>
                            <a:srgbClr val="C00000"/>
                          </a:solidFill>
                          <a:effectLst/>
                          <a:uLnTx/>
                          <a:uFillTx/>
                          <a:latin typeface="+mn-lt"/>
                          <a:ea typeface="+mn-ea"/>
                          <a:cs typeface="+mn-cs"/>
                        </a:rPr>
                        <a:t>excluded from the group</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(definition clue)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61096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51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10215248"/>
              </p:ext>
            </p:extLst>
          </p:nvPr>
        </p:nvGraphicFramePr>
        <p:xfrm>
          <a:off x="363913" y="414715"/>
          <a:ext cx="6198253" cy="7643709"/>
        </p:xfrm>
        <a:graphic>
          <a:graphicData uri="http://schemas.openxmlformats.org/drawingml/2006/table">
            <a:tbl>
              <a:tblPr firstRow="1" firstCol="1" bandRow="1"/>
              <a:tblGrid>
                <a:gridCol w="4995524"/>
                <a:gridCol w="1202729"/>
              </a:tblGrid>
              <a:tr h="333149">
                <a:tc gridSpan="2">
                  <a:txBody>
                    <a:bodyPr/>
                    <a:lstStyle/>
                    <a:p>
                      <a:pPr marL="0" marR="0" algn="l">
                        <a:lnSpc>
                          <a:spcPct val="107000"/>
                        </a:lnSpc>
                        <a:spcBef>
                          <a:spcPts val="0"/>
                        </a:spcBef>
                        <a:spcAft>
                          <a:spcPts val="0"/>
                        </a:spcAft>
                        <a:tabLst>
                          <a:tab pos="-514350" algn="l"/>
                          <a:tab pos="-17145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Use with WRITING lessons for Background Knowledge</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in the Bridge.  This is</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 a metacognitive process to lead learners in understanding the purpose (grades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333149">
                <a:tc gridSpan="2">
                  <a:txBody>
                    <a:bodyPr/>
                    <a:lstStyle/>
                    <a:p>
                      <a:pPr marL="0" marR="0" algn="ctr">
                        <a:lnSpc>
                          <a:spcPct val="107000"/>
                        </a:lnSpc>
                        <a:spcBef>
                          <a:spcPts val="0"/>
                        </a:spcBef>
                        <a:spcAft>
                          <a:spcPts val="0"/>
                        </a:spcAft>
                        <a:tabLst>
                          <a:tab pos="-514350" algn="l"/>
                          <a:tab pos="-171450" algn="l"/>
                        </a:tabLs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Thinking about Background Knowledge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tcPr>
                </a:tc>
              </a:tr>
              <a:tr h="796722">
                <a:tc gridSpan="2">
                  <a:txBody>
                    <a:bodyPr/>
                    <a:lstStyle/>
                    <a:p>
                      <a:pPr marL="0" marR="0" indent="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What </a:t>
                      </a:r>
                      <a:r>
                        <a:rPr lang="en-US" sz="1400" dirty="0">
                          <a:effectLst/>
                          <a:latin typeface="Calibri" panose="020F0502020204030204" pitchFamily="34" charset="0"/>
                          <a:ea typeface="Calibri" panose="020F0502020204030204" pitchFamily="34" charset="0"/>
                          <a:cs typeface="Times New Roman" panose="02020603050405020304" pitchFamily="18" charset="0"/>
                        </a:rPr>
                        <a:t>may readers not know about the Topic?</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tcPr>
                </a:tc>
              </a:tr>
              <a:tr h="523545">
                <a:tc gridSpan="2">
                  <a:txBody>
                    <a:bodyPr/>
                    <a:lstStyle/>
                    <a:p>
                      <a:pPr marL="0" marR="0" indent="-514350" algn="l">
                        <a:lnSpc>
                          <a:spcPct val="107000"/>
                        </a:lnSpc>
                        <a:spcBef>
                          <a:spcPts val="0"/>
                        </a:spcBef>
                        <a:spcAft>
                          <a:spcPts val="0"/>
                        </a:spcAft>
                        <a:tabLst>
                          <a:tab pos="-514350" algn="l"/>
                          <a:tab pos="-17145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What </a:t>
                      </a:r>
                      <a:r>
                        <a:rPr lang="en-US" sz="1400" dirty="0">
                          <a:effectLst/>
                          <a:latin typeface="Calibri" panose="020F0502020204030204" pitchFamily="34" charset="0"/>
                          <a:ea typeface="Calibri" panose="020F0502020204030204" pitchFamily="34" charset="0"/>
                          <a:cs typeface="Times New Roman" panose="02020603050405020304" pitchFamily="18" charset="0"/>
                        </a:rPr>
                        <a:t>is the Topic Sentence?</a:t>
                      </a:r>
                    </a:p>
                    <a:p>
                      <a:pPr marL="0" marR="0" algn="l">
                        <a:lnSpc>
                          <a:spcPct val="107000"/>
                        </a:lnSpc>
                        <a:spcBef>
                          <a:spcPts val="0"/>
                        </a:spcBef>
                        <a:spcAft>
                          <a:spcPts val="0"/>
                        </a:spcAft>
                        <a:tabLst>
                          <a:tab pos="-514350" algn="l"/>
                          <a:tab pos="-171450" algn="l"/>
                        </a:tabLst>
                      </a:pPr>
                      <a:r>
                        <a:rPr lang="en-US" sz="140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a:t>
                      </a:r>
                      <a:r>
                        <a:rPr lang="en-US" sz="1400" b="1" i="1" u="sng"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Leaning Tower of Pisa</a:t>
                      </a:r>
                      <a:r>
                        <a:rPr lang="en-US" sz="1400" b="1" i="1"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1400" b="1" kern="1200" dirty="0">
                          <a:solidFill>
                            <a:srgbClr val="C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an old building in Italy</a:t>
                      </a:r>
                      <a:r>
                        <a:rPr lang="en-US" sz="1400" b="1"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r>
                        <a:rPr lang="en-US" sz="1400" kern="12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could topple if it tilts too far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tcPr>
                </a:tc>
              </a:tr>
              <a:tr h="496022">
                <a:tc gridSpan="2">
                  <a:txBody>
                    <a:bodyPr/>
                    <a:lstStyle/>
                    <a:p>
                      <a:pPr marL="0" marR="0" indent="-514350" algn="l">
                        <a:lnSpc>
                          <a:spcPct val="107000"/>
                        </a:lnSpc>
                        <a:spcBef>
                          <a:spcPts val="0"/>
                        </a:spcBef>
                        <a:spcAft>
                          <a:spcPts val="0"/>
                        </a:spcAft>
                        <a:tabLst>
                          <a:tab pos="-514350" algn="l"/>
                          <a:tab pos="-17145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What </a:t>
                      </a:r>
                      <a:r>
                        <a:rPr lang="en-US" sz="1400" dirty="0">
                          <a:effectLst/>
                          <a:latin typeface="Calibri" panose="020F0502020204030204" pitchFamily="34" charset="0"/>
                          <a:ea typeface="Calibri" panose="020F0502020204030204" pitchFamily="34" charset="0"/>
                          <a:cs typeface="Times New Roman" panose="02020603050405020304" pitchFamily="18" charset="0"/>
                        </a:rPr>
                        <a:t>does the Topic Sentence imply?</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tcPr>
                </a:tc>
              </a:tr>
              <a:tr h="748170">
                <a:tc gridSpan="2">
                  <a:txBody>
                    <a:bodyPr/>
                    <a:lstStyle/>
                    <a:p>
                      <a:pPr marL="0" marR="0" indent="-514350" algn="l">
                        <a:lnSpc>
                          <a:spcPct val="107000"/>
                        </a:lnSpc>
                        <a:spcBef>
                          <a:spcPts val="0"/>
                        </a:spcBef>
                        <a:spcAft>
                          <a:spcPts val="0"/>
                        </a:spcAft>
                        <a:tabLst>
                          <a:tab pos="-514350" algn="l"/>
                          <a:tab pos="-17145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Why </a:t>
                      </a:r>
                      <a:r>
                        <a:rPr lang="en-US" sz="1400" dirty="0">
                          <a:effectLst/>
                          <a:latin typeface="Calibri" panose="020F0502020204030204" pitchFamily="34" charset="0"/>
                          <a:ea typeface="Calibri" panose="020F0502020204030204" pitchFamily="34" charset="0"/>
                          <a:cs typeface="Times New Roman" panose="02020603050405020304" pitchFamily="18" charset="0"/>
                        </a:rPr>
                        <a:t>is that important?  (if___ then____)</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tcPr>
                </a:tc>
              </a:tr>
              <a:tr h="878688">
                <a:tc gridSpan="2">
                  <a:txBody>
                    <a:bodyPr/>
                    <a:lstStyle/>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Where </a:t>
                      </a:r>
                      <a:r>
                        <a:rPr lang="en-US" sz="1400" dirty="0">
                          <a:effectLst/>
                          <a:latin typeface="Calibri" panose="020F0502020204030204" pitchFamily="34" charset="0"/>
                          <a:ea typeface="Calibri" panose="020F0502020204030204" pitchFamily="34" charset="0"/>
                          <a:cs typeface="Times New Roman" panose="02020603050405020304" pitchFamily="18" charset="0"/>
                        </a:rPr>
                        <a:t>is the author leading the reader?</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tcPr>
                </a:tc>
              </a:tr>
              <a:tr h="1506746">
                <a:tc gridSpan="2">
                  <a:txBody>
                    <a:bodyPr/>
                    <a:lstStyle/>
                    <a:p>
                      <a:pPr marL="0" marR="0" algn="l">
                        <a:lnSpc>
                          <a:spcPct val="107000"/>
                        </a:lnSpc>
                        <a:spcBef>
                          <a:spcPts val="0"/>
                        </a:spcBef>
                        <a:spcAft>
                          <a:spcPts val="0"/>
                        </a:spcAft>
                        <a:tabLst>
                          <a:tab pos="-514350" algn="l"/>
                          <a:tab pos="-171450" algn="l"/>
                        </a:tabLs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Write </a:t>
                      </a:r>
                      <a:r>
                        <a:rPr lang="en-US" sz="1400" dirty="0">
                          <a:effectLst/>
                          <a:latin typeface="Calibri" panose="020F0502020204030204" pitchFamily="34" charset="0"/>
                          <a:ea typeface="Calibri" panose="020F0502020204030204" pitchFamily="34" charset="0"/>
                          <a:cs typeface="Times New Roman" panose="02020603050405020304" pitchFamily="18" charset="0"/>
                        </a:rPr>
                        <a:t>1-2 sentences with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Background Knowledge</a:t>
                      </a:r>
                      <a:r>
                        <a:rPr lang="en-US" sz="1400" dirty="0">
                          <a:effectLst/>
                          <a:latin typeface="Calibri" panose="020F0502020204030204" pitchFamily="34" charset="0"/>
                          <a:ea typeface="Calibri" panose="020F0502020204030204" pitchFamily="34" charset="0"/>
                          <a:cs typeface="Times New Roman" panose="02020603050405020304" pitchFamily="18" charset="0"/>
                        </a:rPr>
                        <a:t> about the text. What definitions and descriptions can you use?  What other sources can you use?</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tabLst>
                          <a:tab pos="-514350" algn="l"/>
                          <a:tab pos="-171450" algn="l"/>
                        </a:tabLs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tabLst>
                          <a:tab pos="-514350" algn="l"/>
                          <a:tab pos="-17145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tabLst>
                          <a:tab pos="-514350" algn="l"/>
                          <a:tab pos="-17145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p>
                  </a:txBody>
                  <a:tcPr marL="68785" marR="68785" marT="34393" marB="34393">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257627">
                <a:tc gridSpan="2">
                  <a:txBody>
                    <a:bodyPr/>
                    <a:lstStyle/>
                    <a:p>
                      <a:pPr marL="0" marR="0" algn="ctr">
                        <a:lnSpc>
                          <a:spcPct val="107000"/>
                        </a:lnSpc>
                        <a:spcBef>
                          <a:spcPts val="0"/>
                        </a:spcBef>
                        <a:spcAft>
                          <a:spcPts val="0"/>
                        </a:spcAft>
                        <a:tabLst>
                          <a:tab pos="0"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Check Your Background Knowledge sentence(s)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225295">
                <a:tc>
                  <a:txBody>
                    <a:bodyPr/>
                    <a:lstStyle/>
                    <a:p>
                      <a:pPr marL="0" marR="0" algn="l">
                        <a:lnSpc>
                          <a:spcPct val="107000"/>
                        </a:lnSpc>
                        <a:spcBef>
                          <a:spcPts val="0"/>
                        </a:spcBef>
                        <a:spcAft>
                          <a:spcPts val="0"/>
                        </a:spcAft>
                        <a:tabLst>
                          <a:tab pos="0"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uses ideas or language from the Definitions and Description Chart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tabLst>
                          <a:tab pos="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31">
                <a:tc>
                  <a:txBody>
                    <a:bodyPr/>
                    <a:lstStyle/>
                    <a:p>
                      <a:pPr marL="0" marR="0" algn="l">
                        <a:lnSpc>
                          <a:spcPct val="107000"/>
                        </a:lnSpc>
                        <a:spcBef>
                          <a:spcPts val="0"/>
                        </a:spcBef>
                        <a:spcAft>
                          <a:spcPts val="0"/>
                        </a:spcAft>
                        <a:tabLst>
                          <a:tab pos="0"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explains more about the Topic Sentence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tabLst>
                          <a:tab pos="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31">
                <a:tc>
                  <a:txBody>
                    <a:bodyPr/>
                    <a:lstStyle/>
                    <a:p>
                      <a:pPr marL="0" marR="0" algn="l">
                        <a:lnSpc>
                          <a:spcPct val="107000"/>
                        </a:lnSpc>
                        <a:spcBef>
                          <a:spcPts val="0"/>
                        </a:spcBef>
                        <a:spcAft>
                          <a:spcPts val="0"/>
                        </a:spcAft>
                        <a:tabLst>
                          <a:tab pos="0"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tells the reader what the text will be about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tabLst>
                          <a:tab pos="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731">
                <a:tc>
                  <a:txBody>
                    <a:bodyPr/>
                    <a:lstStyle/>
                    <a:p>
                      <a:pPr marL="0" marR="0" algn="l">
                        <a:lnSpc>
                          <a:spcPct val="107000"/>
                        </a:lnSpc>
                        <a:spcBef>
                          <a:spcPts val="0"/>
                        </a:spcBef>
                        <a:spcAft>
                          <a:spcPts val="0"/>
                        </a:spcAft>
                        <a:tabLst>
                          <a:tab pos="0"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makes sense for my audience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tabLst>
                          <a:tab pos="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89" marR="51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2040384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52</a:t>
            </a:fld>
            <a:endParaRPr lang="en-US" dirty="0"/>
          </a:p>
        </p:txBody>
      </p:sp>
      <p:sp>
        <p:nvSpPr>
          <p:cNvPr id="7" name="Rectangle 6"/>
          <p:cNvSpPr/>
          <p:nvPr/>
        </p:nvSpPr>
        <p:spPr>
          <a:xfrm>
            <a:off x="200416" y="224548"/>
            <a:ext cx="6350696" cy="7155036"/>
          </a:xfrm>
          <a:prstGeom prst="rect">
            <a:avLst/>
          </a:prstGeom>
        </p:spPr>
        <p:txBody>
          <a:bodyPr wrap="square">
            <a:spAutoFit/>
          </a:bodyPr>
          <a:lstStyle/>
          <a:p>
            <a:pPr algn="ctr">
              <a:lnSpc>
                <a:spcPct val="107000"/>
              </a:lnSpc>
              <a:spcAft>
                <a:spcPts val="800"/>
              </a:spcAft>
            </a:pPr>
            <a:r>
              <a:rPr lang="en-US" sz="1200" b="1" u="sng" dirty="0" smtClean="0">
                <a:latin typeface="Calibri" panose="020F0502020204030204" pitchFamily="34" charset="0"/>
                <a:ea typeface="Calibri" panose="020F0502020204030204" pitchFamily="34" charset="0"/>
                <a:cs typeface="Times New Roman" panose="02020603050405020304" pitchFamily="18" charset="0"/>
              </a:rPr>
              <a:t>Another Method of using The </a:t>
            </a:r>
            <a:r>
              <a:rPr lang="en-US" sz="1200" b="1" u="sng" dirty="0">
                <a:latin typeface="Calibri" panose="020F0502020204030204" pitchFamily="34" charset="0"/>
                <a:ea typeface="Calibri" panose="020F0502020204030204" pitchFamily="34" charset="0"/>
                <a:cs typeface="Times New Roman" panose="02020603050405020304" pitchFamily="18" charset="0"/>
              </a:rPr>
              <a:t>Definition and Description Chart</a:t>
            </a:r>
            <a:r>
              <a:rPr lang="en-US" sz="1200" u="sng" dirty="0">
                <a:latin typeface="Calibri" panose="020F0502020204030204" pitchFamily="34" charset="0"/>
                <a:ea typeface="Calibri" panose="020F0502020204030204" pitchFamily="34" charset="0"/>
                <a:cs typeface="Times New Roman" panose="02020603050405020304" pitchFamily="18" charset="0"/>
              </a:rPr>
              <a:t> </a:t>
            </a:r>
            <a:r>
              <a:rPr lang="en-US" sz="1200" b="1" u="sng" dirty="0" smtClean="0">
                <a:latin typeface="Calibri" panose="020F0502020204030204" pitchFamily="34" charset="0"/>
                <a:ea typeface="Calibri" panose="020F0502020204030204" pitchFamily="34" charset="0"/>
                <a:cs typeface="Times New Roman" panose="02020603050405020304" pitchFamily="18" charset="0"/>
              </a:rPr>
              <a:t>for Background Knowledge</a:t>
            </a:r>
          </a:p>
          <a:p>
            <a:pPr>
              <a:lnSpc>
                <a:spcPct val="107000"/>
              </a:lnSpc>
              <a:spcAft>
                <a:spcPts val="800"/>
              </a:spcAft>
            </a:pPr>
            <a:r>
              <a:rPr lang="en-US" sz="1000" dirty="0" smtClean="0">
                <a:latin typeface="Calibri" panose="020F0502020204030204" pitchFamily="34" charset="0"/>
                <a:ea typeface="Calibri" panose="020F0502020204030204" pitchFamily="34" charset="0"/>
                <a:cs typeface="Times New Roman" panose="02020603050405020304" pitchFamily="18" charset="0"/>
              </a:rPr>
              <a:t>(</a:t>
            </a:r>
            <a:r>
              <a:rPr lang="en-US" sz="1000" i="1" dirty="0" smtClean="0">
                <a:latin typeface="Calibri" panose="020F0502020204030204" pitchFamily="34" charset="0"/>
                <a:ea typeface="Calibri" panose="020F0502020204030204" pitchFamily="34" charset="0"/>
                <a:cs typeface="Times New Roman" panose="02020603050405020304" pitchFamily="18" charset="0"/>
              </a:rPr>
              <a:t>this </a:t>
            </a:r>
            <a:r>
              <a:rPr lang="en-US" sz="1000" i="1" dirty="0">
                <a:latin typeface="Calibri" panose="020F0502020204030204" pitchFamily="34" charset="0"/>
                <a:ea typeface="Calibri" panose="020F0502020204030204" pitchFamily="34" charset="0"/>
                <a:cs typeface="Times New Roman" panose="02020603050405020304" pitchFamily="18" charset="0"/>
              </a:rPr>
              <a:t>is done after the students have completed what is known (before reading) and what is new (after reading)</a:t>
            </a:r>
            <a:r>
              <a:rPr lang="en-US" sz="1000" dirty="0">
                <a:latin typeface="Calibri" panose="020F0502020204030204" pitchFamily="34" charset="0"/>
                <a:ea typeface="Calibri" panose="020F0502020204030204" pitchFamily="34" charset="0"/>
                <a:cs typeface="Times New Roman" panose="02020603050405020304" pitchFamily="18" charset="0"/>
              </a:rPr>
              <a:t> about the Topic, the Topic Tally Chart (identifying the topic) and identifying the Topic Sentence or Main Idea of a text.  This is first done in the READ lessons.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latin typeface="Calibri" panose="020F0502020204030204" pitchFamily="34" charset="0"/>
                <a:ea typeface="Calibri" panose="020F0502020204030204" pitchFamily="34" charset="0"/>
                <a:cs typeface="Times New Roman" panose="02020603050405020304" pitchFamily="18" charset="0"/>
              </a:rPr>
              <a:t>Write the Topic Sentence at the top of the Definitions and Description chart.  Then say, “We are going to define and describe the Topic Tally words as they relate to the text.  Think about how the definitions and descriptions we write support the Topic Sentence.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pPr>
            <a:r>
              <a:rPr lang="en-US" sz="1000" dirty="0">
                <a:latin typeface="Calibri" panose="020F0502020204030204" pitchFamily="34" charset="0"/>
                <a:ea typeface="Calibri" panose="020F0502020204030204" pitchFamily="34" charset="0"/>
                <a:cs typeface="Times New Roman" panose="02020603050405020304" pitchFamily="18" charset="0"/>
              </a:rPr>
              <a:t>Complete the Definitions and Description Chart as a class – the chart should have the Topic Tally words pre-written.  Students define and describe each word (some words may not have a description).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000" dirty="0">
                <a:latin typeface="Calibri" panose="020F0502020204030204" pitchFamily="34" charset="0"/>
                <a:ea typeface="Calibri" panose="020F0502020204030204" pitchFamily="34" charset="0"/>
                <a:cs typeface="Times New Roman" panose="02020603050405020304" pitchFamily="18" charset="0"/>
              </a:rPr>
              <a:t>Ask the students each of the questions below and write their responses on the left side of a T column. (The criterion for Background Knowledge is in blue).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Ask, “Which definition is most relevant for a reader to know in order to understand what the text will be about?   Does that tell the reader what it is?”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Both"/>
            </a:pPr>
            <a:r>
              <a:rPr lang="en-US"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What is it?  (Define the topic as it relates to the text)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“Which description is most relevant for a reader to know in order to understand the text will be about? Does that describe the topic for the reader?”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Both"/>
            </a:pPr>
            <a:r>
              <a:rPr lang="en-US"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Describe it. (Describe the topic as it relates to the text)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“Why is it important for the reader to know ___________________________ (Topic Sentence)?”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Both"/>
            </a:pPr>
            <a:r>
              <a:rPr lang="en-US"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Why is it important? (Tell more about the Topic Sentence as it relates to the text)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                 “Is there anything else the reader needs to know before reading 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Both"/>
            </a:pPr>
            <a:r>
              <a:rPr lang="en-US" sz="1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Now what? (What else does the reader need to know before reading 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pPr>
            <a:r>
              <a:rPr lang="en-US" sz="1000" dirty="0">
                <a:latin typeface="Calibri" panose="020F0502020204030204" pitchFamily="34" charset="0"/>
                <a:ea typeface="Calibri" panose="020F0502020204030204" pitchFamily="34" charset="0"/>
                <a:cs typeface="Times New Roman" panose="02020603050405020304" pitchFamily="18" charset="0"/>
              </a:rPr>
              <a:t>On the right side of a T column write the entire introduction of the article, highlighting the Topic Sentence.  Read the introduction together.  Ask each of the same questions as above – underlining definitions and descriptions in the introduction.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pPr>
            <a:r>
              <a:rPr lang="en-US" sz="1000" dirty="0">
                <a:latin typeface="Calibri" panose="020F0502020204030204" pitchFamily="34" charset="0"/>
                <a:ea typeface="Calibri" panose="020F0502020204030204" pitchFamily="34" charset="0"/>
                <a:cs typeface="Times New Roman" panose="02020603050405020304" pitchFamily="18" charset="0"/>
              </a:rPr>
              <a:t>Compare the classes’ definitions and descriptions to the text’s introduction.  What is similar?  What is different?  Do both provide enough information for the reader?  Do both tell the reader why _______ (Topic Sentence) is important in some-way?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6"/>
            </a:pPr>
            <a:r>
              <a:rPr lang="en-US" sz="1000" dirty="0">
                <a:latin typeface="Calibri" panose="020F0502020204030204" pitchFamily="34" charset="0"/>
                <a:ea typeface="Calibri" panose="020F0502020204030204" pitchFamily="34" charset="0"/>
                <a:cs typeface="Times New Roman" panose="02020603050405020304" pitchFamily="18" charset="0"/>
              </a:rPr>
              <a:t>Explain to students that they have identified Background Knowledge a reader needs to know.  When they revise and write Background Knowledge in the next lessons they will know what to include (go over the 4 criterion).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359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3/3/16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TBEAR Hess 2010/ Hillsboro SD-OR/OSP- S. Richmond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53</a:t>
            </a:fld>
            <a:endParaRPr lang="en-US" dirty="0">
              <a:solidFill>
                <a:prstClr val="black">
                  <a:tint val="75000"/>
                </a:prstClr>
              </a:solidFill>
            </a:endParaRPr>
          </a:p>
        </p:txBody>
      </p:sp>
      <p:sp>
        <p:nvSpPr>
          <p:cNvPr id="7" name="TextBox 6"/>
          <p:cNvSpPr txBox="1"/>
          <p:nvPr/>
        </p:nvSpPr>
        <p:spPr>
          <a:xfrm>
            <a:off x="1708655" y="1256298"/>
            <a:ext cx="3134808" cy="461665"/>
          </a:xfrm>
          <a:prstGeom prst="rect">
            <a:avLst/>
          </a:prstGeom>
          <a:noFill/>
        </p:spPr>
        <p:txBody>
          <a:bodyPr wrap="square" rtlCol="0">
            <a:spAutoFit/>
          </a:bodyPr>
          <a:lstStyle/>
          <a:p>
            <a:pPr algn="ctr"/>
            <a:r>
              <a:rPr lang="en-US" sz="2400" b="1" dirty="0" smtClean="0">
                <a:solidFill>
                  <a:srgbClr val="3A11AF"/>
                </a:solidFill>
              </a:rPr>
              <a:t>Practice Texts </a:t>
            </a:r>
            <a:endParaRPr lang="en-US" sz="2400" b="1" dirty="0">
              <a:solidFill>
                <a:srgbClr val="3A11AF"/>
              </a:solidFill>
            </a:endParaRPr>
          </a:p>
        </p:txBody>
      </p:sp>
      <p:pic>
        <p:nvPicPr>
          <p:cNvPr id="4098" name="Picture 2" descr="Image result for text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2015357"/>
            <a:ext cx="3897409" cy="2593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6477" y="4906301"/>
            <a:ext cx="5820036" cy="2003625"/>
          </a:xfrm>
          <a:prstGeom prst="rect">
            <a:avLst/>
          </a:prstGeom>
        </p:spPr>
        <p:txBody>
          <a:bodyPr wrap="square">
            <a:spAutoFit/>
          </a:bodyPr>
          <a:lstStyle/>
          <a:p>
            <a:pPr lvl="0">
              <a:lnSpc>
                <a:spcPct val="115000"/>
              </a:lnSpc>
            </a:pPr>
            <a:r>
              <a:rPr lang="en-US" b="1" dirty="0">
                <a:solidFill>
                  <a:prstClr val="black"/>
                </a:solidFill>
                <a:ea typeface="Calibri"/>
                <a:cs typeface="Calibri"/>
              </a:rPr>
              <a:t>For R</a:t>
            </a:r>
            <a:r>
              <a:rPr lang="en-US" b="1" dirty="0" smtClean="0">
                <a:solidFill>
                  <a:prstClr val="black"/>
                </a:solidFill>
                <a:ea typeface="Calibri"/>
                <a:cs typeface="Calibri"/>
              </a:rPr>
              <a:t>eading</a:t>
            </a:r>
            <a:r>
              <a:rPr lang="en-US" dirty="0" smtClean="0">
                <a:solidFill>
                  <a:prstClr val="black"/>
                </a:solidFill>
                <a:ea typeface="Calibri"/>
                <a:cs typeface="Calibri"/>
              </a:rPr>
              <a:t>: students </a:t>
            </a:r>
            <a:r>
              <a:rPr lang="en-US" dirty="0">
                <a:solidFill>
                  <a:prstClr val="black"/>
                </a:solidFill>
                <a:ea typeface="Calibri"/>
                <a:cs typeface="Calibri"/>
              </a:rPr>
              <a:t>should have the entire text. </a:t>
            </a:r>
            <a:endParaRPr lang="en-US" dirty="0" smtClean="0">
              <a:solidFill>
                <a:prstClr val="black"/>
              </a:solidFill>
              <a:ea typeface="Calibri"/>
              <a:cs typeface="Calibri"/>
            </a:endParaRPr>
          </a:p>
          <a:p>
            <a:pPr lvl="0">
              <a:lnSpc>
                <a:spcPct val="115000"/>
              </a:lnSpc>
            </a:pPr>
            <a:r>
              <a:rPr lang="en-US" b="1" dirty="0" smtClean="0">
                <a:solidFill>
                  <a:prstClr val="black"/>
                </a:solidFill>
                <a:ea typeface="Calibri"/>
                <a:cs typeface="Calibri"/>
              </a:rPr>
              <a:t>For Revising a Brief Text</a:t>
            </a:r>
            <a:r>
              <a:rPr lang="en-US" dirty="0" smtClean="0">
                <a:solidFill>
                  <a:prstClr val="black"/>
                </a:solidFill>
                <a:ea typeface="Calibri"/>
                <a:cs typeface="Calibri"/>
              </a:rPr>
              <a:t>: </a:t>
            </a:r>
            <a:r>
              <a:rPr lang="en-US" dirty="0">
                <a:solidFill>
                  <a:prstClr val="black"/>
                </a:solidFill>
                <a:ea typeface="Calibri"/>
                <a:cs typeface="Calibri"/>
              </a:rPr>
              <a:t>students should be given the text with a weak introduction.  </a:t>
            </a:r>
            <a:endParaRPr lang="en-US" dirty="0" smtClean="0">
              <a:solidFill>
                <a:prstClr val="black"/>
              </a:solidFill>
              <a:ea typeface="Calibri"/>
              <a:cs typeface="Calibri"/>
            </a:endParaRPr>
          </a:p>
          <a:p>
            <a:pPr lvl="0">
              <a:lnSpc>
                <a:spcPct val="115000"/>
              </a:lnSpc>
            </a:pPr>
            <a:r>
              <a:rPr lang="en-US" b="1" dirty="0" smtClean="0">
                <a:solidFill>
                  <a:prstClr val="black"/>
                </a:solidFill>
                <a:ea typeface="Calibri"/>
                <a:cs typeface="Calibri"/>
              </a:rPr>
              <a:t>For Writing a Brief Text: </a:t>
            </a:r>
            <a:r>
              <a:rPr lang="en-US" dirty="0" smtClean="0">
                <a:solidFill>
                  <a:prstClr val="black"/>
                </a:solidFill>
                <a:ea typeface="Calibri"/>
                <a:cs typeface="Calibri"/>
              </a:rPr>
              <a:t>students be given the text without the introduction.</a:t>
            </a:r>
          </a:p>
          <a:p>
            <a:pPr lvl="0">
              <a:lnSpc>
                <a:spcPct val="115000"/>
              </a:lnSpc>
            </a:pPr>
            <a:r>
              <a:rPr lang="en-US" b="1" dirty="0" smtClean="0">
                <a:solidFill>
                  <a:prstClr val="black"/>
                </a:solidFill>
                <a:ea typeface="Calibri"/>
                <a:cs typeface="Calibri"/>
              </a:rPr>
              <a:t>For Writing a Full Composition</a:t>
            </a:r>
            <a:r>
              <a:rPr lang="en-US" dirty="0" smtClean="0">
                <a:solidFill>
                  <a:prstClr val="black"/>
                </a:solidFill>
                <a:ea typeface="Calibri"/>
                <a:cs typeface="Calibri"/>
              </a:rPr>
              <a:t>:  Not Applicable.</a:t>
            </a:r>
            <a:endParaRPr lang="en-US" dirty="0">
              <a:solidFill>
                <a:prstClr val="black"/>
              </a:solidFill>
              <a:ea typeface="Calibri"/>
              <a:cs typeface="Calibri"/>
            </a:endParaRPr>
          </a:p>
        </p:txBody>
      </p:sp>
    </p:spTree>
    <p:extLst>
      <p:ext uri="{BB962C8B-B14F-4D97-AF65-F5344CB8AC3E}">
        <p14:creationId xmlns:p14="http://schemas.microsoft.com/office/powerpoint/2010/main" val="3639486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54</a:t>
            </a:fld>
            <a:endParaRPr lang="en-US" dirty="0"/>
          </a:p>
        </p:txBody>
      </p:sp>
      <p:sp>
        <p:nvSpPr>
          <p:cNvPr id="7" name="TextBox 6"/>
          <p:cNvSpPr txBox="1"/>
          <p:nvPr/>
        </p:nvSpPr>
        <p:spPr>
          <a:xfrm>
            <a:off x="471488" y="617857"/>
            <a:ext cx="5785474" cy="923330"/>
          </a:xfrm>
          <a:prstGeom prst="rect">
            <a:avLst/>
          </a:prstGeom>
          <a:noFill/>
        </p:spPr>
        <p:txBody>
          <a:bodyPr wrap="square" rtlCol="0">
            <a:spAutoFit/>
          </a:bodyPr>
          <a:lstStyle/>
          <a:p>
            <a:r>
              <a:rPr lang="en-US" dirty="0" smtClean="0"/>
              <a:t>The following texts can be used in the classroom.  The overall grade level usage has been determined using the quantitative and qualitative measures.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764796675"/>
              </p:ext>
            </p:extLst>
          </p:nvPr>
        </p:nvGraphicFramePr>
        <p:xfrm>
          <a:off x="417270" y="1928390"/>
          <a:ext cx="6023459" cy="2832230"/>
        </p:xfrm>
        <a:graphic>
          <a:graphicData uri="http://schemas.openxmlformats.org/drawingml/2006/table">
            <a:tbl>
              <a:tblPr firstRow="1" firstCol="1" bandRow="1"/>
              <a:tblGrid>
                <a:gridCol w="2199675"/>
                <a:gridCol w="1100543"/>
                <a:gridCol w="888248"/>
                <a:gridCol w="211590"/>
                <a:gridCol w="773740"/>
                <a:gridCol w="849663"/>
              </a:tblGrid>
              <a:tr h="0">
                <a:tc gridSpan="6">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Two Quantitative Measures Conversion 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fontAlgn="ctr">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100" dirty="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gridSpan="3">
                  <a:txBody>
                    <a:bodyPr/>
                    <a:lstStyle/>
                    <a:p>
                      <a:pPr marL="0" marR="0" algn="ctr" fontAlgn="ctr">
                        <a:spcBef>
                          <a:spcPts val="0"/>
                        </a:spcBef>
                        <a:spcAft>
                          <a:spcPts val="0"/>
                        </a:spcAft>
                      </a:pPr>
                      <a:r>
                        <a:rPr lang="en-US" sz="11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100" dirty="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n-US"/>
                    </a:p>
                  </a:txBody>
                  <a:tcPr/>
                </a:tc>
              </a:tr>
              <a:tr h="0">
                <a:tc>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0">
                <a:tc>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1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fontAlgn="ctr">
                        <a:spcBef>
                          <a:spcPts val="0"/>
                        </a:spcBef>
                        <a:spcAft>
                          <a:spcPts val="0"/>
                        </a:spcAft>
                      </a:pPr>
                      <a:r>
                        <a:rPr lang="en-US" sz="11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100">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gridSpan="6">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Qualitative Analyses:  4 Text Characteristics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 Qualitative Factors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100" b="1" kern="1200" dirty="0">
                          <a:effectLst/>
                          <a:latin typeface="Calibri" panose="020F0502020204030204" pitchFamily="34" charset="0"/>
                          <a:ea typeface="+mn-ea"/>
                          <a:cs typeface="+mn-cs"/>
                        </a:rPr>
                        <a:t>Rate your text from easiest to most difficult between bands</a:t>
                      </a:r>
                      <a:r>
                        <a:rPr lang="en-US" sz="1100" b="1" kern="1200" dirty="0">
                          <a:solidFill>
                            <a:srgbClr val="002060"/>
                          </a:solidFill>
                          <a:effectLst/>
                          <a:latin typeface="Calibri" panose="020F0502020204030204" pitchFamily="34" charset="0"/>
                          <a:ea typeface="+mn-ea"/>
                          <a:cs typeface="+mn-cs"/>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algn="ctr">
                        <a:lnSpc>
                          <a:spcPct val="107000"/>
                        </a:lnSpc>
                        <a:spcBef>
                          <a:spcPts val="0"/>
                        </a:spcBef>
                        <a:spcAft>
                          <a:spcPts val="0"/>
                        </a:spcAft>
                      </a:pPr>
                      <a:r>
                        <a:rPr lang="en-US" sz="1000" b="1" kern="1200">
                          <a:effectLst/>
                          <a:latin typeface="Calibri" panose="020F0502020204030204" pitchFamily="34" charset="0"/>
                          <a:ea typeface="+mn-ea"/>
                          <a:cs typeface="+mn-cs"/>
                        </a:rPr>
                        <a:t>BEG.LOWER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000" b="1" kern="1200" dirty="0">
                          <a:effectLst/>
                          <a:latin typeface="Calibri" panose="020F0502020204030204" pitchFamily="34" charset="0"/>
                          <a:ea typeface="+mn-ea"/>
                          <a:cs typeface="+mn-cs"/>
                        </a:rPr>
                        <a:t>END LOWER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marL="0" marR="0" algn="ctr">
                        <a:lnSpc>
                          <a:spcPct val="107000"/>
                        </a:lnSpc>
                        <a:spcBef>
                          <a:spcPts val="0"/>
                        </a:spcBef>
                        <a:spcAft>
                          <a:spcPts val="0"/>
                        </a:spcAft>
                      </a:pPr>
                      <a:r>
                        <a:rPr lang="en-US" sz="1000" b="1" kern="1200" dirty="0">
                          <a:effectLst/>
                          <a:latin typeface="Calibri" panose="020F0502020204030204" pitchFamily="34" charset="0"/>
                          <a:ea typeface="+mn-ea"/>
                          <a:cs typeface="+mn-cs"/>
                        </a:rPr>
                        <a:t>BEG MID-HIGH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000" b="1" kern="1200" dirty="0">
                          <a:effectLst/>
                          <a:latin typeface="Calibri" panose="020F0502020204030204" pitchFamily="34" charset="0"/>
                          <a:ea typeface="+mn-ea"/>
                          <a:cs typeface="+mn-cs"/>
                        </a:rPr>
                        <a:t>END HIGH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r>
              <a:tr h="0">
                <a:tc>
                  <a:txBody>
                    <a:bodyPr/>
                    <a:lstStyle/>
                    <a:p>
                      <a:pPr marL="228600" marR="0" lvl="0" indent="-228600" algn="l">
                        <a:spcBef>
                          <a:spcPts val="0"/>
                        </a:spcBef>
                        <a:spcAft>
                          <a:spcPts val="0"/>
                        </a:spcAft>
                        <a:buFont typeface="+mj-lt"/>
                        <a:buAutoNum type="arabicPeriod"/>
                      </a:pPr>
                      <a:r>
                        <a:rPr lang="en-US" sz="1100" b="1" kern="1200" dirty="0">
                          <a:effectLst/>
                          <a:latin typeface="Calibri" panose="020F0502020204030204" pitchFamily="34" charset="0"/>
                          <a:ea typeface="Times New Roman" panose="02020603050405020304" pitchFamily="18" charset="0"/>
                          <a:cs typeface="Arial" panose="020B0604020202020204" pitchFamily="34" charset="0"/>
                        </a:rPr>
                        <a:t>Purpose/Meaning</a:t>
                      </a:r>
                      <a:endParaRPr lang="en-US"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6044">
                <a:tc>
                  <a:txBody>
                    <a:bodyPr/>
                    <a:lstStyle/>
                    <a:p>
                      <a:pPr marL="0" marR="0" lvl="0" indent="0" algn="l">
                        <a:spcBef>
                          <a:spcPts val="0"/>
                        </a:spcBef>
                        <a:spcAft>
                          <a:spcPts val="0"/>
                        </a:spcAft>
                        <a:buFont typeface="+mj-lt"/>
                        <a:buNone/>
                      </a:pPr>
                      <a:r>
                        <a:rPr lang="en-US" sz="1100" b="1" kern="1200" dirty="0" smtClean="0">
                          <a:effectLst/>
                          <a:latin typeface="Calibri" panose="020F0502020204030204" pitchFamily="34" charset="0"/>
                          <a:ea typeface="Times New Roman" panose="02020603050405020304" pitchFamily="18" charset="0"/>
                          <a:cs typeface="Arial" panose="020B0604020202020204" pitchFamily="34" charset="0"/>
                        </a:rPr>
                        <a:t>2.   Structure</a:t>
                      </a:r>
                      <a:endParaRPr lang="en-US"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lvl="0" indent="0" algn="l">
                        <a:spcBef>
                          <a:spcPts val="0"/>
                        </a:spcBef>
                        <a:spcAft>
                          <a:spcPts val="0"/>
                        </a:spcAft>
                        <a:buFont typeface="+mj-lt"/>
                        <a:buNone/>
                      </a:pPr>
                      <a:r>
                        <a:rPr lang="en-US" sz="1100" b="1" kern="1200" dirty="0" smtClean="0">
                          <a:effectLst/>
                          <a:latin typeface="Calibri" panose="020F0502020204030204" pitchFamily="34" charset="0"/>
                          <a:ea typeface="Times New Roman" panose="02020603050405020304" pitchFamily="18" charset="0"/>
                          <a:cs typeface="Arial" panose="020B0604020202020204" pitchFamily="34" charset="0"/>
                        </a:rPr>
                        <a:t>3.   Language </a:t>
                      </a:r>
                      <a:r>
                        <a:rPr lang="en-US" sz="1100" b="1" kern="1200" dirty="0">
                          <a:effectLst/>
                          <a:latin typeface="Calibri" panose="020F0502020204030204" pitchFamily="34" charset="0"/>
                          <a:ea typeface="Times New Roman" panose="02020603050405020304" pitchFamily="18" charset="0"/>
                          <a:cs typeface="Arial" panose="020B0604020202020204" pitchFamily="34" charset="0"/>
                        </a:rPr>
                        <a:t>Clarity</a:t>
                      </a:r>
                      <a:endParaRPr lang="en-US"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lvl="0" indent="0" algn="l">
                        <a:spcBef>
                          <a:spcPts val="0"/>
                        </a:spcBef>
                        <a:spcAft>
                          <a:spcPts val="0"/>
                        </a:spcAft>
                        <a:buFont typeface="+mj-lt"/>
                        <a:buNone/>
                      </a:pPr>
                      <a:r>
                        <a:rPr lang="en-US" sz="1100" b="1" kern="1200" dirty="0" smtClean="0">
                          <a:effectLst/>
                          <a:latin typeface="Calibri" panose="020F0502020204030204" pitchFamily="34" charset="0"/>
                          <a:ea typeface="Times New Roman" panose="02020603050405020304" pitchFamily="18" charset="0"/>
                          <a:cs typeface="Arial" panose="020B0604020202020204" pitchFamily="34" charset="0"/>
                        </a:rPr>
                        <a:t>4.   Language Knowledge Demand</a:t>
                      </a:r>
                      <a:endParaRPr lang="en-US"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L="0" marR="0" algn="ctr">
                        <a:spcBef>
                          <a:spcPts val="0"/>
                        </a:spcBef>
                        <a:spcAft>
                          <a:spcPts val="0"/>
                        </a:spcAft>
                      </a:pPr>
                      <a:r>
                        <a:rPr lang="en-US" sz="1100" b="1" kern="1200" dirty="0">
                          <a:effectLst/>
                          <a:latin typeface="Calibri" panose="020F0502020204030204" pitchFamily="34" charset="0"/>
                          <a:ea typeface="Times New Roman" panose="02020603050405020304" pitchFamily="18" charset="0"/>
                          <a:cs typeface="Arial" panose="020B0604020202020204" pitchFamily="34" charset="0"/>
                        </a:rPr>
                        <a:t>Overall Placement</a:t>
                      </a:r>
                      <a:endParaRPr lang="en-US"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l">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pSp>
        <p:nvGrpSpPr>
          <p:cNvPr id="16" name="Group 15"/>
          <p:cNvGrpSpPr/>
          <p:nvPr/>
        </p:nvGrpSpPr>
        <p:grpSpPr>
          <a:xfrm>
            <a:off x="2704137" y="3931244"/>
            <a:ext cx="3552825" cy="737805"/>
            <a:chOff x="0" y="0"/>
            <a:chExt cx="3581400" cy="1544543"/>
          </a:xfrm>
        </p:grpSpPr>
        <p:cxnSp>
          <p:nvCxnSpPr>
            <p:cNvPr id="17" name="Straight Arrow Connector 16"/>
            <p:cNvCxnSpPr/>
            <p:nvPr/>
          </p:nvCxnSpPr>
          <p:spPr>
            <a:xfrm>
              <a:off x="0" y="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0" y="374052"/>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0" y="7620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0" y="12192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0" y="1544543"/>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073" name="Group 17"/>
          <p:cNvGrpSpPr>
            <a:grpSpLocks/>
          </p:cNvGrpSpPr>
          <p:nvPr/>
        </p:nvGrpSpPr>
        <p:grpSpPr bwMode="auto">
          <a:xfrm>
            <a:off x="-1885950" y="63500"/>
            <a:ext cx="3552825" cy="800100"/>
            <a:chOff x="0" y="0"/>
            <a:chExt cx="35814" cy="15445"/>
          </a:xfrm>
        </p:grpSpPr>
      </p:grpSp>
    </p:spTree>
    <p:extLst>
      <p:ext uri="{BB962C8B-B14F-4D97-AF65-F5344CB8AC3E}">
        <p14:creationId xmlns:p14="http://schemas.microsoft.com/office/powerpoint/2010/main" val="369856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133" y="1025139"/>
          <a:ext cx="6629400" cy="6504940"/>
        </p:xfrm>
        <a:graphic>
          <a:graphicData uri="http://schemas.openxmlformats.org/drawingml/2006/table">
            <a:tbl>
              <a:tblPr firstRow="1" bandRow="1">
                <a:tableStyleId>{5940675A-B579-460E-94D1-54222C63F5DA}</a:tableStyleId>
              </a:tblPr>
              <a:tblGrid>
                <a:gridCol w="1447800"/>
                <a:gridCol w="1219200"/>
                <a:gridCol w="1258986"/>
                <a:gridCol w="1408014"/>
                <a:gridCol w="1295400"/>
              </a:tblGrid>
              <a:tr h="370840">
                <a:tc gridSpan="5">
                  <a:txBody>
                    <a:bodyPr/>
                    <a:lstStyle/>
                    <a:p>
                      <a:pPr algn="ctr"/>
                      <a:r>
                        <a:rPr lang="en-US" sz="1400" b="1" dirty="0" smtClean="0"/>
                        <a:t>Informational Text Complexity Qualitative Rubrics</a:t>
                      </a:r>
                      <a:endParaRPr lang="en-US" sz="1400" b="1" dirty="0"/>
                    </a:p>
                  </a:txBody>
                  <a:tcPr anchor="ctr"/>
                </a:tc>
                <a:tc hMerge="1">
                  <a:txBody>
                    <a:bodyPr/>
                    <a:lstStyle/>
                    <a:p>
                      <a:endParaRPr lang="en-US" sz="1000" b="1" dirty="0"/>
                    </a:p>
                  </a:txBody>
                  <a:tcPr/>
                </a:tc>
                <a:tc hMerge="1">
                  <a:txBody>
                    <a:bodyPr/>
                    <a:lstStyle/>
                    <a:p>
                      <a:endParaRPr lang="en-US" sz="1000" b="1" dirty="0"/>
                    </a:p>
                  </a:txBody>
                  <a:tcPr/>
                </a:tc>
                <a:tc hMerge="1">
                  <a:txBody>
                    <a:bodyPr/>
                    <a:lstStyle/>
                    <a:p>
                      <a:endParaRPr lang="en-US" sz="1000" b="1" dirty="0"/>
                    </a:p>
                  </a:txBody>
                  <a:tcPr/>
                </a:tc>
                <a:tc hMerge="1">
                  <a:txBody>
                    <a:bodyPr/>
                    <a:lstStyle/>
                    <a:p>
                      <a:endParaRPr lang="en-US" sz="1000" b="1" dirty="0"/>
                    </a:p>
                  </a:txBody>
                  <a:tcPr/>
                </a:tc>
              </a:tr>
              <a:tr h="370840">
                <a:tc>
                  <a:txBody>
                    <a:bodyPr/>
                    <a:lstStyle/>
                    <a:p>
                      <a:endParaRPr lang="en-US" sz="1000" b="1" dirty="0"/>
                    </a:p>
                  </a:txBody>
                  <a:tcPr/>
                </a:tc>
                <a:tc>
                  <a:txBody>
                    <a:bodyPr/>
                    <a:lstStyle/>
                    <a:p>
                      <a:pPr algn="ctr"/>
                      <a:r>
                        <a:rPr lang="en-US" sz="1000" b="1" dirty="0" smtClean="0"/>
                        <a:t>Beginning</a:t>
                      </a:r>
                      <a:r>
                        <a:rPr lang="en-US" sz="1000" b="1" baseline="0" dirty="0" smtClean="0"/>
                        <a:t> of Lower Band to Mid</a:t>
                      </a:r>
                      <a:endParaRPr lang="en-US" sz="1000" b="1" dirty="0"/>
                    </a:p>
                  </a:txBody>
                  <a:tcPr anchor="ctr"/>
                </a:tc>
                <a:tc>
                  <a:txBody>
                    <a:bodyPr/>
                    <a:lstStyle/>
                    <a:p>
                      <a:pPr algn="ctr"/>
                      <a:r>
                        <a:rPr lang="en-US" sz="1000" b="1" dirty="0" smtClean="0"/>
                        <a:t>End of Lower Band</a:t>
                      </a:r>
                      <a:endParaRPr lang="en-US" sz="1000" b="1" dirty="0"/>
                    </a:p>
                  </a:txBody>
                  <a:tcPr anchor="ctr"/>
                </a:tc>
                <a:tc>
                  <a:txBody>
                    <a:bodyPr/>
                    <a:lstStyle/>
                    <a:p>
                      <a:pPr algn="ctr"/>
                      <a:r>
                        <a:rPr lang="en-US" sz="1000" b="1" dirty="0" smtClean="0"/>
                        <a:t>Beginning of Higher Band to Mid</a:t>
                      </a:r>
                      <a:endParaRPr lang="en-US" sz="1000" b="1" dirty="0"/>
                    </a:p>
                  </a:txBody>
                  <a:tcPr anchor="ctr"/>
                </a:tc>
                <a:tc>
                  <a:txBody>
                    <a:bodyPr/>
                    <a:lstStyle/>
                    <a:p>
                      <a:pPr algn="ctr"/>
                      <a:r>
                        <a:rPr lang="en-US" sz="1000" b="1" dirty="0" smtClean="0"/>
                        <a:t>End of Higher Band</a:t>
                      </a:r>
                      <a:endParaRPr lang="en-US" sz="1000" b="1" dirty="0"/>
                    </a:p>
                  </a:txBody>
                  <a:tcPr anchor="ctr"/>
                </a:tc>
              </a:tr>
              <a:tr h="370840">
                <a:tc>
                  <a:txBody>
                    <a:bodyPr/>
                    <a:lstStyle/>
                    <a:p>
                      <a:r>
                        <a:rPr lang="en-US" sz="1050" b="1" u="sng" dirty="0" smtClean="0"/>
                        <a:t>Purpose and Meaning</a:t>
                      </a:r>
                      <a:r>
                        <a:rPr lang="en-US" sz="1000" b="1" dirty="0" smtClean="0"/>
                        <a:t>:</a:t>
                      </a:r>
                    </a:p>
                    <a:p>
                      <a:r>
                        <a:rPr lang="en-US" sz="900" b="1" dirty="0" smtClean="0"/>
                        <a:t>References or allusions to other texts, outside ideas or theories</a:t>
                      </a:r>
                      <a:r>
                        <a:rPr lang="en-US" sz="900" b="1" baseline="0" dirty="0" smtClean="0"/>
                        <a:t> are…</a:t>
                      </a:r>
                      <a:endParaRPr lang="en-US" sz="900" b="1" dirty="0"/>
                    </a:p>
                  </a:txBody>
                  <a:tcPr/>
                </a:tc>
                <a:tc>
                  <a:txBody>
                    <a:bodyPr/>
                    <a:lstStyle/>
                    <a:p>
                      <a:pPr algn="ctr"/>
                      <a:r>
                        <a:rPr lang="en-US" sz="1200" b="1" dirty="0" smtClean="0"/>
                        <a:t>None</a:t>
                      </a:r>
                      <a:endParaRPr lang="en-US" sz="1200" b="1" dirty="0"/>
                    </a:p>
                  </a:txBody>
                  <a:tcPr anchor="ctr"/>
                </a:tc>
                <a:tc>
                  <a:txBody>
                    <a:bodyPr/>
                    <a:lstStyle/>
                    <a:p>
                      <a:pPr algn="ctr"/>
                      <a:r>
                        <a:rPr lang="en-US" sz="1200" b="1" dirty="0" smtClean="0"/>
                        <a:t>Few</a:t>
                      </a:r>
                      <a:endParaRPr lang="en-US" sz="1200" b="1" dirty="0"/>
                    </a:p>
                  </a:txBody>
                  <a:tcPr anchor="ctr"/>
                </a:tc>
                <a:tc>
                  <a:txBody>
                    <a:bodyPr/>
                    <a:lstStyle/>
                    <a:p>
                      <a:pPr algn="ctr"/>
                      <a:r>
                        <a:rPr lang="en-US" sz="1200" b="1" dirty="0" smtClean="0"/>
                        <a:t>Some</a:t>
                      </a:r>
                      <a:endParaRPr lang="en-US" sz="1200" b="1" dirty="0"/>
                    </a:p>
                  </a:txBody>
                  <a:tcPr anchor="ctr"/>
                </a:tc>
                <a:tc>
                  <a:txBody>
                    <a:bodyPr/>
                    <a:lstStyle/>
                    <a:p>
                      <a:pPr algn="ctr"/>
                      <a:endParaRPr lang="en-US" sz="1200" b="1" dirty="0" smtClean="0"/>
                    </a:p>
                    <a:p>
                      <a:pPr algn="ctr"/>
                      <a:r>
                        <a:rPr lang="en-US" sz="1200" b="1" dirty="0" smtClean="0"/>
                        <a:t>Many</a:t>
                      </a:r>
                    </a:p>
                    <a:p>
                      <a:pPr algn="ctr"/>
                      <a:endParaRPr lang="en-US" sz="1200" b="1" dirty="0"/>
                    </a:p>
                  </a:txBody>
                  <a:tcPr anchor="ctr"/>
                </a:tc>
              </a:tr>
              <a:tr h="370840">
                <a:tc rowSpan="2">
                  <a:txBody>
                    <a:bodyPr/>
                    <a:lstStyle/>
                    <a:p>
                      <a:r>
                        <a:rPr lang="en-US" sz="1100" b="1" u="sng" dirty="0" smtClean="0"/>
                        <a:t>Structure:</a:t>
                      </a:r>
                      <a:endParaRPr lang="en-US" sz="1100" b="1" dirty="0" smtClean="0"/>
                    </a:p>
                    <a:p>
                      <a:r>
                        <a:rPr lang="en-US" sz="1100" b="1" u="sng" dirty="0" smtClean="0"/>
                        <a:t>Organization</a:t>
                      </a:r>
                      <a:r>
                        <a:rPr lang="en-US" sz="900" b="1" dirty="0" smtClean="0"/>
                        <a:t> of</a:t>
                      </a:r>
                      <a:r>
                        <a:rPr lang="en-US" sz="900" b="1" baseline="0" dirty="0" smtClean="0"/>
                        <a:t> main idea connects between ideas or events are…</a:t>
                      </a:r>
                    </a:p>
                    <a:p>
                      <a:endParaRPr lang="en-US" sz="1000" b="1" u="none" baseline="0" dirty="0" smtClean="0"/>
                    </a:p>
                    <a:p>
                      <a:r>
                        <a:rPr lang="en-US" sz="1000" b="1" u="sng" baseline="0" dirty="0" smtClean="0"/>
                        <a:t>Text Features/Graphics:</a:t>
                      </a:r>
                    </a:p>
                    <a:p>
                      <a:r>
                        <a:rPr lang="en-US" sz="900" b="0" i="0" u="none" baseline="0" dirty="0" smtClean="0"/>
                        <a:t>Indexes             Headings</a:t>
                      </a:r>
                    </a:p>
                    <a:p>
                      <a:r>
                        <a:rPr lang="en-US" sz="900" b="0" i="0" u="none" baseline="0" dirty="0" smtClean="0"/>
                        <a:t>Glossary            Chapters        </a:t>
                      </a:r>
                    </a:p>
                    <a:p>
                      <a:r>
                        <a:rPr lang="en-US" sz="900" b="0" i="0" u="none" baseline="0" dirty="0" smtClean="0"/>
                        <a:t>Tables                Titles</a:t>
                      </a:r>
                    </a:p>
                    <a:p>
                      <a:r>
                        <a:rPr lang="en-US" sz="900" b="0" i="0" u="none" baseline="0" dirty="0" smtClean="0"/>
                        <a:t>Charts                Bold Words</a:t>
                      </a:r>
                    </a:p>
                  </a:txBody>
                  <a:tcPr/>
                </a:tc>
                <a:tc>
                  <a:txBody>
                    <a:bodyPr/>
                    <a:lstStyle/>
                    <a:p>
                      <a:pPr marL="0" indent="0">
                        <a:buFont typeface="Arial" panose="020B0604020202020204" pitchFamily="34" charset="0"/>
                        <a:buNone/>
                      </a:pPr>
                      <a:r>
                        <a:rPr lang="en-US" sz="900" b="1" dirty="0" smtClean="0"/>
                        <a:t>Clear</a:t>
                      </a:r>
                    </a:p>
                    <a:p>
                      <a:pPr marL="0" indent="0">
                        <a:buFont typeface="Arial" panose="020B0604020202020204" pitchFamily="34" charset="0"/>
                        <a:buNone/>
                      </a:pPr>
                      <a:r>
                        <a:rPr lang="en-US" sz="900" b="1" dirty="0" smtClean="0"/>
                        <a:t>Predictable</a:t>
                      </a:r>
                    </a:p>
                    <a:p>
                      <a:pPr marL="0" indent="0">
                        <a:buFont typeface="Arial" panose="020B0604020202020204" pitchFamily="34" charset="0"/>
                        <a:buNone/>
                      </a:pPr>
                      <a:r>
                        <a:rPr lang="en-US" sz="900" b="1" dirty="0" smtClean="0"/>
                        <a:t>Chronological</a:t>
                      </a:r>
                    </a:p>
                    <a:p>
                      <a:pPr marL="0" indent="0">
                        <a:buFont typeface="Arial" panose="020B0604020202020204" pitchFamily="34" charset="0"/>
                        <a:buNone/>
                      </a:pPr>
                      <a:r>
                        <a:rPr lang="en-US" sz="900" b="1" dirty="0" smtClean="0"/>
                        <a:t>Description </a:t>
                      </a:r>
                      <a:endParaRPr lang="en-US" sz="900" b="1" dirty="0"/>
                    </a:p>
                  </a:txBody>
                  <a:tcPr/>
                </a:tc>
                <a:tc>
                  <a:txBody>
                    <a:bodyPr/>
                    <a:lstStyle/>
                    <a:p>
                      <a:pPr marL="0" indent="0">
                        <a:buFont typeface="Arial" panose="020B0604020202020204" pitchFamily="34" charset="0"/>
                        <a:buNone/>
                      </a:pPr>
                      <a:r>
                        <a:rPr lang="en-US" sz="900" b="1" dirty="0" smtClean="0"/>
                        <a:t>Implicit</a:t>
                      </a:r>
                      <a:r>
                        <a:rPr lang="en-US" sz="900" b="1" baseline="0" dirty="0" smtClean="0"/>
                        <a:t> – subtle</a:t>
                      </a:r>
                    </a:p>
                    <a:p>
                      <a:pPr marL="0" indent="0">
                        <a:buFont typeface="Arial" panose="020B0604020202020204" pitchFamily="34" charset="0"/>
                        <a:buNone/>
                      </a:pPr>
                      <a:r>
                        <a:rPr lang="en-US" sz="900" b="1" baseline="0" dirty="0" smtClean="0"/>
                        <a:t>Evidence</a:t>
                      </a:r>
                    </a:p>
                    <a:p>
                      <a:pPr marL="0" indent="0">
                        <a:buFont typeface="Arial" panose="020B0604020202020204" pitchFamily="34" charset="0"/>
                        <a:buNone/>
                      </a:pPr>
                      <a:r>
                        <a:rPr lang="en-US" sz="900" b="1" baseline="0" dirty="0" smtClean="0"/>
                        <a:t>Generally sequence</a:t>
                      </a:r>
                    </a:p>
                    <a:p>
                      <a:pPr marL="0" indent="0">
                        <a:buFont typeface="Arial" panose="020B0604020202020204" pitchFamily="34" charset="0"/>
                        <a:buNone/>
                      </a:pPr>
                      <a:r>
                        <a:rPr lang="en-US" sz="900" b="1" baseline="0" dirty="0" smtClean="0"/>
                        <a:t>Cause/Effect</a:t>
                      </a:r>
                    </a:p>
                    <a:p>
                      <a:pPr marL="0" indent="0">
                        <a:buFont typeface="Arial" panose="020B0604020202020204" pitchFamily="34" charset="0"/>
                        <a:buNone/>
                      </a:pPr>
                      <a:r>
                        <a:rPr lang="en-US" sz="900" b="1" baseline="0" dirty="0" smtClean="0"/>
                        <a:t>Problem/Solution</a:t>
                      </a:r>
                      <a:endParaRPr lang="en-US" sz="900" b="1" dirty="0" smtClean="0"/>
                    </a:p>
                  </a:txBody>
                  <a:tcPr/>
                </a:tc>
                <a:tc>
                  <a:txBody>
                    <a:bodyPr/>
                    <a:lstStyle/>
                    <a:p>
                      <a:pPr marL="0" indent="0">
                        <a:buFont typeface="Arial" panose="020B0604020202020204" pitchFamily="34" charset="0"/>
                        <a:buNone/>
                      </a:pPr>
                      <a:r>
                        <a:rPr lang="en-US" sz="900" b="1" dirty="0" smtClean="0"/>
                        <a:t>Deep</a:t>
                      </a:r>
                    </a:p>
                    <a:p>
                      <a:pPr marL="0" indent="0">
                        <a:buFont typeface="Arial" panose="020B0604020202020204" pitchFamily="34" charset="0"/>
                        <a:buNone/>
                      </a:pPr>
                      <a:r>
                        <a:rPr lang="en-US" sz="900" b="1" dirty="0" smtClean="0"/>
                        <a:t>Multiple</a:t>
                      </a:r>
                      <a:r>
                        <a:rPr lang="en-US" sz="900" b="1" baseline="0" dirty="0" smtClean="0"/>
                        <a:t> pathways </a:t>
                      </a:r>
                    </a:p>
                    <a:p>
                      <a:pPr marL="0" indent="0">
                        <a:buFont typeface="Arial" panose="020B0604020202020204" pitchFamily="34" charset="0"/>
                        <a:buNone/>
                      </a:pPr>
                      <a:r>
                        <a:rPr lang="en-US" sz="900" b="1" baseline="0" dirty="0" smtClean="0"/>
                        <a:t>Discipline specific</a:t>
                      </a:r>
                    </a:p>
                    <a:p>
                      <a:pPr marL="0" indent="0">
                        <a:buFont typeface="Arial" panose="020B0604020202020204" pitchFamily="34" charset="0"/>
                        <a:buNone/>
                      </a:pPr>
                      <a:r>
                        <a:rPr lang="en-US" sz="900" b="1" baseline="0" dirty="0" smtClean="0"/>
                        <a:t>Compare/Contrast</a:t>
                      </a:r>
                    </a:p>
                    <a:p>
                      <a:pPr marL="0" indent="0">
                        <a:buFont typeface="Arial" panose="020B0604020202020204" pitchFamily="34" charset="0"/>
                        <a:buNone/>
                      </a:pPr>
                      <a:endParaRPr lang="en-US" sz="900" b="1" baseline="0" dirty="0" smtClean="0"/>
                    </a:p>
                  </a:txBody>
                  <a:tcPr/>
                </a:tc>
                <a:tc>
                  <a:txBody>
                    <a:bodyPr/>
                    <a:lstStyle/>
                    <a:p>
                      <a:pPr marL="0" indent="0">
                        <a:buFont typeface="Arial" panose="020B0604020202020204" pitchFamily="34" charset="0"/>
                        <a:buNone/>
                      </a:pPr>
                      <a:r>
                        <a:rPr lang="en-US" sz="900" b="1" dirty="0" smtClean="0"/>
                        <a:t>Intricate</a:t>
                      </a:r>
                    </a:p>
                    <a:p>
                      <a:pPr marL="0" indent="0">
                        <a:buFont typeface="Arial" panose="020B0604020202020204" pitchFamily="34" charset="0"/>
                        <a:buNone/>
                      </a:pPr>
                      <a:r>
                        <a:rPr lang="en-US" sz="900" b="1" dirty="0" smtClean="0"/>
                        <a:t>Specialized</a:t>
                      </a:r>
                    </a:p>
                    <a:p>
                      <a:pPr marL="0" indent="0">
                        <a:buFont typeface="Arial" panose="020B0604020202020204" pitchFamily="34" charset="0"/>
                        <a:buNone/>
                      </a:pPr>
                      <a:r>
                        <a:rPr lang="en-US" sz="900" b="1" dirty="0" smtClean="0"/>
                        <a:t>Investigative</a:t>
                      </a:r>
                    </a:p>
                    <a:p>
                      <a:pPr marL="0" indent="0">
                        <a:buFont typeface="Arial" panose="020B0604020202020204" pitchFamily="34" charset="0"/>
                        <a:buNone/>
                      </a:pPr>
                      <a:r>
                        <a:rPr lang="en-US" sz="900" b="1" dirty="0" smtClean="0"/>
                        <a:t>Inductive</a:t>
                      </a:r>
                    </a:p>
                    <a:p>
                      <a:pPr marL="0" indent="0">
                        <a:buFont typeface="Arial" panose="020B0604020202020204" pitchFamily="34" charset="0"/>
                        <a:buNone/>
                      </a:pPr>
                      <a:r>
                        <a:rPr lang="en-US" sz="900" b="1" dirty="0" smtClean="0"/>
                        <a:t>deductive</a:t>
                      </a:r>
                      <a:endParaRPr lang="en-US" sz="900" b="1" dirty="0"/>
                    </a:p>
                  </a:txBody>
                  <a:tcPr/>
                </a:tc>
              </a:tr>
              <a:tr h="370840">
                <a:tc vMerge="1">
                  <a:txBody>
                    <a:bodyPr/>
                    <a:lstStyle/>
                    <a:p>
                      <a:endParaRPr lang="en-US" sz="1000" b="1" dirty="0"/>
                    </a:p>
                  </a:txBody>
                  <a:tcPr/>
                </a:tc>
                <a:tc>
                  <a:txBody>
                    <a:bodyPr/>
                    <a:lstStyle/>
                    <a:p>
                      <a:pPr marL="0" indent="0">
                        <a:buFont typeface="Arial" panose="020B0604020202020204" pitchFamily="34" charset="0"/>
                        <a:buNone/>
                      </a:pPr>
                      <a:r>
                        <a:rPr lang="en-US" sz="900" b="1" dirty="0" smtClean="0"/>
                        <a:t>Help understand text</a:t>
                      </a:r>
                    </a:p>
                    <a:p>
                      <a:pPr marL="0" indent="0">
                        <a:buFont typeface="Arial" panose="020B0604020202020204" pitchFamily="34" charset="0"/>
                        <a:buNone/>
                      </a:pPr>
                      <a:r>
                        <a:rPr lang="en-US" sz="900" b="1" dirty="0" smtClean="0"/>
                        <a:t>Simple</a:t>
                      </a:r>
                    </a:p>
                    <a:p>
                      <a:pPr marL="0" indent="0">
                        <a:buFont typeface="Arial" panose="020B0604020202020204" pitchFamily="34" charset="0"/>
                        <a:buNone/>
                      </a:pPr>
                      <a:r>
                        <a:rPr lang="en-US" sz="900" b="1" dirty="0" smtClean="0"/>
                        <a:t>Not essential</a:t>
                      </a:r>
                      <a:endParaRPr lang="en-US" sz="900" b="1" dirty="0"/>
                    </a:p>
                  </a:txBody>
                  <a:tcPr/>
                </a:tc>
                <a:tc>
                  <a:txBody>
                    <a:bodyPr/>
                    <a:lstStyle/>
                    <a:p>
                      <a:pPr marL="0" indent="0">
                        <a:buFont typeface="Arial" panose="020B0604020202020204" pitchFamily="34" charset="0"/>
                        <a:buNone/>
                      </a:pPr>
                      <a:r>
                        <a:rPr lang="en-US" sz="900" b="1" dirty="0" smtClean="0"/>
                        <a:t>Mostly supplemental</a:t>
                      </a:r>
                    </a:p>
                    <a:p>
                      <a:pPr marL="0" indent="0">
                        <a:buFont typeface="Arial" panose="020B0604020202020204" pitchFamily="34" charset="0"/>
                        <a:buNone/>
                      </a:pPr>
                      <a:r>
                        <a:rPr lang="en-US" sz="900" b="1" dirty="0" smtClean="0"/>
                        <a:t>Enhances</a:t>
                      </a:r>
                      <a:r>
                        <a:rPr lang="en-US" sz="900" b="1" baseline="0" dirty="0" smtClean="0"/>
                        <a:t> content understanding</a:t>
                      </a:r>
                      <a:endParaRPr lang="en-US" sz="900" b="1" dirty="0"/>
                    </a:p>
                  </a:txBody>
                  <a:tcPr/>
                </a:tc>
                <a:tc>
                  <a:txBody>
                    <a:bodyPr/>
                    <a:lstStyle/>
                    <a:p>
                      <a:pPr marL="0" indent="0">
                        <a:buFont typeface="Arial" panose="020B0604020202020204" pitchFamily="34" charset="0"/>
                        <a:buNone/>
                      </a:pPr>
                      <a:r>
                        <a:rPr lang="en-US" sz="900" b="1" dirty="0" smtClean="0"/>
                        <a:t>Greatly enhances</a:t>
                      </a:r>
                    </a:p>
                    <a:p>
                      <a:pPr marL="0" indent="0">
                        <a:buFont typeface="Arial" panose="020B0604020202020204" pitchFamily="34" charset="0"/>
                        <a:buNone/>
                      </a:pPr>
                      <a:r>
                        <a:rPr lang="en-US" sz="900" b="1" dirty="0" smtClean="0"/>
                        <a:t>Integrated to text</a:t>
                      </a:r>
                    </a:p>
                    <a:p>
                      <a:pPr marL="0" indent="0">
                        <a:buFont typeface="Arial" panose="020B0604020202020204" pitchFamily="34" charset="0"/>
                        <a:buNone/>
                      </a:pPr>
                      <a:r>
                        <a:rPr lang="en-US" sz="900" b="1" baseline="0" dirty="0" smtClean="0"/>
                        <a:t>Sometimes essential to understanding text</a:t>
                      </a:r>
                    </a:p>
                  </a:txBody>
                  <a:tcPr/>
                </a:tc>
                <a:tc>
                  <a:txBody>
                    <a:bodyPr/>
                    <a:lstStyle/>
                    <a:p>
                      <a:pPr marL="0" indent="0">
                        <a:buFont typeface="Arial" panose="020B0604020202020204" pitchFamily="34" charset="0"/>
                        <a:buNone/>
                      </a:pPr>
                      <a:r>
                        <a:rPr lang="en-US" sz="900" b="1" dirty="0" smtClean="0"/>
                        <a:t>Extensive</a:t>
                      </a:r>
                    </a:p>
                    <a:p>
                      <a:pPr marL="0" indent="0">
                        <a:buFont typeface="Arial" panose="020B0604020202020204" pitchFamily="34" charset="0"/>
                        <a:buNone/>
                      </a:pPr>
                      <a:r>
                        <a:rPr lang="en-US" sz="900" b="1" dirty="0" smtClean="0"/>
                        <a:t>Intricate</a:t>
                      </a:r>
                    </a:p>
                    <a:p>
                      <a:pPr marL="0" indent="0">
                        <a:buFont typeface="Arial" panose="020B0604020202020204" pitchFamily="34" charset="0"/>
                        <a:buNone/>
                      </a:pPr>
                      <a:r>
                        <a:rPr lang="en-US" sz="900" b="1" dirty="0" smtClean="0"/>
                        <a:t>Necessary to understanding</a:t>
                      </a:r>
                    </a:p>
                    <a:p>
                      <a:pPr marL="0" indent="0">
                        <a:buFont typeface="Arial" panose="020B0604020202020204" pitchFamily="34" charset="0"/>
                        <a:buNone/>
                      </a:pPr>
                      <a:r>
                        <a:rPr lang="en-US" sz="900" b="1" dirty="0" smtClean="0"/>
                        <a:t>Info.</a:t>
                      </a:r>
                      <a:r>
                        <a:rPr lang="en-US" sz="900" b="1" baseline="0" dirty="0" smtClean="0"/>
                        <a:t> Not in text </a:t>
                      </a:r>
                      <a:endParaRPr lang="en-US" sz="900" b="1" dirty="0"/>
                    </a:p>
                  </a:txBody>
                  <a:tcPr/>
                </a:tc>
              </a:tr>
              <a:tr h="370840">
                <a:tc>
                  <a:txBody>
                    <a:bodyPr/>
                    <a:lstStyle/>
                    <a:p>
                      <a:r>
                        <a:rPr lang="en-US" sz="1200" b="1" u="sng" dirty="0" smtClean="0"/>
                        <a:t>Language Clarity</a:t>
                      </a:r>
                      <a:r>
                        <a:rPr lang="en-US" sz="1200" b="1" u="none" dirty="0" smtClean="0"/>
                        <a:t>:</a:t>
                      </a:r>
                    </a:p>
                    <a:p>
                      <a:r>
                        <a:rPr lang="en-US" sz="900" b="1" u="sng" dirty="0" smtClean="0"/>
                        <a:t>Conventions </a:t>
                      </a:r>
                      <a:r>
                        <a:rPr lang="en-US" sz="900" b="0" u="none" dirty="0" smtClean="0"/>
                        <a:t>are…</a:t>
                      </a:r>
                      <a:endParaRPr lang="en-US" sz="900" b="0" u="none" dirty="0"/>
                    </a:p>
                  </a:txBody>
                  <a:tcPr>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r>
                        <a:rPr lang="en-US" sz="900" b="1" dirty="0" smtClean="0"/>
                        <a:t>Explicit</a:t>
                      </a:r>
                    </a:p>
                    <a:p>
                      <a:pPr marL="0" indent="0">
                        <a:buFont typeface="Arial" panose="020B0604020202020204" pitchFamily="34" charset="0"/>
                        <a:buNone/>
                      </a:pPr>
                      <a:r>
                        <a:rPr lang="en-US" sz="900" b="1" dirty="0" smtClean="0"/>
                        <a:t>literal</a:t>
                      </a:r>
                      <a:endParaRPr lang="en-US" sz="900" b="1" dirty="0"/>
                    </a:p>
                  </a:txBody>
                  <a:tcPr/>
                </a:tc>
                <a:tc>
                  <a:txBody>
                    <a:bodyPr/>
                    <a:lstStyle/>
                    <a:p>
                      <a:pPr marL="0" indent="0">
                        <a:buFont typeface="Arial" panose="020B0604020202020204" pitchFamily="34" charset="0"/>
                        <a:buNone/>
                      </a:pPr>
                      <a:r>
                        <a:rPr lang="en-US" sz="900" b="1" dirty="0" smtClean="0"/>
                        <a:t>Largely explicit</a:t>
                      </a:r>
                    </a:p>
                    <a:p>
                      <a:pPr marL="0" indent="0">
                        <a:buFont typeface="Arial" panose="020B0604020202020204" pitchFamily="34" charset="0"/>
                        <a:buNone/>
                      </a:pPr>
                      <a:r>
                        <a:rPr lang="en-US" sz="900" b="1" dirty="0" smtClean="0"/>
                        <a:t>Occasional complex meaning</a:t>
                      </a:r>
                      <a:endParaRPr lang="en-US" sz="900" b="1" dirty="0"/>
                    </a:p>
                  </a:txBody>
                  <a:tcPr/>
                </a:tc>
                <a:tc>
                  <a:txBody>
                    <a:bodyPr/>
                    <a:lstStyle/>
                    <a:p>
                      <a:pPr marL="0" indent="0">
                        <a:buFont typeface="Arial" panose="020B0604020202020204" pitchFamily="34" charset="0"/>
                        <a:buNone/>
                      </a:pPr>
                      <a:r>
                        <a:rPr lang="en-US" sz="900" b="1" dirty="0" smtClean="0"/>
                        <a:t>Complex</a:t>
                      </a:r>
                    </a:p>
                    <a:p>
                      <a:pPr marL="0" indent="0">
                        <a:buFont typeface="Arial" panose="020B0604020202020204" pitchFamily="34" charset="0"/>
                        <a:buNone/>
                      </a:pPr>
                      <a:r>
                        <a:rPr lang="en-US" sz="900" b="1" dirty="0" smtClean="0"/>
                        <a:t>Abstract</a:t>
                      </a:r>
                    </a:p>
                    <a:p>
                      <a:pPr marL="0" indent="0">
                        <a:buFont typeface="Arial" panose="020B0604020202020204" pitchFamily="34" charset="0"/>
                        <a:buNone/>
                      </a:pPr>
                      <a:r>
                        <a:rPr lang="en-US" sz="900" b="1" dirty="0" smtClean="0"/>
                        <a:t>Ironic</a:t>
                      </a:r>
                    </a:p>
                    <a:p>
                      <a:pPr marL="0" indent="0">
                        <a:buFont typeface="Arial" panose="020B0604020202020204" pitchFamily="34" charset="0"/>
                        <a:buNone/>
                      </a:pPr>
                      <a:r>
                        <a:rPr lang="en-US" sz="900" b="1" dirty="0" smtClean="0"/>
                        <a:t>Figurative </a:t>
                      </a:r>
                    </a:p>
                  </a:txBody>
                  <a:tcPr/>
                </a:tc>
                <a:tc>
                  <a:txBody>
                    <a:bodyPr/>
                    <a:lstStyle/>
                    <a:p>
                      <a:pPr marL="0" indent="0">
                        <a:buFont typeface="Arial" panose="020B0604020202020204" pitchFamily="34" charset="0"/>
                        <a:buNone/>
                      </a:pPr>
                      <a:r>
                        <a:rPr lang="en-US" sz="900" b="1" dirty="0" smtClean="0"/>
                        <a:t>Dense</a:t>
                      </a:r>
                    </a:p>
                    <a:p>
                      <a:pPr marL="0" indent="0">
                        <a:buFont typeface="Arial" panose="020B0604020202020204" pitchFamily="34" charset="0"/>
                        <a:buNone/>
                      </a:pPr>
                      <a:r>
                        <a:rPr lang="en-US" sz="900" b="1" dirty="0" smtClean="0"/>
                        <a:t>Complex</a:t>
                      </a:r>
                    </a:p>
                    <a:p>
                      <a:pPr marL="0" indent="0">
                        <a:buFont typeface="Arial" panose="020B0604020202020204" pitchFamily="34" charset="0"/>
                        <a:buNone/>
                      </a:pPr>
                      <a:endParaRPr lang="en-US" sz="900" b="1" dirty="0"/>
                    </a:p>
                  </a:txBody>
                  <a:tcPr/>
                </a:tc>
              </a:tr>
              <a:tr h="370840">
                <a:tc>
                  <a:txBody>
                    <a:bodyPr/>
                    <a:lstStyle/>
                    <a:p>
                      <a:r>
                        <a:rPr lang="en-US" sz="1000" b="1" u="sng" dirty="0" smtClean="0"/>
                        <a:t>Vocabulary</a:t>
                      </a:r>
                      <a:r>
                        <a:rPr lang="en-US" sz="1000" b="1" dirty="0" smtClean="0"/>
                        <a:t>: </a:t>
                      </a:r>
                      <a:r>
                        <a:rPr lang="en-US" sz="1000" b="0" dirty="0" smtClean="0"/>
                        <a:t>is…</a:t>
                      </a:r>
                      <a:endParaRPr lang="en-US" sz="10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buFont typeface="Arial" panose="020B0604020202020204" pitchFamily="34" charset="0"/>
                        <a:buNone/>
                      </a:pPr>
                      <a:r>
                        <a:rPr lang="en-US" sz="900" b="1" dirty="0" smtClean="0"/>
                        <a:t>Contemporary</a:t>
                      </a:r>
                    </a:p>
                    <a:p>
                      <a:pPr marL="0" indent="0">
                        <a:buFont typeface="Arial" panose="020B0604020202020204" pitchFamily="34" charset="0"/>
                        <a:buNone/>
                      </a:pPr>
                      <a:r>
                        <a:rPr lang="en-US" sz="900" b="1" dirty="0" smtClean="0"/>
                        <a:t>Familiar</a:t>
                      </a:r>
                    </a:p>
                    <a:p>
                      <a:pPr marL="0" indent="0">
                        <a:buFont typeface="Arial" panose="020B0604020202020204" pitchFamily="34" charset="0"/>
                        <a:buNone/>
                      </a:pPr>
                      <a:r>
                        <a:rPr lang="en-US" sz="900" b="1" dirty="0" smtClean="0"/>
                        <a:t>Conversational </a:t>
                      </a:r>
                      <a:endParaRPr lang="en-US" sz="900" b="1" dirty="0"/>
                    </a:p>
                  </a:txBody>
                  <a:tcPr/>
                </a:tc>
                <a:tc>
                  <a:txBody>
                    <a:bodyPr/>
                    <a:lstStyle/>
                    <a:p>
                      <a:pPr marL="0" indent="0">
                        <a:buFont typeface="Arial" panose="020B0604020202020204" pitchFamily="34" charset="0"/>
                        <a:buNone/>
                      </a:pPr>
                      <a:r>
                        <a:rPr lang="en-US" sz="900" b="1" dirty="0" smtClean="0"/>
                        <a:t>Rarely unfamiliar or overly  academic (mostly as prior)</a:t>
                      </a:r>
                      <a:endParaRPr lang="en-US" sz="900" b="1" dirty="0"/>
                    </a:p>
                  </a:txBody>
                  <a:tcPr/>
                </a:tc>
                <a:tc>
                  <a:txBody>
                    <a:bodyPr/>
                    <a:lstStyle/>
                    <a:p>
                      <a:pPr marL="0" indent="0">
                        <a:buFont typeface="Arial" panose="020B0604020202020204" pitchFamily="34" charset="0"/>
                        <a:buNone/>
                      </a:pPr>
                      <a:r>
                        <a:rPr lang="en-US" sz="900" b="1" dirty="0" smtClean="0"/>
                        <a:t>Somewhat complex language traits</a:t>
                      </a:r>
                    </a:p>
                    <a:p>
                      <a:pPr marL="0" indent="0">
                        <a:buFont typeface="Arial" panose="020B0604020202020204" pitchFamily="34" charset="0"/>
                        <a:buNone/>
                      </a:pPr>
                      <a:r>
                        <a:rPr lang="en-US" sz="900" b="1" dirty="0" smtClean="0"/>
                        <a:t>Sometimes unfamiliar</a:t>
                      </a:r>
                    </a:p>
                    <a:p>
                      <a:pPr marL="0" indent="0">
                        <a:buFont typeface="Arial" panose="020B0604020202020204" pitchFamily="34" charset="0"/>
                        <a:buNone/>
                      </a:pPr>
                      <a:r>
                        <a:rPr lang="en-US" sz="900" b="1" dirty="0" smtClean="0"/>
                        <a:t>Archaic</a:t>
                      </a:r>
                    </a:p>
                    <a:p>
                      <a:pPr marL="0" indent="0">
                        <a:buFont typeface="Arial" panose="020B0604020202020204" pitchFamily="34" charset="0"/>
                        <a:buNone/>
                      </a:pPr>
                      <a:r>
                        <a:rPr lang="en-US" sz="900" b="1" dirty="0" smtClean="0"/>
                        <a:t>Subject specific</a:t>
                      </a:r>
                    </a:p>
                    <a:p>
                      <a:pPr marL="0" indent="0">
                        <a:buFont typeface="Arial" panose="020B0604020202020204" pitchFamily="34" charset="0"/>
                        <a:buNone/>
                      </a:pPr>
                      <a:r>
                        <a:rPr lang="en-US" sz="900" b="1" dirty="0" smtClean="0"/>
                        <a:t>Overly academic</a:t>
                      </a:r>
                      <a:endParaRPr lang="en-US" sz="900" b="1" dirty="0"/>
                    </a:p>
                  </a:txBody>
                  <a:tcPr/>
                </a:tc>
                <a:tc>
                  <a:txBody>
                    <a:bodyPr/>
                    <a:lstStyle/>
                    <a:p>
                      <a:pPr marL="0" indent="0">
                        <a:buFont typeface="Arial" panose="020B0604020202020204" pitchFamily="34" charset="0"/>
                        <a:buNone/>
                      </a:pPr>
                      <a:r>
                        <a:rPr lang="en-US" sz="900" b="1" dirty="0" smtClean="0"/>
                        <a:t>Generally unfamiliar</a:t>
                      </a:r>
                    </a:p>
                    <a:p>
                      <a:pPr marL="0" indent="0">
                        <a:buFont typeface="Arial" panose="020B0604020202020204" pitchFamily="34" charset="0"/>
                        <a:buNone/>
                      </a:pPr>
                      <a:r>
                        <a:rPr lang="en-US" sz="900" b="1" dirty="0" smtClean="0"/>
                        <a:t>Ambiguous</a:t>
                      </a:r>
                    </a:p>
                    <a:p>
                      <a:pPr marL="0" indent="0">
                        <a:buFont typeface="Arial" panose="020B0604020202020204" pitchFamily="34" charset="0"/>
                        <a:buNone/>
                      </a:pPr>
                      <a:r>
                        <a:rPr lang="en-US" sz="900" b="1" dirty="0" smtClean="0"/>
                        <a:t>Misleading purposefully</a:t>
                      </a:r>
                      <a:endParaRPr lang="en-US" sz="900" b="1" dirty="0"/>
                    </a:p>
                  </a:txBody>
                  <a:tcPr/>
                </a:tc>
              </a:tr>
              <a:tr h="370840">
                <a:tc>
                  <a:txBody>
                    <a:bodyPr/>
                    <a:lstStyle/>
                    <a:p>
                      <a:r>
                        <a:rPr lang="en-US" sz="1000" b="1" u="sng" dirty="0" smtClean="0"/>
                        <a:t>Sentence Structure</a:t>
                      </a:r>
                      <a:endParaRPr lang="en-US" sz="1000" b="1" u="sng" dirty="0"/>
                    </a:p>
                  </a:txBody>
                  <a:tcPr>
                    <a:lnT w="12700" cap="flat" cmpd="sng" algn="ctr">
                      <a:noFill/>
                      <a:prstDash val="solid"/>
                      <a:round/>
                      <a:headEnd type="none" w="med" len="med"/>
                      <a:tailEnd type="none" w="med" len="med"/>
                    </a:lnT>
                  </a:tcPr>
                </a:tc>
                <a:tc>
                  <a:txBody>
                    <a:bodyPr/>
                    <a:lstStyle/>
                    <a:p>
                      <a:pPr marL="0" indent="0">
                        <a:buFont typeface="Arial" panose="020B0604020202020204" pitchFamily="34" charset="0"/>
                        <a:buNone/>
                      </a:pPr>
                      <a:r>
                        <a:rPr lang="en-US" sz="900" b="1" dirty="0" smtClean="0"/>
                        <a:t>Simple sentences</a:t>
                      </a:r>
                      <a:endParaRPr lang="en-US" sz="900" b="1" dirty="0"/>
                    </a:p>
                  </a:txBody>
                  <a:tcPr/>
                </a:tc>
                <a:tc>
                  <a:txBody>
                    <a:bodyPr/>
                    <a:lstStyle/>
                    <a:p>
                      <a:pPr marL="0" indent="0">
                        <a:buFont typeface="Arial" panose="020B0604020202020204" pitchFamily="34" charset="0"/>
                        <a:buNone/>
                      </a:pPr>
                      <a:r>
                        <a:rPr lang="en-US" sz="900" b="1" dirty="0" smtClean="0"/>
                        <a:t>Simple and compound</a:t>
                      </a:r>
                    </a:p>
                    <a:p>
                      <a:pPr marL="0" indent="0">
                        <a:buFont typeface="Arial" panose="020B0604020202020204" pitchFamily="34" charset="0"/>
                        <a:buNone/>
                      </a:pPr>
                      <a:r>
                        <a:rPr lang="en-US" sz="900" b="1" dirty="0" smtClean="0"/>
                        <a:t>Some complex construction</a:t>
                      </a:r>
                      <a:endParaRPr lang="en-US" sz="900" b="1" dirty="0"/>
                    </a:p>
                  </a:txBody>
                  <a:tcPr/>
                </a:tc>
                <a:tc>
                  <a:txBody>
                    <a:bodyPr/>
                    <a:lstStyle/>
                    <a:p>
                      <a:pPr marL="0" indent="0">
                        <a:buFont typeface="Arial" panose="020B0604020202020204" pitchFamily="34" charset="0"/>
                        <a:buNone/>
                      </a:pPr>
                      <a:r>
                        <a:rPr lang="en-US" sz="900" b="1" dirty="0" smtClean="0"/>
                        <a:t>Many complex sentences</a:t>
                      </a:r>
                    </a:p>
                    <a:p>
                      <a:pPr marL="0" indent="0">
                        <a:buFont typeface="Arial" panose="020B0604020202020204" pitchFamily="34" charset="0"/>
                        <a:buNone/>
                      </a:pPr>
                      <a:r>
                        <a:rPr lang="en-US" sz="900" b="1" dirty="0" smtClean="0"/>
                        <a:t>Subordinates, phrases, clauses, transitional words</a:t>
                      </a:r>
                      <a:endParaRPr lang="en-US" sz="900" b="1" dirty="0"/>
                    </a:p>
                  </a:txBody>
                  <a:tcPr/>
                </a:tc>
                <a:tc>
                  <a:txBody>
                    <a:bodyPr/>
                    <a:lstStyle/>
                    <a:p>
                      <a:pPr marL="0" indent="0">
                        <a:buFont typeface="Arial" panose="020B0604020202020204" pitchFamily="34" charset="0"/>
                        <a:buNone/>
                      </a:pPr>
                      <a:r>
                        <a:rPr lang="en-US" sz="900" b="1" dirty="0" smtClean="0"/>
                        <a:t>Mainly complex sentences</a:t>
                      </a:r>
                    </a:p>
                    <a:p>
                      <a:pPr marL="0" indent="0">
                        <a:buFont typeface="Arial" panose="020B0604020202020204" pitchFamily="34" charset="0"/>
                        <a:buNone/>
                      </a:pPr>
                      <a:r>
                        <a:rPr lang="en-US" sz="900" b="1" dirty="0" smtClean="0"/>
                        <a:t>Multiple concepts</a:t>
                      </a:r>
                      <a:endParaRPr lang="en-US" sz="900" b="1" dirty="0"/>
                    </a:p>
                  </a:txBody>
                  <a:tcPr/>
                </a:tc>
              </a:tr>
              <a:tr h="370840">
                <a:tc>
                  <a:txBody>
                    <a:bodyPr/>
                    <a:lstStyle/>
                    <a:p>
                      <a:r>
                        <a:rPr lang="en-US" sz="1100" b="1" u="sng" dirty="0" smtClean="0"/>
                        <a:t>Knowledge Demand</a:t>
                      </a:r>
                    </a:p>
                    <a:p>
                      <a:r>
                        <a:rPr lang="en-US" sz="900" b="0" u="none" dirty="0" smtClean="0"/>
                        <a:t>Subject</a:t>
                      </a:r>
                      <a:r>
                        <a:rPr lang="en-US" sz="900" b="0" u="none" baseline="0" dirty="0" smtClean="0"/>
                        <a:t> matter knowledge is….</a:t>
                      </a:r>
                      <a:endParaRPr lang="en-US" sz="900" b="0" u="none" dirty="0"/>
                    </a:p>
                  </a:txBody>
                  <a:tcPr/>
                </a:tc>
                <a:tc>
                  <a:txBody>
                    <a:bodyPr/>
                    <a:lstStyle/>
                    <a:p>
                      <a:pPr marL="0" indent="0">
                        <a:buFont typeface="Arial" panose="020B0604020202020204" pitchFamily="34" charset="0"/>
                        <a:buNone/>
                      </a:pPr>
                      <a:r>
                        <a:rPr lang="en-US" sz="900" b="1" dirty="0" smtClean="0"/>
                        <a:t>Everyday Knowledge</a:t>
                      </a:r>
                    </a:p>
                    <a:p>
                      <a:pPr marL="0" indent="0">
                        <a:buFont typeface="Arial" panose="020B0604020202020204" pitchFamily="34" charset="0"/>
                        <a:buNone/>
                      </a:pPr>
                      <a:r>
                        <a:rPr lang="en-US" sz="900" b="1" dirty="0" smtClean="0"/>
                        <a:t>Simple-Concrete</a:t>
                      </a:r>
                    </a:p>
                    <a:p>
                      <a:pPr marL="0" indent="0">
                        <a:buFont typeface="Arial" panose="020B0604020202020204" pitchFamily="34" charset="0"/>
                        <a:buNone/>
                      </a:pPr>
                      <a:r>
                        <a:rPr lang="en-US" sz="900" b="1" dirty="0" smtClean="0"/>
                        <a:t>No</a:t>
                      </a:r>
                      <a:r>
                        <a:rPr lang="en-US" sz="900" b="1" baseline="0" dirty="0" smtClean="0"/>
                        <a:t> references to other texts</a:t>
                      </a:r>
                      <a:endParaRPr lang="en-US" sz="900" b="1" dirty="0"/>
                    </a:p>
                  </a:txBody>
                  <a:tcPr/>
                </a:tc>
                <a:tc>
                  <a:txBody>
                    <a:bodyPr/>
                    <a:lstStyle/>
                    <a:p>
                      <a:pPr marL="0" indent="0">
                        <a:buFont typeface="Arial" panose="020B0604020202020204" pitchFamily="34" charset="0"/>
                        <a:buNone/>
                      </a:pPr>
                      <a:r>
                        <a:rPr lang="en-US" sz="900" b="1" dirty="0" smtClean="0"/>
                        <a:t>Everyday Knowledge</a:t>
                      </a:r>
                    </a:p>
                    <a:p>
                      <a:pPr marL="0" indent="0">
                        <a:buFont typeface="Arial" panose="020B0604020202020204" pitchFamily="34" charset="0"/>
                        <a:buNone/>
                      </a:pPr>
                      <a:r>
                        <a:rPr lang="en-US" sz="900" b="1" dirty="0" smtClean="0"/>
                        <a:t>Some discipline-specific</a:t>
                      </a:r>
                      <a:r>
                        <a:rPr lang="en-US" sz="900" b="1" baseline="0" dirty="0" smtClean="0"/>
                        <a:t> knowledge</a:t>
                      </a:r>
                    </a:p>
                    <a:p>
                      <a:pPr marL="0" indent="0">
                        <a:buFont typeface="Arial" panose="020B0604020202020204" pitchFamily="34" charset="0"/>
                        <a:buNone/>
                      </a:pPr>
                      <a:r>
                        <a:rPr lang="en-US" sz="900" b="1" baseline="0" dirty="0" smtClean="0"/>
                        <a:t>Simple and complicated ideas</a:t>
                      </a:r>
                    </a:p>
                    <a:p>
                      <a:pPr marL="0" indent="0">
                        <a:buFont typeface="Arial" panose="020B0604020202020204" pitchFamily="34" charset="0"/>
                        <a:buNone/>
                      </a:pPr>
                      <a:r>
                        <a:rPr lang="en-US" sz="900" b="1" baseline="0" dirty="0" smtClean="0"/>
                        <a:t>A few references to outside sources</a:t>
                      </a:r>
                      <a:endParaRPr lang="en-US" sz="900" b="1" dirty="0"/>
                    </a:p>
                  </a:txBody>
                  <a:tcPr/>
                </a:tc>
                <a:tc>
                  <a:txBody>
                    <a:bodyPr/>
                    <a:lstStyle/>
                    <a:p>
                      <a:pPr marL="0" indent="0">
                        <a:buFont typeface="Arial" panose="020B0604020202020204" pitchFamily="34" charset="0"/>
                        <a:buNone/>
                      </a:pPr>
                      <a:r>
                        <a:rPr lang="en-US" sz="900" b="1" dirty="0" smtClean="0"/>
                        <a:t>Moderate discipline-specific content</a:t>
                      </a:r>
                      <a:r>
                        <a:rPr lang="en-US" sz="900" b="1" baseline="0" dirty="0" smtClean="0"/>
                        <a:t> knowledge</a:t>
                      </a:r>
                    </a:p>
                    <a:p>
                      <a:pPr marL="0" indent="0">
                        <a:buFont typeface="Arial" panose="020B0604020202020204" pitchFamily="34" charset="0"/>
                        <a:buNone/>
                      </a:pPr>
                      <a:r>
                        <a:rPr lang="en-US" sz="900" b="1" baseline="0" dirty="0" smtClean="0"/>
                        <a:t>Theory knowledge</a:t>
                      </a:r>
                    </a:p>
                    <a:p>
                      <a:pPr marL="0" indent="0">
                        <a:buFont typeface="Arial" panose="020B0604020202020204" pitchFamily="34" charset="0"/>
                        <a:buNone/>
                      </a:pPr>
                      <a:r>
                        <a:rPr lang="en-US" sz="900" b="1" baseline="0" dirty="0" smtClean="0"/>
                        <a:t>Range of ideas</a:t>
                      </a:r>
                    </a:p>
                    <a:p>
                      <a:pPr marL="0" indent="0">
                        <a:buFont typeface="Arial" panose="020B0604020202020204" pitchFamily="34" charset="0"/>
                        <a:buNone/>
                      </a:pPr>
                      <a:r>
                        <a:rPr lang="en-US" sz="900" b="1" baseline="0" dirty="0" smtClean="0"/>
                        <a:t>Challenging abstract concepts</a:t>
                      </a:r>
                    </a:p>
                    <a:p>
                      <a:pPr marL="0" indent="0">
                        <a:buFont typeface="Arial" panose="020B0604020202020204" pitchFamily="34" charset="0"/>
                        <a:buNone/>
                      </a:pPr>
                      <a:r>
                        <a:rPr lang="en-US" sz="900" b="1" baseline="0" dirty="0" smtClean="0"/>
                        <a:t>Some references to outside sources</a:t>
                      </a:r>
                      <a:endParaRPr lang="en-US" sz="900" b="1" dirty="0"/>
                    </a:p>
                  </a:txBody>
                  <a:tcPr/>
                </a:tc>
                <a:tc>
                  <a:txBody>
                    <a:bodyPr/>
                    <a:lstStyle/>
                    <a:p>
                      <a:pPr marL="0" indent="0">
                        <a:buFont typeface="Arial" panose="020B0604020202020204" pitchFamily="34" charset="0"/>
                        <a:buNone/>
                      </a:pPr>
                      <a:r>
                        <a:rPr lang="en-US" sz="900" b="1" dirty="0" smtClean="0"/>
                        <a:t>Extensive, specialized theory discipline-specific content</a:t>
                      </a:r>
                    </a:p>
                    <a:p>
                      <a:pPr marL="0" indent="0">
                        <a:buFont typeface="Arial" panose="020B0604020202020204" pitchFamily="34" charset="0"/>
                        <a:buNone/>
                      </a:pPr>
                      <a:r>
                        <a:rPr lang="en-US" sz="900" b="1" dirty="0" smtClean="0"/>
                        <a:t>Range of challenging ideas </a:t>
                      </a:r>
                    </a:p>
                    <a:p>
                      <a:pPr marL="0" indent="0">
                        <a:buFont typeface="Arial" panose="020B0604020202020204" pitchFamily="34" charset="0"/>
                        <a:buNone/>
                      </a:pPr>
                      <a:r>
                        <a:rPr lang="en-US" sz="900" b="1" dirty="0" smtClean="0"/>
                        <a:t>Many references to outside sources</a:t>
                      </a:r>
                      <a:endParaRPr lang="en-US" sz="900" b="1" dirty="0"/>
                    </a:p>
                  </a:txBody>
                  <a:tcPr/>
                </a:tc>
              </a:tr>
            </a:tbl>
          </a:graphicData>
        </a:graphic>
      </p:graphicFrame>
      <p:sp>
        <p:nvSpPr>
          <p:cNvPr id="3" name="TextBox 2"/>
          <p:cNvSpPr txBox="1"/>
          <p:nvPr/>
        </p:nvSpPr>
        <p:spPr>
          <a:xfrm>
            <a:off x="453381" y="445841"/>
            <a:ext cx="5785474" cy="523220"/>
          </a:xfrm>
          <a:prstGeom prst="rect">
            <a:avLst/>
          </a:prstGeom>
          <a:noFill/>
        </p:spPr>
        <p:txBody>
          <a:bodyPr wrap="square" rtlCol="0">
            <a:spAutoFit/>
          </a:bodyPr>
          <a:lstStyle/>
          <a:p>
            <a:pPr algn="ctr"/>
            <a:r>
              <a:rPr lang="en-US" sz="2800" b="1" dirty="0" smtClean="0"/>
              <a:t>Description of qualitative measures.</a:t>
            </a:r>
            <a:endParaRPr lang="en-US" sz="2800" b="1"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55</a:t>
            </a:fld>
            <a:endParaRPr lang="en-US" dirty="0"/>
          </a:p>
        </p:txBody>
      </p:sp>
    </p:spTree>
    <p:extLst>
      <p:ext uri="{BB962C8B-B14F-4D97-AF65-F5344CB8AC3E}">
        <p14:creationId xmlns:p14="http://schemas.microsoft.com/office/powerpoint/2010/main" val="1288715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3660"/>
            <a:ext cx="6418385" cy="1464247"/>
          </a:xfrm>
          <a:prstGeom prst="rect">
            <a:avLst/>
          </a:prstGeom>
        </p:spPr>
        <p:txBody>
          <a:bodyPr wrap="square">
            <a:spAutoFit/>
          </a:bodyPr>
          <a:lstStyle/>
          <a:p>
            <a:pPr lvl="0"/>
            <a:endParaRPr lang="en-US" sz="1235" dirty="0">
              <a:solidFill>
                <a:prstClr val="black"/>
              </a:solidFill>
            </a:endParaRPr>
          </a:p>
          <a:p>
            <a:pPr lvl="0" algn="ctr"/>
            <a:r>
              <a:rPr lang="en-US" sz="2000" b="1" u="sng" dirty="0" smtClean="0">
                <a:solidFill>
                  <a:prstClr val="black"/>
                </a:solidFill>
              </a:rPr>
              <a:t>A New Discovery</a:t>
            </a:r>
          </a:p>
          <a:p>
            <a:pPr lvl="0" algn="ctr">
              <a:lnSpc>
                <a:spcPct val="115000"/>
              </a:lnSpc>
            </a:pPr>
            <a:r>
              <a:rPr lang="en-US" sz="1600" b="1" dirty="0">
                <a:solidFill>
                  <a:prstClr val="black"/>
                </a:solidFill>
                <a:ea typeface="Calibri"/>
                <a:cs typeface="Calibri"/>
              </a:rPr>
              <a:t>Lexile </a:t>
            </a:r>
            <a:r>
              <a:rPr lang="en-US" sz="1600" b="1" dirty="0" smtClean="0">
                <a:solidFill>
                  <a:prstClr val="black"/>
                </a:solidFill>
                <a:ea typeface="Calibri"/>
                <a:cs typeface="Calibri"/>
              </a:rPr>
              <a:t>570</a:t>
            </a:r>
            <a:endParaRPr lang="en-US" sz="1600" b="1" dirty="0">
              <a:solidFill>
                <a:prstClr val="black"/>
              </a:solidFill>
              <a:ea typeface="Calibri"/>
              <a:cs typeface="Calibri"/>
            </a:endParaRPr>
          </a:p>
          <a:p>
            <a:pPr lvl="0" algn="ctr">
              <a:lnSpc>
                <a:spcPct val="115000"/>
              </a:lnSpc>
            </a:pPr>
            <a:r>
              <a:rPr lang="en-US" sz="1600" b="1" dirty="0">
                <a:solidFill>
                  <a:prstClr val="black"/>
                </a:solidFill>
                <a:ea typeface="Calibri"/>
                <a:cs typeface="Calibri"/>
              </a:rPr>
              <a:t>Grade level  </a:t>
            </a:r>
            <a:r>
              <a:rPr lang="en-US" sz="1600" b="1" dirty="0" smtClean="0">
                <a:solidFill>
                  <a:prstClr val="black"/>
                </a:solidFill>
                <a:ea typeface="Calibri"/>
                <a:cs typeface="Calibri"/>
              </a:rPr>
              <a:t>4.6</a:t>
            </a:r>
            <a:endParaRPr lang="en-US" sz="1600" b="1" dirty="0">
              <a:solidFill>
                <a:prstClr val="black"/>
              </a:solidFill>
              <a:latin typeface="Calibri" panose="020F0502020204030204" pitchFamily="34" charset="0"/>
              <a:ea typeface="Times New Roman" panose="02020603050405020304" pitchFamily="18" charset="0"/>
              <a:cs typeface="Eldorado-Roman"/>
            </a:endParaRPr>
          </a:p>
          <a:p>
            <a:pPr lvl="0" algn="ctr"/>
            <a:endParaRPr lang="en-US" sz="2000" b="1" u="sng" dirty="0">
              <a:solidFill>
                <a:prstClr val="black"/>
              </a:solidFill>
            </a:endParaRPr>
          </a:p>
        </p:txBody>
      </p:sp>
      <p:sp>
        <p:nvSpPr>
          <p:cNvPr id="5" name="Slide Number Placeholder 4"/>
          <p:cNvSpPr>
            <a:spLocks noGrp="1"/>
          </p:cNvSpPr>
          <p:nvPr>
            <p:ph type="sldNum" sz="quarter" idx="12"/>
          </p:nvPr>
        </p:nvSpPr>
        <p:spPr/>
        <p:txBody>
          <a:bodyPr/>
          <a:lstStyle/>
          <a:p>
            <a:fld id="{1A106AFE-017A-4B10-8C59-6A35C2B2E226}" type="slidenum">
              <a:rPr lang="en-US" smtClean="0"/>
              <a:t>56</a:t>
            </a:fld>
            <a:endParaRPr lang="en-US"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133302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494" y="2847314"/>
            <a:ext cx="6602506" cy="4577600"/>
          </a:xfrm>
          <a:prstGeom prst="rect">
            <a:avLst/>
          </a:prstGeom>
        </p:spPr>
        <p:txBody>
          <a:bodyPr wrap="square">
            <a:spAutoFit/>
          </a:bodyPr>
          <a:lstStyle/>
          <a:p>
            <a:pPr algn="ctr">
              <a:lnSpc>
                <a:spcPct val="107000"/>
              </a:lnSpc>
              <a:spcAft>
                <a:spcPts val="800"/>
              </a:spcAft>
            </a:pPr>
            <a:r>
              <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New </a:t>
            </a:r>
            <a:r>
              <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Discovery</a:t>
            </a:r>
          </a:p>
          <a:p>
            <a:pPr algn="ctr">
              <a:lnSpc>
                <a:spcPct val="107000"/>
              </a:lnSpc>
              <a:spcAft>
                <a:spcPts val="80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highlight>
                  <a:srgbClr val="00FFFF"/>
                </a:highlight>
                <a:latin typeface="Calibri" panose="020F0502020204030204" pitchFamily="34" charset="0"/>
                <a:ea typeface="Calibri" panose="020F0502020204030204" pitchFamily="34" charset="0"/>
                <a:cs typeface="Times New Roman" panose="02020603050405020304" pitchFamily="18" charset="0"/>
              </a:rPr>
              <a:t>Long ago, dinosaurs roamed the Earth.  Scientists could tell from their bones that most were huge.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long ago, scientists found an amazing new dinosaur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00FFFF"/>
                </a:highlight>
                <a:latin typeface="Calibri" panose="020F0502020204030204" pitchFamily="34" charset="0"/>
                <a:ea typeface="Calibri" panose="020F0502020204030204" pitchFamily="34" charset="0"/>
                <a:cs typeface="Times New Roman" panose="02020603050405020304" pitchFamily="18" charset="0"/>
              </a:rPr>
              <a:t>What was so special about this dinosaur?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On a dig in Germany scientists found 11 bones of a dinosaur.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It looked like a Sauropod.  Sauropods were huge dinosaurs that grew to be 120 feet long. But the bones of this new dinosaur were only 20 feet long.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They were confused. At first the scientists thought these were the bones of a baby Sauropod.</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But after studying the bones more, they knew it was an adult dinosaur.  It was a tiny version of a Sauropod.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Scientists have named this dinosaur Europasurus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It is only a little bigger than a horse.</a:t>
            </a: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Scientists think that millions of years ago some Sauropods lived on an island and did not have much food.  This cause them to decrease in size over time</a:t>
            </a: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671" y="946618"/>
            <a:ext cx="3954781" cy="1815882"/>
          </a:xfrm>
          <a:prstGeom prst="rect">
            <a:avLst/>
          </a:prstGeom>
        </p:spPr>
        <p:txBody>
          <a:bodyPr wrap="square">
            <a:spAutoFit/>
          </a:bodyPr>
          <a:lstStyle/>
          <a:p>
            <a:pPr lvl="0"/>
            <a:r>
              <a:rPr lang="en-US" sz="1400" b="1" dirty="0">
                <a:solidFill>
                  <a:prstClr val="black"/>
                </a:solidFill>
              </a:rPr>
              <a:t>Teacher Key: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1 Topic and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2: Topic Sentence (Main Idea, Thesis)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400" b="1" dirty="0">
                <a:solidFill>
                  <a:prstClr val="black"/>
                </a:solidFill>
                <a:highlight>
                  <a:srgbClr val="00FFFF"/>
                </a:highlight>
              </a:rPr>
              <a:t>B =  Blue – Bridge</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00FF00"/>
                </a:highlight>
              </a:rPr>
              <a:t>E = Green –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C0C0C0"/>
                </a:highlight>
              </a:rPr>
              <a:t>A = Gray - Analysis of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FF0000"/>
                </a:highlight>
              </a:rPr>
              <a:t>R = Red - Relating back to the topic (conclusion)</a:t>
            </a:r>
            <a:endParaRPr lang="en-US" sz="1100" dirty="0">
              <a:solidFill>
                <a:prstClr val="black"/>
              </a:solidFill>
              <a:latin typeface="Times New Roman"/>
              <a:ea typeface="Times New Roman"/>
            </a:endParaRP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713187" y="8475136"/>
            <a:ext cx="2873102" cy="486833"/>
          </a:xfrm>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57</a:t>
            </a:fld>
            <a:endParaRPr lang="en-US" dirty="0"/>
          </a:p>
        </p:txBody>
      </p:sp>
      <p:sp>
        <p:nvSpPr>
          <p:cNvPr id="7" name="Rectangle 6"/>
          <p:cNvSpPr/>
          <p:nvPr/>
        </p:nvSpPr>
        <p:spPr>
          <a:xfrm>
            <a:off x="121024" y="284424"/>
            <a:ext cx="6736976" cy="340093"/>
          </a:xfrm>
          <a:prstGeom prst="rect">
            <a:avLst/>
          </a:prstGeom>
        </p:spPr>
        <p:txBody>
          <a:bodyPr wrap="square">
            <a:spAutoFit/>
          </a:bodyPr>
          <a:lstStyle/>
          <a:p>
            <a:pPr lvl="0">
              <a:lnSpc>
                <a:spcPct val="115000"/>
              </a:lnSpc>
            </a:pPr>
            <a:r>
              <a:rPr lang="en-US" sz="1400" dirty="0">
                <a:solidFill>
                  <a:prstClr val="black"/>
                </a:solidFill>
                <a:ea typeface="Calibri"/>
                <a:cs typeface="Calibri"/>
              </a:rPr>
              <a:t>Teacher Highlighted Reference Original/Complete l Copy with Strong Introduction</a:t>
            </a:r>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8912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55" y="52755"/>
            <a:ext cx="6641431" cy="8804398"/>
          </a:xfrm>
          <a:prstGeom prst="rect">
            <a:avLst/>
          </a:prstGeom>
        </p:spPr>
        <p:txBody>
          <a:bodyPr wrap="square">
            <a:spAutoFit/>
          </a:bodyPr>
          <a:lstStyle/>
          <a:p>
            <a:pPr lvl="0">
              <a:lnSpc>
                <a:spcPct val="107000"/>
              </a:lnSpc>
              <a:spcAft>
                <a:spcPts val="800"/>
              </a:spcAft>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For Revising: Teacher Reference – Finding Topic Tally words with same referencing using  like colors.</a:t>
            </a:r>
          </a:p>
          <a:p>
            <a:pPr algn="ctr"/>
            <a:r>
              <a:rPr lang="en-US" sz="2000" b="1"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 New Discovery </a:t>
            </a:r>
          </a:p>
          <a:p>
            <a:pPr algn="ctr"/>
            <a:endPar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1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Topic Tally Example</a:t>
            </a:r>
          </a:p>
          <a:p>
            <a:pPr algn="ct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(Again and Again words are not </a:t>
            </a: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highlighted in any specific </a:t>
            </a:r>
            <a:r>
              <a:rPr lang="en-US"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way.)</a:t>
            </a:r>
            <a:endPar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US" sz="1600" dirty="0" smtClean="0">
              <a:solidFill>
                <a:srgbClr val="000000"/>
              </a:solidFill>
              <a:highlight>
                <a:srgbClr val="FF00FF"/>
              </a:highlight>
              <a:latin typeface="Calibri" panose="020F0502020204030204" pitchFamily="34" charset="0"/>
              <a:ea typeface="Calibri" panose="020F0502020204030204" pitchFamily="34" charset="0"/>
            </a:endParaRPr>
          </a:p>
          <a:p>
            <a:pPr>
              <a:lnSpc>
                <a:spcPct val="106000"/>
              </a:lnSpc>
              <a:spcAft>
                <a:spcPts val="800"/>
              </a:spcAft>
            </a:pPr>
            <a:r>
              <a:rPr lang="en-US" sz="1600" dirty="0" smtClean="0">
                <a:solidFill>
                  <a:srgbClr val="000000"/>
                </a:solidFill>
                <a:highlight>
                  <a:srgbClr val="FF00FF"/>
                </a:highlight>
                <a:latin typeface="Calibri" panose="020F0502020204030204" pitchFamily="34" charset="0"/>
                <a:ea typeface="Calibri" panose="020F0502020204030204" pitchFamily="34" charset="0"/>
              </a:rPr>
              <a:t>Dinosaurs</a:t>
            </a:r>
            <a:r>
              <a:rPr lang="en-US" sz="1600" dirty="0" smtClean="0">
                <a:solidFill>
                  <a:srgbClr val="000000"/>
                </a:solidFill>
                <a:latin typeface="Calibri" panose="020F0502020204030204" pitchFamily="34" charset="0"/>
                <a:ea typeface="Calibri" panose="020F0502020204030204" pitchFamily="34" charset="0"/>
              </a:rPr>
              <a:t> </a:t>
            </a:r>
            <a:r>
              <a:rPr lang="en-US" sz="1600" dirty="0">
                <a:solidFill>
                  <a:srgbClr val="000000"/>
                </a:solidFill>
                <a:latin typeface="Calibri" panose="020F0502020204030204" pitchFamily="34" charset="0"/>
                <a:ea typeface="Calibri" panose="020F0502020204030204" pitchFamily="34" charset="0"/>
              </a:rPr>
              <a:t>lived on Earth.  </a:t>
            </a:r>
            <a:r>
              <a:rPr lang="en-US" sz="1600" dirty="0">
                <a:solidFill>
                  <a:srgbClr val="000000"/>
                </a:solidFill>
                <a:highlight>
                  <a:srgbClr val="FF00FF"/>
                </a:highlight>
                <a:latin typeface="Calibri" panose="020F0502020204030204" pitchFamily="34" charset="0"/>
                <a:ea typeface="Calibri" panose="020F0502020204030204" pitchFamily="34" charset="0"/>
              </a:rPr>
              <a:t>They</a:t>
            </a:r>
            <a:r>
              <a:rPr lang="en-US" sz="1600" dirty="0">
                <a:solidFill>
                  <a:srgbClr val="000000"/>
                </a:solidFill>
                <a:latin typeface="Calibri" panose="020F0502020204030204" pitchFamily="34" charset="0"/>
                <a:ea typeface="Calibri" panose="020F0502020204030204" pitchFamily="34" charset="0"/>
              </a:rPr>
              <a:t> were really </a:t>
            </a:r>
            <a:r>
              <a:rPr lang="en-US" sz="1600" dirty="0">
                <a:solidFill>
                  <a:srgbClr val="000000"/>
                </a:solidFill>
                <a:highlight>
                  <a:srgbClr val="00FFFF"/>
                </a:highlight>
                <a:latin typeface="Calibri" panose="020F0502020204030204" pitchFamily="34" charset="0"/>
                <a:ea typeface="Calibri" panose="020F0502020204030204" pitchFamily="34" charset="0"/>
              </a:rPr>
              <a:t>big</a:t>
            </a:r>
            <a:r>
              <a:rPr lang="en-US" sz="1600" dirty="0">
                <a:solidFill>
                  <a:srgbClr val="000000"/>
                </a:solidFill>
                <a:latin typeface="Calibri" panose="020F0502020204030204" pitchFamily="34" charset="0"/>
                <a:ea typeface="Calibri" panose="020F0502020204030204" pitchFamily="34" charset="0"/>
              </a:rPr>
              <a:t>.  </a:t>
            </a:r>
            <a:r>
              <a:rPr lang="en-US" sz="1600" dirty="0">
                <a:solidFill>
                  <a:srgbClr val="000000"/>
                </a:solidFill>
                <a:highlight>
                  <a:srgbClr val="FFFF00"/>
                </a:highlight>
                <a:latin typeface="Calibri" panose="020F0502020204030204" pitchFamily="34" charset="0"/>
                <a:ea typeface="Calibri" panose="020F0502020204030204" pitchFamily="34" charset="0"/>
              </a:rPr>
              <a:t>Scientists</a:t>
            </a:r>
            <a:r>
              <a:rPr lang="en-US" sz="1600" dirty="0">
                <a:solidFill>
                  <a:srgbClr val="000000"/>
                </a:solidFill>
                <a:latin typeface="Calibri" panose="020F0502020204030204" pitchFamily="34" charset="0"/>
                <a:ea typeface="Calibri" panose="020F0502020204030204" pitchFamily="34" charset="0"/>
              </a:rPr>
              <a:t> </a:t>
            </a:r>
            <a:r>
              <a:rPr lang="en-US" sz="1600" dirty="0">
                <a:solidFill>
                  <a:srgbClr val="000000"/>
                </a:solidFill>
                <a:highlight>
                  <a:srgbClr val="00FF00"/>
                </a:highlight>
                <a:latin typeface="Calibri" panose="020F0502020204030204" pitchFamily="34" charset="0"/>
                <a:ea typeface="Calibri" panose="020F0502020204030204" pitchFamily="34" charset="0"/>
              </a:rPr>
              <a:t>found</a:t>
            </a:r>
            <a:r>
              <a:rPr lang="en-US" sz="1600" dirty="0">
                <a:solidFill>
                  <a:srgbClr val="000000"/>
                </a:solidFill>
                <a:latin typeface="Calibri" panose="020F0502020204030204" pitchFamily="34" charset="0"/>
                <a:ea typeface="Calibri" panose="020F0502020204030204" pitchFamily="34" charset="0"/>
              </a:rPr>
              <a:t> a new </a:t>
            </a:r>
            <a:r>
              <a:rPr lang="en-US" sz="1600" dirty="0">
                <a:solidFill>
                  <a:srgbClr val="000000"/>
                </a:solidFill>
                <a:highlight>
                  <a:srgbClr val="FF00FF"/>
                </a:highlight>
                <a:latin typeface="Calibri" panose="020F0502020204030204" pitchFamily="34" charset="0"/>
                <a:ea typeface="Calibri" panose="020F0502020204030204" pitchFamily="34" charset="0"/>
              </a:rPr>
              <a:t>dinosaur.  </a:t>
            </a:r>
            <a:r>
              <a:rPr lang="en-US" sz="1600" dirty="0">
                <a:solidFill>
                  <a:srgbClr val="000000"/>
                </a:solidFill>
                <a:latin typeface="Calibri" panose="020F0502020204030204" pitchFamily="34" charset="0"/>
                <a:ea typeface="Calibri" panose="020F0502020204030204" pitchFamily="34" charset="0"/>
              </a:rPr>
              <a:t>Wow.</a:t>
            </a:r>
            <a:endParaRPr lang="en-US" sz="1600" dirty="0">
              <a:latin typeface="Times New Roman" panose="02020603050405020304" pitchFamily="18" charset="0"/>
              <a:ea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On a dig in Germany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scientists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00FF00"/>
                </a:highlight>
                <a:latin typeface="Calibri" panose="020F0502020204030204" pitchFamily="34" charset="0"/>
                <a:ea typeface="Calibri" panose="020F0502020204030204" pitchFamily="34" charset="0"/>
                <a:cs typeface="Times New Roman" panose="02020603050405020304" pitchFamily="18" charset="0"/>
              </a:rPr>
              <a:t>found</a:t>
            </a:r>
            <a:r>
              <a:rPr lang="en-US" sz="1600" dirty="0">
                <a:latin typeface="Calibri" panose="020F0502020204030204" pitchFamily="34" charset="0"/>
                <a:ea typeface="Calibri" panose="020F0502020204030204" pitchFamily="34" charset="0"/>
                <a:cs typeface="Times New Roman" panose="02020603050405020304" pitchFamily="18" charset="0"/>
              </a:rPr>
              <a:t> 11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bones</a:t>
            </a:r>
            <a:r>
              <a:rPr lang="en-US" sz="1600" dirty="0">
                <a:latin typeface="Calibri" panose="020F0502020204030204" pitchFamily="34" charset="0"/>
                <a:ea typeface="Calibri" panose="020F0502020204030204" pitchFamily="34" charset="0"/>
                <a:cs typeface="Times New Roman" panose="02020603050405020304" pitchFamily="18" charset="0"/>
              </a:rPr>
              <a:t> of a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dinosaur</a:t>
            </a:r>
            <a:r>
              <a:rPr lang="en-US" sz="1600" dirty="0">
                <a:latin typeface="Calibri" panose="020F0502020204030204" pitchFamily="34" charset="0"/>
                <a:ea typeface="Calibri" panose="020F0502020204030204" pitchFamily="34" charset="0"/>
                <a:cs typeface="Times New Roman" panose="02020603050405020304" pitchFamily="18" charset="0"/>
              </a:rPr>
              <a:t>.  It looked like a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Sauropod</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Sauropods</a:t>
            </a:r>
            <a:r>
              <a:rPr lang="en-US" sz="1600" dirty="0">
                <a:latin typeface="Calibri" panose="020F0502020204030204" pitchFamily="34" charset="0"/>
                <a:ea typeface="Calibri" panose="020F0502020204030204" pitchFamily="34" charset="0"/>
                <a:cs typeface="Times New Roman" panose="02020603050405020304" pitchFamily="18" charset="0"/>
              </a:rPr>
              <a:t> were </a:t>
            </a:r>
            <a:r>
              <a:rPr lang="en-US" sz="1600" dirty="0">
                <a:highlight>
                  <a:srgbClr val="00FFFF"/>
                </a:highlight>
                <a:latin typeface="Calibri" panose="020F0502020204030204" pitchFamily="34" charset="0"/>
                <a:ea typeface="Calibri" panose="020F0502020204030204" pitchFamily="34" charset="0"/>
                <a:cs typeface="Times New Roman" panose="02020603050405020304" pitchFamily="18" charset="0"/>
              </a:rPr>
              <a:t>huge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dinosaurs</a:t>
            </a:r>
            <a:r>
              <a:rPr lang="en-US" sz="1600" dirty="0">
                <a:latin typeface="Calibri" panose="020F0502020204030204" pitchFamily="34" charset="0"/>
                <a:ea typeface="Calibri" panose="020F0502020204030204" pitchFamily="34" charset="0"/>
                <a:cs typeface="Times New Roman" panose="02020603050405020304" pitchFamily="18" charset="0"/>
              </a:rPr>
              <a:t> that grew to be 120 feet long. But the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bones</a:t>
            </a:r>
            <a:r>
              <a:rPr lang="en-US" sz="1600" dirty="0">
                <a:latin typeface="Calibri" panose="020F0502020204030204" pitchFamily="34" charset="0"/>
                <a:ea typeface="Calibri" panose="020F0502020204030204" pitchFamily="34" charset="0"/>
                <a:cs typeface="Times New Roman" panose="02020603050405020304" pitchFamily="18" charset="0"/>
              </a:rPr>
              <a:t> of this new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dinosaur</a:t>
            </a:r>
            <a:r>
              <a:rPr lang="en-US" sz="1600" dirty="0">
                <a:latin typeface="Calibri" panose="020F0502020204030204" pitchFamily="34" charset="0"/>
                <a:ea typeface="Calibri" panose="020F0502020204030204" pitchFamily="34" charset="0"/>
                <a:cs typeface="Times New Roman" panose="02020603050405020304" pitchFamily="18" charset="0"/>
              </a:rPr>
              <a:t> were </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small, </a:t>
            </a:r>
            <a:r>
              <a:rPr lang="en-US" sz="1600" dirty="0">
                <a:latin typeface="Calibri" panose="020F0502020204030204" pitchFamily="34" charset="0"/>
                <a:ea typeface="Calibri" panose="020F0502020204030204" pitchFamily="34" charset="0"/>
                <a:cs typeface="Times New Roman" panose="02020603050405020304" pitchFamily="18" charset="0"/>
              </a:rPr>
              <a:t>only 20 feet long.</a:t>
            </a:r>
          </a:p>
          <a:p>
            <a:pPr>
              <a:lnSpc>
                <a:spcPct val="107000"/>
              </a:lnSpc>
              <a:spcAft>
                <a:spcPts val="800"/>
              </a:spcAft>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They</a:t>
            </a:r>
            <a:r>
              <a:rPr lang="en-US" sz="1600" dirty="0">
                <a:latin typeface="Calibri" panose="020F0502020204030204" pitchFamily="34" charset="0"/>
                <a:ea typeface="Calibri" panose="020F0502020204030204" pitchFamily="34" charset="0"/>
                <a:cs typeface="Times New Roman" panose="02020603050405020304" pitchFamily="18" charset="0"/>
              </a:rPr>
              <a:t> were confused. At first the </a:t>
            </a: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scientists</a:t>
            </a:r>
            <a:r>
              <a:rPr lang="en-US" sz="1600" dirty="0">
                <a:latin typeface="Calibri" panose="020F0502020204030204" pitchFamily="34" charset="0"/>
                <a:ea typeface="Calibri" panose="020F0502020204030204" pitchFamily="34" charset="0"/>
                <a:cs typeface="Times New Roman" panose="02020603050405020304" pitchFamily="18" charset="0"/>
              </a:rPr>
              <a:t> thought these were the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bones </a:t>
            </a:r>
            <a:r>
              <a:rPr lang="en-US" sz="1600" dirty="0">
                <a:latin typeface="Calibri" panose="020F0502020204030204" pitchFamily="34" charset="0"/>
                <a:ea typeface="Calibri" panose="020F0502020204030204" pitchFamily="34" charset="0"/>
                <a:cs typeface="Times New Roman" panose="02020603050405020304" pitchFamily="18" charset="0"/>
              </a:rPr>
              <a:t>of a </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baby</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Sauropod.  </a:t>
            </a:r>
            <a:r>
              <a:rPr lang="en-US" sz="1600" dirty="0">
                <a:latin typeface="Calibri" panose="020F0502020204030204" pitchFamily="34" charset="0"/>
                <a:ea typeface="Calibri" panose="020F0502020204030204" pitchFamily="34" charset="0"/>
                <a:cs typeface="Times New Roman" panose="02020603050405020304" pitchFamily="18" charset="0"/>
              </a:rPr>
              <a:t>But after studying the </a:t>
            </a:r>
            <a:r>
              <a:rPr lang="en-US" sz="1600" dirty="0">
                <a:highlight>
                  <a:srgbClr val="C0C0C0"/>
                </a:highlight>
                <a:latin typeface="Calibri" panose="020F0502020204030204" pitchFamily="34" charset="0"/>
                <a:ea typeface="Calibri" panose="020F0502020204030204" pitchFamily="34" charset="0"/>
                <a:cs typeface="Times New Roman" panose="02020603050405020304" pitchFamily="18" charset="0"/>
              </a:rPr>
              <a:t>bones</a:t>
            </a:r>
            <a:r>
              <a:rPr lang="en-US" sz="1600" dirty="0">
                <a:latin typeface="Calibri" panose="020F0502020204030204" pitchFamily="34" charset="0"/>
                <a:ea typeface="Calibri" panose="020F0502020204030204" pitchFamily="34" charset="0"/>
                <a:cs typeface="Times New Roman" panose="02020603050405020304" pitchFamily="18" charset="0"/>
              </a:rPr>
              <a:t> more, they knew it was an adult dinosaur.  It was a </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tiny </a:t>
            </a:r>
            <a:r>
              <a:rPr lang="en-US" sz="1600" dirty="0">
                <a:latin typeface="Calibri" panose="020F0502020204030204" pitchFamily="34" charset="0"/>
                <a:ea typeface="Calibri" panose="020F0502020204030204" pitchFamily="34" charset="0"/>
                <a:cs typeface="Times New Roman" panose="02020603050405020304" pitchFamily="18" charset="0"/>
              </a:rPr>
              <a:t>version of a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Sauropod.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Scientists</a:t>
            </a:r>
            <a:r>
              <a:rPr lang="en-US" sz="1600" dirty="0">
                <a:latin typeface="Calibri" panose="020F0502020204030204" pitchFamily="34" charset="0"/>
                <a:ea typeface="Calibri" panose="020F0502020204030204" pitchFamily="34" charset="0"/>
                <a:cs typeface="Times New Roman" panose="02020603050405020304" pitchFamily="18" charset="0"/>
              </a:rPr>
              <a:t> have named this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dinosaur</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Europasurus.  </a:t>
            </a:r>
            <a:r>
              <a:rPr lang="en-US" sz="1600" dirty="0">
                <a:latin typeface="Calibri" panose="020F0502020204030204" pitchFamily="34" charset="0"/>
                <a:ea typeface="Calibri" panose="020F0502020204030204" pitchFamily="34" charset="0"/>
                <a:cs typeface="Times New Roman" panose="02020603050405020304" pitchFamily="18" charset="0"/>
              </a:rPr>
              <a:t>It is only a little bigger than a horse. </a:t>
            </a:r>
          </a:p>
          <a:p>
            <a:pPr>
              <a:lnSpc>
                <a:spcPct val="107000"/>
              </a:lnSpc>
              <a:spcAft>
                <a:spcPts val="800"/>
              </a:spcAft>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Scientists</a:t>
            </a:r>
            <a:r>
              <a:rPr lang="en-US" sz="1600" dirty="0">
                <a:latin typeface="Calibri" panose="020F0502020204030204" pitchFamily="34" charset="0"/>
                <a:ea typeface="Calibri" panose="020F0502020204030204" pitchFamily="34" charset="0"/>
                <a:cs typeface="Times New Roman" panose="02020603050405020304" pitchFamily="18" charset="0"/>
              </a:rPr>
              <a:t> think that millions of years ago some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Sauropods</a:t>
            </a:r>
            <a:r>
              <a:rPr lang="en-US" sz="1600" dirty="0">
                <a:latin typeface="Calibri" panose="020F0502020204030204" pitchFamily="34" charset="0"/>
                <a:ea typeface="Calibri" panose="020F0502020204030204" pitchFamily="34" charset="0"/>
                <a:cs typeface="Times New Roman" panose="02020603050405020304" pitchFamily="18" charset="0"/>
              </a:rPr>
              <a:t> lived on an island and did not have much food.  This cause </a:t>
            </a:r>
            <a:r>
              <a:rPr lang="en-US" sz="1600" dirty="0">
                <a:highlight>
                  <a:srgbClr val="FF00FF"/>
                </a:highlight>
                <a:latin typeface="Calibri" panose="020F0502020204030204" pitchFamily="34" charset="0"/>
                <a:ea typeface="Calibri" panose="020F0502020204030204" pitchFamily="34" charset="0"/>
                <a:cs typeface="Times New Roman" panose="02020603050405020304" pitchFamily="18" charset="0"/>
              </a:rPr>
              <a:t>them</a:t>
            </a:r>
            <a:r>
              <a:rPr lang="en-US" sz="1600" dirty="0">
                <a:latin typeface="Calibri" panose="020F0502020204030204" pitchFamily="34" charset="0"/>
                <a:ea typeface="Calibri" panose="020F0502020204030204" pitchFamily="34" charset="0"/>
                <a:cs typeface="Times New Roman" panose="02020603050405020304" pitchFamily="18" charset="0"/>
              </a:rPr>
              <a:t> to </a:t>
            </a:r>
            <a:r>
              <a:rPr lang="en-US" sz="1600" dirty="0">
                <a:highlight>
                  <a:srgbClr val="FF0000"/>
                </a:highlight>
                <a:latin typeface="Calibri" panose="020F0502020204030204" pitchFamily="34" charset="0"/>
                <a:ea typeface="Calibri" panose="020F0502020204030204" pitchFamily="34" charset="0"/>
                <a:cs typeface="Times New Roman" panose="02020603050405020304" pitchFamily="18" charset="0"/>
              </a:rPr>
              <a:t>decrease</a:t>
            </a:r>
            <a:r>
              <a:rPr lang="en-US" sz="1600" dirty="0">
                <a:latin typeface="Calibri" panose="020F0502020204030204" pitchFamily="34" charset="0"/>
                <a:ea typeface="Calibri" panose="020F0502020204030204" pitchFamily="34" charset="0"/>
                <a:cs typeface="Times New Roman" panose="02020603050405020304" pitchFamily="18" charset="0"/>
              </a:rPr>
              <a:t> in size over time. </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smtClean="0">
                <a:latin typeface="Calibri" panose="020F0502020204030204" pitchFamily="34" charset="0"/>
                <a:ea typeface="Calibri" panose="020F0502020204030204" pitchFamily="34" charset="0"/>
                <a:cs typeface="Times New Roman" panose="02020603050405020304" pitchFamily="18" charset="0"/>
              </a:rPr>
              <a:t>Example of Grouping </a:t>
            </a:r>
            <a:r>
              <a:rPr lang="en-US" sz="1600" i="1" dirty="0">
                <a:latin typeface="Calibri" panose="020F0502020204030204" pitchFamily="34" charset="0"/>
                <a:ea typeface="Calibri" panose="020F0502020204030204" pitchFamily="34" charset="0"/>
                <a:cs typeface="Times New Roman" panose="02020603050405020304" pitchFamily="18" charset="0"/>
              </a:rPr>
              <a:t>Words that are referring to the same thing</a:t>
            </a:r>
            <a:r>
              <a:rPr lang="en-US" sz="16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Scientists – </a:t>
            </a:r>
            <a:r>
              <a:rPr lang="en-US" sz="1600" dirty="0" smtClean="0">
                <a:latin typeface="Calibri" panose="020F0502020204030204" pitchFamily="34" charset="0"/>
                <a:ea typeface="Calibri" panose="020F0502020204030204" pitchFamily="34" charset="0"/>
                <a:cs typeface="Times New Roman" panose="02020603050405020304" pitchFamily="18" charset="0"/>
              </a:rPr>
              <a:t> 5  + They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1 = 6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TOPIC</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Dinosaurs – 4 +  </a:t>
            </a:r>
            <a:r>
              <a:rPr lang="en-US" sz="1600" dirty="0">
                <a:latin typeface="Calibri" panose="020F0502020204030204" pitchFamily="34" charset="0"/>
                <a:ea typeface="Calibri" panose="020F0502020204030204" pitchFamily="34" charset="0"/>
                <a:cs typeface="Times New Roman" panose="02020603050405020304" pitchFamily="18" charset="0"/>
              </a:rPr>
              <a:t>Sauropod – </a:t>
            </a:r>
            <a:r>
              <a:rPr lang="en-US" sz="1600" dirty="0" smtClean="0">
                <a:latin typeface="Calibri" panose="020F0502020204030204" pitchFamily="34" charset="0"/>
                <a:ea typeface="Calibri" panose="020F0502020204030204" pitchFamily="34" charset="0"/>
                <a:cs typeface="Times New Roman" panose="02020603050405020304" pitchFamily="18" charset="0"/>
              </a:rPr>
              <a:t>5 + Europasarus – 1 +  them/they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2 = 14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Found – 2  </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Big – </a:t>
            </a:r>
            <a:r>
              <a:rPr lang="en-US" sz="1600" dirty="0" smtClean="0">
                <a:latin typeface="Calibri" panose="020F0502020204030204" pitchFamily="34" charset="0"/>
                <a:ea typeface="Calibri" panose="020F0502020204030204" pitchFamily="34" charset="0"/>
                <a:cs typeface="Times New Roman" panose="02020603050405020304" pitchFamily="18" charset="0"/>
              </a:rPr>
              <a:t>1 + huge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1 = 2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Bones – 4  </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Small – </a:t>
            </a:r>
            <a:r>
              <a:rPr lang="en-US" sz="1600" dirty="0" smtClean="0">
                <a:latin typeface="Calibri" panose="020F0502020204030204" pitchFamily="34" charset="0"/>
                <a:ea typeface="Calibri" panose="020F0502020204030204" pitchFamily="34" charset="0"/>
                <a:cs typeface="Times New Roman" panose="02020603050405020304" pitchFamily="18" charset="0"/>
              </a:rPr>
              <a:t>1 + baby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1 + tiny </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1 + decrease – 1 =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A106AFE-017A-4B10-8C59-6A35C2B2E226}" type="slidenum">
              <a:rPr lang="en-US" smtClean="0"/>
              <a:t>58</a:t>
            </a:fld>
            <a:endParaRPr lang="en-US" dirty="0"/>
          </a:p>
        </p:txBody>
      </p:sp>
    </p:spTree>
    <p:extLst>
      <p:ext uri="{BB962C8B-B14F-4D97-AF65-F5344CB8AC3E}">
        <p14:creationId xmlns:p14="http://schemas.microsoft.com/office/powerpoint/2010/main" val="1762952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939" y="245537"/>
            <a:ext cx="6229241" cy="5608651"/>
          </a:xfrm>
          <a:prstGeom prst="rect">
            <a:avLst/>
          </a:prstGeom>
          <a:noFill/>
        </p:spPr>
        <p:txBody>
          <a:bodyPr wrap="square" rtlCol="0">
            <a:spAutoFit/>
          </a:bodyPr>
          <a:lstStyle/>
          <a:p>
            <a:pPr lvl="0">
              <a:lnSpc>
                <a:spcPct val="115000"/>
              </a:lnSpc>
            </a:pPr>
            <a:r>
              <a:rPr lang="en-US" sz="1200" dirty="0" smtClean="0">
                <a:solidFill>
                  <a:prstClr val="black"/>
                </a:solidFill>
                <a:ea typeface="Calibri"/>
                <a:cs typeface="Calibri"/>
              </a:rPr>
              <a:t>Text </a:t>
            </a:r>
            <a:r>
              <a:rPr lang="en-US" sz="1200" dirty="0">
                <a:solidFill>
                  <a:prstClr val="black"/>
                </a:solidFill>
                <a:ea typeface="Calibri"/>
                <a:cs typeface="Calibri"/>
              </a:rPr>
              <a:t>Analyses Reference </a:t>
            </a:r>
          </a:p>
          <a:p>
            <a:pPr lvl="0">
              <a:lnSpc>
                <a:spcPct val="115000"/>
              </a:lnSpc>
            </a:pPr>
            <a:r>
              <a:rPr lang="en-US" sz="1200" dirty="0" smtClean="0">
                <a:solidFill>
                  <a:prstClr val="black"/>
                </a:solidFill>
                <a:ea typeface="Calibri"/>
                <a:cs typeface="Calibri"/>
              </a:rPr>
              <a:t>Lexile 570</a:t>
            </a:r>
            <a:endParaRPr lang="en-US" sz="1200" dirty="0">
              <a:solidFill>
                <a:prstClr val="black"/>
              </a:solidFill>
              <a:ea typeface="Calibri"/>
              <a:cs typeface="Calibri"/>
            </a:endParaRPr>
          </a:p>
          <a:p>
            <a:pPr lvl="0">
              <a:lnSpc>
                <a:spcPct val="115000"/>
              </a:lnSpc>
            </a:pPr>
            <a:r>
              <a:rPr lang="en-US" sz="1200" dirty="0">
                <a:solidFill>
                  <a:prstClr val="black"/>
                </a:solidFill>
                <a:ea typeface="Calibri"/>
                <a:cs typeface="Calibri"/>
              </a:rPr>
              <a:t>Grade level </a:t>
            </a:r>
            <a:r>
              <a:rPr lang="en-US" sz="1200" dirty="0" smtClean="0">
                <a:solidFill>
                  <a:prstClr val="black"/>
                </a:solidFill>
                <a:ea typeface="Calibri"/>
                <a:cs typeface="Calibri"/>
              </a:rPr>
              <a:t>4.6</a:t>
            </a:r>
          </a:p>
          <a:p>
            <a:pPr lvl="0" algn="ctr"/>
            <a:r>
              <a:rPr lang="en-US" sz="20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 New Discovery </a:t>
            </a:r>
          </a:p>
          <a:p>
            <a:pPr lvl="0" algn="ctr">
              <a:lnSpc>
                <a:spcPct val="115000"/>
              </a:lnSpc>
            </a:pPr>
            <a:endParaRPr lang="en-US" sz="500" dirty="0">
              <a:solidFill>
                <a:prstClr val="black"/>
              </a:solidFill>
              <a:ea typeface="Calibri"/>
              <a:cs typeface="Calibri"/>
            </a:endParaRPr>
          </a:p>
          <a:p>
            <a:pPr lvl="0">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Long ago, dinosaurs roamed the Earth.  Scientists could tell from their bones that most were huge.  Not long ago, scientists found an amazing new dinosaur.  What was so special about this dinosaur?</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On </a:t>
            </a: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dig in Germany scientists found 11 bones of a dinosaur.  It looked like a Sauropod.  Sauropods were huge dinosaurs that grew to be 120 feet long. But the bones of this new dinosaur were only 20 feet long.</a:t>
            </a:r>
          </a:p>
          <a:p>
            <a:pPr lvl="0">
              <a:lnSpc>
                <a:spcPct val="107000"/>
              </a:lnSpc>
              <a:spcAft>
                <a:spcPts val="800"/>
              </a:spcAft>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They were confused. At first the scientists thought these were the bones of a baby Sauropod.  But after studying the bones more, they knew it was an adult dinosaur.  It was a tiny version of a Sauropod.</a:t>
            </a:r>
          </a:p>
          <a:p>
            <a:pPr lvl="0">
              <a:lnSpc>
                <a:spcPct val="107000"/>
              </a:lnSpc>
              <a:spcAft>
                <a:spcPts val="800"/>
              </a:spcAft>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Scientists have named this dinosaur Europasurus.  It is only a little bigger than a horse. </a:t>
            </a:r>
          </a:p>
          <a:p>
            <a:pPr lvl="0">
              <a:lnSpc>
                <a:spcPct val="107000"/>
              </a:lnSpc>
              <a:spcAft>
                <a:spcPts val="800"/>
              </a:spcAft>
            </a:pPr>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Scientists think that millions of years ago some Sauropods lived on an island and did not have much food.  This cause them to decrease in size over time. </a:t>
            </a: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460939" y="8475136"/>
            <a:ext cx="3125350"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59</a:t>
            </a:fld>
            <a:endParaRPr lang="en-US" dirty="0"/>
          </a:p>
        </p:txBody>
      </p:sp>
      <p:grpSp>
        <p:nvGrpSpPr>
          <p:cNvPr id="14" name="Group 13"/>
          <p:cNvGrpSpPr/>
          <p:nvPr/>
        </p:nvGrpSpPr>
        <p:grpSpPr>
          <a:xfrm>
            <a:off x="292939" y="5515868"/>
            <a:ext cx="6047756" cy="2737341"/>
            <a:chOff x="292939" y="5388868"/>
            <a:chExt cx="6047756" cy="2737341"/>
          </a:xfrm>
        </p:grpSpPr>
        <p:grpSp>
          <p:nvGrpSpPr>
            <p:cNvPr id="6" name="Group 5"/>
            <p:cNvGrpSpPr/>
            <p:nvPr/>
          </p:nvGrpSpPr>
          <p:grpSpPr>
            <a:xfrm>
              <a:off x="292939" y="5388868"/>
              <a:ext cx="6047756" cy="2737341"/>
              <a:chOff x="338757" y="5006419"/>
              <a:chExt cx="6047756" cy="2737341"/>
            </a:xfrm>
          </p:grpSpPr>
          <p:pic>
            <p:nvPicPr>
              <p:cNvPr id="7" name="Picture 6"/>
              <p:cNvPicPr>
                <a:picLocks noChangeAspect="1"/>
              </p:cNvPicPr>
              <p:nvPr/>
            </p:nvPicPr>
            <p:blipFill>
              <a:blip r:embed="rId2"/>
              <a:stretch>
                <a:fillRect/>
              </a:stretch>
            </p:blipFill>
            <p:spPr>
              <a:xfrm>
                <a:off x="338757" y="5006419"/>
                <a:ext cx="6047756" cy="2737341"/>
              </a:xfrm>
              <a:prstGeom prst="rect">
                <a:avLst/>
              </a:prstGeom>
            </p:spPr>
          </p:pic>
          <p:sp>
            <p:nvSpPr>
              <p:cNvPr id="9" name="Rectangle 8"/>
              <p:cNvSpPr/>
              <p:nvPr/>
            </p:nvSpPr>
            <p:spPr>
              <a:xfrm>
                <a:off x="3150863" y="5428095"/>
                <a:ext cx="1011734"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4909" y="5428095"/>
                <a:ext cx="890929" cy="1647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43580" y="7425129"/>
                <a:ext cx="712099" cy="26703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2</a:t>
                </a:r>
                <a:r>
                  <a:rPr lang="en-US" sz="1200" b="1" baseline="30000" dirty="0" smtClean="0">
                    <a:solidFill>
                      <a:srgbClr val="C00000"/>
                    </a:solidFill>
                  </a:rPr>
                  <a:t>nd</a:t>
                </a:r>
                <a:r>
                  <a:rPr lang="en-US" sz="1200" b="1" dirty="0" smtClean="0">
                    <a:solidFill>
                      <a:srgbClr val="C00000"/>
                    </a:solidFill>
                  </a:rPr>
                  <a:t>-4</a:t>
                </a:r>
                <a:r>
                  <a:rPr lang="en-US" sz="1200" b="1" baseline="30000" dirty="0" smtClean="0">
                    <a:solidFill>
                      <a:srgbClr val="C00000"/>
                    </a:solidFill>
                  </a:rPr>
                  <a:t>th</a:t>
                </a:r>
                <a:endParaRPr lang="en-US" sz="1200" b="1" dirty="0" smtClean="0">
                  <a:solidFill>
                    <a:srgbClr val="C00000"/>
                  </a:solidFill>
                </a:endParaRPr>
              </a:p>
            </p:txBody>
          </p:sp>
        </p:grpSp>
        <p:sp>
          <p:nvSpPr>
            <p:cNvPr id="13" name="Freeform 12"/>
            <p:cNvSpPr/>
            <p:nvPr/>
          </p:nvSpPr>
          <p:spPr>
            <a:xfrm>
              <a:off x="2553077" y="7170345"/>
              <a:ext cx="1656784" cy="626434"/>
            </a:xfrm>
            <a:custGeom>
              <a:avLst/>
              <a:gdLst>
                <a:gd name="connsiteX0" fmla="*/ 0 w 1656784"/>
                <a:gd name="connsiteY0" fmla="*/ 0 h 626434"/>
                <a:gd name="connsiteX1" fmla="*/ 9054 w 1656784"/>
                <a:gd name="connsiteY1" fmla="*/ 162962 h 626434"/>
                <a:gd name="connsiteX2" fmla="*/ 27161 w 1656784"/>
                <a:gd name="connsiteY2" fmla="*/ 190122 h 626434"/>
                <a:gd name="connsiteX3" fmla="*/ 18107 w 1656784"/>
                <a:gd name="connsiteY3" fmla="*/ 217283 h 626434"/>
                <a:gd name="connsiteX4" fmla="*/ 9054 w 1656784"/>
                <a:gd name="connsiteY4" fmla="*/ 262550 h 626434"/>
                <a:gd name="connsiteX5" fmla="*/ 18107 w 1656784"/>
                <a:gd name="connsiteY5" fmla="*/ 334978 h 626434"/>
                <a:gd name="connsiteX6" fmla="*/ 126749 w 1656784"/>
                <a:gd name="connsiteY6" fmla="*/ 344031 h 626434"/>
                <a:gd name="connsiteX7" fmla="*/ 217283 w 1656784"/>
                <a:gd name="connsiteY7" fmla="*/ 362138 h 626434"/>
                <a:gd name="connsiteX8" fmla="*/ 244444 w 1656784"/>
                <a:gd name="connsiteY8" fmla="*/ 371192 h 626434"/>
                <a:gd name="connsiteX9" fmla="*/ 344032 w 1656784"/>
                <a:gd name="connsiteY9" fmla="*/ 380245 h 626434"/>
                <a:gd name="connsiteX10" fmla="*/ 1095470 w 1656784"/>
                <a:gd name="connsiteY10" fmla="*/ 371192 h 626434"/>
                <a:gd name="connsiteX11" fmla="*/ 1611517 w 1656784"/>
                <a:gd name="connsiteY11" fmla="*/ 362138 h 626434"/>
                <a:gd name="connsiteX12" fmla="*/ 1629624 w 1656784"/>
                <a:gd name="connsiteY12" fmla="*/ 416459 h 626434"/>
                <a:gd name="connsiteX13" fmla="*/ 1638677 w 1656784"/>
                <a:gd name="connsiteY13" fmla="*/ 443619 h 626434"/>
                <a:gd name="connsiteX14" fmla="*/ 1647731 w 1656784"/>
                <a:gd name="connsiteY14" fmla="*/ 470780 h 626434"/>
                <a:gd name="connsiteX15" fmla="*/ 1656784 w 1656784"/>
                <a:gd name="connsiteY15" fmla="*/ 506994 h 626434"/>
                <a:gd name="connsiteX16" fmla="*/ 1629624 w 1656784"/>
                <a:gd name="connsiteY16" fmla="*/ 525101 h 626434"/>
                <a:gd name="connsiteX17" fmla="*/ 1584357 w 1656784"/>
                <a:gd name="connsiteY17" fmla="*/ 534154 h 626434"/>
                <a:gd name="connsiteX18" fmla="*/ 1421394 w 1656784"/>
                <a:gd name="connsiteY18" fmla="*/ 552261 h 626434"/>
                <a:gd name="connsiteX19" fmla="*/ 1348967 w 1656784"/>
                <a:gd name="connsiteY19" fmla="*/ 570368 h 626434"/>
                <a:gd name="connsiteX20" fmla="*/ 1312753 w 1656784"/>
                <a:gd name="connsiteY20" fmla="*/ 579421 h 626434"/>
                <a:gd name="connsiteX21" fmla="*/ 1258432 w 1656784"/>
                <a:gd name="connsiteY21" fmla="*/ 597528 h 626434"/>
                <a:gd name="connsiteX22" fmla="*/ 1231272 w 1656784"/>
                <a:gd name="connsiteY22" fmla="*/ 606582 h 626434"/>
                <a:gd name="connsiteX23" fmla="*/ 1204111 w 1656784"/>
                <a:gd name="connsiteY23" fmla="*/ 624689 h 626434"/>
                <a:gd name="connsiteX24" fmla="*/ 1149790 w 1656784"/>
                <a:gd name="connsiteY24" fmla="*/ 624689 h 62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56784" h="626434">
                  <a:moveTo>
                    <a:pt x="0" y="0"/>
                  </a:moveTo>
                  <a:cubicBezTo>
                    <a:pt x="3018" y="54321"/>
                    <a:pt x="1360" y="109104"/>
                    <a:pt x="9054" y="162962"/>
                  </a:cubicBezTo>
                  <a:cubicBezTo>
                    <a:pt x="10593" y="173733"/>
                    <a:pt x="25372" y="179389"/>
                    <a:pt x="27161" y="190122"/>
                  </a:cubicBezTo>
                  <a:cubicBezTo>
                    <a:pt x="28730" y="199536"/>
                    <a:pt x="20422" y="208025"/>
                    <a:pt x="18107" y="217283"/>
                  </a:cubicBezTo>
                  <a:cubicBezTo>
                    <a:pt x="14375" y="232211"/>
                    <a:pt x="12072" y="247461"/>
                    <a:pt x="9054" y="262550"/>
                  </a:cubicBezTo>
                  <a:cubicBezTo>
                    <a:pt x="12072" y="286693"/>
                    <a:pt x="-1897" y="321129"/>
                    <a:pt x="18107" y="334978"/>
                  </a:cubicBezTo>
                  <a:cubicBezTo>
                    <a:pt x="47985" y="355663"/>
                    <a:pt x="90743" y="339121"/>
                    <a:pt x="126749" y="344031"/>
                  </a:cubicBezTo>
                  <a:cubicBezTo>
                    <a:pt x="157242" y="348189"/>
                    <a:pt x="188087" y="352406"/>
                    <a:pt x="217283" y="362138"/>
                  </a:cubicBezTo>
                  <a:cubicBezTo>
                    <a:pt x="226337" y="365156"/>
                    <a:pt x="234996" y="369842"/>
                    <a:pt x="244444" y="371192"/>
                  </a:cubicBezTo>
                  <a:cubicBezTo>
                    <a:pt x="277442" y="375906"/>
                    <a:pt x="310836" y="377227"/>
                    <a:pt x="344032" y="380245"/>
                  </a:cubicBezTo>
                  <a:lnTo>
                    <a:pt x="1095470" y="371192"/>
                  </a:lnTo>
                  <a:cubicBezTo>
                    <a:pt x="1267495" y="368734"/>
                    <a:pt x="1440089" y="347610"/>
                    <a:pt x="1611517" y="362138"/>
                  </a:cubicBezTo>
                  <a:cubicBezTo>
                    <a:pt x="1630535" y="363750"/>
                    <a:pt x="1623588" y="398352"/>
                    <a:pt x="1629624" y="416459"/>
                  </a:cubicBezTo>
                  <a:lnTo>
                    <a:pt x="1638677" y="443619"/>
                  </a:lnTo>
                  <a:cubicBezTo>
                    <a:pt x="1641695" y="452673"/>
                    <a:pt x="1645416" y="461521"/>
                    <a:pt x="1647731" y="470780"/>
                  </a:cubicBezTo>
                  <a:lnTo>
                    <a:pt x="1656784" y="506994"/>
                  </a:lnTo>
                  <a:cubicBezTo>
                    <a:pt x="1647731" y="513030"/>
                    <a:pt x="1639812" y="521281"/>
                    <a:pt x="1629624" y="525101"/>
                  </a:cubicBezTo>
                  <a:cubicBezTo>
                    <a:pt x="1615216" y="530504"/>
                    <a:pt x="1599535" y="531624"/>
                    <a:pt x="1584357" y="534154"/>
                  </a:cubicBezTo>
                  <a:cubicBezTo>
                    <a:pt x="1518278" y="545167"/>
                    <a:pt x="1494913" y="545577"/>
                    <a:pt x="1421394" y="552261"/>
                  </a:cubicBezTo>
                  <a:lnTo>
                    <a:pt x="1348967" y="570368"/>
                  </a:lnTo>
                  <a:cubicBezTo>
                    <a:pt x="1336896" y="573386"/>
                    <a:pt x="1324557" y="575486"/>
                    <a:pt x="1312753" y="579421"/>
                  </a:cubicBezTo>
                  <a:lnTo>
                    <a:pt x="1258432" y="597528"/>
                  </a:lnTo>
                  <a:cubicBezTo>
                    <a:pt x="1249379" y="600546"/>
                    <a:pt x="1239212" y="601288"/>
                    <a:pt x="1231272" y="606582"/>
                  </a:cubicBezTo>
                  <a:cubicBezTo>
                    <a:pt x="1222218" y="612618"/>
                    <a:pt x="1214733" y="622329"/>
                    <a:pt x="1204111" y="624689"/>
                  </a:cubicBezTo>
                  <a:cubicBezTo>
                    <a:pt x="1186435" y="628617"/>
                    <a:pt x="1167897" y="624689"/>
                    <a:pt x="1149790" y="62468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053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99973" y="4837275"/>
            <a:ext cx="6047756" cy="2737341"/>
            <a:chOff x="299973" y="4837275"/>
            <a:chExt cx="6047756" cy="2737341"/>
          </a:xfrm>
        </p:grpSpPr>
        <p:grpSp>
          <p:nvGrpSpPr>
            <p:cNvPr id="10" name="Group 9"/>
            <p:cNvGrpSpPr/>
            <p:nvPr/>
          </p:nvGrpSpPr>
          <p:grpSpPr>
            <a:xfrm>
              <a:off x="299973" y="4837275"/>
              <a:ext cx="6047756" cy="2737341"/>
              <a:chOff x="299973" y="4837275"/>
              <a:chExt cx="6047756" cy="2737341"/>
            </a:xfrm>
          </p:grpSpPr>
          <p:pic>
            <p:nvPicPr>
              <p:cNvPr id="6" name="Picture 5"/>
              <p:cNvPicPr>
                <a:picLocks noChangeAspect="1"/>
              </p:cNvPicPr>
              <p:nvPr/>
            </p:nvPicPr>
            <p:blipFill>
              <a:blip r:embed="rId2"/>
              <a:stretch>
                <a:fillRect/>
              </a:stretch>
            </p:blipFill>
            <p:spPr>
              <a:xfrm>
                <a:off x="299973" y="4837275"/>
                <a:ext cx="6047756" cy="2737341"/>
              </a:xfrm>
              <a:prstGeom prst="rect">
                <a:avLst/>
              </a:prstGeom>
            </p:spPr>
          </p:pic>
          <p:sp>
            <p:nvSpPr>
              <p:cNvPr id="8" name="Rectangle 7"/>
              <p:cNvSpPr/>
              <p:nvPr/>
            </p:nvSpPr>
            <p:spPr>
              <a:xfrm>
                <a:off x="3107112" y="5259823"/>
                <a:ext cx="1011734"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9121" y="5413571"/>
                <a:ext cx="814249" cy="15374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17"/>
            <p:cNvSpPr/>
            <p:nvPr/>
          </p:nvSpPr>
          <p:spPr>
            <a:xfrm>
              <a:off x="2995448" y="6661093"/>
              <a:ext cx="1356531" cy="580535"/>
            </a:xfrm>
            <a:custGeom>
              <a:avLst/>
              <a:gdLst>
                <a:gd name="connsiteX0" fmla="*/ 0 w 1356531"/>
                <a:gd name="connsiteY0" fmla="*/ 391348 h 580535"/>
                <a:gd name="connsiteX1" fmla="*/ 115614 w 1356531"/>
                <a:gd name="connsiteY1" fmla="*/ 349307 h 580535"/>
                <a:gd name="connsiteX2" fmla="*/ 147145 w 1356531"/>
                <a:gd name="connsiteY2" fmla="*/ 338797 h 580535"/>
                <a:gd name="connsiteX3" fmla="*/ 178676 w 1356531"/>
                <a:gd name="connsiteY3" fmla="*/ 317776 h 580535"/>
                <a:gd name="connsiteX4" fmla="*/ 241738 w 1356531"/>
                <a:gd name="connsiteY4" fmla="*/ 296755 h 580535"/>
                <a:gd name="connsiteX5" fmla="*/ 304800 w 1356531"/>
                <a:gd name="connsiteY5" fmla="*/ 254714 h 580535"/>
                <a:gd name="connsiteX6" fmla="*/ 336331 w 1356531"/>
                <a:gd name="connsiteY6" fmla="*/ 233693 h 580535"/>
                <a:gd name="connsiteX7" fmla="*/ 430924 w 1356531"/>
                <a:gd name="connsiteY7" fmla="*/ 212673 h 580535"/>
                <a:gd name="connsiteX8" fmla="*/ 525518 w 1356531"/>
                <a:gd name="connsiteY8" fmla="*/ 191652 h 580535"/>
                <a:gd name="connsiteX9" fmla="*/ 609600 w 1356531"/>
                <a:gd name="connsiteY9" fmla="*/ 160121 h 580535"/>
                <a:gd name="connsiteX10" fmla="*/ 641131 w 1356531"/>
                <a:gd name="connsiteY10" fmla="*/ 139100 h 580535"/>
                <a:gd name="connsiteX11" fmla="*/ 683173 w 1356531"/>
                <a:gd name="connsiteY11" fmla="*/ 128590 h 580535"/>
                <a:gd name="connsiteX12" fmla="*/ 725214 w 1356531"/>
                <a:gd name="connsiteY12" fmla="*/ 86548 h 580535"/>
                <a:gd name="connsiteX13" fmla="*/ 756745 w 1356531"/>
                <a:gd name="connsiteY13" fmla="*/ 76038 h 580535"/>
                <a:gd name="connsiteX14" fmla="*/ 819807 w 1356531"/>
                <a:gd name="connsiteY14" fmla="*/ 44507 h 580535"/>
                <a:gd name="connsiteX15" fmla="*/ 861849 w 1356531"/>
                <a:gd name="connsiteY15" fmla="*/ 12976 h 580535"/>
                <a:gd name="connsiteX16" fmla="*/ 893380 w 1356531"/>
                <a:gd name="connsiteY16" fmla="*/ 2466 h 580535"/>
                <a:gd name="connsiteX17" fmla="*/ 914400 w 1356531"/>
                <a:gd name="connsiteY17" fmla="*/ 65528 h 580535"/>
                <a:gd name="connsiteX18" fmla="*/ 945931 w 1356531"/>
                <a:gd name="connsiteY18" fmla="*/ 128590 h 580535"/>
                <a:gd name="connsiteX19" fmla="*/ 966952 w 1356531"/>
                <a:gd name="connsiteY19" fmla="*/ 181141 h 580535"/>
                <a:gd name="connsiteX20" fmla="*/ 1030014 w 1356531"/>
                <a:gd name="connsiteY20" fmla="*/ 286245 h 580535"/>
                <a:gd name="connsiteX21" fmla="*/ 1061545 w 1356531"/>
                <a:gd name="connsiteY21" fmla="*/ 307266 h 580535"/>
                <a:gd name="connsiteX22" fmla="*/ 1093076 w 1356531"/>
                <a:gd name="connsiteY22" fmla="*/ 349307 h 580535"/>
                <a:gd name="connsiteX23" fmla="*/ 1156138 w 1356531"/>
                <a:gd name="connsiteY23" fmla="*/ 401859 h 580535"/>
                <a:gd name="connsiteX24" fmla="*/ 1177159 w 1356531"/>
                <a:gd name="connsiteY24" fmla="*/ 433390 h 580535"/>
                <a:gd name="connsiteX25" fmla="*/ 1271752 w 1356531"/>
                <a:gd name="connsiteY25" fmla="*/ 485941 h 580535"/>
                <a:gd name="connsiteX26" fmla="*/ 1303283 w 1356531"/>
                <a:gd name="connsiteY26" fmla="*/ 517473 h 580535"/>
                <a:gd name="connsiteX27" fmla="*/ 1355835 w 1356531"/>
                <a:gd name="connsiteY27" fmla="*/ 570024 h 580535"/>
                <a:gd name="connsiteX28" fmla="*/ 1355835 w 1356531"/>
                <a:gd name="connsiteY28" fmla="*/ 580535 h 5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6531" h="580535">
                  <a:moveTo>
                    <a:pt x="0" y="391348"/>
                  </a:moveTo>
                  <a:cubicBezTo>
                    <a:pt x="73120" y="362101"/>
                    <a:pt x="34660" y="376292"/>
                    <a:pt x="115614" y="349307"/>
                  </a:cubicBezTo>
                  <a:lnTo>
                    <a:pt x="147145" y="338797"/>
                  </a:lnTo>
                  <a:cubicBezTo>
                    <a:pt x="157655" y="331790"/>
                    <a:pt x="167133" y="322906"/>
                    <a:pt x="178676" y="317776"/>
                  </a:cubicBezTo>
                  <a:cubicBezTo>
                    <a:pt x="198924" y="308777"/>
                    <a:pt x="223302" y="309046"/>
                    <a:pt x="241738" y="296755"/>
                  </a:cubicBezTo>
                  <a:lnTo>
                    <a:pt x="304800" y="254714"/>
                  </a:lnTo>
                  <a:cubicBezTo>
                    <a:pt x="315310" y="247707"/>
                    <a:pt x="324076" y="236757"/>
                    <a:pt x="336331" y="233693"/>
                  </a:cubicBezTo>
                  <a:cubicBezTo>
                    <a:pt x="417295" y="213453"/>
                    <a:pt x="337507" y="232691"/>
                    <a:pt x="430924" y="212673"/>
                  </a:cubicBezTo>
                  <a:cubicBezTo>
                    <a:pt x="462508" y="205905"/>
                    <a:pt x="494530" y="200766"/>
                    <a:pt x="525518" y="191652"/>
                  </a:cubicBezTo>
                  <a:cubicBezTo>
                    <a:pt x="554235" y="183206"/>
                    <a:pt x="582350" y="172508"/>
                    <a:pt x="609600" y="160121"/>
                  </a:cubicBezTo>
                  <a:cubicBezTo>
                    <a:pt x="621100" y="154894"/>
                    <a:pt x="629520" y="144076"/>
                    <a:pt x="641131" y="139100"/>
                  </a:cubicBezTo>
                  <a:cubicBezTo>
                    <a:pt x="654408" y="133410"/>
                    <a:pt x="669159" y="132093"/>
                    <a:pt x="683173" y="128590"/>
                  </a:cubicBezTo>
                  <a:cubicBezTo>
                    <a:pt x="697187" y="114576"/>
                    <a:pt x="709087" y="98067"/>
                    <a:pt x="725214" y="86548"/>
                  </a:cubicBezTo>
                  <a:cubicBezTo>
                    <a:pt x="734229" y="80109"/>
                    <a:pt x="746836" y="80993"/>
                    <a:pt x="756745" y="76038"/>
                  </a:cubicBezTo>
                  <a:cubicBezTo>
                    <a:pt x="838243" y="35289"/>
                    <a:pt x="740553" y="70924"/>
                    <a:pt x="819807" y="44507"/>
                  </a:cubicBezTo>
                  <a:cubicBezTo>
                    <a:pt x="833821" y="33997"/>
                    <a:pt x="846640" y="21667"/>
                    <a:pt x="861849" y="12976"/>
                  </a:cubicBezTo>
                  <a:cubicBezTo>
                    <a:pt x="871468" y="7479"/>
                    <a:pt x="885546" y="-5368"/>
                    <a:pt x="893380" y="2466"/>
                  </a:cubicBezTo>
                  <a:cubicBezTo>
                    <a:pt x="909048" y="18134"/>
                    <a:pt x="904491" y="45710"/>
                    <a:pt x="914400" y="65528"/>
                  </a:cubicBezTo>
                  <a:cubicBezTo>
                    <a:pt x="924910" y="86549"/>
                    <a:pt x="936206" y="107195"/>
                    <a:pt x="945931" y="128590"/>
                  </a:cubicBezTo>
                  <a:cubicBezTo>
                    <a:pt x="953738" y="145765"/>
                    <a:pt x="958074" y="164494"/>
                    <a:pt x="966952" y="181141"/>
                  </a:cubicBezTo>
                  <a:cubicBezTo>
                    <a:pt x="986179" y="217191"/>
                    <a:pt x="996019" y="263581"/>
                    <a:pt x="1030014" y="286245"/>
                  </a:cubicBezTo>
                  <a:cubicBezTo>
                    <a:pt x="1040524" y="293252"/>
                    <a:pt x="1052613" y="298334"/>
                    <a:pt x="1061545" y="307266"/>
                  </a:cubicBezTo>
                  <a:cubicBezTo>
                    <a:pt x="1073931" y="319652"/>
                    <a:pt x="1081676" y="336007"/>
                    <a:pt x="1093076" y="349307"/>
                  </a:cubicBezTo>
                  <a:cubicBezTo>
                    <a:pt x="1120051" y="380778"/>
                    <a:pt x="1123702" y="380235"/>
                    <a:pt x="1156138" y="401859"/>
                  </a:cubicBezTo>
                  <a:cubicBezTo>
                    <a:pt x="1163145" y="412369"/>
                    <a:pt x="1167652" y="425072"/>
                    <a:pt x="1177159" y="433390"/>
                  </a:cubicBezTo>
                  <a:cubicBezTo>
                    <a:pt x="1221640" y="472310"/>
                    <a:pt x="1228445" y="471506"/>
                    <a:pt x="1271752" y="485941"/>
                  </a:cubicBezTo>
                  <a:cubicBezTo>
                    <a:pt x="1282262" y="496452"/>
                    <a:pt x="1291864" y="507957"/>
                    <a:pt x="1303283" y="517473"/>
                  </a:cubicBezTo>
                  <a:cubicBezTo>
                    <a:pt x="1339319" y="547503"/>
                    <a:pt x="1333813" y="525979"/>
                    <a:pt x="1355835" y="570024"/>
                  </a:cubicBezTo>
                  <a:cubicBezTo>
                    <a:pt x="1357402" y="573158"/>
                    <a:pt x="1355835" y="577031"/>
                    <a:pt x="1355835" y="58053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99973" y="551607"/>
            <a:ext cx="6185647" cy="5321216"/>
          </a:xfrm>
          <a:prstGeom prst="rect">
            <a:avLst/>
          </a:prstGeom>
        </p:spPr>
        <p:txBody>
          <a:bodyPr wrap="square" lIns="82058" tIns="41029" rIns="82058" bIns="41029">
            <a:spAutoFit/>
          </a:bodyPr>
          <a:lstStyle/>
          <a:p>
            <a:pPr lvl="0">
              <a:lnSpc>
                <a:spcPct val="115000"/>
              </a:lnSpc>
            </a:pPr>
            <a:r>
              <a:rPr lang="en-US" sz="1200" dirty="0" smtClean="0">
                <a:solidFill>
                  <a:prstClr val="black"/>
                </a:solidFill>
                <a:ea typeface="Calibri"/>
                <a:cs typeface="Calibri"/>
              </a:rPr>
              <a:t>Teacher Copy - Text Analyses Reference </a:t>
            </a:r>
          </a:p>
          <a:p>
            <a:pPr lvl="0">
              <a:lnSpc>
                <a:spcPct val="115000"/>
              </a:lnSpc>
            </a:pPr>
            <a:r>
              <a:rPr lang="en-US" sz="1200" dirty="0" smtClean="0">
                <a:solidFill>
                  <a:prstClr val="black"/>
                </a:solidFill>
                <a:ea typeface="Calibri"/>
                <a:cs typeface="Calibri"/>
              </a:rPr>
              <a:t>Lexile </a:t>
            </a:r>
            <a:r>
              <a:rPr lang="en-US" sz="1200" dirty="0">
                <a:solidFill>
                  <a:prstClr val="black"/>
                </a:solidFill>
                <a:ea typeface="Calibri"/>
                <a:cs typeface="Calibri"/>
              </a:rPr>
              <a:t>840</a:t>
            </a:r>
          </a:p>
          <a:p>
            <a:pPr lvl="0">
              <a:lnSpc>
                <a:spcPct val="115000"/>
              </a:lnSpc>
            </a:pPr>
            <a:r>
              <a:rPr lang="en-US" sz="1200" dirty="0">
                <a:solidFill>
                  <a:prstClr val="black"/>
                </a:solidFill>
                <a:ea typeface="Calibri"/>
                <a:cs typeface="Calibri"/>
              </a:rPr>
              <a:t>Grade level 5.1</a:t>
            </a:r>
          </a:p>
          <a:p>
            <a:pPr lvl="0" algn="ctr">
              <a:lnSpc>
                <a:spcPct val="115000"/>
              </a:lnSpc>
            </a:pPr>
            <a:endParaRPr lang="en-US" sz="2200" b="1" dirty="0">
              <a:latin typeface="Calibri"/>
              <a:ea typeface="Calibri"/>
              <a:cs typeface="Calibri"/>
            </a:endParaRPr>
          </a:p>
          <a:p>
            <a:pPr algn="ctr">
              <a:lnSpc>
                <a:spcPct val="115000"/>
              </a:lnSpc>
            </a:pPr>
            <a:r>
              <a:rPr lang="en-US" sz="2200" b="1" u="sng" dirty="0" smtClean="0">
                <a:latin typeface="Calibri"/>
                <a:ea typeface="Calibri"/>
                <a:cs typeface="Calibri"/>
              </a:rPr>
              <a:t>Landslides</a:t>
            </a:r>
            <a:endParaRPr lang="en-US" dirty="0">
              <a:latin typeface="Calibri"/>
              <a:ea typeface="Calibri"/>
              <a:cs typeface="Calibri"/>
            </a:endParaRPr>
          </a:p>
          <a:p>
            <a:pPr>
              <a:lnSpc>
                <a:spcPct val="115000"/>
              </a:lnSpc>
            </a:pPr>
            <a:r>
              <a:rPr lang="en-US" dirty="0">
                <a:latin typeface="Calibri"/>
                <a:ea typeface="Calibri"/>
                <a:cs typeface="Calibri"/>
              </a:rPr>
              <a:t>     When land moves quickly down a steep slope and </a:t>
            </a:r>
            <a:r>
              <a:rPr lang="en-US" b="1" i="1" dirty="0">
                <a:latin typeface="Calibri"/>
                <a:ea typeface="Calibri"/>
                <a:cs typeface="Calibri"/>
              </a:rPr>
              <a:t>carries</a:t>
            </a:r>
            <a:r>
              <a:rPr lang="en-US" dirty="0">
                <a:latin typeface="Calibri"/>
                <a:ea typeface="Calibri"/>
                <a:cs typeface="Calibri"/>
              </a:rPr>
              <a:t> a large amount of earth, mud, rock, and other materials with it - watch out! Landslides can be highly destructive. They can bury or </a:t>
            </a:r>
            <a:r>
              <a:rPr lang="en-US" b="1" i="1" dirty="0">
                <a:latin typeface="Calibri"/>
                <a:ea typeface="Calibri"/>
                <a:cs typeface="Calibri"/>
              </a:rPr>
              <a:t>sweep away </a:t>
            </a:r>
            <a:r>
              <a:rPr lang="en-US" dirty="0">
                <a:latin typeface="Calibri"/>
                <a:ea typeface="Calibri"/>
                <a:cs typeface="Calibri"/>
              </a:rPr>
              <a:t>everything in their path. Cars and trees are often </a:t>
            </a:r>
            <a:r>
              <a:rPr lang="en-US" b="1" i="1" dirty="0">
                <a:latin typeface="Calibri"/>
                <a:ea typeface="Calibri"/>
                <a:cs typeface="Calibri"/>
              </a:rPr>
              <a:t>swept away </a:t>
            </a:r>
            <a:r>
              <a:rPr lang="en-US" dirty="0">
                <a:latin typeface="Calibri"/>
                <a:ea typeface="Calibri"/>
                <a:cs typeface="Calibri"/>
              </a:rPr>
              <a:t>in landslides.  Landslides can even </a:t>
            </a:r>
            <a:r>
              <a:rPr lang="en-US" b="1" dirty="0">
                <a:latin typeface="Calibri"/>
                <a:ea typeface="Calibri"/>
                <a:cs typeface="Calibri"/>
              </a:rPr>
              <a:t>block </a:t>
            </a:r>
            <a:r>
              <a:rPr lang="en-US" dirty="0">
                <a:latin typeface="Calibri"/>
                <a:ea typeface="Calibri"/>
                <a:cs typeface="Calibri"/>
              </a:rPr>
              <a:t>rivers or cover entire towns.  When a landslide </a:t>
            </a:r>
            <a:r>
              <a:rPr lang="en-US" b="1" dirty="0">
                <a:latin typeface="Calibri"/>
                <a:ea typeface="Calibri"/>
                <a:cs typeface="Calibri"/>
              </a:rPr>
              <a:t>blocks</a:t>
            </a:r>
            <a:r>
              <a:rPr lang="en-US" dirty="0">
                <a:latin typeface="Calibri"/>
                <a:ea typeface="Calibri"/>
                <a:cs typeface="Calibri"/>
              </a:rPr>
              <a:t> a river it can cause flooding.   The largest landslides can cover homes destroying property and lives. I would not want to be in the way of a landslide</a:t>
            </a:r>
            <a:r>
              <a:rPr lang="en-US" dirty="0" smtClean="0">
                <a:latin typeface="Calibri"/>
                <a:ea typeface="Calibri"/>
                <a:cs typeface="Calibri"/>
              </a:rPr>
              <a:t>!</a:t>
            </a:r>
          </a:p>
          <a:p>
            <a:pPr>
              <a:lnSpc>
                <a:spcPct val="115000"/>
              </a:lnSpc>
            </a:pPr>
            <a:endParaRPr lang="en-US" strike="sngStrike" dirty="0">
              <a:latin typeface="Calibri"/>
              <a:ea typeface="Calibri"/>
              <a:cs typeface="Calibri"/>
            </a:endParaRPr>
          </a:p>
          <a:p>
            <a:pPr>
              <a:lnSpc>
                <a:spcPct val="115000"/>
              </a:lnSpc>
            </a:pPr>
            <a:endParaRPr lang="en-US" dirty="0">
              <a:latin typeface="Calibri"/>
              <a:ea typeface="Calibri"/>
              <a:cs typeface="Times New Roman"/>
            </a:endParaRPr>
          </a:p>
          <a:p>
            <a:pPr>
              <a:lnSpc>
                <a:spcPct val="115000"/>
              </a:lnSpc>
            </a:pPr>
            <a:r>
              <a:rPr lang="en-US" dirty="0">
                <a:latin typeface="Calibri"/>
                <a:ea typeface="Calibri"/>
                <a:cs typeface="Times New Roman"/>
              </a:rPr>
              <a:t>         </a:t>
            </a:r>
          </a:p>
        </p:txBody>
      </p:sp>
      <p:sp>
        <p:nvSpPr>
          <p:cNvPr id="2" name="Footer Placeholder 1"/>
          <p:cNvSpPr>
            <a:spLocks noGrp="1"/>
          </p:cNvSpPr>
          <p:nvPr>
            <p:ph type="ftr" idx="11"/>
          </p:nvPr>
        </p:nvSpPr>
        <p:spPr>
          <a:xfrm>
            <a:off x="67236" y="8631977"/>
            <a:ext cx="3039876" cy="486834"/>
          </a:xfrm>
        </p:spPr>
        <p:txBody>
          <a:bodyPr anchor="b"/>
          <a:lstStyle/>
          <a:p>
            <a:pPr algn="l"/>
            <a:r>
              <a:rPr lang="en-US" sz="700" smtClean="0"/>
              <a:t>TBEAR Hess 2010/ Hillsboro SD-OR/OSP- S. Richmond </a:t>
            </a:r>
            <a:endParaRPr lang="en-US" sz="700" dirty="0"/>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6</a:t>
            </a:fld>
            <a:endParaRPr lang="en-US" dirty="0"/>
          </a:p>
        </p:txBody>
      </p:sp>
      <p:sp>
        <p:nvSpPr>
          <p:cNvPr id="13" name="Rectangle 12"/>
          <p:cNvSpPr/>
          <p:nvPr/>
        </p:nvSpPr>
        <p:spPr>
          <a:xfrm>
            <a:off x="2995448" y="7295322"/>
            <a:ext cx="1392915" cy="225599"/>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Late 3</a:t>
            </a:r>
            <a:r>
              <a:rPr lang="en-US" sz="1200" b="1" baseline="30000" dirty="0" smtClean="0">
                <a:solidFill>
                  <a:srgbClr val="C00000"/>
                </a:solidFill>
              </a:rPr>
              <a:t>rd</a:t>
            </a:r>
            <a:r>
              <a:rPr lang="en-US" sz="1200" b="1" dirty="0" smtClean="0">
                <a:solidFill>
                  <a:srgbClr val="C00000"/>
                </a:solidFill>
              </a:rPr>
              <a:t> – early 5</a:t>
            </a:r>
            <a:r>
              <a:rPr lang="en-US" sz="1200" b="1" baseline="30000" dirty="0" smtClean="0">
                <a:solidFill>
                  <a:srgbClr val="C00000"/>
                </a:solidFill>
              </a:rPr>
              <a:t>th</a:t>
            </a:r>
            <a:endParaRPr lang="en-US" sz="1200" b="1" dirty="0">
              <a:solidFill>
                <a:srgbClr val="C00000"/>
              </a:solidFill>
            </a:endParaRPr>
          </a:p>
        </p:txBody>
      </p:sp>
    </p:spTree>
    <p:extLst>
      <p:ext uri="{BB962C8B-B14F-4D97-AF65-F5344CB8AC3E}">
        <p14:creationId xmlns:p14="http://schemas.microsoft.com/office/powerpoint/2010/main" val="22906541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2388" y="145767"/>
            <a:ext cx="6279776" cy="8572090"/>
          </a:xfrm>
          <a:prstGeom prst="rect">
            <a:avLst/>
          </a:prstGeom>
          <a:noFill/>
        </p:spPr>
        <p:txBody>
          <a:bodyPr wrap="square" rtlCol="0">
            <a:spAutoFit/>
          </a:bodyPr>
          <a:lstStyle/>
          <a:p>
            <a:pPr lvl="0">
              <a:lnSpc>
                <a:spcPct val="115000"/>
              </a:lnSpc>
            </a:pPr>
            <a:r>
              <a:rPr lang="en-US" sz="1400" dirty="0" smtClean="0">
                <a:solidFill>
                  <a:prstClr val="black"/>
                </a:solidFill>
                <a:ea typeface="Calibri"/>
                <a:cs typeface="Calibri"/>
              </a:rPr>
              <a:t>Complete Copy </a:t>
            </a:r>
            <a:r>
              <a:rPr lang="en-US" sz="1400" dirty="0">
                <a:solidFill>
                  <a:prstClr val="black"/>
                </a:solidFill>
                <a:ea typeface="Calibri"/>
                <a:cs typeface="Calibri"/>
              </a:rPr>
              <a:t>with Strong </a:t>
            </a:r>
            <a:r>
              <a:rPr lang="en-US" sz="1400" dirty="0" smtClean="0">
                <a:solidFill>
                  <a:prstClr val="black"/>
                </a:solidFill>
                <a:ea typeface="Calibri"/>
                <a:cs typeface="Calibri"/>
              </a:rPr>
              <a:t>Introduction, original introduction (READ)</a:t>
            </a:r>
            <a:endParaRPr lang="en-US" sz="1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n-US" sz="2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2400" b="1"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 New Discovery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Long ago, dinosaurs roamed the Earth.  Scientists could tell from their bones that most were huge.  Not long ago, scientists found an amazing new dinosaur.  What was so special about this dinosaur?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a dig in Germany scientists found 11 bones of a dinosaur.  It looked like a Sauropod.  Sauropods were huge dinosaurs that grew to be 120 feet long. But the bones of this new dinosaur were only 20 feet long.</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were confused. At first the scientists thought these were the bones of a baby Sauropod.  But after studying the bones more, they knew it was an adult dinosaur.  It was a tiny version of a Sauropod.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Scientists have named this dinosaur Europasurus.  It is only a little bigger than a horse.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Scientists think that millions of years ago some Sauropods lived on an island and did not have much food.  This cause them to decrease in size over time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r>
              <a:rPr lang="en-US" smtClean="0"/>
              <a:t>3/3/16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60</a:t>
            </a:fld>
            <a:endParaRPr lang="en-US" dirty="0"/>
          </a:p>
        </p:txBody>
      </p:sp>
      <p:sp>
        <p:nvSpPr>
          <p:cNvPr id="2" name="Footer Placeholder 1"/>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2843848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71488" y="1117808"/>
            <a:ext cx="3652528" cy="3002113"/>
            <a:chOff x="609981" y="5714486"/>
            <a:chExt cx="3652528" cy="3002113"/>
          </a:xfrm>
        </p:grpSpPr>
        <p:pic>
          <p:nvPicPr>
            <p:cNvPr id="1026" name="Picture 2" descr="http://cdn.phys.org/newman/gfx/news/hires/sauropodd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9981" y="5714486"/>
              <a:ext cx="3652528" cy="2498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19390" y="8070268"/>
              <a:ext cx="1308798" cy="646331"/>
            </a:xfrm>
            <a:prstGeom prst="rect">
              <a:avLst/>
            </a:prstGeom>
            <a:noFill/>
          </p:spPr>
          <p:txBody>
            <a:bodyPr wrap="square" rtlCol="0">
              <a:spAutoFit/>
            </a:bodyPr>
            <a:lstStyle/>
            <a:p>
              <a:r>
                <a:rPr lang="en-US" dirty="0" smtClean="0"/>
                <a:t>Sauropod</a:t>
              </a:r>
            </a:p>
            <a:p>
              <a:r>
                <a:rPr lang="en-US" dirty="0" smtClean="0"/>
                <a:t>20 feet long</a:t>
              </a:r>
              <a:endParaRPr lang="en-US" dirty="0"/>
            </a:p>
          </p:txBody>
        </p:sp>
      </p:grpSp>
      <p:grpSp>
        <p:nvGrpSpPr>
          <p:cNvPr id="11" name="Group 10"/>
          <p:cNvGrpSpPr/>
          <p:nvPr/>
        </p:nvGrpSpPr>
        <p:grpSpPr>
          <a:xfrm>
            <a:off x="592604" y="5674229"/>
            <a:ext cx="5762476" cy="2800907"/>
            <a:chOff x="592604" y="5674229"/>
            <a:chExt cx="5762476" cy="2800907"/>
          </a:xfrm>
        </p:grpSpPr>
        <p:pic>
          <p:nvPicPr>
            <p:cNvPr id="1028" name="Picture 4" descr="https://www.sciencenews.org/sites/default/files/main/articles/mr_hugedino_feat_f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4" y="5674229"/>
              <a:ext cx="4542104" cy="28009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41052" y="7661167"/>
              <a:ext cx="1714028" cy="584775"/>
            </a:xfrm>
            <a:prstGeom prst="rect">
              <a:avLst/>
            </a:prstGeom>
            <a:noFill/>
          </p:spPr>
          <p:txBody>
            <a:bodyPr wrap="square" rtlCol="0">
              <a:spAutoFit/>
            </a:bodyPr>
            <a:lstStyle/>
            <a:p>
              <a:r>
                <a:rPr lang="en-US" sz="1600" dirty="0" smtClean="0"/>
                <a:t>Dreadnoughtus</a:t>
              </a:r>
            </a:p>
            <a:p>
              <a:r>
                <a:rPr lang="en-US" sz="1600" dirty="0" smtClean="0"/>
                <a:t>85 feet long</a:t>
              </a:r>
              <a:endParaRPr lang="en-US" sz="1600" dirty="0"/>
            </a:p>
          </p:txBody>
        </p:sp>
      </p:gr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61</a:t>
            </a:fld>
            <a:endParaRPr lang="en-US" dirty="0"/>
          </a:p>
        </p:txBody>
      </p:sp>
      <p:sp>
        <p:nvSpPr>
          <p:cNvPr id="7" name="Rectangle 6"/>
          <p:cNvSpPr/>
          <p:nvPr/>
        </p:nvSpPr>
        <p:spPr>
          <a:xfrm rot="20254997">
            <a:off x="2406273" y="563601"/>
            <a:ext cx="3044283" cy="44604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 Notes</a:t>
            </a:r>
            <a:endParaRPr lang="en-US" dirty="0">
              <a:solidFill>
                <a:schemeClr val="tx1"/>
              </a:solidFill>
            </a:endParaRPr>
          </a:p>
        </p:txBody>
      </p:sp>
      <p:sp>
        <p:nvSpPr>
          <p:cNvPr id="2" name="Rounded Rectangle 1"/>
          <p:cNvSpPr/>
          <p:nvPr/>
        </p:nvSpPr>
        <p:spPr>
          <a:xfrm>
            <a:off x="471488" y="359228"/>
            <a:ext cx="5915025" cy="793568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78629" y="1298031"/>
            <a:ext cx="3429000" cy="4524315"/>
          </a:xfrm>
          <a:prstGeom prst="rect">
            <a:avLst/>
          </a:prstGeom>
        </p:spPr>
        <p:txBody>
          <a:bodyPr>
            <a:spAutoFit/>
          </a:bodyPr>
          <a:lstStyle/>
          <a:p>
            <a:pPr marL="171450" lvl="0" indent="-171450">
              <a:buFont typeface="Arial" panose="020B0604020202020204" pitchFamily="34" charset="0"/>
              <a:buChar char="•"/>
            </a:pPr>
            <a:endParaRPr lang="en-US" sz="1200" b="1" dirty="0" smtClean="0">
              <a:latin typeface="Open sans"/>
            </a:endParaRPr>
          </a:p>
          <a:p>
            <a:pPr marL="171450" lvl="0" indent="-171450">
              <a:buFont typeface="Arial" panose="020B0604020202020204" pitchFamily="34" charset="0"/>
              <a:buChar char="•"/>
            </a:pPr>
            <a:endParaRPr lang="en-US" sz="1200" b="1" dirty="0">
              <a:latin typeface="Open sans"/>
            </a:endParaRPr>
          </a:p>
          <a:p>
            <a:pPr marL="171450" lvl="0" indent="-171450">
              <a:buFont typeface="Arial" panose="020B0604020202020204" pitchFamily="34" charset="0"/>
              <a:buChar char="•"/>
            </a:pPr>
            <a:r>
              <a:rPr lang="en-US" sz="1200" b="1" dirty="0" smtClean="0">
                <a:latin typeface="Open sans"/>
              </a:rPr>
              <a:t>Dinosaurs </a:t>
            </a:r>
            <a:r>
              <a:rPr lang="en-US" sz="1200" b="1" dirty="0">
                <a:latin typeface="Open sans"/>
              </a:rPr>
              <a:t>first appeared about 230 million years ago. They ruled the Earth </a:t>
            </a:r>
            <a:endParaRPr lang="en-US" sz="1200" b="1" dirty="0" smtClean="0">
              <a:latin typeface="Open sans"/>
            </a:endParaRPr>
          </a:p>
          <a:p>
            <a:pPr marL="171450" lvl="0" indent="-171450">
              <a:buFont typeface="Arial" panose="020B0604020202020204" pitchFamily="34" charset="0"/>
              <a:buChar char="•"/>
            </a:pPr>
            <a:r>
              <a:rPr lang="en-US" sz="1200" b="1" dirty="0" smtClean="0">
                <a:latin typeface="Open sans"/>
              </a:rPr>
              <a:t>for </a:t>
            </a:r>
            <a:r>
              <a:rPr lang="en-US" sz="1200" b="1" dirty="0">
                <a:latin typeface="Open sans"/>
              </a:rPr>
              <a:t>about  </a:t>
            </a:r>
            <a:r>
              <a:rPr lang="en-US" sz="1200" b="1" dirty="0" smtClean="0">
                <a:latin typeface="Open sans"/>
              </a:rPr>
              <a:t>135 </a:t>
            </a:r>
            <a:r>
              <a:rPr lang="en-US" sz="1200" b="1" dirty="0">
                <a:latin typeface="Open sans"/>
              </a:rPr>
              <a:t>million years</a:t>
            </a:r>
            <a:r>
              <a:rPr lang="en-US" sz="1200" b="1" dirty="0" smtClean="0">
                <a:latin typeface="Open sans"/>
              </a:rPr>
              <a:t>.</a:t>
            </a:r>
            <a:endParaRPr lang="en-US" sz="1200" b="1" dirty="0" smtClean="0">
              <a:latin typeface="Open Sans"/>
            </a:endParaRPr>
          </a:p>
          <a:p>
            <a:pPr marL="171450" indent="-171450">
              <a:buFont typeface="Arial" panose="020B0604020202020204" pitchFamily="34" charset="0"/>
              <a:buChar char="•"/>
            </a:pPr>
            <a:endParaRPr lang="en-US" sz="1200" b="1" dirty="0">
              <a:latin typeface="Open Sans"/>
            </a:endParaRPr>
          </a:p>
          <a:p>
            <a:pPr marL="171450" indent="-171450">
              <a:buFont typeface="Arial" panose="020B0604020202020204" pitchFamily="34" charset="0"/>
              <a:buChar char="•"/>
            </a:pPr>
            <a:r>
              <a:rPr lang="en-US" sz="1200" b="1" dirty="0" smtClean="0">
                <a:latin typeface="Open Sans"/>
              </a:rPr>
              <a:t>Scientists </a:t>
            </a:r>
            <a:r>
              <a:rPr lang="en-US" sz="1200" b="1" dirty="0">
                <a:latin typeface="Open Sans"/>
              </a:rPr>
              <a:t>first began studying dinosaurs during the 1820s, when they discovered the bones of a large land reptile </a:t>
            </a:r>
            <a:r>
              <a:rPr lang="en-US" sz="1200" b="1" dirty="0" smtClean="0">
                <a:latin typeface="Open Sans"/>
              </a:rPr>
              <a:t>they called the “big lizard.”</a:t>
            </a:r>
          </a:p>
          <a:p>
            <a:pPr marL="171450" indent="-171450">
              <a:buFont typeface="Arial" panose="020B0604020202020204" pitchFamily="34" charset="0"/>
              <a:buChar char="•"/>
            </a:pPr>
            <a:endParaRPr lang="en-US" sz="1200" b="1" dirty="0">
              <a:latin typeface="Open Sans"/>
            </a:endParaRPr>
          </a:p>
          <a:p>
            <a:pPr marL="171450" indent="-171450">
              <a:buFont typeface="Arial" panose="020B0604020202020204" pitchFamily="34" charset="0"/>
              <a:buChar char="•"/>
            </a:pPr>
            <a:r>
              <a:rPr lang="en-US" sz="1200" b="1" dirty="0" smtClean="0">
                <a:latin typeface="Open Sans"/>
              </a:rPr>
              <a:t>The dinosaurs which lived </a:t>
            </a:r>
            <a:r>
              <a:rPr lang="en-US" sz="1200" b="1" dirty="0">
                <a:latin typeface="Open Sans"/>
              </a:rPr>
              <a:t>on land, </a:t>
            </a:r>
            <a:r>
              <a:rPr lang="en-US" sz="1200" b="1" dirty="0" smtClean="0">
                <a:latin typeface="Open Sans"/>
              </a:rPr>
              <a:t>were larger </a:t>
            </a:r>
            <a:r>
              <a:rPr lang="en-US" sz="1200" b="1" dirty="0">
                <a:latin typeface="Open Sans"/>
              </a:rPr>
              <a:t>than any living </a:t>
            </a:r>
            <a:r>
              <a:rPr lang="en-US" sz="1200" b="1" dirty="0" smtClean="0">
                <a:latin typeface="Open Sans"/>
              </a:rPr>
              <a:t>reptile</a:t>
            </a:r>
            <a:r>
              <a:rPr lang="en-US" sz="1200" b="1" dirty="0">
                <a:latin typeface="Open Sans"/>
              </a:rPr>
              <a:t>.</a:t>
            </a:r>
            <a:endParaRPr lang="en-US" sz="1200" b="1" dirty="0" smtClean="0">
              <a:latin typeface="Open Sans"/>
            </a:endParaRPr>
          </a:p>
          <a:p>
            <a:pPr marL="171450" indent="-171450">
              <a:buFont typeface="Arial" panose="020B0604020202020204" pitchFamily="34" charset="0"/>
              <a:buChar char="•"/>
            </a:pPr>
            <a:endParaRPr lang="en-US" sz="1200" b="1" dirty="0">
              <a:latin typeface="Open Sans"/>
            </a:endParaRPr>
          </a:p>
          <a:p>
            <a:pPr marL="171450" indent="-171450">
              <a:buFont typeface="Arial" panose="020B0604020202020204" pitchFamily="34" charset="0"/>
              <a:buChar char="•"/>
            </a:pPr>
            <a:r>
              <a:rPr lang="en-US" sz="1200" b="1" dirty="0" smtClean="0">
                <a:latin typeface="Open Sans"/>
              </a:rPr>
              <a:t>M</a:t>
            </a:r>
            <a:r>
              <a:rPr lang="en-US" sz="1200" b="1" dirty="0" smtClean="0">
                <a:latin typeface="Open sans"/>
              </a:rPr>
              <a:t>ost </a:t>
            </a:r>
            <a:r>
              <a:rPr lang="en-US" sz="1200" b="1" dirty="0">
                <a:latin typeface="Open sans"/>
              </a:rPr>
              <a:t>people think of dinosaurs as big, ferocious and </a:t>
            </a:r>
            <a:r>
              <a:rPr lang="en-US" sz="1200" b="1" dirty="0" smtClean="0">
                <a:latin typeface="Open sans"/>
              </a:rPr>
              <a:t>extinct </a:t>
            </a:r>
            <a:r>
              <a:rPr lang="en-US" sz="1200" b="1" dirty="0">
                <a:latin typeface="Open sans"/>
              </a:rPr>
              <a:t>reptiles. </a:t>
            </a:r>
            <a:endParaRPr lang="en-US" sz="1200" b="1" dirty="0" smtClean="0">
              <a:latin typeface="Open sans"/>
            </a:endParaRPr>
          </a:p>
          <a:p>
            <a:pPr marL="171450" indent="-171450">
              <a:buFont typeface="Arial" panose="020B0604020202020204" pitchFamily="34" charset="0"/>
              <a:buChar char="•"/>
            </a:pPr>
            <a:endParaRPr lang="en-US" sz="1200" b="1" dirty="0">
              <a:latin typeface="Open sans"/>
            </a:endParaRPr>
          </a:p>
          <a:p>
            <a:pPr marL="171450" indent="-171450">
              <a:buFont typeface="Arial" panose="020B0604020202020204" pitchFamily="34" charset="0"/>
              <a:buChar char="•"/>
            </a:pPr>
            <a:r>
              <a:rPr lang="en-US" sz="1200" b="1" dirty="0" smtClean="0">
                <a:latin typeface="Open sans"/>
              </a:rPr>
              <a:t>Dinosaurs </a:t>
            </a:r>
            <a:r>
              <a:rPr lang="en-US" sz="1200" b="1" dirty="0">
                <a:latin typeface="Open sans"/>
              </a:rPr>
              <a:t>came in all shapes and sizes. </a:t>
            </a:r>
            <a:endParaRPr lang="en-US" sz="1200" b="1" dirty="0" smtClean="0">
              <a:latin typeface="Open sans"/>
            </a:endParaRPr>
          </a:p>
          <a:p>
            <a:pPr marL="171450" indent="-171450">
              <a:buFont typeface="Arial" panose="020B0604020202020204" pitchFamily="34" charset="0"/>
              <a:buChar char="•"/>
            </a:pPr>
            <a:endParaRPr lang="en-US" sz="1200" b="1" dirty="0">
              <a:latin typeface="Open sans"/>
            </a:endParaRPr>
          </a:p>
          <a:p>
            <a:pPr marL="171450" indent="-171450">
              <a:buFont typeface="Arial" panose="020B0604020202020204" pitchFamily="34" charset="0"/>
              <a:buChar char="•"/>
            </a:pPr>
            <a:r>
              <a:rPr lang="en-US" sz="1200" b="1" dirty="0" smtClean="0">
                <a:latin typeface="Open sans"/>
              </a:rPr>
              <a:t>Dinosaurs </a:t>
            </a:r>
            <a:r>
              <a:rPr lang="en-US" sz="1200" b="1" dirty="0">
                <a:latin typeface="Open sans"/>
              </a:rPr>
              <a:t>were the largest land animals of all time, </a:t>
            </a:r>
            <a:r>
              <a:rPr lang="en-US" sz="1200" b="1" dirty="0" smtClean="0">
                <a:latin typeface="Open sans"/>
              </a:rPr>
              <a:t>but some smaller dinosaur fossils have been discovered in different parts of the world.</a:t>
            </a:r>
            <a:endParaRPr lang="en-US" sz="1200" b="1" dirty="0">
              <a:latin typeface="Open sans"/>
            </a:endParaRPr>
          </a:p>
          <a:p>
            <a:pPr marL="171450" indent="-171450">
              <a:buFont typeface="Arial" panose="020B0604020202020204" pitchFamily="34" charset="0"/>
              <a:buChar char="•"/>
            </a:pPr>
            <a:endParaRPr lang="en-US" sz="1200" b="1" dirty="0" smtClean="0">
              <a:latin typeface="Open sans"/>
            </a:endParaRPr>
          </a:p>
        </p:txBody>
      </p:sp>
    </p:spTree>
    <p:extLst>
      <p:ext uri="{BB962C8B-B14F-4D97-AF65-F5344CB8AC3E}">
        <p14:creationId xmlns:p14="http://schemas.microsoft.com/office/powerpoint/2010/main" val="1662595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51" y="643585"/>
            <a:ext cx="6156960" cy="6058262"/>
          </a:xfrm>
          <a:prstGeom prst="rect">
            <a:avLst/>
          </a:prstGeom>
        </p:spPr>
        <p:txBody>
          <a:bodyPr wrap="square">
            <a:spAutoFit/>
          </a:bodyPr>
          <a:lstStyle/>
          <a:p>
            <a:pPr>
              <a:lnSpc>
                <a:spcPct val="107000"/>
              </a:lnSpc>
              <a:spcAft>
                <a:spcPts val="800"/>
              </a:spcAft>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Student Copy(Revising a Weak Introduction)</a:t>
            </a:r>
          </a:p>
          <a:p>
            <a:pPr>
              <a:lnSpc>
                <a:spcPct val="107000"/>
              </a:lnSpc>
              <a:spcAft>
                <a:spcPts val="800"/>
              </a:spcAft>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Name ___________________</a:t>
            </a:r>
          </a:p>
          <a:p>
            <a:pPr>
              <a:lnSpc>
                <a:spcPct val="107000"/>
              </a:lnSpc>
              <a:spcAft>
                <a:spcPts val="800"/>
              </a:spcAft>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________________________</a:t>
            </a:r>
          </a:p>
          <a:p>
            <a:pPr algn="ct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Dinosaurs lived on Earth</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They were really big.  Scientists found a new dinosaur.  Awesome!</a:t>
            </a:r>
          </a:p>
          <a:p>
            <a:pP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On a dig in Germany scientists found 11 bones of a dinosaur.  It looked like a Sauropod.  Sauropods were huge dinosaurs that grew to be 120 feet long. But the bones of this new dinosaur were only 20 feet long.</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They were confused. At first the scientists thought these were the bones of a baby Sauropod.  But after studying the bones more, they knew it was an adult dinosaur.  It was a tiny version of a Sauropod.</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Scientists have named this dinosaur Europasurus.  It is only a little bigger than a horse. </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Scientists think that millions of years ago some Sauropods lived on an island and did not have much food.  This cause them to decrease in size over 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62</a:t>
            </a:fld>
            <a:endParaRPr lang="en-US" dirty="0"/>
          </a:p>
        </p:txBody>
      </p:sp>
      <p:sp>
        <p:nvSpPr>
          <p:cNvPr id="4" name="Footer Placeholder 3"/>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423089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51" y="643585"/>
            <a:ext cx="6156960" cy="6892977"/>
          </a:xfrm>
          <a:prstGeom prst="rect">
            <a:avLst/>
          </a:prstGeom>
        </p:spPr>
        <p:txBody>
          <a:bodyPr wrap="square">
            <a:spAutoFit/>
          </a:bodyPr>
          <a:lstStyle/>
          <a:p>
            <a:pPr>
              <a:lnSpc>
                <a:spcPct val="107000"/>
              </a:lnSpc>
              <a:spcAft>
                <a:spcPts val="800"/>
              </a:spcAft>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Student Copy(Writing an Introduction)</a:t>
            </a:r>
          </a:p>
          <a:p>
            <a:pPr>
              <a:lnSpc>
                <a:spcPct val="107000"/>
              </a:lnSpc>
              <a:spcAft>
                <a:spcPts val="800"/>
              </a:spcAft>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Name ___________________</a:t>
            </a:r>
          </a:p>
          <a:p>
            <a:pPr>
              <a:lnSpc>
                <a:spcPct val="107000"/>
              </a:lnSpc>
              <a:spcAft>
                <a:spcPts val="800"/>
              </a:spcAft>
            </a:pPr>
            <a:endPar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________________________</a:t>
            </a:r>
          </a:p>
          <a:p>
            <a:pPr algn="ct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On </a:t>
            </a:r>
            <a:r>
              <a:rPr lang="en-US" sz="1600" dirty="0">
                <a:latin typeface="Calibri" panose="020F0502020204030204" pitchFamily="34" charset="0"/>
                <a:ea typeface="Calibri" panose="020F0502020204030204" pitchFamily="34" charset="0"/>
                <a:cs typeface="Times New Roman" panose="02020603050405020304" pitchFamily="18" charset="0"/>
              </a:rPr>
              <a:t>a dig in Germany scientists found 11 bones of a dinosaur.  It looked like a Sauropod.  Sauropods were huge dinosaurs that grew to be 120 feet long. But the bones of this new dinosaur were only 20 feet long.</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They were confused. At first the scientists thought these were the bones of a baby Sauropod.  But after studying the bones more, they knew it was an adult dinosaur.  It was a tiny version of a Sauropod.</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Scientists have named this dinosaur Europasurus.  It is only a little bigger than a horse. </a:t>
            </a: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Scientists think that millions of years ago some Sauropods lived on an island and did not have much food.  This cause them to decrease in size over 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63</a:t>
            </a:fld>
            <a:endParaRPr lang="en-US" dirty="0"/>
          </a:p>
        </p:txBody>
      </p:sp>
      <p:sp>
        <p:nvSpPr>
          <p:cNvPr id="4" name="Footer Placeholder 3"/>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1561442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3660"/>
            <a:ext cx="6418385" cy="1464247"/>
          </a:xfrm>
          <a:prstGeom prst="rect">
            <a:avLst/>
          </a:prstGeom>
        </p:spPr>
        <p:txBody>
          <a:bodyPr wrap="square">
            <a:spAutoFit/>
          </a:bodyPr>
          <a:lstStyle/>
          <a:p>
            <a:pPr lvl="0"/>
            <a:endParaRPr lang="en-US" sz="1235" dirty="0">
              <a:solidFill>
                <a:prstClr val="black"/>
              </a:solidFill>
            </a:endParaRPr>
          </a:p>
          <a:p>
            <a:pPr lvl="0" algn="ctr"/>
            <a:r>
              <a:rPr lang="en-US" sz="2000" b="1" u="sng" dirty="0" smtClean="0">
                <a:solidFill>
                  <a:prstClr val="black"/>
                </a:solidFill>
              </a:rPr>
              <a:t>Fighting Fires</a:t>
            </a:r>
          </a:p>
          <a:p>
            <a:pPr lvl="0" algn="ctr">
              <a:lnSpc>
                <a:spcPct val="115000"/>
              </a:lnSpc>
            </a:pPr>
            <a:r>
              <a:rPr lang="en-US" sz="1600" b="1" dirty="0">
                <a:solidFill>
                  <a:prstClr val="black"/>
                </a:solidFill>
                <a:ea typeface="Calibri"/>
                <a:cs typeface="Calibri"/>
              </a:rPr>
              <a:t>Lexile </a:t>
            </a:r>
            <a:r>
              <a:rPr lang="en-US" sz="1600" b="1" dirty="0" smtClean="0">
                <a:solidFill>
                  <a:prstClr val="black"/>
                </a:solidFill>
                <a:ea typeface="Calibri"/>
                <a:cs typeface="Calibri"/>
              </a:rPr>
              <a:t>790</a:t>
            </a:r>
            <a:endParaRPr lang="en-US" sz="1600" b="1" dirty="0">
              <a:solidFill>
                <a:prstClr val="black"/>
              </a:solidFill>
              <a:ea typeface="Calibri"/>
              <a:cs typeface="Calibri"/>
            </a:endParaRPr>
          </a:p>
          <a:p>
            <a:pPr lvl="0" algn="ctr">
              <a:lnSpc>
                <a:spcPct val="115000"/>
              </a:lnSpc>
            </a:pPr>
            <a:r>
              <a:rPr lang="en-US" sz="1600" b="1" dirty="0">
                <a:solidFill>
                  <a:prstClr val="black"/>
                </a:solidFill>
                <a:ea typeface="Calibri"/>
                <a:cs typeface="Calibri"/>
              </a:rPr>
              <a:t>Grade level  </a:t>
            </a:r>
            <a:r>
              <a:rPr lang="en-US" sz="1600" b="1" dirty="0" smtClean="0">
                <a:solidFill>
                  <a:prstClr val="black"/>
                </a:solidFill>
                <a:ea typeface="Calibri"/>
                <a:cs typeface="Calibri"/>
              </a:rPr>
              <a:t>5.8</a:t>
            </a:r>
            <a:endParaRPr lang="en-US" sz="1600" b="1" dirty="0">
              <a:solidFill>
                <a:prstClr val="black"/>
              </a:solidFill>
              <a:latin typeface="Calibri" panose="020F0502020204030204" pitchFamily="34" charset="0"/>
              <a:ea typeface="Times New Roman" panose="02020603050405020304" pitchFamily="18" charset="0"/>
              <a:cs typeface="Eldorado-Roman"/>
            </a:endParaRPr>
          </a:p>
          <a:p>
            <a:pPr lvl="0" algn="ctr"/>
            <a:endParaRPr lang="en-US" sz="2000" b="1" u="sng" dirty="0">
              <a:solidFill>
                <a:prstClr val="black"/>
              </a:solidFill>
            </a:endParaRPr>
          </a:p>
        </p:txBody>
      </p:sp>
      <p:sp>
        <p:nvSpPr>
          <p:cNvPr id="5" name="Slide Number Placeholder 4"/>
          <p:cNvSpPr>
            <a:spLocks noGrp="1"/>
          </p:cNvSpPr>
          <p:nvPr>
            <p:ph type="sldNum" sz="quarter" idx="12"/>
          </p:nvPr>
        </p:nvSpPr>
        <p:spPr/>
        <p:txBody>
          <a:bodyPr/>
          <a:lstStyle/>
          <a:p>
            <a:fld id="{1A106AFE-017A-4B10-8C59-6A35C2B2E226}" type="slidenum">
              <a:rPr lang="en-US" smtClean="0"/>
              <a:t>64</a:t>
            </a:fld>
            <a:endParaRPr lang="en-US" dirty="0"/>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148474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785" y="474947"/>
            <a:ext cx="6418385" cy="5747856"/>
          </a:xfrm>
          <a:prstGeom prst="rect">
            <a:avLst/>
          </a:prstGeom>
        </p:spPr>
        <p:txBody>
          <a:bodyPr wrap="square">
            <a:spAutoFit/>
          </a:bodyPr>
          <a:lstStyle/>
          <a:p>
            <a:pPr lvl="0">
              <a:lnSpc>
                <a:spcPct val="115000"/>
              </a:lnSpc>
            </a:pPr>
            <a:r>
              <a:rPr lang="en-US" sz="1200" dirty="0">
                <a:solidFill>
                  <a:prstClr val="black"/>
                </a:solidFill>
                <a:ea typeface="Calibri"/>
                <a:cs typeface="Calibri"/>
              </a:rPr>
              <a:t>Teacher Copy </a:t>
            </a:r>
            <a:endParaRPr lang="en-US" sz="1200" dirty="0" smtClean="0">
              <a:solidFill>
                <a:prstClr val="black"/>
              </a:solidFill>
              <a:ea typeface="Calibri"/>
              <a:cs typeface="Calibri"/>
            </a:endParaRPr>
          </a:p>
          <a:p>
            <a:pPr lvl="0">
              <a:lnSpc>
                <a:spcPct val="115000"/>
              </a:lnSpc>
            </a:pPr>
            <a:r>
              <a:rPr lang="en-US" sz="1200" dirty="0" smtClean="0">
                <a:solidFill>
                  <a:prstClr val="black"/>
                </a:solidFill>
                <a:ea typeface="Calibri"/>
                <a:cs typeface="Calibri"/>
              </a:rPr>
              <a:t>Lexile 790</a:t>
            </a:r>
            <a:endParaRPr lang="en-US" sz="1200" dirty="0">
              <a:solidFill>
                <a:prstClr val="black"/>
              </a:solidFill>
              <a:ea typeface="Calibri"/>
              <a:cs typeface="Calibri"/>
            </a:endParaRPr>
          </a:p>
          <a:p>
            <a:pPr lvl="0">
              <a:lnSpc>
                <a:spcPct val="115000"/>
              </a:lnSpc>
            </a:pPr>
            <a:r>
              <a:rPr lang="en-US" sz="1200" dirty="0">
                <a:solidFill>
                  <a:prstClr val="black"/>
                </a:solidFill>
                <a:ea typeface="Calibri"/>
                <a:cs typeface="Calibri"/>
              </a:rPr>
              <a:t>Grade level </a:t>
            </a:r>
            <a:r>
              <a:rPr lang="en-US" sz="1200" dirty="0" smtClean="0">
                <a:solidFill>
                  <a:prstClr val="black"/>
                </a:solidFill>
                <a:ea typeface="Calibri"/>
                <a:cs typeface="Calibri"/>
              </a:rPr>
              <a:t>5.8</a:t>
            </a:r>
            <a:endParaRPr lang="en-US" sz="1200" dirty="0">
              <a:solidFill>
                <a:prstClr val="black"/>
              </a:solidFill>
              <a:ea typeface="Calibri"/>
              <a:cs typeface="Calibri"/>
            </a:endParaRPr>
          </a:p>
          <a:p>
            <a:pPr>
              <a:lnSpc>
                <a:spcPct val="107000"/>
              </a:lnSpc>
              <a:spcBef>
                <a:spcPts val="800"/>
              </a:spcBef>
              <a:spcAft>
                <a:spcPts val="600"/>
              </a:spcAft>
            </a:pPr>
            <a:r>
              <a:rPr lang="en-US" sz="1000" dirty="0" smtClean="0">
                <a:latin typeface="Calibri" panose="020F0502020204030204" pitchFamily="34" charset="0"/>
                <a:ea typeface="Times New Roman" panose="02020603050405020304" pitchFamily="18" charset="0"/>
                <a:cs typeface="Eldorado-Roman"/>
              </a:rPr>
              <a:t>Nonfiction </a:t>
            </a:r>
            <a:r>
              <a:rPr lang="en-US" sz="1000" dirty="0">
                <a:latin typeface="Calibri" panose="020F0502020204030204" pitchFamily="34" charset="0"/>
                <a:ea typeface="Times New Roman" panose="02020603050405020304" pitchFamily="18" charset="0"/>
                <a:cs typeface="Eldorado-Roman"/>
              </a:rPr>
              <a:t>Passages for Test Practice: Grades 4-5 © Michael Priestley, Scholastic Teaching Resources Permission Granted for Classroom Use </a:t>
            </a:r>
            <a:endParaRPr lang="en-US" sz="1000" dirty="0" smtClean="0">
              <a:latin typeface="Calibri" panose="020F0502020204030204" pitchFamily="34" charset="0"/>
              <a:ea typeface="Times New Roman" panose="02020603050405020304" pitchFamily="18" charset="0"/>
              <a:cs typeface="Eldorado-Roman"/>
            </a:endParaRPr>
          </a:p>
          <a:p>
            <a:pPr algn="ctr">
              <a:lnSpc>
                <a:spcPct val="107000"/>
              </a:lnSpc>
              <a:spcBef>
                <a:spcPts val="800"/>
              </a:spcBef>
              <a:spcAft>
                <a:spcPts val="600"/>
              </a:spcAft>
            </a:pPr>
            <a:r>
              <a:rPr lang="en-US" sz="2000" b="1" u="sng" dirty="0" smtClean="0">
                <a:solidFill>
                  <a:prstClr val="black"/>
                </a:solidFill>
                <a:latin typeface="Calibri" panose="020F0502020204030204" pitchFamily="34" charset="0"/>
                <a:ea typeface="Times New Roman" panose="02020603050405020304" pitchFamily="18" charset="0"/>
                <a:cs typeface="Eldorado-Roman"/>
              </a:rPr>
              <a:t>Fighting </a:t>
            </a:r>
            <a:r>
              <a:rPr lang="en-US" sz="2000" b="1" u="sng" dirty="0">
                <a:solidFill>
                  <a:prstClr val="black"/>
                </a:solidFill>
                <a:latin typeface="Calibri" panose="020F0502020204030204" pitchFamily="34" charset="0"/>
                <a:ea typeface="Times New Roman" panose="02020603050405020304" pitchFamily="18" charset="0"/>
                <a:cs typeface="Eldorado-Roman"/>
              </a:rPr>
              <a:t>Fires</a:t>
            </a:r>
            <a:endParaRPr lang="en-US" sz="20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800"/>
              </a:spcBef>
              <a:spcAft>
                <a:spcPts val="600"/>
              </a:spcAft>
            </a:pPr>
            <a:r>
              <a:rPr lang="en-US" sz="1200" dirty="0">
                <a:solidFill>
                  <a:prstClr val="black"/>
                </a:solidFill>
                <a:latin typeface="Calibri" panose="020F0502020204030204" pitchFamily="34" charset="0"/>
                <a:ea typeface="Times New Roman" panose="02020603050405020304" pitchFamily="18" charset="0"/>
                <a:cs typeface="Eldorado-Roman"/>
              </a:rPr>
              <a:t>Nothing gets people moving faster than the word fire. When someone yells “Fire!” most people dash for the exits. Their only thought is to get out of the building fast. Firefighters, on the other hand, race just as quickly toward the fire because they want to put out the blaze as fast as possible</a:t>
            </a:r>
            <a:r>
              <a:rPr lang="en-US" sz="1200" dirty="0" smtClean="0">
                <a:solidFill>
                  <a:prstClr val="black"/>
                </a:solidFill>
                <a:latin typeface="Calibri" panose="020F0502020204030204" pitchFamily="34" charset="0"/>
                <a:ea typeface="Times New Roman" panose="02020603050405020304" pitchFamily="18" charset="0"/>
                <a:cs typeface="Eldorado-Roman"/>
              </a:rPr>
              <a:t>.</a:t>
            </a:r>
          </a:p>
          <a:p>
            <a:pPr lvl="0">
              <a:lnSpc>
                <a:spcPct val="107000"/>
              </a:lnSpc>
              <a:spcBef>
                <a:spcPts val="800"/>
              </a:spcBef>
              <a:spcAft>
                <a:spcPts val="600"/>
              </a:spcAft>
            </a:pPr>
            <a:r>
              <a:rPr lang="en-US" sz="1200" dirty="0" smtClean="0">
                <a:solidFill>
                  <a:prstClr val="black"/>
                </a:solidFill>
                <a:latin typeface="Calibri" panose="020F0502020204030204" pitchFamily="34" charset="0"/>
                <a:ea typeface="Times New Roman" panose="02020603050405020304" pitchFamily="18" charset="0"/>
                <a:cs typeface="Eldorado-Roman"/>
              </a:rPr>
              <a:t>There </a:t>
            </a:r>
            <a:r>
              <a:rPr lang="en-US" sz="1200" dirty="0">
                <a:solidFill>
                  <a:prstClr val="black"/>
                </a:solidFill>
                <a:latin typeface="Calibri" panose="020F0502020204030204" pitchFamily="34" charset="0"/>
                <a:ea typeface="Times New Roman" panose="02020603050405020304" pitchFamily="18" charset="0"/>
                <a:cs typeface="Eldorado-Roman"/>
              </a:rPr>
              <a:t>are more than one million firefighters in the United States today. They are trained to put out fires.</a:t>
            </a:r>
            <a:r>
              <a:rPr lang="en-US"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sz="1200" dirty="0">
                <a:solidFill>
                  <a:prstClr val="black"/>
                </a:solidFill>
                <a:latin typeface="Calibri" panose="020F0502020204030204" pitchFamily="34" charset="0"/>
                <a:ea typeface="Times New Roman" panose="02020603050405020304" pitchFamily="18" charset="0"/>
                <a:cs typeface="Eldorado-Roman"/>
              </a:rPr>
              <a:t>Back in the 1600s, though, there were no trained firefighters. Putting out fires was everyone’s job. Cities and towns had no indoor plumbing, running water, or fire hydrants, so water from a pond, river, or well had to be carried to the fire in buckets. When a fire broke out, everyone ran to help. They formed a bucket brigade. Men formed one line leading from the water supply and passed buckets of water to throw on the fire. Women and children formed another line, sending empty buckets back to be filled. It was a very slow way to put out a fire, and many homes burned to the ground before they could be saved.</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800"/>
              </a:spcBef>
              <a:spcAft>
                <a:spcPts val="600"/>
              </a:spcAft>
            </a:pPr>
            <a:r>
              <a:rPr lang="en-US" sz="1200" dirty="0">
                <a:solidFill>
                  <a:prstClr val="black"/>
                </a:solidFill>
                <a:latin typeface="Calibri" panose="020F0502020204030204" pitchFamily="34" charset="0"/>
                <a:ea typeface="Times New Roman" panose="02020603050405020304" pitchFamily="18" charset="0"/>
                <a:cs typeface="Eldorado-Roman"/>
              </a:rPr>
              <a:t>Then in 1736, Benjamin Franklin came up with the idea for a fire department. He convinced a group of people in Philadelphia to form the Union Fire Company. They became the first official volunteer firefighters.</a:t>
            </a: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800"/>
              </a:spcBef>
              <a:spcAft>
                <a:spcPts val="600"/>
              </a:spcAft>
            </a:pPr>
            <a:r>
              <a:rPr lang="en-US" sz="1200" dirty="0">
                <a:solidFill>
                  <a:prstClr val="black"/>
                </a:solidFill>
                <a:latin typeface="Calibri" panose="020F0502020204030204" pitchFamily="34" charset="0"/>
                <a:ea typeface="Times New Roman" panose="02020603050405020304" pitchFamily="18" charset="0"/>
                <a:cs typeface="Eldorado-Roman"/>
              </a:rPr>
              <a:t>Today, three out of four American firefighters are volunteers. These brave men and women do not get paid for their work, but they are in good company. George Washington, Thomas Jefferson, and Paul Revere were all volunteer firefighters, too, in their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5148372" y="8585419"/>
            <a:ext cx="1543050" cy="486833"/>
          </a:xfrm>
        </p:spPr>
        <p:txBody>
          <a:bodyPr/>
          <a:lstStyle/>
          <a:p>
            <a:fld id="{1A106AFE-017A-4B10-8C59-6A35C2B2E226}" type="slidenum">
              <a:rPr lang="en-US" smtClean="0"/>
              <a:t>65</a:t>
            </a:fld>
            <a:endParaRPr lang="en-US" dirty="0"/>
          </a:p>
        </p:txBody>
      </p:sp>
      <p:grpSp>
        <p:nvGrpSpPr>
          <p:cNvPr id="7" name="Group 6"/>
          <p:cNvGrpSpPr/>
          <p:nvPr/>
        </p:nvGrpSpPr>
        <p:grpSpPr>
          <a:xfrm>
            <a:off x="217466" y="6222803"/>
            <a:ext cx="6047756" cy="2739552"/>
            <a:chOff x="338757" y="5006419"/>
            <a:chExt cx="6047756" cy="2739552"/>
          </a:xfrm>
        </p:grpSpPr>
        <p:pic>
          <p:nvPicPr>
            <p:cNvPr id="9" name="Picture 8"/>
            <p:cNvPicPr>
              <a:picLocks noChangeAspect="1"/>
            </p:cNvPicPr>
            <p:nvPr/>
          </p:nvPicPr>
          <p:blipFill>
            <a:blip r:embed="rId2"/>
            <a:stretch>
              <a:fillRect/>
            </a:stretch>
          </p:blipFill>
          <p:spPr>
            <a:xfrm>
              <a:off x="338757" y="5006419"/>
              <a:ext cx="6047756" cy="2737341"/>
            </a:xfrm>
            <a:prstGeom prst="rect">
              <a:avLst/>
            </a:prstGeom>
          </p:spPr>
        </p:pic>
        <p:sp>
          <p:nvSpPr>
            <p:cNvPr id="10" name="Rectangle 9"/>
            <p:cNvSpPr/>
            <p:nvPr/>
          </p:nvSpPr>
          <p:spPr>
            <a:xfrm>
              <a:off x="3150863" y="5428095"/>
              <a:ext cx="1011734"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4909" y="5428095"/>
              <a:ext cx="890929" cy="3074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6730" y="7478934"/>
              <a:ext cx="712099" cy="26703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-5</a:t>
              </a:r>
              <a:r>
                <a:rPr lang="en-US" sz="1200" b="1" baseline="30000" dirty="0" smtClean="0">
                  <a:solidFill>
                    <a:srgbClr val="C00000"/>
                  </a:solidFill>
                </a:rPr>
                <a:t>th</a:t>
              </a:r>
              <a:r>
                <a:rPr lang="en-US" sz="1200" b="1" dirty="0" smtClean="0">
                  <a:solidFill>
                    <a:srgbClr val="C00000"/>
                  </a:solidFill>
                </a:rPr>
                <a:t> </a:t>
              </a:r>
            </a:p>
          </p:txBody>
        </p:sp>
      </p:grpSp>
      <p:sp>
        <p:nvSpPr>
          <p:cNvPr id="13" name="Freeform 12"/>
          <p:cNvSpPr/>
          <p:nvPr/>
        </p:nvSpPr>
        <p:spPr>
          <a:xfrm>
            <a:off x="2973355" y="8014097"/>
            <a:ext cx="1124167" cy="679010"/>
          </a:xfrm>
          <a:custGeom>
            <a:avLst/>
            <a:gdLst>
              <a:gd name="connsiteX0" fmla="*/ 10591 w 1124167"/>
              <a:gd name="connsiteY0" fmla="*/ 0 h 679010"/>
              <a:gd name="connsiteX1" fmla="*/ 1537 w 1124167"/>
              <a:gd name="connsiteY1" fmla="*/ 307818 h 679010"/>
              <a:gd name="connsiteX2" fmla="*/ 55858 w 1124167"/>
              <a:gd name="connsiteY2" fmla="*/ 316871 h 679010"/>
              <a:gd name="connsiteX3" fmla="*/ 236928 w 1124167"/>
              <a:gd name="connsiteY3" fmla="*/ 334978 h 679010"/>
              <a:gd name="connsiteX4" fmla="*/ 300302 w 1124167"/>
              <a:gd name="connsiteY4" fmla="*/ 344031 h 679010"/>
              <a:gd name="connsiteX5" fmla="*/ 336516 w 1124167"/>
              <a:gd name="connsiteY5" fmla="*/ 353085 h 679010"/>
              <a:gd name="connsiteX6" fmla="*/ 626227 w 1124167"/>
              <a:gd name="connsiteY6" fmla="*/ 380245 h 679010"/>
              <a:gd name="connsiteX7" fmla="*/ 662440 w 1124167"/>
              <a:gd name="connsiteY7" fmla="*/ 389299 h 679010"/>
              <a:gd name="connsiteX8" fmla="*/ 743922 w 1124167"/>
              <a:gd name="connsiteY8" fmla="*/ 398352 h 679010"/>
              <a:gd name="connsiteX9" fmla="*/ 807296 w 1124167"/>
              <a:gd name="connsiteY9" fmla="*/ 407406 h 679010"/>
              <a:gd name="connsiteX10" fmla="*/ 834456 w 1124167"/>
              <a:gd name="connsiteY10" fmla="*/ 416459 h 679010"/>
              <a:gd name="connsiteX11" fmla="*/ 1015526 w 1124167"/>
              <a:gd name="connsiteY11" fmla="*/ 434566 h 679010"/>
              <a:gd name="connsiteX12" fmla="*/ 1124167 w 1124167"/>
              <a:gd name="connsiteY12" fmla="*/ 443620 h 679010"/>
              <a:gd name="connsiteX13" fmla="*/ 1106060 w 1124167"/>
              <a:gd name="connsiteY13" fmla="*/ 470780 h 679010"/>
              <a:gd name="connsiteX14" fmla="*/ 1097007 w 1124167"/>
              <a:gd name="connsiteY14" fmla="*/ 525101 h 679010"/>
              <a:gd name="connsiteX15" fmla="*/ 1087953 w 1124167"/>
              <a:gd name="connsiteY15" fmla="*/ 679010 h 67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4167" h="679010">
                <a:moveTo>
                  <a:pt x="10591" y="0"/>
                </a:moveTo>
                <a:cubicBezTo>
                  <a:pt x="7573" y="102606"/>
                  <a:pt x="-4157" y="205326"/>
                  <a:pt x="1537" y="307818"/>
                </a:cubicBezTo>
                <a:cubicBezTo>
                  <a:pt x="3452" y="342279"/>
                  <a:pt x="47482" y="319663"/>
                  <a:pt x="55858" y="316871"/>
                </a:cubicBezTo>
                <a:cubicBezTo>
                  <a:pt x="116215" y="322907"/>
                  <a:pt x="176880" y="326400"/>
                  <a:pt x="236928" y="334978"/>
                </a:cubicBezTo>
                <a:cubicBezTo>
                  <a:pt x="258053" y="337996"/>
                  <a:pt x="279307" y="340214"/>
                  <a:pt x="300302" y="344031"/>
                </a:cubicBezTo>
                <a:cubicBezTo>
                  <a:pt x="312544" y="346257"/>
                  <a:pt x="324169" y="351542"/>
                  <a:pt x="336516" y="353085"/>
                </a:cubicBezTo>
                <a:cubicBezTo>
                  <a:pt x="423419" y="363948"/>
                  <a:pt x="535215" y="372661"/>
                  <a:pt x="626227" y="380245"/>
                </a:cubicBezTo>
                <a:cubicBezTo>
                  <a:pt x="638298" y="383263"/>
                  <a:pt x="650142" y="387407"/>
                  <a:pt x="662440" y="389299"/>
                </a:cubicBezTo>
                <a:cubicBezTo>
                  <a:pt x="689450" y="393454"/>
                  <a:pt x="716805" y="394962"/>
                  <a:pt x="743922" y="398352"/>
                </a:cubicBezTo>
                <a:cubicBezTo>
                  <a:pt x="765096" y="400999"/>
                  <a:pt x="786171" y="404388"/>
                  <a:pt x="807296" y="407406"/>
                </a:cubicBezTo>
                <a:cubicBezTo>
                  <a:pt x="816349" y="410424"/>
                  <a:pt x="825140" y="414389"/>
                  <a:pt x="834456" y="416459"/>
                </a:cubicBezTo>
                <a:cubicBezTo>
                  <a:pt x="896198" y="430179"/>
                  <a:pt x="949751" y="429506"/>
                  <a:pt x="1015526" y="434566"/>
                </a:cubicBezTo>
                <a:lnTo>
                  <a:pt x="1124167" y="443620"/>
                </a:lnTo>
                <a:cubicBezTo>
                  <a:pt x="1118131" y="452673"/>
                  <a:pt x="1109501" y="460458"/>
                  <a:pt x="1106060" y="470780"/>
                </a:cubicBezTo>
                <a:cubicBezTo>
                  <a:pt x="1100255" y="488195"/>
                  <a:pt x="1098669" y="506820"/>
                  <a:pt x="1097007" y="525101"/>
                </a:cubicBezTo>
                <a:cubicBezTo>
                  <a:pt x="1087765" y="626765"/>
                  <a:pt x="1087953" y="624459"/>
                  <a:pt x="1087953" y="67901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128963" y="207910"/>
            <a:ext cx="3429000" cy="461665"/>
          </a:xfrm>
          <a:prstGeom prst="rect">
            <a:avLst/>
          </a:prstGeom>
        </p:spPr>
        <p:txBody>
          <a:bodyPr>
            <a:spAutoFit/>
          </a:bodyPr>
          <a:lstStyle/>
          <a:p>
            <a:r>
              <a:rPr lang="en-US" sz="1200" dirty="0">
                <a:hlinkClick r:id="rId3"/>
              </a:rPr>
              <a:t>https://</a:t>
            </a:r>
            <a:r>
              <a:rPr lang="en-US" sz="1200" dirty="0" smtClean="0">
                <a:hlinkClick r:id="rId3"/>
              </a:rPr>
              <a:t>www.youtube.com/watch?v=xBjtjXFRQ7A</a:t>
            </a:r>
            <a:endParaRPr lang="en-US" sz="1200" dirty="0" smtClean="0"/>
          </a:p>
          <a:p>
            <a:endParaRPr lang="en-US" sz="1200" dirty="0"/>
          </a:p>
        </p:txBody>
      </p:sp>
    </p:spTree>
    <p:extLst>
      <p:ext uri="{BB962C8B-B14F-4D97-AF65-F5344CB8AC3E}">
        <p14:creationId xmlns:p14="http://schemas.microsoft.com/office/powerpoint/2010/main" val="2746546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51" y="643585"/>
            <a:ext cx="6156960" cy="8103244"/>
          </a:xfrm>
          <a:prstGeom prst="rect">
            <a:avLst/>
          </a:prstGeom>
        </p:spPr>
        <p:txBody>
          <a:bodyPr wrap="square">
            <a:spAutoFit/>
          </a:bodyPr>
          <a:lstStyle/>
          <a:p>
            <a:pPr lvl="0"/>
            <a:r>
              <a:rPr lang="en-US" sz="1400" b="1" dirty="0">
                <a:solidFill>
                  <a:prstClr val="black"/>
                </a:solidFill>
              </a:rPr>
              <a:t>Teacher Key: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1 Topic and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2: Topic Sentence (Main Idea, Thesis)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400" b="1" dirty="0">
                <a:solidFill>
                  <a:prstClr val="black"/>
                </a:solidFill>
                <a:highlight>
                  <a:srgbClr val="00FFFF"/>
                </a:highlight>
              </a:rPr>
              <a:t>B =  Blue – Bridge</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00FF00"/>
                </a:highlight>
              </a:rPr>
              <a:t>E = Green –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C0C0C0"/>
                </a:highlight>
              </a:rPr>
              <a:t>A = Gray - Analysis of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FF0000"/>
                </a:highlight>
              </a:rPr>
              <a:t>R = Red - Relating back to the topic (conclusion </a:t>
            </a:r>
            <a:endParaRPr lang="en-US" sz="1400" b="1" dirty="0" smtClean="0">
              <a:solidFill>
                <a:prstClr val="black"/>
              </a:solidFill>
              <a:highlight>
                <a:srgbClr val="FF0000"/>
              </a:highlight>
            </a:endParaRPr>
          </a:p>
          <a:p>
            <a:pPr lvl="0"/>
            <a:endParaRPr lang="en-US" sz="1400" b="1" dirty="0">
              <a:solidFill>
                <a:prstClr val="black"/>
              </a:solidFill>
              <a:highlight>
                <a:srgbClr val="FF0000"/>
              </a:highlight>
              <a:latin typeface="Calibri" panose="020F0502020204030204" pitchFamily="34" charset="0"/>
              <a:ea typeface="Times New Roman" panose="02020603050405020304" pitchFamily="18" charset="0"/>
              <a:cs typeface="Eldorado-Roman"/>
            </a:endParaRPr>
          </a:p>
          <a:p>
            <a:pPr lvl="0" algn="ctr">
              <a:lnSpc>
                <a:spcPct val="115000"/>
              </a:lnSpc>
            </a:pPr>
            <a:r>
              <a:rPr lang="en-US" dirty="0">
                <a:solidFill>
                  <a:prstClr val="black"/>
                </a:solidFill>
                <a:ea typeface="Calibri"/>
                <a:cs typeface="Calibri"/>
              </a:rPr>
              <a:t>Teacher Reference Original Copy with Strong </a:t>
            </a:r>
            <a:r>
              <a:rPr lang="en-US" dirty="0" smtClean="0">
                <a:solidFill>
                  <a:prstClr val="black"/>
                </a:solidFill>
                <a:ea typeface="Calibri"/>
                <a:cs typeface="Calibri"/>
              </a:rPr>
              <a:t>Introduction</a:t>
            </a:r>
          </a:p>
          <a:p>
            <a:pPr lvl="0" algn="ctr">
              <a:lnSpc>
                <a:spcPct val="115000"/>
              </a:lnSpc>
            </a:pPr>
            <a:endParaRPr lang="en-US" sz="800" dirty="0">
              <a:solidFill>
                <a:srgbClr val="000000"/>
              </a:solidFill>
              <a:latin typeface="Calibri" panose="020F0502020204030204" pitchFamily="34" charset="0"/>
            </a:endParaRPr>
          </a:p>
          <a:p>
            <a:pPr lvl="0" algn="ctr"/>
            <a:r>
              <a:rPr lang="en-US" dirty="0" smtClean="0">
                <a:latin typeface="Calibri" panose="020F0502020204030204" pitchFamily="34" charset="0"/>
                <a:ea typeface="Times New Roman" panose="02020603050405020304" pitchFamily="18" charset="0"/>
                <a:cs typeface="Eldorado-Roman"/>
              </a:rPr>
              <a:t>Fighting Fires</a:t>
            </a:r>
            <a:r>
              <a:rPr lang="en-US"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6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a:endParaRPr lang="en-US" sz="1600" b="1" dirty="0">
              <a:solidFill>
                <a:srgbClr val="000000"/>
              </a:solidFill>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p>
            <a:pPr lvl="0"/>
            <a:r>
              <a:rPr lang="en-US" sz="1400" dirty="0" smtClean="0">
                <a:highlight>
                  <a:srgbClr val="00FFFF"/>
                </a:highlight>
                <a:latin typeface="Calibri" panose="020F0502020204030204" pitchFamily="34" charset="0"/>
                <a:ea typeface="Times New Roman" panose="02020603050405020304" pitchFamily="18" charset="0"/>
                <a:cs typeface="Eldorado-Roman"/>
              </a:rPr>
              <a:t>Nothing </a:t>
            </a:r>
            <a:r>
              <a:rPr lang="en-US" sz="1400" dirty="0">
                <a:highlight>
                  <a:srgbClr val="00FFFF"/>
                </a:highlight>
                <a:latin typeface="Calibri" panose="020F0502020204030204" pitchFamily="34" charset="0"/>
                <a:ea typeface="Times New Roman" panose="02020603050405020304" pitchFamily="18" charset="0"/>
                <a:cs typeface="Eldorado-Roman"/>
              </a:rPr>
              <a:t>gets people moving faster than the word </a:t>
            </a:r>
            <a:r>
              <a:rPr lang="en-US" sz="1400" i="1" dirty="0">
                <a:highlight>
                  <a:srgbClr val="00FFFF"/>
                </a:highlight>
                <a:latin typeface="Calibri" panose="020F0502020204030204" pitchFamily="34" charset="0"/>
                <a:ea typeface="Times New Roman" panose="02020603050405020304" pitchFamily="18" charset="0"/>
                <a:cs typeface="Eldorado-Italic"/>
              </a:rPr>
              <a:t>fire</a:t>
            </a:r>
            <a:r>
              <a:rPr lang="en-US" sz="1400" dirty="0">
                <a:highlight>
                  <a:srgbClr val="00FFFF"/>
                </a:highlight>
                <a:latin typeface="Calibri" panose="020F0502020204030204" pitchFamily="34" charset="0"/>
                <a:ea typeface="Times New Roman" panose="02020603050405020304" pitchFamily="18" charset="0"/>
                <a:cs typeface="Eldorado-Roman"/>
              </a:rPr>
              <a:t>. When someone yells “Fire!” most people dash for the exits. Their only thought is to get out of the building fast.</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FFFF00"/>
                </a:highlight>
                <a:latin typeface="Calibri" panose="020F0502020204030204" pitchFamily="34" charset="0"/>
                <a:ea typeface="Times New Roman" panose="02020603050405020304" pitchFamily="18" charset="0"/>
                <a:cs typeface="Eldorado-Roman"/>
              </a:rPr>
              <a:t>Firefighters, on the other hand, race just as quickly toward the fire because they want to put out the blaze as fast as possible</a:t>
            </a:r>
            <a:r>
              <a:rPr lang="en-US" sz="1400" dirty="0">
                <a:latin typeface="Calibri" panose="020F0502020204030204" pitchFamily="34" charset="0"/>
                <a:ea typeface="Times New Roman" panose="02020603050405020304" pitchFamily="18" charset="0"/>
                <a:cs typeface="Eldorado-Roman"/>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400" dirty="0">
                <a:highlight>
                  <a:srgbClr val="00FFFF"/>
                </a:highlight>
                <a:latin typeface="Calibri" panose="020F0502020204030204" pitchFamily="34" charset="0"/>
                <a:ea typeface="Times New Roman" panose="02020603050405020304" pitchFamily="18" charset="0"/>
                <a:cs typeface="Eldorado-Roman"/>
              </a:rPr>
              <a:t>There are more than one million firefighters in the United States today. They are trained to put out </a:t>
            </a:r>
            <a:r>
              <a:rPr lang="en-US" sz="1400" dirty="0" err="1" smtClean="0">
                <a:highlight>
                  <a:srgbClr val="00FFFF"/>
                </a:highlight>
                <a:latin typeface="Calibri" panose="020F0502020204030204" pitchFamily="34" charset="0"/>
                <a:ea typeface="Times New Roman" panose="02020603050405020304" pitchFamily="18" charset="0"/>
                <a:cs typeface="Eldorado-Roman"/>
              </a:rPr>
              <a:t>fires.</a:t>
            </a:r>
            <a:r>
              <a:rPr lang="en-US" sz="1400" dirty="0" err="1" smtClean="0">
                <a:highlight>
                  <a:srgbClr val="00FF00"/>
                </a:highlight>
                <a:latin typeface="Calibri" panose="020F0502020204030204" pitchFamily="34" charset="0"/>
                <a:ea typeface="Times New Roman" panose="02020603050405020304" pitchFamily="18" charset="0"/>
                <a:cs typeface="Eldorado-Roman"/>
              </a:rPr>
              <a:t>Back</a:t>
            </a:r>
            <a:r>
              <a:rPr lang="en-US" sz="1400" dirty="0" smtClean="0">
                <a:highlight>
                  <a:srgbClr val="00FF00"/>
                </a:highlight>
                <a:latin typeface="Calibri" panose="020F0502020204030204" pitchFamily="34" charset="0"/>
                <a:ea typeface="Times New Roman" panose="02020603050405020304" pitchFamily="18" charset="0"/>
                <a:cs typeface="Eldorado-Roman"/>
              </a:rPr>
              <a:t> </a:t>
            </a:r>
            <a:r>
              <a:rPr lang="en-US" sz="1400" dirty="0">
                <a:highlight>
                  <a:srgbClr val="00FF00"/>
                </a:highlight>
                <a:latin typeface="Calibri" panose="020F0502020204030204" pitchFamily="34" charset="0"/>
                <a:ea typeface="Times New Roman" panose="02020603050405020304" pitchFamily="18" charset="0"/>
                <a:cs typeface="Eldorado-Roman"/>
              </a:rPr>
              <a:t>in the 1600s, though, there were no trained firefighters</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C0C0C0"/>
                </a:highlight>
                <a:latin typeface="Calibri" panose="020F0502020204030204" pitchFamily="34" charset="0"/>
                <a:ea typeface="Times New Roman" panose="02020603050405020304" pitchFamily="18" charset="0"/>
                <a:cs typeface="Eldorado-Roman"/>
              </a:rPr>
              <a:t>Putting out fires was everyone’s job. Cities and towns had no indoor plumbing, running water, or fire hydrants, so water from a pond, river, or well had to be carried to the fire in buckets. When a fire broke out, everyone ran to help. They formed a bucket brigade. Men formed one line leading from the water supply and passed buckets of water to throw on the fire. Women and children formed another line, sending empty buckets back to be filled. It was a very slow way to put out a fire, and many homes burned to the ground before they could be saved</a:t>
            </a:r>
            <a:r>
              <a:rPr lang="en-US" sz="1400" dirty="0">
                <a:latin typeface="Calibri" panose="020F0502020204030204" pitchFamily="34" charset="0"/>
                <a:ea typeface="Times New Roman" panose="02020603050405020304" pitchFamily="18" charset="0"/>
                <a:cs typeface="Eldorado-Roman"/>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400" dirty="0">
                <a:highlight>
                  <a:srgbClr val="00FF00"/>
                </a:highlight>
                <a:latin typeface="Calibri" panose="020F0502020204030204" pitchFamily="34" charset="0"/>
                <a:ea typeface="Times New Roman" panose="02020603050405020304" pitchFamily="18" charset="0"/>
                <a:cs typeface="Eldorado-Roman"/>
              </a:rPr>
              <a:t>Then in 1736, Benjamin Franklin came up with the idea for a fire department</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C0C0C0"/>
                </a:highlight>
                <a:latin typeface="Calibri" panose="020F0502020204030204" pitchFamily="34" charset="0"/>
                <a:ea typeface="Times New Roman" panose="02020603050405020304" pitchFamily="18" charset="0"/>
                <a:cs typeface="Eldorado-Roman"/>
              </a:rPr>
              <a:t>He convinced a group of people in Philadelphia to form the Union Fire Company. They became the first official volunteer firefighters.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400" dirty="0">
                <a:highlight>
                  <a:srgbClr val="FF0000"/>
                </a:highlight>
                <a:latin typeface="Calibri" panose="020F0502020204030204" pitchFamily="34" charset="0"/>
                <a:ea typeface="Times New Roman" panose="02020603050405020304" pitchFamily="18" charset="0"/>
                <a:cs typeface="Eldorado-Roman"/>
              </a:rPr>
              <a:t>Today, three out of four American firefighters are volunteers. These brave men and women do not get paid for their work, but they are in good company. George Washington, Thomas Jefferson, and Paul Revere were all volunteer firefighters, too, in their day.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27000" y="363862"/>
            <a:ext cx="6698751" cy="322845"/>
          </a:xfrm>
          <a:prstGeom prst="rect">
            <a:avLst/>
          </a:prstGeom>
        </p:spPr>
        <p:txBody>
          <a:bodyPr wrap="square">
            <a:spAutoFit/>
          </a:bodyPr>
          <a:lstStyle/>
          <a:p>
            <a:pPr lvl="0">
              <a:lnSpc>
                <a:spcPct val="107000"/>
              </a:lnSpc>
              <a:spcBef>
                <a:spcPts val="800"/>
              </a:spcBef>
              <a:spcAft>
                <a:spcPts val="600"/>
              </a:spcAft>
            </a:pPr>
            <a:r>
              <a:rPr lang="en-US" sz="800" dirty="0">
                <a:solidFill>
                  <a:prstClr val="black"/>
                </a:solidFill>
                <a:latin typeface="Times-Roman"/>
                <a:ea typeface="Times New Roman" panose="02020603050405020304" pitchFamily="18" charset="0"/>
                <a:cs typeface="Times-Roman"/>
              </a:rPr>
              <a:t>Nonfiction Passages for Test Practice: Grades 4-5 © Michael Priestley, Scholastic Teaching Resources Permission Granted for Classroom Use</a:t>
            </a:r>
            <a:r>
              <a:rPr lang="en-US" sz="1400" dirty="0">
                <a:solidFill>
                  <a:prstClr val="black"/>
                </a:solidFill>
                <a:latin typeface="Calibri" panose="020F0502020204030204" pitchFamily="34" charset="0"/>
                <a:ea typeface="Times New Roman" panose="02020603050405020304" pitchFamily="18" charset="0"/>
                <a:cs typeface="Eldorado-Roman"/>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a:xfrm>
            <a:off x="1481959" y="8475136"/>
            <a:ext cx="3104329" cy="486833"/>
          </a:xfrm>
        </p:spPr>
        <p:txBody>
          <a:bodyPr/>
          <a:lstStyle/>
          <a:p>
            <a:r>
              <a:rPr lang="en-US" dirty="0"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66</a:t>
            </a:fld>
            <a:endParaRPr lang="en-US" dirty="0"/>
          </a:p>
        </p:txBody>
      </p:sp>
      <p:sp>
        <p:nvSpPr>
          <p:cNvPr id="7" name="Rectangle 6"/>
          <p:cNvSpPr/>
          <p:nvPr/>
        </p:nvSpPr>
        <p:spPr>
          <a:xfrm>
            <a:off x="127000" y="119595"/>
            <a:ext cx="6623996" cy="340093"/>
          </a:xfrm>
          <a:prstGeom prst="rect">
            <a:avLst/>
          </a:prstGeom>
        </p:spPr>
        <p:txBody>
          <a:bodyPr wrap="square">
            <a:spAutoFit/>
          </a:bodyPr>
          <a:lstStyle/>
          <a:p>
            <a:pPr lvl="0">
              <a:lnSpc>
                <a:spcPct val="115000"/>
              </a:lnSpc>
            </a:pPr>
            <a:r>
              <a:rPr lang="en-US" sz="1400" dirty="0">
                <a:solidFill>
                  <a:prstClr val="black"/>
                </a:solidFill>
                <a:ea typeface="Calibri"/>
                <a:cs typeface="Calibri"/>
              </a:rPr>
              <a:t>Teacher Highlighted Reference Original/Complete l Copy with Strong Introduction</a:t>
            </a:r>
            <a:endParaRPr lang="en-US"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31468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069" y="296060"/>
            <a:ext cx="6739931" cy="8275855"/>
          </a:xfrm>
          <a:prstGeom prst="rect">
            <a:avLst/>
          </a:prstGeom>
        </p:spPr>
        <p:txBody>
          <a:bodyPr wrap="square">
            <a:spAutoFit/>
          </a:bodyPr>
          <a:lstStyle/>
          <a:p>
            <a:pPr>
              <a:lnSpc>
                <a:spcPct val="107000"/>
              </a:lnSpc>
              <a:spcBef>
                <a:spcPts val="800"/>
              </a:spcBef>
              <a:spcAft>
                <a:spcPts val="600"/>
              </a:spcAft>
            </a:pPr>
            <a:r>
              <a:rPr lang="en-US" sz="800" dirty="0" smtClean="0">
                <a:latin typeface="Times-Roman"/>
                <a:ea typeface="Times New Roman" panose="02020603050405020304" pitchFamily="18" charset="0"/>
                <a:cs typeface="Times-Roman"/>
              </a:rPr>
              <a:t>Nonfiction </a:t>
            </a:r>
            <a:r>
              <a:rPr lang="en-US" sz="800" dirty="0">
                <a:latin typeface="Times-Roman"/>
                <a:ea typeface="Times New Roman" panose="02020603050405020304" pitchFamily="18" charset="0"/>
                <a:cs typeface="Times-Roman"/>
              </a:rPr>
              <a:t>Passages for Test Practice: Grades 4-5 © Michael Priestley, Scholastic Teaching Resources Permission Granted for Classroom Use</a:t>
            </a:r>
            <a:r>
              <a:rPr lang="en-US" sz="1400" dirty="0">
                <a:latin typeface="Calibri" panose="020F0502020204030204" pitchFamily="34" charset="0"/>
                <a:ea typeface="Times New Roman" panose="02020603050405020304" pitchFamily="18" charset="0"/>
                <a:cs typeface="Eldorado-Roman"/>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Revising (weak introduction): </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Teacher Reference – Finding Topic Tally words with same referencing using  like </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colors</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800"/>
              </a:spcBef>
              <a:spcAft>
                <a:spcPts val="600"/>
              </a:spcAft>
            </a:pPr>
            <a:r>
              <a:rPr lang="en-US" b="1" u="sng" dirty="0" smtClean="0">
                <a:latin typeface="Calibri" panose="020F0502020204030204" pitchFamily="34" charset="0"/>
                <a:ea typeface="Times New Roman" panose="02020603050405020304" pitchFamily="18" charset="0"/>
                <a:cs typeface="Eldorado-Roman"/>
              </a:rPr>
              <a:t>Fighting </a:t>
            </a:r>
            <a:r>
              <a:rPr lang="en-US" b="1" u="sng" dirty="0">
                <a:latin typeface="Calibri" panose="020F0502020204030204" pitchFamily="34" charset="0"/>
                <a:ea typeface="Times New Roman" panose="02020603050405020304" pitchFamily="18" charset="0"/>
                <a:cs typeface="Eldorado-Roman"/>
              </a:rPr>
              <a:t>Fires</a:t>
            </a:r>
            <a:endParaRPr lang="en-US" sz="11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Bef>
                <a:spcPts val="800"/>
              </a:spcBef>
              <a:spcAft>
                <a:spcPts val="600"/>
              </a:spcAft>
            </a:pPr>
            <a:r>
              <a:rPr lang="en-US" sz="1400" dirty="0">
                <a:solidFill>
                  <a:srgbClr val="000000"/>
                </a:solidFill>
                <a:latin typeface="Calibri" panose="020F0502020204030204" pitchFamily="34" charset="0"/>
                <a:ea typeface="Times New Roman" panose="02020603050405020304" pitchFamily="18" charset="0"/>
                <a:cs typeface="Eldorado-Roman"/>
              </a:rPr>
              <a:t>People move </a:t>
            </a:r>
            <a:r>
              <a:rPr lang="en-US" sz="1400" dirty="0">
                <a:solidFill>
                  <a:srgbClr val="000000"/>
                </a:solidFill>
                <a:highlight>
                  <a:srgbClr val="808000"/>
                </a:highlight>
                <a:latin typeface="Calibri" panose="020F0502020204030204" pitchFamily="34" charset="0"/>
                <a:ea typeface="Times New Roman" panose="02020603050405020304" pitchFamily="18" charset="0"/>
                <a:cs typeface="Eldorado-Roman"/>
              </a:rPr>
              <a:t>fast</a:t>
            </a:r>
            <a:r>
              <a:rPr lang="en-US" sz="1400" dirty="0">
                <a:solidFill>
                  <a:srgbClr val="000000"/>
                </a:solidFill>
                <a:latin typeface="Calibri" panose="020F0502020204030204" pitchFamily="34" charset="0"/>
                <a:ea typeface="Times New Roman" panose="02020603050405020304" pitchFamily="18" charset="0"/>
                <a:cs typeface="Eldorado-Roman"/>
              </a:rPr>
              <a:t> when they hear the word </a:t>
            </a:r>
            <a:r>
              <a:rPr lang="en-US" sz="1400" dirty="0">
                <a:solidFill>
                  <a:srgbClr val="000000"/>
                </a:solidFill>
                <a:highlight>
                  <a:srgbClr val="FFFF00"/>
                </a:highlight>
                <a:latin typeface="Calibri" panose="020F0502020204030204" pitchFamily="34" charset="0"/>
                <a:ea typeface="Times New Roman" panose="02020603050405020304" pitchFamily="18" charset="0"/>
                <a:cs typeface="Eldorado-Roman"/>
              </a:rPr>
              <a:t>fire. </a:t>
            </a:r>
            <a:r>
              <a:rPr lang="en-US" sz="1400" dirty="0">
                <a:solidFill>
                  <a:srgbClr val="000000"/>
                </a:solidFill>
                <a:latin typeface="Calibri" panose="020F0502020204030204" pitchFamily="34" charset="0"/>
                <a:ea typeface="Times New Roman" panose="02020603050405020304" pitchFamily="18" charset="0"/>
                <a:cs typeface="Eldorado-Roman"/>
              </a:rPr>
              <a:t>They want to get out </a:t>
            </a:r>
            <a:r>
              <a:rPr lang="en-US" sz="1400" dirty="0">
                <a:solidFill>
                  <a:srgbClr val="000000"/>
                </a:solidFill>
                <a:highlight>
                  <a:srgbClr val="808000"/>
                </a:highlight>
                <a:latin typeface="Calibri" panose="020F0502020204030204" pitchFamily="34" charset="0"/>
                <a:ea typeface="Times New Roman" panose="02020603050405020304" pitchFamily="18" charset="0"/>
                <a:cs typeface="Eldorado-Roman"/>
              </a:rPr>
              <a:t>fast. </a:t>
            </a:r>
            <a:r>
              <a:rPr lang="en-US" sz="1400" dirty="0">
                <a:solidFill>
                  <a:srgbClr val="000000"/>
                </a:solidFill>
                <a:highlight>
                  <a:srgbClr val="00FF00"/>
                </a:highlight>
                <a:latin typeface="Calibri" panose="020F0502020204030204" pitchFamily="34" charset="0"/>
                <a:ea typeface="Times New Roman" panose="02020603050405020304" pitchFamily="18" charset="0"/>
                <a:cs typeface="Eldorado-Roman"/>
              </a:rPr>
              <a:t>Firefighters</a:t>
            </a:r>
            <a:r>
              <a:rPr lang="en-US" sz="1400" dirty="0">
                <a:solidFill>
                  <a:srgbClr val="000000"/>
                </a:solidFill>
                <a:latin typeface="Calibri" panose="020F0502020204030204" pitchFamily="34" charset="0"/>
                <a:ea typeface="Times New Roman" panose="02020603050405020304" pitchFamily="18" charset="0"/>
                <a:cs typeface="Eldorado-Roman"/>
              </a:rPr>
              <a:t> just want to put the </a:t>
            </a:r>
            <a:r>
              <a:rPr lang="en-US" sz="1400" dirty="0">
                <a:solidFill>
                  <a:srgbClr val="000000"/>
                </a:solidFill>
                <a:highlight>
                  <a:srgbClr val="FFFF00"/>
                </a:highlight>
                <a:latin typeface="Calibri" panose="020F0502020204030204" pitchFamily="34" charset="0"/>
                <a:ea typeface="Times New Roman" panose="02020603050405020304" pitchFamily="18" charset="0"/>
                <a:cs typeface="Eldorado-Roman"/>
              </a:rPr>
              <a:t>fires</a:t>
            </a:r>
            <a:r>
              <a:rPr lang="en-US" sz="1400" dirty="0">
                <a:solidFill>
                  <a:srgbClr val="000000"/>
                </a:solidFill>
                <a:latin typeface="Calibri" panose="020F0502020204030204" pitchFamily="34" charset="0"/>
                <a:ea typeface="Times New Roman" panose="02020603050405020304" pitchFamily="18" charset="0"/>
                <a:cs typeface="Eldorado-Roman"/>
              </a:rPr>
              <a:t> out.</a:t>
            </a:r>
            <a:r>
              <a:rPr lang="en-US" sz="1400" dirty="0">
                <a:solidFill>
                  <a:srgbClr val="000000"/>
                </a:solidFill>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nSpc>
                <a:spcPct val="107000"/>
              </a:lnSpc>
              <a:spcBef>
                <a:spcPts val="800"/>
              </a:spcBef>
              <a:spcAft>
                <a:spcPts val="600"/>
              </a:spcAft>
            </a:pPr>
            <a:r>
              <a:rPr lang="en-US" sz="1400" dirty="0" smtClean="0">
                <a:latin typeface="Calibri" panose="020F0502020204030204" pitchFamily="34" charset="0"/>
                <a:ea typeface="Times New Roman" panose="02020603050405020304" pitchFamily="18" charset="0"/>
                <a:cs typeface="Eldorado-Roman"/>
              </a:rPr>
              <a:t>Back </a:t>
            </a:r>
            <a:r>
              <a:rPr lang="en-US" sz="1400" dirty="0">
                <a:latin typeface="Calibri" panose="020F0502020204030204" pitchFamily="34" charset="0"/>
                <a:ea typeface="Times New Roman" panose="02020603050405020304" pitchFamily="18" charset="0"/>
                <a:cs typeface="Eldorado-Roman"/>
              </a:rPr>
              <a:t>in the 1600s, though, there were no </a:t>
            </a:r>
            <a:r>
              <a:rPr lang="en-US" sz="1400" dirty="0">
                <a:highlight>
                  <a:srgbClr val="FF00FF"/>
                </a:highlight>
                <a:latin typeface="Calibri" panose="020F0502020204030204" pitchFamily="34" charset="0"/>
                <a:ea typeface="Times New Roman" panose="02020603050405020304" pitchFamily="18" charset="0"/>
                <a:cs typeface="Eldorado-Roman"/>
              </a:rPr>
              <a:t>trained</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00FF00"/>
                </a:highlight>
                <a:latin typeface="Calibri" panose="020F0502020204030204" pitchFamily="34" charset="0"/>
                <a:ea typeface="Times New Roman" panose="02020603050405020304" pitchFamily="18" charset="0"/>
                <a:cs typeface="Eldorado-Roman"/>
              </a:rPr>
              <a:t>firefighters. </a:t>
            </a:r>
            <a:r>
              <a:rPr lang="en-US" sz="1400" dirty="0">
                <a:latin typeface="Calibri" panose="020F0502020204030204" pitchFamily="34" charset="0"/>
                <a:ea typeface="Times New Roman" panose="02020603050405020304" pitchFamily="18" charset="0"/>
                <a:cs typeface="Eldorado-Roman"/>
              </a:rPr>
              <a:t>Putting out </a:t>
            </a:r>
            <a:r>
              <a:rPr lang="en-US" sz="1400" dirty="0">
                <a:highlight>
                  <a:srgbClr val="FFFF00"/>
                </a:highlight>
                <a:latin typeface="Calibri" panose="020F0502020204030204" pitchFamily="34" charset="0"/>
                <a:ea typeface="Times New Roman" panose="02020603050405020304" pitchFamily="18" charset="0"/>
                <a:cs typeface="Eldorado-Roman"/>
              </a:rPr>
              <a:t>fires </a:t>
            </a:r>
            <a:r>
              <a:rPr lang="en-US" sz="1400" dirty="0">
                <a:latin typeface="Calibri" panose="020F0502020204030204" pitchFamily="34" charset="0"/>
                <a:ea typeface="Times New Roman" panose="02020603050405020304" pitchFamily="18" charset="0"/>
                <a:cs typeface="Eldorado-Roman"/>
              </a:rPr>
              <a:t>was everyone’s job. Cities and towns had no indoor plumbing, running </a:t>
            </a:r>
            <a:r>
              <a:rPr lang="en-US" sz="1400" dirty="0">
                <a:highlight>
                  <a:srgbClr val="C0C0C0"/>
                </a:highlight>
                <a:latin typeface="Calibri" panose="020F0502020204030204" pitchFamily="34" charset="0"/>
                <a:ea typeface="Times New Roman" panose="02020603050405020304" pitchFamily="18" charset="0"/>
                <a:cs typeface="Eldorado-Roman"/>
              </a:rPr>
              <a:t>water</a:t>
            </a:r>
            <a:r>
              <a:rPr lang="en-US" sz="1400" dirty="0">
                <a:latin typeface="Calibri" panose="020F0502020204030204" pitchFamily="34" charset="0"/>
                <a:ea typeface="Times New Roman" panose="02020603050405020304" pitchFamily="18" charset="0"/>
                <a:cs typeface="Eldorado-Roman"/>
              </a:rPr>
              <a:t>, or </a:t>
            </a:r>
            <a:r>
              <a:rPr lang="en-US" sz="1400" dirty="0">
                <a:highlight>
                  <a:srgbClr val="FFFF00"/>
                </a:highlight>
                <a:latin typeface="Calibri" panose="020F0502020204030204" pitchFamily="34" charset="0"/>
                <a:ea typeface="Times New Roman" panose="02020603050405020304" pitchFamily="18" charset="0"/>
                <a:cs typeface="Eldorado-Roman"/>
              </a:rPr>
              <a:t>fire</a:t>
            </a:r>
            <a:r>
              <a:rPr lang="en-US" sz="1400" dirty="0">
                <a:latin typeface="Calibri" panose="020F0502020204030204" pitchFamily="34" charset="0"/>
                <a:ea typeface="Times New Roman" panose="02020603050405020304" pitchFamily="18" charset="0"/>
                <a:cs typeface="Eldorado-Roman"/>
              </a:rPr>
              <a:t> hydrants, so </a:t>
            </a:r>
            <a:r>
              <a:rPr lang="en-US" sz="1400" dirty="0">
                <a:highlight>
                  <a:srgbClr val="C0C0C0"/>
                </a:highlight>
                <a:latin typeface="Calibri" panose="020F0502020204030204" pitchFamily="34" charset="0"/>
                <a:ea typeface="Times New Roman" panose="02020603050405020304" pitchFamily="18" charset="0"/>
                <a:cs typeface="Eldorado-Roman"/>
              </a:rPr>
              <a:t>water</a:t>
            </a:r>
            <a:r>
              <a:rPr lang="en-US" sz="1400" dirty="0">
                <a:latin typeface="Calibri" panose="020F0502020204030204" pitchFamily="34" charset="0"/>
                <a:ea typeface="Times New Roman" panose="02020603050405020304" pitchFamily="18" charset="0"/>
                <a:cs typeface="Eldorado-Roman"/>
              </a:rPr>
              <a:t> from a pond, river, or well had to be carried to the </a:t>
            </a:r>
            <a:r>
              <a:rPr lang="en-US" sz="1400" dirty="0">
                <a:highlight>
                  <a:srgbClr val="FFFF00"/>
                </a:highlight>
                <a:latin typeface="Calibri" panose="020F0502020204030204" pitchFamily="34" charset="0"/>
                <a:ea typeface="Times New Roman" panose="02020603050405020304" pitchFamily="18" charset="0"/>
                <a:cs typeface="Eldorado-Roman"/>
              </a:rPr>
              <a:t>fire</a:t>
            </a:r>
            <a:r>
              <a:rPr lang="en-US" sz="1400" dirty="0">
                <a:latin typeface="Calibri" panose="020F0502020204030204" pitchFamily="34" charset="0"/>
                <a:ea typeface="Times New Roman" panose="02020603050405020304" pitchFamily="18" charset="0"/>
                <a:cs typeface="Eldorado-Roman"/>
              </a:rPr>
              <a:t> in buckets. When a </a:t>
            </a:r>
            <a:r>
              <a:rPr lang="en-US" sz="1400" dirty="0">
                <a:highlight>
                  <a:srgbClr val="FFFF00"/>
                </a:highlight>
                <a:latin typeface="Calibri" panose="020F0502020204030204" pitchFamily="34" charset="0"/>
                <a:ea typeface="Times New Roman" panose="02020603050405020304" pitchFamily="18" charset="0"/>
                <a:cs typeface="Eldorado-Roman"/>
              </a:rPr>
              <a:t>fire </a:t>
            </a:r>
            <a:r>
              <a:rPr lang="en-US" sz="1400" dirty="0">
                <a:latin typeface="Calibri" panose="020F0502020204030204" pitchFamily="34" charset="0"/>
                <a:ea typeface="Times New Roman" panose="02020603050405020304" pitchFamily="18" charset="0"/>
                <a:cs typeface="Eldorado-Roman"/>
              </a:rPr>
              <a:t>broke out, everyone ran to help. They formed a </a:t>
            </a:r>
            <a:r>
              <a:rPr lang="en-US" sz="1400" dirty="0">
                <a:highlight>
                  <a:srgbClr val="0000FF"/>
                </a:highlight>
                <a:latin typeface="Calibri" panose="020F0502020204030204" pitchFamily="34" charset="0"/>
                <a:ea typeface="Times New Roman" panose="02020603050405020304" pitchFamily="18" charset="0"/>
                <a:cs typeface="Eldorado-Roman"/>
              </a:rPr>
              <a:t>bucket</a:t>
            </a:r>
            <a:r>
              <a:rPr lang="en-US" sz="1400" dirty="0">
                <a:latin typeface="Calibri" panose="020F0502020204030204" pitchFamily="34" charset="0"/>
                <a:ea typeface="Times New Roman" panose="02020603050405020304" pitchFamily="18" charset="0"/>
                <a:cs typeface="Eldorado-Roman"/>
              </a:rPr>
              <a:t> brigade. Men formed one line leading from the </a:t>
            </a:r>
            <a:r>
              <a:rPr lang="en-US" sz="1400" dirty="0">
                <a:highlight>
                  <a:srgbClr val="C0C0C0"/>
                </a:highlight>
                <a:latin typeface="Calibri" panose="020F0502020204030204" pitchFamily="34" charset="0"/>
                <a:ea typeface="Times New Roman" panose="02020603050405020304" pitchFamily="18" charset="0"/>
                <a:cs typeface="Eldorado-Roman"/>
              </a:rPr>
              <a:t>water</a:t>
            </a:r>
            <a:r>
              <a:rPr lang="en-US" sz="1400" dirty="0">
                <a:latin typeface="Calibri" panose="020F0502020204030204" pitchFamily="34" charset="0"/>
                <a:ea typeface="Times New Roman" panose="02020603050405020304" pitchFamily="18" charset="0"/>
                <a:cs typeface="Eldorado-Roman"/>
              </a:rPr>
              <a:t> supply and passed </a:t>
            </a:r>
            <a:r>
              <a:rPr lang="en-US" sz="1400" dirty="0">
                <a:highlight>
                  <a:srgbClr val="0000FF"/>
                </a:highlight>
                <a:latin typeface="Calibri" panose="020F0502020204030204" pitchFamily="34" charset="0"/>
                <a:ea typeface="Times New Roman" panose="02020603050405020304" pitchFamily="18" charset="0"/>
                <a:cs typeface="Eldorado-Roman"/>
              </a:rPr>
              <a:t>buckets </a:t>
            </a:r>
            <a:r>
              <a:rPr lang="en-US" sz="1400" dirty="0">
                <a:latin typeface="Calibri" panose="020F0502020204030204" pitchFamily="34" charset="0"/>
                <a:ea typeface="Times New Roman" panose="02020603050405020304" pitchFamily="18" charset="0"/>
                <a:cs typeface="Eldorado-Roman"/>
              </a:rPr>
              <a:t>of </a:t>
            </a:r>
            <a:r>
              <a:rPr lang="en-US" sz="1400" dirty="0">
                <a:highlight>
                  <a:srgbClr val="C0C0C0"/>
                </a:highlight>
                <a:latin typeface="Calibri" panose="020F0502020204030204" pitchFamily="34" charset="0"/>
                <a:ea typeface="Times New Roman" panose="02020603050405020304" pitchFamily="18" charset="0"/>
                <a:cs typeface="Eldorado-Roman"/>
              </a:rPr>
              <a:t>water</a:t>
            </a:r>
            <a:r>
              <a:rPr lang="en-US" sz="1400" dirty="0">
                <a:latin typeface="Calibri" panose="020F0502020204030204" pitchFamily="34" charset="0"/>
                <a:ea typeface="Times New Roman" panose="02020603050405020304" pitchFamily="18" charset="0"/>
                <a:cs typeface="Eldorado-Roman"/>
              </a:rPr>
              <a:t> to throw on the </a:t>
            </a:r>
            <a:r>
              <a:rPr lang="en-US" sz="1400" dirty="0">
                <a:highlight>
                  <a:srgbClr val="FFFF00"/>
                </a:highlight>
                <a:latin typeface="Calibri" panose="020F0502020204030204" pitchFamily="34" charset="0"/>
                <a:ea typeface="Times New Roman" panose="02020603050405020304" pitchFamily="18" charset="0"/>
                <a:cs typeface="Eldorado-Roman"/>
              </a:rPr>
              <a:t>fire</a:t>
            </a:r>
            <a:r>
              <a:rPr lang="en-US" sz="1400" dirty="0">
                <a:latin typeface="Calibri" panose="020F0502020204030204" pitchFamily="34" charset="0"/>
                <a:ea typeface="Times New Roman" panose="02020603050405020304" pitchFamily="18" charset="0"/>
                <a:cs typeface="Eldorado-Roman"/>
              </a:rPr>
              <a:t>. Women and children formed another line, sending empty </a:t>
            </a:r>
            <a:r>
              <a:rPr lang="en-US" sz="1400" dirty="0">
                <a:highlight>
                  <a:srgbClr val="0000FF"/>
                </a:highlight>
                <a:latin typeface="Calibri" panose="020F0502020204030204" pitchFamily="34" charset="0"/>
                <a:ea typeface="Times New Roman" panose="02020603050405020304" pitchFamily="18" charset="0"/>
                <a:cs typeface="Eldorado-Roman"/>
              </a:rPr>
              <a:t>buckets </a:t>
            </a:r>
            <a:r>
              <a:rPr lang="en-US" sz="1400" dirty="0">
                <a:latin typeface="Calibri" panose="020F0502020204030204" pitchFamily="34" charset="0"/>
                <a:ea typeface="Times New Roman" panose="02020603050405020304" pitchFamily="18" charset="0"/>
                <a:cs typeface="Eldorado-Roman"/>
              </a:rPr>
              <a:t>back to be filled. It was a very slow way to put out a </a:t>
            </a:r>
            <a:r>
              <a:rPr lang="en-US" sz="1400" dirty="0">
                <a:highlight>
                  <a:srgbClr val="FFFF00"/>
                </a:highlight>
                <a:latin typeface="Calibri" panose="020F0502020204030204" pitchFamily="34" charset="0"/>
                <a:ea typeface="Times New Roman" panose="02020603050405020304" pitchFamily="18" charset="0"/>
                <a:cs typeface="Eldorado-Roman"/>
              </a:rPr>
              <a:t>fire</a:t>
            </a:r>
            <a:r>
              <a:rPr lang="en-US" sz="1400" dirty="0">
                <a:latin typeface="Calibri" panose="020F0502020204030204" pitchFamily="34" charset="0"/>
                <a:ea typeface="Times New Roman" panose="02020603050405020304" pitchFamily="18" charset="0"/>
                <a:cs typeface="Eldorado-Roman"/>
              </a:rPr>
              <a:t>, and many homes burned to the ground before they could be saved.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400" dirty="0">
                <a:latin typeface="Calibri" panose="020F0502020204030204" pitchFamily="34" charset="0"/>
                <a:ea typeface="Times New Roman" panose="02020603050405020304" pitchFamily="18" charset="0"/>
                <a:cs typeface="Eldorado-Roman"/>
              </a:rPr>
              <a:t>Then in 1736, Benjamin Franklin came up with the idea for a </a:t>
            </a:r>
            <a:r>
              <a:rPr lang="en-US" sz="1400" dirty="0">
                <a:highlight>
                  <a:srgbClr val="FFFF00"/>
                </a:highlight>
                <a:latin typeface="Calibri" panose="020F0502020204030204" pitchFamily="34" charset="0"/>
                <a:ea typeface="Times New Roman" panose="02020603050405020304" pitchFamily="18" charset="0"/>
                <a:cs typeface="Eldorado-Roman"/>
              </a:rPr>
              <a:t>fire</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800080"/>
                </a:highlight>
                <a:latin typeface="Calibri" panose="020F0502020204030204" pitchFamily="34" charset="0"/>
                <a:ea typeface="Times New Roman" panose="02020603050405020304" pitchFamily="18" charset="0"/>
                <a:cs typeface="Eldorado-Roman"/>
              </a:rPr>
              <a:t>department</a:t>
            </a:r>
            <a:r>
              <a:rPr lang="en-US" sz="1400" dirty="0">
                <a:latin typeface="Calibri" panose="020F0502020204030204" pitchFamily="34" charset="0"/>
                <a:ea typeface="Times New Roman" panose="02020603050405020304" pitchFamily="18" charset="0"/>
                <a:cs typeface="Eldorado-Roman"/>
              </a:rPr>
              <a:t>. He convinced a group of people in Philadelphia to form the Union </a:t>
            </a:r>
            <a:r>
              <a:rPr lang="en-US" sz="1400" dirty="0">
                <a:highlight>
                  <a:srgbClr val="FFFF00"/>
                </a:highlight>
                <a:latin typeface="Calibri" panose="020F0502020204030204" pitchFamily="34" charset="0"/>
                <a:ea typeface="Times New Roman" panose="02020603050405020304" pitchFamily="18" charset="0"/>
                <a:cs typeface="Eldorado-Roman"/>
              </a:rPr>
              <a:t>Fire </a:t>
            </a:r>
            <a:r>
              <a:rPr lang="en-US" sz="1400" dirty="0">
                <a:highlight>
                  <a:srgbClr val="800080"/>
                </a:highlight>
                <a:latin typeface="Calibri" panose="020F0502020204030204" pitchFamily="34" charset="0"/>
                <a:ea typeface="Times New Roman" panose="02020603050405020304" pitchFamily="18" charset="0"/>
                <a:cs typeface="Eldorado-Roman"/>
              </a:rPr>
              <a:t>Company.</a:t>
            </a:r>
            <a:r>
              <a:rPr lang="en-US" sz="1400" dirty="0">
                <a:latin typeface="Calibri" panose="020F0502020204030204" pitchFamily="34" charset="0"/>
                <a:ea typeface="Times New Roman" panose="02020603050405020304" pitchFamily="18" charset="0"/>
                <a:cs typeface="Eldorado-Roman"/>
              </a:rPr>
              <a:t> They became the first official </a:t>
            </a:r>
            <a:r>
              <a:rPr lang="en-US" sz="1400" dirty="0">
                <a:highlight>
                  <a:srgbClr val="FF0000"/>
                </a:highlight>
                <a:latin typeface="Calibri" panose="020F0502020204030204" pitchFamily="34" charset="0"/>
                <a:ea typeface="Times New Roman" panose="02020603050405020304" pitchFamily="18" charset="0"/>
                <a:cs typeface="Eldorado-Roman"/>
              </a:rPr>
              <a:t>volunteer</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00FF00"/>
                </a:highlight>
                <a:latin typeface="Calibri" panose="020F0502020204030204" pitchFamily="34" charset="0"/>
                <a:ea typeface="Times New Roman" panose="02020603050405020304" pitchFamily="18" charset="0"/>
                <a:cs typeface="Eldorado-Roman"/>
              </a:rPr>
              <a:t>firefighters</a:t>
            </a:r>
            <a:r>
              <a:rPr lang="en-US" sz="1400" dirty="0">
                <a:latin typeface="Calibri" panose="020F0502020204030204" pitchFamily="34" charset="0"/>
                <a:ea typeface="Times New Roman" panose="02020603050405020304" pitchFamily="18" charset="0"/>
                <a:cs typeface="Eldorado-Roman"/>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400" dirty="0">
                <a:latin typeface="Calibri" panose="020F0502020204030204" pitchFamily="34" charset="0"/>
                <a:ea typeface="Times New Roman" panose="02020603050405020304" pitchFamily="18" charset="0"/>
                <a:cs typeface="Eldorado-Roman"/>
              </a:rPr>
              <a:t>Today, three out of four American </a:t>
            </a:r>
            <a:r>
              <a:rPr lang="en-US" sz="1400" dirty="0">
                <a:highlight>
                  <a:srgbClr val="00FF00"/>
                </a:highlight>
                <a:latin typeface="Calibri" panose="020F0502020204030204" pitchFamily="34" charset="0"/>
                <a:ea typeface="Times New Roman" panose="02020603050405020304" pitchFamily="18" charset="0"/>
                <a:cs typeface="Eldorado-Roman"/>
              </a:rPr>
              <a:t>firefighters</a:t>
            </a:r>
            <a:r>
              <a:rPr lang="en-US" sz="1400" dirty="0">
                <a:latin typeface="Calibri" panose="020F0502020204030204" pitchFamily="34" charset="0"/>
                <a:ea typeface="Times New Roman" panose="02020603050405020304" pitchFamily="18" charset="0"/>
                <a:cs typeface="Eldorado-Roman"/>
              </a:rPr>
              <a:t> are </a:t>
            </a:r>
            <a:r>
              <a:rPr lang="en-US" sz="1400" dirty="0">
                <a:highlight>
                  <a:srgbClr val="FF0000"/>
                </a:highlight>
                <a:latin typeface="Calibri" panose="020F0502020204030204" pitchFamily="34" charset="0"/>
                <a:ea typeface="Times New Roman" panose="02020603050405020304" pitchFamily="18" charset="0"/>
                <a:cs typeface="Eldorado-Roman"/>
              </a:rPr>
              <a:t>volunteers</a:t>
            </a:r>
            <a:r>
              <a:rPr lang="en-US" sz="1400" dirty="0">
                <a:latin typeface="Calibri" panose="020F0502020204030204" pitchFamily="34" charset="0"/>
                <a:ea typeface="Times New Roman" panose="02020603050405020304" pitchFamily="18" charset="0"/>
                <a:cs typeface="Eldorado-Roman"/>
              </a:rPr>
              <a:t>. These brave </a:t>
            </a:r>
            <a:r>
              <a:rPr lang="en-US" sz="1400" dirty="0">
                <a:highlight>
                  <a:srgbClr val="008080"/>
                </a:highlight>
                <a:latin typeface="Calibri" panose="020F0502020204030204" pitchFamily="34" charset="0"/>
                <a:ea typeface="Times New Roman" panose="02020603050405020304" pitchFamily="18" charset="0"/>
                <a:cs typeface="Eldorado-Roman"/>
              </a:rPr>
              <a:t>men </a:t>
            </a:r>
            <a:r>
              <a:rPr lang="en-US" sz="1400" dirty="0">
                <a:latin typeface="Calibri" panose="020F0502020204030204" pitchFamily="34" charset="0"/>
                <a:ea typeface="Times New Roman" panose="02020603050405020304" pitchFamily="18" charset="0"/>
                <a:cs typeface="Eldorado-Roman"/>
              </a:rPr>
              <a:t>and </a:t>
            </a:r>
            <a:r>
              <a:rPr lang="en-US" sz="1400" dirty="0">
                <a:highlight>
                  <a:srgbClr val="008080"/>
                </a:highlight>
                <a:latin typeface="Calibri" panose="020F0502020204030204" pitchFamily="34" charset="0"/>
                <a:ea typeface="Times New Roman" panose="02020603050405020304" pitchFamily="18" charset="0"/>
                <a:cs typeface="Eldorado-Roman"/>
              </a:rPr>
              <a:t>women</a:t>
            </a:r>
            <a:r>
              <a:rPr lang="en-US" sz="1400" dirty="0">
                <a:latin typeface="Calibri" panose="020F0502020204030204" pitchFamily="34" charset="0"/>
                <a:ea typeface="Times New Roman" panose="02020603050405020304" pitchFamily="18" charset="0"/>
                <a:cs typeface="Eldorado-Roman"/>
              </a:rPr>
              <a:t> do not get paid for </a:t>
            </a:r>
            <a:r>
              <a:rPr lang="en-US" sz="1400" dirty="0">
                <a:highlight>
                  <a:srgbClr val="008080"/>
                </a:highlight>
                <a:latin typeface="Calibri" panose="020F0502020204030204" pitchFamily="34" charset="0"/>
                <a:ea typeface="Times New Roman" panose="02020603050405020304" pitchFamily="18" charset="0"/>
                <a:cs typeface="Eldorado-Roman"/>
              </a:rPr>
              <a:t>their</a:t>
            </a:r>
            <a:r>
              <a:rPr lang="en-US" sz="1400" dirty="0">
                <a:latin typeface="Calibri" panose="020F0502020204030204" pitchFamily="34" charset="0"/>
                <a:ea typeface="Times New Roman" panose="02020603050405020304" pitchFamily="18" charset="0"/>
                <a:cs typeface="Eldorado-Roman"/>
              </a:rPr>
              <a:t> work, but </a:t>
            </a:r>
            <a:r>
              <a:rPr lang="en-US" sz="1400" dirty="0">
                <a:highlight>
                  <a:srgbClr val="008080"/>
                </a:highlight>
                <a:latin typeface="Calibri" panose="020F0502020204030204" pitchFamily="34" charset="0"/>
                <a:ea typeface="Times New Roman" panose="02020603050405020304" pitchFamily="18" charset="0"/>
                <a:cs typeface="Eldorado-Roman"/>
              </a:rPr>
              <a:t>they</a:t>
            </a:r>
            <a:r>
              <a:rPr lang="en-US" sz="1400" dirty="0">
                <a:latin typeface="Calibri" panose="020F0502020204030204" pitchFamily="34" charset="0"/>
                <a:ea typeface="Times New Roman" panose="02020603050405020304" pitchFamily="18" charset="0"/>
                <a:cs typeface="Eldorado-Roman"/>
              </a:rPr>
              <a:t> are in good company. </a:t>
            </a:r>
            <a:r>
              <a:rPr lang="en-US" sz="1400" dirty="0">
                <a:highlight>
                  <a:srgbClr val="008080"/>
                </a:highlight>
                <a:latin typeface="Calibri" panose="020F0502020204030204" pitchFamily="34" charset="0"/>
                <a:ea typeface="Times New Roman" panose="02020603050405020304" pitchFamily="18" charset="0"/>
                <a:cs typeface="Eldorado-Roman"/>
              </a:rPr>
              <a:t>George Washington, Thomas Jefferson</a:t>
            </a:r>
            <a:r>
              <a:rPr lang="en-US" sz="1400" dirty="0">
                <a:latin typeface="Calibri" panose="020F0502020204030204" pitchFamily="34" charset="0"/>
                <a:ea typeface="Times New Roman" panose="02020603050405020304" pitchFamily="18" charset="0"/>
                <a:cs typeface="Eldorado-Roman"/>
              </a:rPr>
              <a:t>, and </a:t>
            </a:r>
            <a:r>
              <a:rPr lang="en-US" sz="1400" dirty="0">
                <a:highlight>
                  <a:srgbClr val="008080"/>
                </a:highlight>
                <a:latin typeface="Calibri" panose="020F0502020204030204" pitchFamily="34" charset="0"/>
                <a:ea typeface="Times New Roman" panose="02020603050405020304" pitchFamily="18" charset="0"/>
                <a:cs typeface="Eldorado-Roman"/>
              </a:rPr>
              <a:t>Paul Revere </a:t>
            </a:r>
            <a:r>
              <a:rPr lang="en-US" sz="1400" dirty="0">
                <a:latin typeface="Calibri" panose="020F0502020204030204" pitchFamily="34" charset="0"/>
                <a:ea typeface="Times New Roman" panose="02020603050405020304" pitchFamily="18" charset="0"/>
                <a:cs typeface="Eldorado-Roman"/>
              </a:rPr>
              <a:t>were all </a:t>
            </a:r>
            <a:r>
              <a:rPr lang="en-US" sz="1400" dirty="0">
                <a:highlight>
                  <a:srgbClr val="FF0000"/>
                </a:highlight>
                <a:latin typeface="Calibri" panose="020F0502020204030204" pitchFamily="34" charset="0"/>
                <a:ea typeface="Times New Roman" panose="02020603050405020304" pitchFamily="18" charset="0"/>
                <a:cs typeface="Eldorado-Roman"/>
              </a:rPr>
              <a:t>volunteer</a:t>
            </a:r>
            <a:r>
              <a:rPr lang="en-US" sz="1400" dirty="0">
                <a:latin typeface="Calibri" panose="020F0502020204030204" pitchFamily="34" charset="0"/>
                <a:ea typeface="Times New Roman" panose="02020603050405020304" pitchFamily="18" charset="0"/>
                <a:cs typeface="Eldorado-Roman"/>
              </a:rPr>
              <a:t> </a:t>
            </a:r>
            <a:r>
              <a:rPr lang="en-US" sz="1400" dirty="0">
                <a:highlight>
                  <a:srgbClr val="00FF00"/>
                </a:highlight>
                <a:latin typeface="Calibri" panose="020F0502020204030204" pitchFamily="34" charset="0"/>
                <a:ea typeface="Times New Roman" panose="02020603050405020304" pitchFamily="18" charset="0"/>
                <a:cs typeface="Eldorado-Roman"/>
              </a:rPr>
              <a:t>firefighters</a:t>
            </a:r>
            <a:r>
              <a:rPr lang="en-US" sz="1400" dirty="0">
                <a:latin typeface="Calibri" panose="020F0502020204030204" pitchFamily="34" charset="0"/>
                <a:ea typeface="Times New Roman" panose="02020603050405020304" pitchFamily="18" charset="0"/>
                <a:cs typeface="Eldorado-Roman"/>
              </a:rPr>
              <a:t>, too, in their day.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smtClean="0">
                <a:latin typeface="Calibri" panose="020F0502020204030204" pitchFamily="34" charset="0"/>
                <a:ea typeface="Calibri" panose="020F0502020204030204" pitchFamily="34" charset="0"/>
                <a:cs typeface="Times New Roman" panose="02020603050405020304" pitchFamily="18" charset="0"/>
              </a:rPr>
              <a:t>Example of Grouping </a:t>
            </a:r>
            <a:r>
              <a:rPr lang="en-US" sz="1100" b="1" dirty="0">
                <a:latin typeface="Calibri" panose="020F0502020204030204" pitchFamily="34" charset="0"/>
                <a:ea typeface="Calibri" panose="020F0502020204030204" pitchFamily="34" charset="0"/>
                <a:cs typeface="Times New Roman" panose="02020603050405020304" pitchFamily="18" charset="0"/>
              </a:rPr>
              <a:t>words that refer to the same thing</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Fire – 9</a:t>
            </a: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 Blaze – 1 = </a:t>
            </a:r>
            <a:r>
              <a:rPr lang="en-US" sz="1100" dirty="0" smtClean="0">
                <a:latin typeface="Calibri" panose="020F0502020204030204" pitchFamily="34" charset="0"/>
                <a:ea typeface="Calibri" panose="020F0502020204030204" pitchFamily="34" charset="0"/>
                <a:cs typeface="Times New Roman" panose="02020603050405020304" pitchFamily="18" charset="0"/>
              </a:rPr>
              <a:t>10</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Water – 4</a:t>
            </a: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Bucket(s) – </a:t>
            </a:r>
            <a:r>
              <a:rPr lang="en-US" sz="1100" dirty="0" smtClean="0">
                <a:latin typeface="Calibri" panose="020F0502020204030204" pitchFamily="34" charset="0"/>
                <a:ea typeface="Calibri" panose="020F0502020204030204" pitchFamily="34" charset="0"/>
                <a:cs typeface="Times New Roman" panose="02020603050405020304" pitchFamily="18" charset="0"/>
              </a:rPr>
              <a:t>3</a:t>
            </a: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Fast - 2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latin typeface="Calibri" panose="020F0502020204030204" pitchFamily="34" charset="0"/>
                <a:ea typeface="Calibri" panose="020F0502020204030204" pitchFamily="34" charset="0"/>
                <a:cs typeface="Times New Roman" panose="02020603050405020304" pitchFamily="18" charset="0"/>
              </a:rPr>
              <a:t>Trained </a:t>
            </a:r>
            <a:r>
              <a:rPr lang="en-US" sz="1100" dirty="0">
                <a:latin typeface="Calibri" panose="020F0502020204030204" pitchFamily="34" charset="0"/>
                <a:ea typeface="Calibri" panose="020F0502020204030204" pitchFamily="34" charset="0"/>
                <a:cs typeface="Times New Roman" panose="02020603050405020304" pitchFamily="18" charset="0"/>
              </a:rPr>
              <a:t>- 2</a:t>
            </a:r>
          </a:p>
          <a:p>
            <a:pPr>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Firefighters – </a:t>
            </a:r>
            <a:r>
              <a:rPr lang="en-US" sz="1050" dirty="0" smtClean="0">
                <a:latin typeface="Calibri" panose="020F0502020204030204" pitchFamily="34" charset="0"/>
                <a:ea typeface="Calibri" panose="020F0502020204030204" pitchFamily="34" charset="0"/>
                <a:cs typeface="Times New Roman" panose="02020603050405020304" pitchFamily="18" charset="0"/>
              </a:rPr>
              <a:t>4 </a:t>
            </a:r>
            <a:r>
              <a:rPr lang="en-US" sz="1050" dirty="0">
                <a:latin typeface="Calibri" panose="020F0502020204030204" pitchFamily="34" charset="0"/>
                <a:ea typeface="Calibri" panose="020F0502020204030204" pitchFamily="34" charset="0"/>
                <a:cs typeface="Times New Roman" panose="02020603050405020304" pitchFamily="18" charset="0"/>
              </a:rPr>
              <a:t>– They – 2 – Volunteers – 3 - Washington – Jefferson – Revere – 3 - men – women – their – they -4  = </a:t>
            </a:r>
            <a:r>
              <a:rPr lang="en-US" sz="1050" dirty="0" smtClean="0">
                <a:latin typeface="Calibri" panose="020F0502020204030204" pitchFamily="34" charset="0"/>
                <a:ea typeface="Calibri" panose="020F0502020204030204" pitchFamily="34" charset="0"/>
                <a:cs typeface="Times New Roman" panose="02020603050405020304" pitchFamily="18" charset="0"/>
              </a:rPr>
              <a:t>16</a:t>
            </a:r>
          </a:p>
          <a:p>
            <a:pPr>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Fire Department – 1 Fire Company – 1 = </a:t>
            </a:r>
            <a:r>
              <a:rPr lang="en-US" sz="1050" dirty="0" smtClean="0">
                <a:latin typeface="Calibri" panose="020F0502020204030204" pitchFamily="34" charset="0"/>
                <a:ea typeface="Calibri" panose="020F0502020204030204" pitchFamily="34" charset="0"/>
                <a:cs typeface="Times New Roman" panose="02020603050405020304" pitchFamily="18" charset="0"/>
              </a:rPr>
              <a:t>2</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450429" y="8475136"/>
            <a:ext cx="3135860" cy="486833"/>
          </a:xfrm>
        </p:spPr>
        <p:txBody>
          <a:bodyPr/>
          <a:lstStyle/>
          <a:p>
            <a:r>
              <a:rPr lang="en-US"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67</a:t>
            </a:fld>
            <a:endParaRPr lang="en-US" dirty="0"/>
          </a:p>
        </p:txBody>
      </p:sp>
    </p:spTree>
    <p:extLst>
      <p:ext uri="{BB962C8B-B14F-4D97-AF65-F5344CB8AC3E}">
        <p14:creationId xmlns:p14="http://schemas.microsoft.com/office/powerpoint/2010/main" val="2827226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68</a:t>
            </a:fld>
            <a:endParaRPr lang="en-US" dirty="0"/>
          </a:p>
        </p:txBody>
      </p:sp>
      <p:sp>
        <p:nvSpPr>
          <p:cNvPr id="7" name="Rectangle 6"/>
          <p:cNvSpPr/>
          <p:nvPr/>
        </p:nvSpPr>
        <p:spPr>
          <a:xfrm>
            <a:off x="222217" y="231367"/>
            <a:ext cx="6421774" cy="6354881"/>
          </a:xfrm>
          <a:prstGeom prst="rect">
            <a:avLst/>
          </a:prstGeom>
        </p:spPr>
        <p:txBody>
          <a:bodyPr wrap="square">
            <a:spAutoFit/>
          </a:bodyPr>
          <a:lstStyle/>
          <a:p>
            <a:pPr lvl="0">
              <a:lnSpc>
                <a:spcPct val="115000"/>
              </a:lnSpc>
            </a:pPr>
            <a:r>
              <a:rPr lang="en-US" sz="1200" dirty="0">
                <a:solidFill>
                  <a:prstClr val="black"/>
                </a:solidFill>
                <a:ea typeface="Calibri"/>
                <a:cs typeface="Calibri"/>
              </a:rPr>
              <a:t>Complete Copy with Strong Introduction, original introduction (</a:t>
            </a:r>
            <a:r>
              <a:rPr lang="en-US" sz="1200" dirty="0" smtClean="0">
                <a:solidFill>
                  <a:prstClr val="black"/>
                </a:solidFill>
                <a:ea typeface="Calibri"/>
                <a:cs typeface="Calibri"/>
              </a:rPr>
              <a:t>READ Lessons)</a:t>
            </a:r>
          </a:p>
          <a:p>
            <a:pPr lvl="0">
              <a:lnSpc>
                <a:spcPct val="115000"/>
              </a:lnSpc>
            </a:pPr>
            <a:endParaRPr lang="en-US" sz="1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000" b="1" u="sng" dirty="0">
                <a:solidFill>
                  <a:srgbClr val="000000"/>
                </a:solidFill>
                <a:latin typeface="Calibri" panose="020F0502020204030204" pitchFamily="34" charset="0"/>
                <a:ea typeface="Times New Roman" panose="02020603050405020304" pitchFamily="18" charset="0"/>
                <a:cs typeface="Eldorado-Roman"/>
              </a:rPr>
              <a:t>Fighting Fires</a:t>
            </a:r>
            <a:r>
              <a:rPr lang="en-US" sz="2000"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dirty="0">
                <a:solidFill>
                  <a:srgbClr val="000000"/>
                </a:solidFill>
                <a:latin typeface="Calibri" panose="020F0502020204030204" pitchFamily="34" charset="0"/>
                <a:ea typeface="Times New Roman" panose="02020603050405020304" pitchFamily="18" charset="0"/>
                <a:cs typeface="Eldorado-Roman"/>
              </a:rPr>
              <a:t>Nothing gets people moving faster than the word </a:t>
            </a:r>
            <a:r>
              <a:rPr lang="en-US" sz="1400" i="1" dirty="0">
                <a:solidFill>
                  <a:srgbClr val="000000"/>
                </a:solidFill>
                <a:latin typeface="Calibri" panose="020F0502020204030204" pitchFamily="34" charset="0"/>
                <a:ea typeface="Times New Roman" panose="02020603050405020304" pitchFamily="18" charset="0"/>
                <a:cs typeface="Eldorado-Italic"/>
              </a:rPr>
              <a:t>fire</a:t>
            </a:r>
            <a:r>
              <a:rPr lang="en-US" sz="1400" dirty="0">
                <a:solidFill>
                  <a:srgbClr val="000000"/>
                </a:solidFill>
                <a:latin typeface="Calibri" panose="020F0502020204030204" pitchFamily="34" charset="0"/>
                <a:ea typeface="Times New Roman" panose="02020603050405020304" pitchFamily="18" charset="0"/>
                <a:cs typeface="Eldorado-Roman"/>
              </a:rPr>
              <a:t>. When someone yells “Fire!” most people dash for the exits. Their only thought is to get out of the building fast. Firefighters, on the other hand, race just as quickly toward the fire because they want to put out the blaze as fast as possible.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Bef>
                <a:spcPts val="800"/>
              </a:spcBef>
              <a:spcAft>
                <a:spcPts val="600"/>
              </a:spcAft>
            </a:pPr>
            <a:r>
              <a:rPr lang="en-US" sz="1400" dirty="0">
                <a:solidFill>
                  <a:srgbClr val="000000"/>
                </a:solidFill>
                <a:latin typeface="Calibri" panose="020F0502020204030204" pitchFamily="34" charset="0"/>
                <a:ea typeface="Times New Roman" panose="02020603050405020304" pitchFamily="18" charset="0"/>
                <a:cs typeface="Eldorado-Roman"/>
              </a:rPr>
              <a:t>There are more than one million firefighters in the United States today. They are trained to put out fires. Back in the 1600s, though, there were no trained firefighters. Putting out fires was everyone’s job. Cities and towns had no indoor plumbing, running water, or fire hydrants, so water from a pond, river, or well had to be carried to the fire in buckets. When a fire broke out, everyone ran to help. They formed a bucket brigade. Men formed one line leading from the water supply and passed buckets of water to throw on the fire. Women and children formed another line, sending empty buckets back to be filled. It was a very slow way to put out a fire, and many homes burned to the ground before they could be saved.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Bef>
                <a:spcPts val="800"/>
              </a:spcBef>
              <a:spcAft>
                <a:spcPts val="600"/>
              </a:spcAft>
            </a:pPr>
            <a:r>
              <a:rPr lang="en-US" sz="1400" dirty="0">
                <a:solidFill>
                  <a:srgbClr val="000000"/>
                </a:solidFill>
                <a:latin typeface="Calibri" panose="020F0502020204030204" pitchFamily="34" charset="0"/>
                <a:ea typeface="Times New Roman" panose="02020603050405020304" pitchFamily="18" charset="0"/>
                <a:cs typeface="Eldorado-Roman"/>
              </a:rPr>
              <a:t>Then in 1736, Benjamin Franklin came up with the idea for a fire department. He convinced a group of people in Philadelphia to form the Union Fire Company. They became the first official volunteer firefighters.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Bef>
                <a:spcPts val="800"/>
              </a:spcBef>
              <a:spcAft>
                <a:spcPts val="600"/>
              </a:spcAft>
            </a:pPr>
            <a:r>
              <a:rPr lang="en-US" sz="1400" dirty="0">
                <a:solidFill>
                  <a:srgbClr val="000000"/>
                </a:solidFill>
                <a:latin typeface="Calibri" panose="020F0502020204030204" pitchFamily="34" charset="0"/>
                <a:ea typeface="Times New Roman" panose="02020603050405020304" pitchFamily="18" charset="0"/>
                <a:cs typeface="Eldorado-Roman"/>
              </a:rPr>
              <a:t>Today, three out of four American firefighters are volunteers. These brave men and women do not get paid for their work, but they are in good company. George Washington, Thomas Jefferson, and Paul Revere were all volunteer firefighters, too, in their day.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endParaRPr lang="en-US"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1613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69</a:t>
            </a:fld>
            <a:endParaRPr lang="en-US" dirty="0"/>
          </a:p>
        </p:txBody>
      </p:sp>
      <p:sp>
        <p:nvSpPr>
          <p:cNvPr id="7" name="Rectangle 6"/>
          <p:cNvSpPr/>
          <p:nvPr/>
        </p:nvSpPr>
        <p:spPr>
          <a:xfrm rot="20254997">
            <a:off x="1590958" y="1163997"/>
            <a:ext cx="3044283" cy="44604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My Notes</a:t>
            </a:r>
            <a:endParaRPr lang="en-US" dirty="0">
              <a:solidFill>
                <a:schemeClr val="tx1"/>
              </a:solidFill>
            </a:endParaRPr>
          </a:p>
        </p:txBody>
      </p:sp>
      <p:sp>
        <p:nvSpPr>
          <p:cNvPr id="2" name="Rounded Rectangle 1"/>
          <p:cNvSpPr/>
          <p:nvPr/>
        </p:nvSpPr>
        <p:spPr>
          <a:xfrm>
            <a:off x="471488" y="359228"/>
            <a:ext cx="5915025" cy="793568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9338" y="1932479"/>
            <a:ext cx="2994409" cy="581697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When you are in a building know the exits!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If you hear the word fire you should go to the nearest exit and get out!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In the united states a fire is reported every 24 seconds.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Firefighters can get to fires quickly and are prepared to put out fires.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Long ago people used fire buckets to fight fires.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invention of gas powered fire truck with pumps made fire-fighting more efficient and helped save more lives.</a:t>
            </a:r>
          </a:p>
          <a:p>
            <a:pPr marL="285750" indent="-285750">
              <a:buFont typeface="Arial" panose="020B0604020202020204" pitchFamily="34" charset="0"/>
              <a:buChar char="•"/>
            </a:pPr>
            <a:endParaRPr lang="en-US" dirty="0"/>
          </a:p>
          <a:p>
            <a:endParaRPr lang="en-US" dirty="0"/>
          </a:p>
        </p:txBody>
      </p:sp>
      <p:pic>
        <p:nvPicPr>
          <p:cNvPr id="8" name="Picture 7"/>
          <p:cNvPicPr>
            <a:picLocks noChangeAspect="1"/>
          </p:cNvPicPr>
          <p:nvPr/>
        </p:nvPicPr>
        <p:blipFill rotWithShape="1">
          <a:blip r:embed="rId2"/>
          <a:srcRect l="73906" t="17778" r="18044" b="11667"/>
          <a:stretch/>
        </p:blipFill>
        <p:spPr>
          <a:xfrm>
            <a:off x="685249" y="1752256"/>
            <a:ext cx="2214089" cy="5457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973" y="762000"/>
            <a:ext cx="6185647" cy="5993708"/>
          </a:xfrm>
          <a:prstGeom prst="rect">
            <a:avLst/>
          </a:prstGeom>
        </p:spPr>
        <p:txBody>
          <a:bodyPr wrap="square" lIns="82058" tIns="41029" rIns="82058" bIns="41029">
            <a:spAutoFit/>
          </a:bodyPr>
          <a:lstStyle/>
          <a:p>
            <a:pPr>
              <a:lnSpc>
                <a:spcPct val="115000"/>
              </a:lnSpc>
            </a:pPr>
            <a:r>
              <a:rPr lang="en-US" b="1" i="1" dirty="0" smtClean="0">
                <a:latin typeface="Calibri"/>
                <a:ea typeface="Calibri"/>
                <a:cs typeface="Calibri"/>
              </a:rPr>
              <a:t>student copy</a:t>
            </a:r>
            <a:endParaRPr lang="en-US" b="1" i="1" dirty="0">
              <a:latin typeface="Calibri"/>
              <a:ea typeface="Calibri"/>
              <a:cs typeface="Calibri"/>
            </a:endParaRPr>
          </a:p>
          <a:p>
            <a:pPr>
              <a:lnSpc>
                <a:spcPct val="115000"/>
              </a:lnSpc>
            </a:pPr>
            <a:r>
              <a:rPr lang="en-US" sz="1600" b="1" dirty="0">
                <a:latin typeface="Calibri"/>
                <a:ea typeface="Calibri"/>
                <a:cs typeface="Calibri"/>
              </a:rPr>
              <a:t>Name:_________________________</a:t>
            </a:r>
          </a:p>
          <a:p>
            <a:pPr>
              <a:lnSpc>
                <a:spcPct val="115000"/>
              </a:lnSpc>
            </a:pPr>
            <a:endParaRPr lang="en-US" sz="2200" b="1" dirty="0">
              <a:latin typeface="Calibri"/>
              <a:ea typeface="Calibri"/>
              <a:cs typeface="Calibri"/>
            </a:endParaRPr>
          </a:p>
          <a:p>
            <a:pPr>
              <a:lnSpc>
                <a:spcPct val="115000"/>
              </a:lnSpc>
            </a:pPr>
            <a:endParaRPr lang="en-US" sz="2200" b="1" dirty="0">
              <a:latin typeface="Calibri"/>
              <a:ea typeface="Calibri"/>
              <a:cs typeface="Calibri"/>
            </a:endParaRPr>
          </a:p>
          <a:p>
            <a:pPr algn="ctr">
              <a:lnSpc>
                <a:spcPct val="115000"/>
              </a:lnSpc>
            </a:pPr>
            <a:r>
              <a:rPr lang="en-US" sz="2200" b="1" u="sng" dirty="0" smtClean="0">
                <a:latin typeface="Calibri"/>
                <a:ea typeface="Calibri"/>
                <a:cs typeface="Calibri"/>
              </a:rPr>
              <a:t>______________________</a:t>
            </a:r>
            <a:endParaRPr lang="en-US" sz="2200" b="1" u="sng" dirty="0">
              <a:latin typeface="Calibri"/>
              <a:ea typeface="Calibri"/>
              <a:cs typeface="Calibri"/>
            </a:endParaRPr>
          </a:p>
          <a:p>
            <a:pPr>
              <a:lnSpc>
                <a:spcPct val="115000"/>
              </a:lnSpc>
            </a:pPr>
            <a:endParaRPr lang="en-US" dirty="0">
              <a:latin typeface="Calibri"/>
              <a:ea typeface="Calibri"/>
              <a:cs typeface="Calibri"/>
            </a:endParaRPr>
          </a:p>
          <a:p>
            <a:pPr>
              <a:lnSpc>
                <a:spcPct val="115000"/>
              </a:lnSpc>
            </a:pPr>
            <a:r>
              <a:rPr lang="en-US" dirty="0">
                <a:latin typeface="Calibri"/>
                <a:ea typeface="Calibri"/>
                <a:cs typeface="Calibri"/>
              </a:rPr>
              <a:t>     When land moves quickly down a steep slope and </a:t>
            </a:r>
            <a:r>
              <a:rPr lang="en-US" b="1" i="1" dirty="0">
                <a:latin typeface="Calibri"/>
                <a:ea typeface="Calibri"/>
                <a:cs typeface="Calibri"/>
              </a:rPr>
              <a:t>carries</a:t>
            </a:r>
            <a:r>
              <a:rPr lang="en-US" dirty="0">
                <a:latin typeface="Calibri"/>
                <a:ea typeface="Calibri"/>
                <a:cs typeface="Calibri"/>
              </a:rPr>
              <a:t> a large amount of earth, mud, rock, and other materials with it - watch out! Landslides can be highly destructive. They can bury or </a:t>
            </a:r>
            <a:r>
              <a:rPr lang="en-US" b="1" i="1" dirty="0">
                <a:latin typeface="Calibri"/>
                <a:ea typeface="Calibri"/>
                <a:cs typeface="Calibri"/>
              </a:rPr>
              <a:t>sweep away </a:t>
            </a:r>
            <a:r>
              <a:rPr lang="en-US" dirty="0">
                <a:latin typeface="Calibri"/>
                <a:ea typeface="Calibri"/>
                <a:cs typeface="Calibri"/>
              </a:rPr>
              <a:t>everything in their path. Cars and trees are often </a:t>
            </a:r>
            <a:r>
              <a:rPr lang="en-US" b="1" i="1" dirty="0">
                <a:latin typeface="Calibri"/>
                <a:ea typeface="Calibri"/>
                <a:cs typeface="Calibri"/>
              </a:rPr>
              <a:t>swept away </a:t>
            </a:r>
            <a:r>
              <a:rPr lang="en-US" dirty="0">
                <a:latin typeface="Calibri"/>
                <a:ea typeface="Calibri"/>
                <a:cs typeface="Calibri"/>
              </a:rPr>
              <a:t>in landslides.  Landslides can even </a:t>
            </a:r>
            <a:r>
              <a:rPr lang="en-US" b="1" dirty="0">
                <a:latin typeface="Calibri"/>
                <a:ea typeface="Calibri"/>
                <a:cs typeface="Calibri"/>
              </a:rPr>
              <a:t>block </a:t>
            </a:r>
            <a:r>
              <a:rPr lang="en-US" dirty="0">
                <a:latin typeface="Calibri"/>
                <a:ea typeface="Calibri"/>
                <a:cs typeface="Calibri"/>
              </a:rPr>
              <a:t>rivers or cover entire towns.  When a landslide </a:t>
            </a:r>
            <a:r>
              <a:rPr lang="en-US" b="1" dirty="0">
                <a:latin typeface="Calibri"/>
                <a:ea typeface="Calibri"/>
                <a:cs typeface="Calibri"/>
              </a:rPr>
              <a:t>blocks</a:t>
            </a:r>
            <a:r>
              <a:rPr lang="en-US" dirty="0">
                <a:latin typeface="Calibri"/>
                <a:ea typeface="Calibri"/>
                <a:cs typeface="Calibri"/>
              </a:rPr>
              <a:t> a river it can cause flooding.   The largest landslides can cover homes destroying property and lives. I would not want to be in the way of a landslide</a:t>
            </a:r>
            <a:r>
              <a:rPr lang="en-US" dirty="0" smtClean="0">
                <a:latin typeface="Calibri"/>
                <a:ea typeface="Calibri"/>
                <a:cs typeface="Calibri"/>
              </a:rPr>
              <a:t>!</a:t>
            </a:r>
          </a:p>
          <a:p>
            <a:pPr>
              <a:lnSpc>
                <a:spcPct val="115000"/>
              </a:lnSpc>
            </a:pPr>
            <a:endParaRPr lang="en-US" strike="sngStrike" dirty="0">
              <a:latin typeface="Calibri"/>
              <a:ea typeface="Calibri"/>
              <a:cs typeface="Calibri"/>
            </a:endParaRPr>
          </a:p>
          <a:p>
            <a:pPr>
              <a:lnSpc>
                <a:spcPct val="115000"/>
              </a:lnSpc>
            </a:pPr>
            <a:endParaRPr lang="en-US" dirty="0">
              <a:latin typeface="Calibri"/>
              <a:ea typeface="Calibri"/>
              <a:cs typeface="Times New Roman"/>
            </a:endParaRPr>
          </a:p>
          <a:p>
            <a:pPr>
              <a:lnSpc>
                <a:spcPct val="115000"/>
              </a:lnSpc>
            </a:pPr>
            <a:r>
              <a:rPr lang="en-US" dirty="0">
                <a:latin typeface="Calibri"/>
                <a:ea typeface="Calibri"/>
                <a:cs typeface="Times New Roman"/>
              </a:rPr>
              <a:t>         </a:t>
            </a:r>
          </a:p>
        </p:txBody>
      </p:sp>
      <p:sp>
        <p:nvSpPr>
          <p:cNvPr id="2" name="Footer Placeholder 1"/>
          <p:cNvSpPr>
            <a:spLocks noGrp="1"/>
          </p:cNvSpPr>
          <p:nvPr>
            <p:ph type="ftr" idx="11"/>
          </p:nvPr>
        </p:nvSpPr>
        <p:spPr>
          <a:xfrm>
            <a:off x="67236" y="8631977"/>
            <a:ext cx="3039876" cy="486834"/>
          </a:xfrm>
        </p:spPr>
        <p:txBody>
          <a:bodyPr anchor="b"/>
          <a:lstStyle/>
          <a:p>
            <a:pPr algn="l"/>
            <a:r>
              <a:rPr lang="en-US" sz="700" dirty="0" smtClean="0"/>
              <a:t>TBEAR Hess 2010/ Hillsboro SD-OR/OSP- S. Richmond </a:t>
            </a:r>
            <a:endParaRPr lang="en-US" sz="700" dirty="0"/>
          </a:p>
        </p:txBody>
      </p:sp>
      <p:sp>
        <p:nvSpPr>
          <p:cNvPr id="3" name="Date Placeholder 2"/>
          <p:cNvSpPr>
            <a:spLocks noGrp="1"/>
          </p:cNvSpPr>
          <p:nvPr>
            <p:ph type="dt" sz="half" idx="10"/>
          </p:nvPr>
        </p:nvSpPr>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7</a:t>
            </a:fld>
            <a:endParaRPr lang="en-US" dirty="0"/>
          </a:p>
        </p:txBody>
      </p:sp>
    </p:spTree>
    <p:extLst>
      <p:ext uri="{BB962C8B-B14F-4D97-AF65-F5344CB8AC3E}">
        <p14:creationId xmlns:p14="http://schemas.microsoft.com/office/powerpoint/2010/main" val="29934684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53" y="306505"/>
            <a:ext cx="6418385" cy="7840736"/>
          </a:xfrm>
          <a:prstGeom prst="rect">
            <a:avLst/>
          </a:prstGeom>
        </p:spPr>
        <p:txBody>
          <a:bodyPr wrap="square">
            <a:spAutoFit/>
          </a:bodyPr>
          <a:lstStyle/>
          <a:p>
            <a:pPr>
              <a:lnSpc>
                <a:spcPct val="107000"/>
              </a:lnSpc>
              <a:spcBef>
                <a:spcPts val="800"/>
              </a:spcBef>
              <a:spcAft>
                <a:spcPts val="600"/>
              </a:spcAft>
            </a:pPr>
            <a:r>
              <a:rPr lang="en-US" sz="1000" dirty="0">
                <a:latin typeface="Calibri" panose="020F0502020204030204" pitchFamily="34" charset="0"/>
                <a:ea typeface="Times New Roman" panose="02020603050405020304" pitchFamily="18" charset="0"/>
                <a:cs typeface="Eldorado-Roman"/>
              </a:rPr>
              <a:t>Nonfiction Passages for Test Practice: Grades 4-5 © Michael Priestley, Scholastic Teaching Resources Permission Granted for Classroom Use </a:t>
            </a:r>
          </a:p>
          <a:p>
            <a:pPr lvl="0">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Student Copy(Revising a Weak Introduction)</a:t>
            </a:r>
          </a:p>
          <a:p>
            <a:pPr>
              <a:lnSpc>
                <a:spcPct val="107000"/>
              </a:lnSpc>
              <a:spcBef>
                <a:spcPts val="800"/>
              </a:spcBef>
              <a:spcAft>
                <a:spcPts val="600"/>
              </a:spcAft>
            </a:pPr>
            <a:r>
              <a:rPr lang="en-US" dirty="0" smtClean="0">
                <a:latin typeface="Calibri" panose="020F0502020204030204" pitchFamily="34" charset="0"/>
                <a:ea typeface="Times New Roman" panose="02020603050405020304" pitchFamily="18" charset="0"/>
                <a:cs typeface="Eldorado-Roman"/>
              </a:rPr>
              <a:t>Name____________________</a:t>
            </a:r>
          </a:p>
          <a:p>
            <a:pPr algn="ctr">
              <a:lnSpc>
                <a:spcPct val="107000"/>
              </a:lnSpc>
              <a:spcBef>
                <a:spcPts val="800"/>
              </a:spcBef>
              <a:spcAft>
                <a:spcPts val="600"/>
              </a:spcAft>
            </a:pPr>
            <a:r>
              <a:rPr lang="en-US" sz="1600" dirty="0" smtClean="0">
                <a:latin typeface="Calibri" panose="020F0502020204030204" pitchFamily="34" charset="0"/>
                <a:ea typeface="Times New Roman" panose="02020603050405020304" pitchFamily="18" charset="0"/>
                <a:cs typeface="Eldorado-Roman"/>
              </a:rPr>
              <a:t>___________________</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600" dirty="0" smtClean="0">
                <a:latin typeface="Calibri" panose="020F0502020204030204" pitchFamily="34" charset="0"/>
                <a:ea typeface="Times New Roman" panose="02020603050405020304" pitchFamily="18" charset="0"/>
                <a:cs typeface="Eldorado-Roman"/>
              </a:rPr>
              <a:t>People move fast when they hear the word fire. They want to get out fast. Firefighters just want to put the fires out.</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Bef>
                <a:spcPts val="800"/>
              </a:spcBef>
              <a:spcAft>
                <a:spcPts val="60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Bef>
                <a:spcPts val="800"/>
              </a:spcBef>
              <a:spcAft>
                <a:spcPts val="600"/>
              </a:spcAft>
            </a:pPr>
            <a:r>
              <a:rPr lang="en-US" sz="1600" dirty="0" smtClean="0">
                <a:latin typeface="Calibri" panose="020F0502020204030204" pitchFamily="34" charset="0"/>
                <a:ea typeface="Times New Roman" panose="02020603050405020304" pitchFamily="18" charset="0"/>
                <a:cs typeface="Eldorado-Roman"/>
              </a:rPr>
              <a:t>There </a:t>
            </a:r>
            <a:r>
              <a:rPr lang="en-US" sz="1600" dirty="0">
                <a:latin typeface="Calibri" panose="020F0502020204030204" pitchFamily="34" charset="0"/>
                <a:ea typeface="Times New Roman" panose="02020603050405020304" pitchFamily="18" charset="0"/>
                <a:cs typeface="Eldorado-Roman"/>
              </a:rPr>
              <a:t>are more than one million firefighters in the United States today. They are trained to put out </a:t>
            </a:r>
            <a:r>
              <a:rPr lang="en-US" sz="1600" dirty="0" smtClean="0">
                <a:latin typeface="Calibri" panose="020F0502020204030204" pitchFamily="34" charset="0"/>
                <a:ea typeface="Times New Roman" panose="02020603050405020304" pitchFamily="18" charset="0"/>
                <a:cs typeface="Eldorado-Roman"/>
              </a:rPr>
              <a:t>fires.</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600" dirty="0" smtClean="0">
                <a:latin typeface="Calibri" panose="020F0502020204030204" pitchFamily="34" charset="0"/>
                <a:ea typeface="Times New Roman" panose="02020603050405020304" pitchFamily="18" charset="0"/>
                <a:cs typeface="Eldorado-Roman"/>
              </a:rPr>
              <a:t>Back </a:t>
            </a:r>
            <a:r>
              <a:rPr lang="en-US" sz="1600" dirty="0">
                <a:latin typeface="Calibri" panose="020F0502020204030204" pitchFamily="34" charset="0"/>
                <a:ea typeface="Times New Roman" panose="02020603050405020304" pitchFamily="18" charset="0"/>
                <a:cs typeface="Eldorado-Roman"/>
              </a:rPr>
              <a:t>in the 1600s, though, there were no trained firefighters. Putting out fires was everyone’s job. Cities and towns had no indoor plumbing, running water, or fire hydrants, so water from a pond, river, or well had to be carried to the fire in buckets. When a fire broke out, everyone ran to help. They formed a bucket brigade. Men formed one line leading from the water supply and passed buckets of water to throw on the fire. Women and children formed another line, sending empty buckets back to be filled. It was a very slow way to put out a fire, and many homes burned to the ground before they could be saved.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600" dirty="0">
                <a:latin typeface="Calibri" panose="020F0502020204030204" pitchFamily="34" charset="0"/>
                <a:ea typeface="Times New Roman" panose="02020603050405020304" pitchFamily="18" charset="0"/>
                <a:cs typeface="Eldorado-Roman"/>
              </a:rPr>
              <a:t>Then in 1736, Benjamin Franklin came up with the idea for a fire department. He convinced a group of people in Philadelphia to form the Union Fire Company. They became the first official volunteer firefighters.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600" dirty="0">
                <a:latin typeface="Calibri" panose="020F0502020204030204" pitchFamily="34" charset="0"/>
                <a:ea typeface="Times New Roman" panose="02020603050405020304" pitchFamily="18" charset="0"/>
                <a:cs typeface="Eldorado-Roman"/>
              </a:rPr>
              <a:t>Today, three out of four American firefighters are volunteers. These brave men and women do not get paid for their work, but they are in good company. George Washington, Thomas Jefferson, and Paul Revere were all volunteer firefighters, too, in their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345325" y="8475136"/>
            <a:ext cx="3240964"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70</a:t>
            </a:fld>
            <a:endParaRPr lang="en-US" dirty="0"/>
          </a:p>
        </p:txBody>
      </p:sp>
    </p:spTree>
    <p:extLst>
      <p:ext uri="{BB962C8B-B14F-4D97-AF65-F5344CB8AC3E}">
        <p14:creationId xmlns:p14="http://schemas.microsoft.com/office/powerpoint/2010/main" val="19616443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53" y="306505"/>
            <a:ext cx="6418385" cy="8183138"/>
          </a:xfrm>
          <a:prstGeom prst="rect">
            <a:avLst/>
          </a:prstGeom>
        </p:spPr>
        <p:txBody>
          <a:bodyPr wrap="square">
            <a:spAutoFit/>
          </a:bodyPr>
          <a:lstStyle/>
          <a:p>
            <a:pPr>
              <a:lnSpc>
                <a:spcPct val="107000"/>
              </a:lnSpc>
              <a:spcBef>
                <a:spcPts val="800"/>
              </a:spcBef>
              <a:spcAft>
                <a:spcPts val="600"/>
              </a:spcAft>
            </a:pPr>
            <a:r>
              <a:rPr lang="en-US" sz="1000" dirty="0">
                <a:latin typeface="Calibri" panose="020F0502020204030204" pitchFamily="34" charset="0"/>
                <a:ea typeface="Times New Roman" panose="02020603050405020304" pitchFamily="18" charset="0"/>
                <a:cs typeface="Eldorado-Roman"/>
              </a:rPr>
              <a:t>Nonfiction Passages for Test Practice: Grades 4-5 © Michael Priestley, Scholastic Teaching Resources Permission Granted for Classroom Use </a:t>
            </a:r>
          </a:p>
          <a:p>
            <a:pPr lvl="0">
              <a:lnSpc>
                <a:spcPct val="107000"/>
              </a:lnSpc>
              <a:spcAft>
                <a:spcPts val="800"/>
              </a:spcAft>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Student </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Copy(Writing an Introduction)</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dirty="0" smtClean="0">
                <a:latin typeface="Calibri" panose="020F0502020204030204" pitchFamily="34" charset="0"/>
                <a:ea typeface="Times New Roman" panose="02020603050405020304" pitchFamily="18" charset="0"/>
                <a:cs typeface="Eldorado-Roman"/>
              </a:rPr>
              <a:t>Name____________________</a:t>
            </a:r>
          </a:p>
          <a:p>
            <a:pPr algn="ctr">
              <a:lnSpc>
                <a:spcPct val="107000"/>
              </a:lnSpc>
              <a:spcBef>
                <a:spcPts val="800"/>
              </a:spcBef>
              <a:spcAft>
                <a:spcPts val="600"/>
              </a:spcAft>
            </a:pPr>
            <a:r>
              <a:rPr lang="en-US" sz="1600" b="1" dirty="0" smtClean="0">
                <a:latin typeface="Calibri" panose="020F0502020204030204" pitchFamily="34" charset="0"/>
                <a:ea typeface="Times New Roman" panose="02020603050405020304" pitchFamily="18" charset="0"/>
                <a:cs typeface="Eldorado-Roman"/>
              </a:rPr>
              <a:t>___________________</a:t>
            </a:r>
          </a:p>
          <a:p>
            <a:pPr algn="ctr">
              <a:lnSpc>
                <a:spcPct val="107000"/>
              </a:lnSpc>
              <a:spcBef>
                <a:spcPts val="800"/>
              </a:spcBef>
              <a:spcAft>
                <a:spcPts val="60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800"/>
              </a:spcBef>
              <a:spcAft>
                <a:spcPts val="60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endParaRPr lang="en-US" sz="1600" dirty="0">
              <a:latin typeface="Calibri" panose="020F0502020204030204" pitchFamily="34" charset="0"/>
              <a:ea typeface="Times New Roman" panose="02020603050405020304" pitchFamily="18" charset="0"/>
              <a:cs typeface="Eldorado-Roman"/>
            </a:endParaRPr>
          </a:p>
          <a:p>
            <a:pPr>
              <a:lnSpc>
                <a:spcPct val="107000"/>
              </a:lnSpc>
              <a:spcBef>
                <a:spcPts val="800"/>
              </a:spcBef>
              <a:spcAft>
                <a:spcPts val="600"/>
              </a:spcAft>
            </a:pPr>
            <a:endParaRPr lang="en-US" sz="1600" dirty="0" smtClean="0">
              <a:latin typeface="Calibri" panose="020F0502020204030204" pitchFamily="34" charset="0"/>
              <a:ea typeface="Times New Roman" panose="02020603050405020304" pitchFamily="18" charset="0"/>
              <a:cs typeface="Eldorado-Roman"/>
            </a:endParaRPr>
          </a:p>
          <a:p>
            <a:pPr>
              <a:lnSpc>
                <a:spcPct val="107000"/>
              </a:lnSpc>
              <a:spcBef>
                <a:spcPts val="800"/>
              </a:spcBef>
              <a:spcAft>
                <a:spcPts val="600"/>
              </a:spcAft>
            </a:pPr>
            <a:r>
              <a:rPr lang="en-US" sz="1500" dirty="0" smtClean="0">
                <a:latin typeface="Calibri" panose="020F0502020204030204" pitchFamily="34" charset="0"/>
                <a:ea typeface="Times New Roman" panose="02020603050405020304" pitchFamily="18" charset="0"/>
                <a:cs typeface="Eldorado-Roman"/>
              </a:rPr>
              <a:t>There </a:t>
            </a:r>
            <a:r>
              <a:rPr lang="en-US" sz="1500" dirty="0">
                <a:latin typeface="Calibri" panose="020F0502020204030204" pitchFamily="34" charset="0"/>
                <a:ea typeface="Times New Roman" panose="02020603050405020304" pitchFamily="18" charset="0"/>
                <a:cs typeface="Eldorado-Roman"/>
              </a:rPr>
              <a:t>are more than one million firefighters in the United States today. They are trained to put out </a:t>
            </a:r>
            <a:r>
              <a:rPr lang="en-US" sz="1500" dirty="0" smtClean="0">
                <a:latin typeface="Calibri" panose="020F0502020204030204" pitchFamily="34" charset="0"/>
                <a:ea typeface="Times New Roman" panose="02020603050405020304" pitchFamily="18" charset="0"/>
                <a:cs typeface="Eldorado-Roman"/>
              </a:rPr>
              <a:t>fires.</a:t>
            </a:r>
            <a:r>
              <a:rPr lang="en-US" sz="15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500" dirty="0" smtClean="0">
                <a:latin typeface="Calibri" panose="020F0502020204030204" pitchFamily="34" charset="0"/>
                <a:ea typeface="Times New Roman" panose="02020603050405020304" pitchFamily="18" charset="0"/>
                <a:cs typeface="Eldorado-Roman"/>
              </a:rPr>
              <a:t>Back </a:t>
            </a:r>
            <a:r>
              <a:rPr lang="en-US" sz="1500" dirty="0">
                <a:latin typeface="Calibri" panose="020F0502020204030204" pitchFamily="34" charset="0"/>
                <a:ea typeface="Times New Roman" panose="02020603050405020304" pitchFamily="18" charset="0"/>
                <a:cs typeface="Eldorado-Roman"/>
              </a:rPr>
              <a:t>in the 1600s, though, there were no trained firefighters. Putting out fires was everyone’s job. Cities and towns had no indoor plumbing, running water, or fire hydrants, so water from a pond, river, or well had to be carried to the fire in buckets. When a fire broke out, everyone ran to help. They formed a bucket brigade. Men formed one line leading from the water supply and passed buckets of water to throw on the fire. Women and children formed another line, sending empty buckets back to be filled. It was a very slow way to put out a fire, and many homes burned to the ground before they could be saved.</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500" dirty="0">
                <a:latin typeface="Calibri" panose="020F0502020204030204" pitchFamily="34" charset="0"/>
                <a:ea typeface="Times New Roman" panose="02020603050405020304" pitchFamily="18" charset="0"/>
                <a:cs typeface="Eldorado-Roman"/>
              </a:rPr>
              <a:t>Then in 1736, Benjamin Franklin came up with the idea for a fire department. He convinced a group of people in Philadelphia to form the Union Fire Company. They became the first official volunteer firefighters.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00"/>
              </a:spcBef>
              <a:spcAft>
                <a:spcPts val="600"/>
              </a:spcAft>
            </a:pPr>
            <a:r>
              <a:rPr lang="en-US" sz="1500" dirty="0">
                <a:latin typeface="Calibri" panose="020F0502020204030204" pitchFamily="34" charset="0"/>
                <a:ea typeface="Times New Roman" panose="02020603050405020304" pitchFamily="18" charset="0"/>
                <a:cs typeface="Eldorado-Roman"/>
              </a:rPr>
              <a:t>Today, three out of four American firefighters are volunteers. These brave men and women do not get paid for their work, but they are in good company. George Washington, Thomas Jefferson, and Paul Revere were all volunteer firefighters, too, in their day.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345325" y="8475136"/>
            <a:ext cx="3240964"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71</a:t>
            </a:fld>
            <a:endParaRPr lang="en-US" dirty="0"/>
          </a:p>
        </p:txBody>
      </p:sp>
    </p:spTree>
    <p:extLst>
      <p:ext uri="{BB962C8B-B14F-4D97-AF65-F5344CB8AC3E}">
        <p14:creationId xmlns:p14="http://schemas.microsoft.com/office/powerpoint/2010/main" val="3850203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academic language"/>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107" t="1698" r="3864" b="5496"/>
          <a:stretch/>
        </p:blipFill>
        <p:spPr bwMode="auto">
          <a:xfrm rot="21123280">
            <a:off x="1484090" y="2447234"/>
            <a:ext cx="3304515" cy="371758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solidFill>
                  <a:prstClr val="black">
                    <a:tint val="75000"/>
                  </a:prstClr>
                </a:solidFill>
              </a:rPr>
              <a:t>3/3/16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TBEAR Hess 2010/ Hillsboro SD-OR/OSP- S. Richmond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106AFE-017A-4B10-8C59-6A35C2B2E226}" type="slidenum">
              <a:rPr lang="en-US" smtClean="0">
                <a:solidFill>
                  <a:prstClr val="black">
                    <a:tint val="75000"/>
                  </a:prstClr>
                </a:solidFill>
              </a:rPr>
              <a:pPr/>
              <a:t>72</a:t>
            </a:fld>
            <a:endParaRPr lang="en-US" dirty="0">
              <a:solidFill>
                <a:prstClr val="black">
                  <a:tint val="75000"/>
                </a:prstClr>
              </a:solidFill>
            </a:endParaRPr>
          </a:p>
        </p:txBody>
      </p:sp>
      <p:sp>
        <p:nvSpPr>
          <p:cNvPr id="7" name="TextBox 6"/>
          <p:cNvSpPr txBox="1"/>
          <p:nvPr/>
        </p:nvSpPr>
        <p:spPr>
          <a:xfrm>
            <a:off x="536263" y="628758"/>
            <a:ext cx="5785474" cy="1754326"/>
          </a:xfrm>
          <a:prstGeom prst="rect">
            <a:avLst/>
          </a:prstGeom>
          <a:noFill/>
        </p:spPr>
        <p:txBody>
          <a:bodyPr wrap="square" rtlCol="0">
            <a:spAutoFit/>
          </a:bodyPr>
          <a:lstStyle/>
          <a:p>
            <a:r>
              <a:rPr lang="en-US" dirty="0" smtClean="0">
                <a:solidFill>
                  <a:prstClr val="black"/>
                </a:solidFill>
              </a:rPr>
              <a:t>The following </a:t>
            </a:r>
            <a:r>
              <a:rPr lang="en-US" b="1" i="1" dirty="0" smtClean="0">
                <a:solidFill>
                  <a:prstClr val="black"/>
                </a:solidFill>
              </a:rPr>
              <a:t>academic and domain-specific </a:t>
            </a:r>
            <a:r>
              <a:rPr lang="en-US" dirty="0" smtClean="0">
                <a:solidFill>
                  <a:prstClr val="black"/>
                </a:solidFill>
              </a:rPr>
              <a:t>language has been adapted as a quick reference tool to use when possible in the TBEAR lessons and across all instruction.</a:t>
            </a:r>
          </a:p>
          <a:p>
            <a:endParaRPr lang="en-US" dirty="0">
              <a:solidFill>
                <a:prstClr val="black"/>
              </a:solidFill>
            </a:endParaRPr>
          </a:p>
          <a:p>
            <a:r>
              <a:rPr lang="en-US" dirty="0" smtClean="0">
                <a:solidFill>
                  <a:prstClr val="black"/>
                </a:solidFill>
              </a:rPr>
              <a:t>The words are classified by their use frequency in standardized assessments.</a:t>
            </a:r>
            <a:endParaRPr lang="en-US" dirty="0">
              <a:solidFill>
                <a:prstClr val="black"/>
              </a:solidFill>
            </a:endParaRPr>
          </a:p>
        </p:txBody>
      </p:sp>
    </p:spTree>
    <p:extLst>
      <p:ext uri="{BB962C8B-B14F-4D97-AF65-F5344CB8AC3E}">
        <p14:creationId xmlns:p14="http://schemas.microsoft.com/office/powerpoint/2010/main" val="1219212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38448" y="333145"/>
          <a:ext cx="6038864" cy="8090186"/>
        </p:xfrm>
        <a:graphic>
          <a:graphicData uri="http://schemas.openxmlformats.org/drawingml/2006/table">
            <a:tbl>
              <a:tblPr firstRow="1" bandRow="1">
                <a:tableStyleId>{5940675A-B579-460E-94D1-54222C63F5DA}</a:tableStyleId>
              </a:tblPr>
              <a:tblGrid>
                <a:gridCol w="1509716"/>
                <a:gridCol w="1509716"/>
                <a:gridCol w="1509716"/>
                <a:gridCol w="1509716"/>
              </a:tblGrid>
              <a:tr h="423582">
                <a:tc gridSpan="4">
                  <a:txBody>
                    <a:bodyPr/>
                    <a:lstStyle/>
                    <a:p>
                      <a:pPr algn="ctr"/>
                      <a:r>
                        <a:rPr lang="en-US" sz="1400" b="1" dirty="0" err="1" smtClean="0"/>
                        <a:t>ccss</a:t>
                      </a:r>
                      <a:r>
                        <a:rPr lang="en-US" sz="1400" b="1" dirty="0" smtClean="0"/>
                        <a:t> tier</a:t>
                      </a:r>
                      <a:r>
                        <a:rPr lang="en-US" sz="1400" b="1" baseline="0" dirty="0" smtClean="0"/>
                        <a:t> II cognitive verbs grades 3 - 12</a:t>
                      </a:r>
                    </a:p>
                    <a:p>
                      <a:pPr algn="ctr"/>
                      <a:r>
                        <a:rPr lang="en-US" sz="1100" b="1" i="1" baseline="0" dirty="0" smtClean="0"/>
                        <a:t>adapted from Marzano 2013</a:t>
                      </a:r>
                      <a:endParaRPr lang="en-US" sz="1100" b="1" i="1" dirty="0"/>
                    </a:p>
                  </a:txBody>
                  <a:tcPr marL="80682" marR="80682" marT="40341" marB="40341">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221876">
                <a:tc>
                  <a:txBody>
                    <a:bodyPr/>
                    <a:lstStyle/>
                    <a:p>
                      <a:pPr algn="ctr"/>
                      <a:r>
                        <a:rPr lang="en-US" sz="900" b="1" dirty="0" smtClean="0">
                          <a:effectLst/>
                        </a:rPr>
                        <a:t>infrequently used</a:t>
                      </a:r>
                      <a:endParaRPr lang="en-US" sz="900" b="1" dirty="0">
                        <a:effectLst/>
                      </a:endParaRPr>
                    </a:p>
                  </a:txBody>
                  <a:tcPr marL="80682" marR="80682" marT="40341" marB="40341">
                    <a:solidFill>
                      <a:schemeClr val="accent4">
                        <a:lumMod val="20000"/>
                        <a:lumOff val="80000"/>
                      </a:schemeClr>
                    </a:solidFill>
                  </a:tcPr>
                </a:tc>
                <a:tc>
                  <a:txBody>
                    <a:bodyPr/>
                    <a:lstStyle/>
                    <a:p>
                      <a:pPr algn="ctr"/>
                      <a:r>
                        <a:rPr lang="en-US" sz="900" b="1" dirty="0" smtClean="0">
                          <a:effectLst/>
                        </a:rPr>
                        <a:t>often used</a:t>
                      </a:r>
                      <a:endParaRPr lang="en-US" sz="900" b="1" dirty="0">
                        <a:effectLst/>
                      </a:endParaRPr>
                    </a:p>
                  </a:txBody>
                  <a:tcPr marL="80682" marR="80682" marT="40341" marB="40341">
                    <a:solidFill>
                      <a:schemeClr val="accent4">
                        <a:lumMod val="20000"/>
                        <a:lumOff val="80000"/>
                      </a:schemeClr>
                    </a:solidFill>
                  </a:tcPr>
                </a:tc>
                <a:tc>
                  <a:txBody>
                    <a:bodyPr/>
                    <a:lstStyle/>
                    <a:p>
                      <a:pPr algn="ctr"/>
                      <a:r>
                        <a:rPr lang="en-US" sz="900" b="1" dirty="0" smtClean="0">
                          <a:effectLst/>
                        </a:rPr>
                        <a:t>highly frequency</a:t>
                      </a:r>
                      <a:endParaRPr lang="en-US" sz="900" b="1" dirty="0">
                        <a:effectLst/>
                      </a:endParaRPr>
                    </a:p>
                  </a:txBody>
                  <a:tcPr marL="80682" marR="80682" marT="40341" marB="40341">
                    <a:solidFill>
                      <a:schemeClr val="accent4">
                        <a:lumMod val="20000"/>
                        <a:lumOff val="80000"/>
                      </a:schemeClr>
                    </a:solidFill>
                  </a:tcPr>
                </a:tc>
                <a:tc>
                  <a:txBody>
                    <a:bodyPr/>
                    <a:lstStyle/>
                    <a:p>
                      <a:pPr algn="ctr"/>
                      <a:r>
                        <a:rPr lang="en-US" sz="900" b="1" dirty="0" smtClean="0">
                          <a:effectLst/>
                        </a:rPr>
                        <a:t>extremely high frequency!</a:t>
                      </a:r>
                      <a:endParaRPr lang="en-US" sz="900" b="1" dirty="0">
                        <a:effectLst/>
                      </a:endParaRPr>
                    </a:p>
                  </a:txBody>
                  <a:tcPr marL="80682" marR="80682" marT="40341" marB="40341">
                    <a:solidFill>
                      <a:schemeClr val="accent4">
                        <a:lumMod val="20000"/>
                        <a:lumOff val="80000"/>
                      </a:schemeClr>
                    </a:solidFill>
                  </a:tcPr>
                </a:tc>
              </a:tr>
              <a:tr h="215153">
                <a:tc>
                  <a:txBody>
                    <a:bodyPr/>
                    <a:lstStyle/>
                    <a:p>
                      <a:r>
                        <a:rPr lang="en-US" sz="900" b="1" dirty="0" smtClean="0"/>
                        <a:t>acknowledge</a:t>
                      </a:r>
                      <a:endParaRPr lang="en-US" sz="900" b="1" dirty="0"/>
                    </a:p>
                  </a:txBody>
                  <a:tcPr marL="80682" marR="80682" marT="40341" marB="40341">
                    <a:solidFill>
                      <a:schemeClr val="bg1"/>
                    </a:solidFill>
                  </a:tcPr>
                </a:tc>
                <a:tc>
                  <a:txBody>
                    <a:bodyPr/>
                    <a:lstStyle/>
                    <a:p>
                      <a:r>
                        <a:rPr lang="en-US" sz="900" b="1" dirty="0" smtClean="0"/>
                        <a:t>acquire</a:t>
                      </a:r>
                      <a:endParaRPr lang="en-US" sz="900" b="1" dirty="0"/>
                    </a:p>
                  </a:txBody>
                  <a:tcPr marL="80682" marR="80682" marT="40341" marB="40341">
                    <a:solidFill>
                      <a:schemeClr val="bg1"/>
                    </a:solidFill>
                  </a:tcPr>
                </a:tc>
                <a:tc>
                  <a:txBody>
                    <a:bodyPr/>
                    <a:lstStyle/>
                    <a:p>
                      <a:r>
                        <a:rPr lang="en-US" sz="900" b="1" dirty="0" smtClean="0"/>
                        <a:t>apply</a:t>
                      </a:r>
                      <a:endParaRPr lang="en-US" sz="900" b="1" dirty="0"/>
                    </a:p>
                  </a:txBody>
                  <a:tcPr marL="80682" marR="80682" marT="40341" marB="40341">
                    <a:solidFill>
                      <a:schemeClr val="bg1"/>
                    </a:solidFill>
                  </a:tcPr>
                </a:tc>
                <a:tc>
                  <a:txBody>
                    <a:bodyPr/>
                    <a:lstStyle/>
                    <a:p>
                      <a:r>
                        <a:rPr lang="en-US" sz="900" b="1" dirty="0" smtClean="0"/>
                        <a:t>analyze</a:t>
                      </a:r>
                      <a:endParaRPr lang="en-US" sz="900" b="1" dirty="0"/>
                    </a:p>
                  </a:txBody>
                  <a:tcPr marL="80682" marR="80682" marT="40341" marB="40341">
                    <a:solidFill>
                      <a:schemeClr val="bg1"/>
                    </a:solidFill>
                  </a:tcPr>
                </a:tc>
              </a:tr>
              <a:tr h="215153">
                <a:tc>
                  <a:txBody>
                    <a:bodyPr/>
                    <a:lstStyle/>
                    <a:p>
                      <a:r>
                        <a:rPr lang="en-US" sz="900" b="1" dirty="0" smtClean="0"/>
                        <a:t>approximate</a:t>
                      </a:r>
                      <a:endParaRPr lang="en-US" sz="900" b="1" dirty="0"/>
                    </a:p>
                  </a:txBody>
                  <a:tcPr marL="80682" marR="80682" marT="40341" marB="40341">
                    <a:solidFill>
                      <a:schemeClr val="bg1"/>
                    </a:solidFill>
                  </a:tcPr>
                </a:tc>
                <a:tc>
                  <a:txBody>
                    <a:bodyPr/>
                    <a:lstStyle/>
                    <a:p>
                      <a:r>
                        <a:rPr lang="en-US" sz="900" b="1" dirty="0" smtClean="0"/>
                        <a:t>adapt</a:t>
                      </a:r>
                      <a:endParaRPr lang="en-US" sz="900" b="1" dirty="0"/>
                    </a:p>
                  </a:txBody>
                  <a:tcPr marL="80682" marR="80682" marT="40341" marB="40341">
                    <a:solidFill>
                      <a:schemeClr val="bg1"/>
                    </a:solidFill>
                  </a:tcPr>
                </a:tc>
                <a:tc>
                  <a:txBody>
                    <a:bodyPr/>
                    <a:lstStyle/>
                    <a:p>
                      <a:r>
                        <a:rPr lang="en-US" sz="900" b="1" dirty="0" smtClean="0"/>
                        <a:t>ask</a:t>
                      </a:r>
                      <a:endParaRPr lang="en-US" sz="900" b="1" dirty="0"/>
                    </a:p>
                  </a:txBody>
                  <a:tcPr marL="80682" marR="80682" marT="40341" marB="40341">
                    <a:solidFill>
                      <a:schemeClr val="bg1"/>
                    </a:solidFill>
                  </a:tcPr>
                </a:tc>
                <a:tc>
                  <a:txBody>
                    <a:bodyPr/>
                    <a:lstStyle/>
                    <a:p>
                      <a:r>
                        <a:rPr lang="en-US" sz="900" b="1" dirty="0" smtClean="0"/>
                        <a:t>answer</a:t>
                      </a:r>
                      <a:endParaRPr lang="en-US" sz="900" b="1" dirty="0"/>
                    </a:p>
                  </a:txBody>
                  <a:tcPr marL="80682" marR="80682" marT="40341" marB="40341">
                    <a:solidFill>
                      <a:schemeClr val="bg1"/>
                    </a:solidFill>
                  </a:tcPr>
                </a:tc>
              </a:tr>
              <a:tr h="215153">
                <a:tc>
                  <a:txBody>
                    <a:bodyPr/>
                    <a:lstStyle/>
                    <a:p>
                      <a:r>
                        <a:rPr lang="en-US" sz="900" b="1" dirty="0" smtClean="0"/>
                        <a:t>check</a:t>
                      </a:r>
                      <a:endParaRPr lang="en-US" sz="900" b="1" dirty="0"/>
                    </a:p>
                  </a:txBody>
                  <a:tcPr marL="80682" marR="80682" marT="40341" marB="40341">
                    <a:solidFill>
                      <a:schemeClr val="bg1"/>
                    </a:solidFill>
                  </a:tcPr>
                </a:tc>
                <a:tc>
                  <a:txBody>
                    <a:bodyPr/>
                    <a:lstStyle/>
                    <a:p>
                      <a:r>
                        <a:rPr lang="en-US" sz="900" b="1" dirty="0" smtClean="0"/>
                        <a:t>choose</a:t>
                      </a:r>
                      <a:endParaRPr lang="en-US" sz="900" b="1" dirty="0"/>
                    </a:p>
                  </a:txBody>
                  <a:tcPr marL="80682" marR="80682" marT="40341" marB="40341">
                    <a:solidFill>
                      <a:schemeClr val="bg1"/>
                    </a:solidFill>
                  </a:tcPr>
                </a:tc>
                <a:tc>
                  <a:txBody>
                    <a:bodyPr/>
                    <a:lstStyle/>
                    <a:p>
                      <a:r>
                        <a:rPr lang="en-US" sz="900" b="1" dirty="0" smtClean="0"/>
                        <a:t>assess</a:t>
                      </a:r>
                      <a:endParaRPr lang="en-US" sz="900" b="1" dirty="0"/>
                    </a:p>
                  </a:txBody>
                  <a:tcPr marL="80682" marR="80682" marT="40341" marB="40341">
                    <a:solidFill>
                      <a:schemeClr val="bg1"/>
                    </a:solidFill>
                  </a:tcPr>
                </a:tc>
                <a:tc>
                  <a:txBody>
                    <a:bodyPr/>
                    <a:lstStyle/>
                    <a:p>
                      <a:r>
                        <a:rPr lang="en-US" sz="900" b="1" dirty="0" smtClean="0"/>
                        <a:t>compare</a:t>
                      </a:r>
                      <a:endParaRPr lang="en-US" sz="900" b="1" dirty="0"/>
                    </a:p>
                  </a:txBody>
                  <a:tcPr marL="80682" marR="80682" marT="40341" marB="40341">
                    <a:solidFill>
                      <a:schemeClr val="bg1"/>
                    </a:solidFill>
                  </a:tcPr>
                </a:tc>
              </a:tr>
              <a:tr h="215153">
                <a:tc>
                  <a:txBody>
                    <a:bodyPr/>
                    <a:lstStyle/>
                    <a:p>
                      <a:r>
                        <a:rPr lang="en-US" sz="900" b="1" dirty="0" smtClean="0"/>
                        <a:t>collaborate</a:t>
                      </a:r>
                      <a:endParaRPr lang="en-US" sz="900" b="1" dirty="0"/>
                    </a:p>
                  </a:txBody>
                  <a:tcPr marL="80682" marR="80682" marT="40341" marB="40341">
                    <a:solidFill>
                      <a:schemeClr val="bg1"/>
                    </a:solidFill>
                  </a:tcPr>
                </a:tc>
                <a:tc>
                  <a:txBody>
                    <a:bodyPr/>
                    <a:lstStyle/>
                    <a:p>
                      <a:r>
                        <a:rPr lang="en-US" sz="900" b="1" dirty="0" smtClean="0"/>
                        <a:t>cite</a:t>
                      </a:r>
                      <a:endParaRPr lang="en-US" sz="900" b="1" dirty="0"/>
                    </a:p>
                  </a:txBody>
                  <a:tcPr marL="80682" marR="80682" marT="40341" marB="40341">
                    <a:solidFill>
                      <a:schemeClr val="bg1"/>
                    </a:solidFill>
                  </a:tcPr>
                </a:tc>
                <a:tc>
                  <a:txBody>
                    <a:bodyPr/>
                    <a:lstStyle/>
                    <a:p>
                      <a:r>
                        <a:rPr lang="en-US" sz="900" b="1" dirty="0" smtClean="0"/>
                        <a:t>clarify</a:t>
                      </a:r>
                      <a:endParaRPr lang="en-US" sz="900" b="1" dirty="0"/>
                    </a:p>
                  </a:txBody>
                  <a:tcPr marL="80682" marR="80682" marT="40341" marB="40341">
                    <a:solidFill>
                      <a:schemeClr val="bg1"/>
                    </a:solidFill>
                  </a:tcPr>
                </a:tc>
                <a:tc>
                  <a:txBody>
                    <a:bodyPr/>
                    <a:lstStyle/>
                    <a:p>
                      <a:r>
                        <a:rPr lang="en-US" sz="900" b="1" dirty="0" smtClean="0"/>
                        <a:t>create</a:t>
                      </a:r>
                      <a:endParaRPr lang="en-US" sz="900" b="1" dirty="0"/>
                    </a:p>
                  </a:txBody>
                  <a:tcPr marL="80682" marR="80682" marT="40341" marB="40341">
                    <a:solidFill>
                      <a:schemeClr val="bg1"/>
                    </a:solidFill>
                  </a:tcPr>
                </a:tc>
              </a:tr>
              <a:tr h="215153">
                <a:tc>
                  <a:txBody>
                    <a:bodyPr/>
                    <a:lstStyle/>
                    <a:p>
                      <a:r>
                        <a:rPr lang="en-US" sz="900" b="1" dirty="0" smtClean="0"/>
                        <a:t>conform</a:t>
                      </a:r>
                      <a:endParaRPr lang="en-US" sz="900" b="1" dirty="0"/>
                    </a:p>
                  </a:txBody>
                  <a:tcPr marL="80682" marR="80682" marT="40341" marB="40341">
                    <a:solidFill>
                      <a:schemeClr val="bg1"/>
                    </a:solidFill>
                  </a:tcPr>
                </a:tc>
                <a:tc>
                  <a:txBody>
                    <a:bodyPr/>
                    <a:lstStyle/>
                    <a:p>
                      <a:r>
                        <a:rPr lang="en-US" sz="900" b="1" dirty="0" smtClean="0"/>
                        <a:t>conduct</a:t>
                      </a:r>
                      <a:endParaRPr lang="en-US" sz="900" b="1" dirty="0"/>
                    </a:p>
                  </a:txBody>
                  <a:tcPr marL="80682" marR="80682" marT="40341" marB="40341">
                    <a:solidFill>
                      <a:schemeClr val="bg1"/>
                    </a:solidFill>
                  </a:tcPr>
                </a:tc>
                <a:tc>
                  <a:txBody>
                    <a:bodyPr/>
                    <a:lstStyle/>
                    <a:p>
                      <a:r>
                        <a:rPr lang="en-US" sz="900" b="1" dirty="0" smtClean="0"/>
                        <a:t>compose</a:t>
                      </a:r>
                    </a:p>
                  </a:txBody>
                  <a:tcPr marL="80682" marR="80682" marT="40341" marB="40341">
                    <a:solidFill>
                      <a:schemeClr val="bg1"/>
                    </a:solidFill>
                  </a:tcPr>
                </a:tc>
                <a:tc>
                  <a:txBody>
                    <a:bodyPr/>
                    <a:lstStyle/>
                    <a:p>
                      <a:r>
                        <a:rPr lang="en-US" sz="900" b="1" dirty="0" smtClean="0"/>
                        <a:t>define</a:t>
                      </a:r>
                      <a:endParaRPr lang="en-US" sz="900" b="1" dirty="0"/>
                    </a:p>
                  </a:txBody>
                  <a:tcPr marL="80682" marR="80682" marT="40341" marB="40341">
                    <a:solidFill>
                      <a:schemeClr val="bg1"/>
                    </a:solidFill>
                  </a:tcPr>
                </a:tc>
              </a:tr>
              <a:tr h="215153">
                <a:tc>
                  <a:txBody>
                    <a:bodyPr/>
                    <a:lstStyle/>
                    <a:p>
                      <a:r>
                        <a:rPr lang="en-US" sz="900" b="1" dirty="0" smtClean="0"/>
                        <a:t>delineate</a:t>
                      </a:r>
                      <a:endParaRPr lang="en-US" sz="900" b="1" dirty="0"/>
                    </a:p>
                  </a:txBody>
                  <a:tcPr marL="80682" marR="80682" marT="40341" marB="40341">
                    <a:solidFill>
                      <a:schemeClr val="bg1"/>
                    </a:solidFill>
                  </a:tcPr>
                </a:tc>
                <a:tc>
                  <a:txBody>
                    <a:bodyPr/>
                    <a:lstStyle/>
                    <a:p>
                      <a:r>
                        <a:rPr lang="en-US" sz="900" b="1" dirty="0" smtClean="0"/>
                        <a:t>confirm</a:t>
                      </a:r>
                      <a:endParaRPr lang="en-US" sz="900" b="1" dirty="0"/>
                    </a:p>
                  </a:txBody>
                  <a:tcPr marL="80682" marR="80682" marT="40341" marB="40341">
                    <a:solidFill>
                      <a:schemeClr val="bg1"/>
                    </a:solidFill>
                  </a:tcPr>
                </a:tc>
                <a:tc>
                  <a:txBody>
                    <a:bodyPr/>
                    <a:lstStyle/>
                    <a:p>
                      <a:r>
                        <a:rPr lang="en-US" sz="900" b="1" dirty="0" smtClean="0"/>
                        <a:t>comprehend</a:t>
                      </a:r>
                    </a:p>
                  </a:txBody>
                  <a:tcPr marL="80682" marR="80682" marT="40341" marB="40341">
                    <a:solidFill>
                      <a:schemeClr val="bg1"/>
                    </a:solidFill>
                  </a:tcPr>
                </a:tc>
                <a:tc>
                  <a:txBody>
                    <a:bodyPr/>
                    <a:lstStyle/>
                    <a:p>
                      <a:r>
                        <a:rPr lang="en-US" sz="900" b="1" dirty="0" smtClean="0"/>
                        <a:t>describe</a:t>
                      </a:r>
                      <a:endParaRPr lang="en-US" sz="900" b="1" dirty="0"/>
                    </a:p>
                  </a:txBody>
                  <a:tcPr marL="80682" marR="80682" marT="40341" marB="40341">
                    <a:solidFill>
                      <a:schemeClr val="bg1"/>
                    </a:solidFill>
                  </a:tcPr>
                </a:tc>
              </a:tr>
              <a:tr h="215153">
                <a:tc>
                  <a:txBody>
                    <a:bodyPr/>
                    <a:lstStyle/>
                    <a:p>
                      <a:r>
                        <a:rPr lang="en-US" sz="900" b="1" dirty="0" smtClean="0"/>
                        <a:t>derive</a:t>
                      </a:r>
                      <a:endParaRPr lang="en-US" sz="900" b="1" dirty="0"/>
                    </a:p>
                  </a:txBody>
                  <a:tcPr marL="80682" marR="80682" marT="40341" marB="40341">
                    <a:solidFill>
                      <a:schemeClr val="bg1"/>
                    </a:solidFill>
                  </a:tcPr>
                </a:tc>
                <a:tc>
                  <a:txBody>
                    <a:bodyPr/>
                    <a:lstStyle/>
                    <a:p>
                      <a:r>
                        <a:rPr lang="en-US" sz="900" b="1" dirty="0" smtClean="0"/>
                        <a:t>consider</a:t>
                      </a:r>
                      <a:endParaRPr lang="en-US" sz="900" b="1" dirty="0"/>
                    </a:p>
                  </a:txBody>
                  <a:tcPr marL="80682" marR="80682" marT="40341" marB="40341">
                    <a:solidFill>
                      <a:schemeClr val="bg1"/>
                    </a:solidFill>
                  </a:tcPr>
                </a:tc>
                <a:tc>
                  <a:txBody>
                    <a:bodyPr/>
                    <a:lstStyle/>
                    <a:p>
                      <a:r>
                        <a:rPr lang="en-US" sz="900" b="1" dirty="0" smtClean="0"/>
                        <a:t>computer</a:t>
                      </a:r>
                    </a:p>
                  </a:txBody>
                  <a:tcPr marL="80682" marR="80682" marT="40341" marB="40341">
                    <a:solidFill>
                      <a:schemeClr val="bg1"/>
                    </a:solidFill>
                  </a:tcPr>
                </a:tc>
                <a:tc>
                  <a:txBody>
                    <a:bodyPr/>
                    <a:lstStyle/>
                    <a:p>
                      <a:r>
                        <a:rPr lang="en-US" sz="900" b="1" dirty="0" smtClean="0"/>
                        <a:t>determine</a:t>
                      </a:r>
                      <a:endParaRPr lang="en-US" sz="900" b="1" dirty="0"/>
                    </a:p>
                  </a:txBody>
                  <a:tcPr marL="80682" marR="80682" marT="40341" marB="40341">
                    <a:solidFill>
                      <a:schemeClr val="bg1"/>
                    </a:solidFill>
                  </a:tcPr>
                </a:tc>
              </a:tr>
              <a:tr h="215153">
                <a:tc>
                  <a:txBody>
                    <a:bodyPr/>
                    <a:lstStyle/>
                    <a:p>
                      <a:r>
                        <a:rPr lang="en-US" sz="900" b="1" dirty="0" smtClean="0"/>
                        <a:t>diagram</a:t>
                      </a:r>
                      <a:endParaRPr lang="en-US" sz="900" b="1" dirty="0"/>
                    </a:p>
                  </a:txBody>
                  <a:tcPr marL="80682" marR="80682" marT="40341" marB="40341">
                    <a:solidFill>
                      <a:schemeClr val="bg1"/>
                    </a:solidFill>
                  </a:tcPr>
                </a:tc>
                <a:tc>
                  <a:txBody>
                    <a:bodyPr/>
                    <a:lstStyle/>
                    <a:p>
                      <a:r>
                        <a:rPr lang="en-US" sz="900" b="1" dirty="0" smtClean="0"/>
                        <a:t>construct</a:t>
                      </a:r>
                      <a:endParaRPr lang="en-US" sz="900" b="1" dirty="0"/>
                    </a:p>
                  </a:txBody>
                  <a:tcPr marL="80682" marR="80682" marT="40341" marB="40341">
                    <a:solidFill>
                      <a:schemeClr val="bg1"/>
                    </a:solidFill>
                  </a:tcPr>
                </a:tc>
                <a:tc>
                  <a:txBody>
                    <a:bodyPr/>
                    <a:lstStyle/>
                    <a:p>
                      <a:r>
                        <a:rPr lang="en-US" sz="900" b="1" dirty="0" smtClean="0"/>
                        <a:t>contrast</a:t>
                      </a:r>
                    </a:p>
                  </a:txBody>
                  <a:tcPr marL="80682" marR="80682" marT="40341" marB="40341">
                    <a:solidFill>
                      <a:schemeClr val="bg1"/>
                    </a:solidFill>
                  </a:tcPr>
                </a:tc>
                <a:tc>
                  <a:txBody>
                    <a:bodyPr/>
                    <a:lstStyle/>
                    <a:p>
                      <a:r>
                        <a:rPr lang="en-US" sz="900" b="1" dirty="0" smtClean="0"/>
                        <a:t>develop</a:t>
                      </a:r>
                      <a:endParaRPr lang="en-US" sz="900" b="1" dirty="0"/>
                    </a:p>
                  </a:txBody>
                  <a:tcPr marL="80682" marR="80682" marT="40341" marB="40341">
                    <a:solidFill>
                      <a:schemeClr val="bg1"/>
                    </a:solidFill>
                  </a:tcPr>
                </a:tc>
              </a:tr>
              <a:tr h="215153">
                <a:tc>
                  <a:txBody>
                    <a:bodyPr/>
                    <a:lstStyle/>
                    <a:p>
                      <a:r>
                        <a:rPr lang="en-US" sz="900" b="1" dirty="0" smtClean="0"/>
                        <a:t>expand</a:t>
                      </a:r>
                      <a:endParaRPr lang="en-US" sz="900" b="1" dirty="0"/>
                    </a:p>
                  </a:txBody>
                  <a:tcPr marL="80682" marR="80682" marT="40341" marB="40341">
                    <a:solidFill>
                      <a:schemeClr val="bg1"/>
                    </a:solidFill>
                  </a:tcPr>
                </a:tc>
                <a:tc>
                  <a:txBody>
                    <a:bodyPr/>
                    <a:lstStyle/>
                    <a:p>
                      <a:r>
                        <a:rPr lang="en-US" sz="900" b="1" dirty="0" smtClean="0"/>
                        <a:t>edit</a:t>
                      </a:r>
                      <a:endParaRPr lang="en-US" sz="900" b="1" dirty="0"/>
                    </a:p>
                  </a:txBody>
                  <a:tcPr marL="80682" marR="80682" marT="40341" marB="40341">
                    <a:solidFill>
                      <a:schemeClr val="bg1"/>
                    </a:solidFill>
                  </a:tcPr>
                </a:tc>
                <a:tc>
                  <a:txBody>
                    <a:bodyPr/>
                    <a:lstStyle/>
                    <a:p>
                      <a:r>
                        <a:rPr lang="en-US" sz="900" b="1" dirty="0" smtClean="0"/>
                        <a:t>contribute</a:t>
                      </a:r>
                    </a:p>
                  </a:txBody>
                  <a:tcPr marL="80682" marR="80682" marT="40341" marB="40341">
                    <a:solidFill>
                      <a:schemeClr val="bg1"/>
                    </a:solidFill>
                  </a:tcPr>
                </a:tc>
                <a:tc>
                  <a:txBody>
                    <a:bodyPr/>
                    <a:lstStyle/>
                    <a:p>
                      <a:r>
                        <a:rPr lang="en-US" sz="900" b="1" dirty="0" smtClean="0"/>
                        <a:t>explain</a:t>
                      </a:r>
                      <a:endParaRPr lang="en-US" sz="900" b="1" dirty="0"/>
                    </a:p>
                  </a:txBody>
                  <a:tcPr marL="80682" marR="80682" marT="40341" marB="40341">
                    <a:solidFill>
                      <a:schemeClr val="bg1"/>
                    </a:solidFill>
                  </a:tcPr>
                </a:tc>
              </a:tr>
              <a:tr h="215153">
                <a:tc>
                  <a:txBody>
                    <a:bodyPr/>
                    <a:lstStyle/>
                    <a:p>
                      <a:r>
                        <a:rPr lang="en-US" sz="900" b="1" dirty="0" smtClean="0"/>
                        <a:t>illustrate</a:t>
                      </a:r>
                      <a:endParaRPr lang="en-US" sz="900" b="1" dirty="0"/>
                    </a:p>
                  </a:txBody>
                  <a:tcPr marL="80682" marR="80682" marT="40341" marB="40341">
                    <a:solidFill>
                      <a:schemeClr val="bg1"/>
                    </a:solidFill>
                  </a:tcPr>
                </a:tc>
                <a:tc>
                  <a:txBody>
                    <a:bodyPr/>
                    <a:lstStyle/>
                    <a:p>
                      <a:r>
                        <a:rPr lang="en-US" sz="900" b="1" dirty="0" smtClean="0"/>
                        <a:t>emphasize</a:t>
                      </a:r>
                      <a:endParaRPr lang="en-US" sz="900" b="1" dirty="0"/>
                    </a:p>
                  </a:txBody>
                  <a:tcPr marL="80682" marR="80682" marT="40341" marB="40341">
                    <a:solidFill>
                      <a:schemeClr val="bg1"/>
                    </a:solidFill>
                  </a:tcPr>
                </a:tc>
                <a:tc>
                  <a:txBody>
                    <a:bodyPr/>
                    <a:lstStyle/>
                    <a:p>
                      <a:r>
                        <a:rPr lang="en-US" sz="900" b="1" dirty="0" smtClean="0"/>
                        <a:t>convey</a:t>
                      </a:r>
                    </a:p>
                  </a:txBody>
                  <a:tcPr marL="80682" marR="80682" marT="40341" marB="40341">
                    <a:solidFill>
                      <a:schemeClr val="bg1"/>
                    </a:solidFill>
                  </a:tcPr>
                </a:tc>
                <a:tc>
                  <a:txBody>
                    <a:bodyPr/>
                    <a:lstStyle/>
                    <a:p>
                      <a:r>
                        <a:rPr lang="en-US" sz="900" b="1" dirty="0" smtClean="0"/>
                        <a:t>express</a:t>
                      </a:r>
                      <a:endParaRPr lang="en-US" sz="900" b="1" dirty="0"/>
                    </a:p>
                  </a:txBody>
                  <a:tcPr marL="80682" marR="80682" marT="40341" marB="40341">
                    <a:solidFill>
                      <a:schemeClr val="bg1"/>
                    </a:solidFill>
                  </a:tcPr>
                </a:tc>
              </a:tr>
              <a:tr h="215153">
                <a:tc>
                  <a:txBody>
                    <a:bodyPr/>
                    <a:lstStyle/>
                    <a:p>
                      <a:r>
                        <a:rPr lang="en-US" sz="900" b="1" dirty="0" smtClean="0"/>
                        <a:t>imagine</a:t>
                      </a:r>
                      <a:endParaRPr lang="en-US" sz="900" b="1" dirty="0"/>
                    </a:p>
                  </a:txBody>
                  <a:tcPr marL="80682" marR="80682" marT="40341" marB="40341">
                    <a:solidFill>
                      <a:schemeClr val="bg1"/>
                    </a:solidFill>
                  </a:tcPr>
                </a:tc>
                <a:tc>
                  <a:txBody>
                    <a:bodyPr/>
                    <a:lstStyle/>
                    <a:p>
                      <a:r>
                        <a:rPr lang="en-US" sz="900" b="1" dirty="0" smtClean="0"/>
                        <a:t>engage</a:t>
                      </a:r>
                      <a:endParaRPr lang="en-US" sz="900" b="1" dirty="0"/>
                    </a:p>
                  </a:txBody>
                  <a:tcPr marL="80682" marR="80682" marT="40341" marB="40341">
                    <a:solidFill>
                      <a:schemeClr val="bg1"/>
                    </a:solidFill>
                  </a:tcPr>
                </a:tc>
                <a:tc>
                  <a:txBody>
                    <a:bodyPr/>
                    <a:lstStyle/>
                    <a:p>
                      <a:r>
                        <a:rPr lang="en-US" sz="900" b="1" dirty="0" smtClean="0"/>
                        <a:t>decompose</a:t>
                      </a:r>
                    </a:p>
                  </a:txBody>
                  <a:tcPr marL="80682" marR="80682" marT="40341" marB="40341">
                    <a:solidFill>
                      <a:schemeClr val="bg1"/>
                    </a:solidFill>
                  </a:tcPr>
                </a:tc>
                <a:tc>
                  <a:txBody>
                    <a:bodyPr/>
                    <a:lstStyle/>
                    <a:p>
                      <a:r>
                        <a:rPr lang="en-US" sz="900" b="1" dirty="0" smtClean="0"/>
                        <a:t>graph</a:t>
                      </a:r>
                      <a:endParaRPr lang="en-US" sz="900" b="1" dirty="0"/>
                    </a:p>
                  </a:txBody>
                  <a:tcPr marL="80682" marR="80682" marT="40341" marB="40341">
                    <a:solidFill>
                      <a:schemeClr val="bg1"/>
                    </a:solidFill>
                  </a:tcPr>
                </a:tc>
              </a:tr>
              <a:tr h="215153">
                <a:tc>
                  <a:txBody>
                    <a:bodyPr/>
                    <a:lstStyle/>
                    <a:p>
                      <a:r>
                        <a:rPr lang="en-US" sz="900" b="1" dirty="0" smtClean="0"/>
                        <a:t>inform</a:t>
                      </a:r>
                      <a:endParaRPr lang="en-US" sz="900" b="1" dirty="0"/>
                    </a:p>
                  </a:txBody>
                  <a:tcPr marL="80682" marR="80682" marT="40341" marB="40341">
                    <a:solidFill>
                      <a:schemeClr val="bg1"/>
                    </a:solidFill>
                  </a:tcPr>
                </a:tc>
                <a:tc>
                  <a:txBody>
                    <a:bodyPr/>
                    <a:lstStyle/>
                    <a:p>
                      <a:r>
                        <a:rPr lang="en-US" sz="900" b="1" dirty="0" smtClean="0"/>
                        <a:t>estimate</a:t>
                      </a:r>
                      <a:endParaRPr lang="en-US" sz="900" b="1" dirty="0"/>
                    </a:p>
                  </a:txBody>
                  <a:tcPr marL="80682" marR="80682" marT="40341" marB="40341">
                    <a:solidFill>
                      <a:schemeClr val="bg1"/>
                    </a:solidFill>
                  </a:tcPr>
                </a:tc>
                <a:tc>
                  <a:txBody>
                    <a:bodyPr/>
                    <a:lstStyle/>
                    <a:p>
                      <a:r>
                        <a:rPr lang="en-US" sz="900" b="1" dirty="0" smtClean="0"/>
                        <a:t>distinguish</a:t>
                      </a:r>
                    </a:p>
                  </a:txBody>
                  <a:tcPr marL="80682" marR="80682" marT="40341" marB="40341">
                    <a:solidFill>
                      <a:schemeClr val="bg1"/>
                    </a:solidFill>
                  </a:tcPr>
                </a:tc>
                <a:tc>
                  <a:txBody>
                    <a:bodyPr/>
                    <a:lstStyle/>
                    <a:p>
                      <a:r>
                        <a:rPr lang="en-US" sz="900" b="1" dirty="0" smtClean="0"/>
                        <a:t>identify</a:t>
                      </a:r>
                      <a:endParaRPr lang="en-US" sz="900" b="1" dirty="0"/>
                    </a:p>
                  </a:txBody>
                  <a:tcPr marL="80682" marR="80682" marT="40341" marB="40341">
                    <a:solidFill>
                      <a:schemeClr val="bg1"/>
                    </a:solidFill>
                  </a:tcPr>
                </a:tc>
              </a:tr>
              <a:tr h="215153">
                <a:tc>
                  <a:txBody>
                    <a:bodyPr/>
                    <a:lstStyle/>
                    <a:p>
                      <a:r>
                        <a:rPr lang="en-US" sz="900" b="1" dirty="0" smtClean="0"/>
                        <a:t>justify</a:t>
                      </a:r>
                      <a:endParaRPr lang="en-US" sz="900" b="1" dirty="0"/>
                    </a:p>
                  </a:txBody>
                  <a:tcPr marL="80682" marR="80682" marT="40341" marB="40341">
                    <a:solidFill>
                      <a:schemeClr val="bg1"/>
                    </a:solidFill>
                  </a:tcPr>
                </a:tc>
                <a:tc>
                  <a:txBody>
                    <a:bodyPr/>
                    <a:lstStyle/>
                    <a:p>
                      <a:r>
                        <a:rPr lang="en-US" sz="900" b="1" dirty="0" smtClean="0"/>
                        <a:t>examine</a:t>
                      </a:r>
                      <a:endParaRPr lang="en-US" sz="900" b="1" dirty="0"/>
                    </a:p>
                  </a:txBody>
                  <a:tcPr marL="80682" marR="80682" marT="40341" marB="40341">
                    <a:solidFill>
                      <a:schemeClr val="bg1"/>
                    </a:solidFill>
                  </a:tcPr>
                </a:tc>
                <a:tc>
                  <a:txBody>
                    <a:bodyPr/>
                    <a:lstStyle/>
                    <a:p>
                      <a:r>
                        <a:rPr lang="en-US" sz="900" b="1" dirty="0" smtClean="0"/>
                        <a:t>establish</a:t>
                      </a:r>
                    </a:p>
                  </a:txBody>
                  <a:tcPr marL="80682" marR="80682" marT="40341" marB="40341">
                    <a:solidFill>
                      <a:schemeClr val="bg1"/>
                    </a:solidFill>
                  </a:tcPr>
                </a:tc>
                <a:tc>
                  <a:txBody>
                    <a:bodyPr/>
                    <a:lstStyle/>
                    <a:p>
                      <a:r>
                        <a:rPr lang="en-US" sz="900" b="1" dirty="0" smtClean="0"/>
                        <a:t>interpret</a:t>
                      </a:r>
                      <a:endParaRPr lang="en-US" sz="900" b="1" dirty="0"/>
                    </a:p>
                  </a:txBody>
                  <a:tcPr marL="80682" marR="80682" marT="40341" marB="40341">
                    <a:solidFill>
                      <a:schemeClr val="bg1"/>
                    </a:solidFill>
                  </a:tcPr>
                </a:tc>
              </a:tr>
              <a:tr h="215153">
                <a:tc>
                  <a:txBody>
                    <a:bodyPr/>
                    <a:lstStyle/>
                    <a:p>
                      <a:r>
                        <a:rPr lang="en-US" sz="900" b="1" dirty="0" smtClean="0"/>
                        <a:t>locate</a:t>
                      </a:r>
                      <a:endParaRPr lang="en-US" sz="900" b="1" dirty="0"/>
                    </a:p>
                  </a:txBody>
                  <a:tcPr marL="80682" marR="80682" marT="40341" marB="40341">
                    <a:solidFill>
                      <a:schemeClr val="bg1"/>
                    </a:solidFill>
                  </a:tcPr>
                </a:tc>
                <a:tc>
                  <a:txBody>
                    <a:bodyPr/>
                    <a:lstStyle/>
                    <a:p>
                      <a:r>
                        <a:rPr lang="en-US" sz="900" b="1" dirty="0" smtClean="0"/>
                        <a:t>generate</a:t>
                      </a:r>
                      <a:endParaRPr lang="en-US" sz="900" b="1" dirty="0"/>
                    </a:p>
                  </a:txBody>
                  <a:tcPr marL="80682" marR="80682" marT="40341" marB="40341">
                    <a:solidFill>
                      <a:schemeClr val="bg1"/>
                    </a:solidFill>
                  </a:tcPr>
                </a:tc>
                <a:tc>
                  <a:txBody>
                    <a:bodyPr/>
                    <a:lstStyle/>
                    <a:p>
                      <a:r>
                        <a:rPr lang="en-US" sz="900" b="1" dirty="0" smtClean="0"/>
                        <a:t>evaluate</a:t>
                      </a:r>
                    </a:p>
                  </a:txBody>
                  <a:tcPr marL="80682" marR="80682" marT="40341" marB="40341">
                    <a:solidFill>
                      <a:schemeClr val="bg1"/>
                    </a:solidFill>
                  </a:tcPr>
                </a:tc>
                <a:tc>
                  <a:txBody>
                    <a:bodyPr/>
                    <a:lstStyle/>
                    <a:p>
                      <a:r>
                        <a:rPr lang="en-US" sz="900" b="1" dirty="0" smtClean="0"/>
                        <a:t>introduce</a:t>
                      </a:r>
                      <a:endParaRPr lang="en-US" sz="900" b="1" dirty="0"/>
                    </a:p>
                  </a:txBody>
                  <a:tcPr marL="80682" marR="80682" marT="40341" marB="40341">
                    <a:solidFill>
                      <a:schemeClr val="bg1"/>
                    </a:solidFill>
                  </a:tcPr>
                </a:tc>
              </a:tr>
              <a:tr h="215153">
                <a:tc>
                  <a:txBody>
                    <a:bodyPr/>
                    <a:lstStyle/>
                    <a:p>
                      <a:r>
                        <a:rPr lang="en-US" sz="900" b="1" dirty="0" smtClean="0"/>
                        <a:t>narrate</a:t>
                      </a:r>
                      <a:endParaRPr lang="en-US" sz="900" b="1" dirty="0"/>
                    </a:p>
                  </a:txBody>
                  <a:tcPr marL="80682" marR="80682" marT="40341" marB="40341">
                    <a:solidFill>
                      <a:schemeClr val="bg1"/>
                    </a:solidFill>
                  </a:tcPr>
                </a:tc>
                <a:tc>
                  <a:txBody>
                    <a:bodyPr/>
                    <a:lstStyle/>
                    <a:p>
                      <a:r>
                        <a:rPr lang="en-US" sz="900" b="1" dirty="0" smtClean="0"/>
                        <a:t>gather</a:t>
                      </a:r>
                      <a:endParaRPr lang="en-US" sz="900" b="1" dirty="0"/>
                    </a:p>
                  </a:txBody>
                  <a:tcPr marL="80682" marR="80682" marT="40341" marB="40341">
                    <a:solidFill>
                      <a:schemeClr val="bg1"/>
                    </a:solidFill>
                  </a:tcPr>
                </a:tc>
                <a:tc>
                  <a:txBody>
                    <a:bodyPr/>
                    <a:lstStyle/>
                    <a:p>
                      <a:r>
                        <a:rPr lang="en-US" sz="900" b="1" dirty="0" smtClean="0"/>
                        <a:t>form</a:t>
                      </a:r>
                    </a:p>
                  </a:txBody>
                  <a:tcPr marL="80682" marR="80682" marT="40341" marB="40341">
                    <a:solidFill>
                      <a:schemeClr val="bg1"/>
                    </a:solidFill>
                  </a:tcPr>
                </a:tc>
                <a:tc>
                  <a:txBody>
                    <a:bodyPr/>
                    <a:lstStyle/>
                    <a:p>
                      <a:r>
                        <a:rPr lang="en-US" sz="900" b="1" dirty="0" smtClean="0"/>
                        <a:t>present</a:t>
                      </a:r>
                      <a:endParaRPr lang="en-US" sz="900" b="1" dirty="0"/>
                    </a:p>
                  </a:txBody>
                  <a:tcPr marL="80682" marR="80682" marT="40341" marB="40341">
                    <a:solidFill>
                      <a:schemeClr val="bg1"/>
                    </a:solidFill>
                  </a:tcPr>
                </a:tc>
              </a:tr>
              <a:tr h="215153">
                <a:tc>
                  <a:txBody>
                    <a:bodyPr/>
                    <a:lstStyle/>
                    <a:p>
                      <a:r>
                        <a:rPr lang="en-US" sz="900" b="1" dirty="0" smtClean="0"/>
                        <a:t>observe</a:t>
                      </a:r>
                      <a:endParaRPr lang="en-US" sz="900" b="1" dirty="0"/>
                    </a:p>
                  </a:txBody>
                  <a:tcPr marL="80682" marR="80682" marT="40341" marB="40341">
                    <a:solidFill>
                      <a:schemeClr val="bg1"/>
                    </a:solidFill>
                  </a:tcPr>
                </a:tc>
                <a:tc>
                  <a:txBody>
                    <a:bodyPr/>
                    <a:lstStyle/>
                    <a:p>
                      <a:r>
                        <a:rPr lang="en-US" sz="900" b="1" dirty="0" smtClean="0"/>
                        <a:t>integrate</a:t>
                      </a:r>
                      <a:endParaRPr lang="en-US" sz="900" b="1" dirty="0"/>
                    </a:p>
                  </a:txBody>
                  <a:tcPr marL="80682" marR="80682" marT="40341" marB="40341">
                    <a:solidFill>
                      <a:schemeClr val="bg1"/>
                    </a:solidFill>
                  </a:tcPr>
                </a:tc>
                <a:tc>
                  <a:txBody>
                    <a:bodyPr/>
                    <a:lstStyle/>
                    <a:p>
                      <a:r>
                        <a:rPr lang="en-US" sz="900" b="1" dirty="0" smtClean="0"/>
                        <a:t>generate</a:t>
                      </a:r>
                    </a:p>
                  </a:txBody>
                  <a:tcPr marL="80682" marR="80682" marT="40341" marB="40341">
                    <a:solidFill>
                      <a:schemeClr val="bg1"/>
                    </a:solidFill>
                  </a:tcPr>
                </a:tc>
                <a:tc>
                  <a:txBody>
                    <a:bodyPr/>
                    <a:lstStyle/>
                    <a:p>
                      <a:r>
                        <a:rPr lang="en-US" sz="900" b="1" dirty="0" smtClean="0"/>
                        <a:t>recognize</a:t>
                      </a:r>
                      <a:endParaRPr lang="en-US" sz="900" b="1" dirty="0"/>
                    </a:p>
                  </a:txBody>
                  <a:tcPr marL="80682" marR="80682" marT="40341" marB="40341">
                    <a:solidFill>
                      <a:schemeClr val="bg1"/>
                    </a:solidFill>
                  </a:tcPr>
                </a:tc>
              </a:tr>
              <a:tr h="215153">
                <a:tc>
                  <a:txBody>
                    <a:bodyPr/>
                    <a:lstStyle/>
                    <a:p>
                      <a:r>
                        <a:rPr lang="en-US" sz="900" b="1" dirty="0" smtClean="0"/>
                        <a:t>orient</a:t>
                      </a:r>
                      <a:endParaRPr lang="en-US" sz="900" b="1" dirty="0"/>
                    </a:p>
                  </a:txBody>
                  <a:tcPr marL="80682" marR="80682" marT="40341" marB="40341">
                    <a:solidFill>
                      <a:schemeClr val="bg1"/>
                    </a:solidFill>
                  </a:tcPr>
                </a:tc>
                <a:tc>
                  <a:txBody>
                    <a:bodyPr/>
                    <a:lstStyle/>
                    <a:p>
                      <a:r>
                        <a:rPr lang="en-US" sz="900" b="1" dirty="0" smtClean="0"/>
                        <a:t>interact</a:t>
                      </a:r>
                      <a:endParaRPr lang="en-US" sz="900" b="1" dirty="0"/>
                    </a:p>
                  </a:txBody>
                  <a:tcPr marL="80682" marR="80682" marT="40341" marB="40341">
                    <a:solidFill>
                      <a:schemeClr val="bg1"/>
                    </a:solidFill>
                  </a:tcPr>
                </a:tc>
                <a:tc>
                  <a:txBody>
                    <a:bodyPr/>
                    <a:lstStyle/>
                    <a:p>
                      <a:r>
                        <a:rPr lang="en-US" sz="900" b="1" dirty="0" smtClean="0"/>
                        <a:t>organize</a:t>
                      </a:r>
                    </a:p>
                  </a:txBody>
                  <a:tcPr marL="80682" marR="80682" marT="40341" marB="40341">
                    <a:solidFill>
                      <a:schemeClr val="bg1"/>
                    </a:solidFill>
                  </a:tcPr>
                </a:tc>
                <a:tc>
                  <a:txBody>
                    <a:bodyPr/>
                    <a:lstStyle/>
                    <a:p>
                      <a:r>
                        <a:rPr lang="en-US" sz="900" b="1" dirty="0" smtClean="0"/>
                        <a:t>represent</a:t>
                      </a:r>
                      <a:endParaRPr lang="en-US" sz="900" b="1" dirty="0"/>
                    </a:p>
                  </a:txBody>
                  <a:tcPr marL="80682" marR="80682" marT="40341" marB="40341">
                    <a:solidFill>
                      <a:schemeClr val="bg1"/>
                    </a:solidFill>
                  </a:tcPr>
                </a:tc>
              </a:tr>
              <a:tr h="215153">
                <a:tc>
                  <a:txBody>
                    <a:bodyPr/>
                    <a:lstStyle/>
                    <a:p>
                      <a:r>
                        <a:rPr lang="en-US" sz="900" b="1" dirty="0" smtClean="0"/>
                        <a:t>paraphrase</a:t>
                      </a:r>
                      <a:endParaRPr lang="en-US" sz="900" b="1" dirty="0"/>
                    </a:p>
                  </a:txBody>
                  <a:tcPr marL="80682" marR="80682" marT="40341" marB="40341">
                    <a:solidFill>
                      <a:schemeClr val="bg1"/>
                    </a:solidFill>
                  </a:tcPr>
                </a:tc>
                <a:tc>
                  <a:txBody>
                    <a:bodyPr/>
                    <a:lstStyle/>
                    <a:p>
                      <a:r>
                        <a:rPr lang="en-US" sz="900" b="1" dirty="0" smtClean="0"/>
                        <a:t>link</a:t>
                      </a:r>
                      <a:endParaRPr lang="en-US" sz="900" b="1" dirty="0"/>
                    </a:p>
                  </a:txBody>
                  <a:tcPr marL="80682" marR="80682" marT="40341" marB="40341">
                    <a:solidFill>
                      <a:schemeClr val="bg1"/>
                    </a:solidFill>
                  </a:tcPr>
                </a:tc>
                <a:tc>
                  <a:txBody>
                    <a:bodyPr/>
                    <a:lstStyle/>
                    <a:p>
                      <a:r>
                        <a:rPr lang="en-US" sz="900" b="1" dirty="0" smtClean="0"/>
                        <a:t>produce</a:t>
                      </a:r>
                    </a:p>
                  </a:txBody>
                  <a:tcPr marL="80682" marR="80682" marT="40341" marB="40341">
                    <a:solidFill>
                      <a:schemeClr val="bg1"/>
                    </a:solidFill>
                  </a:tcPr>
                </a:tc>
                <a:tc>
                  <a:txBody>
                    <a:bodyPr/>
                    <a:lstStyle/>
                    <a:p>
                      <a:r>
                        <a:rPr lang="en-US" sz="900" b="1" dirty="0" smtClean="0"/>
                        <a:t>solve</a:t>
                      </a:r>
                      <a:endParaRPr lang="en-US" sz="900" b="1" dirty="0"/>
                    </a:p>
                  </a:txBody>
                  <a:tcPr marL="80682" marR="80682" marT="40341" marB="40341">
                    <a:solidFill>
                      <a:schemeClr val="bg1"/>
                    </a:solidFill>
                  </a:tcPr>
                </a:tc>
              </a:tr>
              <a:tr h="215153">
                <a:tc>
                  <a:txBody>
                    <a:bodyPr/>
                    <a:lstStyle/>
                    <a:p>
                      <a:r>
                        <a:rPr lang="en-US" sz="900" b="1" dirty="0" smtClean="0"/>
                        <a:t>participate</a:t>
                      </a:r>
                      <a:endParaRPr lang="en-US" sz="900" b="1" dirty="0"/>
                    </a:p>
                  </a:txBody>
                  <a:tcPr marL="80682" marR="80682" marT="40341" marB="40341">
                    <a:solidFill>
                      <a:schemeClr val="bg1"/>
                    </a:solidFill>
                  </a:tcPr>
                </a:tc>
                <a:tc>
                  <a:txBody>
                    <a:bodyPr/>
                    <a:lstStyle/>
                    <a:p>
                      <a:r>
                        <a:rPr lang="en-US" sz="900" b="1" dirty="0" smtClean="0"/>
                        <a:t>listen</a:t>
                      </a:r>
                      <a:endParaRPr lang="en-US" sz="900" b="1" dirty="0"/>
                    </a:p>
                  </a:txBody>
                  <a:tcPr marL="80682" marR="80682" marT="40341" marB="40341">
                    <a:solidFill>
                      <a:schemeClr val="bg1"/>
                    </a:solidFill>
                  </a:tcPr>
                </a:tc>
                <a:tc>
                  <a:txBody>
                    <a:bodyPr/>
                    <a:lstStyle/>
                    <a:p>
                      <a:r>
                        <a:rPr lang="en-US" sz="900" b="1" dirty="0" smtClean="0"/>
                        <a:t>refer</a:t>
                      </a:r>
                    </a:p>
                  </a:txBody>
                  <a:tcPr marL="80682" marR="80682" marT="40341" marB="40341">
                    <a:solidFill>
                      <a:schemeClr val="bg1"/>
                    </a:solidFill>
                  </a:tcPr>
                </a:tc>
                <a:tc>
                  <a:txBody>
                    <a:bodyPr/>
                    <a:lstStyle/>
                    <a:p>
                      <a:r>
                        <a:rPr lang="en-US" sz="900" b="1" dirty="0" smtClean="0"/>
                        <a:t>understand</a:t>
                      </a:r>
                      <a:endParaRPr lang="en-US" sz="900" b="1" dirty="0"/>
                    </a:p>
                  </a:txBody>
                  <a:tcPr marL="80682" marR="80682" marT="40341" marB="40341">
                    <a:solidFill>
                      <a:schemeClr val="bg1"/>
                    </a:solidFill>
                  </a:tcPr>
                </a:tc>
              </a:tr>
              <a:tr h="215153">
                <a:tc>
                  <a:txBody>
                    <a:bodyPr/>
                    <a:lstStyle/>
                    <a:p>
                      <a:r>
                        <a:rPr lang="en-US" sz="900" b="1" dirty="0" smtClean="0"/>
                        <a:t>partition</a:t>
                      </a:r>
                      <a:endParaRPr lang="en-US" sz="900" b="1" dirty="0"/>
                    </a:p>
                  </a:txBody>
                  <a:tcPr marL="80682" marR="80682" marT="40341" marB="40341">
                    <a:solidFill>
                      <a:schemeClr val="bg1"/>
                    </a:solidFill>
                  </a:tcPr>
                </a:tc>
                <a:tc>
                  <a:txBody>
                    <a:bodyPr/>
                    <a:lstStyle/>
                    <a:p>
                      <a:r>
                        <a:rPr lang="en-US" sz="900" b="1" dirty="0" smtClean="0"/>
                        <a:t>measure</a:t>
                      </a:r>
                      <a:endParaRPr lang="en-US" sz="900" b="1" dirty="0"/>
                    </a:p>
                  </a:txBody>
                  <a:tcPr marL="80682" marR="80682" marT="40341" marB="40341">
                    <a:solidFill>
                      <a:schemeClr val="bg1"/>
                    </a:solidFill>
                  </a:tcPr>
                </a:tc>
                <a:tc>
                  <a:txBody>
                    <a:bodyPr/>
                    <a:lstStyle/>
                    <a:p>
                      <a:r>
                        <a:rPr lang="en-US" sz="900" b="1" dirty="0" smtClean="0"/>
                        <a:t>relate</a:t>
                      </a:r>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plan</a:t>
                      </a:r>
                      <a:endParaRPr lang="en-US" sz="900" b="1" dirty="0"/>
                    </a:p>
                  </a:txBody>
                  <a:tcPr marL="80682" marR="80682" marT="40341" marB="40341">
                    <a:solidFill>
                      <a:schemeClr val="bg1"/>
                    </a:solidFill>
                  </a:tcPr>
                </a:tc>
                <a:tc>
                  <a:txBody>
                    <a:bodyPr/>
                    <a:lstStyle/>
                    <a:p>
                      <a:r>
                        <a:rPr lang="en-US" sz="900" b="1" dirty="0" smtClean="0"/>
                        <a:t>model</a:t>
                      </a:r>
                      <a:endParaRPr lang="en-US" sz="900" b="1" dirty="0"/>
                    </a:p>
                  </a:txBody>
                  <a:tcPr marL="80682" marR="80682" marT="40341" marB="40341">
                    <a:solidFill>
                      <a:schemeClr val="bg1"/>
                    </a:solidFill>
                  </a:tcPr>
                </a:tc>
                <a:tc>
                  <a:txBody>
                    <a:bodyPr/>
                    <a:lstStyle/>
                    <a:p>
                      <a:r>
                        <a:rPr lang="en-US" sz="900" b="1" dirty="0" smtClean="0"/>
                        <a:t>respond</a:t>
                      </a:r>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pose</a:t>
                      </a:r>
                      <a:endParaRPr lang="en-US" sz="900" b="1" dirty="0"/>
                    </a:p>
                  </a:txBody>
                  <a:tcPr marL="80682" marR="80682" marT="40341" marB="40341">
                    <a:solidFill>
                      <a:schemeClr val="bg1"/>
                    </a:solidFill>
                  </a:tcPr>
                </a:tc>
                <a:tc>
                  <a:txBody>
                    <a:bodyPr/>
                    <a:lstStyle/>
                    <a:p>
                      <a:r>
                        <a:rPr lang="en-US" sz="900" b="1" dirty="0" smtClean="0"/>
                        <a:t>name</a:t>
                      </a:r>
                      <a:endParaRPr lang="en-US" sz="900" b="1" dirty="0"/>
                    </a:p>
                  </a:txBody>
                  <a:tcPr marL="80682" marR="80682" marT="40341" marB="40341">
                    <a:solidFill>
                      <a:schemeClr val="bg1"/>
                    </a:solidFill>
                  </a:tcPr>
                </a:tc>
                <a:tc>
                  <a:txBody>
                    <a:bodyPr/>
                    <a:lstStyle/>
                    <a:p>
                      <a:r>
                        <a:rPr lang="en-US" sz="900" b="1" dirty="0" smtClean="0"/>
                        <a:t>support</a:t>
                      </a:r>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prepare</a:t>
                      </a:r>
                      <a:endParaRPr lang="en-US" sz="900" b="1" dirty="0"/>
                    </a:p>
                  </a:txBody>
                  <a:tcPr marL="80682" marR="80682" marT="40341" marB="40341">
                    <a:solidFill>
                      <a:schemeClr val="bg1"/>
                    </a:solidFill>
                  </a:tcPr>
                </a:tc>
                <a:tc>
                  <a:txBody>
                    <a:bodyPr/>
                    <a:lstStyle/>
                    <a:p>
                      <a:r>
                        <a:rPr lang="en-US" sz="900" b="1" dirty="0" smtClean="0"/>
                        <a:t>prove</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problem-solve</a:t>
                      </a:r>
                      <a:endParaRPr lang="en-US" sz="900" b="1" dirty="0"/>
                    </a:p>
                  </a:txBody>
                  <a:tcPr marL="80682" marR="80682" marT="40341" marB="40341">
                    <a:solidFill>
                      <a:schemeClr val="bg1"/>
                    </a:solidFill>
                  </a:tcPr>
                </a:tc>
                <a:tc>
                  <a:txBody>
                    <a:bodyPr/>
                    <a:lstStyle/>
                    <a:p>
                      <a:r>
                        <a:rPr lang="en-US" sz="900" b="1" dirty="0" smtClean="0"/>
                        <a:t>publish</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recall</a:t>
                      </a:r>
                      <a:endParaRPr lang="en-US" sz="900" b="1" dirty="0"/>
                    </a:p>
                  </a:txBody>
                  <a:tcPr marL="80682" marR="80682" marT="40341" marB="40341">
                    <a:solidFill>
                      <a:schemeClr val="bg1"/>
                    </a:solidFill>
                  </a:tcPr>
                </a:tc>
                <a:tc>
                  <a:txBody>
                    <a:bodyPr/>
                    <a:lstStyle/>
                    <a:p>
                      <a:r>
                        <a:rPr lang="en-US" sz="900" b="1" dirty="0" smtClean="0"/>
                        <a:t>record</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recount</a:t>
                      </a:r>
                      <a:endParaRPr lang="en-US" sz="900" b="1" dirty="0"/>
                    </a:p>
                  </a:txBody>
                  <a:tcPr marL="80682" marR="80682" marT="40341" marB="40341">
                    <a:solidFill>
                      <a:schemeClr val="bg1"/>
                    </a:solidFill>
                  </a:tcPr>
                </a:tc>
                <a:tc>
                  <a:txBody>
                    <a:bodyPr/>
                    <a:lstStyle/>
                    <a:p>
                      <a:r>
                        <a:rPr lang="en-US" sz="900" b="1" dirty="0" smtClean="0"/>
                        <a:t>reflect</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refine</a:t>
                      </a:r>
                      <a:endParaRPr lang="en-US" sz="900" b="1" dirty="0"/>
                    </a:p>
                  </a:txBody>
                  <a:tcPr marL="80682" marR="80682" marT="40341" marB="40341">
                    <a:solidFill>
                      <a:schemeClr val="bg1"/>
                    </a:solidFill>
                  </a:tcPr>
                </a:tc>
                <a:tc>
                  <a:txBody>
                    <a:bodyPr/>
                    <a:lstStyle/>
                    <a:p>
                      <a:r>
                        <a:rPr lang="en-US" sz="900" b="1" dirty="0" smtClean="0"/>
                        <a:t>report</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research</a:t>
                      </a:r>
                      <a:endParaRPr lang="en-US" sz="900" b="1" dirty="0"/>
                    </a:p>
                  </a:txBody>
                  <a:tcPr marL="80682" marR="80682" marT="40341" marB="40341">
                    <a:solidFill>
                      <a:schemeClr val="bg1"/>
                    </a:solidFill>
                  </a:tcPr>
                </a:tc>
                <a:tc>
                  <a:txBody>
                    <a:bodyPr/>
                    <a:lstStyle/>
                    <a:p>
                      <a:r>
                        <a:rPr lang="en-US" sz="900" b="1" dirty="0" smtClean="0"/>
                        <a:t>revise</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r>
                        <a:rPr lang="en-US" sz="900" b="1" dirty="0" smtClean="0"/>
                        <a:t>verify</a:t>
                      </a:r>
                      <a:endParaRPr lang="en-US" sz="900" b="1" dirty="0"/>
                    </a:p>
                  </a:txBody>
                  <a:tcPr marL="80682" marR="80682" marT="40341" marB="40341">
                    <a:solidFill>
                      <a:schemeClr val="bg1"/>
                    </a:solidFill>
                  </a:tcPr>
                </a:tc>
                <a:tc>
                  <a:txBody>
                    <a:bodyPr/>
                    <a:lstStyle/>
                    <a:p>
                      <a:r>
                        <a:rPr lang="en-US" sz="900" b="1" dirty="0" smtClean="0"/>
                        <a:t>rewrite</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endParaRPr lang="en-US" sz="900" b="1" dirty="0"/>
                    </a:p>
                  </a:txBody>
                  <a:tcPr marL="80682" marR="80682" marT="40341" marB="40341">
                    <a:solidFill>
                      <a:schemeClr val="bg1"/>
                    </a:solidFill>
                  </a:tcPr>
                </a:tc>
                <a:tc>
                  <a:txBody>
                    <a:bodyPr/>
                    <a:lstStyle/>
                    <a:p>
                      <a:r>
                        <a:rPr lang="en-US" sz="900" b="1" dirty="0" smtClean="0"/>
                        <a:t>state</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endParaRPr lang="en-US" sz="900" b="1" dirty="0"/>
                    </a:p>
                  </a:txBody>
                  <a:tcPr marL="80682" marR="80682" marT="40341" marB="40341">
                    <a:solidFill>
                      <a:schemeClr val="bg1"/>
                    </a:solidFill>
                  </a:tcPr>
                </a:tc>
                <a:tc>
                  <a:txBody>
                    <a:bodyPr/>
                    <a:lstStyle/>
                    <a:p>
                      <a:r>
                        <a:rPr lang="en-US" sz="900" b="1" dirty="0" smtClean="0"/>
                        <a:t>strengthen</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endParaRPr lang="en-US" sz="900" b="1" dirty="0"/>
                    </a:p>
                  </a:txBody>
                  <a:tcPr marL="80682" marR="80682" marT="40341" marB="40341">
                    <a:solidFill>
                      <a:schemeClr val="bg1"/>
                    </a:solidFill>
                  </a:tcPr>
                </a:tc>
                <a:tc>
                  <a:txBody>
                    <a:bodyPr/>
                    <a:lstStyle/>
                    <a:p>
                      <a:r>
                        <a:rPr lang="en-US" sz="900" b="1" dirty="0" smtClean="0"/>
                        <a:t>study</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endParaRPr lang="en-US" sz="900" b="1" dirty="0"/>
                    </a:p>
                  </a:txBody>
                  <a:tcPr marL="80682" marR="80682" marT="40341" marB="40341">
                    <a:solidFill>
                      <a:schemeClr val="bg1"/>
                    </a:solidFill>
                  </a:tcPr>
                </a:tc>
                <a:tc>
                  <a:txBody>
                    <a:bodyPr/>
                    <a:lstStyle/>
                    <a:p>
                      <a:r>
                        <a:rPr lang="en-US" sz="900" b="1" dirty="0" smtClean="0"/>
                        <a:t>summarize</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r h="215153">
                <a:tc>
                  <a:txBody>
                    <a:bodyPr/>
                    <a:lstStyle/>
                    <a:p>
                      <a:endParaRPr lang="en-US" sz="900" b="1" dirty="0"/>
                    </a:p>
                  </a:txBody>
                  <a:tcPr marL="80682" marR="80682" marT="40341" marB="40341">
                    <a:solidFill>
                      <a:schemeClr val="bg1"/>
                    </a:solidFill>
                  </a:tcPr>
                </a:tc>
                <a:tc>
                  <a:txBody>
                    <a:bodyPr/>
                    <a:lstStyle/>
                    <a:p>
                      <a:r>
                        <a:rPr lang="en-US" sz="900" b="1" dirty="0" smtClean="0"/>
                        <a:t>transform</a:t>
                      </a:r>
                      <a:endParaRPr lang="en-US" sz="900" b="1" dirty="0"/>
                    </a:p>
                  </a:txBody>
                  <a:tcPr marL="80682" marR="80682" marT="40341" marB="40341">
                    <a:solidFill>
                      <a:schemeClr val="bg1"/>
                    </a:solidFill>
                  </a:tcPr>
                </a:tc>
                <a:tc>
                  <a:txBody>
                    <a:bodyPr/>
                    <a:lstStyle/>
                    <a:p>
                      <a:endParaRPr lang="en-US" sz="900" b="1" dirty="0" smtClean="0"/>
                    </a:p>
                  </a:txBody>
                  <a:tcPr marL="80682" marR="80682" marT="40341" marB="40341">
                    <a:solidFill>
                      <a:schemeClr val="bg1"/>
                    </a:solidFill>
                  </a:tcPr>
                </a:tc>
                <a:tc>
                  <a:txBody>
                    <a:bodyPr/>
                    <a:lstStyle/>
                    <a:p>
                      <a:endParaRPr lang="en-US" sz="900" b="1" dirty="0"/>
                    </a:p>
                  </a:txBody>
                  <a:tcPr marL="80682" marR="80682" marT="40341" marB="40341">
                    <a:solidFill>
                      <a:schemeClr val="bg1"/>
                    </a:solidFill>
                  </a:tcPr>
                </a:tc>
              </a:tr>
            </a:tbl>
          </a:graphicData>
        </a:graphic>
      </p:graphicFrame>
      <p:sp>
        <p:nvSpPr>
          <p:cNvPr id="2" name="Rectangle 1"/>
          <p:cNvSpPr/>
          <p:nvPr/>
        </p:nvSpPr>
        <p:spPr>
          <a:xfrm>
            <a:off x="2432935" y="8550204"/>
            <a:ext cx="2410528" cy="336695"/>
          </a:xfrm>
          <a:prstGeom prst="rect">
            <a:avLst/>
          </a:prstGeom>
        </p:spPr>
        <p:txBody>
          <a:bodyPr wrap="square">
            <a:spAutoFit/>
          </a:bodyPr>
          <a:lstStyle/>
          <a:p>
            <a:r>
              <a:rPr lang="en-US" sz="1588" dirty="0">
                <a:hlinkClick r:id="rId2"/>
              </a:rPr>
              <a:t>CCSS Vocabulary Marzano</a:t>
            </a:r>
            <a:endParaRPr lang="en-US" sz="1588" dirty="0"/>
          </a:p>
        </p:txBody>
      </p:sp>
      <p:sp>
        <p:nvSpPr>
          <p:cNvPr id="5" name="Date Placeholder 4"/>
          <p:cNvSpPr>
            <a:spLocks noGrp="1"/>
          </p:cNvSpPr>
          <p:nvPr>
            <p:ph type="dt" sz="half" idx="10"/>
          </p:nvPr>
        </p:nvSpPr>
        <p:spPr/>
        <p:txBody>
          <a:bodyPr/>
          <a:lstStyle/>
          <a:p>
            <a:r>
              <a:rPr lang="en-US" smtClean="0"/>
              <a:t>3/3/16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73</a:t>
            </a:fld>
            <a:endParaRPr lang="en-US" dirty="0"/>
          </a:p>
        </p:txBody>
      </p:sp>
    </p:spTree>
    <p:extLst>
      <p:ext uri="{BB962C8B-B14F-4D97-AF65-F5344CB8AC3E}">
        <p14:creationId xmlns:p14="http://schemas.microsoft.com/office/powerpoint/2010/main" val="31927232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0721" y="242236"/>
          <a:ext cx="6107148" cy="8554556"/>
        </p:xfrm>
        <a:graphic>
          <a:graphicData uri="http://schemas.openxmlformats.org/drawingml/2006/table">
            <a:tbl>
              <a:tblPr firstRow="1" bandRow="1">
                <a:tableStyleId>{5940675A-B579-460E-94D1-54222C63F5DA}</a:tableStyleId>
              </a:tblPr>
              <a:tblGrid>
                <a:gridCol w="754858"/>
                <a:gridCol w="754858"/>
                <a:gridCol w="754858"/>
                <a:gridCol w="206188"/>
                <a:gridCol w="727278"/>
                <a:gridCol w="1399392"/>
                <a:gridCol w="1509716"/>
              </a:tblGrid>
              <a:tr h="423582">
                <a:tc gridSpan="7">
                  <a:txBody>
                    <a:bodyPr/>
                    <a:lstStyle/>
                    <a:p>
                      <a:pPr algn="ctr"/>
                      <a:r>
                        <a:rPr lang="en-US" sz="1200" b="1" dirty="0" smtClean="0"/>
                        <a:t>CCSS Tier</a:t>
                      </a:r>
                      <a:r>
                        <a:rPr lang="en-US" sz="1200" b="1" baseline="0" dirty="0" smtClean="0"/>
                        <a:t> III  ELA Domain-Specific Words Grades 3 - 12</a:t>
                      </a:r>
                    </a:p>
                    <a:p>
                      <a:pPr algn="ctr"/>
                      <a:r>
                        <a:rPr lang="en-US" sz="1100" b="1" i="1" baseline="0" dirty="0" smtClean="0"/>
                        <a:t>adapted from Marzano 2013</a:t>
                      </a:r>
                      <a:endParaRPr lang="en-US" sz="1100" b="1" i="1" dirty="0"/>
                    </a:p>
                  </a:txBody>
                  <a:tcPr marL="80682" marR="80682" marT="40341" marB="40341">
                    <a:solidFill>
                      <a:schemeClr val="bg1"/>
                    </a:solidFill>
                  </a:tcPr>
                </a:tc>
                <a:tc hMerge="1">
                  <a:txBody>
                    <a:bodyPr/>
                    <a:lstStyle/>
                    <a:p>
                      <a:endParaRPr lang="en-US"/>
                    </a:p>
                  </a:txBody>
                  <a:tcPr/>
                </a:tc>
                <a:tc hMerge="1">
                  <a:txBody>
                    <a:bodyPr/>
                    <a:lstStyle/>
                    <a:p>
                      <a:endParaRPr lang="en-US" dirty="0"/>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221876">
                <a:tc gridSpan="2">
                  <a:txBody>
                    <a:bodyPr/>
                    <a:lstStyle/>
                    <a:p>
                      <a:pPr algn="ctr"/>
                      <a:r>
                        <a:rPr lang="en-US" sz="900" b="1" dirty="0" smtClean="0">
                          <a:effectLst/>
                        </a:rPr>
                        <a:t>sometimes used</a:t>
                      </a:r>
                      <a:endParaRPr lang="en-US" sz="900" b="1" dirty="0">
                        <a:effectLst/>
                      </a:endParaRPr>
                    </a:p>
                  </a:txBody>
                  <a:tcPr marL="80682" marR="80682" marT="40341" marB="40341">
                    <a:solidFill>
                      <a:srgbClr val="D5B8EA"/>
                    </a:solidFill>
                  </a:tcPr>
                </a:tc>
                <a:tc hMerge="1">
                  <a:txBody>
                    <a:bodyPr/>
                    <a:lstStyle/>
                    <a:p>
                      <a:endParaRPr lang="en-US"/>
                    </a:p>
                  </a:txBody>
                  <a:tcPr/>
                </a:tc>
                <a:tc gridSpan="3">
                  <a:txBody>
                    <a:bodyPr/>
                    <a:lstStyle/>
                    <a:p>
                      <a:pPr algn="ctr"/>
                      <a:r>
                        <a:rPr lang="en-US" sz="900" b="1" dirty="0" smtClean="0">
                          <a:effectLst/>
                        </a:rPr>
                        <a:t>often used</a:t>
                      </a:r>
                      <a:endParaRPr lang="en-US" sz="900" b="1" dirty="0">
                        <a:effectLst/>
                      </a:endParaRPr>
                    </a:p>
                  </a:txBody>
                  <a:tcPr marL="80682" marR="80682" marT="40341" marB="40341">
                    <a:solidFill>
                      <a:srgbClr val="D5B8EA"/>
                    </a:solidFill>
                  </a:tcPr>
                </a:tc>
                <a:tc hMerge="1">
                  <a:txBody>
                    <a:bodyPr/>
                    <a:lstStyle/>
                    <a:p>
                      <a:endParaRPr lang="en-US"/>
                    </a:p>
                  </a:txBody>
                  <a:tcPr/>
                </a:tc>
                <a:tc hMerge="1">
                  <a:txBody>
                    <a:bodyPr/>
                    <a:lstStyle/>
                    <a:p>
                      <a:endParaRPr lang="en-US"/>
                    </a:p>
                  </a:txBody>
                  <a:tcPr/>
                </a:tc>
                <a:tc>
                  <a:txBody>
                    <a:bodyPr/>
                    <a:lstStyle/>
                    <a:p>
                      <a:pPr algn="ctr"/>
                      <a:r>
                        <a:rPr lang="en-US" sz="900" b="1" dirty="0" smtClean="0">
                          <a:effectLst/>
                        </a:rPr>
                        <a:t>highly frequency</a:t>
                      </a:r>
                      <a:endParaRPr lang="en-US" sz="900" b="1" dirty="0">
                        <a:effectLst/>
                      </a:endParaRPr>
                    </a:p>
                  </a:txBody>
                  <a:tcPr marL="80682" marR="80682" marT="40341" marB="40341">
                    <a:solidFill>
                      <a:srgbClr val="D5B8EA"/>
                    </a:solidFill>
                  </a:tcPr>
                </a:tc>
                <a:tc>
                  <a:txBody>
                    <a:bodyPr/>
                    <a:lstStyle/>
                    <a:p>
                      <a:pPr algn="ctr"/>
                      <a:r>
                        <a:rPr lang="en-US" sz="900" b="1" dirty="0" smtClean="0">
                          <a:effectLst/>
                        </a:rPr>
                        <a:t>extremely high frequency!</a:t>
                      </a:r>
                      <a:endParaRPr lang="en-US" sz="900" b="1" dirty="0">
                        <a:effectLst/>
                      </a:endParaRPr>
                    </a:p>
                  </a:txBody>
                  <a:tcPr marL="80682" marR="80682" marT="40341" marB="40341">
                    <a:solidFill>
                      <a:srgbClr val="D5B8EA"/>
                    </a:solidFill>
                  </a:tcPr>
                </a:tc>
              </a:tr>
              <a:tr h="201706">
                <a:tc gridSpan="2">
                  <a:txBody>
                    <a:bodyPr/>
                    <a:lstStyle/>
                    <a:p>
                      <a:r>
                        <a:rPr lang="en-US" sz="800" b="1" dirty="0" smtClean="0"/>
                        <a:t>academic vocabulary</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action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analysis</a:t>
                      </a:r>
                      <a:endParaRPr lang="en-US" sz="800" b="1" dirty="0"/>
                    </a:p>
                  </a:txBody>
                  <a:tcPr marL="80682" marR="80682" marT="40341" marB="40341">
                    <a:solidFill>
                      <a:schemeClr val="bg1"/>
                    </a:solidFill>
                  </a:tcPr>
                </a:tc>
                <a:tc>
                  <a:txBody>
                    <a:bodyPr/>
                    <a:lstStyle/>
                    <a:p>
                      <a:r>
                        <a:rPr lang="en-US" sz="800" b="1" dirty="0" smtClean="0"/>
                        <a:t>answer</a:t>
                      </a:r>
                      <a:endParaRPr lang="en-US" sz="800" b="1" dirty="0"/>
                    </a:p>
                  </a:txBody>
                  <a:tcPr marL="80682" marR="80682" marT="40341" marB="40341">
                    <a:solidFill>
                      <a:schemeClr val="bg1"/>
                    </a:solidFill>
                  </a:tcPr>
                </a:tc>
              </a:tr>
              <a:tr h="201706">
                <a:tc gridSpan="2">
                  <a:txBody>
                    <a:bodyPr/>
                    <a:lstStyle/>
                    <a:p>
                      <a:r>
                        <a:rPr lang="en-US" sz="800" b="1" dirty="0" smtClean="0"/>
                        <a:t>accuracy</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affix</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argument </a:t>
                      </a:r>
                      <a:endParaRPr lang="en-US" sz="800" b="1" dirty="0"/>
                    </a:p>
                  </a:txBody>
                  <a:tcPr marL="80682" marR="80682" marT="40341" marB="40341">
                    <a:solidFill>
                      <a:schemeClr val="bg1"/>
                    </a:solidFill>
                  </a:tcPr>
                </a:tc>
                <a:tc>
                  <a:txBody>
                    <a:bodyPr/>
                    <a:lstStyle/>
                    <a:p>
                      <a:r>
                        <a:rPr lang="en-US" sz="800" b="1" dirty="0" smtClean="0"/>
                        <a:t>author</a:t>
                      </a:r>
                      <a:endParaRPr lang="en-US" sz="800" b="1" dirty="0"/>
                    </a:p>
                  </a:txBody>
                  <a:tcPr marL="80682" marR="80682" marT="40341" marB="40341">
                    <a:solidFill>
                      <a:schemeClr val="bg1"/>
                    </a:solidFill>
                  </a:tcPr>
                </a:tc>
              </a:tr>
              <a:tr h="201706">
                <a:tc gridSpan="2">
                  <a:txBody>
                    <a:bodyPr/>
                    <a:lstStyle/>
                    <a:p>
                      <a:r>
                        <a:rPr lang="en-US" sz="800" b="1" dirty="0" smtClean="0"/>
                        <a:t>adjective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capitalization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ask </a:t>
                      </a:r>
                      <a:endParaRPr lang="en-US" sz="800" b="1" dirty="0"/>
                    </a:p>
                  </a:txBody>
                  <a:tcPr marL="80682" marR="80682" marT="40341" marB="40341">
                    <a:solidFill>
                      <a:schemeClr val="bg1"/>
                    </a:solidFill>
                  </a:tcPr>
                </a:tc>
                <a:tc>
                  <a:txBody>
                    <a:bodyPr/>
                    <a:lstStyle/>
                    <a:p>
                      <a:r>
                        <a:rPr lang="en-US" sz="800" b="1" dirty="0" smtClean="0"/>
                        <a:t>character</a:t>
                      </a:r>
                      <a:endParaRPr lang="en-US" sz="800" b="1" dirty="0"/>
                    </a:p>
                  </a:txBody>
                  <a:tcPr marL="80682" marR="80682" marT="40341" marB="40341">
                    <a:solidFill>
                      <a:schemeClr val="bg1"/>
                    </a:solidFill>
                  </a:tcPr>
                </a:tc>
              </a:tr>
              <a:tr h="201706">
                <a:tc gridSpan="2">
                  <a:txBody>
                    <a:bodyPr/>
                    <a:lstStyle/>
                    <a:p>
                      <a:r>
                        <a:rPr lang="en-US" sz="800" b="1" dirty="0" smtClean="0"/>
                        <a:t>category</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central idea</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audience </a:t>
                      </a:r>
                      <a:endParaRPr lang="en-US" sz="800" b="1" dirty="0"/>
                    </a:p>
                  </a:txBody>
                  <a:tcPr marL="80682" marR="80682" marT="40341" marB="40341">
                    <a:solidFill>
                      <a:schemeClr val="bg1"/>
                    </a:solidFill>
                  </a:tcPr>
                </a:tc>
                <a:tc>
                  <a:txBody>
                    <a:bodyPr/>
                    <a:lstStyle/>
                    <a:p>
                      <a:r>
                        <a:rPr lang="en-US" sz="800" b="1" dirty="0" smtClean="0"/>
                        <a:t>context</a:t>
                      </a:r>
                      <a:endParaRPr lang="en-US" sz="800" b="1" dirty="0"/>
                    </a:p>
                  </a:txBody>
                  <a:tcPr marL="80682" marR="80682" marT="40341" marB="40341">
                    <a:solidFill>
                      <a:schemeClr val="bg1"/>
                    </a:solidFill>
                  </a:tcPr>
                </a:tc>
              </a:tr>
              <a:tr h="201706">
                <a:tc gridSpan="2">
                  <a:txBody>
                    <a:bodyPr/>
                    <a:lstStyle/>
                    <a:p>
                      <a:r>
                        <a:rPr lang="en-US" sz="800" b="1" dirty="0" smtClean="0"/>
                        <a:t>cause/effect</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cite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claim</a:t>
                      </a:r>
                    </a:p>
                  </a:txBody>
                  <a:tcPr marL="80682" marR="80682" marT="40341" marB="40341">
                    <a:solidFill>
                      <a:schemeClr val="bg1"/>
                    </a:solidFill>
                  </a:tcPr>
                </a:tc>
                <a:tc>
                  <a:txBody>
                    <a:bodyPr/>
                    <a:lstStyle/>
                    <a:p>
                      <a:r>
                        <a:rPr lang="en-US" sz="800" b="1" dirty="0" smtClean="0"/>
                        <a:t>convention</a:t>
                      </a:r>
                      <a:endParaRPr lang="en-US" sz="800" b="1" dirty="0"/>
                    </a:p>
                  </a:txBody>
                  <a:tcPr marL="80682" marR="80682" marT="40341" marB="40341">
                    <a:solidFill>
                      <a:schemeClr val="bg1"/>
                    </a:solidFill>
                  </a:tcPr>
                </a:tc>
              </a:tr>
              <a:tr h="201706">
                <a:tc gridSpan="2">
                  <a:txBody>
                    <a:bodyPr/>
                    <a:lstStyle/>
                    <a:p>
                      <a:r>
                        <a:rPr lang="en-US" sz="800" b="1" dirty="0" smtClean="0"/>
                        <a:t>cohesion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clause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collaboration</a:t>
                      </a:r>
                    </a:p>
                  </a:txBody>
                  <a:tcPr marL="80682" marR="80682" marT="40341" marB="40341">
                    <a:solidFill>
                      <a:schemeClr val="bg1"/>
                    </a:solidFill>
                  </a:tcPr>
                </a:tc>
                <a:tc>
                  <a:txBody>
                    <a:bodyPr/>
                    <a:lstStyle/>
                    <a:p>
                      <a:r>
                        <a:rPr lang="en-US" sz="800" b="1" dirty="0" smtClean="0"/>
                        <a:t>detail</a:t>
                      </a:r>
                      <a:endParaRPr lang="en-US" sz="800" b="1" dirty="0"/>
                    </a:p>
                  </a:txBody>
                  <a:tcPr marL="80682" marR="80682" marT="40341" marB="40341">
                    <a:solidFill>
                      <a:schemeClr val="bg1"/>
                    </a:solidFill>
                  </a:tcPr>
                </a:tc>
              </a:tr>
              <a:tr h="201706">
                <a:tc gridSpan="2">
                  <a:txBody>
                    <a:bodyPr/>
                    <a:lstStyle/>
                    <a:p>
                      <a:r>
                        <a:rPr lang="en-US" sz="800" b="1" dirty="0" smtClean="0"/>
                        <a:t>comment</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clue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compare/contrast</a:t>
                      </a:r>
                    </a:p>
                  </a:txBody>
                  <a:tcPr marL="80682" marR="80682" marT="40341" marB="40341">
                    <a:solidFill>
                      <a:schemeClr val="bg1"/>
                    </a:solidFill>
                  </a:tcPr>
                </a:tc>
                <a:tc>
                  <a:txBody>
                    <a:bodyPr/>
                    <a:lstStyle/>
                    <a:p>
                      <a:r>
                        <a:rPr lang="en-US" sz="800" b="1" dirty="0" smtClean="0"/>
                        <a:t>event</a:t>
                      </a:r>
                      <a:endParaRPr lang="en-US" sz="800" b="1" dirty="0"/>
                    </a:p>
                  </a:txBody>
                  <a:tcPr marL="80682" marR="80682" marT="40341" marB="40341">
                    <a:solidFill>
                      <a:schemeClr val="bg1"/>
                    </a:solidFill>
                  </a:tcPr>
                </a:tc>
              </a:tr>
              <a:tr h="201706">
                <a:tc gridSpan="2">
                  <a:txBody>
                    <a:bodyPr/>
                    <a:lstStyle/>
                    <a:p>
                      <a:r>
                        <a:rPr lang="en-US" sz="800" b="1" dirty="0" smtClean="0"/>
                        <a:t>complete sentence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comma</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concept</a:t>
                      </a:r>
                    </a:p>
                  </a:txBody>
                  <a:tcPr marL="80682" marR="80682" marT="40341" marB="40341">
                    <a:solidFill>
                      <a:schemeClr val="bg1"/>
                    </a:solidFill>
                  </a:tcPr>
                </a:tc>
                <a:tc>
                  <a:txBody>
                    <a:bodyPr/>
                    <a:lstStyle/>
                    <a:p>
                      <a:r>
                        <a:rPr lang="en-US" sz="800" b="1" dirty="0" smtClean="0"/>
                        <a:t>evidence</a:t>
                      </a:r>
                      <a:endParaRPr lang="en-US" sz="800" b="1" dirty="0"/>
                    </a:p>
                  </a:txBody>
                  <a:tcPr marL="80682" marR="80682" marT="40341" marB="40341">
                    <a:solidFill>
                      <a:schemeClr val="bg1"/>
                    </a:solidFill>
                  </a:tcPr>
                </a:tc>
              </a:tr>
              <a:tr h="201706">
                <a:tc gridSpan="2">
                  <a:txBody>
                    <a:bodyPr/>
                    <a:lstStyle/>
                    <a:p>
                      <a:r>
                        <a:rPr lang="en-US" sz="800" b="1" dirty="0" smtClean="0"/>
                        <a:t>conclusion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concrete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convey</a:t>
                      </a:r>
                    </a:p>
                  </a:txBody>
                  <a:tcPr marL="80682" marR="80682" marT="40341" marB="40341">
                    <a:solidFill>
                      <a:schemeClr val="bg1"/>
                    </a:solidFill>
                  </a:tcPr>
                </a:tc>
                <a:tc>
                  <a:txBody>
                    <a:bodyPr/>
                    <a:lstStyle/>
                    <a:p>
                      <a:r>
                        <a:rPr lang="en-US" sz="800" b="1" dirty="0" smtClean="0"/>
                        <a:t>experience</a:t>
                      </a:r>
                      <a:endParaRPr lang="en-US" sz="800" b="1" dirty="0"/>
                    </a:p>
                  </a:txBody>
                  <a:tcPr marL="80682" marR="80682" marT="40341" marB="40341">
                    <a:solidFill>
                      <a:schemeClr val="bg1"/>
                    </a:solidFill>
                  </a:tcPr>
                </a:tc>
              </a:tr>
              <a:tr h="201706">
                <a:tc gridSpan="2">
                  <a:txBody>
                    <a:bodyPr/>
                    <a:lstStyle/>
                    <a:p>
                      <a:r>
                        <a:rPr lang="en-US" sz="800" b="1" dirty="0" smtClean="0"/>
                        <a:t>confirm</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connotative meaning</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development</a:t>
                      </a:r>
                    </a:p>
                  </a:txBody>
                  <a:tcPr marL="80682" marR="80682" marT="40341" marB="40341">
                    <a:solidFill>
                      <a:schemeClr val="bg1"/>
                    </a:solidFill>
                  </a:tcPr>
                </a:tc>
                <a:tc>
                  <a:txBody>
                    <a:bodyPr/>
                    <a:lstStyle/>
                    <a:p>
                      <a:r>
                        <a:rPr lang="en-US" sz="800" b="1" dirty="0" smtClean="0"/>
                        <a:t>information</a:t>
                      </a:r>
                      <a:endParaRPr lang="en-US" sz="800" b="1" dirty="0"/>
                    </a:p>
                  </a:txBody>
                  <a:tcPr marL="80682" marR="80682" marT="40341" marB="40341">
                    <a:solidFill>
                      <a:schemeClr val="bg1"/>
                    </a:solidFill>
                  </a:tcPr>
                </a:tc>
              </a:tr>
              <a:tr h="201706">
                <a:tc gridSpan="2">
                  <a:txBody>
                    <a:bodyPr/>
                    <a:lstStyle/>
                    <a:p>
                      <a:r>
                        <a:rPr lang="en-US" sz="800" b="1" dirty="0" smtClean="0"/>
                        <a:t>connection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definition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dictionary</a:t>
                      </a:r>
                    </a:p>
                  </a:txBody>
                  <a:tcPr marL="80682" marR="80682" marT="40341" marB="40341">
                    <a:solidFill>
                      <a:schemeClr val="bg1"/>
                    </a:solidFill>
                  </a:tcPr>
                </a:tc>
                <a:tc>
                  <a:txBody>
                    <a:bodyPr/>
                    <a:lstStyle/>
                    <a:p>
                      <a:r>
                        <a:rPr lang="en-US" sz="800" b="1" dirty="0" smtClean="0"/>
                        <a:t>meaning</a:t>
                      </a:r>
                      <a:endParaRPr lang="en-US" sz="800" b="1" dirty="0"/>
                    </a:p>
                  </a:txBody>
                  <a:tcPr marL="80682" marR="80682" marT="40341" marB="40341">
                    <a:solidFill>
                      <a:schemeClr val="bg1"/>
                    </a:solidFill>
                  </a:tcPr>
                </a:tc>
              </a:tr>
              <a:tr h="201706">
                <a:tc gridSpan="2">
                  <a:txBody>
                    <a:bodyPr/>
                    <a:lstStyle/>
                    <a:p>
                      <a:r>
                        <a:rPr lang="en-US" sz="800" b="1" dirty="0" smtClean="0"/>
                        <a:t>conversation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description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discussion</a:t>
                      </a:r>
                    </a:p>
                  </a:txBody>
                  <a:tcPr marL="80682" marR="80682" marT="40341" marB="40341">
                    <a:solidFill>
                      <a:schemeClr val="bg1"/>
                    </a:solidFill>
                  </a:tcPr>
                </a:tc>
                <a:tc>
                  <a:txBody>
                    <a:bodyPr/>
                    <a:lstStyle/>
                    <a:p>
                      <a:r>
                        <a:rPr lang="en-US" sz="800" b="1" dirty="0" smtClean="0"/>
                        <a:t>phrase</a:t>
                      </a:r>
                      <a:endParaRPr lang="en-US" sz="800" b="1" dirty="0"/>
                    </a:p>
                  </a:txBody>
                  <a:tcPr marL="80682" marR="80682" marT="40341" marB="40341">
                    <a:solidFill>
                      <a:schemeClr val="bg1"/>
                    </a:solidFill>
                  </a:tcPr>
                </a:tc>
              </a:tr>
              <a:tr h="201706">
                <a:tc gridSpan="2">
                  <a:txBody>
                    <a:bodyPr/>
                    <a:lstStyle/>
                    <a:p>
                      <a:r>
                        <a:rPr lang="en-US" sz="800" b="1" dirty="0" smtClean="0"/>
                        <a:t>counterclaim</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descriptive detail</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diverse</a:t>
                      </a:r>
                    </a:p>
                  </a:txBody>
                  <a:tcPr marL="80682" marR="80682" marT="40341" marB="40341">
                    <a:solidFill>
                      <a:schemeClr val="bg1"/>
                    </a:solidFill>
                  </a:tcPr>
                </a:tc>
                <a:tc>
                  <a:txBody>
                    <a:bodyPr/>
                    <a:lstStyle/>
                    <a:p>
                      <a:r>
                        <a:rPr lang="en-US" sz="800" b="1" dirty="0" smtClean="0"/>
                        <a:t>question</a:t>
                      </a:r>
                      <a:endParaRPr lang="en-US" sz="800" b="1" dirty="0"/>
                    </a:p>
                  </a:txBody>
                  <a:tcPr marL="80682" marR="80682" marT="40341" marB="40341">
                    <a:solidFill>
                      <a:schemeClr val="bg1"/>
                    </a:solidFill>
                  </a:tcPr>
                </a:tc>
              </a:tr>
              <a:tr h="201706">
                <a:tc gridSpan="2">
                  <a:txBody>
                    <a:bodyPr/>
                    <a:lstStyle/>
                    <a:p>
                      <a:r>
                        <a:rPr lang="en-US" sz="800" b="1" dirty="0" smtClean="0"/>
                        <a:t>credible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edit</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drama</a:t>
                      </a:r>
                    </a:p>
                  </a:txBody>
                  <a:tcPr marL="80682" marR="80682" marT="40341" marB="40341">
                    <a:solidFill>
                      <a:schemeClr val="bg1"/>
                    </a:solidFill>
                  </a:tcPr>
                </a:tc>
                <a:tc>
                  <a:txBody>
                    <a:bodyPr/>
                    <a:lstStyle/>
                    <a:p>
                      <a:r>
                        <a:rPr lang="en-US" sz="800" b="1" dirty="0" smtClean="0"/>
                        <a:t>reason/reasoning</a:t>
                      </a:r>
                      <a:endParaRPr lang="en-US" sz="800" b="1" dirty="0"/>
                    </a:p>
                  </a:txBody>
                  <a:tcPr marL="80682" marR="80682" marT="40341" marB="40341">
                    <a:solidFill>
                      <a:schemeClr val="bg1"/>
                    </a:solidFill>
                  </a:tcPr>
                </a:tc>
              </a:tr>
              <a:tr h="201706">
                <a:tc gridSpan="2">
                  <a:txBody>
                    <a:bodyPr/>
                    <a:lstStyle/>
                    <a:p>
                      <a:r>
                        <a:rPr lang="en-US" sz="800" b="1" dirty="0" smtClean="0"/>
                        <a:t>digital source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example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explicit</a:t>
                      </a:r>
                    </a:p>
                  </a:txBody>
                  <a:tcPr marL="80682" marR="80682" marT="40341" marB="40341">
                    <a:solidFill>
                      <a:schemeClr val="bg1"/>
                    </a:solidFill>
                  </a:tcPr>
                </a:tc>
                <a:tc>
                  <a:txBody>
                    <a:bodyPr/>
                    <a:lstStyle/>
                    <a:p>
                      <a:r>
                        <a:rPr lang="en-US" sz="800" b="1" dirty="0" smtClean="0"/>
                        <a:t>relevant</a:t>
                      </a:r>
                      <a:endParaRPr lang="en-US" sz="800" b="1" dirty="0"/>
                    </a:p>
                  </a:txBody>
                  <a:tcPr marL="80682" marR="80682" marT="40341" marB="40341">
                    <a:solidFill>
                      <a:schemeClr val="bg1"/>
                    </a:solidFill>
                  </a:tcPr>
                </a:tc>
              </a:tr>
              <a:tr h="201706">
                <a:tc gridSpan="2">
                  <a:txBody>
                    <a:bodyPr/>
                    <a:lstStyle/>
                    <a:p>
                      <a:r>
                        <a:rPr lang="en-US" sz="800" b="1" dirty="0" smtClean="0"/>
                        <a:t>effect</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focus</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fact</a:t>
                      </a:r>
                    </a:p>
                  </a:txBody>
                  <a:tcPr marL="80682" marR="80682" marT="40341" marB="40341">
                    <a:solidFill>
                      <a:schemeClr val="bg1"/>
                    </a:solidFill>
                  </a:tcPr>
                </a:tc>
                <a:tc>
                  <a:txBody>
                    <a:bodyPr/>
                    <a:lstStyle/>
                    <a:p>
                      <a:r>
                        <a:rPr lang="en-US" sz="800" b="1" dirty="0" smtClean="0"/>
                        <a:t>sentence</a:t>
                      </a:r>
                      <a:endParaRPr lang="en-US" sz="800" b="1" dirty="0"/>
                    </a:p>
                  </a:txBody>
                  <a:tcPr marL="80682" marR="80682" marT="40341" marB="40341">
                    <a:solidFill>
                      <a:schemeClr val="bg1"/>
                    </a:solidFill>
                  </a:tcPr>
                </a:tc>
              </a:tr>
              <a:tr h="201706">
                <a:tc gridSpan="2">
                  <a:txBody>
                    <a:bodyPr/>
                    <a:lstStyle/>
                    <a:p>
                      <a:r>
                        <a:rPr lang="en-US" sz="800" b="1" dirty="0" smtClean="0"/>
                        <a:t>expression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format</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media/medium</a:t>
                      </a:r>
                    </a:p>
                  </a:txBody>
                  <a:tcPr marL="80682" marR="80682" marT="40341" marB="40341">
                    <a:solidFill>
                      <a:schemeClr val="bg1"/>
                    </a:solidFill>
                  </a:tcPr>
                </a:tc>
                <a:tc>
                  <a:txBody>
                    <a:bodyPr/>
                    <a:lstStyle/>
                    <a:p>
                      <a:r>
                        <a:rPr lang="en-US" sz="800" b="1" dirty="0" smtClean="0"/>
                        <a:t>source</a:t>
                      </a:r>
                      <a:endParaRPr lang="en-US" sz="800" b="1" dirty="0"/>
                    </a:p>
                  </a:txBody>
                  <a:tcPr marL="80682" marR="80682" marT="40341" marB="40341">
                    <a:solidFill>
                      <a:schemeClr val="bg1"/>
                    </a:solidFill>
                  </a:tcPr>
                </a:tc>
              </a:tr>
              <a:tr h="201706">
                <a:tc gridSpan="2">
                  <a:txBody>
                    <a:bodyPr/>
                    <a:lstStyle/>
                    <a:p>
                      <a:r>
                        <a:rPr lang="en-US" sz="800" b="1" dirty="0" smtClean="0"/>
                        <a:t>feeling</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glossary</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opinion</a:t>
                      </a:r>
                    </a:p>
                  </a:txBody>
                  <a:tcPr marL="80682" marR="80682" marT="40341" marB="40341">
                    <a:solidFill>
                      <a:schemeClr val="bg1"/>
                    </a:solidFill>
                  </a:tcPr>
                </a:tc>
                <a:tc>
                  <a:txBody>
                    <a:bodyPr/>
                    <a:lstStyle/>
                    <a:p>
                      <a:r>
                        <a:rPr lang="en-US" sz="800" b="1" dirty="0" smtClean="0"/>
                        <a:t>story</a:t>
                      </a:r>
                      <a:endParaRPr lang="en-US" sz="800" b="1" dirty="0"/>
                    </a:p>
                  </a:txBody>
                  <a:tcPr marL="80682" marR="80682" marT="40341" marB="40341">
                    <a:solidFill>
                      <a:schemeClr val="bg1"/>
                    </a:solidFill>
                  </a:tcPr>
                </a:tc>
              </a:tr>
              <a:tr h="201706">
                <a:tc gridSpan="2">
                  <a:txBody>
                    <a:bodyPr/>
                    <a:lstStyle/>
                    <a:p>
                      <a:r>
                        <a:rPr lang="en-US" sz="800" b="1" dirty="0" smtClean="0"/>
                        <a:t>figurative meaning</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grammar</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organization</a:t>
                      </a:r>
                    </a:p>
                  </a:txBody>
                  <a:tcPr marL="80682" marR="80682" marT="40341" marB="40341">
                    <a:solidFill>
                      <a:schemeClr val="bg1"/>
                    </a:solidFill>
                  </a:tcPr>
                </a:tc>
                <a:tc>
                  <a:txBody>
                    <a:bodyPr/>
                    <a:lstStyle/>
                    <a:p>
                      <a:r>
                        <a:rPr lang="en-US" sz="800" b="1" dirty="0" smtClean="0"/>
                        <a:t>support</a:t>
                      </a:r>
                      <a:endParaRPr lang="en-US" sz="800" b="1" dirty="0"/>
                    </a:p>
                  </a:txBody>
                  <a:tcPr marL="80682" marR="80682" marT="40341" marB="40341">
                    <a:solidFill>
                      <a:schemeClr val="bg1"/>
                    </a:solidFill>
                  </a:tcPr>
                </a:tc>
              </a:tr>
              <a:tr h="201706">
                <a:tc gridSpan="2">
                  <a:txBody>
                    <a:bodyPr/>
                    <a:lstStyle/>
                    <a:p>
                      <a:r>
                        <a:rPr lang="en-US" sz="800" b="1" dirty="0" smtClean="0"/>
                        <a:t>graphic</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illustration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poem</a:t>
                      </a:r>
                    </a:p>
                  </a:txBody>
                  <a:tcPr marL="80682" marR="80682" marT="40341" marB="40341">
                    <a:solidFill>
                      <a:schemeClr val="bg1"/>
                    </a:solidFill>
                  </a:tcPr>
                </a:tc>
                <a:tc>
                  <a:txBody>
                    <a:bodyPr/>
                    <a:lstStyle/>
                    <a:p>
                      <a:r>
                        <a:rPr lang="en-US" sz="800" b="1" dirty="0" smtClean="0"/>
                        <a:t>text (most used!)</a:t>
                      </a:r>
                      <a:endParaRPr lang="en-US" sz="800" b="1" dirty="0"/>
                    </a:p>
                  </a:txBody>
                  <a:tcPr marL="80682" marR="80682" marT="40341" marB="40341">
                    <a:solidFill>
                      <a:schemeClr val="bg1"/>
                    </a:solidFill>
                  </a:tcPr>
                </a:tc>
              </a:tr>
              <a:tr h="201706">
                <a:tc gridSpan="2">
                  <a:txBody>
                    <a:bodyPr/>
                    <a:lstStyle/>
                    <a:p>
                      <a:r>
                        <a:rPr lang="en-US" sz="800" b="1" dirty="0" smtClean="0"/>
                        <a:t>heading</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inference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poetry</a:t>
                      </a:r>
                    </a:p>
                  </a:txBody>
                  <a:tcPr marL="80682" marR="80682" marT="40341" marB="40341">
                    <a:solidFill>
                      <a:schemeClr val="bg1"/>
                    </a:solidFill>
                  </a:tcPr>
                </a:tc>
                <a:tc>
                  <a:txBody>
                    <a:bodyPr/>
                    <a:lstStyle/>
                    <a:p>
                      <a:r>
                        <a:rPr lang="en-US" sz="800" b="1" dirty="0" smtClean="0"/>
                        <a:t>topic </a:t>
                      </a:r>
                      <a:endParaRPr lang="en-US" sz="800" b="1" dirty="0"/>
                    </a:p>
                  </a:txBody>
                  <a:tcPr marL="80682" marR="80682" marT="40341" marB="40341">
                    <a:solidFill>
                      <a:schemeClr val="bg1"/>
                    </a:solidFill>
                  </a:tcPr>
                </a:tc>
              </a:tr>
              <a:tr h="201706">
                <a:tc gridSpan="2">
                  <a:txBody>
                    <a:bodyPr/>
                    <a:lstStyle/>
                    <a:p>
                      <a:r>
                        <a:rPr lang="en-US" sz="800" b="1" dirty="0" smtClean="0"/>
                        <a:t>impact</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informative/explanatory</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point (in argument)</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internet</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issue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point of view</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literature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language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precise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paraphrase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listen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punctuation</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participate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logical/logic</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purpose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peer</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multimedia</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references</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plan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narrative</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relationship</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plot</a:t>
                      </a:r>
                      <a:endParaRPr lang="en-US" sz="800" b="1" dirty="0"/>
                    </a:p>
                  </a:txBody>
                  <a:tcPr marL="80682" marR="80682" marT="40341" marB="40341">
                    <a:solidFill>
                      <a:schemeClr val="bg1"/>
                    </a:solidFill>
                  </a:tcPr>
                </a:tc>
                <a:tc hMerge="1">
                  <a:txBody>
                    <a:bodyPr/>
                    <a:lstStyle/>
                    <a:p>
                      <a:endParaRPr lang="en-US"/>
                    </a:p>
                  </a:txBody>
                  <a:tcPr/>
                </a:tc>
                <a:tc gridSpan="2">
                  <a:txBody>
                    <a:bodyPr/>
                    <a:lstStyle/>
                    <a:p>
                      <a:r>
                        <a:rPr lang="en-US" sz="800" b="1" dirty="0" smtClean="0"/>
                        <a:t>narrator</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endParaRPr lang="en-US" sz="900" b="1" dirty="0"/>
                    </a:p>
                  </a:txBody>
                  <a:tcPr>
                    <a:solidFill>
                      <a:schemeClr val="bg1"/>
                    </a:solidFill>
                  </a:tcPr>
                </a:tc>
                <a:tc>
                  <a:txBody>
                    <a:bodyPr/>
                    <a:lstStyle/>
                    <a:p>
                      <a:r>
                        <a:rPr lang="en-US" sz="800" b="1" dirty="0" smtClean="0"/>
                        <a:t>root</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sequence/sequential order</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preparation</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objective summary</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setting</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print source</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one-on-one discussion</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sound</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problem</a:t>
                      </a:r>
                      <a:endParaRPr lang="en-US" sz="800" b="1" dirty="0"/>
                    </a:p>
                  </a:txBody>
                  <a:tcPr marL="80682" marR="80682" marT="40341" marB="40341">
                    <a:solidFill>
                      <a:schemeClr val="bg1"/>
                    </a:solidFill>
                  </a:tcPr>
                </a:tc>
                <a:tc hMerge="1">
                  <a:txBody>
                    <a:bodyPr/>
                    <a:lstStyle/>
                    <a:p>
                      <a:endParaRPr lang="en-US"/>
                    </a:p>
                  </a:txBody>
                  <a:tcPr/>
                </a:tc>
                <a:tc gridSpan="2">
                  <a:txBody>
                    <a:bodyPr/>
                    <a:lstStyle/>
                    <a:p>
                      <a:r>
                        <a:rPr lang="en-US" sz="800" b="1" dirty="0" smtClean="0"/>
                        <a:t>pace/pacing</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endParaRPr lang="en-US" sz="900" b="1" dirty="0"/>
                    </a:p>
                  </a:txBody>
                  <a:tcPr>
                    <a:solidFill>
                      <a:schemeClr val="bg1"/>
                    </a:solidFill>
                  </a:tcPr>
                </a:tc>
                <a:tc>
                  <a:txBody>
                    <a:bodyPr/>
                    <a:lstStyle/>
                    <a:p>
                      <a:r>
                        <a:rPr lang="en-US" sz="800" b="1" dirty="0" smtClean="0"/>
                        <a:t>section</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speaker</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publish</a:t>
                      </a:r>
                      <a:endParaRPr lang="en-US" sz="800" b="1" dirty="0"/>
                    </a:p>
                  </a:txBody>
                  <a:tcPr marL="80682" marR="80682" marT="40341" marB="40341">
                    <a:solidFill>
                      <a:schemeClr val="bg1"/>
                    </a:solidFill>
                  </a:tcPr>
                </a:tc>
                <a:tc hMerge="1">
                  <a:txBody>
                    <a:bodyPr/>
                    <a:lstStyle/>
                    <a:p>
                      <a:endParaRPr lang="en-US"/>
                    </a:p>
                  </a:txBody>
                  <a:tcPr/>
                </a:tc>
                <a:tc gridSpan="2">
                  <a:txBody>
                    <a:bodyPr/>
                    <a:lstStyle/>
                    <a:p>
                      <a:r>
                        <a:rPr lang="en-US" sz="800" b="1" dirty="0" smtClean="0"/>
                        <a:t>paragraph</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endParaRPr lang="en-US" sz="900" b="1" dirty="0"/>
                    </a:p>
                  </a:txBody>
                  <a:tcPr>
                    <a:solidFill>
                      <a:schemeClr val="bg1"/>
                    </a:solidFill>
                  </a:tcPr>
                </a:tc>
                <a:tc>
                  <a:txBody>
                    <a:bodyPr/>
                    <a:lstStyle/>
                    <a:p>
                      <a:r>
                        <a:rPr lang="en-US" sz="800" b="1" dirty="0" smtClean="0"/>
                        <a:t>signal word</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spell/spelling</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quotation</a:t>
                      </a:r>
                      <a:endParaRPr lang="en-US" sz="800" b="1" dirty="0"/>
                    </a:p>
                  </a:txBody>
                  <a:tcPr marL="80682" marR="80682" marT="40341" marB="40341">
                    <a:solidFill>
                      <a:schemeClr val="bg1"/>
                    </a:solidFill>
                  </a:tcPr>
                </a:tc>
                <a:tc hMerge="1">
                  <a:txBody>
                    <a:bodyPr/>
                    <a:lstStyle/>
                    <a:p>
                      <a:endParaRPr lang="en-US"/>
                    </a:p>
                  </a:txBody>
                  <a:tcPr/>
                </a:tc>
                <a:tc gridSpan="2">
                  <a:txBody>
                    <a:bodyPr/>
                    <a:lstStyle/>
                    <a:p>
                      <a:r>
                        <a:rPr lang="en-US" sz="800" b="1" dirty="0" smtClean="0"/>
                        <a:t>presentation</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endParaRPr lang="en-US" sz="900" b="1" dirty="0"/>
                    </a:p>
                  </a:txBody>
                  <a:tcPr>
                    <a:solidFill>
                      <a:schemeClr val="bg1"/>
                    </a:solidFill>
                  </a:tcPr>
                </a:tc>
                <a:tc>
                  <a:txBody>
                    <a:bodyPr/>
                    <a:lstStyle/>
                    <a:p>
                      <a:r>
                        <a:rPr lang="en-US" sz="800" b="1" dirty="0" smtClean="0"/>
                        <a:t>situation</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standard </a:t>
                      </a:r>
                      <a:r>
                        <a:rPr lang="en-US" sz="800" b="1" dirty="0" err="1" smtClean="0"/>
                        <a:t>english</a:t>
                      </a:r>
                      <a:r>
                        <a:rPr lang="en-US" sz="800" b="1" dirty="0" smtClean="0"/>
                        <a:t>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smtClean="0"/>
                        <a:t>reader</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lang="en-US" sz="800" b="1" dirty="0" smtClean="0"/>
                        <a:t>rewrite </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gridSpan="2">
                  <a:txBody>
                    <a:bodyPr/>
                    <a:lstStyle/>
                    <a:p>
                      <a:r>
                        <a:rPr lang="en-US" sz="800" b="1" dirty="0" smtClean="0"/>
                        <a:t>print</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endParaRPr lang="en-US" sz="900" b="1" dirty="0"/>
                    </a:p>
                  </a:txBody>
                  <a:tcPr>
                    <a:solidFill>
                      <a:schemeClr val="bg1"/>
                    </a:solidFill>
                  </a:tcPr>
                </a:tc>
                <a:tc>
                  <a:txBody>
                    <a:bodyPr/>
                    <a:lstStyle/>
                    <a:p>
                      <a:r>
                        <a:rPr lang="en-US" sz="800" b="1" dirty="0" smtClean="0"/>
                        <a:t>style</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statement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report</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lang="en-US" sz="800" b="1" smtClean="0"/>
                        <a:t>series</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gridSpan="2">
                  <a:txBody>
                    <a:bodyPr/>
                    <a:lstStyle/>
                    <a:p>
                      <a:r>
                        <a:rPr lang="en-US" sz="800" b="1" dirty="0" smtClean="0"/>
                        <a:t>pronunciation</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endParaRPr lang="en-US" sz="900" b="1" dirty="0"/>
                    </a:p>
                  </a:txBody>
                  <a:tcPr>
                    <a:solidFill>
                      <a:schemeClr val="bg1"/>
                    </a:solidFill>
                  </a:tcPr>
                </a:tc>
                <a:tc>
                  <a:txBody>
                    <a:bodyPr/>
                    <a:lstStyle/>
                    <a:p>
                      <a:r>
                        <a:rPr lang="en-US" sz="800" b="1" dirty="0" smtClean="0"/>
                        <a:t>syllable</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structure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gridSpan="2">
                  <a:txBody>
                    <a:bodyPr/>
                    <a:lstStyle/>
                    <a:p>
                      <a:r>
                        <a:rPr lang="en-US" sz="800" b="1" dirty="0" smtClean="0"/>
                        <a:t>research /research project</a:t>
                      </a:r>
                      <a:endParaRPr lang="en-US" sz="800" b="1" dirty="0"/>
                    </a:p>
                  </a:txBody>
                  <a:tcPr marL="80682" marR="80682" marT="40341" marB="40341">
                    <a:solidFill>
                      <a:schemeClr val="bg1"/>
                    </a:solidFill>
                  </a:tcPr>
                </a:tc>
                <a:tc hMerge="1">
                  <a:txBody>
                    <a:bodyPr/>
                    <a:lstStyle/>
                    <a:p>
                      <a:endParaRPr lang="en-US"/>
                    </a:p>
                  </a:txBody>
                  <a:tcPr/>
                </a:tc>
                <a:tc gridSpan="3">
                  <a:txBody>
                    <a:bodyPr/>
                    <a:lstStyle/>
                    <a:p>
                      <a:r>
                        <a:rPr lang="en-US" sz="800" b="1" dirty="0" smtClean="0"/>
                        <a:t>quantitative format</a:t>
                      </a:r>
                      <a:endParaRPr lang="en-US" sz="800" b="1" dirty="0"/>
                    </a:p>
                  </a:txBody>
                  <a:tcPr marL="80682" marR="80682" marT="40341" marB="40341">
                    <a:solidFill>
                      <a:schemeClr val="bg1"/>
                    </a:solidFill>
                  </a:tcPr>
                </a:tc>
                <a:tc hMerge="1">
                  <a:txBody>
                    <a:bodyPr/>
                    <a:lstStyle/>
                    <a:p>
                      <a:endParaRPr lang="en-US"/>
                    </a:p>
                  </a:txBody>
                  <a:tcPr/>
                </a:tc>
                <a:tc hMerge="1">
                  <a:txBody>
                    <a:bodyPr/>
                    <a:lstStyle/>
                    <a:p>
                      <a:endParaRPr lang="en-US"/>
                    </a:p>
                  </a:txBody>
                  <a:tcPr/>
                </a:tc>
                <a:tc>
                  <a:txBody>
                    <a:bodyPr/>
                    <a:lstStyle/>
                    <a:p>
                      <a:r>
                        <a:rPr lang="en-US" sz="800" b="1" dirty="0" smtClean="0"/>
                        <a:t>summarize/summary</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revise</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lang="en-US" sz="800" b="1" dirty="0" smtClean="0"/>
                        <a:t>significance </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role </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r>
                        <a:rPr lang="en-US" sz="800" b="1" dirty="0" smtClean="0"/>
                        <a:t>usage</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hMerge="1">
                  <a:txBody>
                    <a:bodyPr/>
                    <a:lstStyle/>
                    <a:p>
                      <a:endParaRPr lang="en-US"/>
                    </a:p>
                  </a:txBody>
                  <a:tcPr/>
                </a:tc>
                <a:tc>
                  <a:txBody>
                    <a:bodyPr/>
                    <a:lstStyle/>
                    <a:p>
                      <a:r>
                        <a:rPr lang="en-US" sz="800" b="1" dirty="0" smtClean="0"/>
                        <a:t>task</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speech</a:t>
                      </a:r>
                      <a:endParaRPr lang="en-US" sz="800" b="1" dirty="0"/>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lang="en-US" sz="800" b="1" dirty="0" smtClean="0"/>
                        <a:t>subject </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a:txBody>
                    <a:bodyPr/>
                    <a:lstStyle/>
                    <a:p>
                      <a:r>
                        <a:rPr lang="en-US" sz="800" b="1" dirty="0" smtClean="0"/>
                        <a:t>visual display</a:t>
                      </a:r>
                    </a:p>
                  </a:txBody>
                  <a:tcPr marL="80682" marR="80682" marT="40341" marB="40341">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r>
                        <a:rPr lang="en-US" sz="800" b="1" dirty="0" smtClean="0"/>
                        <a:t>visual format</a:t>
                      </a:r>
                      <a:endParaRPr lang="en-US" sz="800" b="1" dirty="0"/>
                    </a:p>
                  </a:txBody>
                  <a:tcPr marL="80682" marR="80682" marT="40341" marB="40341">
                    <a:lnL w="12700" cap="flat" cmpd="sng" algn="ctr">
                      <a:solidFill>
                        <a:schemeClr val="bg1">
                          <a:lumMod val="65000"/>
                        </a:schemeClr>
                      </a:solidFill>
                      <a:prstDash val="solid"/>
                      <a:round/>
                      <a:headEnd type="none" w="med" len="med"/>
                      <a:tailEnd type="none" w="med" len="med"/>
                    </a:lnL>
                    <a:solidFill>
                      <a:schemeClr val="bg1"/>
                    </a:solidFill>
                  </a:tcPr>
                </a:tc>
                <a:tc hMerge="1">
                  <a:txBody>
                    <a:bodyPr/>
                    <a:lstStyle/>
                    <a:p>
                      <a:endParaRPr lang="en-US"/>
                    </a:p>
                  </a:txBody>
                  <a:tcPr/>
                </a:tc>
                <a:tc>
                  <a:txBody>
                    <a:bodyPr/>
                    <a:lstStyle/>
                    <a:p>
                      <a:r>
                        <a:rPr lang="en-US" sz="800" b="1" dirty="0" smtClean="0"/>
                        <a:t>theme  tone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bl>
          </a:graphicData>
        </a:graphic>
      </p:graphicFrame>
      <p:sp>
        <p:nvSpPr>
          <p:cNvPr id="5" name="Slide Number Placeholder 4"/>
          <p:cNvSpPr>
            <a:spLocks noGrp="1"/>
          </p:cNvSpPr>
          <p:nvPr>
            <p:ph type="sldNum" sz="quarter" idx="12"/>
          </p:nvPr>
        </p:nvSpPr>
        <p:spPr>
          <a:xfrm>
            <a:off x="5169140" y="8657167"/>
            <a:ext cx="1543050" cy="486833"/>
          </a:xfrm>
        </p:spPr>
        <p:txBody>
          <a:bodyPr/>
          <a:lstStyle/>
          <a:p>
            <a:fld id="{1A106AFE-017A-4B10-8C59-6A35C2B2E226}" type="slidenum">
              <a:rPr lang="en-US" smtClean="0"/>
              <a:t>74</a:t>
            </a:fld>
            <a:endParaRPr lang="en-US" dirty="0"/>
          </a:p>
        </p:txBody>
      </p:sp>
    </p:spTree>
    <p:extLst>
      <p:ext uri="{BB962C8B-B14F-4D97-AF65-F5344CB8AC3E}">
        <p14:creationId xmlns:p14="http://schemas.microsoft.com/office/powerpoint/2010/main" val="1653122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90720" y="242236"/>
          <a:ext cx="6201569" cy="8351954"/>
        </p:xfrm>
        <a:graphic>
          <a:graphicData uri="http://schemas.openxmlformats.org/drawingml/2006/table">
            <a:tbl>
              <a:tblPr firstRow="1" bandRow="1">
                <a:tableStyleId>{5940675A-B579-460E-94D1-54222C63F5DA}</a:tableStyleId>
              </a:tblPr>
              <a:tblGrid>
                <a:gridCol w="1509716"/>
                <a:gridCol w="1509716"/>
                <a:gridCol w="1509716"/>
                <a:gridCol w="1672421"/>
              </a:tblGrid>
              <a:tr h="423582">
                <a:tc gridSpan="4">
                  <a:txBody>
                    <a:bodyPr/>
                    <a:lstStyle/>
                    <a:p>
                      <a:pPr algn="ctr"/>
                      <a:r>
                        <a:rPr lang="en-US" sz="1200" b="1" dirty="0" smtClean="0"/>
                        <a:t>CCSS Tier</a:t>
                      </a:r>
                      <a:r>
                        <a:rPr lang="en-US" sz="1200" b="1" baseline="0" dirty="0" smtClean="0"/>
                        <a:t> III  MATH Domain-Specific Words Grades 3 - 12</a:t>
                      </a:r>
                    </a:p>
                    <a:p>
                      <a:pPr algn="ctr"/>
                      <a:r>
                        <a:rPr lang="en-US" sz="1100" b="1" i="1" baseline="0" dirty="0" smtClean="0"/>
                        <a:t>adapted from Marzano 2013</a:t>
                      </a:r>
                      <a:endParaRPr lang="en-US" sz="1100" b="1" i="1" dirty="0"/>
                    </a:p>
                  </a:txBody>
                  <a:tcPr marL="80682" marR="80682" marT="40341" marB="40341">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221876">
                <a:tc>
                  <a:txBody>
                    <a:bodyPr/>
                    <a:lstStyle/>
                    <a:p>
                      <a:pPr algn="ctr"/>
                      <a:r>
                        <a:rPr lang="en-US" sz="900" b="1" dirty="0" smtClean="0">
                          <a:effectLst/>
                        </a:rPr>
                        <a:t>Sometimes Used</a:t>
                      </a:r>
                      <a:endParaRPr lang="en-US" sz="900" b="1" dirty="0">
                        <a:effectLst/>
                      </a:endParaRPr>
                    </a:p>
                  </a:txBody>
                  <a:tcPr marL="80682" marR="80682" marT="40341" marB="40341">
                    <a:solidFill>
                      <a:schemeClr val="accent6">
                        <a:lumMod val="40000"/>
                        <a:lumOff val="60000"/>
                      </a:schemeClr>
                    </a:solidFill>
                  </a:tcPr>
                </a:tc>
                <a:tc>
                  <a:txBody>
                    <a:bodyPr/>
                    <a:lstStyle/>
                    <a:p>
                      <a:pPr algn="ctr"/>
                      <a:r>
                        <a:rPr lang="en-US" sz="900" b="1" dirty="0" smtClean="0">
                          <a:effectLst/>
                        </a:rPr>
                        <a:t>Often Used</a:t>
                      </a:r>
                      <a:endParaRPr lang="en-US" sz="900" b="1" dirty="0">
                        <a:effectLst/>
                      </a:endParaRPr>
                    </a:p>
                  </a:txBody>
                  <a:tcPr marL="80682" marR="80682" marT="40341" marB="40341">
                    <a:solidFill>
                      <a:schemeClr val="accent6">
                        <a:lumMod val="40000"/>
                        <a:lumOff val="60000"/>
                      </a:schemeClr>
                    </a:solidFill>
                  </a:tcPr>
                </a:tc>
                <a:tc>
                  <a:txBody>
                    <a:bodyPr/>
                    <a:lstStyle/>
                    <a:p>
                      <a:pPr algn="ctr"/>
                      <a:r>
                        <a:rPr lang="en-US" sz="900" b="1" dirty="0" smtClean="0">
                          <a:effectLst/>
                        </a:rPr>
                        <a:t>Highly Frequency</a:t>
                      </a:r>
                      <a:endParaRPr lang="en-US" sz="900" b="1" dirty="0">
                        <a:effectLst/>
                      </a:endParaRPr>
                    </a:p>
                  </a:txBody>
                  <a:tcPr marL="80682" marR="80682" marT="40341" marB="40341">
                    <a:solidFill>
                      <a:schemeClr val="accent6">
                        <a:lumMod val="40000"/>
                        <a:lumOff val="60000"/>
                      </a:schemeClr>
                    </a:solidFill>
                  </a:tcPr>
                </a:tc>
                <a:tc>
                  <a:txBody>
                    <a:bodyPr/>
                    <a:lstStyle/>
                    <a:p>
                      <a:pPr algn="ctr"/>
                      <a:r>
                        <a:rPr lang="en-US" sz="900" b="1" dirty="0" smtClean="0">
                          <a:effectLst/>
                        </a:rPr>
                        <a:t>Extremely High Frequency!</a:t>
                      </a:r>
                      <a:endParaRPr lang="en-US" sz="900" b="1" dirty="0">
                        <a:effectLst/>
                      </a:endParaRPr>
                    </a:p>
                  </a:txBody>
                  <a:tcPr marL="80682" marR="80682" marT="40341" marB="40341">
                    <a:solidFill>
                      <a:schemeClr val="accent6">
                        <a:lumMod val="40000"/>
                        <a:lumOff val="60000"/>
                      </a:schemeClr>
                    </a:solidFill>
                  </a:tcPr>
                </a:tc>
              </a:tr>
              <a:tr h="201706">
                <a:tc>
                  <a:txBody>
                    <a:bodyPr/>
                    <a:lstStyle/>
                    <a:p>
                      <a:r>
                        <a:rPr lang="en-US" sz="800" b="1" dirty="0" smtClean="0"/>
                        <a:t>algebra</a:t>
                      </a:r>
                      <a:endParaRPr lang="en-US" sz="800" b="1" dirty="0"/>
                    </a:p>
                  </a:txBody>
                  <a:tcPr marL="80682" marR="80682" marT="40341" marB="40341">
                    <a:solidFill>
                      <a:schemeClr val="bg1"/>
                    </a:solidFill>
                  </a:tcPr>
                </a:tc>
                <a:tc>
                  <a:txBody>
                    <a:bodyPr/>
                    <a:lstStyle/>
                    <a:p>
                      <a:r>
                        <a:rPr lang="en-US" sz="800" b="1" dirty="0" smtClean="0"/>
                        <a:t>area</a:t>
                      </a:r>
                      <a:endParaRPr lang="en-US" sz="800" b="1" dirty="0"/>
                    </a:p>
                  </a:txBody>
                  <a:tcPr marL="80682" marR="80682" marT="40341" marB="40341">
                    <a:solidFill>
                      <a:schemeClr val="bg1"/>
                    </a:solidFill>
                  </a:tcPr>
                </a:tc>
                <a:tc>
                  <a:txBody>
                    <a:bodyPr/>
                    <a:lstStyle/>
                    <a:p>
                      <a:r>
                        <a:rPr lang="en-US" sz="800" b="1" dirty="0" smtClean="0"/>
                        <a:t>angle</a:t>
                      </a:r>
                      <a:endParaRPr lang="en-US" sz="800" b="1" dirty="0"/>
                    </a:p>
                  </a:txBody>
                  <a:tcPr marL="80682" marR="80682" marT="40341" marB="40341">
                    <a:solidFill>
                      <a:schemeClr val="bg1"/>
                    </a:solidFill>
                  </a:tcPr>
                </a:tc>
                <a:tc>
                  <a:txBody>
                    <a:bodyPr/>
                    <a:lstStyle/>
                    <a:p>
                      <a:r>
                        <a:rPr lang="en-US" sz="800" b="1" dirty="0" smtClean="0"/>
                        <a:t>equation</a:t>
                      </a:r>
                      <a:endParaRPr lang="en-US" sz="800" b="1" dirty="0"/>
                    </a:p>
                  </a:txBody>
                  <a:tcPr marL="80682" marR="80682" marT="40341" marB="40341">
                    <a:solidFill>
                      <a:schemeClr val="bg1"/>
                    </a:solidFill>
                  </a:tcPr>
                </a:tc>
              </a:tr>
              <a:tr h="201706">
                <a:tc>
                  <a:txBody>
                    <a:bodyPr/>
                    <a:lstStyle/>
                    <a:p>
                      <a:r>
                        <a:rPr lang="en-US" sz="800" b="1" dirty="0" smtClean="0"/>
                        <a:t>approximate</a:t>
                      </a:r>
                      <a:endParaRPr lang="en-US" sz="800" b="1" dirty="0"/>
                    </a:p>
                  </a:txBody>
                  <a:tcPr marL="80682" marR="80682" marT="40341" marB="40341">
                    <a:solidFill>
                      <a:schemeClr val="bg1"/>
                    </a:solidFill>
                  </a:tcPr>
                </a:tc>
                <a:tc>
                  <a:txBody>
                    <a:bodyPr/>
                    <a:lstStyle/>
                    <a:p>
                      <a:r>
                        <a:rPr lang="en-US" sz="800" b="1" dirty="0" smtClean="0"/>
                        <a:t>category</a:t>
                      </a:r>
                      <a:endParaRPr lang="en-US" sz="800" b="1" dirty="0"/>
                    </a:p>
                  </a:txBody>
                  <a:tcPr marL="80682" marR="80682" marT="40341" marB="40341">
                    <a:solidFill>
                      <a:schemeClr val="bg1"/>
                    </a:solidFill>
                  </a:tcPr>
                </a:tc>
                <a:tc>
                  <a:txBody>
                    <a:bodyPr/>
                    <a:lstStyle/>
                    <a:p>
                      <a:r>
                        <a:rPr lang="en-US" sz="800" b="1" dirty="0" smtClean="0"/>
                        <a:t>compare</a:t>
                      </a:r>
                      <a:endParaRPr lang="en-US" sz="800" b="1" dirty="0"/>
                    </a:p>
                  </a:txBody>
                  <a:tcPr marL="80682" marR="80682" marT="40341" marB="40341">
                    <a:solidFill>
                      <a:schemeClr val="bg1"/>
                    </a:solidFill>
                  </a:tcPr>
                </a:tc>
                <a:tc>
                  <a:txBody>
                    <a:bodyPr/>
                    <a:lstStyle/>
                    <a:p>
                      <a:r>
                        <a:rPr lang="en-US" sz="800" b="1" dirty="0" smtClean="0"/>
                        <a:t>fraction</a:t>
                      </a:r>
                      <a:endParaRPr lang="en-US" sz="800" b="1" dirty="0"/>
                    </a:p>
                  </a:txBody>
                  <a:tcPr marL="80682" marR="80682" marT="40341" marB="40341">
                    <a:solidFill>
                      <a:schemeClr val="bg1"/>
                    </a:solidFill>
                  </a:tcPr>
                </a:tc>
              </a:tr>
              <a:tr h="201706">
                <a:tc>
                  <a:txBody>
                    <a:bodyPr/>
                    <a:lstStyle/>
                    <a:p>
                      <a:r>
                        <a:rPr lang="en-US" sz="800" b="1" dirty="0" smtClean="0"/>
                        <a:t>angle measure</a:t>
                      </a:r>
                      <a:endParaRPr lang="en-US" sz="800" b="1" dirty="0"/>
                    </a:p>
                  </a:txBody>
                  <a:tcPr marL="80682" marR="80682" marT="40341" marB="40341">
                    <a:solidFill>
                      <a:schemeClr val="bg1"/>
                    </a:solidFill>
                  </a:tcPr>
                </a:tc>
                <a:tc>
                  <a:txBody>
                    <a:bodyPr/>
                    <a:lstStyle/>
                    <a:p>
                      <a:r>
                        <a:rPr lang="en-US" sz="800" b="1" dirty="0" smtClean="0"/>
                        <a:t>circle</a:t>
                      </a:r>
                      <a:endParaRPr lang="en-US" sz="800" b="1" dirty="0"/>
                    </a:p>
                  </a:txBody>
                  <a:tcPr marL="80682" marR="80682" marT="40341" marB="40341">
                    <a:solidFill>
                      <a:schemeClr val="bg1"/>
                    </a:solidFill>
                  </a:tcPr>
                </a:tc>
                <a:tc>
                  <a:txBody>
                    <a:bodyPr/>
                    <a:lstStyle/>
                    <a:p>
                      <a:r>
                        <a:rPr lang="en-US" sz="800" b="1" dirty="0" smtClean="0"/>
                        <a:t>data</a:t>
                      </a:r>
                      <a:endParaRPr lang="en-US" sz="800" b="1" dirty="0"/>
                    </a:p>
                  </a:txBody>
                  <a:tcPr marL="80682" marR="80682" marT="40341" marB="40341">
                    <a:solidFill>
                      <a:schemeClr val="bg1"/>
                    </a:solidFill>
                  </a:tcPr>
                </a:tc>
                <a:tc>
                  <a:txBody>
                    <a:bodyPr/>
                    <a:lstStyle/>
                    <a:p>
                      <a:r>
                        <a:rPr lang="en-US" sz="800" b="1" dirty="0" smtClean="0"/>
                        <a:t>graph</a:t>
                      </a:r>
                      <a:endParaRPr lang="en-US" sz="800" b="1" dirty="0"/>
                    </a:p>
                  </a:txBody>
                  <a:tcPr marL="80682" marR="80682" marT="40341" marB="40341">
                    <a:solidFill>
                      <a:schemeClr val="bg1"/>
                    </a:solidFill>
                  </a:tcPr>
                </a:tc>
              </a:tr>
              <a:tr h="201706">
                <a:tc>
                  <a:txBody>
                    <a:bodyPr/>
                    <a:lstStyle/>
                    <a:p>
                      <a:r>
                        <a:rPr lang="en-US" sz="800" b="1" dirty="0" smtClean="0"/>
                        <a:t>array</a:t>
                      </a:r>
                      <a:endParaRPr lang="en-US" sz="800" b="1" dirty="0"/>
                    </a:p>
                  </a:txBody>
                  <a:tcPr marL="80682" marR="80682" marT="40341" marB="40341">
                    <a:solidFill>
                      <a:schemeClr val="bg1"/>
                    </a:solidFill>
                  </a:tcPr>
                </a:tc>
                <a:tc>
                  <a:txBody>
                    <a:bodyPr/>
                    <a:lstStyle/>
                    <a:p>
                      <a:r>
                        <a:rPr lang="en-US" sz="800" b="1" dirty="0" smtClean="0"/>
                        <a:t>comparison</a:t>
                      </a:r>
                      <a:endParaRPr lang="en-US" sz="800" b="1" dirty="0"/>
                    </a:p>
                  </a:txBody>
                  <a:tcPr marL="80682" marR="80682" marT="40341" marB="40341">
                    <a:solidFill>
                      <a:schemeClr val="bg1"/>
                    </a:solidFill>
                  </a:tcPr>
                </a:tc>
                <a:tc>
                  <a:txBody>
                    <a:bodyPr/>
                    <a:lstStyle/>
                    <a:p>
                      <a:r>
                        <a:rPr lang="en-US" sz="800" b="1" dirty="0" smtClean="0"/>
                        <a:t>divide</a:t>
                      </a:r>
                      <a:endParaRPr lang="en-US" sz="800" b="1" dirty="0"/>
                    </a:p>
                  </a:txBody>
                  <a:tcPr marL="80682" marR="80682" marT="40341" marB="40341">
                    <a:solidFill>
                      <a:schemeClr val="bg1"/>
                    </a:solidFill>
                  </a:tcPr>
                </a:tc>
                <a:tc>
                  <a:txBody>
                    <a:bodyPr/>
                    <a:lstStyle/>
                    <a:p>
                      <a:r>
                        <a:rPr lang="en-US" sz="800" b="1" dirty="0" smtClean="0"/>
                        <a:t>number</a:t>
                      </a:r>
                      <a:endParaRPr lang="en-US" sz="800" b="1" dirty="0"/>
                    </a:p>
                  </a:txBody>
                  <a:tcPr marL="80682" marR="80682" marT="40341" marB="40341">
                    <a:solidFill>
                      <a:schemeClr val="bg1"/>
                    </a:solidFill>
                  </a:tcPr>
                </a:tc>
              </a:tr>
              <a:tr h="201706">
                <a:tc>
                  <a:txBody>
                    <a:bodyPr/>
                    <a:lstStyle/>
                    <a:p>
                      <a:r>
                        <a:rPr lang="en-US" sz="800" b="1" dirty="0" smtClean="0"/>
                        <a:t>attribute</a:t>
                      </a:r>
                      <a:endParaRPr lang="en-US" sz="800" b="1" dirty="0"/>
                    </a:p>
                  </a:txBody>
                  <a:tcPr marL="80682" marR="80682" marT="40341" marB="40341">
                    <a:solidFill>
                      <a:schemeClr val="bg1"/>
                    </a:solidFill>
                  </a:tcPr>
                </a:tc>
                <a:tc>
                  <a:txBody>
                    <a:bodyPr/>
                    <a:lstStyle/>
                    <a:p>
                      <a:r>
                        <a:rPr lang="en-US" sz="800" b="1" dirty="0" smtClean="0"/>
                        <a:t>coordinate plane</a:t>
                      </a:r>
                      <a:endParaRPr lang="en-US" sz="800" b="1" dirty="0"/>
                    </a:p>
                  </a:txBody>
                  <a:tcPr marL="80682" marR="80682" marT="40341" marB="40341">
                    <a:solidFill>
                      <a:schemeClr val="bg1"/>
                    </a:solidFill>
                  </a:tcPr>
                </a:tc>
                <a:tc>
                  <a:txBody>
                    <a:bodyPr/>
                    <a:lstStyle/>
                    <a:p>
                      <a:r>
                        <a:rPr lang="en-US" sz="800" b="1" dirty="0" smtClean="0"/>
                        <a:t>division</a:t>
                      </a:r>
                    </a:p>
                  </a:txBody>
                  <a:tcPr marL="80682" marR="80682" marT="40341" marB="40341">
                    <a:solidFill>
                      <a:schemeClr val="bg1"/>
                    </a:solidFill>
                  </a:tcPr>
                </a:tc>
                <a:tc>
                  <a:txBody>
                    <a:bodyPr/>
                    <a:lstStyle/>
                    <a:p>
                      <a:r>
                        <a:rPr lang="en-US" sz="800" b="1" dirty="0" smtClean="0"/>
                        <a:t>represent </a:t>
                      </a:r>
                      <a:endParaRPr lang="en-US" sz="800" b="1" dirty="0"/>
                    </a:p>
                  </a:txBody>
                  <a:tcPr marL="80682" marR="80682" marT="40341" marB="40341">
                    <a:solidFill>
                      <a:schemeClr val="bg1"/>
                    </a:solidFill>
                  </a:tcPr>
                </a:tc>
              </a:tr>
              <a:tr h="201706">
                <a:tc>
                  <a:txBody>
                    <a:bodyPr/>
                    <a:lstStyle/>
                    <a:p>
                      <a:r>
                        <a:rPr lang="en-US" sz="800" b="1" dirty="0" smtClean="0"/>
                        <a:t>center</a:t>
                      </a:r>
                      <a:endParaRPr lang="en-US" sz="800" b="1" dirty="0"/>
                    </a:p>
                  </a:txBody>
                  <a:tcPr marL="80682" marR="80682" marT="40341" marB="40341">
                    <a:solidFill>
                      <a:schemeClr val="bg1"/>
                    </a:solidFill>
                  </a:tcPr>
                </a:tc>
                <a:tc>
                  <a:txBody>
                    <a:bodyPr/>
                    <a:lstStyle/>
                    <a:p>
                      <a:r>
                        <a:rPr lang="en-US" sz="800" b="1" dirty="0" smtClean="0"/>
                        <a:t>count</a:t>
                      </a:r>
                      <a:endParaRPr lang="en-US" sz="800" b="1" dirty="0"/>
                    </a:p>
                  </a:txBody>
                  <a:tcPr marL="80682" marR="80682" marT="40341" marB="40341">
                    <a:solidFill>
                      <a:schemeClr val="bg1"/>
                    </a:solidFill>
                  </a:tcPr>
                </a:tc>
                <a:tc>
                  <a:txBody>
                    <a:bodyPr/>
                    <a:lstStyle/>
                    <a:p>
                      <a:r>
                        <a:rPr lang="en-US" sz="800" b="1" dirty="0" smtClean="0"/>
                        <a:t>equal</a:t>
                      </a:r>
                    </a:p>
                  </a:txBody>
                  <a:tcPr marL="80682" marR="80682" marT="40341" marB="40341">
                    <a:solidFill>
                      <a:schemeClr val="bg1"/>
                    </a:solidFill>
                  </a:tcPr>
                </a:tc>
                <a:tc>
                  <a:txBody>
                    <a:bodyPr/>
                    <a:lstStyle/>
                    <a:p>
                      <a:r>
                        <a:rPr lang="en-US" sz="800" b="1" dirty="0" smtClean="0"/>
                        <a:t>subtraction </a:t>
                      </a:r>
                      <a:endParaRPr lang="en-US" sz="800" b="1" dirty="0"/>
                    </a:p>
                  </a:txBody>
                  <a:tcPr marL="80682" marR="80682" marT="40341" marB="40341">
                    <a:solidFill>
                      <a:schemeClr val="bg1"/>
                    </a:solidFill>
                  </a:tcPr>
                </a:tc>
              </a:tr>
              <a:tr h="201706">
                <a:tc>
                  <a:txBody>
                    <a:bodyPr/>
                    <a:lstStyle/>
                    <a:p>
                      <a:r>
                        <a:rPr lang="en-US" sz="800" b="1" dirty="0" smtClean="0"/>
                        <a:t>compose</a:t>
                      </a:r>
                      <a:endParaRPr lang="en-US" sz="800" b="1" dirty="0"/>
                    </a:p>
                  </a:txBody>
                  <a:tcPr marL="80682" marR="80682" marT="40341" marB="40341">
                    <a:solidFill>
                      <a:schemeClr val="bg1"/>
                    </a:solidFill>
                  </a:tcPr>
                </a:tc>
                <a:tc>
                  <a:txBody>
                    <a:bodyPr/>
                    <a:lstStyle/>
                    <a:p>
                      <a:r>
                        <a:rPr lang="en-US" sz="800" b="1" dirty="0" smtClean="0"/>
                        <a:t>data set</a:t>
                      </a:r>
                      <a:endParaRPr lang="en-US" sz="800" b="1" dirty="0"/>
                    </a:p>
                  </a:txBody>
                  <a:tcPr marL="80682" marR="80682" marT="40341" marB="40341">
                    <a:solidFill>
                      <a:schemeClr val="bg1"/>
                    </a:solidFill>
                  </a:tcPr>
                </a:tc>
                <a:tc>
                  <a:txBody>
                    <a:bodyPr/>
                    <a:lstStyle/>
                    <a:p>
                      <a:r>
                        <a:rPr lang="en-US" sz="800" b="1" dirty="0" smtClean="0"/>
                        <a:t>equivalent</a:t>
                      </a:r>
                    </a:p>
                  </a:txBody>
                  <a:tcPr marL="80682" marR="80682" marT="40341" marB="40341">
                    <a:solidFill>
                      <a:schemeClr val="bg1"/>
                    </a:solidFill>
                  </a:tcPr>
                </a:tc>
                <a:tc>
                  <a:txBody>
                    <a:bodyPr/>
                    <a:lstStyle/>
                    <a:p>
                      <a:r>
                        <a:rPr lang="en-US" sz="800" b="1" dirty="0" smtClean="0"/>
                        <a:t>two/two-digit/two-dimensional</a:t>
                      </a:r>
                      <a:endParaRPr lang="en-US" sz="800" b="1" dirty="0"/>
                    </a:p>
                  </a:txBody>
                  <a:tcPr marL="80682" marR="80682" marT="40341" marB="40341">
                    <a:solidFill>
                      <a:schemeClr val="bg1"/>
                    </a:solidFill>
                  </a:tcPr>
                </a:tc>
              </a:tr>
              <a:tr h="201706">
                <a:tc>
                  <a:txBody>
                    <a:bodyPr/>
                    <a:lstStyle/>
                    <a:p>
                      <a:r>
                        <a:rPr lang="en-US" sz="800" b="1" dirty="0" smtClean="0"/>
                        <a:t>coordinate </a:t>
                      </a:r>
                      <a:endParaRPr lang="en-US" sz="800" b="1" dirty="0"/>
                    </a:p>
                  </a:txBody>
                  <a:tcPr marL="80682" marR="80682" marT="40341" marB="40341">
                    <a:solidFill>
                      <a:schemeClr val="bg1"/>
                    </a:solidFill>
                  </a:tcPr>
                </a:tc>
                <a:tc>
                  <a:txBody>
                    <a:bodyPr/>
                    <a:lstStyle/>
                    <a:p>
                      <a:r>
                        <a:rPr lang="en-US" sz="800" b="1" dirty="0" smtClean="0"/>
                        <a:t>denominator </a:t>
                      </a:r>
                      <a:endParaRPr lang="en-US" sz="800" b="1" dirty="0"/>
                    </a:p>
                  </a:txBody>
                  <a:tcPr marL="80682" marR="80682" marT="40341" marB="40341">
                    <a:solidFill>
                      <a:schemeClr val="bg1"/>
                    </a:solidFill>
                  </a:tcPr>
                </a:tc>
                <a:tc>
                  <a:txBody>
                    <a:bodyPr/>
                    <a:lstStyle/>
                    <a:p>
                      <a:r>
                        <a:rPr lang="en-US" sz="800" b="1" dirty="0" smtClean="0"/>
                        <a:t>estimate </a:t>
                      </a:r>
                    </a:p>
                  </a:txBody>
                  <a:tcPr marL="80682" marR="80682" marT="40341" marB="40341">
                    <a:solidFill>
                      <a:schemeClr val="bg1"/>
                    </a:solidFill>
                  </a:tcPr>
                </a:tc>
                <a:tc>
                  <a:txBody>
                    <a:bodyPr/>
                    <a:lstStyle/>
                    <a:p>
                      <a:r>
                        <a:rPr lang="en-US" sz="800" b="1" dirty="0" smtClean="0"/>
                        <a:t>whole number</a:t>
                      </a:r>
                      <a:endParaRPr lang="en-US" sz="800" b="1" dirty="0"/>
                    </a:p>
                  </a:txBody>
                  <a:tcPr marL="80682" marR="80682" marT="40341" marB="40341">
                    <a:solidFill>
                      <a:schemeClr val="bg1"/>
                    </a:solidFill>
                  </a:tcPr>
                </a:tc>
              </a:tr>
              <a:tr h="201706">
                <a:tc>
                  <a:txBody>
                    <a:bodyPr/>
                    <a:lstStyle/>
                    <a:p>
                      <a:r>
                        <a:rPr lang="en-US" sz="800" b="1" dirty="0" smtClean="0"/>
                        <a:t>cylinder </a:t>
                      </a:r>
                      <a:endParaRPr lang="en-US" sz="800" b="1" dirty="0"/>
                    </a:p>
                  </a:txBody>
                  <a:tcPr marL="80682" marR="80682" marT="40341" marB="40341">
                    <a:solidFill>
                      <a:schemeClr val="bg1"/>
                    </a:solidFill>
                  </a:tcPr>
                </a:tc>
                <a:tc>
                  <a:txBody>
                    <a:bodyPr/>
                    <a:lstStyle/>
                    <a:p>
                      <a:r>
                        <a:rPr lang="en-US" sz="800" b="1" dirty="0" smtClean="0"/>
                        <a:t>difference</a:t>
                      </a:r>
                      <a:endParaRPr lang="en-US" sz="800" b="1" dirty="0"/>
                    </a:p>
                  </a:txBody>
                  <a:tcPr marL="80682" marR="80682" marT="40341" marB="40341">
                    <a:solidFill>
                      <a:schemeClr val="bg1"/>
                    </a:solidFill>
                  </a:tcPr>
                </a:tc>
                <a:tc>
                  <a:txBody>
                    <a:bodyPr/>
                    <a:lstStyle/>
                    <a:p>
                      <a:r>
                        <a:rPr lang="en-US" sz="800" b="1" dirty="0" smtClean="0"/>
                        <a:t>expression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decimal </a:t>
                      </a:r>
                      <a:endParaRPr lang="en-US" sz="800" b="1" dirty="0"/>
                    </a:p>
                  </a:txBody>
                  <a:tcPr marL="80682" marR="80682" marT="40341" marB="40341">
                    <a:solidFill>
                      <a:schemeClr val="bg1"/>
                    </a:solidFill>
                  </a:tcPr>
                </a:tc>
                <a:tc>
                  <a:txBody>
                    <a:bodyPr/>
                    <a:lstStyle/>
                    <a:p>
                      <a:r>
                        <a:rPr lang="en-US" sz="800" b="1" dirty="0" smtClean="0"/>
                        <a:t>digit</a:t>
                      </a:r>
                      <a:endParaRPr lang="en-US" sz="800" b="1" dirty="0"/>
                    </a:p>
                  </a:txBody>
                  <a:tcPr marL="80682" marR="80682" marT="40341" marB="40341">
                    <a:solidFill>
                      <a:schemeClr val="bg1"/>
                    </a:solidFill>
                  </a:tcPr>
                </a:tc>
                <a:tc>
                  <a:txBody>
                    <a:bodyPr/>
                    <a:lstStyle/>
                    <a:p>
                      <a:r>
                        <a:rPr lang="en-US" sz="800" b="1" dirty="0" smtClean="0"/>
                        <a:t>function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decompose </a:t>
                      </a:r>
                      <a:endParaRPr lang="en-US" sz="800" b="1" dirty="0"/>
                    </a:p>
                  </a:txBody>
                  <a:tcPr marL="80682" marR="80682" marT="40341" marB="40341">
                    <a:solidFill>
                      <a:schemeClr val="bg1"/>
                    </a:solidFill>
                  </a:tcPr>
                </a:tc>
                <a:tc>
                  <a:txBody>
                    <a:bodyPr/>
                    <a:lstStyle/>
                    <a:p>
                      <a:r>
                        <a:rPr lang="en-US" sz="800" b="1" dirty="0" smtClean="0"/>
                        <a:t>distance </a:t>
                      </a:r>
                      <a:endParaRPr lang="en-US" sz="800" b="1" dirty="0"/>
                    </a:p>
                  </a:txBody>
                  <a:tcPr marL="80682" marR="80682" marT="40341" marB="40341">
                    <a:solidFill>
                      <a:schemeClr val="bg1"/>
                    </a:solidFill>
                  </a:tcPr>
                </a:tc>
                <a:tc>
                  <a:txBody>
                    <a:bodyPr/>
                    <a:lstStyle/>
                    <a:p>
                      <a:r>
                        <a:rPr lang="en-US" sz="800" b="1" dirty="0" smtClean="0"/>
                        <a:t>mathematical problem</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event </a:t>
                      </a:r>
                      <a:endParaRPr lang="en-US" sz="800" b="1" dirty="0"/>
                    </a:p>
                  </a:txBody>
                  <a:tcPr marL="80682" marR="80682" marT="40341" marB="40341">
                    <a:solidFill>
                      <a:schemeClr val="bg1"/>
                    </a:solidFill>
                  </a:tcPr>
                </a:tc>
                <a:tc>
                  <a:txBody>
                    <a:bodyPr/>
                    <a:lstStyle/>
                    <a:p>
                      <a:r>
                        <a:rPr lang="en-US" sz="800" b="1" dirty="0" smtClean="0"/>
                        <a:t>exponential function</a:t>
                      </a:r>
                      <a:endParaRPr lang="en-US" sz="800" b="1" dirty="0"/>
                    </a:p>
                  </a:txBody>
                  <a:tcPr marL="80682" marR="80682" marT="40341" marB="40341">
                    <a:solidFill>
                      <a:schemeClr val="bg1"/>
                    </a:solidFill>
                  </a:tcPr>
                </a:tc>
                <a:tc>
                  <a:txBody>
                    <a:bodyPr/>
                    <a:lstStyle/>
                    <a:p>
                      <a:r>
                        <a:rPr lang="en-US" sz="800" b="1" dirty="0" smtClean="0"/>
                        <a:t>multiply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exponent </a:t>
                      </a:r>
                      <a:endParaRPr lang="en-US" sz="800" b="1" dirty="0"/>
                    </a:p>
                  </a:txBody>
                  <a:tcPr marL="80682" marR="80682" marT="40341" marB="40341">
                    <a:solidFill>
                      <a:schemeClr val="bg1"/>
                    </a:solidFill>
                  </a:tcPr>
                </a:tc>
                <a:tc>
                  <a:txBody>
                    <a:bodyPr/>
                    <a:lstStyle/>
                    <a:p>
                      <a:r>
                        <a:rPr lang="en-US" sz="800" b="1" dirty="0" smtClean="0"/>
                        <a:t>factor </a:t>
                      </a:r>
                      <a:endParaRPr lang="en-US" sz="800" b="1" dirty="0"/>
                    </a:p>
                  </a:txBody>
                  <a:tcPr marL="80682" marR="80682" marT="40341" marB="40341">
                    <a:solidFill>
                      <a:schemeClr val="bg1"/>
                    </a:solidFill>
                  </a:tcPr>
                </a:tc>
                <a:tc>
                  <a:txBody>
                    <a:bodyPr/>
                    <a:lstStyle/>
                    <a:p>
                      <a:r>
                        <a:rPr lang="en-US" sz="800" b="1" dirty="0" smtClean="0"/>
                        <a:t>number line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group/grouping</a:t>
                      </a:r>
                      <a:endParaRPr lang="en-US" sz="800" b="1" dirty="0"/>
                    </a:p>
                  </a:txBody>
                  <a:tcPr marL="80682" marR="80682" marT="40341" marB="40341">
                    <a:solidFill>
                      <a:schemeClr val="bg1"/>
                    </a:solidFill>
                  </a:tcPr>
                </a:tc>
                <a:tc>
                  <a:txBody>
                    <a:bodyPr/>
                    <a:lstStyle/>
                    <a:p>
                      <a:r>
                        <a:rPr lang="en-US" sz="800" b="1" dirty="0" smtClean="0"/>
                        <a:t>formula </a:t>
                      </a:r>
                      <a:endParaRPr lang="en-US" sz="800" b="1" dirty="0"/>
                    </a:p>
                  </a:txBody>
                  <a:tcPr marL="80682" marR="80682" marT="40341" marB="40341">
                    <a:solidFill>
                      <a:schemeClr val="bg1"/>
                    </a:solidFill>
                  </a:tcPr>
                </a:tc>
                <a:tc>
                  <a:txBody>
                    <a:bodyPr/>
                    <a:lstStyle/>
                    <a:p>
                      <a:r>
                        <a:rPr lang="en-US" sz="800" b="1" dirty="0" smtClean="0"/>
                        <a:t>one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inequality </a:t>
                      </a:r>
                      <a:endParaRPr lang="en-US" sz="800" b="1" dirty="0"/>
                    </a:p>
                  </a:txBody>
                  <a:tcPr marL="80682" marR="80682" marT="40341" marB="40341">
                    <a:solidFill>
                      <a:schemeClr val="bg1"/>
                    </a:solidFill>
                  </a:tcPr>
                </a:tc>
                <a:tc>
                  <a:txBody>
                    <a:bodyPr/>
                    <a:lstStyle/>
                    <a:p>
                      <a:r>
                        <a:rPr lang="en-US" sz="800" b="1" dirty="0" smtClean="0"/>
                        <a:t>four </a:t>
                      </a:r>
                      <a:endParaRPr lang="en-US" sz="800" b="1" dirty="0"/>
                    </a:p>
                  </a:txBody>
                  <a:tcPr marL="80682" marR="80682" marT="40341" marB="40341">
                    <a:solidFill>
                      <a:schemeClr val="bg1"/>
                    </a:solidFill>
                  </a:tcPr>
                </a:tc>
                <a:tc>
                  <a:txBody>
                    <a:bodyPr/>
                    <a:lstStyle/>
                    <a:p>
                      <a:r>
                        <a:rPr lang="en-US" sz="800" b="1" dirty="0" smtClean="0"/>
                        <a:t>place value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integer </a:t>
                      </a:r>
                      <a:endParaRPr lang="en-US" sz="800" b="1" dirty="0"/>
                    </a:p>
                  </a:txBody>
                  <a:tcPr marL="80682" marR="80682" marT="40341" marB="40341">
                    <a:solidFill>
                      <a:schemeClr val="bg1"/>
                    </a:solidFill>
                  </a:tcPr>
                </a:tc>
                <a:tc>
                  <a:txBody>
                    <a:bodyPr/>
                    <a:lstStyle/>
                    <a:p>
                      <a:r>
                        <a:rPr lang="en-US" sz="800" b="1" dirty="0" smtClean="0"/>
                        <a:t>line </a:t>
                      </a:r>
                      <a:endParaRPr lang="en-US" sz="800" b="1" dirty="0"/>
                    </a:p>
                  </a:txBody>
                  <a:tcPr marL="80682" marR="80682" marT="40341" marB="40341">
                    <a:solidFill>
                      <a:schemeClr val="bg1"/>
                    </a:solidFill>
                  </a:tcPr>
                </a:tc>
                <a:tc>
                  <a:txBody>
                    <a:bodyPr/>
                    <a:lstStyle/>
                    <a:p>
                      <a:r>
                        <a:rPr lang="en-US" sz="800" b="1" dirty="0" smtClean="0"/>
                        <a:t>point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intercept </a:t>
                      </a:r>
                      <a:endParaRPr lang="en-US" sz="800" b="1" dirty="0"/>
                    </a:p>
                  </a:txBody>
                  <a:tcPr marL="80682" marR="80682" marT="40341" marB="40341">
                    <a:solidFill>
                      <a:schemeClr val="bg1"/>
                    </a:solidFill>
                  </a:tcPr>
                </a:tc>
                <a:tc>
                  <a:txBody>
                    <a:bodyPr/>
                    <a:lstStyle/>
                    <a:p>
                      <a:r>
                        <a:rPr lang="en-US" sz="800" b="1" dirty="0" smtClean="0"/>
                        <a:t>linear equation</a:t>
                      </a:r>
                      <a:endParaRPr lang="en-US" sz="800" b="1" dirty="0"/>
                    </a:p>
                  </a:txBody>
                  <a:tcPr marL="80682" marR="80682" marT="40341" marB="40341">
                    <a:solidFill>
                      <a:schemeClr val="bg1"/>
                    </a:solidFill>
                  </a:tcPr>
                </a:tc>
                <a:tc>
                  <a:txBody>
                    <a:bodyPr/>
                    <a:lstStyle/>
                    <a:p>
                      <a:r>
                        <a:rPr lang="en-US" sz="800" b="1" dirty="0" smtClean="0"/>
                        <a:t>properties of operations</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intersection/intersecting</a:t>
                      </a:r>
                      <a:endParaRPr lang="en-US" sz="800" b="1" dirty="0"/>
                    </a:p>
                  </a:txBody>
                  <a:tcPr marL="80682" marR="80682" marT="40341" marB="40341">
                    <a:solidFill>
                      <a:schemeClr val="bg1"/>
                    </a:solidFill>
                  </a:tcPr>
                </a:tc>
                <a:tc>
                  <a:txBody>
                    <a:bodyPr/>
                    <a:lstStyle/>
                    <a:p>
                      <a:r>
                        <a:rPr lang="en-US" sz="800" b="1" dirty="0" smtClean="0"/>
                        <a:t>linear function</a:t>
                      </a:r>
                      <a:endParaRPr lang="en-US" sz="800" b="1" dirty="0"/>
                    </a:p>
                  </a:txBody>
                  <a:tcPr marL="80682" marR="80682" marT="40341" marB="40341">
                    <a:solidFill>
                      <a:schemeClr val="bg1"/>
                    </a:solidFill>
                  </a:tcPr>
                </a:tc>
                <a:tc>
                  <a:txBody>
                    <a:bodyPr/>
                    <a:lstStyle/>
                    <a:p>
                      <a:r>
                        <a:rPr lang="en-US" sz="800" b="1" dirty="0" smtClean="0"/>
                        <a:t>quantity</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larger/larger</a:t>
                      </a:r>
                      <a:endParaRPr lang="en-US" sz="800" b="1" dirty="0"/>
                    </a:p>
                  </a:txBody>
                  <a:tcPr marL="80682" marR="80682" marT="40341" marB="40341">
                    <a:solidFill>
                      <a:schemeClr val="bg1"/>
                    </a:solidFill>
                  </a:tcPr>
                </a:tc>
                <a:tc>
                  <a:txBody>
                    <a:bodyPr/>
                    <a:lstStyle/>
                    <a:p>
                      <a:r>
                        <a:rPr lang="en-US" sz="800" b="1" dirty="0" smtClean="0"/>
                        <a:t>measurement </a:t>
                      </a:r>
                      <a:endParaRPr lang="en-US" sz="800" b="1" dirty="0"/>
                    </a:p>
                  </a:txBody>
                  <a:tcPr marL="80682" marR="80682" marT="40341" marB="40341">
                    <a:solidFill>
                      <a:schemeClr val="bg1"/>
                    </a:solidFill>
                  </a:tcPr>
                </a:tc>
                <a:tc>
                  <a:txBody>
                    <a:bodyPr/>
                    <a:lstStyle/>
                    <a:p>
                      <a:r>
                        <a:rPr lang="en-US" sz="800" b="1" dirty="0" smtClean="0"/>
                        <a:t>rational number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less than (symbol)</a:t>
                      </a:r>
                      <a:endParaRPr lang="en-US" sz="800" b="1" dirty="0"/>
                    </a:p>
                  </a:txBody>
                  <a:tcPr marL="80682" marR="80682" marT="40341" marB="40341">
                    <a:solidFill>
                      <a:schemeClr val="bg1"/>
                    </a:solidFill>
                  </a:tcPr>
                </a:tc>
                <a:tc>
                  <a:txBody>
                    <a:bodyPr/>
                    <a:lstStyle/>
                    <a:p>
                      <a:r>
                        <a:rPr lang="en-US" sz="800" b="1" dirty="0" smtClean="0"/>
                        <a:t>model </a:t>
                      </a:r>
                      <a:endParaRPr lang="en-US" sz="800" b="1" dirty="0"/>
                    </a:p>
                  </a:txBody>
                  <a:tcPr marL="80682" marR="80682" marT="40341" marB="40341">
                    <a:solidFill>
                      <a:schemeClr val="bg1"/>
                    </a:solidFill>
                  </a:tcPr>
                </a:tc>
                <a:tc>
                  <a:txBody>
                    <a:bodyPr/>
                    <a:lstStyle/>
                    <a:p>
                      <a:r>
                        <a:rPr lang="en-US" sz="800" b="1" dirty="0" smtClean="0"/>
                        <a:t>real-world problem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multi-digit number</a:t>
                      </a:r>
                      <a:endParaRPr lang="en-US" sz="800" b="1" dirty="0"/>
                    </a:p>
                  </a:txBody>
                  <a:tcPr marL="80682" marR="80682" marT="40341" marB="40341">
                    <a:solidFill>
                      <a:schemeClr val="bg1"/>
                    </a:solidFill>
                  </a:tcPr>
                </a:tc>
                <a:tc>
                  <a:txBody>
                    <a:bodyPr/>
                    <a:lstStyle/>
                    <a:p>
                      <a:r>
                        <a:rPr lang="en-US" sz="800" b="1" dirty="0" smtClean="0"/>
                        <a:t>multiplication </a:t>
                      </a:r>
                      <a:endParaRPr lang="en-US" sz="800" b="1" dirty="0"/>
                    </a:p>
                  </a:txBody>
                  <a:tcPr marL="80682" marR="80682" marT="40341" marB="40341">
                    <a:solidFill>
                      <a:schemeClr val="bg1"/>
                    </a:solidFill>
                  </a:tcPr>
                </a:tc>
                <a:tc>
                  <a:txBody>
                    <a:bodyPr/>
                    <a:lstStyle/>
                    <a:p>
                      <a:r>
                        <a:rPr lang="en-US" sz="800" b="1" dirty="0" smtClean="0"/>
                        <a:t>relationship</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multiple </a:t>
                      </a:r>
                      <a:endParaRPr lang="en-US" sz="800" b="1" dirty="0"/>
                    </a:p>
                  </a:txBody>
                  <a:tcPr marL="80682" marR="80682" marT="40341" marB="40341">
                    <a:solidFill>
                      <a:schemeClr val="bg1"/>
                    </a:solidFill>
                  </a:tcPr>
                </a:tc>
                <a:tc>
                  <a:txBody>
                    <a:bodyPr/>
                    <a:lstStyle/>
                    <a:p>
                      <a:r>
                        <a:rPr lang="en-US" sz="800" b="1" dirty="0" smtClean="0"/>
                        <a:t>operation </a:t>
                      </a:r>
                      <a:endParaRPr lang="en-US" sz="800" b="1" dirty="0"/>
                    </a:p>
                  </a:txBody>
                  <a:tcPr marL="80682" marR="80682" marT="40341" marB="40341">
                    <a:solidFill>
                      <a:schemeClr val="bg1"/>
                    </a:solidFill>
                  </a:tcPr>
                </a:tc>
                <a:tc>
                  <a:txBody>
                    <a:bodyPr/>
                    <a:lstStyle/>
                    <a:p>
                      <a:r>
                        <a:rPr lang="en-US" sz="800" b="1" dirty="0" smtClean="0"/>
                        <a:t>shape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negative </a:t>
                      </a:r>
                      <a:endParaRPr lang="en-US" sz="800" b="1" dirty="0"/>
                    </a:p>
                  </a:txBody>
                  <a:tcPr marL="80682" marR="80682" marT="40341" marB="40341">
                    <a:solidFill>
                      <a:schemeClr val="bg1"/>
                    </a:solidFill>
                  </a:tcPr>
                </a:tc>
                <a:tc>
                  <a:txBody>
                    <a:bodyPr/>
                    <a:lstStyle/>
                    <a:p>
                      <a:r>
                        <a:rPr lang="en-US" sz="800" b="1" dirty="0" smtClean="0"/>
                        <a:t>parallel lines</a:t>
                      </a:r>
                      <a:endParaRPr lang="en-US" sz="800" b="1" dirty="0"/>
                    </a:p>
                  </a:txBody>
                  <a:tcPr marL="80682" marR="80682" marT="40341" marB="40341">
                    <a:solidFill>
                      <a:schemeClr val="bg1"/>
                    </a:solidFill>
                  </a:tcPr>
                </a:tc>
                <a:tc>
                  <a:txBody>
                    <a:bodyPr/>
                    <a:lstStyle/>
                    <a:p>
                      <a:r>
                        <a:rPr lang="en-US" sz="800" b="1" dirty="0" smtClean="0"/>
                        <a:t>similar/similarity</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ones </a:t>
                      </a:r>
                      <a:endParaRPr lang="en-US" sz="800" b="1" dirty="0"/>
                    </a:p>
                  </a:txBody>
                  <a:tcPr marL="80682" marR="80682" marT="40341" marB="40341">
                    <a:solidFill>
                      <a:schemeClr val="bg1"/>
                    </a:solidFill>
                  </a:tcPr>
                </a:tc>
                <a:tc>
                  <a:txBody>
                    <a:bodyPr/>
                    <a:lstStyle/>
                    <a:p>
                      <a:r>
                        <a:rPr lang="en-US" sz="800" b="1" dirty="0" smtClean="0"/>
                        <a:t>part </a:t>
                      </a:r>
                      <a:endParaRPr lang="en-US" sz="800" b="1" dirty="0"/>
                    </a:p>
                  </a:txBody>
                  <a:tcPr marL="80682" marR="80682" marT="40341" marB="40341">
                    <a:solidFill>
                      <a:schemeClr val="bg1"/>
                    </a:solidFill>
                  </a:tcPr>
                </a:tc>
                <a:tc>
                  <a:txBody>
                    <a:bodyPr/>
                    <a:lstStyle/>
                    <a:p>
                      <a:r>
                        <a:rPr lang="en-US" sz="800" b="1" dirty="0" smtClean="0"/>
                        <a:t>size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pair </a:t>
                      </a:r>
                      <a:endParaRPr lang="en-US" sz="800" b="1" dirty="0"/>
                    </a:p>
                  </a:txBody>
                  <a:tcPr marL="80682" marR="80682" marT="40341" marB="40341">
                    <a:solidFill>
                      <a:schemeClr val="bg1"/>
                    </a:solidFill>
                  </a:tcPr>
                </a:tc>
                <a:tc>
                  <a:txBody>
                    <a:bodyPr/>
                    <a:lstStyle/>
                    <a:p>
                      <a:r>
                        <a:rPr lang="en-US" sz="800" b="1" dirty="0" smtClean="0"/>
                        <a:t>prove </a:t>
                      </a:r>
                      <a:endParaRPr lang="en-US" sz="800" b="1" dirty="0"/>
                    </a:p>
                  </a:txBody>
                  <a:tcPr marL="80682" marR="80682" marT="40341" marB="40341">
                    <a:solidFill>
                      <a:schemeClr val="bg1"/>
                    </a:solidFill>
                  </a:tcPr>
                </a:tc>
                <a:tc>
                  <a:txBody>
                    <a:bodyPr/>
                    <a:lstStyle/>
                    <a:p>
                      <a:r>
                        <a:rPr lang="en-US" sz="800" b="1" dirty="0" smtClean="0"/>
                        <a:t>solution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partition </a:t>
                      </a:r>
                      <a:endParaRPr lang="en-US" sz="800" b="1" dirty="0"/>
                    </a:p>
                  </a:txBody>
                  <a:tcPr marL="80682" marR="80682" marT="40341" marB="40341">
                    <a:solidFill>
                      <a:schemeClr val="bg1"/>
                    </a:solidFill>
                  </a:tcPr>
                </a:tc>
                <a:tc>
                  <a:txBody>
                    <a:bodyPr/>
                    <a:lstStyle/>
                    <a:p>
                      <a:r>
                        <a:rPr lang="en-US" sz="800" b="1" dirty="0" smtClean="0"/>
                        <a:t>quotient</a:t>
                      </a:r>
                      <a:endParaRPr lang="en-US" sz="800" b="1" dirty="0"/>
                    </a:p>
                  </a:txBody>
                  <a:tcPr marL="80682" marR="80682" marT="40341" marB="40341">
                    <a:solidFill>
                      <a:schemeClr val="bg1"/>
                    </a:solidFill>
                  </a:tcPr>
                </a:tc>
                <a:tc>
                  <a:txBody>
                    <a:bodyPr/>
                    <a:lstStyle/>
                    <a:p>
                      <a:r>
                        <a:rPr lang="en-US" sz="800" b="1" dirty="0" smtClean="0"/>
                        <a:t>strategy</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pattern</a:t>
                      </a:r>
                      <a:endParaRPr lang="en-US" sz="800" b="1" dirty="0"/>
                    </a:p>
                  </a:txBody>
                  <a:tcPr marL="80682" marR="80682" marT="40341" marB="40341">
                    <a:solidFill>
                      <a:schemeClr val="bg1"/>
                    </a:solidFill>
                  </a:tcPr>
                </a:tc>
                <a:tc>
                  <a:txBody>
                    <a:bodyPr/>
                    <a:lstStyle/>
                    <a:p>
                      <a:r>
                        <a:rPr lang="en-US" sz="800" b="1" dirty="0" smtClean="0"/>
                        <a:t>rectangle </a:t>
                      </a:r>
                      <a:endParaRPr lang="en-US" sz="800" b="1" dirty="0"/>
                    </a:p>
                  </a:txBody>
                  <a:tcPr marL="80682" marR="80682" marT="40341" marB="40341">
                    <a:solidFill>
                      <a:schemeClr val="bg1"/>
                    </a:solidFill>
                  </a:tcPr>
                </a:tc>
                <a:tc>
                  <a:txBody>
                    <a:bodyPr/>
                    <a:lstStyle/>
                    <a:p>
                      <a:r>
                        <a:rPr lang="en-US" sz="800" b="1" dirty="0" smtClean="0"/>
                        <a:t>subtract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polygon</a:t>
                      </a:r>
                      <a:endParaRPr lang="en-US" sz="800" b="1" dirty="0"/>
                    </a:p>
                  </a:txBody>
                  <a:tcPr marL="80682" marR="80682" marT="40341" marB="40341">
                    <a:solidFill>
                      <a:schemeClr val="bg1"/>
                    </a:solidFill>
                  </a:tcPr>
                </a:tc>
                <a:tc>
                  <a:txBody>
                    <a:bodyPr/>
                    <a:lstStyle/>
                    <a:p>
                      <a:r>
                        <a:rPr lang="en-US" sz="800" b="1" dirty="0" smtClean="0"/>
                        <a:t>translation </a:t>
                      </a:r>
                      <a:endParaRPr lang="en-US" sz="800" b="1" dirty="0"/>
                    </a:p>
                  </a:txBody>
                  <a:tcPr marL="80682" marR="80682" marT="40341" marB="40341">
                    <a:solidFill>
                      <a:schemeClr val="bg1"/>
                    </a:solidFill>
                  </a:tcPr>
                </a:tc>
                <a:tc>
                  <a:txBody>
                    <a:bodyPr/>
                    <a:lstStyle/>
                    <a:p>
                      <a:r>
                        <a:rPr lang="en-US" sz="800" b="1" dirty="0" smtClean="0"/>
                        <a:t>sum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polynomial</a:t>
                      </a:r>
                      <a:endParaRPr lang="en-US" sz="800" b="1" dirty="0"/>
                    </a:p>
                  </a:txBody>
                  <a:tcPr marL="80682" marR="80682" marT="40341" marB="40341">
                    <a:solidFill>
                      <a:schemeClr val="bg1"/>
                    </a:solidFill>
                  </a:tcPr>
                </a:tc>
                <a:tc>
                  <a:txBody>
                    <a:bodyPr/>
                    <a:lstStyle/>
                    <a:p>
                      <a:r>
                        <a:rPr lang="en-US" sz="800" b="1" dirty="0" smtClean="0"/>
                        <a:t>twenty</a:t>
                      </a:r>
                      <a:endParaRPr lang="en-US" sz="800" b="1" dirty="0"/>
                    </a:p>
                  </a:txBody>
                  <a:tcPr marL="80682" marR="80682" marT="40341" marB="40341">
                    <a:solidFill>
                      <a:schemeClr val="bg1"/>
                    </a:solidFill>
                  </a:tcPr>
                </a:tc>
                <a:tc>
                  <a:txBody>
                    <a:bodyPr/>
                    <a:lstStyle/>
                    <a:p>
                      <a:r>
                        <a:rPr lang="en-US" sz="800" b="1" dirty="0" smtClean="0"/>
                        <a:t>table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positive</a:t>
                      </a:r>
                      <a:endParaRPr lang="en-US" sz="800" b="1" dirty="0"/>
                    </a:p>
                  </a:txBody>
                  <a:tcPr marL="80682" marR="80682" marT="40341" marB="40341">
                    <a:solidFill>
                      <a:schemeClr val="bg1"/>
                    </a:solidFill>
                  </a:tcPr>
                </a:tc>
                <a:tc>
                  <a:txBody>
                    <a:bodyPr/>
                    <a:lstStyle/>
                    <a:p>
                      <a:r>
                        <a:rPr lang="en-US" sz="800" b="1" dirty="0" smtClean="0"/>
                        <a:t>unit</a:t>
                      </a:r>
                      <a:endParaRPr lang="en-US" sz="800" b="1" dirty="0"/>
                    </a:p>
                  </a:txBody>
                  <a:tcPr marL="80682" marR="80682" marT="40341" marB="40341">
                    <a:solidFill>
                      <a:schemeClr val="bg1"/>
                    </a:solidFill>
                  </a:tcPr>
                </a:tc>
                <a:tc>
                  <a:txBody>
                    <a:bodyPr/>
                    <a:lstStyle/>
                    <a:p>
                      <a:r>
                        <a:rPr lang="en-US" sz="800" b="1" dirty="0" smtClean="0"/>
                        <a:t>ten/tens</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probability</a:t>
                      </a:r>
                      <a:endParaRPr lang="en-US" sz="800" b="1" dirty="0"/>
                    </a:p>
                  </a:txBody>
                  <a:tcPr marL="80682" marR="80682" marT="40341" marB="40341">
                    <a:solidFill>
                      <a:schemeClr val="bg1"/>
                    </a:solidFill>
                  </a:tcPr>
                </a:tc>
                <a:tc>
                  <a:txBody>
                    <a:bodyPr/>
                    <a:lstStyle/>
                    <a:p>
                      <a:r>
                        <a:rPr lang="en-US" sz="800" b="1" dirty="0" smtClean="0"/>
                        <a:t>volume</a:t>
                      </a:r>
                      <a:endParaRPr lang="en-US" sz="800" b="1" dirty="0"/>
                    </a:p>
                  </a:txBody>
                  <a:tcPr marL="80682" marR="80682" marT="40341" marB="40341">
                    <a:solidFill>
                      <a:schemeClr val="bg1"/>
                    </a:solidFill>
                  </a:tcPr>
                </a:tc>
                <a:tc>
                  <a:txBody>
                    <a:bodyPr/>
                    <a:lstStyle/>
                    <a:p>
                      <a:r>
                        <a:rPr lang="en-US" sz="800" b="1" dirty="0" smtClean="0"/>
                        <a:t>three/ three dimensional</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product </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r>
                        <a:rPr lang="en-US" sz="800" b="1" dirty="0" smtClean="0"/>
                        <a:t>triangle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property</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r>
                        <a:rPr lang="en-US" sz="800" b="1" dirty="0" smtClean="0"/>
                        <a:t>unknown</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proportional</a:t>
                      </a:r>
                      <a:r>
                        <a:rPr lang="en-US" sz="800" b="1" baseline="0" dirty="0" smtClean="0"/>
                        <a:t> </a:t>
                      </a:r>
                      <a:r>
                        <a:rPr lang="en-US" sz="800" b="1" dirty="0" smtClean="0"/>
                        <a:t>relationship</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r>
                        <a:rPr lang="en-US" sz="800" b="1" dirty="0" smtClean="0"/>
                        <a:t>variable</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pyramid</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r>
                        <a:rPr lang="en-US" sz="800" b="1" dirty="0" smtClean="0"/>
                        <a:t>word problem </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quadratic equation</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r>
                        <a:rPr lang="en-US" sz="800" b="1" dirty="0" smtClean="0"/>
                        <a:t>zero</a:t>
                      </a:r>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ratio </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endParaRPr lang="en-US" sz="800" b="1" dirty="0" smtClean="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r h="201706">
                <a:tc>
                  <a:txBody>
                    <a:bodyPr/>
                    <a:lstStyle/>
                    <a:p>
                      <a:r>
                        <a:rPr lang="en-US" sz="800" b="1" dirty="0" smtClean="0"/>
                        <a:t>value</a:t>
                      </a:r>
                      <a:endParaRPr lang="en-US" sz="800" b="1" dirty="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c>
                  <a:txBody>
                    <a:bodyPr/>
                    <a:lstStyle/>
                    <a:p>
                      <a:endParaRPr lang="en-US" sz="800" b="1" dirty="0" smtClean="0"/>
                    </a:p>
                  </a:txBody>
                  <a:tcPr marL="80682" marR="80682" marT="40341" marB="40341">
                    <a:solidFill>
                      <a:schemeClr val="bg1"/>
                    </a:solidFill>
                  </a:tcPr>
                </a:tc>
                <a:tc>
                  <a:txBody>
                    <a:bodyPr/>
                    <a:lstStyle/>
                    <a:p>
                      <a:endParaRPr lang="en-US" sz="800" b="1" dirty="0"/>
                    </a:p>
                  </a:txBody>
                  <a:tcPr marL="80682" marR="80682" marT="40341" marB="40341">
                    <a:solidFill>
                      <a:schemeClr val="bg1"/>
                    </a:solidFill>
                  </a:tcPr>
                </a:tc>
              </a:tr>
            </a:tbl>
          </a:graphicData>
        </a:graphic>
      </p:graphicFrame>
      <p:sp>
        <p:nvSpPr>
          <p:cNvPr id="3" name="Date Placeholder 2"/>
          <p:cNvSpPr>
            <a:spLocks noGrp="1"/>
          </p:cNvSpPr>
          <p:nvPr>
            <p:ph type="dt" sz="half" idx="10"/>
          </p:nvPr>
        </p:nvSpPr>
        <p:spPr>
          <a:xfrm>
            <a:off x="0" y="8594190"/>
            <a:ext cx="1543050" cy="486833"/>
          </a:xfrm>
        </p:spPr>
        <p:txBody>
          <a:bodyPr/>
          <a:lstStyle/>
          <a:p>
            <a:r>
              <a:rPr lang="en-US" smtClean="0"/>
              <a:t>3/3/16</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75</a:t>
            </a:fld>
            <a:endParaRPr lang="en-US" dirty="0"/>
          </a:p>
        </p:txBody>
      </p:sp>
      <p:sp>
        <p:nvSpPr>
          <p:cNvPr id="2" name="Footer Placeholder 1"/>
          <p:cNvSpPr>
            <a:spLocks noGrp="1"/>
          </p:cNvSpPr>
          <p:nvPr>
            <p:ph type="ftr" sz="quarter" idx="11"/>
          </p:nvPr>
        </p:nvSpPr>
        <p:spPr/>
        <p:txBody>
          <a:bodyPr/>
          <a:lstStyle/>
          <a:p>
            <a:r>
              <a:rPr lang="en-US" smtClean="0"/>
              <a:t>TBEAR Hess 2010/ Hillsboro SD-OR/OSP- S. Richmond </a:t>
            </a:r>
            <a:endParaRPr lang="en-US" dirty="0"/>
          </a:p>
        </p:txBody>
      </p:sp>
    </p:spTree>
    <p:extLst>
      <p:ext uri="{BB962C8B-B14F-4D97-AF65-F5344CB8AC3E}">
        <p14:creationId xmlns:p14="http://schemas.microsoft.com/office/powerpoint/2010/main" val="392077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3/3/16</a:t>
            </a:r>
            <a:endParaRPr lang="en-US" dirty="0"/>
          </a:p>
        </p:txBody>
      </p:sp>
      <p:sp>
        <p:nvSpPr>
          <p:cNvPr id="5" name="Footer Placeholder 4"/>
          <p:cNvSpPr>
            <a:spLocks noGrp="1"/>
          </p:cNvSpPr>
          <p:nvPr>
            <p:ph type="ftr" sz="quarter" idx="11"/>
          </p:nvPr>
        </p:nvSpPr>
        <p:spPr/>
        <p:txBody>
          <a:bodyPr/>
          <a:lstStyle/>
          <a:p>
            <a:r>
              <a:rPr lang="en-US" smtClean="0"/>
              <a:t>TBEAR Hess 2010/ Hillsboro SD-OR/OSP- S. Richmond </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8</a:t>
            </a:fld>
            <a:endParaRPr lang="en-US" dirty="0"/>
          </a:p>
        </p:txBody>
      </p:sp>
      <p:sp>
        <p:nvSpPr>
          <p:cNvPr id="7" name="TextBox 6"/>
          <p:cNvSpPr txBox="1"/>
          <p:nvPr/>
        </p:nvSpPr>
        <p:spPr>
          <a:xfrm>
            <a:off x="471488" y="713984"/>
            <a:ext cx="5915025" cy="4524315"/>
          </a:xfrm>
          <a:prstGeom prst="rect">
            <a:avLst/>
          </a:prstGeom>
          <a:noFill/>
        </p:spPr>
        <p:txBody>
          <a:bodyPr wrap="square" rtlCol="0">
            <a:spAutoFit/>
          </a:bodyPr>
          <a:lstStyle/>
          <a:p>
            <a:r>
              <a:rPr lang="en-US" dirty="0" smtClean="0"/>
              <a:t>The text </a:t>
            </a:r>
            <a:r>
              <a:rPr lang="en-US" b="1" i="1" u="sng" dirty="0" smtClean="0"/>
              <a:t>Eruption!</a:t>
            </a:r>
            <a:r>
              <a:rPr lang="en-US" dirty="0" smtClean="0"/>
              <a:t> is used with the REVISE lessons of TBEAR.</a:t>
            </a:r>
          </a:p>
          <a:p>
            <a:endParaRPr lang="en-US" dirty="0"/>
          </a:p>
          <a:p>
            <a:r>
              <a:rPr lang="en-US" dirty="0" smtClean="0"/>
              <a:t>Teacher Reference Copy 1:</a:t>
            </a:r>
          </a:p>
          <a:p>
            <a:r>
              <a:rPr lang="en-US" dirty="0" smtClean="0"/>
              <a:t>Strong Introduction (as a reference)</a:t>
            </a:r>
          </a:p>
          <a:p>
            <a:r>
              <a:rPr lang="en-US" dirty="0" smtClean="0"/>
              <a:t>Color Key </a:t>
            </a:r>
          </a:p>
          <a:p>
            <a:r>
              <a:rPr lang="en-US" dirty="0" smtClean="0"/>
              <a:t>Highlighted text</a:t>
            </a:r>
          </a:p>
          <a:p>
            <a:endParaRPr lang="en-US" dirty="0"/>
          </a:p>
          <a:p>
            <a:pPr lvl="0"/>
            <a:r>
              <a:rPr lang="en-US" dirty="0">
                <a:solidFill>
                  <a:prstClr val="black"/>
                </a:solidFill>
              </a:rPr>
              <a:t>Teacher Reference Copy </a:t>
            </a:r>
            <a:r>
              <a:rPr lang="en-US" dirty="0" smtClean="0">
                <a:solidFill>
                  <a:prstClr val="black"/>
                </a:solidFill>
              </a:rPr>
              <a:t> 2:</a:t>
            </a:r>
          </a:p>
          <a:p>
            <a:pPr lvl="0"/>
            <a:r>
              <a:rPr lang="en-US" dirty="0" smtClean="0">
                <a:solidFill>
                  <a:prstClr val="black"/>
                </a:solidFill>
              </a:rPr>
              <a:t>Weak Introduction (same as students receive)</a:t>
            </a:r>
            <a:endParaRPr lang="en-US" dirty="0">
              <a:solidFill>
                <a:prstClr val="black"/>
              </a:solidFill>
            </a:endParaRPr>
          </a:p>
          <a:p>
            <a:r>
              <a:rPr lang="en-US" dirty="0" smtClean="0"/>
              <a:t>Topic Tally Words (no specific reasons for highlighted colors)</a:t>
            </a:r>
          </a:p>
          <a:p>
            <a:endParaRPr lang="en-US" dirty="0"/>
          </a:p>
          <a:p>
            <a:pPr lvl="0"/>
            <a:r>
              <a:rPr lang="en-US" dirty="0">
                <a:solidFill>
                  <a:prstClr val="black"/>
                </a:solidFill>
              </a:rPr>
              <a:t>Teacher Reference Copy  </a:t>
            </a:r>
            <a:r>
              <a:rPr lang="en-US" dirty="0" smtClean="0">
                <a:solidFill>
                  <a:prstClr val="black"/>
                </a:solidFill>
              </a:rPr>
              <a:t>3:</a:t>
            </a:r>
            <a:endParaRPr lang="en-US" dirty="0">
              <a:solidFill>
                <a:prstClr val="black"/>
              </a:solidFill>
            </a:endParaRPr>
          </a:p>
          <a:p>
            <a:r>
              <a:rPr lang="en-US" dirty="0" smtClean="0"/>
              <a:t>Text Analyses Reference</a:t>
            </a:r>
          </a:p>
          <a:p>
            <a:endParaRPr lang="en-US" dirty="0"/>
          </a:p>
          <a:p>
            <a:r>
              <a:rPr lang="en-US" dirty="0" smtClean="0"/>
              <a:t>Student Copy:</a:t>
            </a:r>
          </a:p>
          <a:p>
            <a:r>
              <a:rPr lang="en-US" dirty="0" smtClean="0"/>
              <a:t>A weak introduction that needs revising</a:t>
            </a:r>
            <a:endParaRPr lang="en-US" dirty="0"/>
          </a:p>
        </p:txBody>
      </p:sp>
    </p:spTree>
    <p:extLst>
      <p:ext uri="{BB962C8B-B14F-4D97-AF65-F5344CB8AC3E}">
        <p14:creationId xmlns:p14="http://schemas.microsoft.com/office/powerpoint/2010/main" val="176111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409" y="270122"/>
            <a:ext cx="6096000" cy="8395183"/>
          </a:xfrm>
          <a:prstGeom prst="rect">
            <a:avLst/>
          </a:prstGeom>
        </p:spPr>
        <p:txBody>
          <a:bodyPr wrap="square">
            <a:spAutoFit/>
          </a:bodyPr>
          <a:lstStyle/>
          <a:p>
            <a:pPr lvl="0"/>
            <a:r>
              <a:rPr lang="en-US" sz="1200" b="1" dirty="0" smtClean="0">
                <a:solidFill>
                  <a:srgbClr val="000000"/>
                </a:solidFill>
                <a:latin typeface="Calibri" panose="020F0502020204030204" pitchFamily="34" charset="0"/>
              </a:rPr>
              <a:t>Teacher Reference </a:t>
            </a:r>
            <a:r>
              <a:rPr lang="en-US" sz="1200" dirty="0" smtClean="0">
                <a:solidFill>
                  <a:srgbClr val="000000"/>
                </a:solidFill>
                <a:latin typeface="Calibri" panose="020F0502020204030204" pitchFamily="34" charset="0"/>
              </a:rPr>
              <a:t>(original copy) The introduction has been changed in the student copy to make it “weak…” and in need of revision.</a:t>
            </a:r>
            <a:r>
              <a:rPr lang="en-US" sz="1100" i="1" dirty="0">
                <a:solidFill>
                  <a:prstClr val="black"/>
                </a:solidFill>
              </a:rPr>
              <a:t> Note: For Lesson, 1 white-out the title.  </a:t>
            </a:r>
          </a:p>
          <a:p>
            <a:pPr lvl="0"/>
            <a:r>
              <a:rPr lang="en-US" b="1" i="1" dirty="0">
                <a:solidFill>
                  <a:prstClr val="black"/>
                </a:solidFill>
              </a:rPr>
              <a:t> </a:t>
            </a:r>
          </a:p>
          <a:p>
            <a:pPr lvl="0"/>
            <a:r>
              <a:rPr lang="en-US" sz="1400" b="1" dirty="0">
                <a:solidFill>
                  <a:prstClr val="black"/>
                </a:solidFill>
              </a:rPr>
              <a:t>Teacher Key: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1 Topic and </a:t>
            </a:r>
          </a:p>
          <a:p>
            <a:pPr lvl="0"/>
            <a:r>
              <a:rPr lang="en-US" sz="1400" dirty="0">
                <a:solidFill>
                  <a:prstClr val="black"/>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 =  Yellow - Part 2: Topic Sentence (Main Idea, Thesis)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400" b="1" dirty="0">
                <a:solidFill>
                  <a:prstClr val="black"/>
                </a:solidFill>
                <a:highlight>
                  <a:srgbClr val="00FFFF"/>
                </a:highlight>
              </a:rPr>
              <a:t>B =  Blue – Bridge</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00FF00"/>
                </a:highlight>
              </a:rPr>
              <a:t>E = Green –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C0C0C0"/>
                </a:highlight>
              </a:rPr>
              <a:t>A = Gray - Analysis of Examples</a:t>
            </a:r>
            <a:r>
              <a:rPr lang="en-US" sz="1400" b="1" dirty="0">
                <a:solidFill>
                  <a:prstClr val="black"/>
                </a:solidFill>
              </a:rPr>
              <a:t>  </a:t>
            </a:r>
            <a:endParaRPr lang="en-US" sz="1100" dirty="0">
              <a:solidFill>
                <a:prstClr val="black"/>
              </a:solidFill>
              <a:latin typeface="Times New Roman"/>
              <a:ea typeface="Times New Roman"/>
            </a:endParaRPr>
          </a:p>
          <a:p>
            <a:pPr lvl="0"/>
            <a:r>
              <a:rPr lang="en-US" sz="1400" b="1" dirty="0">
                <a:solidFill>
                  <a:prstClr val="black"/>
                </a:solidFill>
                <a:highlight>
                  <a:srgbClr val="FF0000"/>
                </a:highlight>
              </a:rPr>
              <a:t>R = Red - Relating back to the topic (conclusion)</a:t>
            </a:r>
            <a:endParaRPr lang="en-US" sz="1100" dirty="0">
              <a:solidFill>
                <a:prstClr val="black"/>
              </a:solidFill>
              <a:latin typeface="Times New Roman"/>
              <a:ea typeface="Times New Roman"/>
            </a:endParaRPr>
          </a:p>
          <a:p>
            <a:endParaRPr lang="en-US" sz="1400" dirty="0" smtClean="0">
              <a:effectLst/>
              <a:latin typeface="Times New Roman" panose="02020603050405020304" pitchFamily="18" charset="0"/>
              <a:ea typeface="Times New Roman" panose="02020603050405020304" pitchFamily="18" charset="0"/>
            </a:endParaRPr>
          </a:p>
          <a:p>
            <a:pPr lvl="0" algn="ctr">
              <a:lnSpc>
                <a:spcPct val="115000"/>
              </a:lnSpc>
            </a:pPr>
            <a:r>
              <a:rPr lang="en-US" dirty="0">
                <a:solidFill>
                  <a:prstClr val="black"/>
                </a:solidFill>
                <a:ea typeface="Calibri"/>
                <a:cs typeface="Calibri"/>
              </a:rPr>
              <a:t>Teacher Reference </a:t>
            </a:r>
            <a:r>
              <a:rPr lang="en-US" dirty="0" smtClean="0">
                <a:solidFill>
                  <a:prstClr val="black"/>
                </a:solidFill>
                <a:ea typeface="Calibri"/>
                <a:cs typeface="Calibri"/>
              </a:rPr>
              <a:t>Original Copy with Strong Introduction</a:t>
            </a:r>
            <a:endParaRPr lang="en-US" sz="2800" dirty="0" smtClean="0">
              <a:solidFill>
                <a:srgbClr val="000000"/>
              </a:solidFill>
              <a:latin typeface="Calibri" panose="020F0502020204030204" pitchFamily="34" charset="0"/>
            </a:endParaRPr>
          </a:p>
          <a:p>
            <a:pPr algn="ctr"/>
            <a:r>
              <a:rPr lang="en-US" sz="2800" dirty="0" smtClean="0">
                <a:solidFill>
                  <a:srgbClr val="000000"/>
                </a:solidFill>
                <a:latin typeface="Calibri" panose="020F0502020204030204" pitchFamily="34" charset="0"/>
              </a:rPr>
              <a:t>Eruption</a:t>
            </a:r>
            <a:r>
              <a:rPr lang="en-US" sz="2800" dirty="0">
                <a:solidFill>
                  <a:srgbClr val="000000"/>
                </a:solidFill>
                <a:latin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algn="ctr"/>
            <a:r>
              <a:rPr lang="en-US" sz="2000" dirty="0">
                <a:solidFill>
                  <a:srgbClr val="000000"/>
                </a:solidFill>
                <a:latin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r>
              <a:rPr lang="en-US" sz="2000" dirty="0">
                <a:solidFill>
                  <a:srgbClr val="000000"/>
                </a:solidFill>
                <a:highlight>
                  <a:srgbClr val="00FFFF"/>
                </a:highlight>
                <a:latin typeface="Arial" panose="020B0604020202020204" pitchFamily="34" charset="0"/>
              </a:rPr>
              <a:t>Mexico's Colima (koh-LEE-mah) "Volcano of Fire" has roared back to life again!</a:t>
            </a:r>
            <a:r>
              <a:rPr lang="en-US" sz="2000" dirty="0">
                <a:solidFill>
                  <a:srgbClr val="000000"/>
                </a:solidFill>
                <a:latin typeface="Arial" panose="020B0604020202020204" pitchFamily="34" charset="0"/>
              </a:rPr>
              <a:t>  </a:t>
            </a:r>
            <a:r>
              <a:rPr lang="en-US" sz="2000" dirty="0">
                <a:solidFill>
                  <a:srgbClr val="000000"/>
                </a:solidFill>
                <a:highlight>
                  <a:srgbClr val="FFFF00"/>
                </a:highlight>
                <a:latin typeface="Arial" panose="020B0604020202020204" pitchFamily="34" charset="0"/>
              </a:rPr>
              <a:t>What scientists are most worried about is Colima’s next big eruption.</a:t>
            </a:r>
            <a:r>
              <a:rPr lang="en-US" sz="2000" dirty="0">
                <a:solidFill>
                  <a:srgbClr val="000000"/>
                </a:solidFill>
                <a:latin typeface="Arial" panose="020B0604020202020204" pitchFamily="34" charset="0"/>
              </a:rPr>
              <a:t> </a:t>
            </a:r>
            <a:r>
              <a:rPr lang="en-US" sz="2000" dirty="0">
                <a:solidFill>
                  <a:srgbClr val="000000"/>
                </a:solidFill>
                <a:highlight>
                  <a:srgbClr val="00FFFF"/>
                </a:highlight>
                <a:latin typeface="Arial" panose="020B0604020202020204" pitchFamily="34" charset="0"/>
              </a:rPr>
              <a:t>When will the volcano’s next big explosion occur?</a:t>
            </a:r>
            <a:endParaRPr lang="en-US" sz="1600" dirty="0">
              <a:latin typeface="Times New Roman" panose="02020603050405020304" pitchFamily="18" charset="0"/>
              <a:ea typeface="Times New Roman" panose="02020603050405020304" pitchFamily="18" charset="0"/>
            </a:endParaRPr>
          </a:p>
          <a:p>
            <a:r>
              <a:rPr lang="en-US" sz="2000" dirty="0">
                <a:solidFill>
                  <a:srgbClr val="000000"/>
                </a:solidFill>
                <a:latin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r>
              <a:rPr lang="en-US" sz="2000" dirty="0">
                <a:solidFill>
                  <a:srgbClr val="000000"/>
                </a:solidFill>
                <a:highlight>
                  <a:srgbClr val="00FF00"/>
                </a:highlight>
                <a:latin typeface="Arial" panose="020B0604020202020204" pitchFamily="34" charset="0"/>
              </a:rPr>
              <a:t>Scientists are using data taken from Colima’s last major eruption to help them predict when her next large eruption will happen</a:t>
            </a:r>
            <a:r>
              <a:rPr lang="en-US" sz="2000" dirty="0">
                <a:solidFill>
                  <a:srgbClr val="000000"/>
                </a:solidFill>
                <a:latin typeface="Arial" panose="020B0604020202020204" pitchFamily="34" charset="0"/>
              </a:rPr>
              <a:t>. </a:t>
            </a:r>
            <a:r>
              <a:rPr lang="en-US" sz="2000" dirty="0">
                <a:solidFill>
                  <a:srgbClr val="000000"/>
                </a:solidFill>
                <a:highlight>
                  <a:srgbClr val="C0C0C0"/>
                </a:highlight>
                <a:latin typeface="Arial" panose="020B0604020202020204" pitchFamily="34" charset="0"/>
              </a:rPr>
              <a:t>Knowing this information may keep people safe</a:t>
            </a:r>
            <a:r>
              <a:rPr lang="en-US" sz="2000" dirty="0">
                <a:solidFill>
                  <a:srgbClr val="000000"/>
                </a:solidFill>
                <a:latin typeface="Arial" panose="020B0604020202020204" pitchFamily="34" charset="0"/>
              </a:rPr>
              <a:t>. </a:t>
            </a:r>
            <a:r>
              <a:rPr lang="en-US" sz="2000" dirty="0">
                <a:solidFill>
                  <a:srgbClr val="000000"/>
                </a:solidFill>
                <a:highlight>
                  <a:srgbClr val="00FF00"/>
                </a:highlight>
                <a:latin typeface="Arial" panose="020B0604020202020204" pitchFamily="34" charset="0"/>
              </a:rPr>
              <a:t>They also use special equipment to track changes within the volcano</a:t>
            </a:r>
            <a:r>
              <a:rPr lang="en-US" sz="2000" dirty="0">
                <a:solidFill>
                  <a:srgbClr val="000000"/>
                </a:solidFill>
                <a:latin typeface="Arial" panose="020B0604020202020204" pitchFamily="34" charset="0"/>
              </a:rPr>
              <a:t>. </a:t>
            </a:r>
            <a:r>
              <a:rPr lang="en-US" sz="2000" dirty="0">
                <a:solidFill>
                  <a:srgbClr val="000000"/>
                </a:solidFill>
                <a:highlight>
                  <a:srgbClr val="C0C0C0"/>
                </a:highlight>
                <a:latin typeface="Arial" panose="020B0604020202020204" pitchFamily="34" charset="0"/>
              </a:rPr>
              <a:t>Scientists are looking for clues of another large, explosive eruption.</a:t>
            </a:r>
            <a:endParaRPr lang="en-US" sz="1600" dirty="0">
              <a:latin typeface="Times New Roman" panose="02020603050405020304" pitchFamily="18" charset="0"/>
              <a:ea typeface="Times New Roman" panose="02020603050405020304" pitchFamily="18" charset="0"/>
            </a:endParaRPr>
          </a:p>
          <a:p>
            <a:r>
              <a:rPr lang="en-US" sz="1600" dirty="0">
                <a:solidFill>
                  <a:srgbClr val="000000"/>
                </a:solidFill>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nSpc>
                <a:spcPct val="106000"/>
              </a:lnSpc>
              <a:spcAft>
                <a:spcPts val="800"/>
              </a:spcAft>
            </a:pPr>
            <a:r>
              <a:rPr lang="en-US" sz="2000" dirty="0">
                <a:solidFill>
                  <a:srgbClr val="000000"/>
                </a:solidFill>
                <a:highlight>
                  <a:srgbClr val="FF0000"/>
                </a:highlight>
                <a:latin typeface="Arial" panose="020B0604020202020204" pitchFamily="34" charset="0"/>
              </a:rPr>
              <a:t>Everyone will feel safer if they have the right information about Colima’s next large eruption!</a:t>
            </a:r>
            <a:endParaRPr lang="en-US" sz="1600" dirty="0">
              <a:latin typeface="Times New Roman" panose="02020603050405020304" pitchFamily="18" charset="0"/>
              <a:ea typeface="Times New Roman" panose="02020603050405020304" pitchFamily="18" charset="0"/>
            </a:endParaRPr>
          </a:p>
          <a:p>
            <a:pPr>
              <a:lnSpc>
                <a:spcPct val="107000"/>
              </a:lnSpc>
              <a:spcAft>
                <a:spcPts val="80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smtClean="0"/>
              <a:t>3/3/16</a:t>
            </a:r>
            <a:endParaRPr lang="en-US" dirty="0"/>
          </a:p>
        </p:txBody>
      </p:sp>
      <p:sp>
        <p:nvSpPr>
          <p:cNvPr id="3" name="Footer Placeholder 2"/>
          <p:cNvSpPr>
            <a:spLocks noGrp="1"/>
          </p:cNvSpPr>
          <p:nvPr>
            <p:ph type="ftr" sz="quarter" idx="11"/>
          </p:nvPr>
        </p:nvSpPr>
        <p:spPr>
          <a:xfrm>
            <a:off x="1692167" y="8475136"/>
            <a:ext cx="2894122" cy="486833"/>
          </a:xfrm>
        </p:spPr>
        <p:txBody>
          <a:bodyPr/>
          <a:lstStyle/>
          <a:p>
            <a:r>
              <a:rPr lang="en-US" dirty="0" smtClean="0"/>
              <a:t>TBEAR Hess 2010/ Hillsboro SD-OR/OSP- S. Richmond </a:t>
            </a:r>
            <a:endParaRPr lang="en-US" dirty="0"/>
          </a:p>
        </p:txBody>
      </p:sp>
      <p:sp>
        <p:nvSpPr>
          <p:cNvPr id="5" name="Slide Number Placeholder 4"/>
          <p:cNvSpPr>
            <a:spLocks noGrp="1"/>
          </p:cNvSpPr>
          <p:nvPr>
            <p:ph type="sldNum" sz="quarter" idx="12"/>
          </p:nvPr>
        </p:nvSpPr>
        <p:spPr/>
        <p:txBody>
          <a:bodyPr/>
          <a:lstStyle/>
          <a:p>
            <a:fld id="{1A106AFE-017A-4B10-8C59-6A35C2B2E226}" type="slidenum">
              <a:rPr lang="en-US" smtClean="0"/>
              <a:t>9</a:t>
            </a:fld>
            <a:endParaRPr lang="en-US" dirty="0"/>
          </a:p>
        </p:txBody>
      </p:sp>
    </p:spTree>
    <p:extLst>
      <p:ext uri="{BB962C8B-B14F-4D97-AF65-F5344CB8AC3E}">
        <p14:creationId xmlns:p14="http://schemas.microsoft.com/office/powerpoint/2010/main" val="613958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8554</TotalTime>
  <Words>10698</Words>
  <Application>Microsoft Office PowerPoint</Application>
  <PresentationFormat>On-screen Show (4:3)</PresentationFormat>
  <Paragraphs>2071</Paragraphs>
  <Slides>75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AbcPrint</vt:lpstr>
      <vt:lpstr>Arial</vt:lpstr>
      <vt:lpstr>Calibri</vt:lpstr>
      <vt:lpstr>Calibri Light</vt:lpstr>
      <vt:lpstr>Eldorado-Italic</vt:lpstr>
      <vt:lpstr>Eldorado-Roman</vt:lpstr>
      <vt:lpstr>Open sans</vt:lpstr>
      <vt:lpstr>Open sans</vt:lpstr>
      <vt:lpstr>Times New Roman</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876</cp:revision>
  <cp:lastPrinted>2016-07-18T15:00:23Z</cp:lastPrinted>
  <dcterms:created xsi:type="dcterms:W3CDTF">2016-01-21T21:56:26Z</dcterms:created>
  <dcterms:modified xsi:type="dcterms:W3CDTF">2016-10-10T17:17:10Z</dcterms:modified>
</cp:coreProperties>
</file>