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74" r:id="rId2"/>
    <p:sldId id="300" r:id="rId3"/>
    <p:sldId id="275" r:id="rId4"/>
    <p:sldId id="276" r:id="rId5"/>
    <p:sldId id="296" r:id="rId6"/>
    <p:sldId id="277" r:id="rId7"/>
    <p:sldId id="298" r:id="rId8"/>
    <p:sldId id="278" r:id="rId9"/>
    <p:sldId id="256" r:id="rId10"/>
    <p:sldId id="281" r:id="rId11"/>
    <p:sldId id="257" r:id="rId12"/>
    <p:sldId id="282" r:id="rId13"/>
    <p:sldId id="258" r:id="rId14"/>
    <p:sldId id="283" r:id="rId15"/>
    <p:sldId id="259" r:id="rId16"/>
    <p:sldId id="290" r:id="rId17"/>
    <p:sldId id="260" r:id="rId18"/>
    <p:sldId id="287" r:id="rId19"/>
    <p:sldId id="288" r:id="rId20"/>
    <p:sldId id="302" r:id="rId21"/>
    <p:sldId id="261" r:id="rId22"/>
    <p:sldId id="289" r:id="rId23"/>
    <p:sldId id="262" r:id="rId24"/>
    <p:sldId id="291" r:id="rId25"/>
    <p:sldId id="264" r:id="rId26"/>
    <p:sldId id="292" r:id="rId27"/>
    <p:sldId id="299" r:id="rId28"/>
    <p:sldId id="303" r:id="rId29"/>
    <p:sldId id="263" r:id="rId30"/>
    <p:sldId id="265" r:id="rId31"/>
    <p:sldId id="301" r:id="rId32"/>
    <p:sldId id="293" r:id="rId33"/>
    <p:sldId id="294" r:id="rId34"/>
    <p:sldId id="304" r:id="rId35"/>
    <p:sldId id="266" r:id="rId36"/>
    <p:sldId id="267" r:id="rId37"/>
    <p:sldId id="305" r:id="rId38"/>
    <p:sldId id="295" r:id="rId39"/>
    <p:sldId id="268" r:id="rId40"/>
    <p:sldId id="269" r:id="rId41"/>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5" autoAdjust="0"/>
    <p:restoredTop sz="96220" autoAdjust="0"/>
  </p:normalViewPr>
  <p:slideViewPr>
    <p:cSldViewPr snapToGrid="0">
      <p:cViewPr varScale="1">
        <p:scale>
          <a:sx n="76" d="100"/>
          <a:sy n="76" d="100"/>
        </p:scale>
        <p:origin x="1560"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17F557C-A7DB-437F-A6A7-157D7B65DC60}" type="datetimeFigureOut">
              <a:rPr lang="en-US" smtClean="0"/>
              <a:t>10/10/2016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A10A54C-2696-4528-97A6-33B72D96EE74}" type="slidenum">
              <a:rPr lang="en-US" smtClean="0"/>
              <a:t>‹#›</a:t>
            </a:fld>
            <a:endParaRPr lang="en-US" dirty="0"/>
          </a:p>
        </p:txBody>
      </p:sp>
    </p:spTree>
    <p:extLst>
      <p:ext uri="{BB962C8B-B14F-4D97-AF65-F5344CB8AC3E}">
        <p14:creationId xmlns:p14="http://schemas.microsoft.com/office/powerpoint/2010/main" val="63211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0A54C-2696-4528-97A6-33B72D96EE74}" type="slidenum">
              <a:rPr lang="en-US" smtClean="0"/>
              <a:t>1</a:t>
            </a:fld>
            <a:endParaRPr lang="en-US" dirty="0"/>
          </a:p>
        </p:txBody>
      </p:sp>
    </p:spTree>
    <p:extLst>
      <p:ext uri="{BB962C8B-B14F-4D97-AF65-F5344CB8AC3E}">
        <p14:creationId xmlns:p14="http://schemas.microsoft.com/office/powerpoint/2010/main" val="394511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a:t>
            </a:r>
            <a:r>
              <a:rPr lang="en-US" baseline="0" dirty="0" err="1" smtClean="0"/>
              <a:t>etc</a:t>
            </a:r>
            <a:r>
              <a:rPr lang="en-US" baseline="0" dirty="0" smtClean="0"/>
              <a:t>…</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0A54C-2696-4528-97A6-33B72D96EE74}" type="slidenum">
              <a:rPr lang="en-US" smtClean="0"/>
              <a:t>2</a:t>
            </a:fld>
            <a:endParaRPr lang="en-US" dirty="0"/>
          </a:p>
        </p:txBody>
      </p:sp>
    </p:spTree>
    <p:extLst>
      <p:ext uri="{BB962C8B-B14F-4D97-AF65-F5344CB8AC3E}">
        <p14:creationId xmlns:p14="http://schemas.microsoft.com/office/powerpoint/2010/main" val="41662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0A54C-2696-4528-97A6-33B72D96EE74}" type="slidenum">
              <a:rPr lang="en-US" smtClean="0"/>
              <a:t>5</a:t>
            </a:fld>
            <a:endParaRPr lang="en-US" dirty="0"/>
          </a:p>
        </p:txBody>
      </p:sp>
    </p:spTree>
    <p:extLst>
      <p:ext uri="{BB962C8B-B14F-4D97-AF65-F5344CB8AC3E}">
        <p14:creationId xmlns:p14="http://schemas.microsoft.com/office/powerpoint/2010/main" val="334608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267281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10/3/2016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10/3/2016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t>10/3/2016</a:t>
            </a:r>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06655" y="2457059"/>
            <a:ext cx="2449576" cy="2305270"/>
            <a:chOff x="2470634" y="734276"/>
            <a:chExt cx="1839214" cy="2066073"/>
          </a:xfrm>
        </p:grpSpPr>
        <p:pic>
          <p:nvPicPr>
            <p:cNvPr id="8" name="Picture 7"/>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9" name="Rectangle 8"/>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8000" b="1" dirty="0">
                  <a:ln w="12700">
                    <a:solidFill>
                      <a:schemeClr val="accent3">
                        <a:lumMod val="50000"/>
                      </a:schemeClr>
                    </a:solidFill>
                    <a:prstDash val="solid"/>
                  </a:ln>
                  <a:solidFill>
                    <a:srgbClr val="00B0F0"/>
                  </a:solidFill>
                  <a:effectLst>
                    <a:outerShdw blurRad="38100" dist="38100" dir="2700000" algn="tl">
                      <a:srgbClr val="000000">
                        <a:alpha val="43137"/>
                      </a:srgbClr>
                    </a:outerShdw>
                  </a:effectLst>
                </a:rPr>
                <a:t>T</a:t>
              </a:r>
            </a:p>
          </p:txBody>
        </p:sp>
      </p:grpSp>
      <p:sp>
        <p:nvSpPr>
          <p:cNvPr id="11" name="Rectangle 10"/>
          <p:cNvSpPr/>
          <p:nvPr/>
        </p:nvSpPr>
        <p:spPr>
          <a:xfrm>
            <a:off x="709234" y="4997820"/>
            <a:ext cx="6163081" cy="2303443"/>
          </a:xfrm>
          <a:prstGeom prst="rect">
            <a:avLst/>
          </a:prstGeom>
          <a:noFill/>
        </p:spPr>
        <p:txBody>
          <a:bodyPr wrap="none" lIns="101846" tIns="50923" rIns="101846" bIns="50923">
            <a:spAutoFit/>
          </a:bodyPr>
          <a:lstStyle/>
          <a:p>
            <a:pPr algn="ctr"/>
            <a:r>
              <a:rPr lang="en-US" sz="4500" b="1" dirty="0">
                <a:ln w="6600">
                  <a:solidFill>
                    <a:schemeClr val="accent2"/>
                  </a:solidFill>
                  <a:prstDash val="solid"/>
                </a:ln>
                <a:solidFill>
                  <a:srgbClr val="FFFFFF"/>
                </a:solidFill>
                <a:effectLst>
                  <a:outerShdw dist="38100" dir="2700000" algn="tl" rotWithShape="0">
                    <a:schemeClr val="accent2"/>
                  </a:outerShdw>
                </a:effectLst>
              </a:rPr>
              <a:t>Writing an Introduction</a:t>
            </a:r>
          </a:p>
          <a:p>
            <a:pPr algn="ctr"/>
            <a:r>
              <a:rPr lang="en-US" sz="3100" b="1" dirty="0">
                <a:ln w="6600">
                  <a:solidFill>
                    <a:schemeClr val="accent2"/>
                  </a:solidFill>
                  <a:prstDash val="solid"/>
                </a:ln>
                <a:solidFill>
                  <a:srgbClr val="FFFFFF"/>
                </a:solidFill>
                <a:effectLst>
                  <a:outerShdw dist="38100" dir="2700000" algn="tl" rotWithShape="0">
                    <a:schemeClr val="accent2"/>
                  </a:outerShdw>
                </a:effectLst>
              </a:rPr>
              <a:t>for an Informational Text K - 6</a:t>
            </a:r>
          </a:p>
          <a:p>
            <a:pPr lvl="0" algn="ctr"/>
            <a:r>
              <a:rPr lang="en-US" sz="3100" b="1" dirty="0">
                <a:ln w="6600">
                  <a:solidFill>
                    <a:schemeClr val="accent2"/>
                  </a:solidFill>
                  <a:prstDash val="solid"/>
                </a:ln>
                <a:effectLst>
                  <a:outerShdw dist="38100" dir="2700000" algn="tl" rotWithShape="0">
                    <a:schemeClr val="accent2"/>
                  </a:outerShdw>
                </a:effectLst>
              </a:rPr>
              <a:t>AND</a:t>
            </a:r>
          </a:p>
          <a:p>
            <a:pPr lvl="0"/>
            <a:r>
              <a:rPr lang="en-US" b="1" dirty="0" smtClean="0">
                <a:solidFill>
                  <a:srgbClr val="C00000"/>
                </a:solidFill>
              </a:rPr>
              <a:t>      Kindergarten Specific </a:t>
            </a:r>
            <a:r>
              <a:rPr lang="en-US" b="1" dirty="0">
                <a:solidFill>
                  <a:srgbClr val="C00000"/>
                </a:solidFill>
              </a:rPr>
              <a:t>Suggestions from Classroom </a:t>
            </a:r>
            <a:r>
              <a:rPr lang="en-US" b="1" dirty="0" smtClean="0">
                <a:solidFill>
                  <a:srgbClr val="C00000"/>
                </a:solidFill>
              </a:rPr>
              <a:t>Teachers</a:t>
            </a:r>
          </a:p>
          <a:p>
            <a:pPr lvl="0"/>
            <a:endParaRPr lang="en-US" b="1" dirty="0">
              <a:solidFill>
                <a:srgbClr val="C00000"/>
              </a:solidFill>
            </a:endParaRPr>
          </a:p>
        </p:txBody>
      </p:sp>
      <p:sp>
        <p:nvSpPr>
          <p:cNvPr id="10" name="Rectangle 9"/>
          <p:cNvSpPr/>
          <p:nvPr/>
        </p:nvSpPr>
        <p:spPr>
          <a:xfrm>
            <a:off x="1281769" y="1560508"/>
            <a:ext cx="5081888" cy="3437311"/>
          </a:xfrm>
          <a:prstGeom prst="rect">
            <a:avLst/>
          </a:prstGeom>
          <a:noFill/>
        </p:spPr>
        <p:txBody>
          <a:bodyPr spcFirstLastPara="1" wrap="square" lIns="101846" tIns="50923" rIns="101846" bIns="50923"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100" b="1" dirty="0">
                <a:ln w="22225">
                  <a:solidFill>
                    <a:schemeClr val="accent2"/>
                  </a:solidFill>
                  <a:prstDash val="solid"/>
                </a:ln>
                <a:solidFill>
                  <a:schemeClr val="accent2">
                    <a:lumMod val="50000"/>
                  </a:schemeClr>
                </a:solidFill>
                <a:effectLst>
                  <a:outerShdw blurRad="38100" dist="38100" dir="2700000" algn="tl">
                    <a:srgbClr val="000000">
                      <a:alpha val="43137"/>
                    </a:srgbClr>
                  </a:outerShdw>
                </a:effectLst>
              </a:rPr>
              <a:t>Read to Write with TBEAR</a:t>
            </a:r>
          </a:p>
        </p:txBody>
      </p:sp>
      <p:sp>
        <p:nvSpPr>
          <p:cNvPr id="2" name="Date Placeholder 1"/>
          <p:cNvSpPr>
            <a:spLocks noGrp="1"/>
          </p:cNvSpPr>
          <p:nvPr>
            <p:ph type="dt" sz="half" idx="10"/>
          </p:nvPr>
        </p:nvSpPr>
        <p:spPr/>
        <p:txBody>
          <a:bodyPr/>
          <a:lstStyle/>
          <a:p>
            <a:r>
              <a:rPr lang="en-US" dirty="0" smtClean="0"/>
              <a:t>10/3/2016</a:t>
            </a:r>
          </a:p>
          <a:p>
            <a:r>
              <a:rPr lang="en-US" dirty="0" smtClean="0"/>
              <a:t>S. </a:t>
            </a:r>
            <a:r>
              <a:rPr lang="en-US" smtClean="0"/>
              <a:t>Richmond/OSP/HSD</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a:t>
            </a:fld>
            <a:endParaRPr lang="en-US" dirty="0"/>
          </a:p>
        </p:txBody>
      </p:sp>
    </p:spTree>
    <p:extLst>
      <p:ext uri="{BB962C8B-B14F-4D97-AF65-F5344CB8AC3E}">
        <p14:creationId xmlns:p14="http://schemas.microsoft.com/office/powerpoint/2010/main" val="2080570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6" y="52749"/>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2" y="-83819"/>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8705">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648520497"/>
              </p:ext>
            </p:extLst>
          </p:nvPr>
        </p:nvGraphicFramePr>
        <p:xfrm>
          <a:off x="129276"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418" tIns="45710" rIns="91418" bIns="45710" rtlCol="0">
            <a:spAutoFit/>
          </a:bodyPr>
          <a:lstStyle/>
          <a:p>
            <a:pPr algn="ctr" defTabSz="1018705"/>
            <a:r>
              <a:rPr lang="en-US" sz="3200" dirty="0">
                <a:solidFill>
                  <a:prstClr val="black"/>
                </a:solidFill>
                <a:latin typeface="Arial Black" panose="020B0A04020102020204" pitchFamily="34" charset="0"/>
              </a:rPr>
              <a:t>READ</a:t>
            </a:r>
          </a:p>
        </p:txBody>
      </p:sp>
      <p:sp>
        <p:nvSpPr>
          <p:cNvPr id="10" name="Rectangle 9"/>
          <p:cNvSpPr/>
          <p:nvPr/>
        </p:nvSpPr>
        <p:spPr>
          <a:xfrm>
            <a:off x="5463399"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418" tIns="45710" rIns="91418" bIns="45710">
            <a:spAutoFit/>
            <a:scene3d>
              <a:camera prst="orthographicFront"/>
              <a:lightRig rig="balanced" dir="t">
                <a:rot lat="0" lon="0" rev="2100000"/>
              </a:lightRig>
            </a:scene3d>
            <a:sp3d extrusionH="57150" prstMaterial="metal">
              <a:bevelT w="38100" h="25400"/>
              <a:contourClr>
                <a:schemeClr val="bg2"/>
              </a:contourClr>
            </a:sp3d>
          </a:bodyPr>
          <a:lstStyle/>
          <a:p>
            <a:pPr algn="ctr" defTabSz="1018705"/>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1" y="109750"/>
            <a:ext cx="2457961" cy="887707"/>
          </a:xfrm>
          <a:prstGeom prst="rect">
            <a:avLst/>
          </a:prstGeom>
        </p:spPr>
        <p:txBody>
          <a:bodyPr wrap="square" lIns="101870" tIns="50935" rIns="101870" bIns="50935">
            <a:spAutoFit/>
          </a:bodyPr>
          <a:lstStyle/>
          <a:p>
            <a:pPr algn="ctr" defTabSz="1018705">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8705">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8705">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596" y="4127659"/>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defTabSz="1018705"/>
            <a:r>
              <a:rPr lang="en-US" sz="1100" b="1" u="sng" dirty="0">
                <a:solidFill>
                  <a:prstClr val="black"/>
                </a:solidFill>
              </a:rPr>
              <a:t>Summary Sentence Practice</a:t>
            </a:r>
          </a:p>
          <a:p>
            <a:pPr marL="191007" indent="-191007" defTabSz="1018705">
              <a:buFont typeface="Arial" panose="020B0604020202020204" pitchFamily="34" charset="0"/>
              <a:buChar char="•"/>
            </a:pPr>
            <a:r>
              <a:rPr lang="en-US" sz="1100" b="1" dirty="0">
                <a:solidFill>
                  <a:prstClr val="black"/>
                </a:solidFill>
              </a:rPr>
              <a:t>Landslides are big.</a:t>
            </a:r>
          </a:p>
          <a:p>
            <a:pPr marL="191007" indent="-191007" defTabSz="1018705">
              <a:buFont typeface="Arial" panose="020B0604020202020204" pitchFamily="34" charset="0"/>
              <a:buChar char="•"/>
            </a:pPr>
            <a:r>
              <a:rPr lang="en-US" sz="1100" b="1" dirty="0">
                <a:solidFill>
                  <a:prstClr val="black"/>
                </a:solidFill>
              </a:rPr>
              <a:t>They move down fast.</a:t>
            </a:r>
          </a:p>
          <a:p>
            <a:pPr marL="191007" indent="-191007" defTabSz="1018705">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2" y="7358816"/>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8705"/>
              <a:r>
                <a:rPr lang="en-US" dirty="0">
                  <a:solidFill>
                    <a:prstClr val="black"/>
                  </a:solidFill>
                  <a:latin typeface="Arial Black" panose="020B0A04020102020204" pitchFamily="34" charset="0"/>
                </a:rPr>
                <a:t>Record</a:t>
              </a:r>
            </a:p>
            <a:p>
              <a:pPr algn="ctr" defTabSz="1018705"/>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14"/>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17" y="1020508"/>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8" y="3186484"/>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prstClr val="black"/>
              </a:solidFill>
            </a:endParaRPr>
          </a:p>
        </p:txBody>
      </p:sp>
      <p:sp>
        <p:nvSpPr>
          <p:cNvPr id="6" name="Slide Number Placeholder 5"/>
          <p:cNvSpPr>
            <a:spLocks noGrp="1"/>
          </p:cNvSpPr>
          <p:nvPr>
            <p:ph type="sldNum" sz="quarter" idx="12"/>
          </p:nvPr>
        </p:nvSpPr>
        <p:spPr>
          <a:xfrm>
            <a:off x="5842952" y="9477980"/>
            <a:ext cx="1748790" cy="535517"/>
          </a:xfrm>
        </p:spPr>
        <p:txBody>
          <a:bodyPr/>
          <a:lstStyle/>
          <a:p>
            <a:fld id="{CBAC3556-5FAF-4CEF-BDF2-3BC833A9967C}" type="slidenum">
              <a:rPr lang="en-US" smtClean="0"/>
              <a:t>10</a:t>
            </a:fld>
            <a:endParaRPr lang="en-US" dirty="0"/>
          </a:p>
        </p:txBody>
      </p:sp>
      <p:sp>
        <p:nvSpPr>
          <p:cNvPr id="8" name="Date Placeholder 7"/>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63901852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4800967"/>
              </p:ext>
            </p:extLst>
          </p:nvPr>
        </p:nvGraphicFramePr>
        <p:xfrm>
          <a:off x="306858" y="258176"/>
          <a:ext cx="7247021" cy="9025745"/>
        </p:xfrm>
        <a:graphic>
          <a:graphicData uri="http://schemas.openxmlformats.org/drawingml/2006/table">
            <a:tbl>
              <a:tblPr firstRow="1" bandRow="1">
                <a:tableStyleId>{5C22544A-7EE6-4342-B048-85BDC9FD1C3A}</a:tableStyleId>
              </a:tblPr>
              <a:tblGrid>
                <a:gridCol w="2458453"/>
                <a:gridCol w="1052489"/>
                <a:gridCol w="1698732"/>
                <a:gridCol w="1042737"/>
                <a:gridCol w="994610"/>
              </a:tblGrid>
              <a:tr h="1369456">
                <a:tc gridSpan="2">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K – Grade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can kindergarten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 W.2</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CCSS.ELA-LITERACY.RI.K.2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With prompting and support, identify the Main Topic and retell Key Details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to identify the Main Idea-Topic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 In kinder, students identify the Main Topic, not the Main Idea or Topic Sentence, but continue to retell (random order) events of the text; the teacher should use the words Topic Sentence – Main Idea but students are not assessed on this.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reading to tell why the Main Topic is important, students need to be able to…</a:t>
                      </a:r>
                      <a:endParaRPr kumimoji="0" lang="en-US" sz="1050" b="0" i="1" u="none" strike="noStrike" kern="1200" cap="none" spc="0" normalizeH="0" baseline="0" noProof="0" dirty="0" smtClean="0">
                        <a:ln>
                          <a:noFill/>
                        </a:ln>
                        <a:solidFill>
                          <a:schemeClr val="tx1"/>
                        </a:solidFill>
                        <a:effectLst/>
                        <a:uLnTx/>
                        <a:uFillTx/>
                        <a:latin typeface="+mn-lt"/>
                        <a:ea typeface="+mn-ea"/>
                        <a:cs typeface="+mn-cs"/>
                      </a:endParaRPr>
                    </a:p>
                    <a:p>
                      <a:pPr marL="0" indent="0">
                        <a:buFont typeface="Wingdings" charset="2"/>
                        <a:buNone/>
                      </a:pPr>
                      <a:endParaRPr lang="en-US" sz="1050" dirty="0" smtClean="0"/>
                    </a:p>
                    <a:p>
                      <a:pPr marL="285750" indent="-285750">
                        <a:buFont typeface="Wingdings" charset="2"/>
                        <a:buChar char="q"/>
                      </a:pPr>
                      <a:r>
                        <a:rPr lang="en-US" sz="1050" dirty="0" smtClean="0"/>
                        <a:t>tell who or what the text is about.</a:t>
                      </a:r>
                      <a:endParaRPr lang="en-US" sz="1050" baseline="0" dirty="0" smtClean="0"/>
                    </a:p>
                    <a:p>
                      <a:pPr marL="285750" indent="-285750">
                        <a:buFont typeface="Wingdings" charset="2"/>
                        <a:buChar char="q"/>
                      </a:pPr>
                      <a:r>
                        <a:rPr lang="en-US" sz="1050" baseline="0" dirty="0" smtClean="0"/>
                        <a:t>retell about the text’s Key Details (the who or what)in random order.</a:t>
                      </a:r>
                    </a:p>
                    <a:p>
                      <a:pPr marL="285750" indent="-285750">
                        <a:buFont typeface="Wingdings" charset="2"/>
                        <a:buChar char="q"/>
                      </a:pPr>
                      <a:r>
                        <a:rPr lang="en-US" sz="1050" baseline="0" dirty="0" smtClean="0"/>
                        <a:t>understanding that Key Details help identify the Topic.</a:t>
                      </a:r>
                    </a:p>
                    <a:p>
                      <a:pPr marL="285750" indent="-285750">
                        <a:buFont typeface="Wingdings" charset="2"/>
                        <a:buChar char="q"/>
                      </a:pPr>
                      <a:r>
                        <a:rPr lang="en-US" sz="1050" baseline="0" dirty="0" smtClean="0"/>
                        <a:t>begin to explain in their own words why the Main Topic is important (preparing for understanding Main Idea-Topic Sentence in later grades).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key detail</a:t>
                      </a:r>
                    </a:p>
                    <a:p>
                      <a:pPr marL="112713" indent="-112713">
                        <a:buFont typeface="Arial" panose="020B0604020202020204" pitchFamily="34" charset="0"/>
                        <a:buChar char="•"/>
                      </a:pPr>
                      <a:r>
                        <a:rPr lang="en-US" sz="1000" dirty="0" smtClean="0"/>
                        <a:t>text</a:t>
                      </a:r>
                    </a:p>
                    <a:p>
                      <a:pPr marL="112713" indent="-112713">
                        <a:buFont typeface="Arial" panose="020B0604020202020204" pitchFamily="34" charset="0"/>
                        <a:buChar char="•"/>
                      </a:pPr>
                      <a:r>
                        <a:rPr lang="en-US" sz="1000" dirty="0" smtClean="0"/>
                        <a:t>retell</a:t>
                      </a:r>
                    </a:p>
                    <a:p>
                      <a:pPr marL="112713" indent="-112713">
                        <a:buFont typeface="Arial" panose="020B0604020202020204" pitchFamily="34" charset="0"/>
                        <a:buChar char="•"/>
                      </a:pPr>
                      <a:r>
                        <a:rPr lang="en-US" sz="1000" dirty="0" smtClean="0"/>
                        <a:t>main topic</a:t>
                      </a:r>
                    </a:p>
                    <a:p>
                      <a:pPr marL="112713" indent="-112713">
                        <a:buFont typeface="Arial" panose="020B0604020202020204" pitchFamily="34" charset="0"/>
                        <a:buChar char="•"/>
                      </a:pPr>
                      <a:r>
                        <a:rPr lang="en-US" sz="1000" dirty="0" smtClean="0"/>
                        <a:t>identify</a:t>
                      </a:r>
                    </a:p>
                    <a:p>
                      <a:pPr marL="112713" indent="-112713">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texto</a:t>
                      </a:r>
                    </a:p>
                    <a:p>
                      <a:pPr marL="168275" indent="-168275">
                        <a:buFont typeface="Arial" panose="020B0604020202020204" pitchFamily="34" charset="0"/>
                        <a:buChar char="•"/>
                      </a:pPr>
                      <a:r>
                        <a:rPr lang="es-ES_tradnl" sz="1000" noProof="0" dirty="0" smtClean="0">
                          <a:solidFill>
                            <a:schemeClr val="tx1"/>
                          </a:solidFill>
                        </a:rPr>
                        <a:t>recontar</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identificar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CCSS.ELA-LITERACY.W.K.2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in reference to identifying the Main Topic and why it is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tell why the Main Topic is important,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charset="2"/>
                        <a:buNone/>
                      </a:pPr>
                      <a:endParaRPr lang="en-US" sz="1050" dirty="0" smtClean="0"/>
                    </a:p>
                    <a:p>
                      <a:pPr marL="285750" indent="-285750">
                        <a:buFont typeface="Wingdings" charset="2"/>
                        <a:buChar char="q"/>
                      </a:pPr>
                      <a:r>
                        <a:rPr lang="en-US" sz="1050" dirty="0" smtClean="0"/>
                        <a:t>draw, dictate and/or write Key Details that tell who or what the text is about.</a:t>
                      </a:r>
                    </a:p>
                    <a:p>
                      <a:pPr marL="285750" indent="-285750">
                        <a:buFont typeface="Wingdings" charset="2"/>
                        <a:buChar char="q"/>
                      </a:pPr>
                      <a:r>
                        <a:rPr lang="en-US" sz="1050" dirty="0" smtClean="0"/>
                        <a:t>draw, dictate</a:t>
                      </a:r>
                      <a:r>
                        <a:rPr lang="en-US" sz="1050" baseline="0" dirty="0" smtClean="0"/>
                        <a:t> or write why they think the Main Topic is important.</a:t>
                      </a: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a:buChar char="•"/>
                      </a:pPr>
                      <a:r>
                        <a:rPr lang="en-US" sz="1000" dirty="0" smtClean="0"/>
                        <a:t>topic</a:t>
                      </a:r>
                    </a:p>
                    <a:p>
                      <a:pPr marL="171450" indent="-171450">
                        <a:buFont typeface="Arial"/>
                        <a:buChar char="•"/>
                      </a:pPr>
                      <a:r>
                        <a:rPr lang="en-US" sz="1000" dirty="0" smtClean="0"/>
                        <a:t>draw</a:t>
                      </a:r>
                    </a:p>
                    <a:p>
                      <a:pPr marL="171450" indent="-171450">
                        <a:buFont typeface="Arial"/>
                        <a:buChar char="•"/>
                      </a:pPr>
                      <a:r>
                        <a:rPr lang="en-US" sz="1000" dirty="0" smtClean="0"/>
                        <a:t>dictate</a:t>
                      </a:r>
                    </a:p>
                    <a:p>
                      <a:pPr marL="171450" indent="-171450">
                        <a:buFont typeface="Arial"/>
                        <a:buChar char="•"/>
                      </a:pPr>
                      <a:r>
                        <a:rPr lang="en-US" sz="1000" dirty="0" smtClean="0"/>
                        <a:t>write</a:t>
                      </a:r>
                    </a:p>
                    <a:p>
                      <a:pPr marL="171450" indent="-171450">
                        <a:buFont typeface="Arial"/>
                        <a:buChar char="•"/>
                      </a:pPr>
                      <a:r>
                        <a:rPr lang="en-US" sz="1000" dirty="0" smtClean="0"/>
                        <a:t>information</a:t>
                      </a:r>
                    </a:p>
                    <a:p>
                      <a:pPr marL="171450" indent="-171450">
                        <a:buFont typeface="Arial"/>
                        <a:buChar char="•"/>
                      </a:pPr>
                      <a:r>
                        <a:rPr lang="en-US" sz="1000" dirty="0" smtClean="0"/>
                        <a:t>compose</a:t>
                      </a:r>
                    </a:p>
                    <a:p>
                      <a:pPr marL="171450" indent="-171450">
                        <a:buFont typeface="Arial"/>
                        <a:buChar char="•"/>
                      </a:pPr>
                      <a:r>
                        <a:rPr lang="en-US" sz="1000" dirty="0" smtClean="0"/>
                        <a:t>supply</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00" noProof="0" dirty="0" smtClean="0">
                          <a:solidFill>
                            <a:schemeClr val="tx1"/>
                          </a:solidFill>
                        </a:rPr>
                        <a:t>tópico</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dictar</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información</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suplir</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07656">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26510">
                <a:tc gridSpan="2">
                  <a:txBody>
                    <a:bodyPr/>
                    <a:lstStyle/>
                    <a:p>
                      <a:pPr marL="171450" indent="-171450">
                        <a:buFont typeface="Arial" panose="020B0604020202020204" pitchFamily="34" charset="0"/>
                        <a:buChar char="•"/>
                      </a:pPr>
                      <a:r>
                        <a:rPr lang="en-US" sz="1100" b="0" dirty="0" smtClean="0">
                          <a:solidFill>
                            <a:schemeClr val="tx1"/>
                          </a:solidFill>
                        </a:rPr>
                        <a:t>What I Know and What is New</a:t>
                      </a:r>
                      <a:endParaRPr lang="en-US" sz="11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recall what is new about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use the chart as a reference.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7696">
                <a:tc gridSpan="2">
                  <a:txBody>
                    <a:bodyPr/>
                    <a:lstStyle/>
                    <a:p>
                      <a:pPr marL="171450" indent="-171450">
                        <a:buFont typeface="Arial" panose="020B0604020202020204" pitchFamily="34" charset="0"/>
                        <a:buChar char="•"/>
                      </a:pPr>
                      <a:r>
                        <a:rPr lang="en-US" sz="1100" b="0" dirty="0" smtClean="0">
                          <a:solidFill>
                            <a:schemeClr val="tx1"/>
                          </a:solidFill>
                        </a:rPr>
                        <a:t>Summary Sentences</a:t>
                      </a:r>
                      <a:endParaRPr lang="en-US" sz="11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who or what the text is about in a few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100" dirty="0" smtClean="0"/>
                        <a:t>What the Author Wants the Reader to Know Most</a:t>
                      </a:r>
                    </a:p>
                    <a:p>
                      <a:pPr marL="169863" indent="0">
                        <a:buFont typeface="Arial" panose="020B0604020202020204" pitchFamily="34" charset="0"/>
                        <a:buNone/>
                      </a:pPr>
                      <a:r>
                        <a:rPr lang="en-US" sz="1000" b="1" i="1" baseline="0" dirty="0" smtClean="0">
                          <a:solidFill>
                            <a:schemeClr val="tx1"/>
                          </a:solidFill>
                        </a:rPr>
                        <a:t>Note: </a:t>
                      </a:r>
                      <a:r>
                        <a:rPr lang="en-US" sz="1000" b="0" i="1" baseline="0" dirty="0" smtClean="0">
                          <a:solidFill>
                            <a:schemeClr val="tx1"/>
                          </a:solidFill>
                        </a:rPr>
                        <a:t>In kinder, students may be able to recognize who or what the text is about within the topic sentence but not actually recognize the topic sentence as the main idea</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follow along in the text, pointing as the teacher reads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100" dirty="0" smtClean="0"/>
                        <a:t>TBEAR Student Record Notes</a:t>
                      </a:r>
                      <a:endParaRPr lang="en-US" sz="11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the teacher who or what the text is about.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draw a picture depicting the Topic Sentence and something to show why it’s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40254">
                <a:tc gridSpan="5">
                  <a:txBody>
                    <a:bodyPr/>
                    <a:lstStyle/>
                    <a:p>
                      <a:r>
                        <a:rPr lang="en-US" sz="1100" dirty="0" smtClean="0"/>
                        <a:t>From</a:t>
                      </a:r>
                      <a:r>
                        <a:rPr lang="en-US" sz="1100" baseline="0" dirty="0" smtClean="0"/>
                        <a:t> the Field…</a:t>
                      </a:r>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4"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61712" y="-110547"/>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3214290021"/>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28077">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(the Bridge)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3796">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8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89">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09" y="305292"/>
            <a:ext cx="2065313" cy="400099"/>
          </a:xfrm>
          <a:prstGeom prst="rect">
            <a:avLst/>
          </a:prstGeom>
          <a:noFill/>
        </p:spPr>
        <p:txBody>
          <a:bodyPr wrap="square" lIns="91429" tIns="45715" rIns="91429" bIns="45715" rtlCol="0">
            <a:spAutoFit/>
          </a:bodyPr>
          <a:lstStyle/>
          <a:p>
            <a:pPr algn="ctr"/>
            <a:r>
              <a:rPr lang="en-US" sz="2000" dirty="0">
                <a:latin typeface="Arial Black" panose="020B0A04020102020204" pitchFamily="34" charset="0"/>
              </a:rPr>
              <a:t>READ</a:t>
            </a:r>
          </a:p>
        </p:txBody>
      </p:sp>
      <p:sp>
        <p:nvSpPr>
          <p:cNvPr id="12" name="Rectangle 11"/>
          <p:cNvSpPr/>
          <p:nvPr/>
        </p:nvSpPr>
        <p:spPr>
          <a:xfrm>
            <a:off x="3646064" y="2638"/>
            <a:ext cx="733298" cy="9036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2" y="7799809"/>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4" y="135583"/>
            <a:ext cx="2313672" cy="656875"/>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3"/>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2"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5781575" y="9471846"/>
            <a:ext cx="1748790" cy="535517"/>
          </a:xfrm>
        </p:spPr>
        <p:txBody>
          <a:bodyPr/>
          <a:lstStyle/>
          <a:p>
            <a:fld id="{CBAC3556-5FAF-4CEF-BDF2-3BC833A9967C}" type="slidenum">
              <a:rPr lang="en-US" smtClean="0"/>
              <a:t>12</a:t>
            </a:fld>
            <a:endParaRPr lang="en-US" dirty="0"/>
          </a:p>
        </p:txBody>
      </p:sp>
      <p:sp>
        <p:nvSpPr>
          <p:cNvPr id="7" name="Date Placeholder 6"/>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32598393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5406792"/>
              </p:ext>
            </p:extLst>
          </p:nvPr>
        </p:nvGraphicFramePr>
        <p:xfrm>
          <a:off x="215153" y="70675"/>
          <a:ext cx="7284531" cy="9450119"/>
        </p:xfrm>
        <a:graphic>
          <a:graphicData uri="http://schemas.openxmlformats.org/drawingml/2006/table">
            <a:tbl>
              <a:tblPr firstRow="1" bandRow="1">
                <a:tableStyleId>{5C22544A-7EE6-4342-B048-85BDC9FD1C3A}</a:tableStyleId>
              </a:tblPr>
              <a:tblGrid>
                <a:gridCol w="2537012"/>
                <a:gridCol w="1169893"/>
                <a:gridCol w="1582271"/>
                <a:gridCol w="1008766"/>
                <a:gridCol w="986589"/>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 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Introduction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identify why information in the Background Knowledge and Hook help the reader know more about the Main Topic?</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Standards RI.3, RI.4, W.2</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8738"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I can identify the Background Knowledge and the Hook in an introduction.</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CCSS.ELA-LITERACY.RI.K.3 </a:t>
                      </a:r>
                      <a:r>
                        <a:rPr kumimoji="0" lang="en-US" sz="105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With prompting and support, describe the connection between two individuals, events, ideas, or pieces of information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1" i="0" u="none" strike="noStrike" kern="1200" cap="none" spc="0" normalizeH="0" baseline="0" noProof="0" dirty="0" smtClean="0">
                          <a:ln>
                            <a:noFill/>
                          </a:ln>
                          <a:solidFill>
                            <a:schemeClr val="tx1"/>
                          </a:solidFill>
                          <a:effectLst/>
                          <a:uLnTx/>
                          <a:uFillTx/>
                          <a:latin typeface="+mn-lt"/>
                          <a:ea typeface="+mn-ea"/>
                          <a:cs typeface="+mn-cs"/>
                        </a:rPr>
                        <a:t>:</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in relationship to identifying Background Knowledge and the Hook</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 in kinder students </a:t>
                      </a:r>
                      <a:r>
                        <a:rPr kumimoji="0" lang="en-US" sz="900" b="1" i="1" u="none" strike="noStrike" kern="1200" cap="none" spc="0" normalizeH="0" baseline="0" noProof="0" dirty="0" smtClean="0">
                          <a:ln>
                            <a:noFill/>
                          </a:ln>
                          <a:solidFill>
                            <a:schemeClr val="tx1"/>
                          </a:solidFill>
                          <a:effectLst/>
                          <a:uLnTx/>
                          <a:uFillTx/>
                          <a:latin typeface="+mn-lt"/>
                          <a:ea typeface="+mn-ea"/>
                          <a:cs typeface="+mn-cs"/>
                        </a:rPr>
                        <a:t>do not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identify the Background Knowledge or Hook (parts of a Bridge) . Kinders can explain what they think the Bridge sentences tell about the Main Topic (identified by teacher).</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reading to explain what the Background Knowledge or Hook sentence(s) tell about the Main Topic students need to be able to…</a:t>
                      </a:r>
                      <a:endParaRPr kumimoji="0" lang="en-US" sz="1050" b="0" i="1" u="none" strike="noStrike" kern="1200" cap="none" spc="0" normalizeH="0" baseline="0" noProof="0" dirty="0" smtClean="0">
                        <a:ln>
                          <a:noFill/>
                        </a:ln>
                        <a:solidFill>
                          <a:schemeClr val="tx1"/>
                        </a:solidFill>
                        <a:effectLst/>
                        <a:uLnTx/>
                        <a:uFillTx/>
                        <a:latin typeface="+mn-lt"/>
                        <a:ea typeface="+mn-ea"/>
                        <a:cs typeface="+mn-cs"/>
                      </a:endParaRPr>
                    </a:p>
                    <a:p>
                      <a:pPr marL="0" indent="0">
                        <a:buFont typeface="Wingdings" charset="2"/>
                        <a:buNone/>
                      </a:pPr>
                      <a:endParaRPr lang="en-US" sz="1050" dirty="0" smtClean="0">
                        <a:solidFill>
                          <a:srgbClr val="C00000"/>
                        </a:solidFill>
                      </a:endParaRPr>
                    </a:p>
                    <a:p>
                      <a:pPr marL="285750" indent="-285750">
                        <a:buFont typeface="Wingdings" charset="2"/>
                        <a:buChar char="q"/>
                      </a:pPr>
                      <a:r>
                        <a:rPr lang="en-US" sz="1050" dirty="0" smtClean="0"/>
                        <a:t>understand the text.</a:t>
                      </a:r>
                    </a:p>
                    <a:p>
                      <a:pPr marL="285750" indent="-285750">
                        <a:buFont typeface="Wingdings" charset="2"/>
                        <a:buChar char="q"/>
                      </a:pPr>
                      <a:r>
                        <a:rPr lang="en-US" sz="1050" dirty="0" smtClean="0"/>
                        <a:t>understand who (individual) or what (events, ideas pieces of information)</a:t>
                      </a:r>
                      <a:r>
                        <a:rPr lang="en-US" sz="1050" baseline="0" dirty="0" smtClean="0"/>
                        <a:t> the text is about.</a:t>
                      </a:r>
                    </a:p>
                    <a:p>
                      <a:pPr marL="285750" indent="-285750">
                        <a:buFont typeface="Wingdings" charset="2"/>
                        <a:buChar char="q"/>
                      </a:pPr>
                      <a:r>
                        <a:rPr lang="en-US" sz="1050" baseline="0" dirty="0" smtClean="0"/>
                        <a:t>find information in the text that is also in the Background Knowledge or Hook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Individuals</a:t>
                      </a:r>
                    </a:p>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r>
                        <a:rPr lang="en-US" sz="1000" dirty="0" smtClean="0"/>
                        <a:t>events</a:t>
                      </a:r>
                    </a:p>
                    <a:p>
                      <a:pPr marL="112713" indent="-112713">
                        <a:buFont typeface="Arial" panose="020B0604020202020204" pitchFamily="34" charset="0"/>
                        <a:buChar char="•"/>
                      </a:pPr>
                      <a:r>
                        <a:rPr lang="en-US" sz="1000" dirty="0" smtClean="0"/>
                        <a:t>ideas</a:t>
                      </a:r>
                    </a:p>
                    <a:p>
                      <a:pPr marL="112713" indent="-112713">
                        <a:buFont typeface="Arial" panose="020B0604020202020204" pitchFamily="34" charset="0"/>
                        <a:buChar char="•"/>
                      </a:pPr>
                      <a:r>
                        <a:rPr lang="en-US" sz="1000" dirty="0" smtClean="0"/>
                        <a:t>information</a:t>
                      </a:r>
                    </a:p>
                    <a:p>
                      <a:pPr marL="112713" indent="-112713">
                        <a:buFont typeface="Arial" panose="020B0604020202020204" pitchFamily="34" charset="0"/>
                        <a:buChar char="•"/>
                      </a:pPr>
                      <a:r>
                        <a:rPr lang="en-US" sz="1000" dirty="0" smtClean="0"/>
                        <a:t>text</a:t>
                      </a:r>
                    </a:p>
                    <a:p>
                      <a:pPr marL="112713" indent="-112713">
                        <a:buFont typeface="Arial" panose="020B0604020202020204" pitchFamily="34" charset="0"/>
                        <a:buChar char="•"/>
                      </a:pPr>
                      <a:r>
                        <a:rPr lang="en-US" sz="1000" dirty="0" smtClean="0"/>
                        <a:t>connection</a:t>
                      </a:r>
                    </a:p>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r>
                        <a:rPr lang="en-US" sz="1000" dirty="0" smtClean="0"/>
                        <a:t>key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00" noProof="0" dirty="0" smtClean="0">
                          <a:solidFill>
                            <a:schemeClr val="tx1"/>
                          </a:solidFill>
                        </a:rPr>
                        <a:t>individuos-individuales</a:t>
                      </a:r>
                    </a:p>
                    <a:p>
                      <a:pPr marL="168275" indent="-168275">
                        <a:buFont typeface="Arial" panose="020B0604020202020204" pitchFamily="34" charset="0"/>
                        <a:buChar char="•"/>
                      </a:pPr>
                      <a:r>
                        <a:rPr lang="es-ES_tradnl" sz="1000" noProof="0" dirty="0" smtClean="0">
                          <a:solidFill>
                            <a:schemeClr val="tx1"/>
                          </a:solidFill>
                        </a:rPr>
                        <a:t>eventos</a:t>
                      </a:r>
                    </a:p>
                    <a:p>
                      <a:pPr marL="168275" indent="-168275">
                        <a:buFont typeface="Arial" panose="020B0604020202020204" pitchFamily="34" charset="0"/>
                        <a:buChar char="•"/>
                      </a:pPr>
                      <a:r>
                        <a:rPr lang="es-ES_tradnl" sz="1000" noProof="0" dirty="0" smtClean="0">
                          <a:solidFill>
                            <a:schemeClr val="tx1"/>
                          </a:solidFill>
                        </a:rPr>
                        <a:t>ideas</a:t>
                      </a:r>
                    </a:p>
                    <a:p>
                      <a:pPr marL="168275" indent="-168275">
                        <a:buFont typeface="Arial" panose="020B0604020202020204" pitchFamily="34" charset="0"/>
                        <a:buChar char="•"/>
                      </a:pPr>
                      <a:r>
                        <a:rPr lang="es-ES_tradnl" sz="1000" noProof="0" dirty="0" smtClean="0">
                          <a:solidFill>
                            <a:schemeClr val="tx1"/>
                          </a:solidFill>
                        </a:rPr>
                        <a:t>información</a:t>
                      </a:r>
                    </a:p>
                    <a:p>
                      <a:pPr marL="168275" indent="-168275">
                        <a:buFont typeface="Arial" panose="020B0604020202020204" pitchFamily="34" charset="0"/>
                        <a:buChar char="•"/>
                      </a:pPr>
                      <a:r>
                        <a:rPr lang="es-ES_tradnl" sz="1000" noProof="0" dirty="0" smtClean="0">
                          <a:solidFill>
                            <a:schemeClr val="tx1"/>
                          </a:solidFill>
                        </a:rPr>
                        <a:t>texto</a:t>
                      </a:r>
                    </a:p>
                    <a:p>
                      <a:pPr marL="168275" indent="-168275">
                        <a:buFont typeface="Arial" panose="020B0604020202020204" pitchFamily="34" charset="0"/>
                        <a:buChar char="•"/>
                      </a:pPr>
                      <a:r>
                        <a:rPr lang="es-ES_tradnl" sz="1000" noProof="0" dirty="0" smtClean="0">
                          <a:solidFill>
                            <a:schemeClr val="tx1"/>
                          </a:solidFill>
                        </a:rPr>
                        <a:t>conexión</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2578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CCSS.ELA-LITERACY.W.K.2a </a:t>
                      </a: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in relationship to writing about the parts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explain what the Background Knowledge or Hook sentence(s) tell about the Main Topic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charset="2"/>
                        <a:buNone/>
                      </a:pPr>
                      <a:endParaRPr lang="en-US" sz="1050" dirty="0" smtClean="0"/>
                    </a:p>
                    <a:p>
                      <a:pPr marL="285750" indent="-285750">
                        <a:buFont typeface="Wingdings" charset="2"/>
                        <a:buChar char="q"/>
                      </a:pPr>
                      <a:r>
                        <a:rPr lang="en-US" sz="1050" dirty="0" smtClean="0"/>
                        <a:t>use key details (individuals, events, ideas or pieces of information) to draw, dictate or write what the Bridge sentence(s) tell about the</a:t>
                      </a:r>
                      <a:r>
                        <a:rPr lang="en-US" sz="1050" baseline="0" dirty="0" smtClean="0"/>
                        <a:t> Main Topic.</a:t>
                      </a:r>
                      <a:endParaRPr lang="en-US" sz="105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900" dirty="0" smtClean="0"/>
                        <a:t>draw</a:t>
                      </a:r>
                    </a:p>
                    <a:p>
                      <a:pPr marL="171450" indent="-171450">
                        <a:buFont typeface="Arial"/>
                        <a:buChar char="•"/>
                      </a:pPr>
                      <a:r>
                        <a:rPr lang="en-US" sz="900" dirty="0" smtClean="0"/>
                        <a:t>dictate</a:t>
                      </a:r>
                    </a:p>
                    <a:p>
                      <a:pPr marL="171450" indent="-171450">
                        <a:buFont typeface="Arial"/>
                        <a:buChar char="•"/>
                      </a:pPr>
                      <a:r>
                        <a:rPr lang="en-US" sz="900" dirty="0" smtClean="0"/>
                        <a:t>write</a:t>
                      </a:r>
                    </a:p>
                    <a:p>
                      <a:pPr marL="171450" indent="-171450">
                        <a:buFont typeface="Arial"/>
                        <a:buChar char="•"/>
                      </a:pPr>
                      <a:r>
                        <a:rPr lang="en-US" sz="900" dirty="0" smtClean="0"/>
                        <a:t>informational text</a:t>
                      </a:r>
                    </a:p>
                    <a:p>
                      <a:pPr marL="171450" indent="-171450">
                        <a:buFont typeface="Arial"/>
                        <a:buChar char="•"/>
                      </a:pPr>
                      <a:r>
                        <a:rPr lang="en-US" sz="900" dirty="0" smtClean="0"/>
                        <a:t>name </a:t>
                      </a:r>
                    </a:p>
                    <a:p>
                      <a:pPr marL="171450" indent="-171450">
                        <a:buFont typeface="Arial"/>
                        <a:buChar char="•"/>
                      </a:pPr>
                      <a:r>
                        <a:rPr lang="en-US" sz="900" dirty="0" smtClean="0"/>
                        <a:t>topic</a:t>
                      </a:r>
                    </a:p>
                    <a:p>
                      <a:pPr marL="171450" indent="-171450">
                        <a:buFont typeface="Arial"/>
                        <a:buChar char="•"/>
                      </a:pPr>
                      <a:r>
                        <a:rPr lang="en-US" sz="900" dirty="0" smtClean="0"/>
                        <a:t>supply</a:t>
                      </a:r>
                    </a:p>
                    <a:p>
                      <a:pPr marL="171450" indent="-171450">
                        <a:buFont typeface="Arial"/>
                        <a:buChar char="•"/>
                      </a:pPr>
                      <a:r>
                        <a:rPr lang="en-US" sz="900" dirty="0" smtClean="0"/>
                        <a:t>key</a:t>
                      </a:r>
                      <a:r>
                        <a:rPr lang="en-US" sz="900" baseline="0" dirty="0" smtClean="0"/>
                        <a:t> details</a:t>
                      </a:r>
                    </a:p>
                    <a:p>
                      <a:pPr marL="171450" indent="-171450">
                        <a:buFont typeface="Arial"/>
                        <a:buChar char="•"/>
                      </a:pPr>
                      <a:r>
                        <a:rPr lang="en-US" sz="900" baseline="0" dirty="0" smtClean="0"/>
                        <a:t>support</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900" noProof="0" dirty="0" smtClean="0">
                        <a:solidFill>
                          <a:schemeClr val="tx1"/>
                        </a:solidFill>
                      </a:endParaRPr>
                    </a:p>
                    <a:p>
                      <a:pPr marL="168275" indent="-168275">
                        <a:buFont typeface="Arial" panose="020B0604020202020204" pitchFamily="34" charset="0"/>
                        <a:buChar char="•"/>
                      </a:pPr>
                      <a:r>
                        <a:rPr lang="es-ES_tradnl" sz="900" noProof="0" dirty="0" smtClean="0">
                          <a:solidFill>
                            <a:schemeClr val="tx1"/>
                          </a:solidFill>
                        </a:rPr>
                        <a:t>dictar</a:t>
                      </a:r>
                    </a:p>
                    <a:p>
                      <a:pPr marL="168275" indent="-168275">
                        <a:buFont typeface="Arial" panose="020B0604020202020204" pitchFamily="34" charset="0"/>
                        <a:buChar char="•"/>
                      </a:pPr>
                      <a:endParaRPr lang="es-ES_tradnl" sz="900" noProof="0" dirty="0" smtClean="0">
                        <a:solidFill>
                          <a:schemeClr val="tx1"/>
                        </a:solidFill>
                      </a:endParaRPr>
                    </a:p>
                    <a:p>
                      <a:pPr marL="168275" indent="-168275">
                        <a:buFont typeface="Arial" panose="020B0604020202020204" pitchFamily="34" charset="0"/>
                        <a:buChar char="•"/>
                      </a:pPr>
                      <a:r>
                        <a:rPr lang="es-ES_tradnl" sz="900" noProof="0" dirty="0" smtClean="0">
                          <a:solidFill>
                            <a:schemeClr val="tx1"/>
                          </a:solidFill>
                        </a:rPr>
                        <a:t>texto informativo</a:t>
                      </a: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tópico</a:t>
                      </a:r>
                    </a:p>
                    <a:p>
                      <a:pPr marL="171450" indent="-171450">
                        <a:buFont typeface="Arial" panose="020B0604020202020204" pitchFamily="34" charset="0"/>
                        <a:buChar char="•"/>
                      </a:pPr>
                      <a:r>
                        <a:rPr lang="es-ES_tradnl" sz="900" noProof="0" dirty="0" smtClean="0">
                          <a:solidFill>
                            <a:schemeClr val="tx1"/>
                          </a:solidFill>
                        </a:rPr>
                        <a:t>suplir</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822325">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50" b="1" dirty="0" smtClean="0"/>
                        <a:t>READING</a:t>
                      </a:r>
                      <a:r>
                        <a:rPr lang="en-US" sz="1050" b="1" baseline="0" dirty="0" smtClean="0"/>
                        <a:t> w’ </a:t>
                      </a:r>
                      <a:r>
                        <a:rPr lang="en-US" sz="1050" b="1" dirty="0" smtClean="0"/>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50" dirty="0" smtClean="0"/>
                        <a:t>CCSS.ELA-LITERACY.RI.K.4</a:t>
                      </a:r>
                      <a:r>
                        <a:rPr lang="en-US" sz="1050" baseline="0" dirty="0" smtClean="0"/>
                        <a:t> </a:t>
                      </a:r>
                      <a:r>
                        <a:rPr lang="en-US" sz="1050" dirty="0" smtClean="0">
                          <a:effectLst>
                            <a:glow rad="101600">
                              <a:srgbClr val="FFFF00">
                                <a:alpha val="60000"/>
                              </a:srgbClr>
                            </a:glow>
                          </a:effectLst>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50" dirty="0" smtClean="0"/>
                        <a:t>With prompting and support, ask and answer questions about unknown words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a:t>
                      </a:r>
                      <a:r>
                        <a:rPr lang="en-US" sz="1050" dirty="0" smtClean="0">
                          <a:solidFill>
                            <a:schemeClr val="tx1"/>
                          </a:solidFill>
                        </a:rPr>
                        <a:t>in</a:t>
                      </a:r>
                      <a:r>
                        <a:rPr lang="en-US" sz="1050" baseline="0" dirty="0" smtClean="0">
                          <a:solidFill>
                            <a:schemeClr val="tx1"/>
                          </a:solidFill>
                        </a:rPr>
                        <a:t> reference to words that describe -define the Main Topic</a:t>
                      </a:r>
                      <a:endParaRPr lang="en-US" sz="105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answering and asking questions about new words, students need to be able to…</a:t>
                      </a:r>
                      <a:endParaRPr kumimoji="0" lang="en-US" sz="105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50" dirty="0" smtClean="0"/>
                    </a:p>
                    <a:p>
                      <a:pPr marL="285750" indent="-285750">
                        <a:buFont typeface="Wingdings" charset="2"/>
                        <a:buChar char="q"/>
                      </a:pPr>
                      <a:r>
                        <a:rPr lang="en-US" sz="1050" dirty="0" smtClean="0"/>
                        <a:t>ask about words they don’t know.</a:t>
                      </a:r>
                    </a:p>
                    <a:p>
                      <a:pPr marL="285750" indent="-285750">
                        <a:buFont typeface="Wingdings" charset="2"/>
                        <a:buChar char="q"/>
                      </a:pPr>
                      <a:r>
                        <a:rPr lang="en-US" sz="1050" dirty="0" smtClean="0"/>
                        <a:t>answer questions to predict what a </a:t>
                      </a:r>
                      <a:r>
                        <a:rPr lang="en-US" sz="1050" baseline="0" dirty="0" smtClean="0"/>
                        <a:t>word may mean within context.</a:t>
                      </a:r>
                      <a:endParaRPr lang="en-US" sz="105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a:buChar char="•"/>
                      </a:pPr>
                      <a:r>
                        <a:rPr lang="en-US" sz="1000" dirty="0" smtClean="0"/>
                        <a:t>unknown words</a:t>
                      </a:r>
                    </a:p>
                    <a:p>
                      <a:pPr marL="171450" indent="-171450">
                        <a:buFont typeface="Arial"/>
                        <a:buChar char="•"/>
                      </a:pPr>
                      <a:r>
                        <a:rPr lang="en-US" sz="1000" dirty="0" smtClean="0"/>
                        <a:t>ask</a:t>
                      </a:r>
                    </a:p>
                    <a:p>
                      <a:pPr marL="171450" indent="-171450">
                        <a:buFont typeface="Arial"/>
                        <a:buChar char="•"/>
                      </a:pPr>
                      <a:r>
                        <a:rPr lang="en-US" sz="1000" dirty="0" smtClean="0"/>
                        <a:t>answer</a:t>
                      </a:r>
                    </a:p>
                    <a:p>
                      <a:pPr marL="171450" indent="-171450">
                        <a:buFont typeface="Arial"/>
                        <a:buChar char="•"/>
                      </a:pPr>
                      <a:r>
                        <a:rPr lang="en-US" sz="1000" dirty="0" smtClean="0"/>
                        <a:t>questions</a:t>
                      </a:r>
                    </a:p>
                    <a:p>
                      <a:pPr marL="0" indent="0">
                        <a:buFont typeface="Arial"/>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Definition and Description Chart</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the meaning of the Topic Tally words.</a:t>
                      </a:r>
                    </a:p>
                    <a:p>
                      <a:pPr marL="171450" marR="0" lvl="0" indent="-171450" algn="l" defTabSz="77724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learn that the meaning of a word is called a definition.</a:t>
                      </a:r>
                    </a:p>
                    <a:p>
                      <a:pPr marL="171450" marR="0" lvl="0" indent="-171450" algn="l" defTabSz="77724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learn that some words describe (adjectives).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Grabbing the Reader’s Attention</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learn that some words show excitement.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an exclamation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an exclamation mark.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tell why the Main Topic is important.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(the Hook) from prior teaching/lesson.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52578">
                <a:tc gridSpan="5">
                  <a:txBody>
                    <a:bodyPr/>
                    <a:lstStyle/>
                    <a:p>
                      <a:r>
                        <a:rPr lang="en-US" sz="900" dirty="0" smtClean="0"/>
                        <a:t>From</a:t>
                      </a:r>
                      <a:r>
                        <a:rPr lang="en-US" sz="900" baseline="0" dirty="0" smtClean="0"/>
                        <a:t> the Field…</a:t>
                      </a:r>
                    </a:p>
                    <a:p>
                      <a:pPr marL="171450" indent="-171450">
                        <a:buFont typeface="Arial" panose="020B0604020202020204" pitchFamily="34" charset="0"/>
                        <a:buChar char="•"/>
                      </a:pPr>
                      <a:r>
                        <a:rPr lang="en-US" sz="900" baseline="0" dirty="0" smtClean="0"/>
                        <a:t>May or may not use the words Background Knowledge and Hook ( to describe Bridge).</a:t>
                      </a:r>
                    </a:p>
                    <a:p>
                      <a:pPr marL="171450" indent="-171450">
                        <a:buFont typeface="Arial" panose="020B0604020202020204" pitchFamily="34" charset="0"/>
                        <a:buChar char="•"/>
                      </a:pPr>
                      <a:r>
                        <a:rPr lang="en-US" sz="900" baseline="0" dirty="0" smtClean="0"/>
                        <a:t>Words around the Topic Sentence explain more about the topic (Bridge) and what the reader will learn from the text.</a:t>
                      </a:r>
                    </a:p>
                    <a:p>
                      <a:pPr marL="171450" indent="-171450">
                        <a:buFont typeface="Arial"/>
                        <a:buChar char="•"/>
                      </a:pPr>
                      <a:r>
                        <a:rPr lang="en-US" sz="900" baseline="0" dirty="0" smtClean="0"/>
                        <a:t>The Topic Sentence is in the introduction or beginning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a:xfrm>
            <a:off x="369253" y="9447971"/>
            <a:ext cx="1748790" cy="535517"/>
          </a:xfrm>
        </p:spPr>
        <p:txBody>
          <a:bodyPr/>
          <a:lstStyle/>
          <a:p>
            <a:r>
              <a:rPr lang="en-US" smtClean="0"/>
              <a:t>10/3/2016</a:t>
            </a:r>
            <a:endParaRPr lang="en-US" dirty="0"/>
          </a:p>
        </p:txBody>
      </p:sp>
      <p:sp>
        <p:nvSpPr>
          <p:cNvPr id="3" name="Slide Number Placeholder 2"/>
          <p:cNvSpPr>
            <a:spLocks noGrp="1"/>
          </p:cNvSpPr>
          <p:nvPr>
            <p:ph type="sldNum" sz="quarter" idx="12"/>
          </p:nvPr>
        </p:nvSpPr>
        <p:spPr>
          <a:xfrm>
            <a:off x="5514658" y="8912454"/>
            <a:ext cx="1748790" cy="535517"/>
          </a:xfrm>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3029521831"/>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8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5" y="6522873"/>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192547" y="7680236"/>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4" y="4751500"/>
            <a:ext cx="530202" cy="47117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10/3/2016</a:t>
            </a:r>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14</a:t>
            </a:fld>
            <a:endParaRPr lang="en-US" dirty="0"/>
          </a:p>
        </p:txBody>
      </p:sp>
    </p:spTree>
    <p:extLst>
      <p:ext uri="{BB962C8B-B14F-4D97-AF65-F5344CB8AC3E}">
        <p14:creationId xmlns:p14="http://schemas.microsoft.com/office/powerpoint/2010/main" val="153830131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7052142"/>
              </p:ext>
            </p:extLst>
          </p:nvPr>
        </p:nvGraphicFramePr>
        <p:xfrm>
          <a:off x="161505" y="473752"/>
          <a:ext cx="7390357" cy="8626954"/>
        </p:xfrm>
        <a:graphic>
          <a:graphicData uri="http://schemas.openxmlformats.org/drawingml/2006/table">
            <a:tbl>
              <a:tblPr firstRow="1" bandRow="1">
                <a:tableStyleId>{5C22544A-7EE6-4342-B048-85BDC9FD1C3A}</a:tableStyleId>
              </a:tblPr>
              <a:tblGrid>
                <a:gridCol w="2391864"/>
                <a:gridCol w="1165528"/>
                <a:gridCol w="137786"/>
                <a:gridCol w="1599027"/>
                <a:gridCol w="1048076"/>
                <a:gridCol w="1048076"/>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K- 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 students identify the Main Topic of a text (introducing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CCSS.ELA-LITERACY.RI.K.1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With prompting and support, ask and answer questions about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in order to identify the Main Topic and introduce the idea of a writing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asking and answering questions to identify the Main Topic of a text, students need to be able to use Key Details to</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a:t>
                      </a:r>
                    </a:p>
                    <a:p>
                      <a:pPr marL="0" indent="0">
                        <a:buFont typeface="Wingdings" charset="2"/>
                        <a:buNone/>
                      </a:pPr>
                      <a:endParaRPr lang="en-US" sz="1050" dirty="0" smtClean="0"/>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understand that a draft is “practice” writing.</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comprehend grade level text.</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recognize informational texts.</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explain who or what the text is about.</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answer questions about the Main Topic.</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ask questions about the Main Topic.</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find illustrations that tell more about the Main Topic (if applicable).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4204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50" dirty="0" smtClean="0"/>
                        <a:t>text</a:t>
                      </a:r>
                    </a:p>
                    <a:p>
                      <a:pPr marL="112713" indent="-112713">
                        <a:buFont typeface="Arial" panose="020B0604020202020204" pitchFamily="34" charset="0"/>
                        <a:buChar char="•"/>
                      </a:pPr>
                      <a:r>
                        <a:rPr lang="en-US" sz="1050" dirty="0" smtClean="0"/>
                        <a:t>topic</a:t>
                      </a:r>
                    </a:p>
                    <a:p>
                      <a:pPr marL="112713" indent="-112713">
                        <a:buFont typeface="Arial" panose="020B0604020202020204" pitchFamily="34" charset="0"/>
                        <a:buChar char="•"/>
                      </a:pPr>
                      <a:r>
                        <a:rPr lang="en-US" sz="1050" dirty="0" smtClean="0"/>
                        <a:t>key details</a:t>
                      </a:r>
                    </a:p>
                    <a:p>
                      <a:pPr marL="112713" indent="-112713">
                        <a:buFont typeface="Arial" panose="020B0604020202020204" pitchFamily="34" charset="0"/>
                        <a:buChar char="•"/>
                      </a:pPr>
                      <a:r>
                        <a:rPr lang="en-US" sz="1050" dirty="0" smtClean="0"/>
                        <a:t>question</a:t>
                      </a:r>
                    </a:p>
                    <a:p>
                      <a:pPr marL="112713" indent="-112713">
                        <a:buFont typeface="Arial" panose="020B0604020202020204" pitchFamily="34" charset="0"/>
                        <a:buChar char="•"/>
                      </a:pPr>
                      <a:r>
                        <a:rPr lang="en-US" sz="1050" dirty="0" smtClean="0"/>
                        <a:t>draft</a:t>
                      </a:r>
                    </a:p>
                    <a:p>
                      <a:pPr marL="0" indent="0">
                        <a:buFont typeface="Arial" panose="020B0604020202020204" pitchFamily="34" charset="0"/>
                        <a:buNone/>
                      </a:pP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50" noProof="0" dirty="0" smtClean="0">
                          <a:solidFill>
                            <a:schemeClr val="tx1"/>
                          </a:solidFill>
                        </a:rPr>
                        <a:t>texto</a:t>
                      </a:r>
                    </a:p>
                    <a:p>
                      <a:pPr marL="168275" indent="-168275">
                        <a:buFont typeface="Arial" panose="020B0604020202020204" pitchFamily="34" charset="0"/>
                        <a:buChar char="•"/>
                      </a:pPr>
                      <a:r>
                        <a:rPr lang="es-ES_tradnl" sz="1050" noProof="0" dirty="0" smtClean="0">
                          <a:solidFill>
                            <a:schemeClr val="tx1"/>
                          </a:solidFill>
                        </a:rPr>
                        <a:t>tópico</a:t>
                      </a:r>
                    </a:p>
                    <a:p>
                      <a:pPr marL="285750" indent="-285750">
                        <a:buFont typeface="Arial" panose="020B0604020202020204" pitchFamily="34" charset="0"/>
                        <a:buChar char="•"/>
                      </a:pPr>
                      <a:endParaRPr lang="es-ES_tradnl" sz="1050" noProof="0" dirty="0" smtClean="0">
                        <a:solidFill>
                          <a:schemeClr val="tx1"/>
                        </a:solidFill>
                      </a:endParaRPr>
                    </a:p>
                    <a:p>
                      <a:pPr marL="285750" indent="-285750">
                        <a:buFont typeface="Arial" panose="020B0604020202020204" pitchFamily="34" charset="0"/>
                        <a:buChar char="•"/>
                      </a:pPr>
                      <a:endParaRPr lang="es-ES_tradnl" sz="1050" noProof="0" dirty="0" smtClean="0">
                        <a:solidFill>
                          <a:schemeClr val="tx1"/>
                        </a:solidFill>
                      </a:endParaRPr>
                    </a:p>
                    <a:p>
                      <a:pPr marL="285750" indent="-285750">
                        <a:buFont typeface="Arial" panose="020B0604020202020204" pitchFamily="34" charset="0"/>
                        <a:buChar char="•"/>
                      </a:pPr>
                      <a:endParaRPr lang="es-ES_tradnl" sz="105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TO REVISE (understand the concept of a draft)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CCSS.ELA-LITERACY.W.K.2a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1" i="0" u="none" strike="noStrike" kern="1200" cap="none" spc="0" normalizeH="0" baseline="0" noProof="0" dirty="0" smtClean="0">
                          <a:ln>
                            <a:noFill/>
                          </a:ln>
                          <a:solidFill>
                            <a:schemeClr val="tx1"/>
                          </a:solidFill>
                          <a:effectLst/>
                          <a:uLnTx/>
                          <a:uFillTx/>
                          <a:latin typeface="+mn-lt"/>
                          <a:ea typeface="+mn-ea"/>
                          <a:cs typeface="+mn-cs"/>
                        </a:rPr>
                        <a:t>: </a:t>
                      </a:r>
                      <a:r>
                        <a:rPr lang="en-US" sz="1050" u="none" dirty="0" smtClean="0">
                          <a:solidFill>
                            <a:schemeClr val="tx1"/>
                          </a:solidFill>
                        </a:rPr>
                        <a:t>In</a:t>
                      </a:r>
                      <a:r>
                        <a:rPr lang="en-US" sz="1050" u="none" baseline="0" dirty="0" smtClean="0">
                          <a:solidFill>
                            <a:schemeClr val="tx1"/>
                          </a:solidFill>
                        </a:rPr>
                        <a:t> </a:t>
                      </a:r>
                      <a:r>
                        <a:rPr lang="en-US" sz="1050" baseline="0" dirty="0" smtClean="0">
                          <a:solidFill>
                            <a:schemeClr val="tx1"/>
                          </a:solidFill>
                        </a:rPr>
                        <a:t>order to demonstrate that students can Identify the Main Topic</a:t>
                      </a:r>
                      <a:endParaRPr lang="en-US" sz="105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drawing, dictating or writing to demonstrate that they can identify a Main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know that they are reading a writer’s draft.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show who or what the text  (draft) is about.</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draw, dictate and/or write to demonstrate that they can identify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a:buChar char="•"/>
                      </a:pPr>
                      <a:r>
                        <a:rPr lang="en-US" sz="1050" dirty="0" smtClean="0"/>
                        <a:t>information</a:t>
                      </a:r>
                    </a:p>
                    <a:p>
                      <a:pPr marL="171450" indent="-171450">
                        <a:buFont typeface="Arial"/>
                        <a:buChar char="•"/>
                      </a:pPr>
                      <a:r>
                        <a:rPr lang="en-US" sz="1050" dirty="0" smtClean="0"/>
                        <a:t>naming</a:t>
                      </a:r>
                    </a:p>
                    <a:p>
                      <a:pPr marL="171450" indent="-171450">
                        <a:buFont typeface="Arial"/>
                        <a:buChar char="•"/>
                      </a:pPr>
                      <a:r>
                        <a:rPr lang="en-US" sz="1050" dirty="0" smtClean="0"/>
                        <a:t>topic</a:t>
                      </a:r>
                    </a:p>
                    <a:p>
                      <a:pPr marL="171450" indent="-171450">
                        <a:buFont typeface="Arial"/>
                        <a:buChar char="•"/>
                      </a:pPr>
                      <a:r>
                        <a:rPr lang="en-US" sz="1050" dirty="0" smtClean="0"/>
                        <a:t>draw</a:t>
                      </a:r>
                    </a:p>
                    <a:p>
                      <a:pPr marL="171450" indent="-171450">
                        <a:buFont typeface="Arial"/>
                        <a:buChar char="•"/>
                      </a:pPr>
                      <a:r>
                        <a:rPr lang="en-US" sz="1050" dirty="0" smtClean="0"/>
                        <a:t>write</a:t>
                      </a:r>
                    </a:p>
                    <a:p>
                      <a:pPr marL="171450" indent="-171450">
                        <a:buFont typeface="Arial"/>
                        <a:buChar char="•"/>
                      </a:pPr>
                      <a:r>
                        <a:rPr lang="en-US" sz="1050" dirty="0" smtClean="0"/>
                        <a:t>dictate</a:t>
                      </a:r>
                    </a:p>
                    <a:p>
                      <a:pPr marL="0" indent="0">
                        <a:buFont typeface="Arial" panose="020B0604020202020204" pitchFamily="34" charset="0"/>
                        <a:buNone/>
                      </a:pP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50" noProof="0" dirty="0" smtClean="0">
                          <a:solidFill>
                            <a:schemeClr val="tx1"/>
                          </a:solidFill>
                        </a:rPr>
                        <a:t>información</a:t>
                      </a: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r>
                        <a:rPr lang="es-ES_tradnl" sz="1050" noProof="0" dirty="0" smtClean="0">
                          <a:solidFill>
                            <a:schemeClr val="tx1"/>
                          </a:solidFill>
                        </a:rPr>
                        <a:t>tópico</a:t>
                      </a: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r>
                        <a:rPr lang="es-ES_tradnl" sz="1050" noProof="0" dirty="0" smtClean="0">
                          <a:solidFill>
                            <a:schemeClr val="tx1"/>
                          </a:solidFill>
                        </a:rPr>
                        <a:t>dictar</a:t>
                      </a:r>
                      <a:endParaRPr lang="es-ES_tradnl" sz="10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3">
                  <a:txBody>
                    <a:bodyPr/>
                    <a:lstStyle/>
                    <a:p>
                      <a:pPr algn="ctr"/>
                      <a:r>
                        <a:rPr lang="en-US" b="1" dirty="0" smtClean="0">
                          <a:solidFill>
                            <a:schemeClr val="tx1"/>
                          </a:solidFill>
                        </a:rPr>
                        <a:t>Write to </a:t>
                      </a:r>
                      <a:r>
                        <a:rPr lang="en-US" b="1" dirty="0" smtClean="0">
                          <a:solidFill>
                            <a:srgbClr val="C00000"/>
                          </a:solidFill>
                        </a:rPr>
                        <a:t>Revise </a:t>
                      </a:r>
                      <a:r>
                        <a:rPr lang="en-US" b="1" baseline="0" dirty="0" smtClean="0"/>
                        <a:t>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indent="-171450">
                        <a:buFont typeface="Arial" panose="020B0604020202020204" pitchFamily="34" charset="0"/>
                        <a:buChar char="•"/>
                      </a:pPr>
                      <a:r>
                        <a:rPr lang="en-US" sz="1050" b="0" dirty="0" smtClean="0">
                          <a:solidFill>
                            <a:schemeClr val="tx1"/>
                          </a:solidFill>
                        </a:rPr>
                        <a:t>What I Know and What is New (2 column chart)</a:t>
                      </a:r>
                      <a:endParaRPr lang="en-US" sz="105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verbalize/contribute/share what they know about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share what they’ve  learned (what is new) after a read aloud.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refer to the text (“I heard ____, I saw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indent="-171450">
                        <a:buFont typeface="Arial" panose="020B0604020202020204" pitchFamily="34" charset="0"/>
                        <a:buChar char="•"/>
                      </a:pPr>
                      <a:r>
                        <a:rPr lang="en-US" sz="1050" b="0" dirty="0" smtClean="0">
                          <a:solidFill>
                            <a:schemeClr val="tx1"/>
                          </a:solidFill>
                        </a:rPr>
                        <a:t>Topic Tally Chart (Grouping Words</a:t>
                      </a:r>
                      <a:r>
                        <a:rPr lang="en-US" sz="1050" b="0" baseline="0" dirty="0" smtClean="0">
                          <a:solidFill>
                            <a:schemeClr val="tx1"/>
                          </a:solidFill>
                        </a:rPr>
                        <a:t> by Meaning)</a:t>
                      </a:r>
                      <a:endParaRPr lang="en-US" sz="105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find words that look the same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tell which words were written the most.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count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understand that some words are referring to the same thing (may or may not be a synonym).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tell the teacher what the Main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draw a picture of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6">
                  <a:txBody>
                    <a:bodyPr/>
                    <a:lstStyle/>
                    <a:p>
                      <a:r>
                        <a:rPr lang="en-US" sz="1050" dirty="0" smtClean="0"/>
                        <a:t>From</a:t>
                      </a:r>
                      <a:r>
                        <a:rPr lang="en-US" sz="1050" baseline="0" dirty="0" smtClean="0"/>
                        <a:t> the Field…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Tree>
    <p:extLst>
      <p:ext uri="{BB962C8B-B14F-4D97-AF65-F5344CB8AC3E}">
        <p14:creationId xmlns:p14="http://schemas.microsoft.com/office/powerpoint/2010/main" val="4009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096"/>
            <a:ext cx="2873728" cy="62609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3" y="400433"/>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4011617279"/>
              </p:ext>
            </p:extLst>
          </p:nvPr>
        </p:nvGraphicFramePr>
        <p:xfrm>
          <a:off x="114107" y="766281"/>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a:t>
                      </a:r>
                      <a:r>
                        <a:rPr lang="en-US" sz="1100" b="0" i="0" dirty="0" err="1" smtClean="0">
                          <a:effectLst/>
                          <a:latin typeface="Garamond" panose="02020404030301010803" pitchFamily="18" charset="0"/>
                          <a:hlinkClick r:id="rId6" tooltip="https://www.youtube.com/watch?v=gaaoMO5MdgU&#10;Cmd+Click or tap to follow the link"/>
                        </a:rPr>
                        <a:t>UTube</a:t>
                      </a:r>
                      <a:r>
                        <a:rPr lang="en-US" sz="1100" b="0" i="0" dirty="0" smtClean="0">
                          <a:effectLst/>
                          <a:latin typeface="Garamond" panose="02020404030301010803" pitchFamily="18" charset="0"/>
                          <a:hlinkClick r:id="rId6" tooltip="https://www.youtube.com/watch?v=gaaoMO5MdgU&#10;Cmd+Click or tap to follow the link"/>
                        </a:rPr>
                        <a:t>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78" y="7840867"/>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7" name="Slide Number Placeholder 6"/>
          <p:cNvSpPr>
            <a:spLocks noGrp="1"/>
          </p:cNvSpPr>
          <p:nvPr>
            <p:ph type="sldNum" sz="quarter" idx="12"/>
          </p:nvPr>
        </p:nvSpPr>
        <p:spPr/>
        <p:txBody>
          <a:bodyPr/>
          <a:lstStyle/>
          <a:p>
            <a:fld id="{CBAC3556-5FAF-4CEF-BDF2-3BC833A9967C}" type="slidenum">
              <a:rPr lang="en-US" smtClean="0"/>
              <a:t>16</a:t>
            </a:fld>
            <a:endParaRPr lang="en-US" dirty="0"/>
          </a:p>
        </p:txBody>
      </p:sp>
      <p:sp>
        <p:nvSpPr>
          <p:cNvPr id="9" name="Date Placeholder 8"/>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118190640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0076530"/>
              </p:ext>
            </p:extLst>
          </p:nvPr>
        </p:nvGraphicFramePr>
        <p:xfrm>
          <a:off x="175364" y="258176"/>
          <a:ext cx="7463354" cy="9176280"/>
        </p:xfrm>
        <a:graphic>
          <a:graphicData uri="http://schemas.openxmlformats.org/drawingml/2006/table">
            <a:tbl>
              <a:tblPr firstRow="1" bandRow="1">
                <a:tableStyleId>{5C22544A-7EE6-4342-B048-85BDC9FD1C3A}</a:tableStyleId>
              </a:tblPr>
              <a:tblGrid>
                <a:gridCol w="2186836"/>
                <a:gridCol w="1433186"/>
                <a:gridCol w="116840"/>
                <a:gridCol w="1612578"/>
                <a:gridCol w="1056957"/>
                <a:gridCol w="1056957"/>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kindergarten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CCSS.ELA-LITERACY.RI.K.2 </a:t>
                      </a:r>
                      <a:r>
                        <a:rPr kumimoji="0" lang="en-US" sz="105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With prompting and support, identify the main topic and retell key details of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in order to help the teacher identify revisions for a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  In kindergarten students do not need to know the term “Topic Sentence,” but the teacher should use the term as students assist the teacher in identifying information to add, delete or change.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kinder students help the teacher identify what needs to be added, deleted or changed in a Topic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05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have previously identified the Main Topic of a pre-selected student’s draft.</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read along as the teacher reads the Topic Sentence.</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learn the words add, delete and change.</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recognize obvious errors in the Topic Sentence (missing the topic word or key details).</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ask and answer questions  about the topic that will support ideas of what changes should be made to the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50" dirty="0" smtClean="0"/>
                        <a:t>topic</a:t>
                      </a:r>
                    </a:p>
                    <a:p>
                      <a:pPr marL="112713" indent="-112713">
                        <a:buFont typeface="Arial" panose="020B0604020202020204" pitchFamily="34" charset="0"/>
                        <a:buChar char="•"/>
                      </a:pPr>
                      <a:r>
                        <a:rPr lang="en-US" sz="1050" dirty="0" smtClean="0"/>
                        <a:t>draft</a:t>
                      </a:r>
                    </a:p>
                    <a:p>
                      <a:pPr marL="112713" indent="-112713">
                        <a:buFont typeface="Arial" panose="020B0604020202020204" pitchFamily="34" charset="0"/>
                        <a:buChar char="•"/>
                      </a:pPr>
                      <a:r>
                        <a:rPr lang="en-US" sz="1050" dirty="0" smtClean="0"/>
                        <a:t>key details</a:t>
                      </a:r>
                    </a:p>
                    <a:p>
                      <a:pPr marL="112713" indent="-112713">
                        <a:buFont typeface="Arial" panose="020B0604020202020204" pitchFamily="34" charset="0"/>
                        <a:buChar char="•"/>
                      </a:pPr>
                      <a:r>
                        <a:rPr lang="en-US" sz="1050" dirty="0" smtClean="0"/>
                        <a:t>add</a:t>
                      </a:r>
                    </a:p>
                    <a:p>
                      <a:pPr marL="112713" indent="-112713">
                        <a:buFont typeface="Arial" panose="020B0604020202020204" pitchFamily="34" charset="0"/>
                        <a:buChar char="•"/>
                      </a:pPr>
                      <a:r>
                        <a:rPr lang="en-US" sz="1050" dirty="0" smtClean="0"/>
                        <a:t>delete</a:t>
                      </a:r>
                    </a:p>
                    <a:p>
                      <a:pPr marL="112713" indent="-112713">
                        <a:buFont typeface="Arial" panose="020B0604020202020204" pitchFamily="34" charset="0"/>
                        <a:buChar char="•"/>
                      </a:pPr>
                      <a:r>
                        <a:rPr lang="en-US" sz="1050" dirty="0" smtClean="0"/>
                        <a:t>change</a:t>
                      </a:r>
                    </a:p>
                    <a:p>
                      <a:pPr marL="112713" indent="-112713">
                        <a:buFont typeface="Arial" panose="020B0604020202020204" pitchFamily="34" charset="0"/>
                        <a:buChar char="•"/>
                      </a:pPr>
                      <a:r>
                        <a:rPr lang="en-US" sz="1050" dirty="0" smtClean="0"/>
                        <a:t>identify</a:t>
                      </a: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50" noProof="0" dirty="0" smtClean="0">
                          <a:solidFill>
                            <a:schemeClr val="tx1"/>
                          </a:solidFill>
                        </a:rPr>
                        <a:t>tópico</a:t>
                      </a: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r>
                        <a:rPr lang="es-ES_tradnl" sz="1050" noProof="0" dirty="0" smtClean="0">
                          <a:solidFill>
                            <a:schemeClr val="tx1"/>
                          </a:solidFill>
                        </a:rPr>
                        <a:t>identificar</a:t>
                      </a:r>
                      <a:endParaRPr lang="es-ES_tradnl" sz="10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TO REVISE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CCSS.ELA-LITERACY.W.K.2a </a:t>
                      </a: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1" i="0" u="none" strike="noStrike" kern="1200" cap="none" spc="0" normalizeH="0" baseline="0" noProof="0" dirty="0" smtClean="0">
                          <a:ln>
                            <a:noFill/>
                          </a:ln>
                          <a:solidFill>
                            <a:schemeClr val="tx1"/>
                          </a:solidFill>
                          <a:effectLst/>
                          <a:uLnTx/>
                          <a:uFillTx/>
                          <a:latin typeface="+mn-lt"/>
                          <a:ea typeface="+mn-ea"/>
                          <a:cs typeface="+mn-cs"/>
                        </a:rPr>
                        <a:t>:</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in order to help the teacher revise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indent="0">
                        <a:buFont typeface="Wingdings" charset="2"/>
                        <a:buNone/>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schemeClr val="tx1"/>
                          </a:solidFill>
                          <a:effectLst/>
                          <a:uLnTx/>
                          <a:uFillTx/>
                          <a:latin typeface="+mn-lt"/>
                          <a:ea typeface="+mn-ea"/>
                          <a:cs typeface="+mn-cs"/>
                        </a:rPr>
                        <a:t>When kinder students write, draw or dictate changes they have made as a class in the teacher’s Topic Sentence they’ll need to be able to…</a:t>
                      </a:r>
                    </a:p>
                    <a:p>
                      <a:pPr marL="0" indent="0">
                        <a:buFont typeface="Wingdings" charset="2"/>
                        <a:buNone/>
                      </a:pPr>
                      <a:endParaRPr lang="en-US" sz="1050" dirty="0" smtClean="0">
                        <a:solidFill>
                          <a:schemeClr val="tx1"/>
                        </a:solidFill>
                      </a:endParaRPr>
                    </a:p>
                    <a:p>
                      <a:pPr marL="285750" indent="-285750">
                        <a:buFont typeface="Wingdings" charset="2"/>
                        <a:buChar char="q"/>
                      </a:pPr>
                      <a:r>
                        <a:rPr lang="en-US" sz="1050" dirty="0" smtClean="0">
                          <a:solidFill>
                            <a:schemeClr val="tx1"/>
                          </a:solidFill>
                        </a:rPr>
                        <a:t>recall what</a:t>
                      </a:r>
                      <a:r>
                        <a:rPr lang="en-US" sz="1050" baseline="0" dirty="0" smtClean="0">
                          <a:solidFill>
                            <a:schemeClr val="tx1"/>
                          </a:solidFill>
                        </a:rPr>
                        <a:t> information is missing or shouldn’t be in the pre-selected topic sentence (previously discussed).</a:t>
                      </a:r>
                    </a:p>
                    <a:p>
                      <a:pPr marL="285750" indent="-285750">
                        <a:buFont typeface="Wingdings" charset="2"/>
                        <a:buChar char="q"/>
                      </a:pPr>
                      <a:r>
                        <a:rPr lang="en-US" sz="1050" baseline="0" dirty="0" smtClean="0">
                          <a:solidFill>
                            <a:schemeClr val="tx1"/>
                          </a:solidFill>
                        </a:rPr>
                        <a:t>understand what add, delete, and change mean.</a:t>
                      </a:r>
                    </a:p>
                    <a:p>
                      <a:pPr marL="285750" marR="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1050" baseline="0" dirty="0" smtClean="0">
                          <a:solidFill>
                            <a:schemeClr val="tx1"/>
                          </a:solidFill>
                        </a:rPr>
                        <a:t>write, draw or dictate  information from the text that should be added, deleted or changed in the topic sentence (with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1050" dirty="0" smtClean="0">
                          <a:solidFill>
                            <a:schemeClr val="tx1"/>
                          </a:solidFill>
                        </a:rPr>
                        <a:t>add</a:t>
                      </a:r>
                    </a:p>
                    <a:p>
                      <a:pPr marL="112713" indent="-112713">
                        <a:buFont typeface="Arial" panose="020B0604020202020204" pitchFamily="34" charset="0"/>
                        <a:buChar char="•"/>
                      </a:pPr>
                      <a:r>
                        <a:rPr lang="en-US" sz="1050" dirty="0" smtClean="0">
                          <a:solidFill>
                            <a:schemeClr val="tx1"/>
                          </a:solidFill>
                        </a:rPr>
                        <a:t>delete</a:t>
                      </a:r>
                    </a:p>
                    <a:p>
                      <a:pPr marL="112713" indent="-112713">
                        <a:buFont typeface="Arial" panose="020B0604020202020204" pitchFamily="34" charset="0"/>
                        <a:buChar char="•"/>
                      </a:pPr>
                      <a:r>
                        <a:rPr lang="en-US" sz="1050" dirty="0" smtClean="0">
                          <a:solidFill>
                            <a:schemeClr val="tx1"/>
                          </a:solidFill>
                        </a:rPr>
                        <a:t>change</a:t>
                      </a:r>
                    </a:p>
                    <a:p>
                      <a:pPr marL="112713" indent="-112713">
                        <a:buFont typeface="Arial" panose="020B0604020202020204" pitchFamily="34" charset="0"/>
                        <a:buChar char="•"/>
                      </a:pPr>
                      <a:r>
                        <a:rPr lang="en-US" sz="1050" dirty="0" smtClean="0">
                          <a:solidFill>
                            <a:schemeClr val="tx1"/>
                          </a:solidFill>
                        </a:rPr>
                        <a:t>revise</a:t>
                      </a:r>
                    </a:p>
                    <a:p>
                      <a:pPr marL="0" indent="0">
                        <a:buFont typeface="Arial" panose="020B0604020202020204" pitchFamily="34" charset="0"/>
                        <a:buNone/>
                      </a:pP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50" noProof="0" dirty="0" smtClean="0">
                        <a:solidFill>
                          <a:schemeClr val="tx1"/>
                        </a:solidFill>
                      </a:endParaRPr>
                    </a:p>
                    <a:p>
                      <a:pPr marL="285750" indent="-285750">
                        <a:buFont typeface="Arial" panose="020B0604020202020204" pitchFamily="34" charset="0"/>
                        <a:buChar char="•"/>
                      </a:pPr>
                      <a:endParaRPr lang="es-ES_tradnl" sz="1050" noProof="0" dirty="0" smtClean="0">
                        <a:solidFill>
                          <a:schemeClr val="tx1"/>
                        </a:solidFill>
                      </a:endParaRPr>
                    </a:p>
                    <a:p>
                      <a:pPr marL="285750" indent="-285750">
                        <a:buFont typeface="Arial" panose="020B0604020202020204" pitchFamily="34" charset="0"/>
                        <a:buChar char="•"/>
                      </a:pPr>
                      <a:endParaRPr lang="es-ES_tradnl" sz="1050" noProof="0" dirty="0" smtClean="0">
                        <a:solidFill>
                          <a:schemeClr val="tx1"/>
                        </a:solidFill>
                      </a:endParaRPr>
                    </a:p>
                    <a:p>
                      <a:pPr marL="168275" indent="-168275">
                        <a:buFont typeface="Arial" panose="020B0604020202020204" pitchFamily="34" charset="0"/>
                        <a:buChar char="•"/>
                      </a:pPr>
                      <a:r>
                        <a:rPr lang="es-ES_tradnl" sz="1050" noProof="0" dirty="0" smtClean="0">
                          <a:solidFill>
                            <a:schemeClr val="tx1"/>
                          </a:solidFill>
                        </a:rPr>
                        <a:t>revisar</a:t>
                      </a:r>
                      <a:endParaRPr lang="es-ES_tradnl" sz="10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44526">
                <a:tc gridSpan="3">
                  <a:txBody>
                    <a:bodyPr/>
                    <a:lstStyle/>
                    <a:p>
                      <a:pPr marL="285750" indent="-285750">
                        <a:buFont typeface="Arial" panose="020B0604020202020204" pitchFamily="34" charset="0"/>
                        <a:buChar char="•"/>
                      </a:pPr>
                      <a:r>
                        <a:rPr lang="en-US" sz="1000" b="0" dirty="0" smtClean="0"/>
                        <a:t>Highlight the Topic Sentence</a:t>
                      </a:r>
                      <a:endParaRPr lang="en-US" sz="10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point to the Topic Sentence the teacher has highlighted.</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285750" indent="-285750">
                        <a:buFont typeface="Arial" panose="020B0604020202020204" pitchFamily="34" charset="0"/>
                        <a:buChar char="•"/>
                      </a:pPr>
                      <a:r>
                        <a:rPr lang="en-US" sz="1000" dirty="0" smtClean="0"/>
                        <a:t>Annotating – Note-Taking (use ideas from K/N and Topic Tally Chart)</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while listening to a Read Aloud, students will be able to raise their hand if they see information that needs to be added, deleted or changed to the Topic Sentence in the draft and come up and put a sticky note or underline it as a form of 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285750" indent="-285750">
                        <a:buFont typeface="Arial" panose="020B0604020202020204" pitchFamily="34" charset="0"/>
                        <a:buChar char="•"/>
                      </a:pPr>
                      <a:r>
                        <a:rPr lang="en-US" sz="1000" dirty="0" smtClean="0"/>
                        <a:t>What the author wants</a:t>
                      </a:r>
                      <a:r>
                        <a:rPr lang="en-US" sz="1000" baseline="0" dirty="0" smtClean="0"/>
                        <a:t> the reader to know MOST</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teacher reads the revised Topic Sentence and students are able to agree or disagree that this is the most important point about the text (thumbs up/down).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285750" indent="-285750">
                        <a:buFont typeface="Arial" panose="020B0604020202020204" pitchFamily="34" charset="0"/>
                        <a:buChar char="•"/>
                      </a:pPr>
                      <a:r>
                        <a:rPr lang="en-US" sz="1000" dirty="0" smtClean="0"/>
                        <a:t>Revision Model Sheet (and bookmarks)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indent="-171450">
                        <a:buFont typeface="Arial" panose="020B0604020202020204" pitchFamily="34" charset="0"/>
                        <a:buChar char="•"/>
                      </a:pPr>
                      <a:r>
                        <a:rPr lang="en-US" sz="1000" dirty="0" smtClean="0"/>
                        <a:t>teacher uses the revision bookmark to ask students questions</a:t>
                      </a:r>
                      <a:r>
                        <a:rPr lang="en-US" sz="1000" baseline="0" dirty="0" smtClean="0"/>
                        <a:t> about their revisions to the Topic Sentence (whole class model).</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indent="-171450">
                        <a:buFont typeface="Arial"/>
                        <a:buChar char="•"/>
                      </a:pPr>
                      <a:r>
                        <a:rPr lang="en-US" sz="1000" dirty="0" smtClean="0"/>
                        <a:t>tell the teacher what the newly revised Topic Sentence is, as </a:t>
                      </a:r>
                      <a:r>
                        <a:rPr lang="en-US" sz="1000" baseline="0" dirty="0" smtClean="0"/>
                        <a:t>the teacher writes it on the TBEAR notes.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01524">
                <a:tc gridSpan="6">
                  <a:txBody>
                    <a:bodyPr/>
                    <a:lstStyle/>
                    <a:p>
                      <a:r>
                        <a:rPr lang="en-US" sz="1000" b="1" dirty="0" smtClean="0"/>
                        <a:t>From</a:t>
                      </a:r>
                      <a:r>
                        <a:rPr lang="en-US" sz="1000" b="1" baseline="0" dirty="0" smtClean="0"/>
                        <a:t> the Field…</a:t>
                      </a:r>
                    </a:p>
                    <a:p>
                      <a:endParaRPr lang="en-US" sz="1000" baseline="0" dirty="0" smtClean="0"/>
                    </a:p>
                    <a:p>
                      <a:r>
                        <a:rPr lang="en-US" sz="1000" baseline="0" dirty="0" smtClean="0"/>
                        <a:t>Students can practice adding, deleting and/or changing information using the revisions signals on simple sentences with much support.</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17</a:t>
            </a:fld>
            <a:endParaRPr lang="en-US" dirty="0"/>
          </a:p>
        </p:txBody>
      </p:sp>
    </p:spTree>
    <p:extLst>
      <p:ext uri="{BB962C8B-B14F-4D97-AF65-F5344CB8AC3E}">
        <p14:creationId xmlns:p14="http://schemas.microsoft.com/office/powerpoint/2010/main" val="154040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57308"/>
            <a:ext cx="4263662" cy="11975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75643"/>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2" y="226197"/>
            <a:ext cx="4016046" cy="1103926"/>
            <a:chOff x="785469" y="-63646"/>
            <a:chExt cx="3543570" cy="1003569"/>
          </a:xfrm>
        </p:grpSpPr>
        <p:sp>
          <p:nvSpPr>
            <p:cNvPr id="2" name="TextBox 1"/>
            <p:cNvSpPr txBox="1"/>
            <p:nvPr/>
          </p:nvSpPr>
          <p:spPr>
            <a:xfrm>
              <a:off x="785469" y="-497"/>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Continued…</a:t>
              </a:r>
            </a:p>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3299070163"/>
              </p:ext>
            </p:extLst>
          </p:nvPr>
        </p:nvGraphicFramePr>
        <p:xfrm>
          <a:off x="95414" y="955008"/>
          <a:ext cx="7503991" cy="8390822"/>
        </p:xfrm>
        <a:graphic>
          <a:graphicData uri="http://schemas.openxmlformats.org/drawingml/2006/table">
            <a:tbl>
              <a:tblPr firstRow="1" bandRow="1">
                <a:noFill/>
              </a:tblPr>
              <a:tblGrid>
                <a:gridCol w="464102"/>
                <a:gridCol w="1782809"/>
                <a:gridCol w="960897"/>
                <a:gridCol w="2211134"/>
                <a:gridCol w="602683"/>
                <a:gridCol w="1482366"/>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of the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233363" marR="0" lvl="0" indent="-6032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(part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a:t>
                      </a:r>
                      <a:r>
                        <a:rPr kumimoji="0" lang="en-US" sz="1200" b="0" i="1" u="none" strike="noStrike" kern="1200" cap="none" spc="0" normalizeH="0" baseline="0" noProof="0" smtClean="0">
                          <a:ln>
                            <a:noFill/>
                          </a:ln>
                          <a:solidFill>
                            <a:prstClr val="black"/>
                          </a:solidFill>
                          <a:effectLst/>
                          <a:uLnTx/>
                          <a:uFillTx/>
                          <a:latin typeface="+mn-lt"/>
                          <a:ea typeface="+mn-ea"/>
                          <a:cs typeface="+mn-cs"/>
                        </a:rPr>
                        <a:t>independence toward 4</a:t>
                      </a:r>
                      <a:r>
                        <a:rPr kumimoji="0" lang="en-US" sz="1200" b="0" i="1" u="none" strike="noStrike" kern="1200" cap="none" spc="0" normalizeH="0" baseline="30000" noProof="0" smtClean="0">
                          <a:ln>
                            <a:noFill/>
                          </a:ln>
                          <a:solidFill>
                            <a:prstClr val="black"/>
                          </a:solidFill>
                          <a:effectLst/>
                          <a:uLnTx/>
                          <a:uFillTx/>
                          <a:latin typeface="+mn-lt"/>
                          <a:ea typeface="+mn-ea"/>
                          <a:cs typeface="+mn-cs"/>
                        </a:rPr>
                        <a:t>th</a:t>
                      </a:r>
                      <a:r>
                        <a:rPr kumimoji="0" lang="en-US" sz="1200" b="0" i="1" u="none" strike="noStrike" kern="1200" cap="none" spc="0" normalizeH="0" baseline="0" noProof="0" smtClean="0">
                          <a:ln>
                            <a:noFill/>
                          </a:ln>
                          <a:solidFill>
                            <a:prstClr val="black"/>
                          </a:solidFill>
                          <a:effectLst/>
                          <a:uLnTx/>
                          <a:uFillTx/>
                          <a:latin typeface="+mn-lt"/>
                          <a:ea typeface="+mn-ea"/>
                          <a:cs typeface="+mn-cs"/>
                        </a:rPr>
                        <a:t> grade)</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t>
                      </a:r>
                    </a:p>
                    <a:p>
                      <a:pPr marL="57150" indent="0"/>
                      <a:r>
                        <a:rPr lang="en-US" sz="1200" baseline="0" dirty="0" smtClean="0"/>
                        <a:t>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695802" y="1254816"/>
            <a:ext cx="1803362" cy="948223"/>
          </a:xfrm>
          <a:prstGeom prst="rect">
            <a:avLst/>
          </a:prstGeom>
          <a:ln>
            <a:solidFill>
              <a:schemeClr val="tx1"/>
            </a:solidFill>
          </a:ln>
        </p:spPr>
      </p:pic>
      <p:sp>
        <p:nvSpPr>
          <p:cNvPr id="4" name="Date Placeholder 3"/>
          <p:cNvSpPr>
            <a:spLocks noGrp="1"/>
          </p:cNvSpPr>
          <p:nvPr>
            <p:ph type="dt" sz="half" idx="10"/>
          </p:nvPr>
        </p:nvSpPr>
        <p:spPr/>
        <p:txBody>
          <a:bodyPr/>
          <a:lstStyle/>
          <a:p>
            <a:r>
              <a:rPr lang="en-US" smtClean="0"/>
              <a:t>10/3/2016</a:t>
            </a:r>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18</a:t>
            </a:fld>
            <a:endParaRPr lang="en-US" dirty="0"/>
          </a:p>
        </p:txBody>
      </p:sp>
    </p:spTree>
    <p:extLst>
      <p:ext uri="{BB962C8B-B14F-4D97-AF65-F5344CB8AC3E}">
        <p14:creationId xmlns:p14="http://schemas.microsoft.com/office/powerpoint/2010/main" val="195911587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66" y="-70010"/>
            <a:ext cx="3873279" cy="1103926"/>
            <a:chOff x="911440" y="-63646"/>
            <a:chExt cx="3417599" cy="1003569"/>
          </a:xfrm>
        </p:grpSpPr>
        <p:sp>
          <p:nvSpPr>
            <p:cNvPr id="2" name="TextBox 1"/>
            <p:cNvSpPr txBox="1"/>
            <p:nvPr/>
          </p:nvSpPr>
          <p:spPr>
            <a:xfrm>
              <a:off x="911440" y="266593"/>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641018132"/>
              </p:ext>
            </p:extLst>
          </p:nvPr>
        </p:nvGraphicFramePr>
        <p:xfrm>
          <a:off x="114106"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5" y="4928639"/>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10/3/2016</a:t>
            </a:r>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19</a:t>
            </a:fld>
            <a:endParaRPr lang="en-US" dirty="0"/>
          </a:p>
        </p:txBody>
      </p:sp>
    </p:spTree>
    <p:extLst>
      <p:ext uri="{BB962C8B-B14F-4D97-AF65-F5344CB8AC3E}">
        <p14:creationId xmlns:p14="http://schemas.microsoft.com/office/powerpoint/2010/main" val="392855880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05278" y="9382462"/>
            <a:ext cx="1748790" cy="535517"/>
          </a:xfrm>
        </p:spPr>
        <p:txBody>
          <a:bodyPr/>
          <a:lstStyle/>
          <a:p>
            <a:fld id="{CBAC3556-5FAF-4CEF-BDF2-3BC833A9967C}" type="slidenum">
              <a:rPr lang="en-US" smtClean="0"/>
              <a:t>2</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407045" y="266503"/>
            <a:ext cx="6499952" cy="3754874"/>
          </a:xfrm>
          <a:prstGeom prst="rect">
            <a:avLst/>
          </a:prstGeom>
          <a:noFill/>
        </p:spPr>
        <p:txBody>
          <a:bodyPr wrap="square" rtlCol="0">
            <a:spAutoFit/>
          </a:bodyPr>
          <a:lstStyle/>
          <a:p>
            <a:pPr algn="ctr"/>
            <a:r>
              <a:rPr lang="en-US" sz="1400"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 40</a:t>
            </a:r>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4980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3"/>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640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10/3/2016</a:t>
            </a:r>
            <a:endParaRPr lang="en-US" dirty="0"/>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7291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3894130"/>
              </p:ext>
            </p:extLst>
          </p:nvPr>
        </p:nvGraphicFramePr>
        <p:xfrm>
          <a:off x="125260" y="203586"/>
          <a:ext cx="7510888" cy="9720981"/>
        </p:xfrm>
        <a:graphic>
          <a:graphicData uri="http://schemas.openxmlformats.org/drawingml/2006/table">
            <a:tbl>
              <a:tblPr firstRow="1" bandRow="1">
                <a:tableStyleId>{5C22544A-7EE6-4342-B048-85BDC9FD1C3A}</a:tableStyleId>
              </a:tblPr>
              <a:tblGrid>
                <a:gridCol w="2205564"/>
                <a:gridCol w="1255755"/>
                <a:gridCol w="309015"/>
                <a:gridCol w="1730085"/>
                <a:gridCol w="993330"/>
                <a:gridCol w="1017139"/>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kindergarten students revise the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(part of the Bridge) by describing or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CCSS.ELA-LITERACY.RI.K.3 –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With prompting and support, describe the connection between two individuals, events, ideas, or pieces of information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identify what can be added, deleted or changed to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kindergarten students do not need to know the term Background Knowledge, but the teacher should use the term as students assist the teacher in identifying information to add, delete or change.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identify what needs to be added, deleted or changed  in the Background Knowledge sentence(s)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500" b="0" i="1" u="none" strike="noStrike" kern="1200" cap="none" spc="0" normalizeH="0" baseline="0" noProof="0" dirty="0" smtClean="0">
                        <a:ln>
                          <a:noFill/>
                        </a:ln>
                        <a:solidFill>
                          <a:srgbClr val="C00000"/>
                        </a:solidFill>
                        <a:effectLst/>
                        <a:uLnTx/>
                        <a:uFillTx/>
                        <a:latin typeface="+mn-lt"/>
                        <a:ea typeface="+mn-ea"/>
                        <a:cs typeface="+mn-cs"/>
                      </a:endParaRPr>
                    </a:p>
                    <a:p>
                      <a:pPr marL="285750" indent="-285750">
                        <a:buFont typeface="Wingdings" charset="2"/>
                        <a:buChar char="q"/>
                      </a:pPr>
                      <a:r>
                        <a:rPr lang="en-US" sz="1000" dirty="0" smtClean="0"/>
                        <a:t>have previously identified</a:t>
                      </a:r>
                      <a:r>
                        <a:rPr lang="en-US" sz="1000" baseline="0" dirty="0" smtClean="0"/>
                        <a:t> </a:t>
                      </a:r>
                      <a:r>
                        <a:rPr lang="en-US" sz="1000" dirty="0" smtClean="0"/>
                        <a:t>the Topic Sentence.</a:t>
                      </a:r>
                    </a:p>
                    <a:p>
                      <a:pPr marL="285750" indent="-285750">
                        <a:buFont typeface="Wingdings" charset="2"/>
                        <a:buChar char="q"/>
                      </a:pPr>
                      <a:r>
                        <a:rPr lang="en-US" sz="1000" dirty="0" smtClean="0"/>
                        <a:t>understand who (individual) or what (events, ideas pieces of information) from the text tells about (connects to) the Topic Sentence.</a:t>
                      </a:r>
                    </a:p>
                    <a:p>
                      <a:pPr marL="285750" indent="-285750">
                        <a:buFont typeface="Wingdings" charset="2"/>
                        <a:buChar char="q"/>
                      </a:pPr>
                      <a:r>
                        <a:rPr lang="en-US" sz="1000" dirty="0" smtClean="0"/>
                        <a:t>learn</a:t>
                      </a:r>
                      <a:r>
                        <a:rPr lang="en-US" sz="1000" baseline="0" dirty="0" smtClean="0"/>
                        <a:t> that Background Knowledge helps the reader understand more about (definitions or descriptions if needed) the Main Topic.</a:t>
                      </a:r>
                      <a:endParaRPr lang="en-US" sz="1000" dirty="0" smtClean="0"/>
                    </a:p>
                    <a:p>
                      <a:pPr marL="285750" indent="-285750">
                        <a:buFont typeface="Wingdings" charset="2"/>
                        <a:buChar char="q"/>
                      </a:pPr>
                      <a:r>
                        <a:rPr lang="en-US" sz="1000" dirty="0" smtClean="0"/>
                        <a:t>read along as the teacher reads the Background</a:t>
                      </a:r>
                      <a:r>
                        <a:rPr lang="en-US" sz="1000" baseline="0" dirty="0" smtClean="0"/>
                        <a:t> Knowledge sentence(s).</a:t>
                      </a:r>
                      <a:endParaRPr lang="en-US" sz="1000" baseline="0" dirty="0" smtClean="0">
                        <a:solidFill>
                          <a:schemeClr val="tx1"/>
                        </a:solidFill>
                      </a:endParaRPr>
                    </a:p>
                    <a:p>
                      <a:pPr marL="284163" marR="0" lvl="0" indent="-2841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obvious errors in the Background Knowledge sentence(s).</a:t>
                      </a:r>
                    </a:p>
                    <a:p>
                      <a:pPr marL="284163" marR="0" lvl="0" indent="-2841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support and guiding questions, find information in the text that can be added, deleted or changed to the Background Knowledge.</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06511">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main topic</a:t>
                      </a:r>
                    </a:p>
                    <a:p>
                      <a:pPr marL="112713" indent="-112713">
                        <a:buFont typeface="Arial" panose="020B0604020202020204" pitchFamily="34" charset="0"/>
                        <a:buChar char="•"/>
                      </a:pPr>
                      <a:r>
                        <a:rPr lang="en-US" sz="1000" dirty="0" smtClean="0"/>
                        <a:t>topic sentence</a:t>
                      </a:r>
                    </a:p>
                    <a:p>
                      <a:pPr marL="112713" indent="-112713">
                        <a:buFont typeface="Arial" panose="020B0604020202020204" pitchFamily="34" charset="0"/>
                        <a:buChar char="•"/>
                      </a:pPr>
                      <a:r>
                        <a:rPr lang="en-US" sz="1000" dirty="0" smtClean="0"/>
                        <a:t>Individuals</a:t>
                      </a:r>
                    </a:p>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r>
                        <a:rPr lang="en-US" sz="1000" dirty="0" smtClean="0"/>
                        <a:t>events</a:t>
                      </a:r>
                    </a:p>
                    <a:p>
                      <a:pPr marL="112713" indent="-112713">
                        <a:buFont typeface="Arial" panose="020B0604020202020204" pitchFamily="34" charset="0"/>
                        <a:buChar char="•"/>
                      </a:pPr>
                      <a:r>
                        <a:rPr lang="en-US" sz="1000" dirty="0" smtClean="0"/>
                        <a:t>ideas</a:t>
                      </a:r>
                    </a:p>
                    <a:p>
                      <a:pPr marL="112713" indent="-112713">
                        <a:buFont typeface="Arial" panose="020B0604020202020204" pitchFamily="34" charset="0"/>
                        <a:buChar char="•"/>
                      </a:pPr>
                      <a:r>
                        <a:rPr lang="en-US" sz="1000" dirty="0" smtClean="0"/>
                        <a:t>information</a:t>
                      </a:r>
                    </a:p>
                    <a:p>
                      <a:pPr marL="112713" indent="-112713">
                        <a:buFont typeface="Arial" panose="020B0604020202020204" pitchFamily="34" charset="0"/>
                        <a:buChar char="•"/>
                      </a:pPr>
                      <a:r>
                        <a:rPr lang="en-US" sz="1000" dirty="0" smtClean="0"/>
                        <a:t>text</a:t>
                      </a:r>
                    </a:p>
                    <a:p>
                      <a:pPr marL="112713" indent="-112713">
                        <a:buFont typeface="Arial" panose="020B0604020202020204" pitchFamily="34" charset="0"/>
                        <a:buChar char="•"/>
                      </a:pPr>
                      <a:r>
                        <a:rPr lang="en-US" sz="1000" dirty="0" smtClean="0"/>
                        <a:t>connection</a:t>
                      </a:r>
                    </a:p>
                    <a:p>
                      <a:pPr marL="112713" indent="-112713">
                        <a:buFont typeface="Arial" panose="020B0604020202020204" pitchFamily="34" charset="0"/>
                        <a:buChar char="•"/>
                      </a:pPr>
                      <a:r>
                        <a:rPr lang="en-US" sz="1000" dirty="0" smtClean="0"/>
                        <a:t>add</a:t>
                      </a:r>
                    </a:p>
                    <a:p>
                      <a:pPr marL="112713" indent="-112713">
                        <a:buFont typeface="Arial" panose="020B0604020202020204" pitchFamily="34" charset="0"/>
                        <a:buChar char="•"/>
                      </a:pPr>
                      <a:r>
                        <a:rPr lang="en-US" sz="1000" dirty="0" smtClean="0"/>
                        <a:t>delete</a:t>
                      </a:r>
                    </a:p>
                    <a:p>
                      <a:pPr marL="112713" indent="-112713">
                        <a:buFont typeface="Arial" panose="020B0604020202020204" pitchFamily="34" charset="0"/>
                        <a:buChar char="•"/>
                      </a:pPr>
                      <a:r>
                        <a:rPr lang="en-US" sz="1000" dirty="0" smtClean="0"/>
                        <a:t>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s-ES_tradnl" sz="1000" baseline="0" noProof="0" dirty="0" smtClean="0">
                        <a:solidFill>
                          <a:schemeClr val="tx1"/>
                        </a:solidFill>
                      </a:endParaRPr>
                    </a:p>
                    <a:p>
                      <a:pPr marL="0" indent="0">
                        <a:buFont typeface="Arial" panose="020B0604020202020204" pitchFamily="34" charset="0"/>
                        <a:buNone/>
                      </a:pPr>
                      <a:endParaRPr lang="es-ES_tradnl" sz="1000" baseline="0" noProof="0" dirty="0" smtClean="0">
                        <a:solidFill>
                          <a:schemeClr val="tx1"/>
                        </a:solidFill>
                      </a:endParaRPr>
                    </a:p>
                    <a:p>
                      <a:pPr marL="0" indent="0">
                        <a:buFont typeface="Arial" panose="020B0604020202020204" pitchFamily="34" charset="0"/>
                        <a:buNone/>
                      </a:pPr>
                      <a:endParaRPr lang="es-ES_tradnl" sz="1000" baseline="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individuos/individuales</a:t>
                      </a:r>
                    </a:p>
                    <a:p>
                      <a:pPr marL="168275" indent="-168275">
                        <a:buFont typeface="Arial" panose="020B0604020202020204" pitchFamily="34" charset="0"/>
                        <a:buChar char="•"/>
                      </a:pPr>
                      <a:endParaRPr lang="es-ES_tradnl" sz="1000" baseline="0" noProof="0" dirty="0" smtClean="0">
                        <a:solidFill>
                          <a:schemeClr val="tx1"/>
                        </a:solidFill>
                      </a:endParaRPr>
                    </a:p>
                    <a:p>
                      <a:pPr marL="168275" indent="-168275">
                        <a:buFont typeface="Arial" panose="020B0604020202020204" pitchFamily="34" charset="0"/>
                        <a:buChar char="•"/>
                      </a:pPr>
                      <a:r>
                        <a:rPr lang="es-ES_tradnl" sz="1000" baseline="0" noProof="0" dirty="0" smtClean="0">
                          <a:solidFill>
                            <a:schemeClr val="tx1"/>
                          </a:solidFill>
                        </a:rPr>
                        <a:t>Eventos</a:t>
                      </a:r>
                    </a:p>
                    <a:p>
                      <a:pPr marL="168275" indent="-168275">
                        <a:buFont typeface="Arial" panose="020B0604020202020204" pitchFamily="34" charset="0"/>
                        <a:buChar char="•"/>
                      </a:pPr>
                      <a:endParaRPr lang="es-ES_tradnl" sz="1000" baseline="0" noProof="0" dirty="0" smtClean="0">
                        <a:solidFill>
                          <a:schemeClr val="tx1"/>
                        </a:solidFill>
                      </a:endParaRPr>
                    </a:p>
                    <a:p>
                      <a:pPr marL="168275" indent="-168275">
                        <a:buFont typeface="Arial" panose="020B0604020202020204" pitchFamily="34" charset="0"/>
                        <a:buChar char="•"/>
                      </a:pPr>
                      <a:r>
                        <a:rPr lang="es-ES_tradnl" sz="1000" baseline="0" noProof="0" dirty="0" smtClean="0">
                          <a:solidFill>
                            <a:schemeClr val="tx1"/>
                          </a:solidFill>
                        </a:rPr>
                        <a:t>información</a:t>
                      </a:r>
                    </a:p>
                    <a:p>
                      <a:pPr marL="168275" indent="-168275">
                        <a:buFont typeface="Arial" panose="020B0604020202020204" pitchFamily="34" charset="0"/>
                        <a:buChar char="•"/>
                      </a:pPr>
                      <a:r>
                        <a:rPr lang="es-ES_tradnl" sz="1000" baseline="0" noProof="0" dirty="0" smtClean="0">
                          <a:solidFill>
                            <a:schemeClr val="tx1"/>
                          </a:solidFill>
                        </a:rPr>
                        <a:t>texto</a:t>
                      </a:r>
                    </a:p>
                    <a:p>
                      <a:pPr marL="168275" indent="-168275">
                        <a:buFont typeface="Arial" panose="020B0604020202020204" pitchFamily="34" charset="0"/>
                        <a:buChar char="•"/>
                      </a:pPr>
                      <a:r>
                        <a:rPr lang="es-ES_tradnl" sz="1000" baseline="0" noProof="0" dirty="0" smtClean="0">
                          <a:solidFill>
                            <a:schemeClr val="tx1"/>
                          </a:solidFill>
                        </a:rPr>
                        <a:t>conexión</a:t>
                      </a:r>
                    </a:p>
                    <a:p>
                      <a:pPr marL="285750" indent="-285750">
                        <a:buFont typeface="Arial" panose="020B0604020202020204" pitchFamily="34" charset="0"/>
                        <a:buChar char="•"/>
                      </a:pPr>
                      <a:endParaRPr lang="es-ES_tradnl" sz="1000" baseline="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TO REVISE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CCSS.ELA-LITERACY.W.K.2a-b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in order to draw, dictate or write  information to be added, deleted or changed to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In kindergarten students begin to make the connection that information is needed to explain to the reader more about the Main Topic</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writing to demonstrate an understanding of what needs to be added,</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 deleted or changed  in the Background Knowledge sentence(s)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charset="2"/>
                        <a:buNone/>
                      </a:pP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285750" indent="-285750">
                        <a:buFont typeface="Wingdings" charset="2"/>
                        <a:buChar char="q"/>
                      </a:pPr>
                      <a:r>
                        <a:rPr lang="en-US" sz="1000" dirty="0" smtClean="0">
                          <a:solidFill>
                            <a:schemeClr val="tx1"/>
                          </a:solidFill>
                        </a:rPr>
                        <a:t>recall what</a:t>
                      </a:r>
                      <a:r>
                        <a:rPr lang="en-US" sz="1000" baseline="0" dirty="0" smtClean="0">
                          <a:solidFill>
                            <a:schemeClr val="tx1"/>
                          </a:solidFill>
                        </a:rPr>
                        <a:t> information is missing or shouldn’t be in the pre-selected Background Knowledge that the teacher has highlighted.</a:t>
                      </a:r>
                    </a:p>
                    <a:p>
                      <a:pPr marL="285750" indent="-285750">
                        <a:buFont typeface="Wingdings" charset="2"/>
                        <a:buChar char="q"/>
                      </a:pPr>
                      <a:r>
                        <a:rPr lang="en-US" sz="1000" baseline="0" dirty="0" smtClean="0">
                          <a:solidFill>
                            <a:schemeClr val="tx1"/>
                          </a:solidFill>
                        </a:rPr>
                        <a:t>understand what add, delete, and change mean.</a:t>
                      </a:r>
                    </a:p>
                    <a:p>
                      <a:pPr marL="285750" marR="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1000" baseline="0" dirty="0" smtClean="0">
                          <a:solidFill>
                            <a:schemeClr val="tx1"/>
                          </a:solidFill>
                        </a:rPr>
                        <a:t>write, draw or dictate  information from the text that should be added, deleted or changed in the Background Knowledge sentence(s) so readers will know more about what they will be reading (with guiding questions and much support).</a:t>
                      </a:r>
                    </a:p>
                    <a:p>
                      <a:pPr marL="285750" indent="-285750">
                        <a:buFont typeface="Wingdings" charset="2"/>
                        <a:buChar char="q"/>
                      </a:pPr>
                      <a:endParaRPr lang="en-US" sz="10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a:buChar char="•"/>
                      </a:pPr>
                      <a:r>
                        <a:rPr lang="en-US" sz="1000" dirty="0" smtClean="0"/>
                        <a:t>draw</a:t>
                      </a:r>
                    </a:p>
                    <a:p>
                      <a:pPr marL="171450" indent="-171450">
                        <a:buFont typeface="Arial"/>
                        <a:buChar char="•"/>
                      </a:pPr>
                      <a:r>
                        <a:rPr lang="en-US" sz="1000" dirty="0" smtClean="0"/>
                        <a:t>dictate</a:t>
                      </a:r>
                    </a:p>
                    <a:p>
                      <a:pPr marL="171450" indent="-171450">
                        <a:buFont typeface="Arial"/>
                        <a:buChar char="•"/>
                      </a:pPr>
                      <a:r>
                        <a:rPr lang="en-US" sz="1000" dirty="0" smtClean="0"/>
                        <a:t>write</a:t>
                      </a:r>
                    </a:p>
                    <a:p>
                      <a:pPr marL="171450" indent="-171450">
                        <a:buFont typeface="Arial"/>
                        <a:buChar char="•"/>
                      </a:pPr>
                      <a:r>
                        <a:rPr lang="en-US" sz="1000" dirty="0" smtClean="0"/>
                        <a:t>bridge</a:t>
                      </a:r>
                    </a:p>
                    <a:p>
                      <a:pPr marL="171450" indent="-171450">
                        <a:buFont typeface="Arial"/>
                        <a:buChar char="•"/>
                      </a:pPr>
                      <a:r>
                        <a:rPr lang="en-US" sz="1000" dirty="0" smtClean="0"/>
                        <a:t>revise</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dictar</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revisar</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285750" indent="-285750">
                        <a:buFont typeface="Arial" panose="020B0604020202020204" pitchFamily="34" charset="0"/>
                        <a:buChar char="•"/>
                      </a:pPr>
                      <a:r>
                        <a:rPr lang="en-US" sz="900" b="0" dirty="0" smtClean="0"/>
                        <a:t>Definitions and Descriptions of the Topic Tally Words to increase understanding of why the Main Idea or Topic Sentence is Important (information that should be included in the Bridge)</a:t>
                      </a:r>
                      <a:endParaRPr lang="en-US" sz="9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provide some background knowledge for the definitions and descriptions of the Topic Tally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share/discuss why topic tally words are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K/N and 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while listening to a read aloud, students will be able to raise their hand when they recall information that needs to be added, deleted or changed in the Background Knowledge sentence(s) and come up and put a sticky note or underline it as a form of 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04610">
                <a:tc gridSpan="2">
                  <a:txBody>
                    <a:bodyPr/>
                    <a:lstStyle/>
                    <a:p>
                      <a:pPr marL="285750" indent="-285750">
                        <a:buFont typeface="Arial" panose="020B0604020202020204" pitchFamily="34" charset="0"/>
                        <a:buChar char="•"/>
                      </a:pPr>
                      <a:r>
                        <a:rPr lang="en-US" sz="900" dirty="0" smtClean="0"/>
                        <a:t>Revision</a:t>
                      </a:r>
                      <a:r>
                        <a:rPr lang="en-US" sz="900" baseline="0" dirty="0" smtClean="0"/>
                        <a:t> Model Sheet (Bookmarks)</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teacher uses the bookmark to ask students questions</a:t>
                      </a:r>
                      <a:r>
                        <a:rPr lang="en-US" sz="900" baseline="0" dirty="0" smtClean="0"/>
                        <a:t> about the Background Knowledge.</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indent="-171450" algn="l" defTabSz="777240" rtl="0" eaLnBrk="1" fontAlgn="auto" latinLnBrk="0" hangingPunct="1">
                        <a:lnSpc>
                          <a:spcPct val="100000"/>
                        </a:lnSpc>
                        <a:spcBef>
                          <a:spcPts val="0"/>
                        </a:spcBef>
                        <a:spcAft>
                          <a:spcPts val="0"/>
                        </a:spcAft>
                        <a:buClrTx/>
                        <a:buSzTx/>
                        <a:buFont typeface="Arial"/>
                        <a:buChar char="•"/>
                        <a:tabLst/>
                        <a:defRPr/>
                      </a:pPr>
                      <a:r>
                        <a:rPr lang="en-US" sz="900" dirty="0" smtClean="0"/>
                        <a:t>tell the teacher what the Background Knowledge is (the teacher has highlighted this information) as</a:t>
                      </a:r>
                      <a:r>
                        <a:rPr lang="en-US" sz="900" baseline="0" dirty="0" smtClean="0"/>
                        <a:t> the teacher writes it on the TBEAR notes.</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indent="-171450" algn="l" defTabSz="777240" rtl="0" eaLnBrk="1" fontAlgn="auto" latinLnBrk="0" hangingPunct="1">
                        <a:lnSpc>
                          <a:spcPct val="100000"/>
                        </a:lnSpc>
                        <a:spcBef>
                          <a:spcPts val="0"/>
                        </a:spcBef>
                        <a:spcAft>
                          <a:spcPts val="0"/>
                        </a:spcAft>
                        <a:buClrTx/>
                        <a:buSzTx/>
                        <a:buFont typeface="Arial"/>
                        <a:buChar char="•"/>
                        <a:tabLst/>
                        <a:defRPr/>
                      </a:pP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4010">
                <a:tc gridSpan="6">
                  <a:txBody>
                    <a:bodyPr/>
                    <a:lstStyle/>
                    <a:p>
                      <a:r>
                        <a:rPr lang="en-US" sz="900" dirty="0" smtClean="0"/>
                        <a:t>From</a:t>
                      </a:r>
                      <a:r>
                        <a:rPr lang="en-US" sz="900" baseline="0" dirty="0" smtClean="0"/>
                        <a:t> the Field…</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794058" y="9522883"/>
            <a:ext cx="1748790" cy="535517"/>
          </a:xfrm>
        </p:spPr>
        <p:txBody>
          <a:bodyPr/>
          <a:lstStyle/>
          <a:p>
            <a:fld id="{CBAC3556-5FAF-4CEF-BDF2-3BC833A9967C}" type="slidenum">
              <a:rPr lang="en-US" smtClean="0"/>
              <a:t>21</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17947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285342805"/>
              </p:ext>
            </p:extLst>
          </p:nvPr>
        </p:nvGraphicFramePr>
        <p:xfrm>
          <a:off x="98163" y="557558"/>
          <a:ext cx="7590713" cy="9040932"/>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4">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2377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5" y="594490"/>
            <a:ext cx="2145848" cy="1136501"/>
          </a:xfrm>
          <a:prstGeom prst="rect">
            <a:avLst/>
          </a:prstGeom>
          <a:ln>
            <a:solidFill>
              <a:schemeClr val="tx1"/>
            </a:solidFill>
          </a:ln>
        </p:spPr>
      </p:pic>
      <p:sp>
        <p:nvSpPr>
          <p:cNvPr id="4" name="Date Placeholder 3"/>
          <p:cNvSpPr>
            <a:spLocks noGrp="1"/>
          </p:cNvSpPr>
          <p:nvPr>
            <p:ph type="dt" sz="half" idx="10"/>
          </p:nvPr>
        </p:nvSpPr>
        <p:spPr>
          <a:xfrm>
            <a:off x="170526" y="9448719"/>
            <a:ext cx="1748790" cy="535517"/>
          </a:xfrm>
        </p:spPr>
        <p:txBody>
          <a:bodyPr/>
          <a:lstStyle/>
          <a:p>
            <a:r>
              <a:rPr lang="en-US" smtClean="0"/>
              <a:t>10/3/2016</a:t>
            </a:r>
            <a:endParaRPr lang="en-US" dirty="0"/>
          </a:p>
        </p:txBody>
      </p:sp>
      <p:sp>
        <p:nvSpPr>
          <p:cNvPr id="6" name="Slide Number Placeholder 5"/>
          <p:cNvSpPr>
            <a:spLocks noGrp="1"/>
          </p:cNvSpPr>
          <p:nvPr>
            <p:ph type="sldNum" sz="quarter" idx="12"/>
          </p:nvPr>
        </p:nvSpPr>
        <p:spPr>
          <a:xfrm>
            <a:off x="5808306" y="9062973"/>
            <a:ext cx="1748790" cy="535517"/>
          </a:xfrm>
        </p:spPr>
        <p:txBody>
          <a:bodyPr/>
          <a:lstStyle/>
          <a:p>
            <a:fld id="{CBAC3556-5FAF-4CEF-BDF2-3BC833A9967C}" type="slidenum">
              <a:rPr lang="en-US" smtClean="0"/>
              <a:t>22</a:t>
            </a:fld>
            <a:endParaRPr lang="en-US" dirty="0"/>
          </a:p>
        </p:txBody>
      </p:sp>
    </p:spTree>
    <p:extLst>
      <p:ext uri="{BB962C8B-B14F-4D97-AF65-F5344CB8AC3E}">
        <p14:creationId xmlns:p14="http://schemas.microsoft.com/office/powerpoint/2010/main" val="393441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4210100"/>
              </p:ext>
            </p:extLst>
          </p:nvPr>
        </p:nvGraphicFramePr>
        <p:xfrm>
          <a:off x="137785" y="239239"/>
          <a:ext cx="7500935" cy="9850282"/>
        </p:xfrm>
        <a:graphic>
          <a:graphicData uri="http://schemas.openxmlformats.org/drawingml/2006/table">
            <a:tbl>
              <a:tblPr firstRow="1" bandRow="1">
                <a:tableStyleId>{5C22544A-7EE6-4342-B048-85BDC9FD1C3A}</a:tableStyleId>
              </a:tblPr>
              <a:tblGrid>
                <a:gridCol w="2140466"/>
                <a:gridCol w="1504609"/>
                <a:gridCol w="116840"/>
                <a:gridCol w="1617998"/>
                <a:gridCol w="1060511"/>
                <a:gridCol w="1060511"/>
              </a:tblGrid>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Lesson</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kindergarten students revise the Hook in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in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CCSS.ELA-LITERACY.RI.K.3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prompting and support, describe the connection between two individuals, events, ideas, or pieces of information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in order to identify what can be added, deleted or changed to the Hook</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kindergarten students do not need to know the term Hook, but the teacher should use the term as students assist the teacher in identifying information to add, delete or change.</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identify what needs to be added, deleted or changed  to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169863" indent="-169863">
                        <a:buFont typeface="Wingdings" charset="2"/>
                        <a:buChar char="q"/>
                      </a:pPr>
                      <a:r>
                        <a:rPr lang="en-US" sz="1000" dirty="0" smtClean="0"/>
                        <a:t>recognize what is special, unique or exciting about who (individual) or what (events, ideas pieces of information)</a:t>
                      </a:r>
                      <a:r>
                        <a:rPr lang="en-US" sz="1000" baseline="0" dirty="0" smtClean="0"/>
                        <a:t> the text is about.</a:t>
                      </a:r>
                    </a:p>
                    <a:p>
                      <a:pPr marL="169863" indent="-169863">
                        <a:buFont typeface="Wingdings" charset="2"/>
                        <a:buChar char="q"/>
                      </a:pPr>
                      <a:r>
                        <a:rPr lang="en-US" sz="1000" baseline="0" dirty="0" smtClean="0"/>
                        <a:t>read along with the teacher the hook (the teacher has pre-identified) and decide if its exciting or makes the reader want to read more.</a:t>
                      </a:r>
                    </a:p>
                    <a:p>
                      <a:pPr marL="169863" indent="-169863">
                        <a:buFont typeface="Wingdings" charset="2"/>
                        <a:buChar char="q"/>
                      </a:pPr>
                      <a:r>
                        <a:rPr lang="en-US" sz="1000" baseline="0" dirty="0" smtClean="0">
                          <a:solidFill>
                            <a:schemeClr val="tx1"/>
                          </a:solidFill>
                        </a:rPr>
                        <a:t>know that certain words or phrases grab a reader’s attention.</a:t>
                      </a:r>
                    </a:p>
                    <a:p>
                      <a:pPr marL="169863" indent="-169863">
                        <a:buFont typeface="Wingdings" charset="2"/>
                        <a:buChar char="q"/>
                      </a:pPr>
                      <a:r>
                        <a:rPr lang="en-US" sz="1000" baseline="0" dirty="0" smtClean="0">
                          <a:solidFill>
                            <a:schemeClr val="tx1"/>
                          </a:solidFill>
                        </a:rPr>
                        <a:t>make suggestions (add, delete or change) to make the hook more exciting.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97841">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hook</a:t>
                      </a:r>
                    </a:p>
                    <a:p>
                      <a:pPr marL="112713" indent="-112713">
                        <a:buFont typeface="Arial" panose="020B0604020202020204" pitchFamily="34" charset="0"/>
                        <a:buChar char="•"/>
                      </a:pPr>
                      <a:r>
                        <a:rPr lang="en-US" sz="1000" dirty="0" smtClean="0"/>
                        <a:t>bridge</a:t>
                      </a:r>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r>
                        <a:rPr lang="en-US" sz="1000" dirty="0" smtClean="0"/>
                        <a:t>individuals</a:t>
                      </a:r>
                    </a:p>
                    <a:p>
                      <a:pPr marL="112713" indent="-112713">
                        <a:buFont typeface="Arial" panose="020B0604020202020204" pitchFamily="34" charset="0"/>
                        <a:buChar char="•"/>
                      </a:pPr>
                      <a:r>
                        <a:rPr lang="en-US" sz="1000" dirty="0" smtClean="0"/>
                        <a:t>events</a:t>
                      </a:r>
                    </a:p>
                    <a:p>
                      <a:pPr marL="112713" indent="-112713">
                        <a:buFont typeface="Arial" panose="020B0604020202020204" pitchFamily="34" charset="0"/>
                        <a:buChar char="•"/>
                      </a:pPr>
                      <a:r>
                        <a:rPr lang="en-US" sz="1000" dirty="0" smtClean="0"/>
                        <a:t>ideas</a:t>
                      </a:r>
                    </a:p>
                    <a:p>
                      <a:pPr marL="112713" indent="-112713">
                        <a:buFont typeface="Arial" panose="020B0604020202020204" pitchFamily="34" charset="0"/>
                        <a:buChar char="•"/>
                      </a:pPr>
                      <a:r>
                        <a:rPr lang="en-US" sz="1000" dirty="0" smtClean="0"/>
                        <a:t>information</a:t>
                      </a:r>
                    </a:p>
                    <a:p>
                      <a:pPr marL="112713" indent="-112713">
                        <a:buFont typeface="Arial" panose="020B0604020202020204" pitchFamily="34" charset="0"/>
                        <a:buChar char="•"/>
                      </a:pPr>
                      <a:r>
                        <a:rPr lang="en-US" sz="1000" dirty="0" smtClean="0"/>
                        <a:t>text</a:t>
                      </a:r>
                    </a:p>
                    <a:p>
                      <a:pPr marL="112713" indent="-112713">
                        <a:buFont typeface="Arial" panose="020B0604020202020204" pitchFamily="34" charset="0"/>
                        <a:buChar char="•"/>
                      </a:pPr>
                      <a:r>
                        <a:rPr lang="en-US" sz="1000" dirty="0" smtClean="0"/>
                        <a:t>add</a:t>
                      </a:r>
                    </a:p>
                    <a:p>
                      <a:pPr marL="112713" indent="-112713">
                        <a:buFont typeface="Arial" panose="020B0604020202020204" pitchFamily="34" charset="0"/>
                        <a:buChar char="•"/>
                      </a:pPr>
                      <a:r>
                        <a:rPr lang="en-US" sz="1000" dirty="0" smtClean="0"/>
                        <a:t>delete</a:t>
                      </a:r>
                    </a:p>
                    <a:p>
                      <a:pPr marL="112713" indent="-112713">
                        <a:buFont typeface="Arial" panose="020B0604020202020204" pitchFamily="34" charset="0"/>
                        <a:buChar char="•"/>
                      </a:pPr>
                      <a:r>
                        <a:rPr lang="en-US" sz="1000" dirty="0" smtClean="0"/>
                        <a:t>change</a:t>
                      </a:r>
                    </a:p>
                    <a:p>
                      <a:pPr marL="112713" indent="-112713">
                        <a:buFont typeface="Arial" panose="020B0604020202020204" pitchFamily="34" charset="0"/>
                        <a:buChar char="•"/>
                      </a:pPr>
                      <a:r>
                        <a:rPr lang="en-US" sz="1000" dirty="0" smtClean="0"/>
                        <a:t>exciting</a:t>
                      </a:r>
                    </a:p>
                    <a:p>
                      <a:pPr marL="112713" indent="-112713">
                        <a:buFont typeface="Arial" panose="020B0604020202020204" pitchFamily="34" charset="0"/>
                        <a:buChar char="•"/>
                      </a:pPr>
                      <a:r>
                        <a:rPr lang="en-US" sz="1000" dirty="0" smtClean="0"/>
                        <a:t>unique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individuos-individuales</a:t>
                      </a:r>
                    </a:p>
                    <a:p>
                      <a:pPr marL="174625" indent="-174625">
                        <a:buFont typeface="Arial" panose="020B0604020202020204" pitchFamily="34" charset="0"/>
                        <a:buChar char="•"/>
                      </a:pPr>
                      <a:r>
                        <a:rPr lang="es-ES_tradnl" sz="1000" noProof="0" dirty="0" smtClean="0">
                          <a:solidFill>
                            <a:schemeClr val="tx1"/>
                          </a:solidFill>
                        </a:rPr>
                        <a:t>eventos</a:t>
                      </a:r>
                    </a:p>
                    <a:p>
                      <a:pPr marL="174625" indent="-174625">
                        <a:buFont typeface="Arial" panose="020B0604020202020204" pitchFamily="34" charset="0"/>
                        <a:buChar char="•"/>
                      </a:pPr>
                      <a:r>
                        <a:rPr lang="es-ES_tradnl" sz="1000" noProof="0" dirty="0" smtClean="0">
                          <a:solidFill>
                            <a:schemeClr val="tx1"/>
                          </a:solidFill>
                        </a:rPr>
                        <a:t>ideas</a:t>
                      </a:r>
                    </a:p>
                    <a:p>
                      <a:pPr marL="174625" indent="-174625">
                        <a:buFont typeface="Arial" panose="020B0604020202020204" pitchFamily="34" charset="0"/>
                        <a:buChar char="•"/>
                      </a:pPr>
                      <a:r>
                        <a:rPr lang="es-ES_tradnl" sz="1000" noProof="0" dirty="0" smtClean="0">
                          <a:solidFill>
                            <a:schemeClr val="tx1"/>
                          </a:solidFill>
                        </a:rPr>
                        <a:t>información</a:t>
                      </a:r>
                    </a:p>
                    <a:p>
                      <a:pPr marL="174625" indent="-174625">
                        <a:buFont typeface="Arial" panose="020B0604020202020204" pitchFamily="34" charset="0"/>
                        <a:buChar char="•"/>
                      </a:pPr>
                      <a:r>
                        <a:rPr lang="es-ES_tradnl" sz="1000" noProof="0" dirty="0" smtClean="0">
                          <a:solidFill>
                            <a:schemeClr val="tx1"/>
                          </a:solidFill>
                        </a:rPr>
                        <a:t>texto</a:t>
                      </a: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r>
                        <a:rPr lang="es-ES_tradnl" sz="1000" noProof="0" dirty="0" smtClean="0">
                          <a:solidFill>
                            <a:schemeClr val="tx1"/>
                          </a:solidFill>
                        </a:rPr>
                        <a:t>único</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TO REVISE </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CCSS.ELA-LITERACY.W.K.2a-b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using unique information from a text for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what needs to be added,</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 deleted or changed to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charset="2"/>
                        <a:buNone/>
                      </a:pP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Hook that the teacher has highlighted.</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what add, delete, and change mean.</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draw or dictate  information from the text that should be added, deleted or changed in the Hook to make it more exciting or unique. </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1000" baseline="0" dirty="0" smtClean="0">
                          <a:solidFill>
                            <a:schemeClr val="tx1"/>
                          </a:solidFill>
                        </a:rPr>
                        <a:t>use their own words to describe information from the text for a possible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a:buChar char="•"/>
                      </a:pPr>
                      <a:r>
                        <a:rPr lang="en-US" sz="1000" dirty="0" smtClean="0"/>
                        <a:t>draw</a:t>
                      </a:r>
                    </a:p>
                    <a:p>
                      <a:pPr marL="171450" indent="-171450">
                        <a:buFont typeface="Arial"/>
                        <a:buChar char="•"/>
                      </a:pPr>
                      <a:r>
                        <a:rPr lang="en-US" sz="1000" dirty="0" smtClean="0"/>
                        <a:t>dictate</a:t>
                      </a:r>
                    </a:p>
                    <a:p>
                      <a:pPr marL="171450" indent="-171450">
                        <a:buFont typeface="Arial"/>
                        <a:buChar char="•"/>
                      </a:pPr>
                      <a:r>
                        <a:rPr lang="en-US" sz="1000" dirty="0" smtClean="0"/>
                        <a:t>write</a:t>
                      </a:r>
                    </a:p>
                    <a:p>
                      <a:pPr marL="171450" indent="-171450">
                        <a:buFont typeface="Arial"/>
                        <a:buChar char="•"/>
                      </a:pPr>
                      <a:r>
                        <a:rPr lang="en-US" sz="1000" dirty="0" smtClean="0"/>
                        <a:t>hook</a:t>
                      </a:r>
                    </a:p>
                    <a:p>
                      <a:pPr marL="171450" indent="-171450">
                        <a:buFont typeface="Arial"/>
                        <a:buChar char="•"/>
                      </a:pPr>
                      <a:r>
                        <a:rPr lang="en-US" sz="1000" dirty="0" smtClean="0"/>
                        <a:t>revise</a:t>
                      </a:r>
                    </a:p>
                    <a:p>
                      <a:pPr marL="171450" indent="-171450">
                        <a:buFont typeface="Arial"/>
                        <a:buChar char="•"/>
                      </a:pPr>
                      <a:r>
                        <a:rPr lang="en-US" sz="1000" dirty="0" smtClean="0"/>
                        <a:t>unique</a:t>
                      </a:r>
                    </a:p>
                    <a:p>
                      <a:pPr marL="0" indent="0">
                        <a:buFont typeface="Arial"/>
                        <a:buNone/>
                      </a:pPr>
                      <a:endParaRPr lang="en-US" sz="1000" dirty="0" smtClean="0"/>
                    </a:p>
                    <a:p>
                      <a:pPr marL="0" indent="0">
                        <a:buFont typeface="Arial" panose="020B0604020202020204" pitchFamily="34" charset="0"/>
                        <a:buNone/>
                      </a:pP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174625" indent="-174625">
                        <a:buFont typeface="Arial" panose="020B0604020202020204" pitchFamily="34" charset="0"/>
                        <a:buChar char="•"/>
                      </a:pPr>
                      <a:r>
                        <a:rPr lang="es-ES_tradnl" sz="1000" noProof="0" dirty="0" smtClean="0">
                          <a:solidFill>
                            <a:schemeClr val="tx1"/>
                          </a:solidFill>
                        </a:rPr>
                        <a:t>dictar</a:t>
                      </a:r>
                    </a:p>
                    <a:p>
                      <a:pPr marL="174625" indent="-174625">
                        <a:buFont typeface="Arial" panose="020B0604020202020204" pitchFamily="34" charset="0"/>
                        <a:buChar char="•"/>
                      </a:pPr>
                      <a:endParaRPr lang="es-ES_tradnl" sz="1000" noProof="0" dirty="0" smtClean="0">
                        <a:solidFill>
                          <a:schemeClr val="tx1"/>
                        </a:solidFill>
                      </a:endParaRPr>
                    </a:p>
                    <a:p>
                      <a:pPr marL="174625" indent="-174625">
                        <a:buFont typeface="Arial" panose="020B0604020202020204" pitchFamily="34" charset="0"/>
                        <a:buChar char="•"/>
                      </a:pPr>
                      <a:endParaRPr lang="es-ES_tradnl" sz="1000" noProof="0" dirty="0" smtClean="0">
                        <a:solidFill>
                          <a:schemeClr val="tx1"/>
                        </a:solidFill>
                      </a:endParaRPr>
                    </a:p>
                    <a:p>
                      <a:pPr marL="174625" indent="-174625">
                        <a:buFont typeface="Arial" panose="020B0604020202020204" pitchFamily="34" charset="0"/>
                        <a:buChar char="•"/>
                      </a:pPr>
                      <a:r>
                        <a:rPr lang="es-ES_tradnl" sz="1000" noProof="0" dirty="0" smtClean="0">
                          <a:solidFill>
                            <a:schemeClr val="tx1"/>
                          </a:solidFill>
                        </a:rPr>
                        <a:t>revisar</a:t>
                      </a:r>
                    </a:p>
                    <a:p>
                      <a:pPr marL="174625" indent="-174625">
                        <a:buFont typeface="Arial" panose="020B0604020202020204" pitchFamily="34" charset="0"/>
                        <a:buChar char="•"/>
                      </a:pPr>
                      <a:r>
                        <a:rPr lang="es-ES_tradnl" sz="1000" noProof="0" dirty="0" smtClean="0">
                          <a:solidFill>
                            <a:schemeClr val="tx1"/>
                          </a:solidFill>
                        </a:rPr>
                        <a:t>único</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READING w ‘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CCSS.ELA-LITERACY.RI.K.4 –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With prompting and support, ask and answer questions about unknown words in a text</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words that may be unknown/used in the Hook</a:t>
                      </a:r>
                      <a:endParaRPr kumimoji="0" lang="en-US" sz="100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deciding on words that can be used in a hook that may be unknown,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284163" indent="-284163">
                        <a:buFont typeface="Wingdings" charset="2"/>
                        <a:buChar char="q"/>
                      </a:pPr>
                      <a:r>
                        <a:rPr lang="en-US" sz="1000" dirty="0" smtClean="0"/>
                        <a:t> </a:t>
                      </a:r>
                      <a:r>
                        <a:rPr lang="en-US" sz="1000" baseline="0" dirty="0" smtClean="0"/>
                        <a:t> </a:t>
                      </a:r>
                      <a:r>
                        <a:rPr lang="en-US" sz="1000" dirty="0" smtClean="0"/>
                        <a:t>recognize that some words are new or unknown.</a:t>
                      </a:r>
                    </a:p>
                    <a:p>
                      <a:pPr marL="284163" indent="-284163">
                        <a:buFont typeface="Wingdings" charset="2"/>
                        <a:buChar char="q"/>
                      </a:pPr>
                      <a:r>
                        <a:rPr lang="en-US" sz="1000" baseline="0" dirty="0" smtClean="0"/>
                        <a:t>  </a:t>
                      </a:r>
                      <a:r>
                        <a:rPr lang="en-US" sz="1000" dirty="0" smtClean="0"/>
                        <a:t>ask what the word means.</a:t>
                      </a:r>
                    </a:p>
                    <a:p>
                      <a:pPr marL="284163" indent="-284163">
                        <a:buFont typeface="Wingdings" charset="2"/>
                        <a:buChar char="q"/>
                      </a:pPr>
                      <a:r>
                        <a:rPr lang="en-US" sz="1000" dirty="0" smtClean="0"/>
                        <a:t>  determine the word meaning within context.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unknown</a:t>
                      </a:r>
                    </a:p>
                    <a:p>
                      <a:pPr marL="171450" indent="-171450">
                        <a:buFont typeface="Arial" panose="020B0604020202020204" pitchFamily="34" charset="0"/>
                        <a:buChar char="•"/>
                      </a:pPr>
                      <a:r>
                        <a:rPr lang="en-US" sz="1000" dirty="0" smtClean="0"/>
                        <a:t>new</a:t>
                      </a:r>
                    </a:p>
                    <a:p>
                      <a:pPr marL="171450" indent="-171450">
                        <a:buFont typeface="Arial" panose="020B0604020202020204" pitchFamily="34" charset="0"/>
                        <a:buChar char="•"/>
                      </a:pPr>
                      <a:r>
                        <a:rPr lang="en-US" sz="1000" dirty="0" smtClean="0"/>
                        <a:t>ask</a:t>
                      </a:r>
                    </a:p>
                    <a:p>
                      <a:pPr marL="171450" indent="-171450">
                        <a:buFont typeface="Arial" panose="020B0604020202020204" pitchFamily="34" charset="0"/>
                        <a:buChar char="•"/>
                      </a:pPr>
                      <a:r>
                        <a:rPr lang="en-US" sz="1000" dirty="0" smtClean="0"/>
                        <a:t>answer</a:t>
                      </a:r>
                    </a:p>
                    <a:p>
                      <a:pPr marL="171450" indent="-171450">
                        <a:buFont typeface="Arial" panose="020B0604020202020204" pitchFamily="34" charset="0"/>
                        <a:buChar char="•"/>
                      </a:pP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n-US" sz="1000" dirty="0" smtClean="0">
                        <a:solidFill>
                          <a:schemeClr val="tx1"/>
                        </a:solidFill>
                      </a:endParaRPr>
                    </a:p>
                    <a:p>
                      <a:pPr marL="174625" indent="-174625">
                        <a:buFont typeface="Arial" panose="020B0604020202020204" pitchFamily="34" charset="0"/>
                        <a:buChar char="•"/>
                      </a:pPr>
                      <a:r>
                        <a:rPr lang="en-US" sz="1000" dirty="0" err="1" smtClean="0">
                          <a:solidFill>
                            <a:schemeClr val="tx1"/>
                          </a:solidFill>
                        </a:rPr>
                        <a:t>nuevo</a:t>
                      </a: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46232">
                <a:tc gridSpan="3">
                  <a:txBody>
                    <a:bodyPr/>
                    <a:lstStyle/>
                    <a:p>
                      <a:pPr marL="285750" indent="-285750">
                        <a:buFont typeface="Arial" panose="020B0604020202020204" pitchFamily="34" charset="0"/>
                        <a:buChar char="•"/>
                      </a:pPr>
                      <a:r>
                        <a:rPr lang="en-US" sz="900" b="0" dirty="0" smtClean="0"/>
                        <a:t>Definitions and Descriptions of the Topic Tally Words to increase understanding of specific</a:t>
                      </a:r>
                      <a:r>
                        <a:rPr lang="en-US" sz="900" b="0" baseline="0" dirty="0" smtClean="0"/>
                        <a:t> words/phrases that describe-define the Topic in a “WOW” way.</a:t>
                      </a:r>
                      <a:endParaRPr lang="en-US" sz="9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recognize words/phrase that are unique that describe the topic (exciting adjectives) from the </a:t>
                      </a:r>
                      <a:r>
                        <a:rPr lang="en-US" sz="900" b="0" dirty="0" smtClean="0"/>
                        <a:t>Definitions-Descriptions Chart.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43051">
                <a:tc gridSpan="3">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definitions and description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while listening to a read aloud, students will be able to raise their hand if they see information that needs to be added, deleted or changed in the hook and come up and put a sticky note or underline it as a form of 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285750" indent="-285750">
                        <a:buFont typeface="Arial" panose="020B0604020202020204" pitchFamily="34" charset="0"/>
                        <a:buChar char="•"/>
                      </a:pPr>
                      <a:r>
                        <a:rPr lang="en-US" sz="900" dirty="0" smtClean="0"/>
                        <a:t>Revision</a:t>
                      </a:r>
                      <a:r>
                        <a:rPr lang="en-US" sz="900" baseline="0" dirty="0" smtClean="0"/>
                        <a:t> Model Sheet (Bookmarks)</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teacher uses the bookmark to ask students questions</a:t>
                      </a:r>
                      <a:r>
                        <a:rPr lang="en-US" sz="900" baseline="0" dirty="0" smtClean="0"/>
                        <a:t> about the Hook when revising.</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16736">
                <a:tc gridSpan="3">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indent="-171450" algn="l" defTabSz="777240" rtl="0" eaLnBrk="1" fontAlgn="auto" latinLnBrk="0" hangingPunct="1">
                        <a:lnSpc>
                          <a:spcPct val="100000"/>
                        </a:lnSpc>
                        <a:spcBef>
                          <a:spcPts val="0"/>
                        </a:spcBef>
                        <a:spcAft>
                          <a:spcPts val="0"/>
                        </a:spcAft>
                        <a:buClrTx/>
                        <a:buSzTx/>
                        <a:buFont typeface="Arial"/>
                        <a:buChar char="•"/>
                        <a:tabLst/>
                        <a:defRPr/>
                      </a:pPr>
                      <a:r>
                        <a:rPr lang="en-US" sz="900" dirty="0" smtClean="0"/>
                        <a:t>tell the teacher what the Hook is as</a:t>
                      </a:r>
                      <a:r>
                        <a:rPr lang="en-US" sz="900" baseline="0" dirty="0" smtClean="0"/>
                        <a:t> he/she writes it on the notes</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40143">
                <a:tc gridSpan="6">
                  <a:txBody>
                    <a:bodyPr/>
                    <a:lstStyle/>
                    <a:p>
                      <a:r>
                        <a:rPr lang="en-US" sz="900" dirty="0" smtClean="0"/>
                        <a:t>From</a:t>
                      </a:r>
                      <a:r>
                        <a:rPr lang="en-US" sz="900" baseline="0" dirty="0" smtClean="0"/>
                        <a:t> the Field…</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89930" y="9554004"/>
            <a:ext cx="1748790" cy="535517"/>
          </a:xfrm>
        </p:spPr>
        <p:txBody>
          <a:bodyPr/>
          <a:lstStyle/>
          <a:p>
            <a:fld id="{CBAC3556-5FAF-4CEF-BDF2-3BC833A9967C}" type="slidenum">
              <a:rPr lang="en-US" smtClean="0"/>
              <a:t>23</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320185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180739103"/>
              </p:ext>
            </p:extLst>
          </p:nvPr>
        </p:nvGraphicFramePr>
        <p:xfrm>
          <a:off x="129275" y="1312106"/>
          <a:ext cx="7556767" cy="8491988"/>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7602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1422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7" y="83330"/>
            <a:ext cx="3107594" cy="914097"/>
          </a:xfrm>
          <a:prstGeom prst="rect">
            <a:avLst/>
          </a:prstGeom>
        </p:spPr>
        <p:txBody>
          <a:bodyPr wrap="square" lIns="101882" tIns="50941" rIns="101882" bIns="50941">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3" y="7097796"/>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0"/>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3" y="4230934"/>
            <a:ext cx="530202" cy="47117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BAC3556-5FAF-4CEF-BDF2-3BC833A9967C}" type="slidenum">
              <a:rPr lang="en-US" smtClean="0"/>
              <a:t>24</a:t>
            </a:fld>
            <a:endParaRPr lang="en-US" dirty="0"/>
          </a:p>
        </p:txBody>
      </p:sp>
    </p:spTree>
    <p:extLst>
      <p:ext uri="{BB962C8B-B14F-4D97-AF65-F5344CB8AC3E}">
        <p14:creationId xmlns:p14="http://schemas.microsoft.com/office/powerpoint/2010/main" val="2528517213"/>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0913928"/>
              </p:ext>
            </p:extLst>
          </p:nvPr>
        </p:nvGraphicFramePr>
        <p:xfrm>
          <a:off x="96785" y="106885"/>
          <a:ext cx="7628351" cy="9804866"/>
        </p:xfrm>
        <a:graphic>
          <a:graphicData uri="http://schemas.openxmlformats.org/drawingml/2006/table">
            <a:tbl>
              <a:tblPr firstRow="1" bandRow="1">
                <a:tableStyleId>{5C22544A-7EE6-4342-B048-85BDC9FD1C3A}</a:tableStyleId>
              </a:tblPr>
              <a:tblGrid>
                <a:gridCol w="2104373"/>
                <a:gridCol w="1139973"/>
                <a:gridCol w="413253"/>
                <a:gridCol w="1779812"/>
                <a:gridCol w="1148208"/>
                <a:gridCol w="1042732"/>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KINDER students identify the Main Topic of  a text with </a:t>
                      </a:r>
                      <a:r>
                        <a:rPr kumimoji="0" lang="en-US" sz="105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105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Main Topic of a text.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7406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300" b="1" dirty="0" smtClean="0"/>
                        <a:t>Essential Skills</a:t>
                      </a:r>
                      <a:r>
                        <a:rPr lang="en-US" sz="1300" b="1" baseline="0" dirty="0" smtClean="0"/>
                        <a:t> and Concepts</a:t>
                      </a:r>
                      <a:endParaRPr lang="en-US" sz="13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300" b="1" dirty="0" smtClean="0"/>
                        <a:t>Vocabulary</a:t>
                      </a:r>
                      <a:endParaRPr lang="en-US" sz="13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CCSS.ELA-LITERACY.RI.K.1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prompting and support, ask and answer questions about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of a text with </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no introduction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reading to ask and answer questions about a Main Topic in a text, students will need to …</a:t>
                      </a:r>
                      <a:endParaRPr kumimoji="0" lang="en-US" sz="10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171450" indent="-171450">
                        <a:buFont typeface="Wingdings" charset="2"/>
                        <a:buChar char="q"/>
                      </a:pPr>
                      <a:r>
                        <a:rPr lang="en-US" sz="1000" baseline="0" dirty="0" smtClean="0"/>
                        <a:t>have read the body and conclusion of a text that has no introduction (with the teacher).</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understand that a draft is “practice” writing.</a:t>
                      </a:r>
                      <a:endParaRPr lang="en-US" sz="1000" baseline="0" dirty="0" smtClean="0"/>
                    </a:p>
                    <a:p>
                      <a:pPr marL="171450" indent="-171450">
                        <a:buFont typeface="Wingdings" charset="2"/>
                        <a:buChar char="q"/>
                      </a:pPr>
                      <a:r>
                        <a:rPr lang="en-US" sz="1000" baseline="0" dirty="0" smtClean="0"/>
                        <a:t>know who or what the text is about from Key Details.</a:t>
                      </a:r>
                    </a:p>
                    <a:p>
                      <a:pPr marL="171450" indent="-171450">
                        <a:buFont typeface="Wingdings" charset="2"/>
                        <a:buChar char="q"/>
                      </a:pPr>
                      <a:r>
                        <a:rPr lang="en-US" sz="1000" baseline="0" dirty="0" smtClean="0"/>
                        <a:t>ask questions about the Main Topic.</a:t>
                      </a:r>
                    </a:p>
                    <a:p>
                      <a:pPr marL="171450" indent="-171450">
                        <a:buFont typeface="Wingdings" charset="2"/>
                        <a:buChar char="q"/>
                      </a:pPr>
                      <a:r>
                        <a:rPr lang="en-US" sz="1000" baseline="0" dirty="0" smtClean="0"/>
                        <a:t>answer questions about the Main Topic.</a:t>
                      </a:r>
                    </a:p>
                    <a:p>
                      <a:pPr marL="171450" marR="0" lvl="0" indent="-1714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find illustrations that tell more about the Main Topic (if applicable).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8568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text</a:t>
                      </a:r>
                    </a:p>
                    <a:p>
                      <a:pPr marL="112713" indent="-112713">
                        <a:buFont typeface="Arial" panose="020B0604020202020204" pitchFamily="34" charset="0"/>
                        <a:buChar char="•"/>
                      </a:pPr>
                      <a:r>
                        <a:rPr lang="en-US" sz="1000" dirty="0" smtClean="0"/>
                        <a:t>topic</a:t>
                      </a:r>
                    </a:p>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r>
                        <a:rPr lang="en-US" sz="1000" dirty="0" smtClean="0"/>
                        <a:t>ask</a:t>
                      </a:r>
                    </a:p>
                    <a:p>
                      <a:pPr marL="112713" indent="-112713">
                        <a:buFont typeface="Arial" panose="020B0604020202020204" pitchFamily="34" charset="0"/>
                        <a:buChar char="•"/>
                      </a:pPr>
                      <a:r>
                        <a:rPr lang="en-US" sz="1000" dirty="0" smtClean="0"/>
                        <a:t>answer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00" noProof="0" dirty="0" smtClean="0">
                          <a:solidFill>
                            <a:schemeClr val="tx1"/>
                          </a:solidFill>
                        </a:rPr>
                        <a:t>texto</a:t>
                      </a:r>
                    </a:p>
                    <a:p>
                      <a:pPr marL="168275" indent="-168275">
                        <a:buFont typeface="Arial" panose="020B0604020202020204" pitchFamily="34" charset="0"/>
                        <a:buChar char="•"/>
                      </a:pPr>
                      <a:r>
                        <a:rPr lang="es-ES_tradnl" sz="1000" noProof="0" dirty="0" smtClean="0">
                          <a:solidFill>
                            <a:schemeClr val="tx1"/>
                          </a:solidFill>
                        </a:rPr>
                        <a:t>tópico</a:t>
                      </a: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CCSS.ELA-LITERACY.W.K.2a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for students to demonstrate they can identify the topic of a text with 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drawing, dictating or writing to demonstrate that they can identify a Main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know that they are reading a writer’s draft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that has no introduction.</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show who or what the text  (draft) is about.</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draw, dictate and/or write to demonstrate that they can identify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a:buChar char="•"/>
                      </a:pPr>
                      <a:r>
                        <a:rPr lang="en-US" sz="1000" dirty="0" smtClean="0"/>
                        <a:t>information</a:t>
                      </a:r>
                    </a:p>
                    <a:p>
                      <a:pPr marL="171450" indent="-171450">
                        <a:buFont typeface="Arial"/>
                        <a:buChar char="•"/>
                      </a:pPr>
                      <a:r>
                        <a:rPr lang="en-US" sz="1000" dirty="0" smtClean="0"/>
                        <a:t>naming</a:t>
                      </a:r>
                    </a:p>
                    <a:p>
                      <a:pPr marL="171450" indent="-171450">
                        <a:buFont typeface="Arial"/>
                        <a:buChar char="•"/>
                      </a:pPr>
                      <a:r>
                        <a:rPr lang="en-US" sz="1000" dirty="0" smtClean="0"/>
                        <a:t>topic</a:t>
                      </a:r>
                    </a:p>
                    <a:p>
                      <a:pPr marL="171450" indent="-171450">
                        <a:buFont typeface="Arial"/>
                        <a:buChar char="•"/>
                      </a:pPr>
                      <a:r>
                        <a:rPr lang="en-US" sz="1000" dirty="0" smtClean="0"/>
                        <a:t>draft</a:t>
                      </a:r>
                    </a:p>
                    <a:p>
                      <a:pPr marL="171450" indent="-171450">
                        <a:buFont typeface="Arial"/>
                        <a:buChar char="•"/>
                      </a:pPr>
                      <a:r>
                        <a:rPr lang="en-US" sz="1000" dirty="0" smtClean="0"/>
                        <a:t>draw</a:t>
                      </a:r>
                    </a:p>
                    <a:p>
                      <a:pPr marL="171450" indent="-171450">
                        <a:buFont typeface="Arial"/>
                        <a:buChar char="•"/>
                      </a:pPr>
                      <a:r>
                        <a:rPr lang="en-US" sz="1000" dirty="0" smtClean="0"/>
                        <a:t>write</a:t>
                      </a:r>
                    </a:p>
                    <a:p>
                      <a:pPr marL="171450" indent="-171450">
                        <a:buFont typeface="Arial"/>
                        <a:buChar char="•"/>
                      </a:pPr>
                      <a:r>
                        <a:rPr lang="en-US" sz="1000" dirty="0" smtClean="0"/>
                        <a:t>dictate</a:t>
                      </a:r>
                    </a:p>
                    <a:p>
                      <a:pPr marL="0" indent="0">
                        <a:buFont typeface="Arial" panose="020B0604020202020204" pitchFamily="34" charset="0"/>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8275" indent="-168275">
                        <a:buFont typeface="Arial" panose="020B0604020202020204" pitchFamily="34" charset="0"/>
                        <a:buChar char="•"/>
                      </a:pPr>
                      <a:r>
                        <a:rPr lang="es-ES_tradnl" sz="1000" noProof="0" dirty="0" smtClean="0">
                          <a:solidFill>
                            <a:schemeClr val="tx1"/>
                          </a:solidFill>
                        </a:rPr>
                        <a:t>información</a:t>
                      </a:r>
                    </a:p>
                    <a:p>
                      <a:pPr marL="168275" indent="-168275">
                        <a:buFont typeface="Arial" panose="020B0604020202020204" pitchFamily="34" charset="0"/>
                        <a:buNone/>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tópico</a:t>
                      </a: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endParaRPr lang="es-ES_tradnl" sz="1000" noProof="0" dirty="0" smtClean="0">
                        <a:solidFill>
                          <a:schemeClr val="tx1"/>
                        </a:solidFill>
                      </a:endParaRPr>
                    </a:p>
                    <a:p>
                      <a:pPr marL="168275" indent="-168275">
                        <a:buFont typeface="Arial" panose="020B0604020202020204" pitchFamily="34" charset="0"/>
                        <a:buChar char="•"/>
                      </a:pPr>
                      <a:r>
                        <a:rPr lang="es-ES_tradnl" sz="1000" noProof="0" dirty="0" smtClean="0">
                          <a:solidFill>
                            <a:schemeClr val="tx1"/>
                          </a:solidFill>
                        </a:rPr>
                        <a:t>dictar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CCSS.ELA-LITERACY.L.K.1 (read entire standard)–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10</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Demonstrate command of the conventions of standard English 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 what they know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writing or speaking about the Main Topic of a text students need to be able to…</a:t>
                      </a:r>
                    </a:p>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285750" indent="-285750">
                        <a:buFont typeface="Wingdings" panose="05000000000000000000" pitchFamily="2" charset="2"/>
                        <a:buChar char="q"/>
                      </a:pPr>
                      <a:r>
                        <a:rPr lang="en-US" sz="1000" dirty="0" smtClean="0"/>
                        <a:t>use standard English when speaking and/or writing.</a:t>
                      </a:r>
                    </a:p>
                    <a:p>
                      <a:pPr marL="285750" indent="-285750">
                        <a:buFont typeface="Wingdings" panose="05000000000000000000" pitchFamily="2" charset="2"/>
                        <a:buChar char="q"/>
                      </a:pPr>
                      <a:r>
                        <a:rPr lang="en-US" sz="1000" dirty="0" smtClean="0"/>
                        <a:t>have</a:t>
                      </a:r>
                      <a:r>
                        <a:rPr lang="en-US" sz="1000" baseline="0" dirty="0" smtClean="0"/>
                        <a:t> command of conventions when writing.</a:t>
                      </a:r>
                    </a:p>
                    <a:p>
                      <a:pPr marL="285750" indent="-285750">
                        <a:buFont typeface="Wingdings" panose="05000000000000000000" pitchFamily="2" charset="2"/>
                        <a:buChar char="q"/>
                      </a:pPr>
                      <a:r>
                        <a:rPr lang="en-US" sz="1000" baseline="0" dirty="0" smtClean="0"/>
                        <a:t>be able to share what they know about the Main Topic.</a:t>
                      </a:r>
                    </a:p>
                    <a:p>
                      <a:pPr marL="285750" indent="-285750">
                        <a:buFont typeface="Wingdings" panose="05000000000000000000" pitchFamily="2" charset="2"/>
                        <a:buChar char="q"/>
                      </a:pPr>
                      <a:r>
                        <a:rPr lang="en-US" sz="1000" baseline="0" dirty="0" smtClean="0"/>
                        <a:t>know that language is for communicating.</a:t>
                      </a:r>
                    </a:p>
                    <a:p>
                      <a:pPr marL="285750" indent="-285750">
                        <a:buFont typeface="Wingdings" panose="05000000000000000000" pitchFamily="2" charset="2"/>
                        <a:buChar char="q"/>
                      </a:pPr>
                      <a:r>
                        <a:rPr lang="en-US" sz="1000" baseline="0" dirty="0" smtClean="0"/>
                        <a:t>be able to speak in complete thoughts.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a:buChar char="•"/>
                      </a:pPr>
                      <a:r>
                        <a:rPr lang="en-US" sz="1000" dirty="0" smtClean="0"/>
                        <a:t>idea</a:t>
                      </a:r>
                    </a:p>
                    <a:p>
                      <a:pPr marL="171450" indent="-171450">
                        <a:buFont typeface="Arial"/>
                        <a:buChar char="•"/>
                      </a:pPr>
                      <a:r>
                        <a:rPr lang="en-US" sz="1000" dirty="0" smtClean="0"/>
                        <a:t>sentence</a:t>
                      </a:r>
                    </a:p>
                    <a:p>
                      <a:pPr marL="171450" indent="-171450">
                        <a:buFont typeface="Arial"/>
                        <a:buChar char="•"/>
                      </a:pPr>
                      <a:r>
                        <a:rPr lang="en-US" sz="1000" dirty="0" smtClean="0"/>
                        <a:t>writing</a:t>
                      </a:r>
                    </a:p>
                    <a:p>
                      <a:pPr marL="171450" indent="-171450">
                        <a:buFont typeface="Arial"/>
                        <a:buChar char="•"/>
                      </a:pPr>
                      <a:r>
                        <a:rPr lang="en-US" sz="1000" dirty="0" smtClean="0"/>
                        <a:t>speaking</a:t>
                      </a:r>
                    </a:p>
                    <a:p>
                      <a:pPr marL="0" indent="0">
                        <a:buFont typeface="Arial"/>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000" dirty="0" smtClean="0">
                          <a:solidFill>
                            <a:schemeClr val="tx1"/>
                          </a:solidFill>
                        </a:rPr>
                        <a:t>idea</a:t>
                      </a:r>
                    </a:p>
                    <a:p>
                      <a:pPr marL="285750" indent="-285750">
                        <a:buFont typeface="Arial" panose="020B0604020202020204" pitchFamily="34" charset="0"/>
                        <a:buChar char="•"/>
                      </a:pP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algn="ctr"/>
                      <a:r>
                        <a:rPr lang="en-US" sz="1200" b="1" dirty="0" smtClean="0"/>
                        <a:t>Writing</a:t>
                      </a:r>
                      <a:r>
                        <a:rPr lang="en-US" sz="1200" b="1" baseline="0" dirty="0" smtClean="0"/>
                        <a:t> Strategies in TBEAR</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K</a:t>
                      </a:r>
                      <a:r>
                        <a:rPr lang="en-US" sz="1200" b="1" dirty="0" smtClean="0"/>
                        <a:t> 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What I Know and What is New (2 column chart)</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verbalize/contribute/share what they know about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what they have learned (what is new) after a read aloud.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the text (“I heard ____, I saw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Topic Tally Chart (Grouping Words by Meaning</a:t>
                      </a:r>
                      <a:r>
                        <a:rPr lang="en-US" sz="900" b="0" baseline="0" dirty="0" smtClean="0">
                          <a:solidFill>
                            <a:schemeClr val="tx1"/>
                          </a:solidFill>
                        </a:rPr>
                        <a:t>)</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find words that look the same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tell which words were written the most.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count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some words are referring to the same thing (may or may not be a synonyms.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Topic Tally Chart (Grouping Words by Parts of Speech)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(L.K.1b)</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nouns in the Topic Tally words with prompting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verbs with prompting and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common pronouns (he, she, it, they).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9584">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tell the teacher what the Main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draw a picture of the Main Topic.</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1766">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From the field: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654358" y="9233749"/>
            <a:ext cx="1748790" cy="535517"/>
          </a:xfrm>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8"/>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5" y="251564"/>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3880163121"/>
              </p:ext>
            </p:extLst>
          </p:nvPr>
        </p:nvGraphicFramePr>
        <p:xfrm>
          <a:off x="114107" y="941910"/>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0" y="6721995"/>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10/3/2016</a:t>
            </a:r>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26</a:t>
            </a:fld>
            <a:endParaRPr lang="en-US" dirty="0"/>
          </a:p>
        </p:txBody>
      </p:sp>
    </p:spTree>
    <p:extLst>
      <p:ext uri="{BB962C8B-B14F-4D97-AF65-F5344CB8AC3E}">
        <p14:creationId xmlns:p14="http://schemas.microsoft.com/office/powerpoint/2010/main" val="237003158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2"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8"/>
            <a:ext cx="2873728" cy="1210873"/>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87455640"/>
              </p:ext>
            </p:extLst>
          </p:nvPr>
        </p:nvGraphicFramePr>
        <p:xfrm>
          <a:off x="114107" y="811080"/>
          <a:ext cx="7557652" cy="8765971"/>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1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59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27049">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7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161745">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1" y="5906851"/>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3"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2" name="Date Placeholder 1"/>
          <p:cNvSpPr>
            <a:spLocks noGrp="1"/>
          </p:cNvSpPr>
          <p:nvPr>
            <p:ph type="dt" sz="half" idx="10"/>
          </p:nvPr>
        </p:nvSpPr>
        <p:spPr>
          <a:xfrm>
            <a:off x="301915" y="9449850"/>
            <a:ext cx="1748790" cy="535517"/>
          </a:xfrm>
        </p:spPr>
        <p:txBody>
          <a:bodyPr/>
          <a:lstStyle/>
          <a:p>
            <a:r>
              <a:rPr lang="en-US" dirty="0" smtClean="0"/>
              <a:t>10/3/2016</a:t>
            </a:r>
            <a:endParaRPr lang="en-US" dirty="0"/>
          </a:p>
        </p:txBody>
      </p:sp>
      <p:sp>
        <p:nvSpPr>
          <p:cNvPr id="6" name="Slide Number Placeholder 5"/>
          <p:cNvSpPr>
            <a:spLocks noGrp="1"/>
          </p:cNvSpPr>
          <p:nvPr>
            <p:ph type="sldNum" sz="quarter" idx="12"/>
          </p:nvPr>
        </p:nvSpPr>
        <p:spPr>
          <a:xfrm>
            <a:off x="5589901" y="8991806"/>
            <a:ext cx="1748790" cy="535517"/>
          </a:xfrm>
        </p:spPr>
        <p:txBody>
          <a:bodyPr/>
          <a:lstStyle/>
          <a:p>
            <a:fld id="{CBAC3556-5FAF-4CEF-BDF2-3BC833A9967C}" type="slidenum">
              <a:rPr lang="en-US" smtClean="0"/>
              <a:t>27</a:t>
            </a:fld>
            <a:endParaRPr lang="en-US" dirty="0"/>
          </a:p>
        </p:txBody>
      </p:sp>
    </p:spTree>
    <p:extLst>
      <p:ext uri="{BB962C8B-B14F-4D97-AF65-F5344CB8AC3E}">
        <p14:creationId xmlns:p14="http://schemas.microsoft.com/office/powerpoint/2010/main" val="338775176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10/3/2016</a:t>
            </a:r>
            <a:endParaRPr lang="en-US" dirty="0"/>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141266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6876483"/>
              </p:ext>
            </p:extLst>
          </p:nvPr>
        </p:nvGraphicFramePr>
        <p:xfrm>
          <a:off x="144049" y="358590"/>
          <a:ext cx="7484916" cy="9030814"/>
        </p:xfrm>
        <a:graphic>
          <a:graphicData uri="http://schemas.openxmlformats.org/drawingml/2006/table">
            <a:tbl>
              <a:tblPr firstRow="1" bandRow="1">
                <a:tableStyleId>{5C22544A-7EE6-4342-B048-85BDC9FD1C3A}</a:tableStyleId>
              </a:tblPr>
              <a:tblGrid>
                <a:gridCol w="2235469"/>
                <a:gridCol w="1422130"/>
                <a:gridCol w="1779812"/>
                <a:gridCol w="1051629"/>
                <a:gridCol w="995876"/>
              </a:tblGrid>
              <a:tr h="370127">
                <a:tc gridSpan="2">
                  <a:txBody>
                    <a:bodyPr/>
                    <a:lstStyle/>
                    <a:p>
                      <a:pPr lvl="0" algn="ctr">
                        <a:buSzPct val="25000"/>
                      </a:pPr>
                      <a:r>
                        <a:rPr lang="en-US" sz="1600" b="1" dirty="0" smtClean="0">
                          <a:solidFill>
                            <a:srgbClr val="C00000"/>
                          </a:solidFill>
                          <a:effectLst/>
                        </a:rPr>
                        <a:t>K-Grade Level</a:t>
                      </a:r>
                    </a:p>
                    <a:p>
                      <a:pPr lvl="0" algn="ctr">
                        <a:buSzPct val="25000"/>
                      </a:pPr>
                      <a:r>
                        <a:rPr lang="en-US" sz="1600" b="1" dirty="0" smtClean="0">
                          <a:solidFill>
                            <a:srgbClr val="C00000"/>
                          </a:solidFill>
                          <a:effectLst/>
                        </a:rPr>
                        <a:t>Writing the </a:t>
                      </a:r>
                      <a:r>
                        <a:rPr lang="en-US" sz="1600" b="1" u="none" dirty="0" smtClean="0">
                          <a:solidFill>
                            <a:srgbClr val="C00000"/>
                          </a:solidFill>
                          <a:effectLst/>
                        </a:rPr>
                        <a:t>Topic Sentence</a:t>
                      </a:r>
                    </a:p>
                    <a:p>
                      <a:pPr lvl="0" algn="ctr">
                        <a:buSzPct val="25000"/>
                      </a:pPr>
                      <a:r>
                        <a:rPr lang="en-US" sz="1600" b="1" dirty="0" smtClean="0">
                          <a:solidFill>
                            <a:srgbClr val="C00000"/>
                          </a:solidFill>
                          <a:effectLst/>
                        </a:rPr>
                        <a:t>of a Brief Text </a:t>
                      </a:r>
                    </a:p>
                    <a:p>
                      <a:pPr lvl="0" algn="ctr">
                        <a:buSzPct val="25000"/>
                      </a:pPr>
                      <a:r>
                        <a:rPr lang="en-US" sz="1600" b="1" dirty="0" smtClean="0">
                          <a:solidFill>
                            <a:srgbClr val="C00000"/>
                          </a:solidFill>
                          <a:effectLst/>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KINDER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 W.2a,  L.1, L.4</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CCSS.ELA-LITERACY.RI.K.2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prompting and support, identify the main topic and retell key details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of an incomplete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kinder students are not expected to write a Topic Sentence but can “help” the teacher  complete a Topic Sentence while modeling.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kinder students help the teacher identify what should be in a Topic Sentence, students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understand the text has no introduction.</a:t>
                      </a:r>
                    </a:p>
                    <a:p>
                      <a:pPr marL="285750" indent="-285750">
                        <a:buFont typeface="Wingdings" panose="05000000000000000000" pitchFamily="2" charset="2"/>
                        <a:buChar char="q"/>
                      </a:pPr>
                      <a:r>
                        <a:rPr lang="en-US" sz="1000" dirty="0" smtClean="0"/>
                        <a:t>tell who or what the text is about.</a:t>
                      </a:r>
                    </a:p>
                    <a:p>
                      <a:pPr marL="285750" indent="-285750">
                        <a:buFont typeface="Wingdings" panose="05000000000000000000" pitchFamily="2" charset="2"/>
                        <a:buChar char="q"/>
                      </a:pPr>
                      <a:r>
                        <a:rPr lang="en-US" sz="1000" b="0" baseline="0" dirty="0" smtClean="0"/>
                        <a:t>answer the question “What is important about the Main Topic?”</a:t>
                      </a:r>
                    </a:p>
                    <a:p>
                      <a:pPr marL="285750" indent="-285750">
                        <a:buFont typeface="Wingdings" panose="05000000000000000000" pitchFamily="2" charset="2"/>
                        <a:buChar char="q"/>
                      </a:pPr>
                      <a:r>
                        <a:rPr lang="en-US" sz="1000" baseline="0" dirty="0" smtClean="0"/>
                        <a:t>use Key Details to tell what is important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79467">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solidFill>
                            <a:schemeClr val="tx1"/>
                          </a:solidFill>
                        </a:rPr>
                        <a:t>main topic</a:t>
                      </a:r>
                    </a:p>
                    <a:p>
                      <a:pPr marL="112713" indent="-112713">
                        <a:buFont typeface="Arial" panose="020B0604020202020204" pitchFamily="34" charset="0"/>
                        <a:buChar char="•"/>
                      </a:pPr>
                      <a:r>
                        <a:rPr lang="en-US" sz="1000" dirty="0" smtClean="0">
                          <a:solidFill>
                            <a:schemeClr val="tx1"/>
                          </a:solidFill>
                        </a:rPr>
                        <a:t>key</a:t>
                      </a:r>
                      <a:r>
                        <a:rPr lang="en-US" sz="1000" baseline="0" dirty="0" smtClean="0">
                          <a:solidFill>
                            <a:schemeClr val="tx1"/>
                          </a:solidFill>
                        </a:rPr>
                        <a:t> details</a:t>
                      </a:r>
                    </a:p>
                    <a:p>
                      <a:pPr marL="112713" indent="-112713">
                        <a:buFont typeface="Arial" panose="020B0604020202020204" pitchFamily="34" charset="0"/>
                        <a:buChar char="•"/>
                      </a:pPr>
                      <a:r>
                        <a:rPr lang="en-US" sz="1000" baseline="0" dirty="0" smtClean="0">
                          <a:solidFill>
                            <a:schemeClr val="tx1"/>
                          </a:solidFill>
                        </a:rPr>
                        <a:t>text</a:t>
                      </a:r>
                    </a:p>
                    <a:p>
                      <a:pPr marL="112713" indent="-112713">
                        <a:buFont typeface="Arial" panose="020B0604020202020204" pitchFamily="34" charset="0"/>
                        <a:buChar char="•"/>
                      </a:pPr>
                      <a:r>
                        <a:rPr lang="en-US" sz="1000" baseline="0" dirty="0" smtClean="0">
                          <a:solidFill>
                            <a:schemeClr val="tx1"/>
                          </a:solidFill>
                        </a:rPr>
                        <a:t>most</a:t>
                      </a:r>
                    </a:p>
                    <a:p>
                      <a:pPr marL="112713" indent="-112713">
                        <a:buFont typeface="Arial" panose="020B0604020202020204" pitchFamily="34" charset="0"/>
                        <a:buChar char="•"/>
                      </a:pPr>
                      <a:r>
                        <a:rPr lang="en-US" sz="1000" baseline="0" dirty="0" smtClean="0">
                          <a:solidFill>
                            <a:schemeClr val="tx1"/>
                          </a:solidFill>
                        </a:rPr>
                        <a:t>retell</a:t>
                      </a: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173038" indent="-173038">
                        <a:buFont typeface="Arial" panose="020B0604020202020204" pitchFamily="34" charset="0"/>
                        <a:buChar char="•"/>
                      </a:pPr>
                      <a:r>
                        <a:rPr lang="es-ES_tradnl" sz="1000" noProof="0" dirty="0" smtClean="0">
                          <a:solidFill>
                            <a:schemeClr val="tx1"/>
                          </a:solidFill>
                        </a:rPr>
                        <a:t>texto</a:t>
                      </a:r>
                    </a:p>
                    <a:p>
                      <a:pPr marL="173038" indent="-173038">
                        <a:buFont typeface="Arial" panose="020B0604020202020204" pitchFamily="34" charset="0"/>
                        <a:buChar char="•"/>
                      </a:pPr>
                      <a:r>
                        <a:rPr lang="es-ES_tradnl" sz="1000" noProof="0" dirty="0" smtClean="0">
                          <a:solidFill>
                            <a:schemeClr val="tx1"/>
                          </a:solidFill>
                        </a:rPr>
                        <a:t>el mas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432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CCSS.ELA-LITERACY.W.K.2a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helping the teacher write a topic sentence for an incomplete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students help the teacher write a Topic Sentence they need to be able to…</a:t>
                      </a:r>
                    </a:p>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share and recognize key details about the topic.</a:t>
                      </a:r>
                      <a:endParaRPr lang="en-US" sz="1000" dirty="0" smtClean="0"/>
                    </a:p>
                    <a:p>
                      <a:pPr marL="285750" indent="-285750">
                        <a:buFont typeface="Wingdings" panose="05000000000000000000" pitchFamily="2" charset="2"/>
                        <a:buChar char="q"/>
                      </a:pPr>
                      <a:r>
                        <a:rPr lang="en-US" sz="1000" dirty="0" smtClean="0"/>
                        <a:t>draw, dictate,</a:t>
                      </a:r>
                      <a:r>
                        <a:rPr lang="en-US" sz="1000" baseline="0" dirty="0" smtClean="0"/>
                        <a:t> and/or write a list of Key Details that are important about the Main Topic.</a:t>
                      </a:r>
                    </a:p>
                    <a:p>
                      <a:pPr marL="285750" indent="-285750">
                        <a:buFont typeface="Wingdings" panose="05000000000000000000" pitchFamily="2" charset="2"/>
                        <a:buChar char="q"/>
                      </a:pPr>
                      <a:r>
                        <a:rPr lang="en-US" sz="1000" baseline="0" dirty="0" smtClean="0"/>
                        <a:t>understand that they are recalling what is important about the Main Topic to assist the teacher in writing a Topic Sentence.</a:t>
                      </a:r>
                    </a:p>
                    <a:p>
                      <a:pPr marL="0" indent="0">
                        <a:buFont typeface="Wingdings" panose="05000000000000000000" pitchFamily="2" charset="2"/>
                        <a:buNone/>
                      </a:pPr>
                      <a:r>
                        <a:rPr lang="en-US" sz="900" b="1" i="1" baseline="0" dirty="0" smtClean="0"/>
                        <a:t>Note</a:t>
                      </a:r>
                      <a:r>
                        <a:rPr lang="en-US" sz="900" i="1" baseline="0" dirty="0" smtClean="0"/>
                        <a:t>:  When modeling teachers should point out the noun (subject) and the verb in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1000" dirty="0" smtClean="0">
                          <a:solidFill>
                            <a:schemeClr val="tx1"/>
                          </a:solidFill>
                        </a:rPr>
                        <a:t>draw</a:t>
                      </a:r>
                    </a:p>
                    <a:p>
                      <a:pPr marL="171450" indent="-171450">
                        <a:buFont typeface="Arial"/>
                        <a:buChar char="•"/>
                      </a:pPr>
                      <a:r>
                        <a:rPr lang="en-US" sz="1000" dirty="0" smtClean="0">
                          <a:solidFill>
                            <a:schemeClr val="tx1"/>
                          </a:solidFill>
                        </a:rPr>
                        <a:t>write</a:t>
                      </a:r>
                    </a:p>
                    <a:p>
                      <a:pPr marL="171450" indent="-171450">
                        <a:buFont typeface="Arial"/>
                        <a:buChar char="•"/>
                      </a:pPr>
                      <a:r>
                        <a:rPr lang="en-US" sz="1000" dirty="0" smtClean="0">
                          <a:solidFill>
                            <a:schemeClr val="tx1"/>
                          </a:solidFill>
                        </a:rPr>
                        <a:t>dictate</a:t>
                      </a:r>
                    </a:p>
                    <a:p>
                      <a:pPr marL="171450" indent="-171450">
                        <a:buFont typeface="Arial"/>
                        <a:buChar char="•"/>
                      </a:pPr>
                      <a:r>
                        <a:rPr lang="en-US" sz="1000" dirty="0" smtClean="0">
                          <a:solidFill>
                            <a:schemeClr val="tx1"/>
                          </a:solidFill>
                        </a:rPr>
                        <a:t>information</a:t>
                      </a:r>
                    </a:p>
                    <a:p>
                      <a:pPr marL="171450" indent="-171450">
                        <a:buFont typeface="Arial"/>
                        <a:buChar char="•"/>
                      </a:pPr>
                      <a:r>
                        <a:rPr lang="en-US" sz="1000" dirty="0" smtClean="0">
                          <a:solidFill>
                            <a:schemeClr val="tx1"/>
                          </a:solidFill>
                        </a:rPr>
                        <a:t>topic</a:t>
                      </a:r>
                    </a:p>
                    <a:p>
                      <a:pPr marL="171450" indent="-171450">
                        <a:buFont typeface="Arial"/>
                        <a:buChar char="•"/>
                      </a:pPr>
                      <a:r>
                        <a:rPr lang="en-US" sz="1000" dirty="0" smtClean="0">
                          <a:solidFill>
                            <a:schemeClr val="tx1"/>
                          </a:solidFill>
                        </a:rPr>
                        <a:t>key details</a:t>
                      </a:r>
                    </a:p>
                    <a:p>
                      <a:pPr marL="171450" indent="-171450">
                        <a:buFont typeface="Arial"/>
                        <a:buChar char="•"/>
                      </a:pPr>
                      <a:r>
                        <a:rPr lang="en-US" sz="1000" dirty="0" smtClean="0">
                          <a:solidFill>
                            <a:schemeClr val="tx1"/>
                          </a:solidFill>
                        </a:rPr>
                        <a:t>name</a:t>
                      </a:r>
                    </a:p>
                    <a:p>
                      <a:pPr marL="0" indent="0">
                        <a:buFont typeface="Arial" panose="020B0604020202020204" pitchFamily="34" charset="0"/>
                        <a:buNone/>
                      </a:pP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173038" indent="-173038">
                        <a:buFont typeface="Arial" panose="020B0604020202020204" pitchFamily="34" charset="0"/>
                        <a:buChar char="•"/>
                      </a:pPr>
                      <a:r>
                        <a:rPr lang="es-ES_tradnl" sz="1000" noProof="0" dirty="0" smtClean="0">
                          <a:solidFill>
                            <a:schemeClr val="tx1"/>
                          </a:solidFill>
                        </a:rPr>
                        <a:t>dictar</a:t>
                      </a:r>
                    </a:p>
                    <a:p>
                      <a:pPr marL="173038" indent="-173038">
                        <a:buFont typeface="Arial" panose="020B0604020202020204" pitchFamily="34" charset="0"/>
                        <a:buChar char="•"/>
                      </a:pPr>
                      <a:r>
                        <a:rPr lang="es-ES_tradnl" sz="1000" noProof="0" dirty="0" smtClean="0">
                          <a:solidFill>
                            <a:schemeClr val="tx1"/>
                          </a:solidFill>
                        </a:rPr>
                        <a:t>información</a:t>
                      </a:r>
                    </a:p>
                    <a:p>
                      <a:pPr marL="173038" indent="-173038">
                        <a:buFont typeface="Arial" panose="020B0604020202020204" pitchFamily="34" charset="0"/>
                        <a:buChar char="•"/>
                      </a:pPr>
                      <a:r>
                        <a:rPr lang="es-ES_tradnl" sz="1000" noProof="0" dirty="0" smtClean="0">
                          <a:solidFill>
                            <a:schemeClr val="tx1"/>
                          </a:solidFill>
                        </a:rPr>
                        <a:t>tópico</a:t>
                      </a: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CCSS.ELA-LITERACY.L.K.1  (read entire standard)–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speak or write about what is important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students write or speak about a topic they need to be able to…</a:t>
                      </a: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285750" indent="-285750">
                        <a:buFont typeface="Wingdings" panose="05000000000000000000" pitchFamily="2" charset="2"/>
                        <a:buChar char="q"/>
                      </a:pPr>
                      <a:r>
                        <a:rPr lang="en-US" sz="1000" dirty="0" smtClean="0"/>
                        <a:t>use standard English when speaking and/or writing.</a:t>
                      </a:r>
                    </a:p>
                    <a:p>
                      <a:pPr marL="285750" indent="-285750">
                        <a:buFont typeface="Wingdings" panose="05000000000000000000" pitchFamily="2" charset="2"/>
                        <a:buChar char="q"/>
                      </a:pPr>
                      <a:r>
                        <a:rPr lang="en-US" sz="1000" dirty="0" smtClean="0"/>
                        <a:t>have</a:t>
                      </a:r>
                      <a:r>
                        <a:rPr lang="en-US" sz="1000" baseline="0" dirty="0" smtClean="0"/>
                        <a:t> command of conventions when writing</a:t>
                      </a:r>
                    </a:p>
                    <a:p>
                      <a:pPr marL="285750" indent="-285750">
                        <a:buFont typeface="Wingdings" panose="05000000000000000000" pitchFamily="2" charset="2"/>
                        <a:buChar char="q"/>
                      </a:pPr>
                      <a:r>
                        <a:rPr lang="en-US" sz="1000" baseline="0" dirty="0" smtClean="0"/>
                        <a:t>be able to share.</a:t>
                      </a:r>
                    </a:p>
                    <a:p>
                      <a:pPr marL="285750" indent="-285750">
                        <a:buFont typeface="Wingdings" panose="05000000000000000000" pitchFamily="2" charset="2"/>
                        <a:buChar char="q"/>
                      </a:pPr>
                      <a:r>
                        <a:rPr lang="en-US" sz="1000" baseline="0" dirty="0" smtClean="0"/>
                        <a:t>know that language is for communicating.</a:t>
                      </a:r>
                    </a:p>
                    <a:p>
                      <a:pPr marL="285750" indent="-285750">
                        <a:buFont typeface="Wingdings" panose="05000000000000000000" pitchFamily="2" charset="2"/>
                        <a:buChar char="q"/>
                      </a:pPr>
                      <a:r>
                        <a:rPr lang="en-US" sz="1000" baseline="0" dirty="0" smtClean="0"/>
                        <a:t>be able to speak in complete thoughts.</a:t>
                      </a:r>
                    </a:p>
                    <a:p>
                      <a:pPr marL="285750" indent="-285750">
                        <a:buFont typeface="Wingdings" panose="05000000000000000000" pitchFamily="2" charset="2"/>
                        <a:buChar char="q"/>
                      </a:pPr>
                      <a:r>
                        <a:rPr lang="en-US" sz="1000" baseline="0" dirty="0" smtClean="0"/>
                        <a:t>be able to speak and/or write about Key Details about the topic (the topic sentence).</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1000" dirty="0" smtClean="0">
                          <a:solidFill>
                            <a:schemeClr val="tx1"/>
                          </a:solidFill>
                        </a:rPr>
                        <a:t>idea</a:t>
                      </a:r>
                    </a:p>
                    <a:p>
                      <a:pPr marL="171450" indent="-171450">
                        <a:buFont typeface="Arial"/>
                        <a:buChar char="•"/>
                      </a:pPr>
                      <a:r>
                        <a:rPr lang="en-US" sz="1000" dirty="0" smtClean="0">
                          <a:solidFill>
                            <a:schemeClr val="tx1"/>
                          </a:solidFill>
                        </a:rPr>
                        <a:t>sentence</a:t>
                      </a:r>
                    </a:p>
                    <a:p>
                      <a:pPr marL="171450" indent="-171450">
                        <a:buFont typeface="Arial"/>
                        <a:buChar char="•"/>
                      </a:pPr>
                      <a:r>
                        <a:rPr lang="en-US" sz="1000" dirty="0" smtClean="0">
                          <a:solidFill>
                            <a:schemeClr val="tx1"/>
                          </a:solidFill>
                        </a:rPr>
                        <a:t>writing</a:t>
                      </a:r>
                    </a:p>
                    <a:p>
                      <a:pPr marL="171450" indent="-171450">
                        <a:buFont typeface="Arial"/>
                        <a:buChar char="•"/>
                      </a:pPr>
                      <a:r>
                        <a:rPr lang="en-US" sz="1000" dirty="0" smtClean="0">
                          <a:solidFill>
                            <a:schemeClr val="tx1"/>
                          </a:solidFill>
                        </a:rPr>
                        <a:t>speaking</a:t>
                      </a:r>
                    </a:p>
                    <a:p>
                      <a:pPr marL="0" indent="0">
                        <a:buFont typeface="Arial" panose="020B0604020202020204" pitchFamily="34" charset="0"/>
                        <a:buNone/>
                      </a:pP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indent="-173038">
                        <a:buFont typeface="Arial" panose="020B0604020202020204" pitchFamily="34" charset="0"/>
                        <a:buChar char="•"/>
                      </a:pPr>
                      <a:r>
                        <a:rPr lang="es-ES_tradnl" sz="1000" noProof="0" dirty="0" smtClean="0">
                          <a:solidFill>
                            <a:schemeClr val="tx1"/>
                          </a:solidFill>
                        </a:rPr>
                        <a:t>idea</a:t>
                      </a: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CCSS.ELA-LITERACY.L.K.4 – (read entire standard)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Determine or clarify the meaning of unknown and multiple-meaning words and phrases based on kindergarten reading and content.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determining word meaning for words used in the topic sentence or words describing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When students use words in phrases to describe the topic they need to be able to…</a:t>
                      </a:r>
                    </a:p>
                    <a:p>
                      <a:pPr marL="0" marR="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285750" indent="-285750">
                        <a:buFont typeface="Wingdings" panose="05000000000000000000" pitchFamily="2" charset="2"/>
                        <a:buChar char="q"/>
                      </a:pPr>
                      <a:r>
                        <a:rPr lang="en-US" sz="1000" dirty="0" smtClean="0"/>
                        <a:t>know that words-phrases</a:t>
                      </a:r>
                      <a:r>
                        <a:rPr lang="en-US" sz="1000" baseline="0" dirty="0" smtClean="0"/>
                        <a:t> </a:t>
                      </a:r>
                      <a:r>
                        <a:rPr lang="en-US" sz="1000" dirty="0" smtClean="0"/>
                        <a:t>can have</a:t>
                      </a:r>
                      <a:r>
                        <a:rPr lang="en-US" sz="1000" baseline="0" dirty="0" smtClean="0"/>
                        <a:t> more than one meaning</a:t>
                      </a:r>
                    </a:p>
                    <a:p>
                      <a:pPr marL="285750" indent="-285750">
                        <a:buFont typeface="Wingdings" panose="05000000000000000000" pitchFamily="2" charset="2"/>
                        <a:buChar char="q"/>
                      </a:pPr>
                      <a:r>
                        <a:rPr lang="en-US" sz="1000" baseline="0" dirty="0" smtClean="0"/>
                        <a:t>know that they might not know the meaning of some words or phrases</a:t>
                      </a:r>
                    </a:p>
                    <a:p>
                      <a:pPr marL="285750" indent="-285750">
                        <a:buFont typeface="Wingdings" panose="05000000000000000000" pitchFamily="2" charset="2"/>
                        <a:buChar char="q"/>
                      </a:pPr>
                      <a:r>
                        <a:rPr lang="en-US" sz="1000" baseline="0" dirty="0" smtClean="0"/>
                        <a:t>be able to ask what a word or phrase means</a:t>
                      </a:r>
                    </a:p>
                    <a:p>
                      <a:pPr marL="0" indent="0">
                        <a:buFont typeface="Wingdings" panose="05000000000000000000" pitchFamily="2" charset="2"/>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1000" dirty="0" smtClean="0">
                          <a:solidFill>
                            <a:schemeClr val="tx1"/>
                          </a:solidFill>
                        </a:rPr>
                        <a:t>multiple meaning</a:t>
                      </a:r>
                    </a:p>
                    <a:p>
                      <a:pPr marL="171450" indent="-171450">
                        <a:buFont typeface="Arial"/>
                        <a:buChar char="•"/>
                      </a:pPr>
                      <a:r>
                        <a:rPr lang="en-US" sz="1000" dirty="0" smtClean="0">
                          <a:solidFill>
                            <a:schemeClr val="tx1"/>
                          </a:solidFill>
                        </a:rPr>
                        <a:t>unknown</a:t>
                      </a:r>
                    </a:p>
                    <a:p>
                      <a:pPr marL="171450" indent="-171450">
                        <a:buFont typeface="Arial"/>
                        <a:buChar char="•"/>
                      </a:pPr>
                      <a:r>
                        <a:rPr lang="en-US" sz="1000" dirty="0" smtClean="0">
                          <a:solidFill>
                            <a:schemeClr val="tx1"/>
                          </a:solidFill>
                        </a:rPr>
                        <a:t>determine</a:t>
                      </a:r>
                    </a:p>
                    <a:p>
                      <a:pPr marL="171450" indent="-171450">
                        <a:buFont typeface="Arial"/>
                        <a:buChar char="•"/>
                      </a:pPr>
                      <a:r>
                        <a:rPr lang="en-US" sz="1000" dirty="0" smtClean="0">
                          <a:solidFill>
                            <a:schemeClr val="tx1"/>
                          </a:solidFill>
                        </a:rPr>
                        <a:t>Clarify</a:t>
                      </a:r>
                    </a:p>
                    <a:p>
                      <a:pPr marL="171450" indent="-171450">
                        <a:buFont typeface="Arial"/>
                        <a:buChar char="•"/>
                      </a:pPr>
                      <a:endParaRPr lang="en-US" sz="1000" dirty="0" smtClean="0">
                        <a:solidFill>
                          <a:schemeClr val="tx1"/>
                        </a:solidFill>
                      </a:endParaRPr>
                    </a:p>
                    <a:p>
                      <a:pPr marL="171450" indent="-171450">
                        <a:buFont typeface="Arial"/>
                        <a:buChar char="•"/>
                      </a:pPr>
                      <a:endParaRPr lang="en-US" sz="1000" dirty="0" smtClean="0">
                        <a:solidFill>
                          <a:schemeClr val="tx1"/>
                        </a:solidFill>
                      </a:endParaRPr>
                    </a:p>
                    <a:p>
                      <a:pPr marL="171450" indent="-171450">
                        <a:buFont typeface="Arial"/>
                        <a:buChar char="•"/>
                      </a:pPr>
                      <a:r>
                        <a:rPr lang="en-US" sz="1000" dirty="0" smtClean="0">
                          <a:solidFill>
                            <a:schemeClr val="tx1"/>
                          </a:solidFill>
                        </a:rPr>
                        <a:t>word</a:t>
                      </a:r>
                    </a:p>
                    <a:p>
                      <a:pPr marL="171450" indent="-171450">
                        <a:buFont typeface="Arial"/>
                        <a:buChar char="•"/>
                      </a:pPr>
                      <a:r>
                        <a:rPr lang="en-US" sz="1000" dirty="0" smtClean="0">
                          <a:solidFill>
                            <a:schemeClr val="tx1"/>
                          </a:solidFill>
                        </a:rPr>
                        <a:t>phrase</a:t>
                      </a: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indent="-173038">
                        <a:buFont typeface="Arial" panose="020B0604020202020204" pitchFamily="34" charset="0"/>
                        <a:buChar char="•"/>
                      </a:pPr>
                      <a:r>
                        <a:rPr lang="es-ES_tradnl" sz="1000" noProof="0" dirty="0" smtClean="0">
                          <a:solidFill>
                            <a:schemeClr val="tx1"/>
                          </a:solidFill>
                        </a:rPr>
                        <a:t>múltiples (</a:t>
                      </a:r>
                      <a:r>
                        <a:rPr lang="es-ES_tradnl" sz="1000" noProof="0" dirty="0" err="1" smtClean="0">
                          <a:solidFill>
                            <a:schemeClr val="tx1"/>
                          </a:solidFill>
                        </a:rPr>
                        <a:t>only</a:t>
                      </a:r>
                      <a:r>
                        <a:rPr lang="es-ES_tradnl" sz="1000" noProof="0" dirty="0" smtClean="0">
                          <a:solidFill>
                            <a:schemeClr val="tx1"/>
                          </a:solidFill>
                        </a:rPr>
                        <a:t>)</a:t>
                      </a:r>
                    </a:p>
                    <a:p>
                      <a:pPr marL="173038" indent="-173038">
                        <a:buFont typeface="Arial" panose="020B0604020202020204" pitchFamily="34" charset="0"/>
                        <a:buChar char="•"/>
                      </a:pPr>
                      <a:endParaRPr lang="es-ES_tradnl" sz="1000" noProof="0" dirty="0" smtClean="0">
                        <a:solidFill>
                          <a:schemeClr val="tx1"/>
                        </a:solidFill>
                      </a:endParaRPr>
                    </a:p>
                    <a:p>
                      <a:pPr marL="173038" indent="-173038">
                        <a:buFont typeface="Arial" panose="020B0604020202020204" pitchFamily="34" charset="0"/>
                        <a:buChar char="•"/>
                      </a:pPr>
                      <a:r>
                        <a:rPr lang="es-ES_tradnl" sz="1000" noProof="0" dirty="0" smtClean="0">
                          <a:solidFill>
                            <a:schemeClr val="tx1"/>
                          </a:solidFill>
                        </a:rPr>
                        <a:t>determinar</a:t>
                      </a:r>
                    </a:p>
                    <a:p>
                      <a:pPr marL="173038" indent="-173038">
                        <a:buFont typeface="Arial" panose="020B0604020202020204" pitchFamily="34" charset="0"/>
                        <a:buChar char="•"/>
                      </a:pPr>
                      <a:r>
                        <a:rPr lang="es-ES_tradnl" sz="1000" noProof="0" dirty="0" smtClean="0">
                          <a:solidFill>
                            <a:schemeClr val="tx1"/>
                          </a:solidFill>
                        </a:rPr>
                        <a:t>clarificar-aclarar</a:t>
                      </a:r>
                    </a:p>
                    <a:p>
                      <a:pPr marL="173038" indent="-173038">
                        <a:buFont typeface="Arial" panose="020B0604020202020204" pitchFamily="34" charset="0"/>
                        <a:buChar char="•"/>
                      </a:pPr>
                      <a:endParaRPr lang="es-ES_tradnl" sz="1000" noProof="0" dirty="0" smtClean="0">
                        <a:solidFill>
                          <a:schemeClr val="tx1"/>
                        </a:solidFill>
                      </a:endParaRPr>
                    </a:p>
                    <a:p>
                      <a:pPr marL="173038" indent="-173038">
                        <a:buFont typeface="Arial" panose="020B0604020202020204" pitchFamily="34" charset="0"/>
                        <a:buChar char="•"/>
                      </a:pPr>
                      <a:endParaRPr lang="es-ES_tradnl" sz="1000" noProof="0" dirty="0" smtClean="0">
                        <a:solidFill>
                          <a:schemeClr val="tx1"/>
                        </a:solidFill>
                      </a:endParaRPr>
                    </a:p>
                    <a:p>
                      <a:pPr marL="173038" indent="-173038">
                        <a:buFont typeface="Arial" panose="020B0604020202020204" pitchFamily="34" charset="0"/>
                        <a:buChar char="•"/>
                      </a:pPr>
                      <a:r>
                        <a:rPr lang="es-ES_tradnl" sz="1000" noProof="0" dirty="0" smtClean="0">
                          <a:solidFill>
                            <a:schemeClr val="tx1"/>
                          </a:solidFill>
                        </a:rPr>
                        <a:t>frase</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5">
                  <a:txBody>
                    <a:bodyPr/>
                    <a:lstStyle/>
                    <a:p>
                      <a:pPr algn="ctr"/>
                      <a:r>
                        <a:rPr lang="en-US" sz="1000" b="1" dirty="0" smtClean="0">
                          <a:solidFill>
                            <a:schemeClr val="tx1"/>
                          </a:solidFill>
                        </a:rPr>
                        <a:t>continued….</a:t>
                      </a:r>
                      <a:endParaRPr lang="en-US" sz="1000" b="1"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29</a:t>
            </a:fld>
            <a:endParaRPr lang="en-US" dirty="0"/>
          </a:p>
        </p:txBody>
      </p:sp>
    </p:spTree>
    <p:extLst>
      <p:ext uri="{BB962C8B-B14F-4D97-AF65-F5344CB8AC3E}">
        <p14:creationId xmlns:p14="http://schemas.microsoft.com/office/powerpoint/2010/main" val="1356370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27161693"/>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
        <p:nvSpPr>
          <p:cNvPr id="2" name="Slide Number Placeholder 1"/>
          <p:cNvSpPr>
            <a:spLocks noGrp="1"/>
          </p:cNvSpPr>
          <p:nvPr>
            <p:ph type="sldNum" sz="quarter" idx="12"/>
          </p:nvPr>
        </p:nvSpPr>
        <p:spPr/>
        <p:txBody>
          <a:bodyPr/>
          <a:lstStyle/>
          <a:p>
            <a:fld id="{CBAC3556-5FAF-4CEF-BDF2-3BC833A9967C}" type="slidenum">
              <a:rPr lang="en-US" smtClean="0"/>
              <a:t>3</a:t>
            </a:fld>
            <a:endParaRPr lang="en-US" dirty="0"/>
          </a:p>
        </p:txBody>
      </p:sp>
      <p:sp>
        <p:nvSpPr>
          <p:cNvPr id="3" name="Date Placeholder 2"/>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86438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806312"/>
              </p:ext>
            </p:extLst>
          </p:nvPr>
        </p:nvGraphicFramePr>
        <p:xfrm>
          <a:off x="144049" y="724901"/>
          <a:ext cx="7431127" cy="5213194"/>
        </p:xfrm>
        <a:graphic>
          <a:graphicData uri="http://schemas.openxmlformats.org/drawingml/2006/table">
            <a:tbl>
              <a:tblPr firstRow="1" bandRow="1">
                <a:tableStyleId>{5C22544A-7EE6-4342-B048-85BDC9FD1C3A}</a:tableStyleId>
              </a:tblPr>
              <a:tblGrid>
                <a:gridCol w="3657599"/>
                <a:gridCol w="377352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Kinders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K </a:t>
                      </a:r>
                      <a:r>
                        <a:rPr lang="en-US" b="1" dirty="0" smtClean="0"/>
                        <a:t>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p>
                      <a:pPr marL="171450" indent="-171450">
                        <a:buFont typeface="Arial" panose="020B0604020202020204" pitchFamily="34" charset="0"/>
                        <a:buChar char="•"/>
                      </a:pPr>
                      <a:endParaRPr lang="en-US" sz="1100" b="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recognize that texts have introductions.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understand that the introduction of a text tells what the text will be about.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listening to an incomplete text being read aloud, students will be able to raise their hand and share  information that could help create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11158">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Writing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Basic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Topic Sentence (Teacher Model) – IVF Model</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students share out ideas as the teacher models how to write a basic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05866">
                <a:tc>
                  <a:txBody>
                    <a:bodyPr/>
                    <a:lstStyle/>
                    <a:p>
                      <a:pPr marL="171450" indent="-171450">
                        <a:buFont typeface="Arial" panose="020B0604020202020204" pitchFamily="34" charset="0"/>
                        <a:buChar char="•"/>
                      </a:pPr>
                      <a:r>
                        <a:rPr lang="en-US" sz="1100" b="0" dirty="0" smtClean="0">
                          <a:solidFill>
                            <a:schemeClr val="tx1"/>
                          </a:solidFill>
                        </a:rPr>
                        <a:t>Writing a </a:t>
                      </a:r>
                      <a:r>
                        <a:rPr lang="en-US" sz="1100" b="1" dirty="0" smtClean="0">
                          <a:solidFill>
                            <a:schemeClr val="tx1"/>
                          </a:solidFill>
                        </a:rPr>
                        <a:t>Meaningful </a:t>
                      </a:r>
                      <a:r>
                        <a:rPr lang="en-US" sz="1100" b="0" dirty="0" smtClean="0">
                          <a:solidFill>
                            <a:schemeClr val="tx1"/>
                          </a:solidFill>
                        </a:rPr>
                        <a:t>Topic Sentence</a:t>
                      </a:r>
                      <a:endParaRPr lang="en-US" sz="1100" b="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Not applicable to Kindergarten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read with teacher as he/she writes the Topic Sentence on the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use words or pictures to draw about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r>
                        <a:rPr lang="en-US" sz="1100" dirty="0" smtClean="0"/>
                        <a:t>From</a:t>
                      </a:r>
                      <a:r>
                        <a:rPr lang="en-US" sz="1100" baseline="0" dirty="0" smtClean="0"/>
                        <a:t> the Field…</a:t>
                      </a:r>
                    </a:p>
                    <a:p>
                      <a:r>
                        <a:rPr lang="en-US" sz="1100" baseline="0" dirty="0" smtClean="0"/>
                        <a:t>Some students may be ready to write a Topic Sentence with words and pictures by the end of the year.</a:t>
                      </a:r>
                    </a:p>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30</a:t>
            </a:fld>
            <a:endParaRPr lang="en-US" dirty="0"/>
          </a:p>
        </p:txBody>
      </p:sp>
    </p:spTree>
    <p:extLst>
      <p:ext uri="{BB962C8B-B14F-4D97-AF65-F5344CB8AC3E}">
        <p14:creationId xmlns:p14="http://schemas.microsoft.com/office/powerpoint/2010/main" val="3023241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386606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4153189303"/>
              </p:ext>
            </p:extLst>
          </p:nvPr>
        </p:nvGraphicFramePr>
        <p:xfrm>
          <a:off x="95414" y="911300"/>
          <a:ext cx="7590708" cy="7963086"/>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in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2" y="1137379"/>
            <a:ext cx="2032421" cy="1068664"/>
          </a:xfrm>
          <a:prstGeom prst="rect">
            <a:avLst/>
          </a:prstGeom>
          <a:ln>
            <a:solidFill>
              <a:schemeClr val="tx1"/>
            </a:solidFill>
          </a:ln>
        </p:spPr>
      </p:pic>
      <p:sp>
        <p:nvSpPr>
          <p:cNvPr id="4" name="Date Placeholder 3"/>
          <p:cNvSpPr>
            <a:spLocks noGrp="1"/>
          </p:cNvSpPr>
          <p:nvPr>
            <p:ph type="dt" sz="half" idx="10"/>
          </p:nvPr>
        </p:nvSpPr>
        <p:spPr/>
        <p:txBody>
          <a:bodyPr/>
          <a:lstStyle/>
          <a:p>
            <a:r>
              <a:rPr lang="en-US" smtClean="0"/>
              <a:t>10/3/2016</a:t>
            </a:r>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32</a:t>
            </a:fld>
            <a:endParaRPr lang="en-US" dirty="0"/>
          </a:p>
        </p:txBody>
      </p:sp>
    </p:spTree>
    <p:extLst>
      <p:ext uri="{BB962C8B-B14F-4D97-AF65-F5344CB8AC3E}">
        <p14:creationId xmlns:p14="http://schemas.microsoft.com/office/powerpoint/2010/main" val="1187573934"/>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10"/>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3270646278"/>
              </p:ext>
            </p:extLst>
          </p:nvPr>
        </p:nvGraphicFramePr>
        <p:xfrm>
          <a:off x="114106"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a:t>
                      </a:r>
                      <a:r>
                        <a:rPr kumimoji="0" lang="en-US" sz="1100" b="0" i="0" u="none" strike="noStrike" kern="1200" cap="none" spc="0" normalizeH="0" baseline="0" noProof="0" smtClean="0">
                          <a:ln>
                            <a:noFill/>
                          </a:ln>
                          <a:solidFill>
                            <a:prstClr val="black"/>
                          </a:solidFill>
                          <a:effectLst/>
                          <a:uLnTx/>
                          <a:uFillTx/>
                          <a:latin typeface="+mn-lt"/>
                          <a:ea typeface="+mn-ea"/>
                          <a:cs typeface="+mn-cs"/>
                        </a:rPr>
                        <a:t>your student’s notes of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799" y="4599232"/>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20" name="TextBox 19"/>
          <p:cNvSpPr txBox="1"/>
          <p:nvPr/>
        </p:nvSpPr>
        <p:spPr>
          <a:xfrm>
            <a:off x="718152" y="373589"/>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2" name="Date Placeholder 1"/>
          <p:cNvSpPr>
            <a:spLocks noGrp="1"/>
          </p:cNvSpPr>
          <p:nvPr>
            <p:ph type="dt" sz="half" idx="10"/>
          </p:nvPr>
        </p:nvSpPr>
        <p:spPr/>
        <p:txBody>
          <a:bodyPr/>
          <a:lstStyle/>
          <a:p>
            <a:r>
              <a:rPr lang="en-US" smtClean="0"/>
              <a:t>10/3/2016</a:t>
            </a:r>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33</a:t>
            </a:fld>
            <a:endParaRPr lang="en-US" dirty="0"/>
          </a:p>
        </p:txBody>
      </p:sp>
    </p:spTree>
    <p:extLst>
      <p:ext uri="{BB962C8B-B14F-4D97-AF65-F5344CB8AC3E}">
        <p14:creationId xmlns:p14="http://schemas.microsoft.com/office/powerpoint/2010/main" val="1105798444"/>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98833" y="1462038"/>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r>
              <a:rPr lang="en-US" smtClean="0"/>
              <a:t>10/3/2016</a:t>
            </a:r>
            <a:endParaRPr lang="en-US" dirty="0"/>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33496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8537445"/>
              </p:ext>
            </p:extLst>
          </p:nvPr>
        </p:nvGraphicFramePr>
        <p:xfrm>
          <a:off x="107576" y="167551"/>
          <a:ext cx="7564085" cy="9784080"/>
        </p:xfrm>
        <a:graphic>
          <a:graphicData uri="http://schemas.openxmlformats.org/drawingml/2006/table">
            <a:tbl>
              <a:tblPr firstRow="1" bandRow="1">
                <a:tableStyleId>{5C22544A-7EE6-4342-B048-85BDC9FD1C3A}</a:tableStyleId>
              </a:tblPr>
              <a:tblGrid>
                <a:gridCol w="2393577"/>
                <a:gridCol w="1231603"/>
                <a:gridCol w="1908919"/>
                <a:gridCol w="1052423"/>
                <a:gridCol w="977563"/>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(part of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043">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CCSS.ELA-LITERACY.RI.K.3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prompting and support, describe the connection between two individuals, events, ideas, or pieces of information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 order to identify Key Details for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kindergarten students do not need to know the term Background Knowledge, but the teacher should use the term as students assist the teacher in identifying Key Details that should be included in Background Knowledge (part of the Bridge).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to identify what Key Details to include in the  Background Knowledge sentence(s) students need to be able to…</a:t>
                      </a: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charset="2"/>
                        <a:buNone/>
                      </a:pPr>
                      <a:endParaRPr lang="en-US" sz="10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have remembered the class created Topic Sentence.</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helps the reader understand more about (definitions or descriptions if needed) the Main Topic.</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Key Details can be events, ideas, information or details about individuals.</a:t>
                      </a:r>
                    </a:p>
                    <a:p>
                      <a:pPr marL="284163" marR="0" lvl="0" indent="-2841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support and guiding questions, find Key Details in the text that can used for Background Knowledge.</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2840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50" dirty="0" smtClean="0"/>
                        <a:t>main topic</a:t>
                      </a:r>
                    </a:p>
                    <a:p>
                      <a:pPr marL="112713" indent="-112713">
                        <a:buFont typeface="Arial" panose="020B0604020202020204" pitchFamily="34" charset="0"/>
                        <a:buChar char="•"/>
                      </a:pPr>
                      <a:r>
                        <a:rPr lang="en-US" sz="950" dirty="0" smtClean="0"/>
                        <a:t>bridge</a:t>
                      </a:r>
                    </a:p>
                    <a:p>
                      <a:pPr marL="112713" indent="-112713">
                        <a:buFont typeface="Arial" panose="020B0604020202020204" pitchFamily="34" charset="0"/>
                        <a:buChar char="•"/>
                      </a:pPr>
                      <a:r>
                        <a:rPr lang="en-US" sz="950" dirty="0" smtClean="0"/>
                        <a:t>Individuals</a:t>
                      </a:r>
                    </a:p>
                    <a:p>
                      <a:pPr marL="112713" indent="-112713">
                        <a:buFont typeface="Arial" panose="020B0604020202020204" pitchFamily="34" charset="0"/>
                        <a:buChar char="•"/>
                      </a:pPr>
                      <a:endParaRPr lang="en-US" sz="950" dirty="0" smtClean="0"/>
                    </a:p>
                    <a:p>
                      <a:pPr marL="112713" indent="-112713">
                        <a:buFont typeface="Arial" panose="020B0604020202020204" pitchFamily="34" charset="0"/>
                        <a:buChar char="•"/>
                      </a:pPr>
                      <a:r>
                        <a:rPr lang="en-US" sz="950" dirty="0" smtClean="0"/>
                        <a:t>events</a:t>
                      </a:r>
                    </a:p>
                    <a:p>
                      <a:pPr marL="112713" indent="-112713">
                        <a:buFont typeface="Arial" panose="020B0604020202020204" pitchFamily="34" charset="0"/>
                        <a:buChar char="•"/>
                      </a:pPr>
                      <a:r>
                        <a:rPr lang="en-US" sz="950" dirty="0" smtClean="0"/>
                        <a:t>ideas</a:t>
                      </a:r>
                    </a:p>
                    <a:p>
                      <a:pPr marL="112713" indent="-112713">
                        <a:buFont typeface="Arial" panose="020B0604020202020204" pitchFamily="34" charset="0"/>
                        <a:buChar char="•"/>
                      </a:pPr>
                      <a:r>
                        <a:rPr lang="en-US" sz="950" dirty="0" smtClean="0"/>
                        <a:t>information</a:t>
                      </a:r>
                    </a:p>
                    <a:p>
                      <a:pPr marL="112713" indent="-112713">
                        <a:buFont typeface="Arial" panose="020B0604020202020204" pitchFamily="34" charset="0"/>
                        <a:buChar char="•"/>
                      </a:pPr>
                      <a:r>
                        <a:rPr lang="en-US" sz="950" dirty="0" smtClean="0"/>
                        <a:t>text</a:t>
                      </a:r>
                    </a:p>
                    <a:p>
                      <a:pPr marL="112713" indent="-112713">
                        <a:buFont typeface="Arial" panose="020B0604020202020204" pitchFamily="34" charset="0"/>
                        <a:buChar char="•"/>
                      </a:pPr>
                      <a:r>
                        <a:rPr lang="en-US" sz="950" dirty="0" smtClean="0"/>
                        <a:t>connection</a:t>
                      </a:r>
                    </a:p>
                    <a:p>
                      <a:pPr marL="112713" indent="-112713">
                        <a:buFont typeface="Arial" panose="020B0604020202020204" pitchFamily="34" charset="0"/>
                        <a:buChar char="•"/>
                      </a:pPr>
                      <a:r>
                        <a:rPr lang="en-US" sz="950" dirty="0" smtClean="0"/>
                        <a:t>background knowledge</a:t>
                      </a:r>
                    </a:p>
                    <a:p>
                      <a:pPr marL="112713" indent="-112713">
                        <a:buFont typeface="Arial" panose="020B0604020202020204" pitchFamily="34" charset="0"/>
                        <a:buChar char="•"/>
                      </a:pPr>
                      <a:r>
                        <a:rPr lang="en-US" sz="950" dirty="0" smtClean="0"/>
                        <a:t>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950" noProof="0" dirty="0" smtClean="0">
                        <a:solidFill>
                          <a:schemeClr val="tx1"/>
                        </a:solidFill>
                      </a:endParaRPr>
                    </a:p>
                    <a:p>
                      <a:pPr marL="285750" indent="-285750">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Individuos-individuales</a:t>
                      </a:r>
                    </a:p>
                    <a:p>
                      <a:pPr marL="173038" indent="-173038">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ideas</a:t>
                      </a:r>
                    </a:p>
                    <a:p>
                      <a:pPr marL="173038" indent="-173038">
                        <a:buFont typeface="Arial" panose="020B0604020202020204" pitchFamily="34" charset="0"/>
                        <a:buChar char="•"/>
                      </a:pPr>
                      <a:r>
                        <a:rPr lang="es-ES_tradnl" sz="950" noProof="0" dirty="0" smtClean="0">
                          <a:solidFill>
                            <a:schemeClr val="tx1"/>
                          </a:solidFill>
                        </a:rPr>
                        <a:t>información</a:t>
                      </a:r>
                    </a:p>
                    <a:p>
                      <a:pPr marL="173038" indent="-173038">
                        <a:buFont typeface="Arial" panose="020B0604020202020204" pitchFamily="34" charset="0"/>
                        <a:buChar char="•"/>
                      </a:pPr>
                      <a:r>
                        <a:rPr lang="es-ES_tradnl" sz="950" noProof="0" dirty="0" smtClean="0">
                          <a:solidFill>
                            <a:schemeClr val="tx1"/>
                          </a:solidFill>
                        </a:rPr>
                        <a:t>texto</a:t>
                      </a:r>
                    </a:p>
                    <a:p>
                      <a:pPr marL="173038" indent="-173038">
                        <a:buFont typeface="Arial" panose="020B0604020202020204" pitchFamily="34" charset="0"/>
                        <a:buChar char="•"/>
                      </a:pPr>
                      <a:r>
                        <a:rPr lang="es-ES_tradnl" sz="950" noProof="0" dirty="0" smtClean="0">
                          <a:solidFill>
                            <a:schemeClr val="tx1"/>
                          </a:solidFill>
                        </a:rPr>
                        <a:t>conexión</a:t>
                      </a:r>
                    </a:p>
                    <a:p>
                      <a:pPr marL="0" indent="0">
                        <a:buFont typeface="Arial" panose="020B0604020202020204" pitchFamily="34" charset="0"/>
                        <a:buNone/>
                      </a:pPr>
                      <a:endParaRPr lang="es-ES_tradnl" sz="950" noProof="0" dirty="0" smtClean="0">
                        <a:solidFill>
                          <a:schemeClr val="tx1"/>
                        </a:solidFill>
                      </a:endParaRPr>
                    </a:p>
                    <a:p>
                      <a:pPr marL="0" indent="0">
                        <a:buFont typeface="Arial" panose="020B0604020202020204" pitchFamily="34" charset="0"/>
                        <a:buNone/>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introducción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3973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WRITE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CCSS.ELA-LITERACY.W.K.2a-b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what Key Details to use in the Background Knowledge sentence(s) students need to be able to…</a:t>
                      </a:r>
                      <a:endParaRPr lang="en-US" sz="600" baseline="0" dirty="0" smtClean="0"/>
                    </a:p>
                    <a:p>
                      <a:pPr marL="285750" indent="-285750">
                        <a:buFont typeface="Wingdings" charset="2"/>
                        <a:buChar char="q"/>
                      </a:pPr>
                      <a:r>
                        <a:rPr lang="en-US" sz="1000" dirty="0" smtClean="0"/>
                        <a:t>supply some information for</a:t>
                      </a:r>
                      <a:r>
                        <a:rPr lang="en-US" sz="1000" baseline="0" dirty="0" smtClean="0"/>
                        <a:t> the Background Knowledge (previously discussed).</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1000" dirty="0" smtClean="0"/>
                        <a:t>draw, dictate</a:t>
                      </a:r>
                      <a:r>
                        <a:rPr lang="en-US" sz="1000" baseline="0" dirty="0" smtClean="0"/>
                        <a:t> and/or write some information that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helps the reader understand more about (definitions or descriptions if needed) the Main Topic (or contribute to the class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5888" indent="-115888">
                        <a:buFont typeface="Arial"/>
                        <a:buChar char="•"/>
                      </a:pPr>
                      <a:r>
                        <a:rPr lang="en-US" sz="950" dirty="0" smtClean="0"/>
                        <a:t>draw</a:t>
                      </a:r>
                    </a:p>
                    <a:p>
                      <a:pPr marL="115888" indent="-115888">
                        <a:buFont typeface="Arial"/>
                        <a:buChar char="•"/>
                      </a:pPr>
                      <a:r>
                        <a:rPr lang="en-US" sz="950" dirty="0" smtClean="0"/>
                        <a:t>supply</a:t>
                      </a:r>
                    </a:p>
                    <a:p>
                      <a:pPr marL="115888" indent="-115888">
                        <a:buFont typeface="Arial"/>
                        <a:buChar char="•"/>
                      </a:pPr>
                      <a:r>
                        <a:rPr lang="en-US" sz="950" dirty="0" smtClean="0"/>
                        <a:t>dictate</a:t>
                      </a:r>
                    </a:p>
                    <a:p>
                      <a:pPr marL="115888" indent="-115888">
                        <a:buFont typeface="Arial"/>
                        <a:buChar char="•"/>
                      </a:pPr>
                      <a:r>
                        <a:rPr lang="en-US" sz="950" dirty="0" smtClean="0"/>
                        <a:t>write</a:t>
                      </a:r>
                    </a:p>
                    <a:p>
                      <a:pPr marL="115888" indent="-115888">
                        <a:buFont typeface="Arial"/>
                        <a:buChar char="•"/>
                      </a:pPr>
                      <a:r>
                        <a:rPr lang="en-US" sz="950" dirty="0" smtClean="0"/>
                        <a:t>information</a:t>
                      </a:r>
                    </a:p>
                    <a:p>
                      <a:pPr marL="115888" indent="-115888">
                        <a:buFont typeface="Arial"/>
                        <a:buChar char="•"/>
                      </a:pPr>
                      <a:r>
                        <a:rPr lang="en-US" sz="950" dirty="0" smtClean="0"/>
                        <a:t>text</a:t>
                      </a:r>
                    </a:p>
                    <a:p>
                      <a:pPr marL="115888" indent="-115888">
                        <a:buFont typeface="Arial"/>
                        <a:buChar char="•"/>
                      </a:pPr>
                      <a:r>
                        <a:rPr lang="en-US" sz="950" dirty="0" smtClean="0"/>
                        <a:t>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indent="-173038">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suplir</a:t>
                      </a:r>
                    </a:p>
                    <a:p>
                      <a:pPr marL="173038" indent="-173038">
                        <a:buFont typeface="Arial" panose="020B0604020202020204" pitchFamily="34" charset="0"/>
                        <a:buChar char="•"/>
                      </a:pPr>
                      <a:r>
                        <a:rPr lang="es-ES_tradnl" sz="950" noProof="0" dirty="0" smtClean="0">
                          <a:solidFill>
                            <a:schemeClr val="tx1"/>
                          </a:solidFill>
                        </a:rPr>
                        <a:t>dictar</a:t>
                      </a:r>
                    </a:p>
                    <a:p>
                      <a:pPr marL="173038" indent="-173038">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información</a:t>
                      </a:r>
                    </a:p>
                    <a:p>
                      <a:pPr marL="173038" indent="-173038">
                        <a:buFont typeface="Arial" panose="020B0604020202020204" pitchFamily="34" charset="0"/>
                        <a:buChar char="•"/>
                      </a:pPr>
                      <a:r>
                        <a:rPr lang="es-ES_tradnl" sz="950" noProof="0" dirty="0" smtClean="0">
                          <a:solidFill>
                            <a:schemeClr val="tx1"/>
                          </a:solidFill>
                        </a:rPr>
                        <a:t>texto</a:t>
                      </a:r>
                    </a:p>
                    <a:p>
                      <a:pPr marL="173038" indent="-173038">
                        <a:buFont typeface="Arial" panose="020B0604020202020204" pitchFamily="34" charset="0"/>
                        <a:buChar char="•"/>
                      </a:pPr>
                      <a:r>
                        <a:rPr lang="es-ES_tradnl" sz="950" noProof="0" dirty="0" smtClean="0">
                          <a:solidFill>
                            <a:schemeClr val="tx1"/>
                          </a:solidFill>
                        </a:rPr>
                        <a:t>introducción</a:t>
                      </a:r>
                      <a:endParaRPr lang="es-ES_tradnl" sz="9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8742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CCSS.ELA-LITERACY.L.K.1  (read entire standard)–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helping students share/verbalize what they know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write or speak about a Topic Sentence they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171450" marR="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smtClean="0"/>
                        <a:t>  use standard English when speaking and/or writing.</a:t>
                      </a:r>
                    </a:p>
                    <a:p>
                      <a:pPr marL="233363" indent="-233363">
                        <a:buFont typeface="Wingdings" panose="05000000000000000000" pitchFamily="2" charset="2"/>
                        <a:buChar char="q"/>
                      </a:pPr>
                      <a:r>
                        <a:rPr lang="en-US" sz="1000" baseline="0" dirty="0" smtClean="0"/>
                        <a:t>be able to share.</a:t>
                      </a:r>
                    </a:p>
                    <a:p>
                      <a:pPr marL="233363" indent="-233363">
                        <a:buFont typeface="Wingdings" panose="05000000000000000000" pitchFamily="2" charset="2"/>
                        <a:buChar char="q"/>
                      </a:pPr>
                      <a:r>
                        <a:rPr lang="en-US" sz="1000" baseline="0" dirty="0" smtClean="0"/>
                        <a:t>know that language is for communicating.</a:t>
                      </a:r>
                    </a:p>
                    <a:p>
                      <a:pPr marL="233363" indent="-233363">
                        <a:buFont typeface="Wingdings" panose="05000000000000000000" pitchFamily="2" charset="2"/>
                        <a:buChar char="q"/>
                      </a:pPr>
                      <a:r>
                        <a:rPr lang="en-US" sz="1000" baseline="0" dirty="0" smtClean="0"/>
                        <a:t>be able to speak in complete thoughts.</a:t>
                      </a:r>
                    </a:p>
                    <a:p>
                      <a:pPr marL="233363" indent="-233363">
                        <a:buFont typeface="Wingdings" panose="05000000000000000000" pitchFamily="2" charset="2"/>
                        <a:buChar char="q"/>
                      </a:pPr>
                      <a:r>
                        <a:rPr lang="en-US" sz="1000" baseline="0" dirty="0" smtClean="0"/>
                        <a:t>be able to speak and/or write about background knowledge about the topic.</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950" dirty="0" smtClean="0"/>
                        <a:t>idea</a:t>
                      </a:r>
                    </a:p>
                    <a:p>
                      <a:pPr marL="171450" indent="-171450">
                        <a:buFont typeface="Arial"/>
                        <a:buChar char="•"/>
                      </a:pPr>
                      <a:r>
                        <a:rPr lang="en-US" sz="950" dirty="0" smtClean="0"/>
                        <a:t>sentence</a:t>
                      </a:r>
                    </a:p>
                    <a:p>
                      <a:pPr marL="171450" indent="-171450">
                        <a:buFont typeface="Arial"/>
                        <a:buChar char="•"/>
                      </a:pPr>
                      <a:r>
                        <a:rPr lang="en-US" sz="950" dirty="0" smtClean="0"/>
                        <a:t>writing</a:t>
                      </a:r>
                    </a:p>
                    <a:p>
                      <a:pPr marL="171450" indent="-171450">
                        <a:buFont typeface="Arial"/>
                        <a:buChar char="•"/>
                      </a:pPr>
                      <a:r>
                        <a:rPr lang="en-US" sz="950" dirty="0" smtClean="0"/>
                        <a:t>speaking</a:t>
                      </a:r>
                    </a:p>
                    <a:p>
                      <a:pPr marL="0" indent="0">
                        <a:buFont typeface="Arial" panose="020B0604020202020204" pitchFamily="34" charset="0"/>
                        <a:buNone/>
                      </a:pPr>
                      <a:endParaRPr lang="en-US" sz="950" dirty="0" smtClean="0"/>
                    </a:p>
                    <a:p>
                      <a:pPr marL="0" indent="0">
                        <a:buFont typeface="Arial" panose="020B0604020202020204" pitchFamily="34" charset="0"/>
                        <a:buNone/>
                      </a:pPr>
                      <a:endParaRPr lang="en-US" sz="9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s-ES_tradnl" sz="950" noProof="0" dirty="0" smtClean="0">
                          <a:solidFill>
                            <a:schemeClr val="tx1"/>
                          </a:solidFill>
                        </a:rPr>
                        <a:t>idea</a:t>
                      </a:r>
                    </a:p>
                    <a:p>
                      <a:pPr marL="285750" indent="-285750">
                        <a:buFont typeface="Arial" panose="020B0604020202020204" pitchFamily="34" charset="0"/>
                        <a:buChar char="•"/>
                      </a:pPr>
                      <a:endParaRPr lang="es-ES_tradnl" sz="950" noProof="0" dirty="0" smtClean="0">
                        <a:solidFill>
                          <a:schemeClr val="tx1"/>
                        </a:solidFill>
                      </a:endParaRPr>
                    </a:p>
                    <a:p>
                      <a:pPr marL="285750" indent="-285750">
                        <a:buFont typeface="Arial" panose="020B0604020202020204" pitchFamily="34" charset="0"/>
                        <a:buChar char="•"/>
                      </a:pPr>
                      <a:endParaRPr lang="es-ES_tradnl" sz="95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7043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CCSS.ELA-LITERACY.L.K.4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Determine -clarify the meaning of unknown-multiple-meaning words-phrases based on kindergarten reading and content.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determining meanings of words-phrases.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use words or phrases for Background Knowledge they need to be able to…</a:t>
                      </a:r>
                      <a:endParaRPr lang="en-US" sz="500" dirty="0" smtClean="0"/>
                    </a:p>
                    <a:p>
                      <a:pPr marL="285750" indent="-285750">
                        <a:buFont typeface="Wingdings" panose="05000000000000000000" pitchFamily="2" charset="2"/>
                        <a:buChar char="q"/>
                      </a:pPr>
                      <a:r>
                        <a:rPr lang="en-US" sz="1000" dirty="0" smtClean="0"/>
                        <a:t>know that words-phrases can have</a:t>
                      </a:r>
                      <a:r>
                        <a:rPr lang="en-US" sz="1000" baseline="0" dirty="0" smtClean="0"/>
                        <a:t> more than one meaning.</a:t>
                      </a:r>
                    </a:p>
                    <a:p>
                      <a:pPr marL="285750" indent="-285750">
                        <a:buFont typeface="Wingdings" panose="05000000000000000000" pitchFamily="2" charset="2"/>
                        <a:buChar char="q"/>
                      </a:pPr>
                      <a:r>
                        <a:rPr lang="en-US" sz="1000" baseline="0" dirty="0" smtClean="0"/>
                        <a:t>know that they might not know the meaning of some words or phrases.</a:t>
                      </a:r>
                    </a:p>
                    <a:p>
                      <a:pPr marL="285750" indent="-285750">
                        <a:buFont typeface="Wingdings" panose="05000000000000000000" pitchFamily="2" charset="2"/>
                        <a:buChar char="q"/>
                      </a:pPr>
                      <a:r>
                        <a:rPr lang="en-US" sz="1000" baseline="0" dirty="0" smtClean="0"/>
                        <a:t>be able to ask what a word or phrase means.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950" dirty="0" smtClean="0"/>
                        <a:t>multiple meaning</a:t>
                      </a:r>
                    </a:p>
                    <a:p>
                      <a:pPr marL="171450" indent="-171450">
                        <a:buFont typeface="Arial"/>
                        <a:buChar char="•"/>
                      </a:pPr>
                      <a:r>
                        <a:rPr lang="en-US" sz="950" dirty="0" smtClean="0"/>
                        <a:t>unknown</a:t>
                      </a:r>
                    </a:p>
                    <a:p>
                      <a:pPr marL="171450" indent="-171450">
                        <a:buFont typeface="Arial"/>
                        <a:buChar char="•"/>
                      </a:pPr>
                      <a:r>
                        <a:rPr lang="en-US" sz="950" dirty="0" smtClean="0"/>
                        <a:t>determine</a:t>
                      </a:r>
                    </a:p>
                    <a:p>
                      <a:pPr marL="171450" indent="-171450">
                        <a:buFont typeface="Arial"/>
                        <a:buChar char="•"/>
                      </a:pPr>
                      <a:r>
                        <a:rPr lang="en-US" sz="950" dirty="0" smtClean="0"/>
                        <a:t>Clarify</a:t>
                      </a:r>
                    </a:p>
                    <a:p>
                      <a:pPr marL="171450" indent="-171450">
                        <a:buFont typeface="Arial"/>
                        <a:buChar char="•"/>
                      </a:pPr>
                      <a:endParaRPr lang="en-US" sz="950" dirty="0" smtClean="0"/>
                    </a:p>
                    <a:p>
                      <a:pPr marL="171450" indent="-171450">
                        <a:buFont typeface="Arial"/>
                        <a:buChar char="•"/>
                      </a:pPr>
                      <a:r>
                        <a:rPr lang="en-US" sz="950" dirty="0" smtClean="0"/>
                        <a:t>word</a:t>
                      </a:r>
                    </a:p>
                    <a:p>
                      <a:pPr marL="171450" indent="-171450">
                        <a:buFont typeface="Arial"/>
                        <a:buChar char="•"/>
                      </a:pPr>
                      <a:r>
                        <a:rPr lang="en-US" sz="950" dirty="0" smtClean="0"/>
                        <a:t>phrase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endParaRPr lang="es-ES_tradnl" sz="950" noProof="0" dirty="0" smtClean="0">
                        <a:solidFill>
                          <a:schemeClr val="tx1"/>
                        </a:solidFill>
                      </a:endParaRPr>
                    </a:p>
                    <a:p>
                      <a:pPr marL="285750" indent="-285750">
                        <a:buFont typeface="Arial" panose="020B0604020202020204" pitchFamily="34" charset="0"/>
                        <a:buChar char="•"/>
                      </a:pPr>
                      <a:endParaRPr lang="es-ES_tradnl" sz="950" noProof="0" dirty="0" smtClean="0">
                        <a:solidFill>
                          <a:schemeClr val="tx1"/>
                        </a:solidFill>
                      </a:endParaRPr>
                    </a:p>
                    <a:p>
                      <a:pPr marL="285750" indent="-285750">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determinar</a:t>
                      </a:r>
                    </a:p>
                    <a:p>
                      <a:pPr marL="173038" indent="-173038">
                        <a:buFont typeface="Arial" panose="020B0604020202020204" pitchFamily="34" charset="0"/>
                        <a:buChar char="•"/>
                      </a:pPr>
                      <a:r>
                        <a:rPr lang="es-ES_tradnl" sz="950" noProof="0" dirty="0" smtClean="0">
                          <a:solidFill>
                            <a:schemeClr val="tx1"/>
                          </a:solidFill>
                        </a:rPr>
                        <a:t>clarificar-aclarar</a:t>
                      </a:r>
                    </a:p>
                    <a:p>
                      <a:pPr marL="173038" indent="-173038">
                        <a:buFont typeface="Arial" panose="020B0604020202020204" pitchFamily="34" charset="0"/>
                        <a:buChar char="•"/>
                      </a:pPr>
                      <a:endParaRPr lang="es-ES_tradnl" sz="950" noProof="0" dirty="0" smtClean="0">
                        <a:solidFill>
                          <a:schemeClr val="tx1"/>
                        </a:solidFill>
                      </a:endParaRPr>
                    </a:p>
                    <a:p>
                      <a:pPr marL="173038" indent="-173038">
                        <a:buFont typeface="Arial" panose="020B0604020202020204" pitchFamily="34" charset="0"/>
                        <a:buChar char="•"/>
                      </a:pPr>
                      <a:r>
                        <a:rPr lang="es-ES_tradnl" sz="950" noProof="0" dirty="0" smtClean="0">
                          <a:solidFill>
                            <a:schemeClr val="tx1"/>
                          </a:solidFill>
                        </a:rPr>
                        <a:t>frase</a:t>
                      </a:r>
                      <a:endParaRPr lang="es-ES_tradnl" sz="9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21485">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CCSS.ELA-LITERACY.L.K.5  (read entire standard)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8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(overarching; refer to L.K.5. a-d for specifics)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With guidance and support from adults, explore word relationships and nuances in word meanings.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relationships-nuances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In order to use words correctly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1" i="1"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Wingdings" panose="05000000000000000000" pitchFamily="2" charset="2"/>
                        <a:buChar char="q"/>
                      </a:pPr>
                      <a:r>
                        <a:rPr lang="en-US" sz="1000" baseline="0" dirty="0" smtClean="0"/>
                        <a:t>know how different words describe the same action.</a:t>
                      </a:r>
                    </a:p>
                    <a:p>
                      <a:pPr marL="285750" indent="-285750">
                        <a:buFont typeface="Wingdings" panose="05000000000000000000" pitchFamily="2" charset="2"/>
                        <a:buChar char="q"/>
                      </a:pPr>
                      <a:r>
                        <a:rPr lang="en-US" sz="1000" baseline="0" dirty="0" smtClean="0"/>
                        <a:t>explore word relationships.</a:t>
                      </a:r>
                    </a:p>
                    <a:p>
                      <a:pPr marL="285750" indent="-285750">
                        <a:buFont typeface="Wingdings" panose="05000000000000000000" pitchFamily="2" charset="2"/>
                        <a:buChar char="q"/>
                      </a:pPr>
                      <a:r>
                        <a:rPr lang="en-US" sz="1000" baseline="0" dirty="0" smtClean="0"/>
                        <a:t>discuss variances of word meaning in the introduction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950" dirty="0" smtClean="0"/>
                        <a:t>action</a:t>
                      </a:r>
                      <a:endParaRPr lang="en-US" sz="9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s-ES_tradnl" sz="950" noProof="0" dirty="0" smtClean="0">
                          <a:solidFill>
                            <a:schemeClr val="tx1"/>
                          </a:solidFill>
                        </a:rPr>
                        <a:t>acción</a:t>
                      </a:r>
                      <a:endParaRPr lang="es-ES_tradnl" sz="9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3986">
                <a:tc gridSpan="5">
                  <a:txBody>
                    <a:bodyPr/>
                    <a:lstStyle/>
                    <a:p>
                      <a:pPr algn="ctr"/>
                      <a:r>
                        <a:rPr lang="en-US" sz="1000" b="1" dirty="0" smtClean="0"/>
                        <a:t>continued….</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a:xfrm>
            <a:off x="534353" y="9335349"/>
            <a:ext cx="1748790" cy="535517"/>
          </a:xfrm>
        </p:spPr>
        <p:txBody>
          <a:bodyPr/>
          <a:lstStyle/>
          <a:p>
            <a:r>
              <a:rPr lang="en-US" dirty="0"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35</a:t>
            </a:fld>
            <a:endParaRPr lang="en-US" dirty="0"/>
          </a:p>
        </p:txBody>
      </p:sp>
    </p:spTree>
    <p:extLst>
      <p:ext uri="{BB962C8B-B14F-4D97-AF65-F5344CB8AC3E}">
        <p14:creationId xmlns:p14="http://schemas.microsoft.com/office/powerpoint/2010/main" val="2644877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5300088"/>
              </p:ext>
            </p:extLst>
          </p:nvPr>
        </p:nvGraphicFramePr>
        <p:xfrm>
          <a:off x="214008" y="724901"/>
          <a:ext cx="7256835" cy="4679794"/>
        </p:xfrm>
        <a:graphic>
          <a:graphicData uri="http://schemas.openxmlformats.org/drawingml/2006/table">
            <a:tbl>
              <a:tblPr firstRow="1" bandRow="1">
                <a:tableStyleId>{5C22544A-7EE6-4342-B048-85BDC9FD1C3A}</a:tableStyleId>
              </a:tblPr>
              <a:tblGrid>
                <a:gridCol w="3763004"/>
                <a:gridCol w="3493831"/>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in the Bridge by describing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indent="-171450">
                        <a:buFont typeface="Arial" panose="020B0604020202020204" pitchFamily="34" charset="0"/>
                        <a:buChar char="•"/>
                      </a:pPr>
                      <a:r>
                        <a:rPr lang="en-US" sz="1100" dirty="0" smtClean="0"/>
                        <a:t>Definitions/Description Chart (add definitions and descriptions to tell</a:t>
                      </a:r>
                      <a:r>
                        <a:rPr lang="en-US" sz="1100" baseline="0" dirty="0" smtClean="0"/>
                        <a:t> more about the Topic Sentence/Main Idea – why its important)</a:t>
                      </a:r>
                      <a:endParaRPr lang="en-US" sz="11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provide some background knowledge for the definitions and descriptions of the Topic Tally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share/discuss why Topic Tally words are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84220">
                <a:tc>
                  <a:txBody>
                    <a:bodyPr/>
                    <a:lstStyle/>
                    <a:p>
                      <a:pPr marL="171450" indent="-171450">
                        <a:buFont typeface="Arial" panose="020B0604020202020204" pitchFamily="34" charset="0"/>
                        <a:buChar char="•"/>
                      </a:pPr>
                      <a:r>
                        <a:rPr lang="en-US" sz="1100" dirty="0" smtClean="0"/>
                        <a:t>Annotating – Note-taking: </a:t>
                      </a:r>
                      <a:r>
                        <a:rPr lang="en-US" sz="1050" dirty="0" smtClean="0"/>
                        <a:t>Use the student’s notes</a:t>
                      </a:r>
                      <a:r>
                        <a:rPr lang="en-US" sz="1050" baseline="0" dirty="0" smtClean="0"/>
                        <a:t> to clarify meaning of what background knowledge to include in Bridge</a:t>
                      </a:r>
                      <a:endParaRPr lang="en-US" sz="105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while listening to a Read Aloud and the “student notes,” students will be able to raise their hand when they recall information that could be used  to create a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indent="-171450">
                        <a:buFont typeface="Arial" panose="020B0604020202020204" pitchFamily="34" charset="0"/>
                        <a:buChar char="•"/>
                      </a:pPr>
                      <a:r>
                        <a:rPr lang="en-US" sz="1100" dirty="0" smtClean="0"/>
                        <a:t>Writing the Bridge –</a:t>
                      </a:r>
                      <a:r>
                        <a:rPr lang="en-US" sz="1100" baseline="0" dirty="0" smtClean="0"/>
                        <a:t> Teacher Model (Bookmarks)</a:t>
                      </a:r>
                      <a:endParaRPr lang="en-US" sz="11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teacher uses the bookmark to ask students questions</a:t>
                      </a:r>
                      <a:r>
                        <a:rPr lang="en-US" sz="1000" baseline="0" dirty="0" smtClean="0"/>
                        <a:t> about the Background Knowledge.</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indent="-171450" algn="l" defTabSz="777240" rtl="0" eaLnBrk="1" fontAlgn="auto" latinLnBrk="0" hangingPunct="1">
                        <a:lnSpc>
                          <a:spcPct val="100000"/>
                        </a:lnSpc>
                        <a:spcBef>
                          <a:spcPts val="0"/>
                        </a:spcBef>
                        <a:spcAft>
                          <a:spcPts val="0"/>
                        </a:spcAft>
                        <a:buClrTx/>
                        <a:buSzTx/>
                        <a:buFont typeface="Arial"/>
                        <a:buChar char="•"/>
                        <a:tabLst/>
                        <a:defRPr/>
                      </a:pPr>
                      <a:r>
                        <a:rPr lang="en-US" sz="1000" dirty="0" smtClean="0"/>
                        <a:t>tell the teacher what the Background Knowledge is (the teacher has highlighted this information) as</a:t>
                      </a:r>
                      <a:r>
                        <a:rPr lang="en-US" sz="1000" baseline="0" dirty="0" smtClean="0"/>
                        <a:t> the teacher writes it on the TBEAR notes.</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r>
                        <a:rPr lang="en-US" sz="1100" dirty="0" smtClean="0"/>
                        <a:t>From</a:t>
                      </a:r>
                      <a:r>
                        <a:rPr lang="en-US" sz="1100" baseline="0" dirty="0" smtClean="0"/>
                        <a:t> the Field…</a:t>
                      </a:r>
                    </a:p>
                    <a:p>
                      <a:endParaRPr lang="en-US" sz="1100" baseline="0" dirty="0" smtClean="0"/>
                    </a:p>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Tree>
    <p:extLst>
      <p:ext uri="{BB962C8B-B14F-4D97-AF65-F5344CB8AC3E}">
        <p14:creationId xmlns:p14="http://schemas.microsoft.com/office/powerpoint/2010/main" val="2625809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37</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1202539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0" y="313466"/>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842425" y="126458"/>
            <a:ext cx="2775136" cy="646321"/>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2380620046"/>
              </p:ext>
            </p:extLst>
          </p:nvPr>
        </p:nvGraphicFramePr>
        <p:xfrm>
          <a:off x="98163" y="827000"/>
          <a:ext cx="7590713" cy="8290961"/>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(part of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6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3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2610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04"/>
            <a:ext cx="2145848" cy="1136501"/>
          </a:xfrm>
          <a:prstGeom prst="rect">
            <a:avLst/>
          </a:prstGeom>
          <a:ln>
            <a:solidFill>
              <a:schemeClr val="tx1"/>
            </a:solidFill>
          </a:ln>
        </p:spPr>
      </p:pic>
      <p:sp>
        <p:nvSpPr>
          <p:cNvPr id="15" name="Rectangle 14"/>
          <p:cNvSpPr/>
          <p:nvPr/>
        </p:nvSpPr>
        <p:spPr>
          <a:xfrm>
            <a:off x="3778689" y="126457"/>
            <a:ext cx="558496" cy="646321"/>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2" name="Date Placeholder 1"/>
          <p:cNvSpPr>
            <a:spLocks noGrp="1"/>
          </p:cNvSpPr>
          <p:nvPr>
            <p:ph type="dt" sz="half" idx="10"/>
          </p:nvPr>
        </p:nvSpPr>
        <p:spPr/>
        <p:txBody>
          <a:bodyPr/>
          <a:lstStyle/>
          <a:p>
            <a:r>
              <a:rPr lang="en-US" smtClean="0"/>
              <a:t>10/3/2016</a:t>
            </a:r>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38</a:t>
            </a:fld>
            <a:endParaRPr lang="en-US" dirty="0"/>
          </a:p>
        </p:txBody>
      </p:sp>
    </p:spTree>
    <p:extLst>
      <p:ext uri="{BB962C8B-B14F-4D97-AF65-F5344CB8AC3E}">
        <p14:creationId xmlns:p14="http://schemas.microsoft.com/office/powerpoint/2010/main" val="1819016086"/>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9291340"/>
              </p:ext>
            </p:extLst>
          </p:nvPr>
        </p:nvGraphicFramePr>
        <p:xfrm>
          <a:off x="75157" y="298189"/>
          <a:ext cx="7628351" cy="8881667"/>
        </p:xfrm>
        <a:graphic>
          <a:graphicData uri="http://schemas.openxmlformats.org/drawingml/2006/table">
            <a:tbl>
              <a:tblPr firstRow="1" bandRow="1">
                <a:tableStyleId>{5C22544A-7EE6-4342-B048-85BDC9FD1C3A}</a:tableStyleId>
              </a:tblPr>
              <a:tblGrid>
                <a:gridCol w="2505311"/>
                <a:gridCol w="1152288"/>
                <a:gridCol w="1779812"/>
                <a:gridCol w="1051629"/>
                <a:gridCol w="1139311"/>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W.2a-b, L.1, L.5, L.6</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CCSS.ELA-LITERACY.RI.K.3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prompting and support, describe the connection between two individuals, events, ideas, or pieces of information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about the topic that is unique or exciting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kindergarten students do not need to know the term Background Knowledge, but the teacher should use the term as students assist the teacher in identifying exciting words for the Hook.</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to identify what words or phrases are exciting or unique to include in the  Hook sentence, students need to be able to…</a:t>
                      </a:r>
                      <a:endParaRPr kumimoji="0" lang="en-US" sz="1000" b="1"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what is special, unique or exciting about who or what the text is about (Main Topic).</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contribute ideas of what information from the text could be used to grab a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96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describe</a:t>
                      </a:r>
                    </a:p>
                    <a:p>
                      <a:pPr marL="112713" indent="-112713">
                        <a:buFont typeface="Arial" panose="020B0604020202020204" pitchFamily="34" charset="0"/>
                        <a:buChar char="•"/>
                      </a:pPr>
                      <a:r>
                        <a:rPr lang="en-US" sz="1000" dirty="0" smtClean="0"/>
                        <a:t>connection</a:t>
                      </a:r>
                    </a:p>
                    <a:p>
                      <a:pPr marL="112713" indent="-112713">
                        <a:buFont typeface="Arial" panose="020B0604020202020204" pitchFamily="34" charset="0"/>
                        <a:buChar char="•"/>
                      </a:pPr>
                      <a:r>
                        <a:rPr lang="en-US" sz="1000" dirty="0" smtClean="0"/>
                        <a:t>Individuals</a:t>
                      </a:r>
                    </a:p>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r>
                        <a:rPr lang="en-US" sz="1000" dirty="0" smtClean="0"/>
                        <a:t>events</a:t>
                      </a:r>
                    </a:p>
                    <a:p>
                      <a:pPr marL="112713" indent="-112713">
                        <a:buFont typeface="Arial" panose="020B0604020202020204" pitchFamily="34" charset="0"/>
                        <a:buChar char="•"/>
                      </a:pPr>
                      <a:r>
                        <a:rPr lang="en-US" sz="1000" dirty="0" smtClean="0"/>
                        <a:t>ideas</a:t>
                      </a:r>
                    </a:p>
                    <a:p>
                      <a:pPr marL="112713" indent="-112713">
                        <a:buFont typeface="Arial" panose="020B0604020202020204" pitchFamily="34" charset="0"/>
                        <a:buChar char="•"/>
                      </a:pPr>
                      <a:r>
                        <a:rPr lang="en-US" sz="1000" dirty="0" smtClean="0"/>
                        <a:t>information</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1000" noProof="0" dirty="0" smtClean="0">
                          <a:solidFill>
                            <a:schemeClr val="tx1"/>
                          </a:solidFill>
                        </a:rPr>
                        <a:t>describir</a:t>
                      </a:r>
                    </a:p>
                    <a:p>
                      <a:pPr marL="171450" indent="-171450">
                        <a:buFont typeface="Arial" panose="020B0604020202020204" pitchFamily="34" charset="0"/>
                        <a:buChar char="•"/>
                      </a:pPr>
                      <a:r>
                        <a:rPr lang="es-ES_tradnl" sz="1000" noProof="0" dirty="0" smtClean="0">
                          <a:solidFill>
                            <a:schemeClr val="tx1"/>
                          </a:solidFill>
                        </a:rPr>
                        <a:t>conexión</a:t>
                      </a:r>
                    </a:p>
                    <a:p>
                      <a:pPr marL="171450" indent="-171450">
                        <a:buFont typeface="Arial" panose="020B0604020202020204" pitchFamily="34" charset="0"/>
                        <a:buChar char="•"/>
                      </a:pPr>
                      <a:r>
                        <a:rPr lang="es-ES_tradnl" sz="1000" noProof="0" dirty="0" smtClean="0">
                          <a:solidFill>
                            <a:schemeClr val="tx1"/>
                          </a:solidFill>
                        </a:rPr>
                        <a:t>Individuos-individuales</a:t>
                      </a:r>
                    </a:p>
                    <a:p>
                      <a:pPr marL="171450" indent="-171450">
                        <a:buFont typeface="Arial" panose="020B0604020202020204" pitchFamily="34" charset="0"/>
                        <a:buChar char="•"/>
                      </a:pPr>
                      <a:r>
                        <a:rPr lang="es-ES_tradnl" sz="1000" noProof="0" dirty="0" smtClean="0">
                          <a:solidFill>
                            <a:schemeClr val="tx1"/>
                          </a:solidFill>
                        </a:rPr>
                        <a:t>eventos</a:t>
                      </a:r>
                    </a:p>
                    <a:p>
                      <a:pPr marL="171450" indent="-171450">
                        <a:buFont typeface="Arial" panose="020B0604020202020204" pitchFamily="34" charset="0"/>
                        <a:buChar char="•"/>
                      </a:pPr>
                      <a:r>
                        <a:rPr lang="es-ES_tradnl" sz="1000" noProof="0" dirty="0" smtClean="0">
                          <a:solidFill>
                            <a:schemeClr val="tx1"/>
                          </a:solidFill>
                        </a:rPr>
                        <a:t>ideas</a:t>
                      </a:r>
                    </a:p>
                    <a:p>
                      <a:pPr marL="171450" indent="-171450">
                        <a:buFont typeface="Arial" panose="020B0604020202020204" pitchFamily="34" charset="0"/>
                        <a:buChar char="•"/>
                      </a:pPr>
                      <a:r>
                        <a:rPr lang="es-ES_tradnl" sz="1000" noProof="0" dirty="0" smtClean="0">
                          <a:solidFill>
                            <a:schemeClr val="tx1"/>
                          </a:solidFill>
                        </a:rPr>
                        <a:t>información</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CCSS.ELA-LITERACY.W.K.2a-b – </a:t>
                      </a:r>
                      <a:r>
                        <a:rPr kumimoji="0" lang="en-US" sz="100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words or phrases about the topic that are unique or exciting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words or phrases that are exciting or unique in the  Hook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baseline="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information for the Hook (previously discussed).</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draw, dictate and/or write something exciting or unique about the Main Topic.</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read the class Hook sentence with others.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draw</a:t>
                      </a:r>
                    </a:p>
                    <a:p>
                      <a:pPr marL="171450" indent="-171450">
                        <a:buFont typeface="Arial" panose="020B0604020202020204" pitchFamily="34" charset="0"/>
                        <a:buChar char="•"/>
                      </a:pPr>
                      <a:r>
                        <a:rPr lang="en-US" sz="1000" dirty="0" smtClean="0"/>
                        <a:t>dictate</a:t>
                      </a:r>
                    </a:p>
                    <a:p>
                      <a:pPr marL="171450" indent="-171450">
                        <a:buFont typeface="Arial" panose="020B0604020202020204" pitchFamily="34" charset="0"/>
                        <a:buChar char="•"/>
                      </a:pPr>
                      <a:r>
                        <a:rPr lang="en-US" sz="1000" dirty="0" smtClean="0"/>
                        <a:t>write</a:t>
                      </a:r>
                    </a:p>
                    <a:p>
                      <a:pPr marL="171450" indent="-171450">
                        <a:buFont typeface="Arial" panose="020B0604020202020204" pitchFamily="34" charset="0"/>
                        <a:buChar char="•"/>
                      </a:pPr>
                      <a:r>
                        <a:rPr lang="en-US" sz="1000" dirty="0" smtClean="0"/>
                        <a:t>compose</a:t>
                      </a:r>
                    </a:p>
                    <a:p>
                      <a:pPr marL="171450" indent="-171450">
                        <a:buFont typeface="Arial" panose="020B0604020202020204" pitchFamily="34" charset="0"/>
                        <a:buChar char="•"/>
                      </a:pPr>
                      <a:r>
                        <a:rPr lang="en-US" sz="1000" dirty="0" smtClean="0"/>
                        <a:t>informative</a:t>
                      </a:r>
                    </a:p>
                    <a:p>
                      <a:pPr marL="171450" indent="-171450">
                        <a:buFont typeface="Arial" panose="020B0604020202020204" pitchFamily="34" charset="0"/>
                        <a:buChar char="•"/>
                      </a:pPr>
                      <a:r>
                        <a:rPr lang="en-US" sz="1000" dirty="0" smtClean="0"/>
                        <a:t>texts</a:t>
                      </a:r>
                    </a:p>
                    <a:p>
                      <a:pPr marL="171450" indent="-171450">
                        <a:buFont typeface="Arial" panose="020B0604020202020204" pitchFamily="34" charset="0"/>
                        <a:buChar char="•"/>
                      </a:pPr>
                      <a:r>
                        <a:rPr lang="en-US" sz="1000" dirty="0" smtClean="0"/>
                        <a:t>supply</a:t>
                      </a:r>
                    </a:p>
                    <a:p>
                      <a:pPr marL="171450" indent="-171450">
                        <a:buFont typeface="Arial" panose="020B0604020202020204" pitchFamily="34" charset="0"/>
                        <a:buChar char="•"/>
                      </a:pPr>
                      <a:r>
                        <a:rPr lang="en-US" sz="1000" dirty="0" smtClean="0"/>
                        <a:t>topic</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dictar</a:t>
                      </a:r>
                    </a:p>
                    <a:p>
                      <a:pPr marL="169863" indent="-169863">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informativo</a:t>
                      </a:r>
                    </a:p>
                    <a:p>
                      <a:pPr marL="169863" indent="-169863">
                        <a:buFont typeface="Arial" panose="020B0604020202020204" pitchFamily="34" charset="0"/>
                        <a:buChar char="•"/>
                      </a:pPr>
                      <a:r>
                        <a:rPr lang="es-ES_tradnl" sz="1000" noProof="0" dirty="0" smtClean="0">
                          <a:solidFill>
                            <a:schemeClr val="tx1"/>
                          </a:solidFill>
                        </a:rPr>
                        <a:t>textos</a:t>
                      </a:r>
                    </a:p>
                    <a:p>
                      <a:pPr marL="169863" indent="-169863">
                        <a:buFont typeface="Arial" panose="020B0604020202020204" pitchFamily="34" charset="0"/>
                        <a:buChar char="•"/>
                      </a:pPr>
                      <a:r>
                        <a:rPr lang="es-ES_tradnl" sz="1000" noProof="0" dirty="0" smtClean="0">
                          <a:solidFill>
                            <a:schemeClr val="tx1"/>
                          </a:solidFill>
                        </a:rPr>
                        <a:t>suplir</a:t>
                      </a:r>
                    </a:p>
                    <a:p>
                      <a:pPr marL="169863" indent="-169863">
                        <a:buFont typeface="Arial" panose="020B0604020202020204" pitchFamily="34" charset="0"/>
                        <a:buChar char="•"/>
                      </a:pPr>
                      <a:r>
                        <a:rPr lang="es-ES_tradnl" sz="1000" noProof="0" dirty="0" smtClean="0">
                          <a:solidFill>
                            <a:schemeClr val="tx1"/>
                          </a:solidFill>
                        </a:rPr>
                        <a:t>tópico</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CCSS.ELA-LITERACY.L.K.1 (read entire standard)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using words or phrases that are exciting and unique,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233363" marR="0" lvl="0" indent="-2333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speak in complete thoughts about what is unique/exciting about the text using conventions of the English Language.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use</a:t>
                      </a:r>
                    </a:p>
                    <a:p>
                      <a:pPr marL="171450" indent="-171450">
                        <a:buFont typeface="Arial" panose="020B0604020202020204" pitchFamily="34" charset="0"/>
                        <a:buChar char="•"/>
                      </a:pPr>
                      <a:r>
                        <a:rPr lang="en-US" sz="1000" dirty="0" smtClean="0"/>
                        <a:t>grammar</a:t>
                      </a:r>
                    </a:p>
                    <a:p>
                      <a:pPr marL="171450" indent="-171450">
                        <a:buFont typeface="Arial" panose="020B0604020202020204" pitchFamily="34" charset="0"/>
                        <a:buChar char="•"/>
                      </a:pPr>
                      <a:r>
                        <a:rPr lang="en-US" sz="1000" dirty="0" smtClean="0"/>
                        <a:t>correctly</a:t>
                      </a:r>
                    </a:p>
                    <a:p>
                      <a:pPr marL="171450" indent="-171450">
                        <a:buFont typeface="Arial" panose="020B0604020202020204" pitchFamily="34" charset="0"/>
                        <a:buChar char="•"/>
                      </a:pPr>
                      <a:r>
                        <a:rPr lang="en-US" sz="1000" dirty="0" smtClean="0"/>
                        <a:t>write</a:t>
                      </a:r>
                    </a:p>
                    <a:p>
                      <a:pPr marL="171450" indent="-171450">
                        <a:buFont typeface="Arial" panose="020B0604020202020204" pitchFamily="34" charset="0"/>
                        <a:buChar char="•"/>
                      </a:pPr>
                      <a:r>
                        <a:rPr lang="en-US" sz="1000" dirty="0" smtClean="0"/>
                        <a:t>speak</a:t>
                      </a:r>
                    </a:p>
                    <a:p>
                      <a:pPr marL="171450" indent="-171450">
                        <a:buFont typeface="Arial" panose="020B0604020202020204" pitchFamily="34" charset="0"/>
                        <a:buChar char="•"/>
                      </a:pPr>
                      <a:r>
                        <a:rPr lang="en-US" sz="1000" dirty="0" smtClean="0"/>
                        <a:t>unique</a:t>
                      </a:r>
                    </a:p>
                    <a:p>
                      <a:pPr marL="171450" indent="-171450">
                        <a:buFont typeface="Arial" panose="020B0604020202020204" pitchFamily="34" charset="0"/>
                        <a:buChar char="•"/>
                      </a:pPr>
                      <a:r>
                        <a:rPr lang="en-US" sz="1000" dirty="0" smtClean="0"/>
                        <a:t>exciting</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s-ES_tradnl" sz="1000" noProof="0" dirty="0" smtClean="0">
                          <a:solidFill>
                            <a:schemeClr val="tx1"/>
                          </a:solidFill>
                        </a:rPr>
                        <a:t>usar/uso</a:t>
                      </a:r>
                    </a:p>
                    <a:p>
                      <a:pPr marL="169863" indent="-169863">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correctamente</a:t>
                      </a:r>
                    </a:p>
                    <a:p>
                      <a:pPr marL="169863" indent="-169863">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único</a:t>
                      </a:r>
                    </a:p>
                    <a:p>
                      <a:pPr marL="285750" indent="-285750">
                        <a:buFont typeface="Arial" panose="020B0604020202020204" pitchFamily="34" charset="0"/>
                        <a:buChar char="•"/>
                      </a:pP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CCSS.ELA-LITERACY.L.K.5 – (read entire standard)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With guidance and support from adults, explore word relationships and nuances in word meanings.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In order to use exciting or unique words correctly students need to be able to…</a:t>
                      </a:r>
                    </a:p>
                    <a:p>
                      <a:pPr marL="0" indent="0">
                        <a:buFont typeface="Wingdings" panose="05000000000000000000" pitchFamily="2" charset="2"/>
                        <a:buNone/>
                      </a:pPr>
                      <a:endParaRPr lang="en-US" sz="5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different words to describe same actions.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explore word relationships.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discuss variances of word meaning used in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words</a:t>
                      </a:r>
                    </a:p>
                    <a:p>
                      <a:pPr marL="171450" indent="-171450">
                        <a:buFont typeface="Arial" panose="020B0604020202020204" pitchFamily="34" charset="0"/>
                        <a:buChar char="•"/>
                      </a:pPr>
                      <a:r>
                        <a:rPr lang="en-US" sz="1000" dirty="0" smtClean="0"/>
                        <a:t>word meanings</a:t>
                      </a:r>
                    </a:p>
                    <a:p>
                      <a:pPr marL="171450" indent="-171450">
                        <a:buFont typeface="Arial" panose="020B0604020202020204" pitchFamily="34" charset="0"/>
                        <a:buChar char="•"/>
                      </a:pPr>
                      <a:r>
                        <a:rPr lang="en-US" sz="1000" dirty="0" smtClean="0"/>
                        <a:t>nuances (possibly)</a:t>
                      </a:r>
                    </a:p>
                    <a:p>
                      <a:pPr marL="171450" indent="-171450">
                        <a:buFont typeface="Arial" panose="020B0604020202020204" pitchFamily="34" charset="0"/>
                        <a:buChar char="•"/>
                      </a:pPr>
                      <a:r>
                        <a:rPr lang="en-US" sz="1000" dirty="0" smtClean="0"/>
                        <a:t>differences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285750" indent="-285750">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diferencias</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2205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CCSS.ELA-LITERACY.L.K.6 – </a:t>
                      </a: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7</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words and phrases acquired through conversations, reading and being read to, and responding to texts.</a:t>
                      </a:r>
                      <a:r>
                        <a:rPr kumimoji="0" lang="en-US" sz="1000" b="1" i="0" u="sng" strike="noStrike" kern="1200" cap="none" spc="0" normalizeH="0" baseline="0" noProof="0" dirty="0" smtClean="0">
                          <a:ln>
                            <a:noFill/>
                          </a:ln>
                          <a:solidFill>
                            <a:srgbClr val="FF0000"/>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a:t>
                      </a:r>
                      <a:r>
                        <a:rPr kumimoji="0" lang="en-US" sz="1000" b="0" i="0" u="none" strike="noStrike" kern="1200" cap="none" spc="0" normalizeH="0" baseline="0" noProof="0" dirty="0" smtClean="0">
                          <a:ln>
                            <a:noFill/>
                          </a:ln>
                          <a:solidFill>
                            <a:srgbClr val="FF0000"/>
                          </a:solidFill>
                          <a:effectLst/>
                          <a:uLnTx/>
                          <a:uFillTx/>
                          <a:latin typeface="+mn-lt"/>
                          <a:ea typeface="+mn-ea"/>
                          <a:cs typeface="+mn-cs"/>
                        </a:rPr>
                        <a:t>.</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srgbClr val="002060"/>
                          </a:solidFill>
                          <a:effectLst/>
                          <a:uLnTx/>
                          <a:uFillTx/>
                          <a:latin typeface="+mn-lt"/>
                          <a:ea typeface="+mn-ea"/>
                          <a:cs typeface="+mn-cs"/>
                        </a:rPr>
                        <a:t>With Prompting and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In order to use exciting or unique words correctly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5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words and phrases acquired in class to tell about unique or exciting words that would want to make a reader read more (engage the reader).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words</a:t>
                      </a:r>
                    </a:p>
                    <a:p>
                      <a:pPr marL="171450" indent="-171450">
                        <a:buFont typeface="Arial" panose="020B0604020202020204" pitchFamily="34" charset="0"/>
                        <a:buChar char="•"/>
                      </a:pPr>
                      <a:r>
                        <a:rPr lang="en-US" sz="1000" dirty="0" smtClean="0"/>
                        <a:t>phrases</a:t>
                      </a:r>
                    </a:p>
                    <a:p>
                      <a:pPr marL="171450" indent="-171450">
                        <a:buFont typeface="Arial" panose="020B0604020202020204" pitchFamily="34" charset="0"/>
                        <a:buChar char="•"/>
                      </a:pPr>
                      <a:r>
                        <a:rPr lang="en-US" sz="1000" dirty="0" smtClean="0"/>
                        <a:t>texts</a:t>
                      </a:r>
                    </a:p>
                    <a:p>
                      <a:pPr marL="171450" indent="-171450">
                        <a:buFont typeface="Arial" panose="020B0604020202020204" pitchFamily="34" charset="0"/>
                        <a:buChar char="•"/>
                      </a:pPr>
                      <a:r>
                        <a:rPr lang="en-US" sz="1000" dirty="0" smtClean="0"/>
                        <a:t>discussion</a:t>
                      </a:r>
                    </a:p>
                    <a:p>
                      <a:pPr marL="171450" indent="-171450">
                        <a:buFont typeface="Arial" panose="020B0604020202020204" pitchFamily="34" charset="0"/>
                        <a:buChar char="•"/>
                      </a:pPr>
                      <a:r>
                        <a:rPr lang="en-US" sz="1000" dirty="0" smtClean="0"/>
                        <a:t>respond</a:t>
                      </a:r>
                    </a:p>
                    <a:p>
                      <a:pPr marL="171450" indent="-171450">
                        <a:buFont typeface="Arial" panose="020B0604020202020204" pitchFamily="34" charset="0"/>
                        <a:buChar char="•"/>
                      </a:pPr>
                      <a:r>
                        <a:rPr lang="en-US" sz="1000" dirty="0" smtClean="0"/>
                        <a:t>read</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s-ES_tradnl" sz="1000" noProof="0" dirty="0" smtClean="0">
                        <a:solidFill>
                          <a:schemeClr val="tx1"/>
                        </a:solidFill>
                      </a:endParaRPr>
                    </a:p>
                    <a:p>
                      <a:pPr marL="169863" indent="-169863">
                        <a:buFont typeface="Arial" panose="020B0604020202020204" pitchFamily="34" charset="0"/>
                        <a:buChar char="•"/>
                      </a:pPr>
                      <a:r>
                        <a:rPr lang="es-ES_tradnl" sz="1000" noProof="0" dirty="0" smtClean="0">
                          <a:solidFill>
                            <a:schemeClr val="tx1"/>
                          </a:solidFill>
                        </a:rPr>
                        <a:t>frases</a:t>
                      </a:r>
                    </a:p>
                    <a:p>
                      <a:pPr marL="169863" indent="-169863">
                        <a:buFont typeface="Arial" panose="020B0604020202020204" pitchFamily="34" charset="0"/>
                        <a:buChar char="•"/>
                      </a:pPr>
                      <a:r>
                        <a:rPr lang="es-ES_tradnl" sz="1000" noProof="0" dirty="0" smtClean="0">
                          <a:solidFill>
                            <a:schemeClr val="tx1"/>
                          </a:solidFill>
                        </a:rPr>
                        <a:t>textos</a:t>
                      </a:r>
                    </a:p>
                    <a:p>
                      <a:pPr marL="169863" indent="-169863">
                        <a:buFont typeface="Arial" panose="020B0604020202020204" pitchFamily="34" charset="0"/>
                        <a:buChar char="•"/>
                      </a:pPr>
                      <a:r>
                        <a:rPr lang="es-ES_tradnl" sz="1000" noProof="0" dirty="0" smtClean="0">
                          <a:solidFill>
                            <a:schemeClr val="tx1"/>
                          </a:solidFill>
                        </a:rPr>
                        <a:t>discusión</a:t>
                      </a:r>
                    </a:p>
                    <a:p>
                      <a:pPr marL="169863" indent="-169863">
                        <a:buFont typeface="Arial" panose="020B0604020202020204" pitchFamily="34" charset="0"/>
                        <a:buChar char="•"/>
                      </a:pPr>
                      <a:r>
                        <a:rPr lang="es-ES_tradnl" sz="1000" noProof="0" dirty="0" smtClean="0">
                          <a:solidFill>
                            <a:schemeClr val="tx1"/>
                          </a:solidFill>
                        </a:rPr>
                        <a:t>responder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39</a:t>
            </a:fld>
            <a:endParaRPr lang="en-US" dirty="0"/>
          </a:p>
        </p:txBody>
      </p:sp>
    </p:spTree>
    <p:extLst>
      <p:ext uri="{BB962C8B-B14F-4D97-AF65-F5344CB8AC3E}">
        <p14:creationId xmlns:p14="http://schemas.microsoft.com/office/powerpoint/2010/main" val="151271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59833979"/>
              </p:ext>
            </p:extLst>
          </p:nvPr>
        </p:nvGraphicFramePr>
        <p:xfrm>
          <a:off x="318984" y="805102"/>
          <a:ext cx="6772056" cy="7275973"/>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a:t>
                      </a:r>
                      <a:r>
                        <a:rPr lang="en-US" sz="1300" kern="1200" dirty="0">
                          <a:solidFill>
                            <a:srgbClr val="C00000"/>
                          </a:solidFill>
                          <a:effectLst/>
                        </a:rPr>
                        <a:t>Read to Write </a:t>
                      </a:r>
                      <a:r>
                        <a:rPr lang="en-US" sz="1300" kern="1200" dirty="0" smtClean="0">
                          <a:solidFill>
                            <a:srgbClr val="C00000"/>
                          </a:solidFill>
                          <a:effectLst/>
                        </a:rPr>
                        <a:t>Generic</a:t>
                      </a:r>
                      <a:r>
                        <a:rPr lang="en-US" sz="1300" kern="1200" baseline="0" dirty="0" smtClean="0">
                          <a:solidFill>
                            <a:srgbClr val="C00000"/>
                          </a:solidFill>
                          <a:effectLst/>
                        </a:rPr>
                        <a:t> </a:t>
                      </a:r>
                      <a:r>
                        <a:rPr lang="en-US" sz="1300" kern="1200" dirty="0" smtClean="0">
                          <a:solidFill>
                            <a:srgbClr val="C00000"/>
                          </a:solidFill>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a:effectLst/>
                        </a:rPr>
                        <a:t> IsraelGreco, Dovina</a:t>
                      </a:r>
                      <a:endParaRPr lang="en-US" sz="13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a:effectLst/>
                        </a:rPr>
                        <a:t>Bennett, Brittany</a:t>
                      </a:r>
                      <a:endParaRPr lang="en-US" sz="13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Glasscock, Alicia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Goldstein, Jaime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LeCorre, Jennifer</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68170">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Gurney-Franco, Lisa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Lemus, Raquel</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Gutierrez, Kasia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Lentz, Jamie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Johnson, Dani</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Luther, Deborah</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Crackel, Deanna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Incrovato, Jamie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Gerige, Stephanie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Mergen, Reagan</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Harris, Erin</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Munson, Shawna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Henningsen, Stephanie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Portinga, Teresa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a:t>
            </a:fld>
            <a:endParaRPr lang="en-US" dirty="0"/>
          </a:p>
        </p:txBody>
      </p:sp>
    </p:spTree>
    <p:extLst>
      <p:ext uri="{BB962C8B-B14F-4D97-AF65-F5344CB8AC3E}">
        <p14:creationId xmlns:p14="http://schemas.microsoft.com/office/powerpoint/2010/main" val="1265110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8771818"/>
              </p:ext>
            </p:extLst>
          </p:nvPr>
        </p:nvGraphicFramePr>
        <p:xfrm>
          <a:off x="144049" y="724901"/>
          <a:ext cx="7504365" cy="4938874"/>
        </p:xfrm>
        <a:graphic>
          <a:graphicData uri="http://schemas.openxmlformats.org/drawingml/2006/table">
            <a:tbl>
              <a:tblPr firstRow="1" bandRow="1">
                <a:tableStyleId>{5C22544A-7EE6-4342-B048-85BDC9FD1C3A}</a:tableStyleId>
              </a:tblPr>
              <a:tblGrid>
                <a:gridCol w="3832964"/>
                <a:gridCol w="3671401"/>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Hook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KINDER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K </a:t>
                      </a:r>
                      <a:r>
                        <a:rPr lang="en-US" b="1" dirty="0" smtClean="0"/>
                        <a:t>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indent="-171450">
                        <a:buFont typeface="Arial" panose="020B0604020202020204" pitchFamily="34" charset="0"/>
                        <a:buChar char="•"/>
                      </a:pPr>
                      <a:r>
                        <a:rPr lang="en-US" sz="1000" dirty="0" smtClean="0"/>
                        <a:t>Types of Hooks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kinder students are able to tell what words are exciting to them from the text or use their own words to describe information in the text.  They do not need to know the different types of hooks – but just that they are unique, exciting and grab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while listening to a Read Aloud, students will be able to raise their hand when they recall information that is unique or exiting about the text and come up and put a sticky note or underline the Hook or words/phrases as a form of 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indent="-171450">
                        <a:buFont typeface="Arial" panose="020B0604020202020204" pitchFamily="34" charset="0"/>
                        <a:buChar char="•"/>
                      </a:pPr>
                      <a:r>
                        <a:rPr lang="en-US" sz="1000" dirty="0" smtClean="0"/>
                        <a:t>Writing the Hook –</a:t>
                      </a:r>
                      <a:r>
                        <a:rPr lang="en-US" sz="1000" baseline="0" dirty="0" smtClean="0"/>
                        <a:t> Teacher Model (Bookmarks)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teacher uses the bookmark to ask students questions</a:t>
                      </a:r>
                      <a:r>
                        <a:rPr lang="en-US" sz="1000" baseline="0" dirty="0" smtClean="0"/>
                        <a:t> about the Hook.</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indent="-171450" algn="l" defTabSz="777240" rtl="0" eaLnBrk="1" fontAlgn="auto" latinLnBrk="0" hangingPunct="1">
                        <a:lnSpc>
                          <a:spcPct val="100000"/>
                        </a:lnSpc>
                        <a:spcBef>
                          <a:spcPts val="0"/>
                        </a:spcBef>
                        <a:spcAft>
                          <a:spcPts val="0"/>
                        </a:spcAft>
                        <a:buClrTx/>
                        <a:buSzTx/>
                        <a:buFont typeface="Arial"/>
                        <a:buChar char="•"/>
                        <a:tabLst/>
                        <a:defRPr/>
                      </a:pPr>
                      <a:r>
                        <a:rPr lang="en-US" sz="1000" dirty="0" smtClean="0"/>
                        <a:t>tell the teacher what the Hook is (written in class) as</a:t>
                      </a:r>
                      <a:r>
                        <a:rPr lang="en-US" sz="1000" baseline="0" dirty="0" smtClean="0"/>
                        <a:t> the teacher writes it on the TBEAR notes.</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r>
                        <a:rPr lang="en-US" sz="1100" b="1" dirty="0" smtClean="0"/>
                        <a:t>From</a:t>
                      </a:r>
                      <a:r>
                        <a:rPr lang="en-US" sz="1100" b="1" baseline="0" dirty="0" smtClean="0"/>
                        <a:t> the Field…</a:t>
                      </a:r>
                    </a:p>
                    <a:p>
                      <a:endParaRPr lang="en-US" sz="1100" baseline="0" dirty="0" smtClean="0"/>
                    </a:p>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Tree>
    <p:extLst>
      <p:ext uri="{BB962C8B-B14F-4D97-AF65-F5344CB8AC3E}">
        <p14:creationId xmlns:p14="http://schemas.microsoft.com/office/powerpoint/2010/main" val="172481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7" y="732560"/>
            <a:ext cx="7048161" cy="5555335"/>
          </a:xfrm>
          <a:prstGeom prst="rect">
            <a:avLst/>
          </a:prstGeom>
          <a:noFill/>
        </p:spPr>
        <p:txBody>
          <a:bodyPr wrap="square" lIns="91408" tIns="45704" rIns="91408" bIns="45704"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a:t>
            </a:r>
            <a:r>
              <a:rPr lang="en-US" sz="2500" b="1" dirty="0" smtClean="0">
                <a:solidFill>
                  <a:prstClr val="black"/>
                </a:solidFill>
                <a:latin typeface="MV Boli" panose="02000500030200090000" pitchFamily="2" charset="0"/>
                <a:cs typeface="MV Boli" panose="02000500030200090000" pitchFamily="2" charset="0"/>
              </a:rPr>
              <a:t>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effectLst>
                  <a:outerShdw blurRad="38100" dist="38100" dir="2700000" algn="tl">
                    <a:srgbClr val="000000">
                      <a:alpha val="43137"/>
                    </a:srgbClr>
                  </a:outerShdw>
                </a:effectLst>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endParaRPr lang="en-US" sz="1200" dirty="0" smtClean="0">
              <a:solidFill>
                <a:prstClr val="black"/>
              </a:solidFill>
            </a:endParaRP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a:t>
            </a:r>
            <a:r>
              <a:rPr lang="en-US" sz="1200" dirty="0" smtClean="0">
                <a:solidFill>
                  <a:prstClr val="black"/>
                </a:solidFill>
              </a:rPr>
              <a:t>6.  Please </a:t>
            </a:r>
            <a:r>
              <a:rPr lang="en-US" sz="1200" dirty="0">
                <a:solidFill>
                  <a:prstClr val="black"/>
                </a:solidFill>
              </a:rPr>
              <a:t>read these lessons before implementing any of the suggestions for your grade level (or the suggestions will not make sense).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K</a:t>
            </a:r>
            <a:r>
              <a:rPr lang="en-US" sz="1200" dirty="0">
                <a:solidFill>
                  <a:prstClr val="black"/>
                </a:solidFill>
              </a:rPr>
              <a:t>indergartners will need much prompting and support throughout the lessons through whole class </a:t>
            </a:r>
            <a:r>
              <a:rPr lang="en-US" sz="1200" dirty="0" smtClean="0">
                <a:solidFill>
                  <a:prstClr val="black"/>
                </a:solidFill>
              </a:rPr>
              <a:t>modeling</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R</a:t>
            </a:r>
            <a:r>
              <a:rPr lang="en-US" sz="1200" dirty="0">
                <a:solidFill>
                  <a:prstClr val="black"/>
                </a:solidFill>
              </a:rPr>
              <a:t>emember that reading standards RI.1 and RI.4 are overarching and supported throughout, even if they are not specifically addressed in each lesson.</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a:t>
            </a:r>
            <a:r>
              <a:rPr lang="en-US" sz="1200" b="1" u="sng" dirty="0">
                <a:solidFill>
                  <a:prstClr val="black"/>
                </a:solidFill>
              </a:rPr>
              <a:t>From the Field</a:t>
            </a:r>
            <a:r>
              <a:rPr lang="en-US" sz="1200" dirty="0">
                <a:solidFill>
                  <a:prstClr val="black"/>
                </a:solidFill>
              </a:rPr>
              <a:t>.” These are comments from grade level teachers of what has actually worked from them in their classrooms.  These comments are not yet complete, but will be added each year.  If you would like to add to these comments your suggestions are highly </a:t>
            </a:r>
            <a:r>
              <a:rPr lang="en-US" sz="1200" dirty="0" smtClean="0">
                <a:solidFill>
                  <a:prstClr val="black"/>
                </a:solidFill>
              </a:rPr>
              <a:t>valued.  Your Trainer of Trainer and/or School Module Experts can relay your comments to 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1479544103"/>
              </p:ext>
            </p:extLst>
          </p:nvPr>
        </p:nvGraphicFramePr>
        <p:xfrm>
          <a:off x="1154084" y="6479569"/>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5</a:t>
            </a:fld>
            <a:endParaRPr lang="en-US" dirty="0"/>
          </a:p>
        </p:txBody>
      </p:sp>
    </p:spTree>
    <p:extLst>
      <p:ext uri="{BB962C8B-B14F-4D97-AF65-F5344CB8AC3E}">
        <p14:creationId xmlns:p14="http://schemas.microsoft.com/office/powerpoint/2010/main" val="343905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7229657"/>
              </p:ext>
            </p:extLst>
          </p:nvPr>
        </p:nvGraphicFramePr>
        <p:xfrm>
          <a:off x="210064" y="262501"/>
          <a:ext cx="7339913" cy="9151612"/>
        </p:xfrm>
        <a:graphic>
          <a:graphicData uri="http://schemas.openxmlformats.org/drawingml/2006/table">
            <a:tbl>
              <a:tblPr firstRow="1" bandRow="1">
                <a:tableStyleId>{5940675A-B579-460E-94D1-54222C63F5DA}</a:tableStyleId>
              </a:tblPr>
              <a:tblGrid>
                <a:gridCol w="1546819"/>
                <a:gridCol w="307187"/>
                <a:gridCol w="129371"/>
                <a:gridCol w="505505"/>
                <a:gridCol w="129371"/>
                <a:gridCol w="238158"/>
                <a:gridCol w="464426"/>
                <a:gridCol w="290471"/>
                <a:gridCol w="269303"/>
                <a:gridCol w="281001"/>
                <a:gridCol w="167549"/>
                <a:gridCol w="441232"/>
                <a:gridCol w="136291"/>
                <a:gridCol w="542565"/>
                <a:gridCol w="129371"/>
                <a:gridCol w="399998"/>
                <a:gridCol w="134296"/>
                <a:gridCol w="332983"/>
                <a:gridCol w="299315"/>
                <a:gridCol w="224000"/>
                <a:gridCol w="370701"/>
              </a:tblGrid>
              <a:tr h="1326020">
                <a:tc gridSpan="21">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2</a:t>
                      </a:r>
                      <a:endParaRPr lang="en-US" sz="1100" dirty="0"/>
                    </a:p>
                  </a:txBody>
                  <a:tcPr marL="100584" marR="100584" marT="48813" marB="48813" anchor="ctr">
                    <a:solidFill>
                      <a:schemeClr val="bg1"/>
                    </a:solidFill>
                  </a:tcPr>
                </a:tc>
                <a:tc hMerge="1">
                  <a:txBody>
                    <a:bodyPr/>
                    <a:lstStyle/>
                    <a:p>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 the Main Idea</a:t>
                      </a:r>
                      <a:r>
                        <a:rPr lang="en-US" sz="1100" baseline="0" dirty="0" smtClean="0"/>
                        <a:t> – Central Idea</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 Topic Sentence (Main</a:t>
                      </a:r>
                      <a:r>
                        <a:rPr lang="en-US" sz="1100" baseline="0" dirty="0" smtClean="0"/>
                        <a:t> Idea-Central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t>
                      </a:r>
                      <a:r>
                        <a:rPr lang="en-US" sz="1100" smtClean="0"/>
                        <a:t>Background</a:t>
                      </a:r>
                      <a:r>
                        <a:rPr lang="en-US" sz="1100" baseline="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gridSpan="2">
                  <a:txBody>
                    <a:bodyPr/>
                    <a:lstStyle/>
                    <a:p>
                      <a:r>
                        <a:rPr lang="en-US" sz="900" dirty="0" smtClean="0"/>
                        <a:t>W.2b</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2">
                  <a:txBody>
                    <a:bodyPr/>
                    <a:lstStyle/>
                    <a:p>
                      <a:r>
                        <a:rPr lang="en-US" sz="900" dirty="0" smtClean="0"/>
                        <a:t>W.2.</a:t>
                      </a:r>
                      <a:r>
                        <a:rPr lang="en-US" sz="900" baseline="0" dirty="0" smtClean="0"/>
                        <a:t> </a:t>
                      </a:r>
                      <a:r>
                        <a:rPr lang="en-US" sz="900" dirty="0" smtClean="0"/>
                        <a:t>a,b</a:t>
                      </a:r>
                      <a:endParaRPr lang="en-US" sz="900" dirty="0"/>
                    </a:p>
                  </a:txBody>
                  <a:tcPr marL="100584" marR="100584" marT="48813" marB="48813" anchor="ctr">
                    <a:solidFill>
                      <a:schemeClr val="bg1"/>
                    </a:solidFill>
                  </a:tcPr>
                </a:tc>
                <a:tc hMerge="1">
                  <a:txBody>
                    <a:bodyPr/>
                    <a:lstStyle/>
                    <a:p>
                      <a:endParaRPr lang="en-US"/>
                    </a:p>
                  </a:txBody>
                  <a:tcPr/>
                </a:tc>
                <a:tc>
                  <a:txBody>
                    <a:bodyPr/>
                    <a:lstStyle/>
                    <a:p>
                      <a:r>
                        <a:rPr lang="en-US" sz="800" dirty="0" smtClean="0"/>
                        <a:t>L.5-6</a:t>
                      </a:r>
                      <a:endParaRPr lang="en-US" sz="8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Topic Sentence (Main Idea – Central idea)</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Date Placeholder 2"/>
          <p:cNvSpPr>
            <a:spLocks noGrp="1"/>
          </p:cNvSpPr>
          <p:nvPr>
            <p:ph type="dt" sz="half" idx="10"/>
          </p:nvPr>
        </p:nvSpPr>
        <p:spPr/>
        <p:txBody>
          <a:bodyPr/>
          <a:lstStyle/>
          <a:p>
            <a:r>
              <a:rPr lang="en-US" smtClean="0"/>
              <a:t>10/3/2016</a:t>
            </a:r>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6</a:t>
            </a:fld>
            <a:endParaRPr lang="en-US" dirty="0"/>
          </a:p>
        </p:txBody>
      </p:sp>
    </p:spTree>
    <p:extLst>
      <p:ext uri="{BB962C8B-B14F-4D97-AF65-F5344CB8AC3E}">
        <p14:creationId xmlns:p14="http://schemas.microsoft.com/office/powerpoint/2010/main" val="50977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07948779"/>
              </p:ext>
            </p:extLst>
          </p:nvPr>
        </p:nvGraphicFramePr>
        <p:xfrm>
          <a:off x="242888" y="349942"/>
          <a:ext cx="7372350" cy="9073550"/>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K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Revising Pre-Selected Background Knowledge Sentences</a:t>
                      </a:r>
                    </a:p>
                  </a:txBody>
                  <a:tcPr anchor="ctr">
                    <a:solidFill>
                      <a:schemeClr val="accent6">
                        <a:lumMod val="20000"/>
                        <a:lumOff val="80000"/>
                      </a:schemeClr>
                    </a:solidFill>
                  </a:tcPr>
                </a:tc>
                <a:tc>
                  <a:txBody>
                    <a:bodyPr/>
                    <a:lstStyle/>
                    <a:p>
                      <a:pPr algn="ctr"/>
                      <a:r>
                        <a:rPr lang="en-US" sz="1100" b="1" dirty="0" smtClean="0"/>
                        <a:t>21</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40000"/>
                        <a:lumOff val="60000"/>
                      </a:schemeClr>
                    </a:solidFill>
                  </a:tcPr>
                </a:tc>
                <a:tc>
                  <a:txBody>
                    <a:bodyPr/>
                    <a:lstStyle/>
                    <a:p>
                      <a:pPr algn="ctr"/>
                      <a:r>
                        <a:rPr lang="en-US" sz="1100" b="1" dirty="0" smtClean="0"/>
                        <a:t>22</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Revising a Pre-Selected Hook Sentence</a:t>
                      </a:r>
                    </a:p>
                  </a:txBody>
                  <a:tcPr anchor="ctr">
                    <a:solidFill>
                      <a:schemeClr val="accent6">
                        <a:lumMod val="20000"/>
                        <a:lumOff val="80000"/>
                      </a:schemeClr>
                    </a:solidFill>
                  </a:tcPr>
                </a:tc>
                <a:tc>
                  <a:txBody>
                    <a:bodyPr/>
                    <a:lstStyle/>
                    <a:p>
                      <a:pPr algn="ctr"/>
                      <a:r>
                        <a:rPr lang="en-US" sz="1100" b="1" dirty="0" smtClean="0"/>
                        <a:t>23</a:t>
                      </a:r>
                      <a:endParaRPr lang="en-US" sz="1100" b="1" dirty="0"/>
                    </a:p>
                  </a:txBody>
                  <a:tcPr anchor="ctr">
                    <a:solidFill>
                      <a:schemeClr val="accent6">
                        <a:lumMod val="20000"/>
                        <a:lumOff val="8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6023610" y="9522883"/>
            <a:ext cx="1748790" cy="535517"/>
          </a:xfrm>
        </p:spPr>
        <p:txBody>
          <a:bodyPr/>
          <a:lstStyle/>
          <a:p>
            <a:fld id="{CBAC3556-5FAF-4CEF-BDF2-3BC833A9967C}" type="slidenum">
              <a:rPr lang="en-US" smtClean="0"/>
              <a:t>7</a:t>
            </a:fld>
            <a:endParaRPr lang="en-US" dirty="0"/>
          </a:p>
        </p:txBody>
      </p:sp>
      <p:sp>
        <p:nvSpPr>
          <p:cNvPr id="4" name="Date Placeholder 3"/>
          <p:cNvSpPr>
            <a:spLocks noGrp="1"/>
          </p:cNvSpPr>
          <p:nvPr>
            <p:ph type="dt" sz="half" idx="10"/>
          </p:nvPr>
        </p:nvSpPr>
        <p:spPr>
          <a:xfrm>
            <a:off x="242888" y="9466116"/>
            <a:ext cx="1748790" cy="535517"/>
          </a:xfrm>
        </p:spPr>
        <p:txBody>
          <a:bodyPr/>
          <a:lstStyle/>
          <a:p>
            <a:r>
              <a:rPr lang="en-US" smtClean="0"/>
              <a:t>10/3/2016</a:t>
            </a:r>
            <a:endParaRPr lang="en-US" dirty="0"/>
          </a:p>
        </p:txBody>
      </p:sp>
    </p:spTree>
    <p:extLst>
      <p:ext uri="{BB962C8B-B14F-4D97-AF65-F5344CB8AC3E}">
        <p14:creationId xmlns:p14="http://schemas.microsoft.com/office/powerpoint/2010/main" val="267102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0"/>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83470808"/>
              </p:ext>
            </p:extLst>
          </p:nvPr>
        </p:nvGraphicFramePr>
        <p:xfrm>
          <a:off x="129276" y="1095836"/>
          <a:ext cx="7556765" cy="8740142"/>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topic 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71450" marR="0" lvl="0" indent="-117475" algn="l"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9075">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0"/>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18" name="Right Arrow 17"/>
          <p:cNvSpPr/>
          <p:nvPr/>
        </p:nvSpPr>
        <p:spPr>
          <a:xfrm>
            <a:off x="5069980"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98" tIns="45699" rIns="91398" bIns="45699"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56" y="1057470"/>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4"/>
            <a:ext cx="752143" cy="1107996"/>
          </a:xfrm>
          <a:prstGeom prst="rect">
            <a:avLst/>
          </a:prstGeom>
          <a:noFill/>
        </p:spPr>
        <p:txBody>
          <a:bodyPr wrap="square" lIns="91398" tIns="45699" rIns="91398" bIns="4569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p>
        </p:txBody>
      </p:sp>
      <p:sp>
        <p:nvSpPr>
          <p:cNvPr id="3" name="Rectangle 2"/>
          <p:cNvSpPr/>
          <p:nvPr/>
        </p:nvSpPr>
        <p:spPr>
          <a:xfrm>
            <a:off x="5314443" y="98397"/>
            <a:ext cx="2313672" cy="656875"/>
          </a:xfrm>
          <a:prstGeom prst="rect">
            <a:avLst/>
          </a:prstGeom>
        </p:spPr>
        <p:txBody>
          <a:bodyPr wrap="square" lIns="101846" tIns="50923" rIns="101846" bIns="50923">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5" name="Slide Number Placeholder 4"/>
          <p:cNvSpPr>
            <a:spLocks noGrp="1"/>
          </p:cNvSpPr>
          <p:nvPr>
            <p:ph type="sldNum" sz="quarter" idx="12"/>
          </p:nvPr>
        </p:nvSpPr>
        <p:spPr>
          <a:xfrm>
            <a:off x="5847736" y="9233789"/>
            <a:ext cx="1748790" cy="535517"/>
          </a:xfrm>
        </p:spPr>
        <p:txBody>
          <a:bodyPr/>
          <a:lstStyle/>
          <a:p>
            <a:fld id="{CBAC3556-5FAF-4CEF-BDF2-3BC833A9967C}" type="slidenum">
              <a:rPr lang="en-US" smtClean="0"/>
              <a:t>8</a:t>
            </a:fld>
            <a:endParaRPr lang="en-US" dirty="0"/>
          </a:p>
        </p:txBody>
      </p:sp>
      <p:sp>
        <p:nvSpPr>
          <p:cNvPr id="9" name="Date Placeholder 8"/>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265144093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5408537"/>
              </p:ext>
            </p:extLst>
          </p:nvPr>
        </p:nvGraphicFramePr>
        <p:xfrm>
          <a:off x="257908" y="338895"/>
          <a:ext cx="7346050" cy="8574933"/>
        </p:xfrm>
        <a:graphic>
          <a:graphicData uri="http://schemas.openxmlformats.org/drawingml/2006/table">
            <a:tbl>
              <a:tblPr firstRow="1" bandRow="1">
                <a:tableStyleId>{5C22544A-7EE6-4342-B048-85BDC9FD1C3A}</a:tableStyleId>
              </a:tblPr>
              <a:tblGrid>
                <a:gridCol w="1868586"/>
                <a:gridCol w="1642356"/>
                <a:gridCol w="117999"/>
                <a:gridCol w="1401304"/>
                <a:gridCol w="1086660"/>
                <a:gridCol w="1229145"/>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K - Grade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kindergarten students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RI.1, W.2</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Topic of a paragraph or a text.  </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paragraph or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CCSS.ELA-LITERACY.RI.K.1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With prompting and support, ask and answer questions about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in order to identify the Main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indent="0">
                        <a:buFont typeface="Wingdings" charset="2"/>
                        <a:buNone/>
                      </a:pPr>
                      <a:r>
                        <a:rPr lang="en-US" sz="1050" b="1" i="1" dirty="0" smtClean="0">
                          <a:solidFill>
                            <a:srgbClr val="002060"/>
                          </a:solidFill>
                        </a:rPr>
                        <a:t>With Prompting and Support!:</a:t>
                      </a:r>
                      <a:r>
                        <a:rPr lang="en-US" sz="1050" b="1" i="1" baseline="0" dirty="0" smtClean="0">
                          <a:solidFill>
                            <a:srgbClr val="002060"/>
                          </a:solidFill>
                        </a:rPr>
                        <a:t> </a:t>
                      </a:r>
                      <a:r>
                        <a:rPr lang="en-US" sz="1050" b="1" i="1" dirty="0" smtClean="0">
                          <a:solidFill>
                            <a:schemeClr val="tx1"/>
                          </a:solidFill>
                        </a:rPr>
                        <a:t>When asking and answering questions </a:t>
                      </a:r>
                      <a:r>
                        <a:rPr lang="en-US" sz="1050" b="1" i="1" u="none" dirty="0" smtClean="0">
                          <a:solidFill>
                            <a:schemeClr val="tx1"/>
                          </a:solidFill>
                        </a:rPr>
                        <a:t>about a Main Topic in a text, </a:t>
                      </a:r>
                      <a:r>
                        <a:rPr lang="en-US" sz="1050" b="1" i="1" dirty="0" smtClean="0">
                          <a:solidFill>
                            <a:schemeClr val="tx1"/>
                          </a:solidFill>
                        </a:rPr>
                        <a:t>students will need to be able to use Key Details to</a:t>
                      </a:r>
                      <a:r>
                        <a:rPr lang="en-US" sz="1050" i="1" dirty="0" smtClean="0">
                          <a:solidFill>
                            <a:schemeClr val="tx1"/>
                          </a:solidFill>
                        </a:rPr>
                        <a:t>…</a:t>
                      </a:r>
                    </a:p>
                    <a:p>
                      <a:pPr marL="0" indent="0">
                        <a:buFont typeface="Wingdings" charset="2"/>
                        <a:buNone/>
                      </a:pPr>
                      <a:endParaRPr lang="en-US" sz="1050" i="1" dirty="0" smtClean="0">
                        <a:solidFill>
                          <a:schemeClr val="tx1"/>
                        </a:solidFill>
                      </a:endParaRPr>
                    </a:p>
                    <a:p>
                      <a:pPr marL="171450" indent="-171450">
                        <a:buFont typeface="Wingdings" charset="2"/>
                        <a:buChar char="q"/>
                      </a:pPr>
                      <a:r>
                        <a:rPr lang="en-US" sz="1050" dirty="0" smtClean="0"/>
                        <a:t>comprehend</a:t>
                      </a:r>
                      <a:r>
                        <a:rPr lang="en-US" sz="1050" baseline="0" dirty="0" smtClean="0"/>
                        <a:t> grade level text.</a:t>
                      </a:r>
                      <a:endParaRPr lang="en-US" sz="1050" dirty="0" smtClean="0"/>
                    </a:p>
                    <a:p>
                      <a:pPr marL="171450" indent="-171450">
                        <a:buFont typeface="Wingdings" charset="2"/>
                        <a:buChar char="q"/>
                      </a:pPr>
                      <a:r>
                        <a:rPr lang="en-US" sz="1050" dirty="0" smtClean="0"/>
                        <a:t>recognize informational texts.</a:t>
                      </a:r>
                      <a:endParaRPr lang="en-US" sz="1050" baseline="0" dirty="0" smtClean="0"/>
                    </a:p>
                    <a:p>
                      <a:pPr marL="171450" indent="-171450">
                        <a:buFont typeface="Wingdings" charset="2"/>
                        <a:buChar char="q"/>
                      </a:pPr>
                      <a:r>
                        <a:rPr lang="en-US" sz="1050" baseline="0" dirty="0" smtClean="0"/>
                        <a:t>explain who or what the text is about.</a:t>
                      </a:r>
                    </a:p>
                    <a:p>
                      <a:pPr marL="171450" indent="-171450">
                        <a:buFont typeface="Wingdings" charset="2"/>
                        <a:buChar char="q"/>
                      </a:pPr>
                      <a:r>
                        <a:rPr lang="en-US" sz="1050" baseline="0" dirty="0" smtClean="0"/>
                        <a:t>answer questions about a Main Topic.</a:t>
                      </a:r>
                    </a:p>
                    <a:p>
                      <a:pPr marL="171450" indent="-171450">
                        <a:buFont typeface="Wingdings" charset="2"/>
                        <a:buChar char="q"/>
                      </a:pPr>
                      <a:r>
                        <a:rPr lang="en-US" sz="1050" baseline="0" dirty="0" smtClean="0"/>
                        <a:t>ask questions about a Main Topic.</a:t>
                      </a:r>
                    </a:p>
                    <a:p>
                      <a:pPr marL="171450" indent="-171450">
                        <a:buFont typeface="Wingdings" charset="2"/>
                        <a:buChar char="q"/>
                      </a:pPr>
                      <a:r>
                        <a:rPr lang="en-US" sz="1050" baseline="0" dirty="0" smtClean="0"/>
                        <a:t>find illustrations that tell more about a Main Topic.</a:t>
                      </a:r>
                    </a:p>
                    <a:p>
                      <a:pPr marL="0" indent="0">
                        <a:buFont typeface="Wingdings" charset="2"/>
                        <a:buNone/>
                      </a:pPr>
                      <a:endParaRPr lang="en-US" sz="105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50" dirty="0" smtClean="0"/>
                        <a:t>text</a:t>
                      </a:r>
                    </a:p>
                    <a:p>
                      <a:pPr marL="112713" indent="-112713">
                        <a:buFont typeface="Arial" panose="020B0604020202020204" pitchFamily="34" charset="0"/>
                        <a:buChar char="•"/>
                      </a:pPr>
                      <a:r>
                        <a:rPr lang="en-US" sz="1050" dirty="0" smtClean="0"/>
                        <a:t>topic</a:t>
                      </a:r>
                    </a:p>
                    <a:p>
                      <a:pPr marL="112713" indent="-112713">
                        <a:buFont typeface="Arial" panose="020B0604020202020204" pitchFamily="34" charset="0"/>
                        <a:buChar char="•"/>
                      </a:pPr>
                      <a:r>
                        <a:rPr lang="en-US" sz="1050" dirty="0" smtClean="0"/>
                        <a:t>key details</a:t>
                      </a:r>
                    </a:p>
                    <a:p>
                      <a:pPr marL="112713" indent="-112713">
                        <a:buFont typeface="Arial" panose="020B0604020202020204" pitchFamily="34" charset="0"/>
                        <a:buChar char="•"/>
                      </a:pPr>
                      <a:r>
                        <a:rPr lang="en-US" sz="1050" dirty="0" smtClean="0"/>
                        <a:t>question</a:t>
                      </a: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s-ES_tradnl" sz="1100" noProof="0" dirty="0" smtClean="0"/>
                        <a:t>texto</a:t>
                      </a:r>
                    </a:p>
                    <a:p>
                      <a:pPr marL="285750" indent="-285750">
                        <a:buFont typeface="Arial" panose="020B0604020202020204" pitchFamily="34" charset="0"/>
                        <a:buChar char="•"/>
                      </a:pPr>
                      <a:r>
                        <a:rPr lang="es-ES_tradnl" sz="1100" noProof="0" dirty="0" smtClean="0"/>
                        <a:t>tópico</a:t>
                      </a:r>
                    </a:p>
                    <a:p>
                      <a:pPr marL="285750" indent="-285750">
                        <a:buFont typeface="Arial" panose="020B0604020202020204" pitchFamily="34" charset="0"/>
                        <a:buChar char="•"/>
                      </a:pPr>
                      <a:endParaRPr lang="es-ES_tradnl" sz="1100" noProof="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CCSS.ELA-LITERACY.W.K.2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Use a combination of drawing, dictating, and writing to compose informative-explanatory texts in which they name what they are writing about and supply some information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schemeClr val="tx1"/>
                          </a:solidFill>
                          <a:effectLst/>
                          <a:uLnTx/>
                          <a:uFillTx/>
                          <a:latin typeface="+mn-lt"/>
                          <a:ea typeface="+mn-ea"/>
                          <a:cs typeface="+mn-cs"/>
                        </a:rPr>
                        <a:t>The TBEAR connection: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In</a:t>
                      </a:r>
                      <a:r>
                        <a:rPr lang="en-US" sz="1050" baseline="0" dirty="0" smtClean="0">
                          <a:solidFill>
                            <a:schemeClr val="tx1"/>
                          </a:solidFill>
                        </a:rPr>
                        <a:t> order to demonstrate that students can identify the Main Topic</a:t>
                      </a:r>
                      <a:endParaRPr lang="en-US" sz="105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srgbClr val="002060"/>
                          </a:solidFill>
                          <a:effectLst/>
                          <a:uLnTx/>
                          <a:uFillTx/>
                          <a:latin typeface="+mn-lt"/>
                          <a:ea typeface="+mn-ea"/>
                          <a:cs typeface="+mn-cs"/>
                        </a:rPr>
                        <a:t>Prompting and Support!: </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drawing, dictating or writing to demonstrate that they can identify the Main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100" dirty="0" smtClean="0"/>
                    </a:p>
                    <a:p>
                      <a:pPr marL="169863" indent="-169863">
                        <a:buFont typeface="Wingdings" charset="2"/>
                        <a:buChar char="q"/>
                      </a:pPr>
                      <a:r>
                        <a:rPr lang="en-US" sz="1050" dirty="0" smtClean="0"/>
                        <a:t>show</a:t>
                      </a:r>
                      <a:r>
                        <a:rPr lang="en-US" sz="1050" baseline="0" dirty="0" smtClean="0"/>
                        <a:t> who or what the text is about.</a:t>
                      </a:r>
                      <a:endParaRPr lang="en-US" sz="1050" dirty="0" smtClean="0"/>
                    </a:p>
                    <a:p>
                      <a:pPr marL="169863" indent="-169863">
                        <a:buFont typeface="Wingdings" charset="2"/>
                        <a:buChar char="q"/>
                      </a:pPr>
                      <a:r>
                        <a:rPr lang="en-US" sz="1050" dirty="0" smtClean="0"/>
                        <a:t>draw, dictate and/or write to demonstrate that they can identify the Main Topic.</a:t>
                      </a:r>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a:buChar char="•"/>
                      </a:pPr>
                      <a:r>
                        <a:rPr lang="en-US" sz="1050" dirty="0" smtClean="0"/>
                        <a:t>information</a:t>
                      </a:r>
                    </a:p>
                    <a:p>
                      <a:pPr marL="171450" indent="-171450">
                        <a:buFont typeface="Arial"/>
                        <a:buChar char="•"/>
                      </a:pPr>
                      <a:r>
                        <a:rPr lang="en-US" sz="1050" dirty="0" smtClean="0"/>
                        <a:t>naming</a:t>
                      </a:r>
                    </a:p>
                    <a:p>
                      <a:pPr marL="171450" indent="-171450">
                        <a:buFont typeface="Arial"/>
                        <a:buChar char="•"/>
                      </a:pPr>
                      <a:r>
                        <a:rPr lang="en-US" sz="1050" dirty="0" smtClean="0"/>
                        <a:t>topic</a:t>
                      </a:r>
                    </a:p>
                    <a:p>
                      <a:pPr marL="171450" indent="-171450">
                        <a:buFont typeface="Arial"/>
                        <a:buChar char="•"/>
                      </a:pPr>
                      <a:r>
                        <a:rPr lang="en-US" sz="1050" dirty="0" smtClean="0"/>
                        <a:t>draw</a:t>
                      </a:r>
                    </a:p>
                    <a:p>
                      <a:pPr marL="171450" indent="-171450">
                        <a:buFont typeface="Arial"/>
                        <a:buChar char="•"/>
                      </a:pPr>
                      <a:r>
                        <a:rPr lang="en-US" sz="1050" dirty="0" smtClean="0"/>
                        <a:t>write</a:t>
                      </a:r>
                    </a:p>
                    <a:p>
                      <a:pPr marL="171450" indent="-171450">
                        <a:buFont typeface="Arial"/>
                        <a:buChar char="•"/>
                      </a:pPr>
                      <a:r>
                        <a:rPr lang="en-US" sz="1050" dirty="0" smtClean="0"/>
                        <a:t>dictate</a:t>
                      </a:r>
                    </a:p>
                    <a:p>
                      <a:pPr marL="171450" indent="-171450">
                        <a:buFont typeface="Arial"/>
                        <a:buChar char="•"/>
                      </a:pP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s-ES_tradnl" sz="1100" noProof="0" dirty="0" smtClean="0"/>
                        <a:t>información</a:t>
                      </a:r>
                    </a:p>
                    <a:p>
                      <a:pPr marL="285750" indent="-285750">
                        <a:buFont typeface="Arial" panose="020B0604020202020204" pitchFamily="34" charset="0"/>
                        <a:buChar char="•"/>
                      </a:pPr>
                      <a:endParaRPr lang="es-ES_tradnl" sz="1100" noProof="0" dirty="0" smtClean="0"/>
                    </a:p>
                    <a:p>
                      <a:pPr marL="285750" indent="-285750">
                        <a:buFont typeface="Arial" panose="020B0604020202020204" pitchFamily="34" charset="0"/>
                        <a:buChar char="•"/>
                      </a:pPr>
                      <a:r>
                        <a:rPr lang="es-ES_tradnl" sz="1100" noProof="0" dirty="0" smtClean="0"/>
                        <a:t>tópico</a:t>
                      </a:r>
                    </a:p>
                    <a:p>
                      <a:pPr marL="285750" indent="-285750">
                        <a:buFont typeface="Arial" panose="020B0604020202020204" pitchFamily="34" charset="0"/>
                        <a:buChar char="•"/>
                      </a:pPr>
                      <a:endParaRPr lang="es-ES_tradnl" sz="1100" noProof="0" dirty="0" smtClean="0"/>
                    </a:p>
                    <a:p>
                      <a:pPr marL="285750" indent="-285750">
                        <a:buFont typeface="Arial" panose="020B0604020202020204" pitchFamily="34" charset="0"/>
                        <a:buChar char="•"/>
                      </a:pPr>
                      <a:endParaRPr lang="es-ES_tradnl" sz="1100" noProof="0" dirty="0" smtClean="0"/>
                    </a:p>
                    <a:p>
                      <a:pPr marL="285750" indent="-285750">
                        <a:buFont typeface="Arial" panose="020B0604020202020204" pitchFamily="34" charset="0"/>
                        <a:buChar char="•"/>
                      </a:pPr>
                      <a:r>
                        <a:rPr lang="es-ES_tradnl" sz="1100" noProof="0" dirty="0" smtClean="0"/>
                        <a:t>dictar</a:t>
                      </a:r>
                      <a:endParaRPr lang="es-ES_tradnl" sz="1100" noProof="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04637">
                <a:tc gridSpan="2">
                  <a:txBody>
                    <a:bodyPr/>
                    <a:lstStyle/>
                    <a:p>
                      <a:pPr algn="ctr"/>
                      <a:r>
                        <a:rPr lang="en-US" b="1" dirty="0" smtClean="0">
                          <a:solidFill>
                            <a:srgbClr val="C00000"/>
                          </a:solidFill>
                        </a:rPr>
                        <a:t>Read </a:t>
                      </a:r>
                      <a:r>
                        <a:rPr lang="en-US" b="1" dirty="0" smtClean="0"/>
                        <a:t>to Write</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b="1" dirty="0" smtClean="0"/>
                        <a:t>In </a:t>
                      </a:r>
                      <a:r>
                        <a:rPr lang="en-US" b="1" dirty="0" smtClean="0">
                          <a:solidFill>
                            <a:srgbClr val="C00000"/>
                          </a:solidFill>
                        </a:rPr>
                        <a:t>K</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verbalize/contribute/share what they know about a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share what they have learned (what is new) after a read aloud.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refer to the text (“I heard ____, I saw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find words that look the same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tell which words were written the most.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count the again and again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tell the teacher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draw a picture of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40254">
                <a:tc gridSpan="6">
                  <a:txBody>
                    <a:bodyPr/>
                    <a:lstStyle/>
                    <a:p>
                      <a:r>
                        <a:rPr lang="en-US" sz="1050" dirty="0" smtClean="0"/>
                        <a:t>From</a:t>
                      </a:r>
                      <a:r>
                        <a:rPr lang="en-US" sz="1050" baseline="0" dirty="0" smtClean="0"/>
                        <a:t> the </a:t>
                      </a:r>
                      <a:r>
                        <a:rPr lang="en-US" sz="1050" b="1" baseline="0" dirty="0" smtClean="0"/>
                        <a:t>Field</a:t>
                      </a:r>
                      <a:r>
                        <a:rPr lang="en-US" sz="1050" baseline="0" dirty="0" smtClean="0"/>
                        <a:t>…</a:t>
                      </a:r>
                    </a:p>
                    <a:p>
                      <a:pPr marL="171450" indent="-171450">
                        <a:buFont typeface="Arial"/>
                        <a:buChar char="•"/>
                      </a:pPr>
                      <a:r>
                        <a:rPr lang="en-US" sz="1050" baseline="0" dirty="0" smtClean="0"/>
                        <a:t>Use scaffolds so students can read grade level text.</a:t>
                      </a:r>
                    </a:p>
                    <a:p>
                      <a:pPr marL="171450" indent="-171450">
                        <a:buFont typeface="Arial"/>
                        <a:buChar char="•"/>
                      </a:pPr>
                      <a:endParaRPr lang="en-US" sz="10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Tree>
    <p:extLst>
      <p:ext uri="{BB962C8B-B14F-4D97-AF65-F5344CB8AC3E}">
        <p14:creationId xmlns:p14="http://schemas.microsoft.com/office/powerpoint/2010/main" val="421468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2512</TotalTime>
  <Words>17616</Words>
  <Application>Microsoft Office PowerPoint</Application>
  <PresentationFormat>Custom</PresentationFormat>
  <Paragraphs>2362</Paragraphs>
  <Slides>40</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230</cp:revision>
  <cp:lastPrinted>2016-10-06T17:52:54Z</cp:lastPrinted>
  <dcterms:created xsi:type="dcterms:W3CDTF">2016-06-27T18:19:10Z</dcterms:created>
  <dcterms:modified xsi:type="dcterms:W3CDTF">2016-10-10T18:30:43Z</dcterms:modified>
</cp:coreProperties>
</file>