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3"/>
  </p:notesMasterIdLst>
  <p:sldIdLst>
    <p:sldId id="270" r:id="rId3"/>
    <p:sldId id="291" r:id="rId4"/>
    <p:sldId id="272" r:id="rId5"/>
    <p:sldId id="273" r:id="rId6"/>
    <p:sldId id="274" r:id="rId7"/>
    <p:sldId id="292" r:id="rId8"/>
    <p:sldId id="293" r:id="rId9"/>
    <p:sldId id="277" r:id="rId10"/>
    <p:sldId id="256" r:id="rId11"/>
    <p:sldId id="278" r:id="rId12"/>
    <p:sldId id="257" r:id="rId13"/>
    <p:sldId id="279" r:id="rId14"/>
    <p:sldId id="258" r:id="rId15"/>
    <p:sldId id="280" r:id="rId16"/>
    <p:sldId id="259" r:id="rId17"/>
    <p:sldId id="281" r:id="rId18"/>
    <p:sldId id="260" r:id="rId19"/>
    <p:sldId id="283" r:id="rId20"/>
    <p:sldId id="284" r:id="rId21"/>
    <p:sldId id="294" r:id="rId22"/>
    <p:sldId id="261" r:id="rId23"/>
    <p:sldId id="282" r:id="rId24"/>
    <p:sldId id="262" r:id="rId25"/>
    <p:sldId id="285" r:id="rId26"/>
    <p:sldId id="264" r:id="rId27"/>
    <p:sldId id="286" r:id="rId28"/>
    <p:sldId id="287" r:id="rId29"/>
    <p:sldId id="295" r:id="rId30"/>
    <p:sldId id="263" r:id="rId31"/>
    <p:sldId id="265" r:id="rId32"/>
    <p:sldId id="297" r:id="rId33"/>
    <p:sldId id="288" r:id="rId34"/>
    <p:sldId id="289" r:id="rId35"/>
    <p:sldId id="296" r:id="rId36"/>
    <p:sldId id="266" r:id="rId37"/>
    <p:sldId id="267" r:id="rId38"/>
    <p:sldId id="298" r:id="rId39"/>
    <p:sldId id="290" r:id="rId40"/>
    <p:sldId id="268" r:id="rId41"/>
    <p:sldId id="269" r:id="rId42"/>
  </p:sldIdLst>
  <p:sldSz cx="7772400" cy="1005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02" autoAdjust="0"/>
    <p:restoredTop sz="99592" autoAdjust="0"/>
  </p:normalViewPr>
  <p:slideViewPr>
    <p:cSldViewPr snapToGrid="0">
      <p:cViewPr>
        <p:scale>
          <a:sx n="136" d="100"/>
          <a:sy n="136" d="100"/>
        </p:scale>
        <p:origin x="504" y="-246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2E30FA7-A131-4241-B6B8-C11A61FE5801}" type="datetimeFigureOut">
              <a:rPr lang="en-US" smtClean="0"/>
              <a:t>10/10/2016</a:t>
            </a:fld>
            <a:endParaRPr lang="en-US"/>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1C26129-4F26-47B4-B9BB-275889245C8C}" type="slidenum">
              <a:rPr lang="en-US" smtClean="0"/>
              <a:t>‹#›</a:t>
            </a:fld>
            <a:endParaRPr lang="en-US"/>
          </a:p>
        </p:txBody>
      </p:sp>
    </p:spTree>
    <p:extLst>
      <p:ext uri="{BB962C8B-B14F-4D97-AF65-F5344CB8AC3E}">
        <p14:creationId xmlns:p14="http://schemas.microsoft.com/office/powerpoint/2010/main" val="1539510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C26129-4F26-47B4-B9BB-275889245C8C}" type="slidenum">
              <a:rPr lang="en-US" smtClean="0"/>
              <a:t>2</a:t>
            </a:fld>
            <a:endParaRPr lang="en-US"/>
          </a:p>
        </p:txBody>
      </p:sp>
    </p:spTree>
    <p:extLst>
      <p:ext uri="{BB962C8B-B14F-4D97-AF65-F5344CB8AC3E}">
        <p14:creationId xmlns:p14="http://schemas.microsoft.com/office/powerpoint/2010/main" val="571828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32453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r>
              <a:rPr lang="en-US" dirty="0" smtClean="0"/>
              <a:t>1.  Do the Topic Tally chart as before</a:t>
            </a:r>
            <a:r>
              <a:rPr lang="en-US" baseline="0" dirty="0" smtClean="0"/>
              <a:t> ( identifying which word has the most tallies).</a:t>
            </a:r>
          </a:p>
          <a:p>
            <a:pPr marL="228600" indent="-228600">
              <a:buAutoNum type="arabicPeriod" startAt="2"/>
            </a:pPr>
            <a:r>
              <a:rPr lang="en-US" baseline="0" dirty="0" smtClean="0"/>
              <a:t>Group the words that refer to the same thing ( i.e., Tower of Pisa, Building, Landmark).</a:t>
            </a:r>
          </a:p>
          <a:p>
            <a:pPr marL="228600" indent="-228600">
              <a:buAutoNum type="arabicPeriod" startAt="2"/>
            </a:pPr>
            <a:r>
              <a:rPr lang="en-US" baseline="0" dirty="0" smtClean="0"/>
              <a:t>Divide the Topic Tally words by their Parts of Speech.*</a:t>
            </a:r>
          </a:p>
          <a:p>
            <a:pPr marL="0" indent="0">
              <a:buNone/>
            </a:pPr>
            <a:r>
              <a:rPr lang="en-US" baseline="0" dirty="0" smtClean="0"/>
              <a:t>*This builds vocabulary and understanding of the text, but prepares students to know how to</a:t>
            </a:r>
          </a:p>
          <a:p>
            <a:pPr marL="0" indent="0">
              <a:buNone/>
            </a:pPr>
            <a:r>
              <a:rPr lang="en-US" baseline="0" dirty="0" smtClean="0"/>
              <a:t>use the Topic Tally Words to build a Topic Sentence or Main Idea statement in the next lesson.</a:t>
            </a:r>
          </a:p>
          <a:p>
            <a:pPr marL="0" indent="0">
              <a:buNone/>
            </a:pPr>
            <a:r>
              <a:rPr lang="en-US" baseline="0" dirty="0" smtClean="0"/>
              <a:t>Many programs use vocabulary words to build around a topic, main or central idea – thesis in developing stages.</a:t>
            </a:r>
          </a:p>
          <a:p>
            <a:pPr marL="0" indent="0">
              <a:buNone/>
            </a:pPr>
            <a:r>
              <a:rPr lang="en-US" baseline="0" dirty="0" smtClean="0"/>
              <a:t>These are “Key Words,” that could also be used in other ways – most on the Topic Tally will be Tier III – Domain Specific words that the CCSS require when writing full compositions.   Words on the Topic Tally chart that do not have as many tallies are still entry points for key details that support a main/central idea.</a:t>
            </a:r>
          </a:p>
          <a:p>
            <a:pPr marL="0" indent="0">
              <a:buNone/>
            </a:pPr>
            <a:r>
              <a:rPr lang="en-US" baseline="0" dirty="0" smtClean="0"/>
              <a:t>Whatever we are working on – we can interject and begin to ask students…..where do we see the writing craft of ……(6+ traits) voice/tone, ideas, organization, fluency, conventions, word choice, etc.…</a:t>
            </a:r>
            <a:endParaRPr lang="en-US" baseline="0"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79434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r>
              <a:rPr lang="en-US" dirty="0" smtClean="0"/>
              <a:t>There is a continued review of the parts of an introduction.  Here students prepare to write their own topic sentence and understand that it represents the main idea of the text – what the author wants students to know MOST about the text.  It is tested by the Topic Tally and the K/N words.  Is one idea consistently mentioned MOST?  It is important that students</a:t>
            </a:r>
          </a:p>
          <a:p>
            <a:r>
              <a:rPr lang="en-US" dirty="0" smtClean="0"/>
              <a:t>know</a:t>
            </a:r>
            <a:r>
              <a:rPr lang="en-US" baseline="0" dirty="0" smtClean="0"/>
              <a:t> what a summary statement is.  Prior work with summarization is very, very important!  This is a hard skill.  Use any successful strategies you’ve had in the past.  One strategy is the IVF strategy developed by Step Up to Writing.  </a:t>
            </a:r>
          </a:p>
          <a:p>
            <a:r>
              <a:rPr lang="en-US" baseline="0" dirty="0" smtClean="0"/>
              <a:t>Identify – Add a Verb – Finish your thought.   This is helps students develop a very basic Topic Sentence; thus my term</a:t>
            </a:r>
          </a:p>
          <a:p>
            <a:r>
              <a:rPr lang="en-US" baseline="0" dirty="0" smtClean="0"/>
              <a:t>Basic Topic Sentence.  In common core we want to have a meaningful topic sentence.   From Basic to Meaningful.</a:t>
            </a:r>
          </a:p>
          <a:p>
            <a:r>
              <a:rPr lang="en-US" baseline="0" dirty="0" smtClean="0"/>
              <a:t>A Meaningful Topic Sentence (SFA) is one in which the identified subject (in our case the topic) is so specific that</a:t>
            </a:r>
          </a:p>
          <a:p>
            <a:r>
              <a:rPr lang="en-US" baseline="0" dirty="0" smtClean="0"/>
              <a:t>it can’t be replace with other words and still make sense.  In other words – the basic topic sentence – The </a:t>
            </a:r>
            <a:r>
              <a:rPr lang="en-US" u="sng" baseline="0" dirty="0" smtClean="0"/>
              <a:t>Leaning Tower of Pisa</a:t>
            </a:r>
            <a:r>
              <a:rPr lang="en-US" u="none" baseline="0" dirty="0" smtClean="0"/>
              <a:t> could </a:t>
            </a:r>
            <a:r>
              <a:rPr lang="en-US" baseline="0" dirty="0" smtClean="0"/>
              <a:t>topple if it tilts too far – the underlined topic words </a:t>
            </a:r>
            <a:r>
              <a:rPr lang="en-US" b="1" i="1" u="sng" baseline="0" dirty="0" smtClean="0"/>
              <a:t>Leaning Tower of Pisa</a:t>
            </a:r>
            <a:r>
              <a:rPr lang="en-US" b="1" i="1" u="none" baseline="0" dirty="0" smtClean="0"/>
              <a:t> </a:t>
            </a:r>
            <a:r>
              <a:rPr lang="en-US" baseline="0" dirty="0" smtClean="0"/>
              <a:t>could be replaced by </a:t>
            </a:r>
            <a:r>
              <a:rPr lang="en-US" b="1" i="1" u="sng" baseline="0" dirty="0" smtClean="0"/>
              <a:t>TREE </a:t>
            </a:r>
            <a:r>
              <a:rPr lang="en-US" b="0" i="0" u="none" baseline="0" dirty="0" smtClean="0"/>
              <a:t>and still make sense.  This is not a meaningful sentence.  Meaningful sentences have good contextual clues as to the meaning of the topic or key subject of the sentence.   Contextual clues can by synonyms, antonyms, examples or definitions (SFA – John Hopkins University).     It is important to note that not all sentences must be meaningful!</a:t>
            </a:r>
          </a:p>
          <a:p>
            <a:r>
              <a:rPr lang="en-US" b="0" i="0" u="none" baseline="0" dirty="0" smtClean="0"/>
              <a:t>Some are very self explanatory.  But a boring Topic Sentence or one that is not clear does not help the reader understand the Main Idea of the text.</a:t>
            </a:r>
            <a:endParaRPr b="1" i="1" u="sng"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41715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r>
              <a:rPr lang="en-US" dirty="0" smtClean="0"/>
              <a:t>Students must first determine if they need the sentence to be meaningful.  Are there words that are not clear about the meaning of the Topic?</a:t>
            </a:r>
          </a:p>
          <a:p>
            <a:r>
              <a:rPr lang="en-US" dirty="0" smtClean="0"/>
              <a:t>Regardless, learning this strategy is</a:t>
            </a:r>
            <a:r>
              <a:rPr lang="en-US" baseline="0" dirty="0" smtClean="0"/>
              <a:t> important as sentences throughout a text may need to be meaningful sentences ( or more meaningful).</a:t>
            </a:r>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41715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r>
              <a:rPr lang="en-US" dirty="0" smtClean="0"/>
              <a:t>Here we are taking the Definitions/Descriptions chart a bit further.  Students write definitions that are specific to how</a:t>
            </a:r>
            <a:r>
              <a:rPr lang="en-US" baseline="0" dirty="0" smtClean="0"/>
              <a:t> the word/phrase is used in the text as they can.  </a:t>
            </a:r>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70132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11704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0997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015C5-4A50-47B2-A317-BA8EC3F8D4D0}" type="slidenum">
              <a:rPr lang="en-US" smtClean="0"/>
              <a:t>6</a:t>
            </a:fld>
            <a:endParaRPr lang="en-US" dirty="0"/>
          </a:p>
        </p:txBody>
      </p:sp>
    </p:spTree>
    <p:extLst>
      <p:ext uri="{BB962C8B-B14F-4D97-AF65-F5344CB8AC3E}">
        <p14:creationId xmlns:p14="http://schemas.microsoft.com/office/powerpoint/2010/main" val="2764834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19913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7012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05515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79434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41715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97857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6023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10/3/2016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319486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10/3/2016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3732358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10/3/2016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141454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10/3/2016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0829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10/3/2016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8663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10/3/2016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2275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solidFill>
                  <a:prstClr val="black">
                    <a:tint val="75000"/>
                  </a:prstClr>
                </a:solidFill>
              </a:rPr>
              <a:t>10/3/2016</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2189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solidFill>
                  <a:prstClr val="black">
                    <a:tint val="75000"/>
                  </a:prstClr>
                </a:solidFill>
              </a:rPr>
              <a:t>10/3/2016</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174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prstClr val="black">
                    <a:tint val="75000"/>
                  </a:prstClr>
                </a:solidFill>
              </a:rPr>
              <a:t>10/3/2016</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088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10/3/2016</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9347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10/3/2016</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2578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10/3/2016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3488863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10/3/2016</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0624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10/3/2016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1643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10/3/2016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9125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10/3/2016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2388548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10/3/2016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479048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10/3/2016</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4287589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10/3/2016</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599938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10/3/2016</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3218062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10/3/2016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721770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10/3/2016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135823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r>
              <a:rPr lang="en-US" smtClean="0"/>
              <a:t>10/3/2016</a:t>
            </a:r>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BAC3556-5FAF-4CEF-BDF2-3BC833A9967C}" type="slidenum">
              <a:rPr lang="en-US" smtClean="0"/>
              <a:t>‹#›</a:t>
            </a:fld>
            <a:endParaRPr lang="en-US" dirty="0"/>
          </a:p>
        </p:txBody>
      </p:sp>
    </p:spTree>
    <p:extLst>
      <p:ext uri="{BB962C8B-B14F-4D97-AF65-F5344CB8AC3E}">
        <p14:creationId xmlns:p14="http://schemas.microsoft.com/office/powerpoint/2010/main" val="1357805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r>
              <a:rPr lang="en-US" smtClean="0">
                <a:solidFill>
                  <a:prstClr val="black">
                    <a:tint val="75000"/>
                  </a:prstClr>
                </a:solidFill>
              </a:rPr>
              <a:t>10/3/2016</a:t>
            </a:r>
            <a:endParaRPr lang="en-US" dirty="0">
              <a:solidFill>
                <a:prstClr val="black">
                  <a:tint val="75000"/>
                </a:prstClr>
              </a:solidFill>
            </a:endParaRPr>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74051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hyperlink" Target="https://drive.google.com/drive/folders/0B0OjBPDtDVpsWXE5WUg0bjdpaT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youtube.com/watch?v=gaaoMO5MdgU" TargetMode="External"/><Relationship Id="rId5" Type="http://schemas.openxmlformats.org/officeDocument/2006/relationships/image" Target="../media/image9.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drive.google.com/drive/folders/0B0OjBPDtDVpsWXE5WUg0bjdpaTg"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drive.google.com/drive/folders/0B0OjBPDtDVpsWXE5WUg0bjdpaTg" TargetMode="Externa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pathubert.wikispaces.com/file/view/5_TBEAR_Graphic_Organizer_two_levels2.pdf"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47658" y="1338296"/>
            <a:ext cx="5917164" cy="5006341"/>
            <a:chOff x="1091291" y="1431182"/>
            <a:chExt cx="5917164" cy="5006341"/>
          </a:xfrm>
        </p:grpSpPr>
        <p:grpSp>
          <p:nvGrpSpPr>
            <p:cNvPr id="5" name="Group 4"/>
            <p:cNvGrpSpPr/>
            <p:nvPr/>
          </p:nvGrpSpPr>
          <p:grpSpPr>
            <a:xfrm>
              <a:off x="2763845" y="2246228"/>
              <a:ext cx="2161391" cy="2095700"/>
              <a:chOff x="2470634" y="734276"/>
              <a:chExt cx="1839214" cy="2066073"/>
            </a:xfrm>
          </p:grpSpPr>
          <p:pic>
            <p:nvPicPr>
              <p:cNvPr id="6" name="Picture 5"/>
              <p:cNvPicPr>
                <a:picLocks noChangeAspect="1"/>
              </p:cNvPicPr>
              <p:nvPr/>
            </p:nvPicPr>
            <p:blipFill>
              <a:blip r:embed="rId2" cstate="print">
                <a:duotone>
                  <a:prstClr val="black"/>
                  <a:schemeClr val="accent2">
                    <a:tint val="45000"/>
                    <a:satMod val="400000"/>
                  </a:schemeClr>
                </a:duotone>
                <a:extLst>
                  <a:ext uri="{BEBA8EAE-BF5A-486C-A8C5-ECC9F3942E4B}">
                    <a14:imgProps xmlns:a14="http://schemas.microsoft.com/office/drawing/2010/main">
                      <a14:imgLayer r:embed="rId3">
                        <a14:imgEffect>
                          <a14:sharpenSoften amount="6000"/>
                        </a14:imgEffect>
                        <a14:imgEffect>
                          <a14:brightnessContrast bright="40000" contrast="-30000"/>
                        </a14:imgEffect>
                      </a14:imgLayer>
                    </a14:imgProps>
                  </a:ext>
                  <a:ext uri="{28A0092B-C50C-407E-A947-70E740481C1C}">
                    <a14:useLocalDpi xmlns:a14="http://schemas.microsoft.com/office/drawing/2010/main" val="0"/>
                  </a:ext>
                </a:extLst>
              </a:blip>
              <a:stretch>
                <a:fillRect/>
              </a:stretch>
            </p:blipFill>
            <p:spPr>
              <a:xfrm>
                <a:off x="2470634" y="734276"/>
                <a:ext cx="1806092" cy="2066073"/>
              </a:xfrm>
              <a:prstGeom prst="rect">
                <a:avLst/>
              </a:prstGeom>
            </p:spPr>
          </p:pic>
          <p:sp>
            <p:nvSpPr>
              <p:cNvPr id="7" name="Rectangle 6"/>
              <p:cNvSpPr/>
              <p:nvPr/>
            </p:nvSpPr>
            <p:spPr>
              <a:xfrm>
                <a:off x="3678480" y="740122"/>
                <a:ext cx="631368" cy="118336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a:r>
                  <a:rPr lang="en-US" sz="7200" b="1" dirty="0">
                    <a:ln w="12700">
                      <a:solidFill>
                        <a:srgbClr val="A5A5A5">
                          <a:lumMod val="50000"/>
                        </a:srgbClr>
                      </a:solidFill>
                      <a:prstDash val="solid"/>
                    </a:ln>
                    <a:solidFill>
                      <a:srgbClr val="00B0F0"/>
                    </a:solidFill>
                    <a:effectLst>
                      <a:outerShdw blurRad="38100" dist="38100" dir="2700000" algn="tl">
                        <a:srgbClr val="000000">
                          <a:alpha val="43137"/>
                        </a:srgbClr>
                      </a:outerShdw>
                    </a:effectLst>
                  </a:rPr>
                  <a:t>T</a:t>
                </a:r>
              </a:p>
            </p:txBody>
          </p:sp>
        </p:grpSp>
        <p:sp>
          <p:nvSpPr>
            <p:cNvPr id="8" name="Rectangle 7"/>
            <p:cNvSpPr/>
            <p:nvPr/>
          </p:nvSpPr>
          <p:spPr>
            <a:xfrm>
              <a:off x="1302782" y="4246044"/>
              <a:ext cx="5188215" cy="1815882"/>
            </a:xfrm>
            <a:prstGeom prst="rect">
              <a:avLst/>
            </a:prstGeom>
            <a:noFill/>
          </p:spPr>
          <p:txBody>
            <a:bodyPr wrap="none" lIns="91440" tIns="45720" rIns="91440" bIns="45720">
              <a:spAutoFit/>
            </a:bodyPr>
            <a:lstStyle/>
            <a:p>
              <a:pPr algn="ctr"/>
              <a:r>
                <a:rPr lang="en-US" sz="4000" b="1" dirty="0" smtClean="0">
                  <a:ln w="6600">
                    <a:solidFill>
                      <a:srgbClr val="ED7D31"/>
                    </a:solidFill>
                    <a:prstDash val="solid"/>
                  </a:ln>
                  <a:solidFill>
                    <a:srgbClr val="FFC000">
                      <a:lumMod val="50000"/>
                    </a:srgbClr>
                  </a:solidFill>
                  <a:effectLst>
                    <a:outerShdw dist="38100" dir="2700000" algn="tl" rotWithShape="0">
                      <a:srgbClr val="ED7D31"/>
                    </a:outerShdw>
                  </a:effectLst>
                </a:rPr>
                <a:t>Writing an Introduction</a:t>
              </a:r>
            </a:p>
            <a:p>
              <a:pPr algn="ctr"/>
              <a:r>
                <a:rPr lang="en-US" sz="3200" b="1" dirty="0">
                  <a:ln w="6600">
                    <a:solidFill>
                      <a:srgbClr val="ED7D31"/>
                    </a:solidFill>
                    <a:prstDash val="solid"/>
                  </a:ln>
                  <a:solidFill>
                    <a:srgbClr val="FFC000">
                      <a:lumMod val="50000"/>
                    </a:srgbClr>
                  </a:solidFill>
                  <a:effectLst>
                    <a:outerShdw dist="38100" dir="2700000" algn="tl" rotWithShape="0">
                      <a:srgbClr val="ED7D31"/>
                    </a:outerShdw>
                  </a:effectLst>
                </a:rPr>
                <a:t>f</a:t>
              </a:r>
              <a:r>
                <a:rPr lang="en-US" sz="3200" b="1" dirty="0" smtClean="0">
                  <a:ln w="6600">
                    <a:solidFill>
                      <a:srgbClr val="ED7D31"/>
                    </a:solidFill>
                    <a:prstDash val="solid"/>
                  </a:ln>
                  <a:solidFill>
                    <a:srgbClr val="FFC000">
                      <a:lumMod val="50000"/>
                    </a:srgbClr>
                  </a:solidFill>
                  <a:effectLst>
                    <a:outerShdw dist="38100" dir="2700000" algn="tl" rotWithShape="0">
                      <a:srgbClr val="ED7D31"/>
                    </a:outerShdw>
                  </a:effectLst>
                </a:rPr>
                <a:t>or Informational Text</a:t>
              </a:r>
            </a:p>
            <a:p>
              <a:pPr algn="ctr"/>
              <a:r>
                <a:rPr lang="en-US" sz="4000" b="1" dirty="0" smtClean="0">
                  <a:ln w="6600">
                    <a:solidFill>
                      <a:srgbClr val="ED7D31"/>
                    </a:solidFill>
                    <a:prstDash val="solid"/>
                  </a:ln>
                  <a:solidFill>
                    <a:srgbClr val="FFC000">
                      <a:lumMod val="50000"/>
                    </a:srgbClr>
                  </a:solidFill>
                  <a:effectLst>
                    <a:outerShdw dist="38100" dir="2700000" algn="tl" rotWithShape="0">
                      <a:srgbClr val="ED7D31"/>
                    </a:outerShdw>
                  </a:effectLst>
                </a:rPr>
                <a:t>Fifth Grade</a:t>
              </a:r>
            </a:p>
          </p:txBody>
        </p:sp>
        <p:sp>
          <p:nvSpPr>
            <p:cNvPr id="9" name="Rectangle 8"/>
            <p:cNvSpPr/>
            <p:nvPr/>
          </p:nvSpPr>
          <p:spPr>
            <a:xfrm>
              <a:off x="1683060" y="1431182"/>
              <a:ext cx="4484019" cy="3124828"/>
            </a:xfrm>
            <a:prstGeom prst="rect">
              <a:avLst/>
            </a:prstGeom>
            <a:noFill/>
          </p:spPr>
          <p:txBody>
            <a:bodyPr spcFirstLastPara="1" wrap="square" lIns="91440" tIns="45720" rIns="91440" bIns="45720" numCol="1">
              <a:prstTxWarp prst="textButto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0" b="1" dirty="0" smtClean="0">
                  <a:ln w="22225">
                    <a:solidFill>
                      <a:srgbClr val="ED7D31"/>
                    </a:solidFill>
                    <a:prstDash val="solid"/>
                  </a:ln>
                  <a:solidFill>
                    <a:srgbClr val="ED7D31">
                      <a:lumMod val="50000"/>
                    </a:srgbClr>
                  </a:solidFill>
                  <a:effectLst>
                    <a:outerShdw blurRad="38100" dist="38100" dir="2700000" algn="tl">
                      <a:srgbClr val="000000">
                        <a:alpha val="43137"/>
                      </a:srgbClr>
                    </a:outerShdw>
                  </a:effectLst>
                </a:rPr>
                <a:t>Read to Write with TBEAR</a:t>
              </a:r>
              <a:endParaRPr lang="en-US" sz="10000" b="1" dirty="0">
                <a:ln w="22225">
                  <a:solidFill>
                    <a:srgbClr val="ED7D31"/>
                  </a:solidFill>
                  <a:prstDash val="solid"/>
                </a:ln>
                <a:solidFill>
                  <a:srgbClr val="ED7D31">
                    <a:lumMod val="50000"/>
                  </a:srgbClr>
                </a:solidFill>
                <a:effectLst>
                  <a:outerShdw blurRad="38100" dist="38100" dir="2700000" algn="tl">
                    <a:srgbClr val="000000">
                      <a:alpha val="43137"/>
                    </a:srgbClr>
                  </a:outerShdw>
                </a:effectLst>
              </a:endParaRPr>
            </a:p>
          </p:txBody>
        </p:sp>
        <p:sp>
          <p:nvSpPr>
            <p:cNvPr id="2" name="TextBox 1"/>
            <p:cNvSpPr txBox="1"/>
            <p:nvPr/>
          </p:nvSpPr>
          <p:spPr>
            <a:xfrm>
              <a:off x="1091291" y="6068191"/>
              <a:ext cx="5917164" cy="369332"/>
            </a:xfrm>
            <a:prstGeom prst="rect">
              <a:avLst/>
            </a:prstGeom>
            <a:noFill/>
          </p:spPr>
          <p:txBody>
            <a:bodyPr wrap="square" rtlCol="0">
              <a:spAutoFit/>
            </a:bodyPr>
            <a:lstStyle/>
            <a:p>
              <a:r>
                <a:rPr lang="en-US" b="1" dirty="0" smtClean="0">
                  <a:solidFill>
                    <a:srgbClr val="C00000"/>
                  </a:solidFill>
                </a:rPr>
                <a:t>Fifth Grade Specific Suggestions from Classroom Teachers</a:t>
              </a:r>
              <a:endParaRPr lang="en-US" b="1" dirty="0">
                <a:solidFill>
                  <a:srgbClr val="C00000"/>
                </a:solidFill>
              </a:endParaRPr>
            </a:p>
          </p:txBody>
        </p:sp>
      </p:grpSp>
      <p:pic>
        <p:nvPicPr>
          <p:cNvPr id="1026" name="Picture 2" descr="http://www.hsd.k12.or.us/Portals/_default/Skins/DistrictSkin/images/webheads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78" y="229682"/>
            <a:ext cx="2853897" cy="681142"/>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dirty="0" smtClean="0">
                <a:solidFill>
                  <a:prstClr val="black">
                    <a:tint val="75000"/>
                  </a:prstClr>
                </a:solidFill>
              </a:rPr>
              <a:t>10/3/2016</a:t>
            </a:r>
          </a:p>
          <a:p>
            <a:r>
              <a:rPr lang="en-US" dirty="0" err="1" smtClean="0">
                <a:solidFill>
                  <a:prstClr val="black">
                    <a:tint val="75000"/>
                  </a:prstClr>
                </a:solidFill>
              </a:rPr>
              <a:t>S.Richmond</a:t>
            </a:r>
            <a:r>
              <a:rPr lang="en-US" dirty="0" smtClean="0">
                <a:solidFill>
                  <a:prstClr val="black">
                    <a:tint val="75000"/>
                  </a:prstClr>
                </a:solidFill>
              </a:rPr>
              <a:t>/OSP/HSD</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BAC3556-5FAF-4CEF-BDF2-3BC833A9967C}"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3477598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5185" y="52753"/>
            <a:ext cx="5227186" cy="1234846"/>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Shape 101"/>
          <p:cNvGrpSpPr/>
          <p:nvPr/>
        </p:nvGrpSpPr>
        <p:grpSpPr>
          <a:xfrm>
            <a:off x="3429024" y="-83818"/>
            <a:ext cx="1828800" cy="1809165"/>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defTabSz="1017990">
                <a:buSzPct val="25000"/>
              </a:pPr>
              <a:endParaRPr lang="en-US" sz="8000" b="1" dirty="0">
                <a:solidFill>
                  <a:srgbClr val="DBDBDB"/>
                </a:solidFill>
                <a:ea typeface="Calibri"/>
                <a:cs typeface="Calibri"/>
                <a:sym typeface="Calibri"/>
              </a:endParaRPr>
            </a:p>
          </p:txBody>
        </p:sp>
      </p:grpSp>
      <p:graphicFrame>
        <p:nvGraphicFramePr>
          <p:cNvPr id="104" name="Shape 104"/>
          <p:cNvGraphicFramePr/>
          <p:nvPr>
            <p:extLst>
              <p:ext uri="{D42A27DB-BD31-4B8C-83A1-F6EECF244321}">
                <p14:modId xmlns:p14="http://schemas.microsoft.com/office/powerpoint/2010/main" val="1208527460"/>
              </p:ext>
            </p:extLst>
          </p:nvPr>
        </p:nvGraphicFramePr>
        <p:xfrm>
          <a:off x="129283" y="927324"/>
          <a:ext cx="7490725" cy="9012322"/>
        </p:xfrm>
        <a:graphic>
          <a:graphicData uri="http://schemas.openxmlformats.org/drawingml/2006/table">
            <a:tbl>
              <a:tblPr firstRow="1" bandRow="1">
                <a:noFill/>
              </a:tblPr>
              <a:tblGrid>
                <a:gridCol w="304799"/>
                <a:gridCol w="2588525"/>
                <a:gridCol w="247804"/>
                <a:gridCol w="183996"/>
                <a:gridCol w="2008875"/>
                <a:gridCol w="990600"/>
                <a:gridCol w="1166126"/>
              </a:tblGrid>
              <a:tr h="791731">
                <a:tc rowSpan="2" gridSpan="3">
                  <a:txBody>
                    <a:bodyPr/>
                    <a:lstStyle/>
                    <a:p>
                      <a:pPr marL="0" marR="0" lvl="0" indent="0" algn="l" rtl="0">
                        <a:spcBef>
                          <a:spcPts val="0"/>
                        </a:spcBef>
                        <a:buSzPct val="25000"/>
                        <a:buNone/>
                      </a:pPr>
                      <a:endParaRPr lang="en-US" sz="600" b="1" u="sng" strike="noStrike" cap="none" baseline="0" dirty="0" smtClean="0"/>
                    </a:p>
                    <a:p>
                      <a:pPr marL="0" marR="0" lvl="0" indent="0" algn="l" rtl="0">
                        <a:spcBef>
                          <a:spcPts val="0"/>
                        </a:spcBef>
                        <a:buSzPct val="25000"/>
                        <a:buNone/>
                      </a:pPr>
                      <a:endParaRPr lang="en-US" sz="1200" b="1" u="sng" strike="noStrike" cap="none" baseline="0" dirty="0" smtClean="0"/>
                    </a:p>
                    <a:p>
                      <a:pPr marL="0" marR="0" lvl="0" indent="0" algn="l" rtl="0">
                        <a:spcBef>
                          <a:spcPts val="0"/>
                        </a:spcBef>
                        <a:buSzPct val="25000"/>
                        <a:buNone/>
                      </a:pPr>
                      <a:r>
                        <a:rPr lang="en-US" sz="1200" b="1" u="sng" strike="noStrike" cap="none" baseline="0" dirty="0" smtClean="0"/>
                        <a:t>Text</a:t>
                      </a:r>
                      <a:r>
                        <a:rPr lang="en-US" sz="1200" b="1" u="none" strike="noStrike" cap="none" baseline="0" dirty="0" smtClean="0"/>
                        <a:t>:   _________________</a:t>
                      </a:r>
                    </a:p>
                    <a:p>
                      <a:pPr marL="0" marR="0" lvl="0" indent="0" algn="l" rtl="0">
                        <a:spcBef>
                          <a:spcPts val="0"/>
                        </a:spcBef>
                        <a:buSzPct val="25000"/>
                        <a:buNone/>
                      </a:pPr>
                      <a:endParaRPr lang="en-US" sz="800" b="1" u="none" strike="noStrike" cap="none" baseline="0" dirty="0" smtClean="0"/>
                    </a:p>
                    <a:p>
                      <a:pPr marL="0" marR="0" lvl="0" indent="0" algn="l" rtl="0">
                        <a:spcBef>
                          <a:spcPts val="0"/>
                        </a:spcBef>
                        <a:buSzPct val="25000"/>
                        <a:buNone/>
                      </a:pPr>
                      <a:r>
                        <a:rPr lang="en-US" sz="1200" b="1" u="sng" strike="noStrike" cap="none" baseline="0" dirty="0" smtClean="0"/>
                        <a:t>Big Idea: Prompt</a:t>
                      </a:r>
                      <a:r>
                        <a:rPr lang="en-US" sz="1200" b="1" u="none" strike="noStrike" cap="none" baseline="0" dirty="0" smtClean="0"/>
                        <a:t>:  How can reader’s identify the Main Idea of a text?</a:t>
                      </a:r>
                    </a:p>
                    <a:p>
                      <a:pPr marL="0" marR="0" lvl="0" indent="0" algn="l" rtl="0">
                        <a:spcBef>
                          <a:spcPts val="0"/>
                        </a:spcBef>
                        <a:buSzPct val="25000"/>
                        <a:buNone/>
                      </a:pPr>
                      <a:r>
                        <a:rPr lang="en-US" sz="1100" b="1" i="1" u="none" strike="noStrike" cap="none" baseline="0" dirty="0" smtClean="0"/>
                        <a:t>(DOK-2: Select details to Identify the Main Idea)</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pPr marL="0" marR="0" lvl="0" indent="0" algn="l" rtl="0">
                        <a:spcBef>
                          <a:spcPts val="0"/>
                        </a:spcBef>
                        <a:buSzPct val="25000"/>
                        <a:buNone/>
                      </a:pPr>
                      <a:endParaRPr lang="en-US" sz="1000" b="1" u="none" strike="noStrike" cap="none" baseline="0" dirty="0" smtClean="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endParaRPr lang="en-US"/>
                    </a:p>
                  </a:txBody>
                  <a:tcPr/>
                </a:tc>
                <a:tc gridSpan="4">
                  <a:txBody>
                    <a:bodyPr/>
                    <a:lstStyle/>
                    <a:p>
                      <a:pPr marL="463550" marR="0" lvl="0" indent="0" algn="l" rtl="0">
                        <a:spcBef>
                          <a:spcPts val="0"/>
                        </a:spcBef>
                        <a:buSzPct val="25000"/>
                        <a:buNone/>
                      </a:pPr>
                      <a:r>
                        <a:rPr lang="en-US" sz="1300" b="1" u="sng" strike="noStrike" cap="none" baseline="0" dirty="0" smtClean="0"/>
                        <a:t>The Introduction</a:t>
                      </a:r>
                    </a:p>
                    <a:p>
                      <a:pPr marL="463550" marR="0" lvl="0" indent="-463550" algn="l" rtl="0">
                        <a:spcBef>
                          <a:spcPts val="0"/>
                        </a:spcBef>
                        <a:buSzPct val="25000"/>
                        <a:buNone/>
                      </a:pPr>
                      <a:r>
                        <a:rPr lang="en-US" sz="1700" b="1" u="none" strike="noStrike" cap="none" baseline="0" dirty="0" smtClean="0"/>
                        <a:t>Lesson 1 – Part 2:  </a:t>
                      </a:r>
                    </a:p>
                    <a:p>
                      <a:pPr marL="463550" marR="0" lvl="0" indent="-463550" algn="l" rtl="0">
                        <a:spcBef>
                          <a:spcPts val="0"/>
                        </a:spcBef>
                        <a:buSzPct val="25000"/>
                        <a:buNone/>
                      </a:pPr>
                      <a:r>
                        <a:rPr lang="en-US" sz="1700" b="1" u="none" strike="noStrike" cap="none" baseline="0" dirty="0" smtClean="0"/>
                        <a:t>             </a:t>
                      </a:r>
                      <a:r>
                        <a:rPr lang="en-US" sz="1300" b="1" u="none" strike="noStrike" cap="none" baseline="0" dirty="0" smtClean="0"/>
                        <a:t>DOK-1-2</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44257">
                <a:tc gridSpan="3" vMerge="1">
                  <a:txBody>
                    <a:bodyPr/>
                    <a:lstStyle/>
                    <a:p>
                      <a:endParaRPr lang="en-US"/>
                    </a:p>
                  </a:txBody>
                  <a:tcPr/>
                </a:tc>
                <a:tc hMerge="1" vMerge="1">
                  <a:txBody>
                    <a:bodyPr/>
                    <a:lstStyle/>
                    <a:p>
                      <a:pPr marL="0" marR="0" lvl="0" indent="0" algn="ctr" rtl="0">
                        <a:spcBef>
                          <a:spcPts val="0"/>
                        </a:spcBef>
                        <a:buSzPct val="25000"/>
                        <a:buNone/>
                      </a:pPr>
                      <a:endParaRPr lang="en-US" sz="1200" b="1" u="sng"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vMerge="1">
                  <a:txBody>
                    <a:bodyPr/>
                    <a:lstStyle/>
                    <a:p>
                      <a:endParaRPr lang="en-US"/>
                    </a:p>
                  </a:txBody>
                  <a:tcPr/>
                </a:tc>
                <a:tc gridSpan="4">
                  <a:txBody>
                    <a:bodyPr/>
                    <a:lstStyle/>
                    <a:p>
                      <a:pPr marL="463550" marR="0" lvl="0" indent="-119063" algn="l"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sym typeface="Arial"/>
                          <a:rtl val="0"/>
                        </a:rPr>
                        <a:t>T</a:t>
                      </a:r>
                      <a:r>
                        <a:rPr kumimoji="0" lang="en-US" sz="1200" b="1" i="0" u="none" strike="noStrike" kern="0" cap="none" spc="0" normalizeH="0" baseline="0" noProof="0" dirty="0" smtClean="0">
                          <a:ln>
                            <a:noFill/>
                          </a:ln>
                          <a:solidFill>
                            <a:srgbClr val="000000"/>
                          </a:solidFill>
                          <a:effectLst/>
                          <a:uLnTx/>
                          <a:uFillTx/>
                          <a:latin typeface="Calibri"/>
                          <a:sym typeface="Arial"/>
                          <a:rtl val="0"/>
                        </a:rPr>
                        <a:t> is for </a:t>
                      </a:r>
                      <a:r>
                        <a:rPr kumimoji="0" lang="en-US" sz="12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sym typeface="Arial"/>
                          <a:rtl val="0"/>
                        </a:rPr>
                        <a:t>T</a:t>
                      </a:r>
                      <a:r>
                        <a:rPr kumimoji="0" lang="en-US" sz="1200" b="1" i="0" u="none" strike="noStrike" kern="0" cap="none" spc="0" normalizeH="0" baseline="0" noProof="0" dirty="0" smtClean="0">
                          <a:ln>
                            <a:noFill/>
                          </a:ln>
                          <a:solidFill>
                            <a:srgbClr val="000000"/>
                          </a:solidFill>
                          <a:effectLst/>
                          <a:uLnTx/>
                          <a:uFillTx/>
                          <a:latin typeface="Calibri"/>
                          <a:sym typeface="Arial"/>
                          <a:rtl val="0"/>
                        </a:rPr>
                        <a:t>opic Sentence </a:t>
                      </a:r>
                    </a:p>
                    <a:p>
                      <a:pPr marL="463550" marR="0" lvl="0" indent="-463550" algn="l"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Calibri"/>
                          <a:sym typeface="Arial"/>
                          <a:rtl val="0"/>
                        </a:rPr>
                        <a:t>           What is the Main Idea?</a:t>
                      </a:r>
                      <a:endParaRPr kumimoji="0" lang="en-US" sz="1200" b="1" i="0" u="none" strike="noStrike" kern="0" cap="none" spc="0" normalizeH="0" baseline="0" noProof="0" dirty="0">
                        <a:ln>
                          <a:noFill/>
                        </a:ln>
                        <a:solidFill>
                          <a:srgbClr val="000000"/>
                        </a:solidFill>
                        <a:effectLst/>
                        <a:uLnTx/>
                        <a:uFillTx/>
                        <a:latin typeface="Calibri"/>
                        <a:sym typeface="Arial"/>
                        <a:rtl val="0"/>
                      </a:endParaRP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49363">
                <a:tc rowSpan="2" gridSpan="5">
                  <a:txBody>
                    <a:bodyPr/>
                    <a:lstStyle/>
                    <a:p>
                      <a:pPr marL="168275" marR="0" lvl="0" indent="58738" algn="l" rtl="0">
                        <a:spcBef>
                          <a:spcPts val="0"/>
                        </a:spcBef>
                        <a:buSzPct val="25000"/>
                        <a:buNone/>
                      </a:pPr>
                      <a:r>
                        <a:rPr lang="en-US" sz="1500" b="1" u="none" strike="noStrike" cap="none" baseline="0" dirty="0" smtClean="0">
                          <a:solidFill>
                            <a:srgbClr val="C00000"/>
                          </a:solidFill>
                        </a:rPr>
                        <a:t>T – Part 2: </a:t>
                      </a:r>
                      <a:r>
                        <a:rPr lang="en-US" sz="1200" b="0" u="none" strike="noStrike" cap="none" baseline="0" dirty="0" smtClean="0">
                          <a:solidFill>
                            <a:schemeClr val="tx1"/>
                          </a:solidFill>
                        </a:rPr>
                        <a:t>Standard RI.2</a:t>
                      </a:r>
                    </a:p>
                    <a:p>
                      <a:pPr marL="168275" marR="0" lvl="0" indent="58738" algn="l" rtl="0">
                        <a:spcBef>
                          <a:spcPts val="0"/>
                        </a:spcBef>
                        <a:buSzPct val="25000"/>
                        <a:buNone/>
                      </a:pPr>
                      <a:r>
                        <a:rPr lang="en-US" sz="1100" b="1" u="none" strike="noStrike" cap="none" baseline="0" dirty="0" smtClean="0"/>
                        <a:t>Student Objective/Assessment Criteria:</a:t>
                      </a:r>
                      <a:endParaRPr lang="en-US" sz="1100" b="1" u="none" strike="noStrike" cap="none" baseline="0" dirty="0"/>
                    </a:p>
                    <a:p>
                      <a:pPr marL="168275" marR="0" lvl="0" indent="58738" algn="l" rtl="0">
                        <a:spcBef>
                          <a:spcPts val="0"/>
                        </a:spcBef>
                        <a:buClr>
                          <a:schemeClr val="dk1"/>
                        </a:buClr>
                        <a:buSzPct val="100000"/>
                        <a:buFont typeface="Arial"/>
                        <a:buChar char="•"/>
                      </a:pPr>
                      <a:r>
                        <a:rPr lang="en-US" sz="1100" u="none" strike="noStrike" cap="none" baseline="0" dirty="0"/>
                        <a:t>I </a:t>
                      </a:r>
                      <a:r>
                        <a:rPr lang="en-US" sz="1100" u="none" strike="noStrike" cap="none" baseline="0" dirty="0" smtClean="0"/>
                        <a:t>can identify the Main Idea of a text </a:t>
                      </a:r>
                      <a:r>
                        <a:rPr lang="en-US" sz="1100" b="1" u="none" strike="noStrike" cap="none" baseline="0" dirty="0" smtClean="0"/>
                        <a:t>and </a:t>
                      </a:r>
                      <a:r>
                        <a:rPr lang="en-US" sz="1100" u="none" strike="noStrike" cap="none" baseline="0" dirty="0" smtClean="0"/>
                        <a:t>explain how I identified the Main Idea.</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rowSpan="2" hMerge="1">
                  <a:txBody>
                    <a:bodyPr/>
                    <a:lstStyle/>
                    <a:p>
                      <a:pPr marL="0" marR="0" lvl="0" indent="0" algn="l" rtl="0">
                        <a:spcBef>
                          <a:spcPts val="0"/>
                        </a:spcBef>
                        <a:buSzPct val="25000"/>
                        <a:buNone/>
                      </a:pPr>
                      <a:endParaRPr lang="en-US" sz="1100" u="none"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lt1"/>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2">
                  <a:txBody>
                    <a:bodyPr/>
                    <a:lstStyle/>
                    <a:p>
                      <a:endParaRPr lang="en-US" sz="600" dirty="0"/>
                    </a:p>
                  </a:txBody>
                  <a:tcPr marL="103625" marR="103625" marT="37725" marB="37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hMerge="1">
                  <a:txBody>
                    <a:bodyPr/>
                    <a:lstStyle/>
                    <a:p>
                      <a:endParaRPr lang="en-US"/>
                    </a:p>
                  </a:txBody>
                  <a:tcPr/>
                </a:tc>
              </a:tr>
              <a:tr h="243090">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algn="ctr"/>
                      <a:r>
                        <a:rPr lang="en-US" sz="1100" b="1" dirty="0" smtClean="0"/>
                        <a:t>Know</a:t>
                      </a:r>
                      <a:r>
                        <a:rPr lang="en-US" sz="1100" b="1" baseline="0" dirty="0" smtClean="0"/>
                        <a:t> and New </a:t>
                      </a:r>
                      <a:r>
                        <a:rPr lang="en-US" sz="1100" b="0" baseline="0" dirty="0" smtClean="0"/>
                        <a:t>Examples</a:t>
                      </a:r>
                      <a:endParaRPr lang="en-US" sz="1100" b="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r>
              <a:tr h="24309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rowSpan="2" gridSpan="4">
                  <a:txBody>
                    <a:bodyPr/>
                    <a:lstStyle/>
                    <a:p>
                      <a:pPr marR="0" algn="l" rtl="0">
                        <a:lnSpc>
                          <a:spcPct val="100000"/>
                        </a:lnSpc>
                        <a:spcBef>
                          <a:spcPts val="0"/>
                        </a:spcBef>
                        <a:spcAft>
                          <a:spcPts val="0"/>
                        </a:spcAft>
                        <a:buNone/>
                      </a:pPr>
                      <a:r>
                        <a:rPr lang="en-US" sz="1200" b="1" u="sng" dirty="0" smtClean="0"/>
                        <a:t>Quick Review</a:t>
                      </a:r>
                      <a:r>
                        <a:rPr lang="en-US" sz="1200" b="1" u="none" dirty="0" smtClean="0"/>
                        <a:t>:</a:t>
                      </a:r>
                      <a:r>
                        <a:rPr lang="en-US" sz="1200" b="1" u="none" baseline="0" dirty="0" smtClean="0"/>
                        <a:t>  The Topic</a:t>
                      </a:r>
                      <a:endParaRPr lang="en-US" sz="1200" b="1" u="none" dirty="0"/>
                    </a:p>
                    <a:p>
                      <a:pPr marL="168275" marR="0" lvl="0" indent="-168275" algn="l" rtl="0">
                        <a:lnSpc>
                          <a:spcPct val="100000"/>
                        </a:lnSpc>
                        <a:spcBef>
                          <a:spcPts val="0"/>
                        </a:spcBef>
                        <a:spcAft>
                          <a:spcPts val="0"/>
                        </a:spcAft>
                        <a:buClr>
                          <a:schemeClr val="tx1"/>
                        </a:buClr>
                        <a:buSzPct val="150000"/>
                        <a:buFont typeface="Arial" panose="020B0604020202020204" pitchFamily="34" charset="0"/>
                        <a:buChar char="•"/>
                      </a:pPr>
                      <a:r>
                        <a:rPr lang="en-US" sz="1100" b="1" i="1" dirty="0" smtClean="0">
                          <a:solidFill>
                            <a:srgbClr val="C00000"/>
                          </a:solidFill>
                        </a:rPr>
                        <a:t>QU</a:t>
                      </a:r>
                      <a:r>
                        <a:rPr lang="en-US" sz="1100" b="1" i="1" dirty="0" smtClean="0">
                          <a:solidFill>
                            <a:schemeClr val="tx1"/>
                          </a:solidFill>
                        </a:rPr>
                        <a:t>:</a:t>
                      </a:r>
                      <a:r>
                        <a:rPr lang="en-US" sz="1100" b="1" i="1" baseline="0" dirty="0" smtClean="0">
                          <a:solidFill>
                            <a:srgbClr val="C00000"/>
                          </a:solidFill>
                        </a:rPr>
                        <a:t> </a:t>
                      </a:r>
                      <a:r>
                        <a:rPr lang="en-US" sz="1100" b="1" i="0" baseline="0" dirty="0" smtClean="0">
                          <a:solidFill>
                            <a:schemeClr val="tx1"/>
                          </a:solidFill>
                        </a:rPr>
                        <a:t> </a:t>
                      </a:r>
                      <a:r>
                        <a:rPr lang="en-US" sz="1100" b="0" i="0" baseline="0" dirty="0" smtClean="0">
                          <a:solidFill>
                            <a:schemeClr val="tx1"/>
                          </a:solidFill>
                        </a:rPr>
                        <a:t>“What was the topic of the text?  How do we know?”</a:t>
                      </a:r>
                    </a:p>
                    <a:p>
                      <a:pPr marL="168275" marR="0" lvl="0" indent="-168275" algn="l" rtl="0">
                        <a:lnSpc>
                          <a:spcPct val="100000"/>
                        </a:lnSpc>
                        <a:spcBef>
                          <a:spcPts val="0"/>
                        </a:spcBef>
                        <a:spcAft>
                          <a:spcPts val="0"/>
                        </a:spcAft>
                        <a:buClr>
                          <a:schemeClr val="tx1"/>
                        </a:buClr>
                        <a:buSzPct val="150000"/>
                        <a:buFont typeface="Arial" panose="020B0604020202020204" pitchFamily="34" charset="0"/>
                        <a:buChar char="•"/>
                      </a:pPr>
                      <a:r>
                        <a:rPr lang="en-US" sz="1100" b="1" i="1" baseline="0" dirty="0" smtClean="0">
                          <a:solidFill>
                            <a:srgbClr val="C00000"/>
                          </a:solidFill>
                        </a:rPr>
                        <a:t>QU</a:t>
                      </a:r>
                      <a:r>
                        <a:rPr lang="en-US" sz="1100" b="0" i="0" baseline="0" dirty="0" smtClean="0">
                          <a:solidFill>
                            <a:schemeClr val="tx1"/>
                          </a:solidFill>
                        </a:rPr>
                        <a:t>:  “What did we </a:t>
                      </a:r>
                      <a:r>
                        <a:rPr lang="en-US" sz="1200" b="1" i="0" u="sng" baseline="0" dirty="0" smtClean="0">
                          <a:solidFill>
                            <a:schemeClr val="tx1"/>
                          </a:solidFill>
                        </a:rPr>
                        <a:t>K</a:t>
                      </a:r>
                      <a:r>
                        <a:rPr lang="en-US" sz="1100" b="0" i="0" baseline="0" dirty="0" smtClean="0">
                          <a:solidFill>
                            <a:schemeClr val="tx1"/>
                          </a:solidFill>
                        </a:rPr>
                        <a:t>now and what was </a:t>
                      </a:r>
                      <a:r>
                        <a:rPr lang="en-US" sz="1200" b="1" i="0" u="sng" baseline="0" dirty="0" smtClean="0">
                          <a:solidFill>
                            <a:schemeClr val="tx1"/>
                          </a:solidFill>
                        </a:rPr>
                        <a:t>N</a:t>
                      </a:r>
                      <a:r>
                        <a:rPr lang="en-US" sz="1100" b="0" i="0" baseline="0" dirty="0" smtClean="0">
                          <a:solidFill>
                            <a:schemeClr val="tx1"/>
                          </a:solidFill>
                        </a:rPr>
                        <a:t>ew about the text?”</a:t>
                      </a:r>
                      <a:endParaRPr lang="en-US" sz="1100" b="1" i="1" dirty="0" smtClean="0">
                        <a:solidFill>
                          <a:srgbClr val="C00000"/>
                        </a:solidFill>
                      </a:endParaRP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r>
                        <a:rPr lang="en-US" sz="1100" b="1" dirty="0" smtClean="0"/>
                        <a:t>What I Know</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a:txBody>
                    <a:bodyPr/>
                    <a:lstStyle/>
                    <a:p>
                      <a:r>
                        <a:rPr lang="en-US" sz="1100" b="1" dirty="0" smtClean="0"/>
                        <a:t>What is New</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r>
              <a:tr h="411764">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a:txBody>
                    <a:bodyPr/>
                    <a:lstStyle/>
                    <a:p>
                      <a:pPr algn="ctr"/>
                      <a:r>
                        <a:rPr lang="en-US" sz="1400" b="1" u="sng" dirty="0" smtClean="0"/>
                        <a:t>K</a:t>
                      </a:r>
                    </a:p>
                    <a:p>
                      <a:pPr marL="115888" indent="-115888" algn="l">
                        <a:buFont typeface="Arial" panose="020B0604020202020204" pitchFamily="34" charset="0"/>
                        <a:buChar char="•"/>
                      </a:pPr>
                      <a:r>
                        <a:rPr lang="en-US" sz="1000" b="0" u="none" dirty="0" smtClean="0"/>
                        <a:t>mud</a:t>
                      </a:r>
                    </a:p>
                    <a:p>
                      <a:pPr marL="115888" indent="-115888" algn="l">
                        <a:buFont typeface="Arial" panose="020B0604020202020204" pitchFamily="34" charset="0"/>
                        <a:buChar char="•"/>
                      </a:pPr>
                      <a:r>
                        <a:rPr lang="en-US" sz="1000" b="0" u="none" dirty="0" smtClean="0"/>
                        <a:t>rain</a:t>
                      </a:r>
                    </a:p>
                    <a:p>
                      <a:pPr marL="115888" indent="-115888" algn="l">
                        <a:buFont typeface="Arial" panose="020B0604020202020204" pitchFamily="34" charset="0"/>
                        <a:buChar char="•"/>
                      </a:pPr>
                      <a:r>
                        <a:rPr lang="en-US" sz="1000" b="0" u="none" dirty="0" smtClean="0"/>
                        <a:t>wet</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rowSpan="2">
                  <a:txBody>
                    <a:bodyPr/>
                    <a:lstStyle/>
                    <a:p>
                      <a:pPr algn="ctr"/>
                      <a:r>
                        <a:rPr lang="en-US" sz="1400" b="1" u="sng" dirty="0" smtClean="0"/>
                        <a:t>N</a:t>
                      </a:r>
                    </a:p>
                    <a:p>
                      <a:pPr marL="115888" indent="-115888" algn="l">
                        <a:buFont typeface="Arial" panose="020B0604020202020204" pitchFamily="34" charset="0"/>
                        <a:buChar char="•"/>
                      </a:pPr>
                      <a:r>
                        <a:rPr lang="en-US" sz="1000" b="0" u="none" dirty="0" smtClean="0"/>
                        <a:t>moves down</a:t>
                      </a:r>
                      <a:r>
                        <a:rPr lang="en-US" sz="1000" b="0" u="none" baseline="0" dirty="0" smtClean="0"/>
                        <a:t> a steep slope</a:t>
                      </a:r>
                      <a:endParaRPr lang="en-US" sz="1000" b="0" u="none" dirty="0" smtClean="0"/>
                    </a:p>
                    <a:p>
                      <a:pPr marL="115888" indent="-115888" algn="l">
                        <a:buFont typeface="Arial" panose="020B0604020202020204" pitchFamily="34" charset="0"/>
                        <a:buChar char="•"/>
                      </a:pPr>
                      <a:r>
                        <a:rPr lang="en-US" sz="1000" b="0" u="none" dirty="0" smtClean="0"/>
                        <a:t>damages</a:t>
                      </a:r>
                      <a:r>
                        <a:rPr lang="en-US" sz="1000" b="0" u="none" baseline="0" dirty="0" smtClean="0"/>
                        <a:t> things</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r>
              <a:tr h="1768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4">
                  <a:txBody>
                    <a:bodyPr/>
                    <a:lstStyle/>
                    <a:p>
                      <a:pPr marL="0" marR="0" lvl="0" indent="0" algn="l" rtl="0">
                        <a:lnSpc>
                          <a:spcPct val="100000"/>
                        </a:lnSpc>
                        <a:spcBef>
                          <a:spcPts val="0"/>
                        </a:spcBef>
                        <a:spcAft>
                          <a:spcPts val="0"/>
                        </a:spcAft>
                        <a:buClr>
                          <a:schemeClr val="dk1"/>
                        </a:buClr>
                        <a:buSzPct val="25000"/>
                        <a:buFont typeface="Arial" panose="020B0604020202020204" pitchFamily="34" charset="0"/>
                        <a:buNone/>
                      </a:pPr>
                      <a:r>
                        <a:rPr lang="en-US" sz="1200" b="1" u="sng" dirty="0" smtClean="0">
                          <a:solidFill>
                            <a:srgbClr val="000000"/>
                          </a:solidFill>
                        </a:rPr>
                        <a:t>Introduction –Before Read 3</a:t>
                      </a:r>
                      <a:r>
                        <a:rPr lang="en-US" sz="1200" b="1" u="none" dirty="0" smtClean="0">
                          <a:solidFill>
                            <a:schemeClr val="tx1"/>
                          </a:solidFill>
                        </a:rPr>
                        <a:t>: </a:t>
                      </a:r>
                      <a:r>
                        <a:rPr lang="en-US" sz="1100" b="1" u="none" dirty="0" smtClean="0">
                          <a:solidFill>
                            <a:schemeClr val="tx1"/>
                          </a:solidFill>
                        </a:rPr>
                        <a:t> </a:t>
                      </a:r>
                      <a:r>
                        <a:rPr lang="en-US" sz="1200" b="1" u="none" dirty="0" smtClean="0">
                          <a:solidFill>
                            <a:schemeClr val="tx1"/>
                          </a:solidFill>
                        </a:rPr>
                        <a:t>Topic Sentence (Main Idea/Thesis) </a:t>
                      </a:r>
                      <a:r>
                        <a:rPr lang="en-US" sz="1100" b="1" u="none" dirty="0" smtClean="0">
                          <a:solidFill>
                            <a:schemeClr val="tx1"/>
                          </a:solidFill>
                        </a:rPr>
                        <a:t>“</a:t>
                      </a:r>
                      <a:r>
                        <a:rPr lang="en-US" sz="1100" dirty="0" smtClean="0">
                          <a:solidFill>
                            <a:srgbClr val="000000"/>
                          </a:solidFill>
                        </a:rPr>
                        <a:t>The main idea of a text tells</a:t>
                      </a:r>
                      <a:r>
                        <a:rPr lang="en-US" sz="1100" baseline="0" dirty="0" smtClean="0">
                          <a:solidFill>
                            <a:srgbClr val="000000"/>
                          </a:solidFill>
                        </a:rPr>
                        <a:t> the reader what the author wants you to know </a:t>
                      </a:r>
                      <a:r>
                        <a:rPr lang="en-US" sz="1100" b="1" u="sng" baseline="0" dirty="0" smtClean="0">
                          <a:solidFill>
                            <a:srgbClr val="000000"/>
                          </a:solidFill>
                        </a:rPr>
                        <a:t>most</a:t>
                      </a:r>
                      <a:r>
                        <a:rPr lang="en-US" sz="1100" baseline="0" dirty="0" smtClean="0">
                          <a:solidFill>
                            <a:srgbClr val="000000"/>
                          </a:solidFill>
                        </a:rPr>
                        <a:t> </a:t>
                      </a:r>
                      <a:r>
                        <a:rPr lang="en-US" sz="1100" b="0" baseline="0" dirty="0" smtClean="0">
                          <a:solidFill>
                            <a:schemeClr val="tx1"/>
                          </a:solidFill>
                        </a:rPr>
                        <a:t>about the topic </a:t>
                      </a:r>
                      <a:r>
                        <a:rPr lang="en-US" sz="1100" b="1" baseline="0" dirty="0" smtClean="0">
                          <a:solidFill>
                            <a:schemeClr val="tx1"/>
                          </a:solidFill>
                        </a:rPr>
                        <a:t>.”</a:t>
                      </a:r>
                    </a:p>
                    <a:p>
                      <a:pPr marL="171450" marR="0" lvl="0" indent="-171450" algn="l" rtl="0">
                        <a:lnSpc>
                          <a:spcPct val="100000"/>
                        </a:lnSpc>
                        <a:spcBef>
                          <a:spcPts val="0"/>
                        </a:spcBef>
                        <a:spcAft>
                          <a:spcPts val="0"/>
                        </a:spcAft>
                        <a:buClr>
                          <a:schemeClr val="dk1"/>
                        </a:buClr>
                        <a:buSzPct val="150000"/>
                        <a:buFont typeface="Arial" panose="020B0604020202020204" pitchFamily="34" charset="0"/>
                        <a:buChar char="•"/>
                      </a:pPr>
                      <a:r>
                        <a:rPr lang="en-US" sz="1100" dirty="0" smtClean="0">
                          <a:solidFill>
                            <a:srgbClr val="000000"/>
                          </a:solidFill>
                        </a:rPr>
                        <a:t>“Let’s re-read our </a:t>
                      </a:r>
                      <a:r>
                        <a:rPr lang="en-US" sz="1100" b="1" u="sng" dirty="0" smtClean="0">
                          <a:solidFill>
                            <a:srgbClr val="000000"/>
                          </a:solidFill>
                        </a:rPr>
                        <a:t>K</a:t>
                      </a:r>
                      <a:r>
                        <a:rPr lang="en-US" sz="1100" dirty="0" smtClean="0">
                          <a:solidFill>
                            <a:srgbClr val="000000"/>
                          </a:solidFill>
                        </a:rPr>
                        <a:t> and </a:t>
                      </a:r>
                      <a:r>
                        <a:rPr lang="en-US" sz="1100" b="1" u="sng" dirty="0" smtClean="0">
                          <a:solidFill>
                            <a:srgbClr val="000000"/>
                          </a:solidFill>
                        </a:rPr>
                        <a:t>N</a:t>
                      </a:r>
                      <a:r>
                        <a:rPr lang="en-US" sz="1100" b="1" u="none" dirty="0" smtClean="0">
                          <a:solidFill>
                            <a:srgbClr val="000000"/>
                          </a:solidFill>
                        </a:rPr>
                        <a:t> </a:t>
                      </a:r>
                      <a:r>
                        <a:rPr lang="en-US" sz="1100" u="none" dirty="0" smtClean="0">
                          <a:solidFill>
                            <a:srgbClr val="000000"/>
                          </a:solidFill>
                        </a:rPr>
                        <a:t>words</a:t>
                      </a:r>
                      <a:r>
                        <a:rPr lang="en-US" sz="1100" dirty="0" smtClean="0">
                          <a:solidFill>
                            <a:srgbClr val="000000"/>
                          </a:solidFill>
                        </a:rPr>
                        <a:t>.</a:t>
                      </a:r>
                      <a:r>
                        <a:rPr lang="en-US" sz="1100" baseline="0" dirty="0" smtClean="0">
                          <a:solidFill>
                            <a:srgbClr val="000000"/>
                          </a:solidFill>
                        </a:rPr>
                        <a:t> The </a:t>
                      </a:r>
                      <a:r>
                        <a:rPr lang="en-US" sz="1100" b="1" u="sng" baseline="0" dirty="0" smtClean="0">
                          <a:solidFill>
                            <a:srgbClr val="000000"/>
                          </a:solidFill>
                        </a:rPr>
                        <a:t>N</a:t>
                      </a:r>
                      <a:r>
                        <a:rPr lang="en-US" sz="1100" baseline="0" dirty="0" smtClean="0">
                          <a:solidFill>
                            <a:srgbClr val="000000"/>
                          </a:solidFill>
                        </a:rPr>
                        <a:t>ew words/phrases are textual clues (</a:t>
                      </a:r>
                      <a:r>
                        <a:rPr lang="en-US" sz="1100" b="1" baseline="0" dirty="0" smtClean="0">
                          <a:solidFill>
                            <a:srgbClr val="000000"/>
                          </a:solidFill>
                        </a:rPr>
                        <a:t>Key Ideas</a:t>
                      </a:r>
                      <a:r>
                        <a:rPr lang="en-US" sz="1100" baseline="0" dirty="0" smtClean="0">
                          <a:solidFill>
                            <a:srgbClr val="000000"/>
                          </a:solidFill>
                        </a:rPr>
                        <a:t>) to help identify the </a:t>
                      </a:r>
                      <a:r>
                        <a:rPr lang="en-US" sz="1100" b="1" baseline="0" dirty="0" smtClean="0">
                          <a:solidFill>
                            <a:srgbClr val="000000"/>
                          </a:solidFill>
                        </a:rPr>
                        <a:t>Main Idea </a:t>
                      </a:r>
                      <a:r>
                        <a:rPr lang="en-US" sz="1100" b="0" baseline="0" dirty="0" smtClean="0">
                          <a:solidFill>
                            <a:srgbClr val="000000"/>
                          </a:solidFill>
                        </a:rPr>
                        <a:t>- </a:t>
                      </a:r>
                      <a:r>
                        <a:rPr lang="en-US" sz="1100" baseline="0" dirty="0" smtClean="0">
                          <a:solidFill>
                            <a:srgbClr val="000000"/>
                          </a:solidFill>
                        </a:rPr>
                        <a:t>what the author wants the reader to know </a:t>
                      </a:r>
                      <a:r>
                        <a:rPr lang="en-US" sz="1100" b="1" baseline="0" dirty="0" smtClean="0">
                          <a:solidFill>
                            <a:srgbClr val="000000"/>
                          </a:solidFill>
                        </a:rPr>
                        <a:t>MOST</a:t>
                      </a:r>
                      <a:r>
                        <a:rPr lang="en-US" sz="1100" baseline="0" dirty="0" smtClean="0">
                          <a:solidFill>
                            <a:srgbClr val="000000"/>
                          </a:solidFill>
                        </a:rPr>
                        <a:t> about the topic.”</a:t>
                      </a:r>
                    </a:p>
                    <a:p>
                      <a:pPr marL="171450" marR="0" lvl="0" indent="-171450" algn="l" defTabSz="685800" rtl="0" eaLnBrk="1" fontAlgn="auto" latinLnBrk="0" hangingPunct="1">
                        <a:lnSpc>
                          <a:spcPct val="100000"/>
                        </a:lnSpc>
                        <a:spcBef>
                          <a:spcPts val="0"/>
                        </a:spcBef>
                        <a:spcAft>
                          <a:spcPts val="0"/>
                        </a:spcAft>
                        <a:buClr>
                          <a:schemeClr val="dk1"/>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Calibri"/>
                          <a:sym typeface="Arial"/>
                          <a:rtl val="0"/>
                        </a:rPr>
                        <a:t>Activity</a:t>
                      </a:r>
                      <a:r>
                        <a:rPr kumimoji="0" lang="en-US" sz="1100" b="1" i="1" u="none" strike="noStrike" kern="0" cap="none" spc="0" normalizeH="0" baseline="0" noProof="0" dirty="0" smtClean="0">
                          <a:ln>
                            <a:noFill/>
                          </a:ln>
                          <a:solidFill>
                            <a:srgbClr val="000000"/>
                          </a:solidFill>
                          <a:effectLst/>
                          <a:uLnTx/>
                          <a:uFillTx/>
                          <a:latin typeface="Calibri"/>
                          <a:sym typeface="Arial"/>
                          <a:rtl val="0"/>
                        </a:rPr>
                        <a:t>:</a:t>
                      </a:r>
                      <a:r>
                        <a:rPr kumimoji="0" lang="en-US" sz="1100" b="1" i="1" u="none" strike="noStrike" kern="0" cap="none" spc="0" normalizeH="0" baseline="0" noProof="0" dirty="0" smtClean="0">
                          <a:ln>
                            <a:noFill/>
                          </a:ln>
                          <a:solidFill>
                            <a:srgbClr val="C00000"/>
                          </a:solidFill>
                          <a:effectLst/>
                          <a:uLnTx/>
                          <a:uFillTx/>
                          <a:latin typeface="Calibri"/>
                          <a:sym typeface="Arial"/>
                          <a:rtl val="0"/>
                        </a:rPr>
                        <a:t>  </a:t>
                      </a:r>
                      <a:r>
                        <a:rPr kumimoji="0" lang="en-US" sz="1100" b="0" i="0" u="none" strike="noStrike" kern="0" cap="none" spc="0" normalizeH="0" baseline="0" noProof="0" dirty="0" smtClean="0">
                          <a:ln>
                            <a:noFill/>
                          </a:ln>
                          <a:solidFill>
                            <a:srgbClr val="000000"/>
                          </a:solidFill>
                          <a:effectLst/>
                          <a:uLnTx/>
                          <a:uFillTx/>
                          <a:latin typeface="Calibri"/>
                          <a:sym typeface="Arial"/>
                          <a:rtl val="0"/>
                        </a:rPr>
                        <a:t>“Use the </a:t>
                      </a:r>
                      <a:r>
                        <a:rPr kumimoji="0" lang="en-US" sz="1100" b="1" i="0" u="sng" strike="noStrike" kern="0" cap="none" spc="0" normalizeH="0" baseline="0" noProof="0" dirty="0" smtClean="0">
                          <a:ln>
                            <a:noFill/>
                          </a:ln>
                          <a:solidFill>
                            <a:srgbClr val="000000"/>
                          </a:solidFill>
                          <a:effectLst/>
                          <a:uLnTx/>
                          <a:uFillTx/>
                          <a:latin typeface="Calibri"/>
                          <a:sym typeface="Arial"/>
                          <a:rtl val="0"/>
                        </a:rPr>
                        <a:t>N</a:t>
                      </a:r>
                      <a:r>
                        <a:rPr kumimoji="0" lang="en-US" sz="1100" b="0" i="0" u="none" strike="noStrike" kern="0" cap="none" spc="0" normalizeH="0" baseline="0" noProof="0" dirty="0" smtClean="0">
                          <a:ln>
                            <a:noFill/>
                          </a:ln>
                          <a:solidFill>
                            <a:srgbClr val="000000"/>
                          </a:solidFill>
                          <a:effectLst/>
                          <a:uLnTx/>
                          <a:uFillTx/>
                          <a:latin typeface="Calibri"/>
                          <a:sym typeface="Arial"/>
                          <a:rtl val="0"/>
                        </a:rPr>
                        <a:t>ew words/phrases (key ideas) and </a:t>
                      </a:r>
                      <a:r>
                        <a:rPr kumimoji="0" lang="en-US" sz="1100" b="1" i="0" u="none" strike="noStrike" kern="0" cap="none" spc="0" normalizeH="0" baseline="0" noProof="0" dirty="0" smtClean="0">
                          <a:ln>
                            <a:noFill/>
                          </a:ln>
                          <a:solidFill>
                            <a:srgbClr val="000000"/>
                          </a:solidFill>
                          <a:effectLst/>
                          <a:uLnTx/>
                          <a:uFillTx/>
                          <a:latin typeface="Calibri"/>
                          <a:sym typeface="Arial"/>
                          <a:rtl val="0"/>
                        </a:rPr>
                        <a:t>Topic Tally </a:t>
                      </a:r>
                      <a:r>
                        <a:rPr kumimoji="0" lang="en-US" sz="1100" b="0" i="0" u="none" strike="noStrike" kern="0" cap="none" spc="0" normalizeH="0" baseline="0" noProof="0" dirty="0" smtClean="0">
                          <a:ln>
                            <a:noFill/>
                          </a:ln>
                          <a:solidFill>
                            <a:srgbClr val="000000"/>
                          </a:solidFill>
                          <a:effectLst/>
                          <a:uLnTx/>
                          <a:uFillTx/>
                          <a:latin typeface="Calibri"/>
                          <a:sym typeface="Arial"/>
                          <a:rtl val="0"/>
                        </a:rPr>
                        <a:t>words to write a summary sentence with your partner (4-8 words).  Your sentence should summarize what the author wants the readers to know </a:t>
                      </a:r>
                      <a:r>
                        <a:rPr kumimoji="0" lang="en-US" sz="1100" b="1" i="0" u="none" strike="noStrike" kern="0" cap="none" spc="0" normalizeH="0" baseline="0" noProof="0" dirty="0" smtClean="0">
                          <a:ln>
                            <a:noFill/>
                          </a:ln>
                          <a:solidFill>
                            <a:srgbClr val="000000"/>
                          </a:solidFill>
                          <a:effectLst/>
                          <a:uLnTx/>
                          <a:uFillTx/>
                          <a:latin typeface="Calibri"/>
                          <a:sym typeface="Arial"/>
                          <a:rtl val="0"/>
                        </a:rPr>
                        <a:t>MOST</a:t>
                      </a:r>
                      <a:r>
                        <a:rPr kumimoji="0" lang="en-US" sz="1100" b="0" i="0" u="none" strike="noStrike" kern="0" cap="none" spc="0" normalizeH="0" baseline="0" noProof="0" dirty="0" smtClean="0">
                          <a:ln>
                            <a:noFill/>
                          </a:ln>
                          <a:solidFill>
                            <a:srgbClr val="000000"/>
                          </a:solidFill>
                          <a:effectLst/>
                          <a:uLnTx/>
                          <a:uFillTx/>
                          <a:latin typeface="Calibri"/>
                          <a:sym typeface="Arial"/>
                          <a:rtl val="0"/>
                        </a:rPr>
                        <a:t> about _______(</a:t>
                      </a:r>
                      <a:r>
                        <a:rPr kumimoji="0" lang="en-US" sz="1100" b="1" i="0" u="none" strike="noStrike" kern="0" cap="none" spc="0" normalizeH="0" baseline="0" noProof="0" dirty="0" smtClean="0">
                          <a:ln>
                            <a:noFill/>
                          </a:ln>
                          <a:solidFill>
                            <a:srgbClr val="000000"/>
                          </a:solidFill>
                          <a:effectLst/>
                          <a:uLnTx/>
                          <a:uFillTx/>
                          <a:latin typeface="Calibri"/>
                          <a:sym typeface="Arial"/>
                          <a:rtl val="0"/>
                        </a:rPr>
                        <a:t>Topic</a:t>
                      </a:r>
                      <a:r>
                        <a:rPr kumimoji="0" lang="en-US" sz="1100" b="0" i="0" u="none" strike="noStrike" kern="0" cap="none" spc="0" normalizeH="0" baseline="0" noProof="0" dirty="0" smtClean="0">
                          <a:ln>
                            <a:noFill/>
                          </a:ln>
                          <a:solidFill>
                            <a:srgbClr val="000000"/>
                          </a:solidFill>
                          <a:effectLst/>
                          <a:uLnTx/>
                          <a:uFillTx/>
                          <a:latin typeface="Calibri"/>
                          <a:sym typeface="Arial"/>
                          <a:rtl val="0"/>
                        </a:rPr>
                        <a:t>).”  </a:t>
                      </a:r>
                      <a:r>
                        <a:rPr kumimoji="0" lang="en-US" sz="1100" b="0" i="0" u="none" strike="noStrike" kern="0" cap="none" spc="0" normalizeH="0" baseline="0" noProof="0" dirty="0" smtClean="0">
                          <a:ln>
                            <a:noFill/>
                          </a:ln>
                          <a:solidFill>
                            <a:srgbClr val="000000"/>
                          </a:solidFill>
                          <a:effectLst/>
                          <a:uLnTx/>
                          <a:uFillTx/>
                          <a:latin typeface="+mn-lt"/>
                          <a:sym typeface="Arial"/>
                          <a:rtl val="0"/>
                        </a:rPr>
                        <a:t>Select - write 3 sentences on the board. Discuss ideas briefly.</a:t>
                      </a:r>
                    </a:p>
                  </a:txBody>
                  <a:tcPr marL="103625" marR="103625" marT="37725" marB="37725">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r>
              <a:tr h="17853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Read 3</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Set a Purpose for Reading –Topic Sentence and/or Main Idea - Partner Reading</a:t>
                      </a:r>
                    </a:p>
                    <a:p>
                      <a:pPr marL="17145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“Now we are going to re-read</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_________.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Look for a sentence that summarizes what the author wants the reader to know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MOST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about __________.  This is called a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main idea.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Sometimes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main idea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of a text is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summarized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in a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Sentence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p>
                    <a:p>
                      <a:pPr marL="17145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Activity</a:t>
                      </a:r>
                      <a:r>
                        <a:rPr kumimoji="0" lang="en-US" sz="1100" b="1" i="1" u="none" strike="noStrike" kern="1200" cap="none" spc="0" normalizeH="0" baseline="0" noProof="0" dirty="0" smtClean="0">
                          <a:ln>
                            <a:noFill/>
                          </a:ln>
                          <a:solidFill>
                            <a:schemeClr val="tx1"/>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“Find and highlight (</a:t>
                      </a:r>
                      <a:r>
                        <a:rPr kumimoji="0" lang="en-US" sz="11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rPr>
                        <a:t>a form of note-taking</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the author’s main idea of the text as you read with your partner. You can use the </a:t>
                      </a:r>
                      <a:r>
                        <a:rPr kumimoji="0" lang="en-US" sz="1100" b="1" i="0" u="sng" strike="noStrike" kern="1200" cap="none" spc="0" normalizeH="0" baseline="0" noProof="0" dirty="0" smtClean="0">
                          <a:ln>
                            <a:noFill/>
                          </a:ln>
                          <a:solidFill>
                            <a:prstClr val="black"/>
                          </a:solidFill>
                          <a:effectLst/>
                          <a:uLnTx/>
                          <a:uFillTx/>
                          <a:latin typeface="+mn-lt"/>
                          <a:ea typeface="+mn-ea"/>
                          <a:cs typeface="+mn-cs"/>
                        </a:rPr>
                        <a:t>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ew words and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Tally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words to help you find the main idea or topic sentence.”</a:t>
                      </a:r>
                    </a:p>
                    <a:p>
                      <a:pPr marL="0"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After Reading - Revisit: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is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main idea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of the text? Was there a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sentence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“Sometimes the main idea of a text is summarized and written as a topic sentence.”  (Students compare  their summary sentences to the topic sentence found in the text).</a:t>
                      </a: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7932">
                <a:tc gridSpan="7">
                  <a:txBody>
                    <a:bodyPr/>
                    <a:lstStyle/>
                    <a:p>
                      <a:pPr marL="0" marR="0" lvl="0" indent="0" algn="ctr" defTabSz="685800" rtl="0" eaLnBrk="1" fontAlgn="auto" latinLnBrk="0" hangingPunct="1">
                        <a:lnSpc>
                          <a:spcPct val="100000"/>
                        </a:lnSpc>
                        <a:spcBef>
                          <a:spcPts val="0"/>
                        </a:spcBef>
                        <a:spcAft>
                          <a:spcPts val="0"/>
                        </a:spcAft>
                        <a:buClrTx/>
                        <a:buSzPct val="25000"/>
                        <a:buFontTx/>
                        <a:buNone/>
                        <a:tabLst/>
                        <a:defRPr/>
                      </a:pPr>
                      <a:r>
                        <a:rPr kumimoji="0" lang="en-US" sz="1400" b="1" i="1" u="none" strike="noStrike" kern="1200" cap="none" spc="0" normalizeH="0" baseline="0" noProof="0" dirty="0" smtClean="0">
                          <a:ln>
                            <a:noFill/>
                          </a:ln>
                          <a:solidFill>
                            <a:prstClr val="black"/>
                          </a:solidFill>
                          <a:effectLst/>
                          <a:uLnTx/>
                          <a:uFillTx/>
                          <a:latin typeface="+mn-lt"/>
                          <a:ea typeface="Calibri"/>
                          <a:cs typeface="Calibri"/>
                          <a:sym typeface="Calibri"/>
                        </a:rPr>
                        <a:t>Scaffold to Writing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hMerge="1">
                  <a:txBody>
                    <a:bodyPr/>
                    <a:lstStyle/>
                    <a:p>
                      <a:endParaRPr lang="en-US"/>
                    </a:p>
                  </a:txBody>
                  <a:tcPr/>
                </a:tc>
                <a:tc hMerge="1">
                  <a:txBody>
                    <a:bodyPr/>
                    <a:lstStyle/>
                    <a:p>
                      <a:pPr algn="ctr"/>
                      <a:endParaRPr lang="en-US" sz="2200" b="1" dirty="0"/>
                    </a:p>
                  </a:txBody>
                  <a:tcPr marL="91434" marR="91434" marT="34295" marB="34295"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solidFill>
                      <a:srgbClr val="FFF8E5"/>
                    </a:solidFill>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endPar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endParaRPr>
                    </a:p>
                  </a:txBody>
                  <a:tcPr marL="91434" marR="91434" marT="34295" marB="34295"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r>
              <a:tr h="99746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Calibri"/>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71450" marR="0" lvl="0" indent="-171450" algn="l" rtl="0">
                        <a:spcBef>
                          <a:spcPts val="0"/>
                        </a:spcBef>
                        <a:buClr>
                          <a:schemeClr val="tx1"/>
                        </a:buClr>
                        <a:buSzPct val="150000"/>
                        <a:buFont typeface="Arial" panose="020B0604020202020204" pitchFamily="34" charset="0"/>
                        <a:buChar char="•"/>
                      </a:pPr>
                      <a:endParaRPr lang="en-US" sz="1000" b="0" baseline="0" dirty="0" smtClean="0"/>
                    </a:p>
                  </a:txBody>
                  <a:tcPr marL="91434" marR="91434" marT="34295" marB="3429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gridSpan="2">
                  <a:txBody>
                    <a:bodyPr/>
                    <a:lstStyle/>
                    <a:p>
                      <a:pPr algn="ctr"/>
                      <a:r>
                        <a:rPr lang="en-US" sz="2400" b="1" dirty="0" smtClean="0"/>
                        <a:t>4</a:t>
                      </a:r>
                      <a:endParaRPr lang="en-US" sz="2400" b="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solidFill>
                      <a:srgbClr val="FFF8E5"/>
                    </a:solidFill>
                  </a:tcPr>
                </a:tc>
                <a:tc hMerge="1">
                  <a:txBody>
                    <a:bodyPr/>
                    <a:lstStyle/>
                    <a:p>
                      <a:endParaRPr 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2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a:t>
                      </a: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part 2 </a:t>
                      </a:r>
                      <a:r>
                        <a:rPr kumimoji="0" lang="en-US" sz="1200" b="1" i="1" u="none" strike="noStrike" kern="0" cap="none" spc="0" normalizeH="0" baseline="0" noProof="0" dirty="0" smtClean="0">
                          <a:ln>
                            <a:noFill/>
                          </a:ln>
                          <a:solidFill>
                            <a:srgbClr val="000000"/>
                          </a:solidFill>
                          <a:effectLst/>
                          <a:uLnTx/>
                          <a:uFillTx/>
                          <a:latin typeface="+mn-lt"/>
                          <a:ea typeface="Calibri"/>
                          <a:cs typeface="Calibri"/>
                          <a:sym typeface="Calibri"/>
                          <a:rtl val="0"/>
                        </a:rPr>
                        <a:t>of T ?”</a:t>
                      </a:r>
                    </a:p>
                    <a:p>
                      <a:pPr marL="0"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2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103625" marR="103625" marT="37725" marB="37725"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r>
              <a:tr h="556145">
                <a:tc rowSpan="2"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a:t>
                      </a:r>
                      <a:endParaRPr kumimoji="0" lang="en-US" sz="9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white">
                              <a:lumMod val="50000"/>
                            </a:prstClr>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800" b="1"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8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Calibri"/>
                          <a:cs typeface="Calibri"/>
                          <a:sym typeface="Calibri"/>
                        </a:rPr>
                        <a:t>Part 2:  Identify the Main Idea                          (Topic Sentence - Thesis)</a:t>
                      </a:r>
                      <a:endParaRPr kumimoji="0" lang="en-US" sz="1200" b="0" i="0" u="none" strike="noStrike" kern="1200" cap="none" spc="0" normalizeH="0" baseline="0" noProof="0" dirty="0" smtClean="0">
                        <a:ln>
                          <a:noFill/>
                        </a:ln>
                        <a:solidFill>
                          <a:srgbClr val="C00000"/>
                        </a:solidFill>
                        <a:effectLst/>
                        <a:uLnTx/>
                        <a:uFillTx/>
                        <a:latin typeface="+mn-lt"/>
                        <a:ea typeface="Calibri"/>
                        <a:cs typeface="Calibri"/>
                        <a:sym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pPr marL="0" marR="0" lvl="0" indent="0" algn="l" rtl="0">
                        <a:spcBef>
                          <a:spcPts val="0"/>
                        </a:spcBef>
                        <a:buSzPct val="25000"/>
                        <a:buNone/>
                      </a:pPr>
                      <a:endParaRPr lang="en-US" sz="1000" b="0" baseline="0" dirty="0" smtClean="0"/>
                    </a:p>
                  </a:txBody>
                  <a:tcPr marL="91434" marR="91434" marT="34295" marB="3429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gridSpan="5">
                  <a:txBody>
                    <a:bodyPr/>
                    <a:lstStyle/>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Part 1</a:t>
                      </a:r>
                      <a:r>
                        <a:rPr kumimoji="0" lang="en-US" sz="1400" b="1" i="0" u="none"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  Topic</a:t>
                      </a:r>
                    </a:p>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_____________________</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03491">
                <a:tc gridSpan="2" vMerge="1">
                  <a:txBody>
                    <a:bodyPr/>
                    <a:lstStyle/>
                    <a:p>
                      <a:endParaRPr lang="en-US"/>
                    </a:p>
                  </a:txBody>
                  <a:tcPr/>
                </a:tc>
                <a:tc hMerge="1" vMerge="1">
                  <a:txBody>
                    <a:bodyPr/>
                    <a:lstStyle/>
                    <a:p>
                      <a:endParaRPr lang="en-US"/>
                    </a:p>
                  </a:txBody>
                  <a:tcPr/>
                </a:tc>
                <a:tc gridSpan="5">
                  <a:txBody>
                    <a:bodyPr/>
                    <a:lstStyle/>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black"/>
                          </a:solidFill>
                          <a:effectLst/>
                          <a:uLnTx/>
                          <a:uFillTx/>
                          <a:latin typeface="+mn-lt"/>
                          <a:ea typeface="+mn-ea"/>
                          <a:cs typeface="+mn-cs"/>
                          <a:sym typeface="Arial"/>
                          <a:rtl val="0"/>
                        </a:rPr>
                        <a:t>Part 2</a:t>
                      </a:r>
                      <a:r>
                        <a:rPr kumimoji="0" lang="en-US" sz="1400" b="1" i="0" u="none" strike="noStrike" kern="1200" cap="none" spc="0" normalizeH="0" baseline="0" noProof="0" dirty="0" smtClean="0">
                          <a:ln>
                            <a:noFill/>
                          </a:ln>
                          <a:solidFill>
                            <a:prstClr val="black"/>
                          </a:solidFill>
                          <a:effectLst/>
                          <a:uLnTx/>
                          <a:uFillTx/>
                          <a:latin typeface="+mn-lt"/>
                          <a:ea typeface="+mn-ea"/>
                          <a:cs typeface="+mn-cs"/>
                          <a:sym typeface="Arial"/>
                          <a:rtl val="0"/>
                        </a:rPr>
                        <a:t>:  Main Idea-Topic Sentence-Thesis</a:t>
                      </a:r>
                    </a:p>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______________________________________</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 name="TextBox 1"/>
          <p:cNvSpPr txBox="1"/>
          <p:nvPr/>
        </p:nvSpPr>
        <p:spPr>
          <a:xfrm>
            <a:off x="1539210" y="249019"/>
            <a:ext cx="2118390" cy="584775"/>
          </a:xfrm>
          <a:prstGeom prst="rect">
            <a:avLst/>
          </a:prstGeom>
          <a:noFill/>
        </p:spPr>
        <p:txBody>
          <a:bodyPr wrap="square" lIns="91358" tIns="45677" rIns="91358" bIns="45677" rtlCol="0">
            <a:spAutoFit/>
          </a:bodyPr>
          <a:lstStyle/>
          <a:p>
            <a:pPr algn="ctr" defTabSz="1017990"/>
            <a:r>
              <a:rPr lang="en-US" sz="3200" dirty="0">
                <a:solidFill>
                  <a:prstClr val="black"/>
                </a:solidFill>
                <a:latin typeface="Arial Black" panose="020B0A04020102020204" pitchFamily="34" charset="0"/>
              </a:rPr>
              <a:t>READ</a:t>
            </a:r>
          </a:p>
        </p:txBody>
      </p:sp>
      <p:sp>
        <p:nvSpPr>
          <p:cNvPr id="10" name="Rectangle 9"/>
          <p:cNvSpPr/>
          <p:nvPr/>
        </p:nvSpPr>
        <p:spPr>
          <a:xfrm>
            <a:off x="5463406" y="2589351"/>
            <a:ext cx="2164713" cy="24534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8" tIns="45677" rIns="91358" bIns="45677" rtlCol="0" anchor="ctr"/>
          <a:lstStyle/>
          <a:p>
            <a:pPr algn="ctr" defTabSz="1017990"/>
            <a:endParaRPr lang="en-US" dirty="0">
              <a:solidFill>
                <a:srgbClr val="0070C0"/>
              </a:solidFill>
            </a:endParaRPr>
          </a:p>
        </p:txBody>
      </p:sp>
      <p:sp>
        <p:nvSpPr>
          <p:cNvPr id="12" name="Rectangle 11"/>
          <p:cNvSpPr/>
          <p:nvPr/>
        </p:nvSpPr>
        <p:spPr>
          <a:xfrm>
            <a:off x="4533986" y="79188"/>
            <a:ext cx="752143" cy="1107996"/>
          </a:xfrm>
          <a:prstGeom prst="rect">
            <a:avLst/>
          </a:prstGeom>
          <a:noFill/>
        </p:spPr>
        <p:txBody>
          <a:bodyPr wrap="square" lIns="91358" tIns="45677" rIns="91358" bIns="45677">
            <a:spAutoFit/>
            <a:scene3d>
              <a:camera prst="orthographicFront"/>
              <a:lightRig rig="balanced" dir="t">
                <a:rot lat="0" lon="0" rev="2100000"/>
              </a:lightRig>
            </a:scene3d>
            <a:sp3d extrusionH="57150" prstMaterial="metal">
              <a:bevelT w="38100" h="25400"/>
              <a:contourClr>
                <a:schemeClr val="bg2"/>
              </a:contourClr>
            </a:sp3d>
          </a:bodyPr>
          <a:lstStyle/>
          <a:p>
            <a:pPr algn="ctr" defTabSz="1017990"/>
            <a:r>
              <a:rPr lang="en-US" sz="6600" b="1" dirty="0">
                <a:ln w="50800"/>
                <a:solidFill>
                  <a:srgbClr val="00B0F0"/>
                </a:solidFill>
                <a:sym typeface="Calibri"/>
              </a:rPr>
              <a:t>T</a:t>
            </a:r>
            <a:endParaRPr lang="en-US" sz="6600" b="1" dirty="0">
              <a:ln w="50800"/>
              <a:solidFill>
                <a:srgbClr val="00B0F0"/>
              </a:solidFill>
            </a:endParaRPr>
          </a:p>
        </p:txBody>
      </p:sp>
      <p:sp>
        <p:nvSpPr>
          <p:cNvPr id="21" name="Rectangle 20"/>
          <p:cNvSpPr/>
          <p:nvPr/>
        </p:nvSpPr>
        <p:spPr>
          <a:xfrm>
            <a:off x="5203707" y="109750"/>
            <a:ext cx="2457961" cy="887707"/>
          </a:xfrm>
          <a:prstGeom prst="rect">
            <a:avLst/>
          </a:prstGeom>
        </p:spPr>
        <p:txBody>
          <a:bodyPr wrap="square" lIns="101799" tIns="50900" rIns="101799" bIns="50900">
            <a:spAutoFit/>
          </a:bodyPr>
          <a:lstStyle/>
          <a:p>
            <a:pPr algn="ctr" defTabSz="1017990">
              <a:buSzPct val="25000"/>
            </a:pPr>
            <a:r>
              <a:rPr lang="en-US" sz="1700" b="1" dirty="0">
                <a:solidFill>
                  <a:srgbClr val="C00000"/>
                </a:solidFill>
                <a:effectLst>
                  <a:outerShdw blurRad="38100" dist="38100" dir="2700000" algn="tl">
                    <a:srgbClr val="000000">
                      <a:alpha val="43137"/>
                    </a:srgbClr>
                  </a:outerShdw>
                </a:effectLst>
              </a:rPr>
              <a:t>Topic Sentence </a:t>
            </a:r>
          </a:p>
          <a:p>
            <a:pPr algn="ctr" defTabSz="1017990">
              <a:buSzPct val="25000"/>
            </a:pPr>
            <a:r>
              <a:rPr lang="en-US" sz="1700" b="1" dirty="0">
                <a:solidFill>
                  <a:srgbClr val="C00000"/>
                </a:solidFill>
                <a:effectLst>
                  <a:outerShdw blurRad="38100" dist="38100" dir="2700000" algn="tl">
                    <a:srgbClr val="000000">
                      <a:alpha val="43137"/>
                    </a:srgbClr>
                  </a:outerShdw>
                </a:effectLst>
              </a:rPr>
              <a:t>(main idea) Introduction</a:t>
            </a:r>
          </a:p>
          <a:p>
            <a:pPr algn="ctr" defTabSz="1017990">
              <a:buSzPct val="25000"/>
            </a:pPr>
            <a:r>
              <a:rPr lang="en-US" sz="1700" b="1" dirty="0">
                <a:solidFill>
                  <a:srgbClr val="C00000"/>
                </a:solidFill>
                <a:effectLst>
                  <a:outerShdw blurRad="38100" dist="38100" dir="2700000" algn="tl">
                    <a:srgbClr val="000000">
                      <a:alpha val="43137"/>
                    </a:srgbClr>
                  </a:outerShdw>
                </a:effectLst>
              </a:rPr>
              <a:t>Lesson 1 - Part 2</a:t>
            </a:r>
          </a:p>
        </p:txBody>
      </p:sp>
      <p:sp>
        <p:nvSpPr>
          <p:cNvPr id="4" name="Rectangle 3"/>
          <p:cNvSpPr/>
          <p:nvPr/>
        </p:nvSpPr>
        <p:spPr>
          <a:xfrm>
            <a:off x="5467603" y="4127660"/>
            <a:ext cx="2164713" cy="11322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1799" tIns="50900" rIns="101799" bIns="50900" rtlCol="0" anchor="ctr"/>
          <a:lstStyle/>
          <a:p>
            <a:pPr algn="ctr" defTabSz="1017990"/>
            <a:r>
              <a:rPr lang="en-US" sz="1100" b="1" u="sng" dirty="0">
                <a:solidFill>
                  <a:prstClr val="black"/>
                </a:solidFill>
              </a:rPr>
              <a:t>Summary Sentence Practice</a:t>
            </a:r>
          </a:p>
          <a:p>
            <a:pPr marL="190874" indent="-190874" defTabSz="1017990">
              <a:buFont typeface="Arial" panose="020B0604020202020204" pitchFamily="34" charset="0"/>
              <a:buChar char="•"/>
            </a:pPr>
            <a:r>
              <a:rPr lang="en-US" sz="1100" b="1" dirty="0">
                <a:solidFill>
                  <a:prstClr val="black"/>
                </a:solidFill>
              </a:rPr>
              <a:t>Landslides are big.</a:t>
            </a:r>
          </a:p>
          <a:p>
            <a:pPr marL="190874" indent="-190874" defTabSz="1017990">
              <a:buFont typeface="Arial" panose="020B0604020202020204" pitchFamily="34" charset="0"/>
              <a:buChar char="•"/>
            </a:pPr>
            <a:r>
              <a:rPr lang="en-US" sz="1100" b="1" dirty="0">
                <a:solidFill>
                  <a:prstClr val="black"/>
                </a:solidFill>
              </a:rPr>
              <a:t>They move down fast.</a:t>
            </a:r>
          </a:p>
          <a:p>
            <a:pPr marL="190874" indent="-190874" defTabSz="1017990">
              <a:buFont typeface="Arial" panose="020B0604020202020204" pitchFamily="34" charset="0"/>
              <a:buChar char="•"/>
            </a:pPr>
            <a:r>
              <a:rPr lang="en-US" sz="1100" b="1" dirty="0">
                <a:solidFill>
                  <a:prstClr val="black"/>
                </a:solidFill>
              </a:rPr>
              <a:t>A landslide hurts things.</a:t>
            </a:r>
          </a:p>
        </p:txBody>
      </p:sp>
      <p:grpSp>
        <p:nvGrpSpPr>
          <p:cNvPr id="20" name="Group 19"/>
          <p:cNvGrpSpPr/>
          <p:nvPr/>
        </p:nvGrpSpPr>
        <p:grpSpPr>
          <a:xfrm rot="20667221">
            <a:off x="199125" y="7358822"/>
            <a:ext cx="2680180" cy="1092449"/>
            <a:chOff x="109517" y="6533762"/>
            <a:chExt cx="3090430" cy="1128965"/>
          </a:xfrm>
        </p:grpSpPr>
        <p:pic>
          <p:nvPicPr>
            <p:cNvPr id="22"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18634" y="6698723"/>
              <a:ext cx="3081313" cy="669834"/>
            </a:xfrm>
            <a:prstGeom prst="rect">
              <a:avLst/>
            </a:prstGeom>
            <a:noFill/>
          </p:spPr>
          <p:txBody>
            <a:bodyPr wrap="square" rtlCol="0">
              <a:spAutoFit/>
            </a:bodyPr>
            <a:lstStyle/>
            <a:p>
              <a:pPr algn="ctr" defTabSz="1017990"/>
              <a:r>
                <a:rPr lang="en-US" dirty="0">
                  <a:solidFill>
                    <a:prstClr val="black"/>
                  </a:solidFill>
                  <a:latin typeface="Arial Black" panose="020B0A04020102020204" pitchFamily="34" charset="0"/>
                </a:rPr>
                <a:t>Record</a:t>
              </a:r>
            </a:p>
            <a:p>
              <a:pPr algn="ctr" defTabSz="1017990"/>
              <a:r>
                <a:rPr lang="en-US" dirty="0">
                  <a:solidFill>
                    <a:prstClr val="black"/>
                  </a:solidFill>
                  <a:latin typeface="Arial Black" panose="020B0A04020102020204" pitchFamily="34" charset="0"/>
                </a:rPr>
                <a:t>Final Notes</a:t>
              </a:r>
            </a:p>
          </p:txBody>
        </p:sp>
      </p:grpSp>
      <p:grpSp>
        <p:nvGrpSpPr>
          <p:cNvPr id="5" name="Group 4"/>
          <p:cNvGrpSpPr/>
          <p:nvPr/>
        </p:nvGrpSpPr>
        <p:grpSpPr>
          <a:xfrm>
            <a:off x="6936004" y="8239321"/>
            <a:ext cx="530108" cy="1356915"/>
            <a:chOff x="6009257" y="6996040"/>
            <a:chExt cx="467742" cy="1233559"/>
          </a:xfrm>
          <a:solidFill>
            <a:schemeClr val="accent4">
              <a:lumMod val="60000"/>
              <a:lumOff val="40000"/>
            </a:schemeClr>
          </a:solidFill>
        </p:grpSpPr>
        <p:sp>
          <p:nvSpPr>
            <p:cNvPr id="30" name="Down Arrow 29"/>
            <p:cNvSpPr/>
            <p:nvPr/>
          </p:nvSpPr>
          <p:spPr>
            <a:xfrm>
              <a:off x="6009257" y="6996041"/>
              <a:ext cx="326512" cy="648317"/>
            </a:xfrm>
            <a:prstGeom prst="down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7990"/>
              <a:endParaRPr lang="en-US" dirty="0">
                <a:solidFill>
                  <a:prstClr val="white"/>
                </a:solidFill>
              </a:endParaRPr>
            </a:p>
          </p:txBody>
        </p:sp>
        <p:sp>
          <p:nvSpPr>
            <p:cNvPr id="24" name="Down Arrow 23"/>
            <p:cNvSpPr/>
            <p:nvPr/>
          </p:nvSpPr>
          <p:spPr>
            <a:xfrm>
              <a:off x="6188204" y="6996040"/>
              <a:ext cx="288795" cy="1233559"/>
            </a:xfrm>
            <a:prstGeom prst="down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7990"/>
              <a:endParaRPr lang="en-US" dirty="0">
                <a:solidFill>
                  <a:prstClr val="white"/>
                </a:solidFill>
              </a:endParaRPr>
            </a:p>
          </p:txBody>
        </p:sp>
      </p:grpSp>
      <p:pic>
        <p:nvPicPr>
          <p:cNvPr id="25" name="Picture 24"/>
          <p:cNvPicPr>
            <a:picLocks noChangeAspect="1"/>
          </p:cNvPicPr>
          <p:nvPr/>
        </p:nvPicPr>
        <p:blipFill rotWithShape="1">
          <a:blip r:embed="rId6"/>
          <a:srcRect l="23375" t="43778" r="67058" b="37259"/>
          <a:stretch/>
        </p:blipFill>
        <p:spPr>
          <a:xfrm>
            <a:off x="5613724" y="1020514"/>
            <a:ext cx="1912721" cy="10348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Right Arrow 18"/>
          <p:cNvSpPr/>
          <p:nvPr/>
        </p:nvSpPr>
        <p:spPr>
          <a:xfrm>
            <a:off x="4617229" y="3186490"/>
            <a:ext cx="734412" cy="5029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8" tIns="45677" rIns="91358" bIns="45677" rtlCol="0" anchor="ctr"/>
          <a:lstStyle/>
          <a:p>
            <a:pPr algn="ctr" defTabSz="1017990"/>
            <a:endParaRPr lang="en-US" dirty="0">
              <a:solidFill>
                <a:prstClr val="black"/>
              </a:solidFill>
            </a:endParaRPr>
          </a:p>
        </p:txBody>
      </p:sp>
      <p:sp>
        <p:nvSpPr>
          <p:cNvPr id="7" name="Slide Number Placeholder 6"/>
          <p:cNvSpPr>
            <a:spLocks noGrp="1"/>
          </p:cNvSpPr>
          <p:nvPr>
            <p:ph type="sldNum" sz="quarter" idx="12"/>
          </p:nvPr>
        </p:nvSpPr>
        <p:spPr/>
        <p:txBody>
          <a:bodyPr/>
          <a:lstStyle/>
          <a:p>
            <a:fld id="{1A106AFE-017A-4B10-8C59-6A35C2B2E226}"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4234874433"/>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10619746"/>
              </p:ext>
            </p:extLst>
          </p:nvPr>
        </p:nvGraphicFramePr>
        <p:xfrm>
          <a:off x="197963" y="258176"/>
          <a:ext cx="7449076" cy="9713361"/>
        </p:xfrm>
        <a:graphic>
          <a:graphicData uri="http://schemas.openxmlformats.org/drawingml/2006/table">
            <a:tbl>
              <a:tblPr firstRow="1" bandRow="1">
                <a:tableStyleId>{5C22544A-7EE6-4342-B048-85BDC9FD1C3A}</a:tableStyleId>
              </a:tblPr>
              <a:tblGrid>
                <a:gridCol w="2720850"/>
                <a:gridCol w="973129"/>
                <a:gridCol w="1952598"/>
                <a:gridCol w="952500"/>
                <a:gridCol w="849999"/>
              </a:tblGrid>
              <a:tr h="370127">
                <a:tc gridSpan="2">
                  <a:txBody>
                    <a:bodyPr/>
                    <a:lstStyle/>
                    <a:p>
                      <a:pPr marL="0" marR="0" lvl="0" indent="0" algn="ctr" defTabSz="1018705"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Grade 5   Level</a:t>
                      </a:r>
                    </a:p>
                    <a:p>
                      <a:pPr marL="0" marR="0" lvl="0" indent="0" algn="ctr" defTabSz="1018705"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Topic Sentence </a:t>
                      </a:r>
                    </a:p>
                    <a:p>
                      <a:pPr marL="0" marR="0" lvl="0" indent="0" algn="ctr" defTabSz="1018705"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(main idea) Introduction</a:t>
                      </a:r>
                    </a:p>
                    <a:p>
                      <a:pPr marL="0" marR="0" lvl="0" indent="0" algn="ctr" defTabSz="1018705"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Lesson 1 - Part 2</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fifth grade students identify the Main Idea of a text?</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T – Part 2: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Standard RI.2, W.2a-b</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3975" marR="0" lvl="0" indent="-539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identify the Main Idea of a text </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and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explain how I identified the Main Idea.</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600" b="1" dirty="0" smtClean="0"/>
                        <a:t>Essential Skills</a:t>
                      </a:r>
                      <a:r>
                        <a:rPr lang="en-US" sz="1600" b="1" baseline="0" dirty="0" smtClean="0"/>
                        <a:t> and Concepts</a:t>
                      </a:r>
                      <a:endParaRPr lang="en-US" sz="16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CCSS.ELA-LITERACY.RI.5.2</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Determine two or more main ideas of a text and explain how they are supported by key details; summarize the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in reference to identifying the main idea of a text</a:t>
                      </a:r>
                      <a:endParaRPr kumimoji="0" lang="en-US" sz="800" b="1" i="0" u="sng"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smtClean="0">
                          <a:ln>
                            <a:noFill/>
                          </a:ln>
                          <a:solidFill>
                            <a:prstClr val="black"/>
                          </a:solidFill>
                          <a:effectLst/>
                          <a:uLnTx/>
                          <a:uFillTx/>
                          <a:latin typeface="+mn-lt"/>
                          <a:ea typeface="+mn-ea"/>
                          <a:cs typeface="+mn-cs"/>
                        </a:rPr>
                        <a:t>In this lesson students can summarize key details that lead up to identifying the Main Idea (Topic Sentence).  This is the first time students are asked to identify two or more main ideas of a text.  This is preparing students to look at the bigger picture in grade 6 (central idea) with a longer text. It is important to recognize now that the Topic Sentence is an overarching Big or Central Idea that can have many Main Ideas (similar to sub-topics, categories, or groups of focus within paragraphs or sections). The two or more Main Ideas (required at 5th) are smaller subtopics within a Central Idea (required at 6th).</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reading and taking notes in a text to identify the Main Idea (within a Topic Sentence), students need to be able to…</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number paragraphs or sections of a text before reading.</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understand that the Main Idea  is what the author wants the reader to know MOST and is found in the Topic Sentence.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understand that longer texts can have more than one Main Idea that support the Topic Sentence (the Topic Sentence becomes more centralized to a longer text-A Big Picture)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take notes about Key Details (</a:t>
                      </a:r>
                      <a:r>
                        <a:rPr kumimoji="0" lang="en-US" sz="800" b="1" i="0" u="none" strike="noStrike" kern="1200" cap="none" spc="0" normalizeH="0" baseline="0" noProof="0" dirty="0" smtClean="0">
                          <a:ln>
                            <a:noFill/>
                          </a:ln>
                          <a:solidFill>
                            <a:prstClr val="black"/>
                          </a:solidFill>
                          <a:effectLst/>
                          <a:uLnTx/>
                          <a:uFillTx/>
                          <a:latin typeface="+mn-lt"/>
                          <a:ea typeface="+mn-ea"/>
                          <a:cs typeface="+mn-cs"/>
                        </a:rPr>
                        <a:t>facts, definitions, concrete details, quotations and examples</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 that are often repeated in a text.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summarize the key details that support the Main Idea  (this helps students see the difference between supporting details and Main Idea).</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identify and highlight the Main Idea in the introduction (the Topic Sente</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nce).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Identify and highlight other Main Ideas found in the text that support the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900" b="1" dirty="0" smtClean="0"/>
                        <a:t>Academic</a:t>
                      </a:r>
                      <a:endParaRPr lang="en-US" sz="9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900" b="1" dirty="0" smtClean="0"/>
                        <a:t>Cognates</a:t>
                      </a:r>
                      <a:endParaRPr lang="en-US" sz="9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342459">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800" dirty="0" smtClean="0">
                          <a:solidFill>
                            <a:schemeClr val="tx1"/>
                          </a:solidFill>
                        </a:rPr>
                        <a:t>main</a:t>
                      </a:r>
                      <a:r>
                        <a:rPr lang="en-US" sz="800" baseline="0" dirty="0" smtClean="0">
                          <a:solidFill>
                            <a:schemeClr val="tx1"/>
                          </a:solidFill>
                        </a:rPr>
                        <a:t> idea</a:t>
                      </a:r>
                    </a:p>
                    <a:p>
                      <a:pPr marL="112713" indent="-112713">
                        <a:buFont typeface="Arial" panose="020B0604020202020204" pitchFamily="34" charset="0"/>
                        <a:buChar char="•"/>
                      </a:pPr>
                      <a:r>
                        <a:rPr lang="en-US" sz="800" baseline="0" dirty="0" smtClean="0">
                          <a:solidFill>
                            <a:schemeClr val="tx1"/>
                          </a:solidFill>
                        </a:rPr>
                        <a:t>topic sentence</a:t>
                      </a:r>
                    </a:p>
                    <a:p>
                      <a:pPr marL="112713" indent="-112713">
                        <a:buFont typeface="Arial" panose="020B0604020202020204" pitchFamily="34" charset="0"/>
                        <a:buChar char="•"/>
                      </a:pPr>
                      <a:r>
                        <a:rPr lang="en-US" sz="800" baseline="0" dirty="0" smtClean="0">
                          <a:solidFill>
                            <a:schemeClr val="tx1"/>
                          </a:solidFill>
                        </a:rPr>
                        <a:t>key details</a:t>
                      </a:r>
                    </a:p>
                    <a:p>
                      <a:pPr marL="112713" indent="-112713">
                        <a:buFont typeface="Arial" panose="020B0604020202020204" pitchFamily="34" charset="0"/>
                        <a:buChar char="•"/>
                      </a:pPr>
                      <a:r>
                        <a:rPr lang="en-US" sz="800" baseline="0" dirty="0" smtClean="0">
                          <a:solidFill>
                            <a:schemeClr val="tx1"/>
                          </a:solidFill>
                        </a:rPr>
                        <a:t>summarize</a:t>
                      </a:r>
                    </a:p>
                    <a:p>
                      <a:pPr marL="112713" indent="-112713">
                        <a:buFont typeface="Arial" panose="020B0604020202020204" pitchFamily="34" charset="0"/>
                        <a:buChar char="•"/>
                      </a:pPr>
                      <a:r>
                        <a:rPr lang="en-US" sz="800" baseline="0" dirty="0" smtClean="0">
                          <a:solidFill>
                            <a:schemeClr val="tx1"/>
                          </a:solidFill>
                        </a:rPr>
                        <a:t>big idea</a:t>
                      </a:r>
                      <a:endParaRPr lang="en-US" sz="80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marL="58738" indent="-58738">
                        <a:buFont typeface="Arial" panose="020B0604020202020204" pitchFamily="34" charset="0"/>
                        <a:buChar char="•"/>
                      </a:pPr>
                      <a:r>
                        <a:rPr lang="es-ES_tradnl" sz="800" b="0" noProof="0" dirty="0" smtClean="0">
                          <a:solidFill>
                            <a:schemeClr val="tx1"/>
                          </a:solidFill>
                        </a:rPr>
                        <a:t>idea ____</a:t>
                      </a:r>
                    </a:p>
                    <a:p>
                      <a:pPr marL="58738" indent="-58738">
                        <a:buFont typeface="Arial" panose="020B0604020202020204" pitchFamily="34" charset="0"/>
                        <a:buChar char="•"/>
                      </a:pPr>
                      <a:endParaRPr lang="es-ES_tradnl" sz="800" b="0" noProof="0" dirty="0" smtClean="0">
                        <a:solidFill>
                          <a:schemeClr val="tx1"/>
                        </a:solidFill>
                      </a:endParaRPr>
                    </a:p>
                    <a:p>
                      <a:pPr marL="58738" indent="-58738">
                        <a:buFont typeface="Arial" panose="020B0604020202020204" pitchFamily="34" charset="0"/>
                        <a:buChar char="•"/>
                      </a:pPr>
                      <a:r>
                        <a:rPr lang="es-ES_tradnl" sz="800" b="0" noProof="0" dirty="0" smtClean="0">
                          <a:solidFill>
                            <a:schemeClr val="tx1"/>
                          </a:solidFill>
                        </a:rPr>
                        <a:t>detalles____</a:t>
                      </a:r>
                    </a:p>
                    <a:p>
                      <a:pPr marL="58738" indent="-58738">
                        <a:buFont typeface="Arial" panose="020B0604020202020204" pitchFamily="34" charset="0"/>
                        <a:buChar char="•"/>
                      </a:pPr>
                      <a:endParaRPr lang="es-ES_tradnl" sz="800" b="0" noProof="0" dirty="0" smtClean="0">
                        <a:solidFill>
                          <a:schemeClr val="tx1"/>
                        </a:solidFill>
                      </a:endParaRPr>
                    </a:p>
                    <a:p>
                      <a:pPr marL="58738" indent="-58738">
                        <a:buFont typeface="Arial" panose="020B0604020202020204" pitchFamily="34" charset="0"/>
                        <a:buChar char="•"/>
                      </a:pPr>
                      <a:r>
                        <a:rPr lang="es-ES_tradnl" sz="800" b="0" noProof="0" dirty="0" smtClean="0">
                          <a:solidFill>
                            <a:schemeClr val="tx1"/>
                          </a:solidFill>
                        </a:rPr>
                        <a:t>idea _____</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READ TO 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CCSS.ELA-LITERACY.W.5.2a –b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Write informative/explanatory texts to examine a topic and convey ideas and information clearly.</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Introduce a topic clearly, provide a general observation and focus, and group related information logically; include formatting (e.g., headings), illustrations, and multimedia when useful to aiding comprehension.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Develop the topic with facts, definitions, concrete details, quotations, or other information and examples related to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CCSS.ELA-Literacy.W.5.2.c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Link ideas within and across categories of information using words, phrases, and clauses (e.g., in contrast, especially).</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CCSS.ELA-Literacy.W.5.2.d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Use precise language and domain-specific vocabulary to inform about or explain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CCSS.ELA-Literacy.W.5.2.e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Provide a concluding statement or section related to the information or explanation presented.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in reference to demonstrating the ability to identify the Main Idea of a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writing to demonstrate the ability to identify the Main Idea (Topic Sentence), students need to be able to…</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refer to prior notes organizing Key Details.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re-organize notes or ideas by logically grouping related words/information (facts, definitions, concrete details, quotations, or other information and examples (illustrations -multimedia if  applicable) that specifically support the Main Idea of a text.</a:t>
                      </a:r>
                    </a:p>
                    <a:p>
                      <a:pPr marL="169863" marR="0" lvl="0" indent="-169863" algn="l" defTabSz="777240" rtl="0" eaLnBrk="1" fontAlgn="auto" latinLnBrk="0" hangingPunct="1">
                        <a:lnSpc>
                          <a:spcPct val="100000"/>
                        </a:lnSpc>
                        <a:spcBef>
                          <a:spcPts val="0"/>
                        </a:spcBef>
                        <a:spcAft>
                          <a:spcPts val="0"/>
                        </a:spcAft>
                        <a:buClrTx/>
                        <a:buSzTx/>
                        <a:buFont typeface="Arial" charset="0"/>
                        <a:buChar char="•"/>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summarize the Key Details found in the grouped information  to determine the Main Idea.</a:t>
                      </a:r>
                    </a:p>
                    <a:p>
                      <a:pPr marL="169863" marR="0" lvl="0" indent="-169863" algn="l" defTabSz="777240" rtl="0" eaLnBrk="1" fontAlgn="auto" latinLnBrk="0" hangingPunct="1">
                        <a:lnSpc>
                          <a:spcPct val="100000"/>
                        </a:lnSpc>
                        <a:spcBef>
                          <a:spcPts val="0"/>
                        </a:spcBef>
                        <a:spcAft>
                          <a:spcPts val="0"/>
                        </a:spcAft>
                        <a:buClrTx/>
                        <a:buSzTx/>
                        <a:buFont typeface="Arial" charset="0"/>
                        <a:buChar char="•"/>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understand that information referred to is textual evidence.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identify and explain how  they determined the Main Idea (e.g., “The Main Idea of _____ is________________.  I determined this because  ________________ confirms __________.”).</a:t>
                      </a: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organize</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logically</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main idea</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key details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evidence</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definitions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facts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examples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quotes</a:t>
                      </a:r>
                    </a:p>
                    <a:p>
                      <a:pPr marL="115888" indent="-115888">
                        <a:buFont typeface="Arial" panose="020B0604020202020204" pitchFamily="34" charset="0"/>
                        <a:buChar char="•"/>
                      </a:pPr>
                      <a:endParaRPr lang="en-US" sz="800" dirty="0" smtClean="0">
                        <a:solidFill>
                          <a:srgbClr val="0070C0"/>
                        </a:solidFill>
                      </a:endParaRPr>
                    </a:p>
                    <a:p>
                      <a:pPr marL="115888" indent="-115888">
                        <a:buFont typeface="Arial" panose="020B0604020202020204" pitchFamily="34" charset="0"/>
                        <a:buChar char="•"/>
                      </a:pPr>
                      <a:endParaRPr lang="en-US" sz="800" dirty="0" smtClean="0">
                        <a:solidFill>
                          <a:srgbClr val="0070C0"/>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7475" indent="-117475">
                        <a:buFont typeface="Arial" panose="020B0604020202020204" pitchFamily="34" charset="0"/>
                        <a:buChar char="•"/>
                      </a:pPr>
                      <a:r>
                        <a:rPr lang="es-ES_tradnl" sz="800" b="0" noProof="0" dirty="0" smtClean="0">
                          <a:solidFill>
                            <a:schemeClr val="tx1"/>
                          </a:solidFill>
                        </a:rPr>
                        <a:t>organizar</a:t>
                      </a:r>
                    </a:p>
                    <a:p>
                      <a:pPr marL="117475" indent="-117475">
                        <a:buFont typeface="Arial" panose="020B0604020202020204" pitchFamily="34" charset="0"/>
                        <a:buChar char="•"/>
                      </a:pPr>
                      <a:r>
                        <a:rPr lang="es-ES_tradnl" sz="800" b="0" noProof="0" dirty="0" smtClean="0">
                          <a:solidFill>
                            <a:schemeClr val="tx1"/>
                          </a:solidFill>
                        </a:rPr>
                        <a:t>lógicamente</a:t>
                      </a:r>
                    </a:p>
                    <a:p>
                      <a:pPr marL="117475" indent="-117475">
                        <a:buFont typeface="Arial" panose="020B0604020202020204" pitchFamily="34" charset="0"/>
                        <a:buChar char="•"/>
                      </a:pPr>
                      <a:r>
                        <a:rPr lang="es-ES_tradnl" sz="800" b="0" noProof="0" dirty="0" smtClean="0">
                          <a:solidFill>
                            <a:schemeClr val="tx1"/>
                          </a:solidFill>
                        </a:rPr>
                        <a:t>idea _____</a:t>
                      </a:r>
                    </a:p>
                    <a:p>
                      <a:pPr marL="117475" indent="-117475">
                        <a:buFont typeface="Arial" panose="020B0604020202020204" pitchFamily="34" charset="0"/>
                        <a:buChar char="•"/>
                      </a:pPr>
                      <a:r>
                        <a:rPr lang="es-ES_tradnl" sz="800" b="0" noProof="0" dirty="0" smtClean="0">
                          <a:solidFill>
                            <a:schemeClr val="tx1"/>
                          </a:solidFill>
                        </a:rPr>
                        <a:t>detalles____</a:t>
                      </a:r>
                    </a:p>
                    <a:p>
                      <a:pPr marL="117475" indent="-117475">
                        <a:buFont typeface="Arial" panose="020B0604020202020204" pitchFamily="34" charset="0"/>
                        <a:buChar char="•"/>
                      </a:pPr>
                      <a:r>
                        <a:rPr lang="es-ES_tradnl" sz="800" b="0" noProof="0" dirty="0" smtClean="0">
                          <a:solidFill>
                            <a:schemeClr val="tx1"/>
                          </a:solidFill>
                        </a:rPr>
                        <a:t>evidencia</a:t>
                      </a:r>
                    </a:p>
                    <a:p>
                      <a:pPr marL="117475" indent="-117475">
                        <a:buFont typeface="Arial" panose="020B0604020202020204" pitchFamily="34" charset="0"/>
                        <a:buChar char="•"/>
                      </a:pPr>
                      <a:r>
                        <a:rPr lang="es-ES_tradnl" sz="800" b="0" noProof="0" dirty="0" smtClean="0">
                          <a:solidFill>
                            <a:schemeClr val="tx1"/>
                          </a:solidFill>
                        </a:rPr>
                        <a:t>definiciones</a:t>
                      </a:r>
                    </a:p>
                    <a:p>
                      <a:pPr marL="117475" indent="-117475">
                        <a:buFont typeface="Arial" panose="020B0604020202020204" pitchFamily="34" charset="0"/>
                        <a:buChar char="•"/>
                      </a:pPr>
                      <a:endParaRPr lang="es-ES_tradnl" sz="800" b="0" noProof="0" dirty="0" smtClean="0">
                        <a:solidFill>
                          <a:schemeClr val="tx1"/>
                        </a:solidFill>
                      </a:endParaRPr>
                    </a:p>
                    <a:p>
                      <a:pPr marL="117475" indent="-117475">
                        <a:buFont typeface="Arial" panose="020B0604020202020204" pitchFamily="34" charset="0"/>
                        <a:buChar char="•"/>
                      </a:pPr>
                      <a:r>
                        <a:rPr lang="es-ES_tradnl" sz="800" b="0" noProof="0" dirty="0" smtClean="0">
                          <a:solidFill>
                            <a:schemeClr val="tx1"/>
                          </a:solidFill>
                        </a:rPr>
                        <a:t>ejemplos</a:t>
                      </a:r>
                    </a:p>
                    <a:p>
                      <a:pPr marL="0" indent="0">
                        <a:buFont typeface="Arial" panose="020B0604020202020204" pitchFamily="34" charset="0"/>
                        <a:buNone/>
                      </a:pPr>
                      <a:endParaRPr lang="es-ES_tradnl" sz="800" b="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0">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Read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to Write Strategies in TBEAR</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gridSpan="4">
                  <a:txBody>
                    <a:bodyPr/>
                    <a:lstStyle/>
                    <a:p>
                      <a:pPr algn="ctr"/>
                      <a:r>
                        <a:rPr lang="en-US" sz="1200" b="1" dirty="0" smtClean="0"/>
                        <a:t>In </a:t>
                      </a:r>
                      <a:r>
                        <a:rPr lang="en-US" sz="1200" b="1" dirty="0" smtClean="0">
                          <a:solidFill>
                            <a:srgbClr val="C00000"/>
                          </a:solidFill>
                        </a:rPr>
                        <a:t>5</a:t>
                      </a:r>
                      <a:r>
                        <a:rPr lang="en-US" sz="1200" b="1" baseline="30000" dirty="0" smtClean="0">
                          <a:solidFill>
                            <a:srgbClr val="C00000"/>
                          </a:solidFill>
                        </a:rPr>
                        <a:t>th</a:t>
                      </a:r>
                      <a:r>
                        <a:rPr lang="en-US" sz="1200" b="1" dirty="0" smtClean="0">
                          <a:solidFill>
                            <a:srgbClr val="C00000"/>
                          </a:solidFill>
                        </a:rPr>
                        <a:t> </a:t>
                      </a:r>
                      <a:r>
                        <a:rPr lang="en-US" sz="1200" b="1" dirty="0" smtClean="0"/>
                        <a:t>grade students should be able to..</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pPr algn="ctr"/>
                      <a:endParaRPr lang="en-US" sz="14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29639">
                <a:tc>
                  <a:txBody>
                    <a:bodyPr/>
                    <a:lstStyle/>
                    <a:p>
                      <a:pPr marL="171450" indent="-171450">
                        <a:buFont typeface="Arial" panose="020B0604020202020204" pitchFamily="34" charset="0"/>
                        <a:buChar char="•"/>
                      </a:pPr>
                      <a:r>
                        <a:rPr lang="en-US" sz="900" b="0" strike="noStrike" dirty="0" smtClean="0">
                          <a:solidFill>
                            <a:schemeClr val="tx1"/>
                          </a:solidFill>
                        </a:rPr>
                        <a:t>What I Know and What is New Chart (K/N Chart)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access prior knowledge about a topic (K).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new concepts in a text (N).</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the K/N and Topic Tally charts to independently to identify and confirm the Main Idea.</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171450" indent="-171450">
                        <a:buFont typeface="Arial" panose="020B0604020202020204" pitchFamily="34" charset="0"/>
                        <a:buChar char="•"/>
                      </a:pPr>
                      <a:r>
                        <a:rPr lang="en-US" sz="900" b="0" strike="noStrike" dirty="0" smtClean="0">
                          <a:solidFill>
                            <a:schemeClr val="tx1"/>
                          </a:solidFill>
                        </a:rPr>
                        <a:t>Summary Sentences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after re-reading, create a summary sentence on what the author wants the reader to know most about the topic, using the K/N and Topic Tally words as needed.</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70127">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strike="noStrike" dirty="0" smtClean="0"/>
                        <a:t>What the Author Wants the Reader to Know Most (identifying a topic sentence)…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reread the text (again) to prove/disprove your summary sentence.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compare and contrast their own and author’s Main Idea statements.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0">
                <a:tc>
                  <a:txBody>
                    <a:bodyPr/>
                    <a:lstStyle/>
                    <a:p>
                      <a:pPr marL="171450" marR="0" lvl="0" indent="-171450" algn="l" defTabSz="777240" rtl="0" eaLnBrk="1" fontAlgn="auto" latinLnBrk="0" hangingPunct="1">
                        <a:lnSpc>
                          <a:spcPct val="100000"/>
                        </a:lnSpc>
                        <a:spcBef>
                          <a:spcPts val="0"/>
                        </a:spcBef>
                        <a:spcAft>
                          <a:spcPts val="0"/>
                        </a:spcAft>
                        <a:buClrTx/>
                        <a:buSzTx/>
                        <a:buFont typeface="Arial" charset="0"/>
                        <a:buChar char="•"/>
                        <a:tabLst/>
                        <a:defRPr/>
                      </a:pPr>
                      <a:r>
                        <a:rPr lang="en-US" sz="900" strike="noStrike" dirty="0" smtClean="0"/>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record the  Topic Sentence that best summarizes what the author wants the reader to know MOST about the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419718">
                <a:tc gridSpan="5">
                  <a:txBody>
                    <a:bodyPr/>
                    <a:lstStyle/>
                    <a:p>
                      <a:r>
                        <a:rPr lang="en-US" sz="900" b="1" strike="noStrike" dirty="0" smtClean="0">
                          <a:solidFill>
                            <a:schemeClr val="tx1"/>
                          </a:solidFill>
                        </a:rPr>
                        <a:t>From</a:t>
                      </a:r>
                      <a:r>
                        <a:rPr lang="en-US" sz="900" b="1" strike="noStrike" baseline="0" dirty="0" smtClean="0">
                          <a:solidFill>
                            <a:schemeClr val="tx1"/>
                          </a:solidFill>
                        </a:rPr>
                        <a:t> the Field</a:t>
                      </a:r>
                      <a:r>
                        <a:rPr lang="en-US" sz="900" strike="noStrike" baseline="0" dirty="0" smtClean="0">
                          <a:solidFill>
                            <a:schemeClr val="tx1"/>
                          </a:solidFill>
                        </a:rPr>
                        <a:t>…</a:t>
                      </a:r>
                    </a:p>
                    <a:p>
                      <a:pPr marL="171450" indent="-171450">
                        <a:buFont typeface="Wingdings" panose="05000000000000000000" pitchFamily="2" charset="2"/>
                        <a:buChar char="ü"/>
                      </a:pPr>
                      <a:r>
                        <a:rPr lang="en-US" sz="900" strike="noStrike" baseline="0" dirty="0" smtClean="0">
                          <a:solidFill>
                            <a:schemeClr val="tx1"/>
                          </a:solidFill>
                        </a:rPr>
                        <a:t>Students can learn that a summary sentence is a succinct and general statement, whereas a retell lists many details.</a:t>
                      </a:r>
                    </a:p>
                    <a:p>
                      <a:pPr marL="171450" indent="-171450">
                        <a:buFont typeface="Wingdings" panose="05000000000000000000" pitchFamily="2" charset="2"/>
                        <a:buChar char="ü"/>
                      </a:pPr>
                      <a:r>
                        <a:rPr lang="en-US" sz="900" strike="noStrike" baseline="0" dirty="0" smtClean="0">
                          <a:solidFill>
                            <a:schemeClr val="tx1"/>
                          </a:solidFill>
                        </a:rPr>
                        <a:t>When recording their final  response you may want to use a familiar prompt:  Explain the main idea of the article or text, “Insert Text Title.” </a:t>
                      </a:r>
                    </a:p>
                    <a:p>
                      <a:pPr marL="0" indent="0">
                        <a:buFont typeface="Wingdings" panose="05000000000000000000" pitchFamily="2" charset="2"/>
                        <a:buNone/>
                      </a:pPr>
                      <a:r>
                        <a:rPr lang="en-US" sz="900" strike="noStrike" baseline="0" dirty="0" smtClean="0">
                          <a:solidFill>
                            <a:schemeClr val="tx1"/>
                          </a:solidFill>
                        </a:rPr>
                        <a:t>       The student can respond by stating “The Main Idea of the article, “ Insert Text Title,” is Main Idea statement.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CBAC3556-5FAF-4CEF-BDF2-3BC833A9967C}" type="slidenum">
              <a:rPr lang="en-US" smtClean="0"/>
              <a:t>11</a:t>
            </a:fld>
            <a:endParaRPr lang="en-US" dirty="0"/>
          </a:p>
        </p:txBody>
      </p:sp>
    </p:spTree>
    <p:extLst>
      <p:ext uri="{BB962C8B-B14F-4D97-AF65-F5344CB8AC3E}">
        <p14:creationId xmlns:p14="http://schemas.microsoft.com/office/powerpoint/2010/main" val="3732744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22738" y="26606"/>
            <a:ext cx="5001694" cy="1181576"/>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Shape 101"/>
          <p:cNvGrpSpPr/>
          <p:nvPr/>
        </p:nvGrpSpPr>
        <p:grpSpPr>
          <a:xfrm>
            <a:off x="2885228" y="-129897"/>
            <a:ext cx="1375353" cy="1725345"/>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graphicFrame>
        <p:nvGraphicFramePr>
          <p:cNvPr id="104" name="Shape 104"/>
          <p:cNvGraphicFramePr/>
          <p:nvPr>
            <p:extLst>
              <p:ext uri="{D42A27DB-BD31-4B8C-83A1-F6EECF244321}">
                <p14:modId xmlns:p14="http://schemas.microsoft.com/office/powerpoint/2010/main" val="2907618178"/>
              </p:ext>
            </p:extLst>
          </p:nvPr>
        </p:nvGraphicFramePr>
        <p:xfrm>
          <a:off x="122734" y="798859"/>
          <a:ext cx="7535173" cy="9201254"/>
        </p:xfrm>
        <a:graphic>
          <a:graphicData uri="http://schemas.openxmlformats.org/drawingml/2006/table">
            <a:tbl>
              <a:tblPr firstRow="1" bandRow="1">
                <a:noFill/>
              </a:tblPr>
              <a:tblGrid>
                <a:gridCol w="304799"/>
                <a:gridCol w="1990523"/>
                <a:gridCol w="699603"/>
                <a:gridCol w="146203"/>
                <a:gridCol w="234797"/>
                <a:gridCol w="1627515"/>
                <a:gridCol w="2531733"/>
              </a:tblGrid>
              <a:tr h="532650">
                <a:tc rowSpan="2" gridSpan="4">
                  <a:txBody>
                    <a:bodyPr/>
                    <a:lstStyle/>
                    <a:p>
                      <a:pPr marL="0" marR="0" lvl="0" indent="0" algn="l" rtl="0">
                        <a:spcBef>
                          <a:spcPts val="0"/>
                        </a:spcBef>
                        <a:buSzPct val="25000"/>
                        <a:buNone/>
                      </a:pPr>
                      <a:endParaRPr lang="en-US" sz="600" b="1" u="sng" strike="noStrike" cap="none" baseline="0" dirty="0" smtClean="0"/>
                    </a:p>
                    <a:p>
                      <a:pPr marL="0" marR="0" lvl="0" indent="0" algn="l" rtl="0">
                        <a:spcBef>
                          <a:spcPts val="0"/>
                        </a:spcBef>
                        <a:buSzPct val="25000"/>
                        <a:buNone/>
                      </a:pPr>
                      <a:r>
                        <a:rPr lang="en-US" sz="1200" b="1" u="sng" strike="noStrike" cap="none" baseline="0" dirty="0" smtClean="0"/>
                        <a:t>Text</a:t>
                      </a:r>
                      <a:r>
                        <a:rPr lang="en-US" sz="1200" b="1" u="none" strike="noStrike" cap="none" baseline="0" dirty="0" smtClean="0"/>
                        <a:t>:   _____________________________</a:t>
                      </a:r>
                    </a:p>
                    <a:p>
                      <a:pPr marL="0" marR="0" lvl="0" indent="0" algn="l" rtl="0">
                        <a:spcBef>
                          <a:spcPts val="0"/>
                        </a:spcBef>
                        <a:buSzPct val="25000"/>
                        <a:buNone/>
                      </a:pPr>
                      <a:endParaRPr lang="en-US" sz="800" b="1" u="none" strike="noStrike" cap="none" baseline="0" dirty="0" smtClean="0"/>
                    </a:p>
                    <a:p>
                      <a:pPr marL="0" marR="0" lvl="0" indent="0" algn="l" rtl="0">
                        <a:spcBef>
                          <a:spcPts val="0"/>
                        </a:spcBef>
                        <a:buSzPct val="25000"/>
                        <a:buNone/>
                      </a:pPr>
                      <a:r>
                        <a:rPr lang="en-US" sz="1200" b="1" u="sng" strike="noStrike" cap="none" baseline="0" dirty="0" smtClean="0"/>
                        <a:t>Big Idea: Prompt</a:t>
                      </a:r>
                      <a:r>
                        <a:rPr lang="en-US" sz="1200" b="1" u="none" strike="noStrike" cap="none" baseline="0" dirty="0" smtClean="0"/>
                        <a:t>:  How does the Background Knowledge and Hook (parts of the Bridge) to describe or define the Main Idea of a text?</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100" b="1" i="1" u="none" strike="noStrike" kern="1200" cap="none" spc="0" normalizeH="0" baseline="0" noProof="0" dirty="0" smtClean="0">
                          <a:ln>
                            <a:noFill/>
                          </a:ln>
                          <a:solidFill>
                            <a:prstClr val="black"/>
                          </a:solidFill>
                          <a:effectLst/>
                          <a:uLnTx/>
                          <a:uFillTx/>
                          <a:latin typeface="+mn-lt"/>
                          <a:ea typeface="+mn-ea"/>
                          <a:cs typeface="+mn-cs"/>
                        </a:rPr>
                        <a:t>(DOK-2: Select details to Identify the Bridge)</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pPr marL="0" marR="0" lvl="0" indent="0" algn="l" rtl="0">
                        <a:spcBef>
                          <a:spcPts val="0"/>
                        </a:spcBef>
                        <a:buSzPct val="25000"/>
                        <a:buNone/>
                      </a:pPr>
                      <a:endParaRPr lang="en-US" sz="1000" b="1" u="none" strike="noStrike" cap="none" baseline="0" dirty="0" smtClean="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endParaRPr lang="en-US"/>
                    </a:p>
                  </a:txBody>
                  <a:tcPr/>
                </a:tc>
                <a:tc rowSpan="2" hMerge="1">
                  <a:txBody>
                    <a:bodyPr/>
                    <a:lstStyle/>
                    <a:p>
                      <a:endParaRPr lang="en-US"/>
                    </a:p>
                  </a:txBody>
                  <a:tcPr/>
                </a:tc>
                <a:tc gridSpan="3">
                  <a:txBody>
                    <a:bodyPr/>
                    <a:lstStyle/>
                    <a:p>
                      <a:pPr marL="463550" marR="0" lvl="0" indent="0" algn="l" rtl="0">
                        <a:spcBef>
                          <a:spcPts val="0"/>
                        </a:spcBef>
                        <a:buSzPct val="25000"/>
                        <a:buNone/>
                      </a:pPr>
                      <a:r>
                        <a:rPr lang="en-US" sz="1300" b="1" u="sng" strike="noStrike" cap="none" baseline="0" dirty="0" smtClean="0"/>
                        <a:t>The Introduction</a:t>
                      </a:r>
                    </a:p>
                    <a:p>
                      <a:pPr marL="463550" marR="0" lvl="0" indent="0" algn="l" rtl="0">
                        <a:spcBef>
                          <a:spcPts val="0"/>
                        </a:spcBef>
                        <a:buSzPct val="25000"/>
                        <a:buNone/>
                      </a:pPr>
                      <a:r>
                        <a:rPr lang="en-US" sz="1700" b="1" u="none" strike="noStrike" cap="none" baseline="0" dirty="0" smtClean="0"/>
                        <a:t>Lesson 2:   </a:t>
                      </a:r>
                      <a:r>
                        <a:rPr lang="en-US" sz="1300" b="1" u="none" strike="noStrike" cap="none" baseline="0" dirty="0" smtClean="0"/>
                        <a:t>DOK-2</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r>
              <a:tr h="655320">
                <a:tc gridSpan="4" vMerge="1">
                  <a:txBody>
                    <a:bodyPr/>
                    <a:lstStyle/>
                    <a:p>
                      <a:endParaRPr lang="en-US"/>
                    </a:p>
                  </a:txBody>
                  <a:tcPr/>
                </a:tc>
                <a:tc hMerge="1" vMerge="1">
                  <a:txBody>
                    <a:bodyPr/>
                    <a:lstStyle/>
                    <a:p>
                      <a:pPr marL="0" marR="0" lvl="0" indent="0" algn="ctr" rtl="0">
                        <a:spcBef>
                          <a:spcPts val="0"/>
                        </a:spcBef>
                        <a:buSzPct val="25000"/>
                        <a:buNone/>
                      </a:pPr>
                      <a:endParaRPr lang="en-US" sz="1200" b="1" u="sng"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vMerge="1">
                  <a:txBody>
                    <a:bodyPr/>
                    <a:lstStyle/>
                    <a:p>
                      <a:endParaRPr lang="en-US"/>
                    </a:p>
                  </a:txBody>
                  <a:tcPr/>
                </a:tc>
                <a:tc hMerge="1" vMerge="1">
                  <a:txBody>
                    <a:bodyPr/>
                    <a:lstStyle/>
                    <a:p>
                      <a:endParaRPr lang="en-US"/>
                    </a:p>
                  </a:txBody>
                  <a:tcPr/>
                </a:tc>
                <a:tc gridSpan="3">
                  <a:txBody>
                    <a:bodyPr/>
                    <a:lstStyle/>
                    <a:p>
                      <a:pPr marL="463550" marR="0" lvl="0" indent="-119063" algn="l"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a:t>
                      </a:r>
                    </a:p>
                    <a:p>
                      <a:pPr marL="463550" marR="0" lvl="0" indent="-119063" algn="l"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and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endParaRPr kumimoji="0" lang="en-US" sz="1200" b="1" i="0" u="none" strike="noStrike" kern="0" cap="none" spc="0" normalizeH="0" baseline="0" noProof="0" dirty="0">
                        <a:ln>
                          <a:noFill/>
                        </a:ln>
                        <a:solidFill>
                          <a:srgbClr val="000000"/>
                        </a:solidFill>
                        <a:effectLst/>
                        <a:uLnTx/>
                        <a:uFillTx/>
                        <a:latin typeface="+mn-lt"/>
                        <a:ea typeface="+mn-ea"/>
                        <a:cs typeface="+mn-cs"/>
                        <a:sym typeface="Arial"/>
                        <a:rtl val="0"/>
                      </a:endParaRP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r>
              <a:tr h="704088">
                <a:tc gridSpan="7">
                  <a:txBody>
                    <a:bodyPr/>
                    <a:lstStyle/>
                    <a:p>
                      <a:pPr marL="168275" marR="0" lvl="0" indent="3175" algn="l" rtl="0">
                        <a:spcBef>
                          <a:spcPts val="0"/>
                        </a:spcBef>
                        <a:buSzPct val="25000"/>
                        <a:buNone/>
                      </a:pPr>
                      <a:r>
                        <a:rPr lang="en-US" sz="1300" b="1" u="none" strike="noStrike" cap="none" baseline="0" dirty="0" smtClean="0">
                          <a:solidFill>
                            <a:srgbClr val="C00000"/>
                          </a:solidFill>
                        </a:rPr>
                        <a:t>B- Lesson 2  </a:t>
                      </a:r>
                      <a:r>
                        <a:rPr lang="en-US" sz="1200" b="0" u="none" strike="noStrike" cap="none" baseline="0" dirty="0" smtClean="0">
                          <a:solidFill>
                            <a:schemeClr val="tx1"/>
                          </a:solidFill>
                        </a:rPr>
                        <a:t>Standards RI.4 (and possibly RI.3)  </a:t>
                      </a:r>
                    </a:p>
                    <a:p>
                      <a:pPr marL="168275" marR="0" lvl="0" indent="3175" algn="l" rtl="0">
                        <a:spcBef>
                          <a:spcPts val="0"/>
                        </a:spcBef>
                        <a:buSzPct val="25000"/>
                        <a:buNone/>
                      </a:pPr>
                      <a:r>
                        <a:rPr lang="en-US" sz="1100" b="0" u="none" strike="noStrike" cap="none" baseline="0" dirty="0" smtClean="0">
                          <a:solidFill>
                            <a:schemeClr val="tx1"/>
                          </a:solidFill>
                        </a:rPr>
                        <a:t>Student Objective/Assessment Criteria:</a:t>
                      </a:r>
                      <a:endParaRPr lang="en-US" sz="1100" b="0" u="none" strike="noStrike" cap="none" baseline="0" dirty="0">
                        <a:solidFill>
                          <a:schemeClr val="tx1"/>
                        </a:solidFill>
                      </a:endParaRPr>
                    </a:p>
                    <a:p>
                      <a:pPr marL="233363" marR="0" lvl="0" indent="-1206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identify the Background Knowledge and the Hook of an  introduction (the two parts of the Bridge).</a:t>
                      </a:r>
                    </a:p>
                    <a:p>
                      <a:pPr marL="233363" marR="0" lvl="0" indent="-1206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explain how each tells more about the Main Idea.</a:t>
                      </a:r>
                      <a:endParaRPr lang="en-US" sz="1100" u="none" strike="noStrike" cap="none" baseline="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0" marR="0" lvl="0" indent="0" algn="l" rtl="0">
                        <a:spcBef>
                          <a:spcPts val="0"/>
                        </a:spcBef>
                        <a:buSzPct val="25000"/>
                        <a:buNone/>
                      </a:pPr>
                      <a:endParaRPr lang="en-US" sz="1100" u="none"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83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The Main Idea</a:t>
                      </a:r>
                    </a:p>
                    <a:p>
                      <a:pPr marL="168275" marR="0" lvl="0" indent="-168275"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“What was the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Topic</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a:t>
                      </a:r>
                    </a:p>
                    <a:p>
                      <a:pPr marL="168275" marR="0" lvl="0" indent="-168275"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Main Idea or Topic Sentence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of the text?  How do we know?”</a:t>
                      </a:r>
                    </a:p>
                  </a:txBody>
                  <a:tcPr marL="103625" marR="103625" marT="37725" marB="37725">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A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842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6">
                  <a:txBody>
                    <a:bodyPr/>
                    <a:lstStyle/>
                    <a:p>
                      <a:pPr marL="158750" marR="0" lvl="0" indent="-158750" algn="l" rtl="0">
                        <a:spcBef>
                          <a:spcPts val="0"/>
                        </a:spcBef>
                        <a:buClr>
                          <a:schemeClr val="tx1">
                            <a:lumMod val="95000"/>
                            <a:lumOff val="5000"/>
                          </a:schemeClr>
                        </a:buClr>
                        <a:buSzPct val="150000"/>
                        <a:buFont typeface="Arial" panose="020B0604020202020204" pitchFamily="34" charset="0"/>
                        <a:buNone/>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Introduction - Before Read 4</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(reread the text to your class if a quick review is needed)</a:t>
                      </a:r>
                    </a:p>
                    <a:p>
                      <a:pPr marL="171450" marR="0" lvl="0" indent="-171450" algn="l" rtl="0">
                        <a:spcBef>
                          <a:spcPts val="0"/>
                        </a:spcBef>
                        <a:buClr>
                          <a:schemeClr val="tx1">
                            <a:lumMod val="95000"/>
                            <a:lumOff val="5000"/>
                          </a:schemeClr>
                        </a:buClr>
                        <a:buSzPct val="150000"/>
                        <a:buFont typeface="Arial" panose="020B0604020202020204" pitchFamily="34" charset="0"/>
                        <a:buChar cha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T</a:t>
                      </a:r>
                      <a:r>
                        <a:rPr lang="en-US" sz="1100" b="1" i="0" u="none" dirty="0" smtClean="0">
                          <a:solidFill>
                            <a:schemeClr val="tx1"/>
                          </a:solidFill>
                        </a:rPr>
                        <a:t>he Bridge – Background Knowledge and Hook  </a:t>
                      </a:r>
                      <a:r>
                        <a:rPr lang="en-US" sz="1100" b="0" i="0" u="none" dirty="0" smtClean="0">
                          <a:solidFill>
                            <a:schemeClr val="tx1"/>
                          </a:solidFill>
                        </a:rPr>
                        <a:t>“In the introduction of a text an author interrupts the reader to define/describe</a:t>
                      </a:r>
                      <a:r>
                        <a:rPr lang="en-US" sz="1100" b="0" i="0" u="none" baseline="0" dirty="0" smtClean="0">
                          <a:solidFill>
                            <a:schemeClr val="tx1"/>
                          </a:solidFill>
                        </a:rPr>
                        <a:t> </a:t>
                      </a:r>
                      <a:r>
                        <a:rPr lang="en-US" sz="1100" b="1" i="0" u="none" dirty="0" smtClean="0">
                          <a:solidFill>
                            <a:schemeClr val="tx1"/>
                          </a:solidFill>
                        </a:rPr>
                        <a:t>Background Knowledge  </a:t>
                      </a:r>
                      <a:r>
                        <a:rPr lang="en-US" sz="1100" b="0" i="0" u="none" dirty="0" smtClean="0">
                          <a:solidFill>
                            <a:schemeClr val="tx1"/>
                          </a:solidFill>
                        </a:rPr>
                        <a:t>the  reader</a:t>
                      </a:r>
                      <a:r>
                        <a:rPr lang="en-US" sz="1100" b="0" i="0" u="none" baseline="0" dirty="0" smtClean="0">
                          <a:solidFill>
                            <a:schemeClr val="tx1"/>
                          </a:solidFill>
                        </a:rPr>
                        <a:t> </a:t>
                      </a:r>
                      <a:r>
                        <a:rPr lang="en-US" sz="1100" b="0" i="0" u="none" dirty="0" smtClean="0">
                          <a:solidFill>
                            <a:schemeClr val="tx1"/>
                          </a:solidFill>
                        </a:rPr>
                        <a:t>needs to know in order to </a:t>
                      </a:r>
                      <a:r>
                        <a:rPr lang="en-US" sz="1100" b="0" i="0" u="none" baseline="0" dirty="0" smtClean="0">
                          <a:solidFill>
                            <a:schemeClr val="tx1"/>
                          </a:solidFill>
                        </a:rPr>
                        <a:t>understand what the rest of the text will be about and want to read more. This is one part of the Bridge. Another part of the Bridge is  called the </a:t>
                      </a:r>
                      <a:r>
                        <a:rPr lang="en-US" sz="1100" b="1" i="0" u="none" baseline="0" dirty="0" smtClean="0">
                          <a:solidFill>
                            <a:schemeClr val="tx1"/>
                          </a:solidFill>
                        </a:rPr>
                        <a:t>Hook</a:t>
                      </a:r>
                      <a:r>
                        <a:rPr lang="en-US" sz="1100" b="0" i="0" u="none" baseline="0" dirty="0" smtClean="0">
                          <a:solidFill>
                            <a:schemeClr val="tx1"/>
                          </a:solidFill>
                        </a:rPr>
                        <a:t>.  A Hook grabs the reader’s attention!” (Give students an example of a hook.)</a:t>
                      </a:r>
                      <a:endParaRPr kumimoji="0" lang="en-US" sz="11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Define and Describe</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Activity</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Display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Definition and Description Chart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(only the Topic Tally is completed).  Read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Sentence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Ask this question for each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Tally Word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then write down the students’ responses.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p>
                    <a:p>
                      <a:pPr marL="461963" marR="0" lvl="0" indent="-461963"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          1.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words or phrases could we use as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to define/describe _____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t>
                      </a:r>
                    </a:p>
                  </a:txBody>
                  <a:tcPr marL="103625" marR="103625" marT="37725" marB="37725">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3090">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6">
                  <a:txBody>
                    <a:bodyPr/>
                    <a:lstStyle/>
                    <a:p>
                      <a:pPr marL="53975"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Sentence/Main Idea :  </a:t>
                      </a:r>
                      <a:r>
                        <a:rPr kumimoji="0" lang="en-US" sz="1100" b="0" i="1" u="none" strike="noStrike" kern="1200" cap="none" spc="0" normalizeH="0" baseline="0" noProof="0" dirty="0" smtClean="0">
                          <a:ln>
                            <a:noFill/>
                          </a:ln>
                          <a:solidFill>
                            <a:srgbClr val="000000"/>
                          </a:solidFill>
                          <a:effectLst/>
                          <a:highlight>
                            <a:srgbClr val="FFFF00"/>
                          </a:highlight>
                          <a:uLnTx/>
                          <a:uFillTx/>
                          <a:latin typeface="+mn-lt"/>
                          <a:ea typeface="Calibri"/>
                          <a:cs typeface="Times New Roman"/>
                        </a:rPr>
                        <a:t>Landslides can be highly destructive.</a:t>
                      </a:r>
                    </a:p>
                  </a:txBody>
                  <a:tcPr marL="103625" marR="103625" marT="37725" marB="37725">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sz="900" dirty="0"/>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900" dirty="0"/>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243090">
                <a:tc vMerge="1">
                  <a:txBody>
                    <a:bodyPr/>
                    <a:lstStyle/>
                    <a:p>
                      <a:endParaRPr lang="en-US"/>
                    </a:p>
                  </a:txBody>
                  <a:tcPr/>
                </a:tc>
                <a:tc>
                  <a:txBody>
                    <a:bodyPr/>
                    <a:lstStyle/>
                    <a:p>
                      <a:pPr algn="ctr"/>
                      <a:r>
                        <a:rPr lang="en-US" sz="1100" b="1" dirty="0" smtClean="0"/>
                        <a:t>Topic Tally Words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algn="ctr"/>
                      <a:r>
                        <a:rPr lang="en-US" sz="1100" b="1" dirty="0" smtClean="0"/>
                        <a:t>Definition</a:t>
                      </a:r>
                      <a:r>
                        <a:rPr lang="en-US" sz="1100" b="1" baseline="0" dirty="0" smtClean="0"/>
                        <a:t> Examples</a:t>
                      </a:r>
                      <a:endParaRPr lang="en-US" sz="1100" b="1"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pPr algn="ctr"/>
                      <a:endParaRPr lang="en-US" sz="1000" b="1" dirty="0" smtClean="0"/>
                    </a:p>
                  </a:txBody>
                  <a:tcPr marL="0" marR="0" marT="0" marB="0" anchor="ctr"/>
                </a:tc>
                <a:tc hMerge="1">
                  <a:txBody>
                    <a:bodyPr/>
                    <a:lstStyle/>
                    <a:p>
                      <a:pPr algn="ctr"/>
                      <a:endParaRPr lang="en-US" sz="1100" b="1" dirty="0" smtClean="0"/>
                    </a:p>
                  </a:txBody>
                  <a:tcPr marL="0" marR="0"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Description Examples</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5925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Destructive I + Damage 4 = 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53975" indent="-53975"/>
                      <a:r>
                        <a:rPr lang="en-US" sz="1000" dirty="0" smtClean="0"/>
                        <a:t>  hurting</a:t>
                      </a:r>
                      <a:r>
                        <a:rPr lang="en-US" sz="1000" baseline="0" dirty="0" smtClean="0"/>
                        <a:t> or injuring something or someone</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sz="900" dirty="0"/>
                    </a:p>
                  </a:txBody>
                  <a:tcPr marL="0" marR="0" marT="0" marB="0" anchor="ctr"/>
                </a:tc>
                <a:tc hMerge="1">
                  <a:txBody>
                    <a:bodyPr/>
                    <a:lstStyle/>
                    <a:p>
                      <a:pPr marL="53975" indent="-53975"/>
                      <a:endParaRPr lang="en-US" sz="1100" dirty="0"/>
                    </a:p>
                  </a:txBody>
                  <a:tcPr marL="0" marR="0" marT="0" marB="0" anchor="ctr"/>
                </a:tc>
                <a:tc>
                  <a:txBody>
                    <a:bodyPr/>
                    <a:lstStyle/>
                    <a:p>
                      <a:r>
                        <a:rPr lang="en-US" sz="1000" dirty="0" smtClean="0"/>
                        <a:t>    injure, loss,</a:t>
                      </a:r>
                      <a:r>
                        <a:rPr lang="en-US" sz="1000" baseline="0" dirty="0" smtClean="0"/>
                        <a:t> harmful, devastate</a:t>
                      </a:r>
                      <a:endParaRPr lang="en-US" sz="1000"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5925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Landslides IIII II</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r>
                        <a:rPr lang="en-US" sz="1000" dirty="0" smtClean="0"/>
                        <a:t>  when</a:t>
                      </a:r>
                      <a:r>
                        <a:rPr lang="en-US" sz="1000" baseline="0" dirty="0" smtClean="0"/>
                        <a:t> land moves down a steep slope</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marL="0" marR="0" marT="0" marB="0" anchor="ctr"/>
                </a:tc>
                <a:tc>
                  <a:txBody>
                    <a:bodyPr/>
                    <a:lstStyle/>
                    <a:p>
                      <a:r>
                        <a:rPr lang="en-US" sz="1000" dirty="0" smtClean="0"/>
                        <a:t>    fast, large amount, muddy, rocky, scary</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5925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Swept or Sweep Away/Carries =3</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60325" indent="-60325"/>
                      <a:r>
                        <a:rPr lang="en-US" sz="1000" dirty="0" smtClean="0"/>
                        <a:t>  something</a:t>
                      </a:r>
                      <a:r>
                        <a:rPr lang="en-US" sz="1000" baseline="0" dirty="0" smtClean="0"/>
                        <a:t> is moved away </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pPr marL="60325" indent="-60325"/>
                      <a:endParaRPr lang="en-US" sz="1100" dirty="0"/>
                    </a:p>
                  </a:txBody>
                  <a:tcPr marL="0" marR="0" marT="0" marB="0" anchor="ctr"/>
                </a:tc>
                <a:tc>
                  <a:txBody>
                    <a:bodyPr/>
                    <a:lstStyle/>
                    <a:p>
                      <a:pPr marL="117475" indent="0"/>
                      <a:r>
                        <a:rPr lang="en-US" sz="1000" dirty="0" smtClean="0"/>
                        <a:t>strong, swift, wide, entire</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5925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Bury/Cover III</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r>
                        <a:rPr lang="en-US" sz="1000" dirty="0" smtClean="0"/>
                        <a:t>  to</a:t>
                      </a:r>
                      <a:r>
                        <a:rPr lang="en-US" sz="1000" baseline="0" dirty="0" smtClean="0"/>
                        <a:t> hide, shelter or conceal </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marL="0" marR="0" marT="0" marB="0" anchor="ctr"/>
                </a:tc>
                <a:tc>
                  <a:txBody>
                    <a:bodyPr/>
                    <a:lstStyle/>
                    <a:p>
                      <a:r>
                        <a:rPr lang="en-US" sz="1000" dirty="0" smtClean="0"/>
                        <a:t>    buried</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7518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Read 4</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Set a Purpose for Reading  - Background Knowledge </a:t>
                      </a:r>
                    </a:p>
                    <a:p>
                      <a:pPr marL="171450" marR="0" lvl="0" indent="-17145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“Find and highlight (</a:t>
                      </a:r>
                      <a:r>
                        <a:rPr kumimoji="0" lang="en-US" sz="11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rPr>
                        <a:t>note-taking</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the author uses in the introduction to help the reader understand what the rest of the text will be about and want to read more. Think about how the background knowledge  defines and describes why or how </a:t>
                      </a:r>
                      <a:r>
                        <a:rPr kumimoji="0" lang="en-US" sz="1100" b="1" i="1" u="sng" strike="noStrike" kern="1200" cap="none" spc="0" normalizeH="0" baseline="0" noProof="0" dirty="0" smtClean="0">
                          <a:ln>
                            <a:noFill/>
                          </a:ln>
                          <a:solidFill>
                            <a:schemeClr val="tx1"/>
                          </a:solidFill>
                          <a:effectLst/>
                          <a:uLnTx/>
                          <a:uFillTx/>
                          <a:latin typeface="+mn-lt"/>
                          <a:ea typeface="+mn-ea"/>
                          <a:cs typeface="+mn-cs"/>
                        </a:rPr>
                        <a:t>________</a:t>
                      </a:r>
                      <a:r>
                        <a:rPr kumimoji="0" lang="en-US" sz="1100" b="0" i="1" u="none" strike="noStrike" kern="1200" cap="none" spc="0" normalizeH="0" baseline="0" noProof="0" dirty="0" smtClean="0">
                          <a:ln>
                            <a:noFill/>
                          </a:ln>
                          <a:solidFill>
                            <a:schemeClr val="tx1"/>
                          </a:solidFill>
                          <a:effectLst/>
                          <a:uLnTx/>
                          <a:uFillTx/>
                          <a:latin typeface="+mn-lt"/>
                          <a:ea typeface="+mn-ea"/>
                          <a:cs typeface="+mn-cs"/>
                        </a:rPr>
                        <a:t>(</a:t>
                      </a:r>
                      <a:r>
                        <a:rPr kumimoji="0" lang="en-US" sz="1100" b="1" i="1" u="none" strike="noStrike" kern="1200" cap="none" spc="0" normalizeH="0" baseline="0" noProof="0" dirty="0" smtClean="0">
                          <a:ln>
                            <a:noFill/>
                          </a:ln>
                          <a:solidFill>
                            <a:schemeClr val="tx1"/>
                          </a:solidFill>
                          <a:effectLst/>
                          <a:uLnTx/>
                          <a:uFillTx/>
                          <a:latin typeface="+mn-lt"/>
                          <a:ea typeface="+mn-ea"/>
                          <a:cs typeface="+mn-cs"/>
                        </a:rPr>
                        <a:t>Topic Sentence).</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Look for a Hook that grabs the reader’s attention.”</a:t>
                      </a:r>
                    </a:p>
                    <a:p>
                      <a:pPr marL="0"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After Reading - Revisit: </a:t>
                      </a:r>
                      <a:endParaRPr kumimoji="0" lang="en-US" sz="1100" b="1" i="1" u="sng" strike="noStrike" kern="1200" cap="none" spc="0" normalizeH="0" baseline="0" noProof="0" dirty="0" smtClean="0">
                        <a:ln>
                          <a:noFill/>
                        </a:ln>
                        <a:solidFill>
                          <a:srgbClr val="C00000"/>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background knowledge did the author use to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describe or define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why or how </a:t>
                      </a:r>
                      <a:r>
                        <a:rPr kumimoji="0" lang="en-US" sz="1100" b="1" i="1" u="sng" strike="noStrike" kern="1200" cap="none" spc="0" normalizeH="0" baseline="0" noProof="0" dirty="0" smtClean="0">
                          <a:ln>
                            <a:noFill/>
                          </a:ln>
                          <a:solidFill>
                            <a:prstClr val="black"/>
                          </a:solidFill>
                          <a:effectLst/>
                          <a:uLnTx/>
                          <a:uFillTx/>
                          <a:latin typeface="+mn-lt"/>
                          <a:ea typeface="+mn-ea"/>
                          <a:cs typeface="+mn-cs"/>
                        </a:rPr>
                        <a:t>_____</a:t>
                      </a:r>
                      <a:r>
                        <a:rPr kumimoji="0" lang="en-US" sz="1100" b="0"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Topic Sentence</a:t>
                      </a:r>
                      <a:r>
                        <a:rPr kumimoji="0" lang="en-US" sz="1100" b="0"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How did the background knowledge help the reader understand what the rest of the text was about so the reader will want to read more?” Compare the bridge sentence(s) found in the text to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Definition/Description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s chart.  </a:t>
                      </a:r>
                    </a:p>
                    <a:p>
                      <a:pPr marL="171450"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1" u="none" strike="noStrike" kern="1200" cap="none" spc="0" normalizeH="0" baseline="0" noProof="0" dirty="0" smtClean="0">
                          <a:ln>
                            <a:noFill/>
                          </a:ln>
                          <a:solidFill>
                            <a:schemeClr val="tx1"/>
                          </a:solidFill>
                          <a:effectLst/>
                          <a:uLnTx/>
                          <a:uFillTx/>
                          <a:latin typeface="+mn-lt"/>
                          <a:ea typeface="+mn-ea"/>
                          <a:cs typeface="+mn-cs"/>
                        </a:rPr>
                        <a:t>“</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W</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as there a Hook in the text?”</a:t>
                      </a:r>
                    </a:p>
                  </a:txBody>
                  <a:tcPr marL="103625" marR="103625" marT="37725" marB="37725">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A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30997">
                <a:tc gridSpan="3">
                  <a:txBody>
                    <a:bodyPr/>
                    <a:lstStyle/>
                    <a:p>
                      <a:pPr marL="0" marR="0" lvl="0" indent="0" algn="ctr" rtl="0">
                        <a:spcBef>
                          <a:spcPts val="0"/>
                        </a:spcBef>
                        <a:buSzPct val="25000"/>
                        <a:buNone/>
                      </a:pPr>
                      <a:endParaRPr lang="en-US" sz="1400" b="1" i="1" u="none" strike="noStrike" cap="none" baseline="0" dirty="0" smtClean="0">
                        <a:solidFill>
                          <a:srgbClr val="C00000"/>
                        </a:solidFill>
                        <a:latin typeface="Calibri"/>
                        <a:ea typeface="Calibri"/>
                        <a:cs typeface="Calibri"/>
                        <a:sym typeface="Calibri"/>
                      </a:endParaRP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0" marR="0" lvl="0" indent="0" algn="ctr" rtl="0">
                        <a:spcBef>
                          <a:spcPts val="0"/>
                        </a:spcBef>
                        <a:buSzPct val="25000"/>
                        <a:buNone/>
                      </a:pPr>
                      <a:endParaRPr lang="en-US" sz="1400" b="1" i="1" u="none" strike="noStrike" cap="none" baseline="0" dirty="0" smtClean="0">
                        <a:latin typeface="Calibri"/>
                        <a:ea typeface="Calibri"/>
                        <a:cs typeface="Calibri"/>
                        <a:sym typeface="Calibri"/>
                      </a:endParaRPr>
                    </a:p>
                  </a:txBody>
                  <a:tcPr marL="103625" marR="103625" marT="37725" marB="37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hMerge="1">
                  <a:txBody>
                    <a:bodyPr/>
                    <a:lstStyle/>
                    <a:p>
                      <a:endParaRPr lang="en-US"/>
                    </a:p>
                  </a:txBody>
                  <a:tcPr/>
                </a:tc>
                <a:tc gridSpan="2">
                  <a:txBody>
                    <a:bodyPr/>
                    <a:lstStyle/>
                    <a:p>
                      <a:pPr marL="0" indent="0"/>
                      <a:r>
                        <a:rPr lang="en-US" sz="2400" b="1" dirty="0" smtClean="0"/>
                        <a:t>5</a:t>
                      </a:r>
                      <a:endParaRPr lang="en-US" sz="2400" b="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hMerge="1">
                  <a:txBody>
                    <a:bodyPr/>
                    <a:lstStyle/>
                    <a:p>
                      <a:pPr marL="0" indent="0"/>
                      <a:endParaRPr lang="en-US" sz="2400" b="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b="1" i="1" u="none" strike="noStrike" kern="0" cap="none" spc="0" normalizeH="0" baseline="0" noProof="0" dirty="0" smtClean="0">
                          <a:ln>
                            <a:noFill/>
                          </a:ln>
                          <a:solidFill>
                            <a:srgbClr val="000000"/>
                          </a:solidFill>
                          <a:effectLst/>
                          <a:uLnTx/>
                          <a:uFillTx/>
                          <a:latin typeface="Calibri"/>
                          <a:ea typeface="Calibri"/>
                          <a:cs typeface="Calibri"/>
                          <a:sym typeface="Calibri"/>
                          <a:rtl val="0"/>
                        </a:rPr>
                        <a:t> </a:t>
                      </a:r>
                      <a:r>
                        <a:rPr kumimoji="0" lang="en-US" sz="1200" b="1" i="1" u="sng" strike="noStrike" kern="0" cap="none" spc="0" normalizeH="0" baseline="0" noProof="0" dirty="0" smtClean="0">
                          <a:ln>
                            <a:noFill/>
                          </a:ln>
                          <a:solidFill>
                            <a:srgbClr val="000000"/>
                          </a:solidFill>
                          <a:effectLst/>
                          <a:uLnTx/>
                          <a:uFillTx/>
                          <a:latin typeface="Calibri"/>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Calibri"/>
                        <a:ea typeface="Calibri"/>
                        <a:cs typeface="Calibri"/>
                        <a:sym typeface="Calibri"/>
                        <a:rtl val="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B ?”</a:t>
                      </a:r>
                      <a:endParaRPr kumimoji="0" lang="en-US" sz="1100" b="1" i="1" u="none" strike="noStrike" kern="0" cap="none" spc="0" normalizeH="0" baseline="0" noProof="0" dirty="0" smtClean="0">
                        <a:ln>
                          <a:noFill/>
                        </a:ln>
                        <a:solidFill>
                          <a:srgbClr val="C00000"/>
                        </a:solidFill>
                        <a:effectLst/>
                        <a:uLnTx/>
                        <a:uFillTx/>
                        <a:latin typeface="Calibri"/>
                        <a:ea typeface="Calibri"/>
                        <a:cs typeface="Calibri"/>
                        <a:sym typeface="Calibri"/>
                        <a:rtl val="0"/>
                      </a:endParaRPr>
                    </a:p>
                    <a:p>
                      <a:pPr marL="0"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Calibri"/>
                          <a:ea typeface="Calibri"/>
                          <a:cs typeface="Calibri"/>
                          <a:sym typeface="Calibri"/>
                          <a:rtl val="0"/>
                        </a:rPr>
                        <a:t>Students may write on their own TBEAR Graphic Organizers the topic prompt </a:t>
                      </a:r>
                      <a:r>
                        <a:rPr kumimoji="0" lang="en-US" sz="1200" b="1" i="0" u="sng" strike="noStrike" kern="0" cap="none" spc="0" normalizeH="0" baseline="0" noProof="0" dirty="0" smtClean="0">
                          <a:ln>
                            <a:noFill/>
                          </a:ln>
                          <a:solidFill>
                            <a:srgbClr val="000000"/>
                          </a:solidFill>
                          <a:effectLst/>
                          <a:uLnTx/>
                          <a:uFillTx/>
                          <a:latin typeface="Calibri"/>
                          <a:ea typeface="Calibri"/>
                          <a:cs typeface="Calibri"/>
                          <a:sym typeface="Calibri"/>
                          <a:rtl val="0"/>
                        </a:rPr>
                        <a:t>response</a:t>
                      </a:r>
                      <a:r>
                        <a:rPr kumimoji="0" lang="en-US" sz="1200" b="0" i="0" u="none" strike="noStrike" kern="0" cap="none" spc="0" normalizeH="0" baseline="0" noProof="0" dirty="0" smtClean="0">
                          <a:ln>
                            <a:noFill/>
                          </a:ln>
                          <a:solidFill>
                            <a:srgbClr val="000000"/>
                          </a:solidFill>
                          <a:effectLst/>
                          <a:uLnTx/>
                          <a:uFillTx/>
                          <a:latin typeface="Calibri"/>
                          <a:ea typeface="Calibri"/>
                          <a:cs typeface="Calibri"/>
                          <a:sym typeface="Calibri"/>
                          <a:rtl val="0"/>
                        </a:rPr>
                        <a:t> or you may do it as a class on a class TBEAR Graphic Organizer.</a:t>
                      </a: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hMerge="1">
                  <a:txBody>
                    <a:bodyPr/>
                    <a:lstStyle/>
                    <a:p>
                      <a:endParaRPr lang="en-US"/>
                    </a:p>
                  </a:txBody>
                  <a:tcPr/>
                </a:tc>
              </a:tr>
              <a:tr h="813065">
                <a:tc rowSpan="2"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1200" cap="none" spc="0" normalizeH="0" baseline="0" noProof="0" dirty="0" smtClean="0">
                          <a:ln>
                            <a:noFill/>
                          </a:ln>
                          <a:solidFill>
                            <a:prstClr val="black"/>
                          </a:solidFill>
                          <a:effectLst/>
                          <a:uLnTx/>
                          <a:uFillTx/>
                          <a:latin typeface="Anton"/>
                          <a:ea typeface="Anton"/>
                          <a:cs typeface="Anton"/>
                          <a:sym typeface="Anton"/>
                        </a:rPr>
                        <a:t>B</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 of the Main Idea </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that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p>
                  </a:txBody>
                  <a:tcPr marL="103625" marR="103625" marT="37725" marB="37725" anchor="ctr">
                    <a:lnL w="12700" cap="flat" cmpd="sng" algn="ctr">
                      <a:solidFill>
                        <a:schemeClr val="tx1"/>
                      </a:solidFill>
                      <a:prstDash val="solid"/>
                      <a:round/>
                      <a:headEnd type="none" w="med" len="med"/>
                      <a:tailEnd type="none" w="med" len="med"/>
                    </a:lnL>
                    <a:lnB w="28575" cap="flat" cmpd="sng" algn="ctr">
                      <a:solidFill>
                        <a:schemeClr val="dk1"/>
                      </a:solidFill>
                      <a:prstDash val="solid"/>
                      <a:round/>
                      <a:headEnd type="none" w="med" len="med"/>
                      <a:tailEnd type="none" w="med" len="med"/>
                    </a:lnB>
                    <a:solidFill>
                      <a:srgbClr val="D8E2F3"/>
                    </a:solidFill>
                  </a:tcPr>
                </a:tc>
                <a:tc rowSpan="2" hMerge="1">
                  <a:txBody>
                    <a:bodyPr/>
                    <a:lstStyle/>
                    <a:p>
                      <a:pPr marL="0" marR="0" lvl="0" indent="0" algn="ctr" rtl="0">
                        <a:spcBef>
                          <a:spcPts val="0"/>
                        </a:spcBef>
                        <a:buSzPct val="25000"/>
                        <a:buNone/>
                      </a:pPr>
                      <a:endParaRPr lang="en-US" sz="1200" b="0" u="none" strike="noStrike" cap="none" baseline="0" dirty="0">
                        <a:latin typeface="Calibri"/>
                        <a:ea typeface="Calibri"/>
                        <a:cs typeface="Calibri"/>
                        <a:sym typeface="Calibri"/>
                      </a:endParaRPr>
                    </a:p>
                  </a:txBody>
                  <a:tcPr marL="103625" marR="103625" marT="37725" marB="37725" anchor="ctr">
                    <a:lnB w="28575" cap="flat" cmpd="sng">
                      <a:solidFill>
                        <a:schemeClr val="dk1"/>
                      </a:solidFill>
                      <a:prstDash val="solid"/>
                      <a:round/>
                      <a:headEnd type="none" w="med" len="med"/>
                      <a:tailEnd type="none" w="med" len="med"/>
                    </a:lnB>
                    <a:solidFill>
                      <a:srgbClr val="D8E2F3"/>
                    </a:solidFill>
                  </a:tcPr>
                </a:tc>
                <a:tc rowSpan="2" hMerge="1">
                  <a:txBody>
                    <a:bodyPr/>
                    <a:lstStyle/>
                    <a:p>
                      <a:endParaRPr lang="en-US"/>
                    </a:p>
                  </a:txBody>
                  <a:tcPr/>
                </a:tc>
                <a:tc gridSpan="4">
                  <a:txBody>
                    <a:bodyPr/>
                    <a:lstStyle/>
                    <a:p>
                      <a:pPr marL="0" marR="0" lvl="0" indent="0" algn="l" rtl="0">
                        <a:spcBef>
                          <a:spcPts val="0"/>
                        </a:spcBef>
                        <a:buNone/>
                      </a:pPr>
                      <a:r>
                        <a:rPr lang="en-US" sz="1200" b="1" i="0" u="sng" dirty="0" smtClean="0"/>
                        <a:t>Bridge</a:t>
                      </a:r>
                      <a:r>
                        <a:rPr lang="en-US" sz="1200" b="1" i="0" u="none" dirty="0" smtClean="0"/>
                        <a:t> </a:t>
                      </a:r>
                      <a:r>
                        <a:rPr lang="en-US" sz="1400" b="1" i="0" u="none" dirty="0" smtClean="0"/>
                        <a:t>– </a:t>
                      </a:r>
                      <a:r>
                        <a:rPr lang="en-US" sz="1200" b="1" i="1" u="none" dirty="0" smtClean="0"/>
                        <a:t>background knowledge </a:t>
                      </a:r>
                      <a:r>
                        <a:rPr lang="en-US" sz="1200" b="0" i="1" u="none" dirty="0" smtClean="0"/>
                        <a:t>about the </a:t>
                      </a:r>
                      <a:r>
                        <a:rPr lang="en-US" sz="1200" b="1" i="1" u="none" dirty="0" smtClean="0"/>
                        <a:t>topic</a:t>
                      </a:r>
                      <a:r>
                        <a:rPr lang="en-US" sz="1200" b="1" i="1" u="none" baseline="0" dirty="0" smtClean="0"/>
                        <a:t> </a:t>
                      </a:r>
                      <a:r>
                        <a:rPr lang="en-US" sz="1200" b="0" i="1" u="none" baseline="0" dirty="0" smtClean="0"/>
                        <a:t>connecting to the </a:t>
                      </a:r>
                      <a:r>
                        <a:rPr lang="en-US" sz="1200" b="1" i="1" u="none" dirty="0" smtClean="0"/>
                        <a:t>main idea</a:t>
                      </a:r>
                      <a:r>
                        <a:rPr lang="en-US" sz="1200" b="0" i="1" u="none" dirty="0" smtClean="0"/>
                        <a:t>. </a:t>
                      </a:r>
                      <a:r>
                        <a:rPr lang="en-US" sz="1100" b="0" i="0" dirty="0" smtClean="0"/>
                        <a:t>land moves quickly </a:t>
                      </a:r>
                    </a:p>
                    <a:p>
                      <a:pPr marL="171450" marR="0" lvl="0" indent="-171450" algn="l" rtl="0">
                        <a:spcBef>
                          <a:spcPts val="0"/>
                        </a:spcBef>
                        <a:buFont typeface="Arial" panose="020B0604020202020204" pitchFamily="34" charset="0"/>
                        <a:buChar char="•"/>
                      </a:pPr>
                      <a:r>
                        <a:rPr lang="en-US" sz="1100" b="0" i="0" dirty="0" smtClean="0"/>
                        <a:t>steep slope </a:t>
                      </a:r>
                    </a:p>
                    <a:p>
                      <a:pPr marL="171450" marR="0" lvl="0" indent="-171450" algn="l" rtl="0">
                        <a:spcBef>
                          <a:spcPts val="0"/>
                        </a:spcBef>
                        <a:buFont typeface="Arial" panose="020B0604020202020204" pitchFamily="34" charset="0"/>
                        <a:buChar char="•"/>
                      </a:pPr>
                      <a:r>
                        <a:rPr lang="en-US" sz="1100" b="0" i="0" dirty="0" smtClean="0"/>
                        <a:t>large amount of earth, mud, rock, other materials</a:t>
                      </a:r>
                      <a:endParaRPr sz="1100" b="0" i="0" dirty="0"/>
                    </a:p>
                  </a:txBody>
                  <a:tcPr marL="103625" marR="103625" marT="37725" marB="37725">
                    <a:lnR w="12700" cap="flat" cmpd="sng" algn="ctr">
                      <a:solidFill>
                        <a:schemeClr val="tx1"/>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chemeClr val="lt1"/>
                    </a:solidFill>
                  </a:tcPr>
                </a:tc>
                <a:tc hMerge="1">
                  <a:txBody>
                    <a:bodyPr/>
                    <a:lstStyle/>
                    <a:p>
                      <a:pPr marL="1588" lvl="0" indent="0" algn="l" rtl="0">
                        <a:spcBef>
                          <a:spcPts val="0"/>
                        </a:spcBef>
                        <a:buNone/>
                      </a:pPr>
                      <a:endParaRPr sz="1400" i="1" dirty="0"/>
                    </a:p>
                  </a:txBody>
                  <a:tcPr marL="103625" marR="103625" marT="37725" marB="37725">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tr>
              <a:tr h="427493">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Bridge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 </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Hook</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 to grab the reader’s attention.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Watch out! (the hook!)</a:t>
                      </a:r>
                    </a:p>
                  </a:txBody>
                  <a:tcPr marL="103625" marR="103625" marT="37725" marB="37725">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dk1"/>
                      </a:solid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 name="TextBox 1"/>
          <p:cNvSpPr txBox="1"/>
          <p:nvPr/>
        </p:nvSpPr>
        <p:spPr>
          <a:xfrm>
            <a:off x="1363716" y="305299"/>
            <a:ext cx="2065313" cy="507821"/>
          </a:xfrm>
          <a:prstGeom prst="rect">
            <a:avLst/>
          </a:prstGeom>
          <a:noFill/>
        </p:spPr>
        <p:txBody>
          <a:bodyPr wrap="square" lIns="91368" tIns="45682" rIns="91368" bIns="45682" rtlCol="0">
            <a:spAutoFit/>
          </a:bodyPr>
          <a:lstStyle/>
          <a:p>
            <a:pPr algn="ctr"/>
            <a:r>
              <a:rPr lang="en-US" sz="2700" dirty="0">
                <a:latin typeface="Arial Black" panose="020B0A04020102020204" pitchFamily="34" charset="0"/>
              </a:rPr>
              <a:t>READ</a:t>
            </a:r>
          </a:p>
        </p:txBody>
      </p:sp>
      <p:sp>
        <p:nvSpPr>
          <p:cNvPr id="12" name="Rectangle 11"/>
          <p:cNvSpPr/>
          <p:nvPr/>
        </p:nvSpPr>
        <p:spPr>
          <a:xfrm>
            <a:off x="3780959" y="-70245"/>
            <a:ext cx="733298" cy="903675"/>
          </a:xfrm>
          <a:prstGeom prst="rect">
            <a:avLst/>
          </a:prstGeom>
          <a:noFill/>
        </p:spPr>
        <p:txBody>
          <a:bodyPr wrap="square" lIns="91368" tIns="45682" rIns="91368" bIns="45682">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300" b="1" dirty="0">
                <a:ln w="50800"/>
                <a:solidFill>
                  <a:srgbClr val="00B0F0"/>
                </a:solidFill>
                <a:latin typeface="Calibri"/>
                <a:sym typeface="Calibri"/>
              </a:rPr>
              <a:t>B</a:t>
            </a:r>
            <a:endParaRPr lang="en-US" sz="5300" b="1" dirty="0">
              <a:ln w="50800"/>
              <a:solidFill>
                <a:srgbClr val="00B0F0"/>
              </a:solidFill>
            </a:endParaRPr>
          </a:p>
        </p:txBody>
      </p:sp>
      <p:grpSp>
        <p:nvGrpSpPr>
          <p:cNvPr id="24" name="Group 23"/>
          <p:cNvGrpSpPr/>
          <p:nvPr/>
        </p:nvGrpSpPr>
        <p:grpSpPr>
          <a:xfrm rot="20667221">
            <a:off x="305213" y="7799815"/>
            <a:ext cx="2680180" cy="1092449"/>
            <a:chOff x="109517" y="6533762"/>
            <a:chExt cx="3090430" cy="1128965"/>
          </a:xfrm>
        </p:grpSpPr>
        <p:pic>
          <p:nvPicPr>
            <p:cNvPr id="25"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18634" y="6698723"/>
              <a:ext cx="3081313" cy="669834"/>
            </a:xfrm>
            <a:prstGeom prst="rect">
              <a:avLst/>
            </a:prstGeom>
            <a:noFill/>
          </p:spPr>
          <p:txBody>
            <a:bodyPr wrap="square" rtlCol="0">
              <a:spAutoFit/>
            </a:bodyPr>
            <a:lstStyle/>
            <a:p>
              <a:pPr algn="ctr"/>
              <a:r>
                <a:rPr lang="en-US" dirty="0">
                  <a:latin typeface="Arial Black" panose="020B0A04020102020204" pitchFamily="34" charset="0"/>
                </a:rPr>
                <a:t>Record</a:t>
              </a:r>
            </a:p>
            <a:p>
              <a:pPr algn="ctr"/>
              <a:r>
                <a:rPr lang="en-US" dirty="0">
                  <a:latin typeface="Arial Black" panose="020B0A04020102020204" pitchFamily="34" charset="0"/>
                </a:rPr>
                <a:t>Final Notes</a:t>
              </a:r>
            </a:p>
          </p:txBody>
        </p:sp>
      </p:grpSp>
      <p:sp>
        <p:nvSpPr>
          <p:cNvPr id="19" name="Rectangle 18"/>
          <p:cNvSpPr/>
          <p:nvPr/>
        </p:nvSpPr>
        <p:spPr>
          <a:xfrm>
            <a:off x="5001695" y="135590"/>
            <a:ext cx="2313672" cy="656875"/>
          </a:xfrm>
          <a:prstGeom prst="rect">
            <a:avLst/>
          </a:prstGeom>
        </p:spPr>
        <p:txBody>
          <a:bodyPr wrap="square" lIns="101811" tIns="50906" rIns="101811" bIns="50906">
            <a:spAutoFit/>
          </a:bodyPr>
          <a:lstStyle/>
          <a:p>
            <a:pPr lvl="0" algn="ctr">
              <a:buSzPct val="25000"/>
            </a:pPr>
            <a:r>
              <a:rPr lang="en-US" b="1" dirty="0">
                <a:solidFill>
                  <a:srgbClr val="C00000"/>
                </a:solidFill>
                <a:effectLst>
                  <a:outerShdw blurRad="38100" dist="38100" dir="2700000" algn="tl">
                    <a:srgbClr val="000000">
                      <a:alpha val="43137"/>
                    </a:srgbClr>
                  </a:outerShdw>
                </a:effectLst>
              </a:rPr>
              <a:t>Bridge Introduction</a:t>
            </a:r>
          </a:p>
          <a:p>
            <a:pPr lvl="0" algn="ctr">
              <a:buSzPct val="25000"/>
            </a:pPr>
            <a:r>
              <a:rPr lang="en-US" b="1" dirty="0">
                <a:solidFill>
                  <a:srgbClr val="C00000"/>
                </a:solidFill>
                <a:effectLst>
                  <a:outerShdw blurRad="38100" dist="38100" dir="2700000" algn="tl">
                    <a:srgbClr val="000000">
                      <a:alpha val="43137"/>
                    </a:srgbClr>
                  </a:outerShdw>
                </a:effectLst>
              </a:rPr>
              <a:t>Lesson 2</a:t>
            </a:r>
          </a:p>
        </p:txBody>
      </p:sp>
      <p:pic>
        <p:nvPicPr>
          <p:cNvPr id="13" name="Picture 12"/>
          <p:cNvPicPr>
            <a:picLocks noChangeAspect="1"/>
          </p:cNvPicPr>
          <p:nvPr/>
        </p:nvPicPr>
        <p:blipFill rotWithShape="1">
          <a:blip r:embed="rId6"/>
          <a:srcRect l="23375" t="43778" r="67058" b="37259"/>
          <a:stretch/>
        </p:blipFill>
        <p:spPr>
          <a:xfrm>
            <a:off x="5781575" y="906319"/>
            <a:ext cx="1765815" cy="9553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5" name="Straight Connector 4"/>
          <p:cNvCxnSpPr/>
          <p:nvPr/>
        </p:nvCxnSpPr>
        <p:spPr>
          <a:xfrm>
            <a:off x="1118979" y="5541571"/>
            <a:ext cx="130797" cy="683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5781575" y="9452745"/>
            <a:ext cx="1748790" cy="535517"/>
          </a:xfrm>
        </p:spPr>
        <p:txBody>
          <a:bodyPr/>
          <a:lstStyle/>
          <a:p>
            <a:fld id="{1A106AFE-017A-4B10-8C59-6A35C2B2E226}" type="slidenum">
              <a:rPr lang="en-US" smtClean="0"/>
              <a:t>12</a:t>
            </a:fld>
            <a:endParaRPr lang="en-US" dirty="0"/>
          </a:p>
        </p:txBody>
      </p:sp>
    </p:spTree>
    <p:extLst>
      <p:ext uri="{BB962C8B-B14F-4D97-AF65-F5344CB8AC3E}">
        <p14:creationId xmlns:p14="http://schemas.microsoft.com/office/powerpoint/2010/main" val="2176916826"/>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39649545"/>
              </p:ext>
            </p:extLst>
          </p:nvPr>
        </p:nvGraphicFramePr>
        <p:xfrm>
          <a:off x="185980" y="213932"/>
          <a:ext cx="7527426" cy="9681767"/>
        </p:xfrm>
        <a:graphic>
          <a:graphicData uri="http://schemas.openxmlformats.org/drawingml/2006/table">
            <a:tbl>
              <a:tblPr firstRow="1" bandRow="1">
                <a:tableStyleId>{5C22544A-7EE6-4342-B048-85BDC9FD1C3A}</a:tableStyleId>
              </a:tblPr>
              <a:tblGrid>
                <a:gridCol w="2738889"/>
                <a:gridCol w="967073"/>
                <a:gridCol w="2230299"/>
                <a:gridCol w="817510"/>
                <a:gridCol w="773655"/>
              </a:tblGrid>
              <a:tr h="370127">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5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Bridge Introduction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(Background Knowledge and Hook)</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2</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How do fifth grade students identify information in a text that gives the reader Background Knowledge (of what a reader will learn) and the Hook (what grabs the reader’s attention)?</a:t>
                      </a:r>
                    </a:p>
                    <a:p>
                      <a:pPr marL="0" marR="0" lvl="0" indent="3175" algn="l" defTabSz="685800" rtl="0" eaLnBrk="1" fontAlgn="auto" latinLnBrk="0" hangingPunct="1">
                        <a:lnSpc>
                          <a:spcPct val="100000"/>
                        </a:lnSpc>
                        <a:spcBef>
                          <a:spcPts val="0"/>
                        </a:spcBef>
                        <a:spcAft>
                          <a:spcPts val="0"/>
                        </a:spcAft>
                        <a:buClrTx/>
                        <a:buSzPct val="25000"/>
                        <a:buFontTx/>
                        <a:buNone/>
                        <a:tabLst/>
                        <a:defRPr/>
                      </a:pPr>
                      <a:r>
                        <a:rPr kumimoji="0" lang="en-US" sz="900" b="1" i="0" u="none" strike="noStrike" kern="1200" cap="none" spc="0" normalizeH="0" baseline="0" noProof="0" dirty="0" smtClean="0">
                          <a:ln>
                            <a:noFill/>
                          </a:ln>
                          <a:solidFill>
                            <a:srgbClr val="C00000"/>
                          </a:solidFill>
                          <a:effectLst/>
                          <a:uLnTx/>
                          <a:uFillTx/>
                          <a:latin typeface="+mn-lt"/>
                          <a:ea typeface="+mn-ea"/>
                          <a:cs typeface="+mn-cs"/>
                        </a:rPr>
                        <a:t>B- Lesson 2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Standards RI.3, RI.4, W.2a-b</a:t>
                      </a:r>
                    </a:p>
                    <a:p>
                      <a:pPr marL="0" marR="0" lvl="0" indent="3175" algn="l" defTabSz="685800" rtl="0" eaLnBrk="1" fontAlgn="auto" latinLnBrk="0" hangingPunct="1">
                        <a:lnSpc>
                          <a:spcPct val="100000"/>
                        </a:lnSpc>
                        <a:spcBef>
                          <a:spcPts val="0"/>
                        </a:spcBef>
                        <a:spcAft>
                          <a:spcPts val="0"/>
                        </a:spcAft>
                        <a:buClrTx/>
                        <a:buSzPct val="25000"/>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15888" marR="0" lvl="0" indent="-11588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 can identify the Background Knowledge and the Hook of an  introduction (the two parts of the Bridge).</a:t>
                      </a:r>
                    </a:p>
                    <a:p>
                      <a:pPr marL="0" marR="0" lvl="0" indent="31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 I can explain how each tells more about the Main Idea.</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600" b="1" dirty="0" smtClean="0"/>
                        <a:t>Essential Skills</a:t>
                      </a:r>
                      <a:r>
                        <a:rPr lang="en-US" sz="1600" b="1" baseline="0" dirty="0" smtClean="0"/>
                        <a:t> and Concepts</a:t>
                      </a:r>
                      <a:endParaRPr lang="en-US" sz="16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CCSS.ELA-LITERACY.RI.5.3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Explain the relationships or interactions between two or more individuals, events, ideas, or concepts in a historical, scientific, or technical text based on specific information in the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  in reference to identifying the background knowledge and hook in a bridge</a:t>
                      </a:r>
                      <a:endParaRPr kumimoji="0" lang="en-US" sz="8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smtClean="0">
                          <a:ln>
                            <a:noFill/>
                          </a:ln>
                          <a:solidFill>
                            <a:schemeClr val="tx1"/>
                          </a:solidFill>
                          <a:effectLst/>
                          <a:uLnTx/>
                          <a:uFillTx/>
                          <a:latin typeface="+mn-lt"/>
                          <a:ea typeface="+mn-ea"/>
                          <a:cs typeface="+mn-cs"/>
                        </a:rPr>
                        <a:t>Note: </a:t>
                      </a:r>
                      <a:r>
                        <a:rPr kumimoji="0" lang="en-US" sz="800" b="0" i="1" u="none" strike="noStrike" kern="1200" cap="none" spc="0" normalizeH="0" baseline="0" noProof="0" dirty="0" smtClean="0">
                          <a:ln>
                            <a:noFill/>
                          </a:ln>
                          <a:solidFill>
                            <a:prstClr val="black"/>
                          </a:solidFill>
                          <a:effectLst/>
                          <a:uLnTx/>
                          <a:uFillTx/>
                          <a:latin typeface="+mn-lt"/>
                          <a:ea typeface="+mn-ea"/>
                          <a:cs typeface="+mn-cs"/>
                        </a:rPr>
                        <a:t>In grade 5 students should understand  in more depth, how the Background Knowledge begins to Bridge the introduction </a:t>
                      </a:r>
                      <a:r>
                        <a:rPr kumimoji="0" lang="en-US" sz="800" b="1" i="1" u="none" strike="noStrike" kern="1200" cap="none" spc="0" normalizeH="0" baseline="0" noProof="0" dirty="0" smtClean="0">
                          <a:ln>
                            <a:noFill/>
                          </a:ln>
                          <a:solidFill>
                            <a:prstClr val="black"/>
                          </a:solidFill>
                          <a:effectLst/>
                          <a:uLnTx/>
                          <a:uFillTx/>
                          <a:latin typeface="+mn-lt"/>
                          <a:ea typeface="+mn-ea"/>
                          <a:cs typeface="+mn-cs"/>
                        </a:rPr>
                        <a:t>to the body </a:t>
                      </a:r>
                      <a:r>
                        <a:rPr kumimoji="0" lang="en-US" sz="800" b="0" i="1" u="none" strike="noStrike" kern="1200" cap="none" spc="0" normalizeH="0" baseline="0" noProof="0" dirty="0" smtClean="0">
                          <a:ln>
                            <a:noFill/>
                          </a:ln>
                          <a:solidFill>
                            <a:prstClr val="black"/>
                          </a:solidFill>
                          <a:effectLst/>
                          <a:uLnTx/>
                          <a:uFillTx/>
                          <a:latin typeface="+mn-lt"/>
                          <a:ea typeface="+mn-ea"/>
                          <a:cs typeface="+mn-cs"/>
                        </a:rPr>
                        <a:t>of the text. In grade 5 the relationships or interactions in a text can also be seen in the Bridge and Hook.  How do the ideas in either connect to specific information in the text?</a:t>
                      </a:r>
                      <a:endParaRPr kumimoji="0" lang="en-US" sz="850" b="0" i="1"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identifying the Background Knowledge and Hook of a text used as the Bridge in the introduction, students need to be able to…</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number paragraphs or sections of a text before taking notes.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knows the two parts of a Bridge (Background Knowledge and Hook).</a:t>
                      </a:r>
                    </a:p>
                    <a:p>
                      <a:pPr marL="173038" marR="0" lvl="0" indent="-17303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understand that Background Knowledge connects to the Main Idea (Topic Sentence) of the text bridging the introduction to the body.</a:t>
                      </a:r>
                    </a:p>
                    <a:p>
                      <a:pPr marL="173038" marR="0" lvl="0" indent="-17303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understand connections between the Bridge and Body of the text.</a:t>
                      </a:r>
                    </a:p>
                    <a:p>
                      <a:pPr marL="173038" marR="0" lvl="0" indent="-17303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recognize the focus of Background Knowledge (expanding the Main Idea)of events, ideas or concepts.</a:t>
                      </a:r>
                    </a:p>
                    <a:p>
                      <a:pPr marL="173038" marR="0" lvl="0" indent="-17303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understand Hooks grab the reader’s attention in the introduction.</a:t>
                      </a:r>
                    </a:p>
                    <a:p>
                      <a:pPr marL="173038" marR="0" lvl="0" indent="-17303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takes notes while reading the text (does this sentence meet the criteria of Background Knowledge or a Hook)?</a:t>
                      </a:r>
                    </a:p>
                    <a:p>
                      <a:pPr marL="173038" marR="0" lvl="0" indent="-17303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identifies and highlights the Bridge in an introduction.</a:t>
                      </a:r>
                    </a:p>
                    <a:p>
                      <a:pPr marL="173038" marR="0" lvl="0" indent="-17303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identifies and highlights the Hook in an introduction.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100" b="1" dirty="0" smtClean="0"/>
                        <a:t>Academic</a:t>
                      </a:r>
                      <a:endParaRPr lang="en-US" sz="11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100" b="1" dirty="0" smtClean="0"/>
                        <a:t>Cognates</a:t>
                      </a:r>
                      <a:endParaRPr lang="en-US" sz="11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593876">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800" dirty="0" smtClean="0"/>
                        <a:t>bridge</a:t>
                      </a:r>
                    </a:p>
                    <a:p>
                      <a:pPr marL="112713" indent="-112713">
                        <a:buFont typeface="Arial" panose="020B0604020202020204" pitchFamily="34" charset="0"/>
                        <a:buChar char="•"/>
                      </a:pPr>
                      <a:r>
                        <a:rPr lang="en-US" sz="800" dirty="0" smtClean="0"/>
                        <a:t>background knowledge</a:t>
                      </a:r>
                    </a:p>
                    <a:p>
                      <a:pPr marL="112713" indent="-112713">
                        <a:buFont typeface="Arial" panose="020B0604020202020204" pitchFamily="34" charset="0"/>
                        <a:buChar char="•"/>
                      </a:pPr>
                      <a:r>
                        <a:rPr lang="en-US" sz="800" dirty="0" smtClean="0"/>
                        <a:t>hook</a:t>
                      </a:r>
                    </a:p>
                    <a:p>
                      <a:pPr marL="112713" indent="-112713">
                        <a:buFont typeface="Arial" panose="020B0604020202020204" pitchFamily="34" charset="0"/>
                        <a:buChar char="•"/>
                      </a:pPr>
                      <a:r>
                        <a:rPr lang="en-US" sz="800" dirty="0" smtClean="0"/>
                        <a:t>main idea</a:t>
                      </a:r>
                    </a:p>
                    <a:p>
                      <a:pPr marL="112713" indent="-112713">
                        <a:buFont typeface="Arial" panose="020B0604020202020204" pitchFamily="34" charset="0"/>
                        <a:buChar char="•"/>
                      </a:pPr>
                      <a:r>
                        <a:rPr lang="en-US" sz="800" dirty="0" smtClean="0"/>
                        <a:t>interacts</a:t>
                      </a:r>
                    </a:p>
                    <a:p>
                      <a:pPr marL="112713" indent="-112713">
                        <a:buFont typeface="Arial" panose="020B0604020202020204" pitchFamily="34" charset="0"/>
                        <a:buChar char="•"/>
                      </a:pPr>
                      <a:r>
                        <a:rPr lang="en-US" sz="800" dirty="0" smtClean="0"/>
                        <a:t>relationship</a:t>
                      </a:r>
                    </a:p>
                    <a:p>
                      <a:pPr marL="112713" indent="-112713">
                        <a:buFont typeface="Arial" panose="020B0604020202020204" pitchFamily="34" charset="0"/>
                        <a:buChar char="•"/>
                      </a:pPr>
                      <a:r>
                        <a:rPr lang="en-US" sz="800" dirty="0" smtClean="0"/>
                        <a:t>connects</a:t>
                      </a:r>
                    </a:p>
                    <a:p>
                      <a:pPr marL="112713" indent="-112713">
                        <a:buFont typeface="Arial" panose="020B0604020202020204" pitchFamily="34" charset="0"/>
                        <a:buChar char="•"/>
                      </a:pPr>
                      <a:r>
                        <a:rPr lang="en-US" sz="800" dirty="0" smtClean="0"/>
                        <a:t>historical</a:t>
                      </a:r>
                    </a:p>
                    <a:p>
                      <a:pPr marL="112713" indent="-112713">
                        <a:buFont typeface="Arial" panose="020B0604020202020204" pitchFamily="34" charset="0"/>
                        <a:buChar char="•"/>
                      </a:pPr>
                      <a:r>
                        <a:rPr lang="en-US" sz="800" dirty="0" smtClean="0"/>
                        <a:t>scientific</a:t>
                      </a:r>
                    </a:p>
                    <a:p>
                      <a:pPr marL="112713" indent="-112713">
                        <a:buFont typeface="Arial" panose="020B0604020202020204" pitchFamily="34" charset="0"/>
                        <a:buChar char="•"/>
                      </a:pPr>
                      <a:r>
                        <a:rPr lang="en-US" sz="800" dirty="0" smtClean="0"/>
                        <a:t>technical</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000" b="0" i="0" u="none" strike="noStrike" kern="1200" cap="none" spc="0" normalizeH="0" baseline="0" noProof="0" dirty="0" smtClean="0">
                        <a:ln>
                          <a:noFill/>
                        </a:ln>
                        <a:solidFill>
                          <a:prstClr val="black"/>
                        </a:solidFill>
                        <a:effectLst/>
                        <a:uLnTx/>
                        <a:uFillTx/>
                        <a:latin typeface="+mn-lt"/>
                        <a:ea typeface="+mn-ea"/>
                        <a:cs typeface="+mn-cs"/>
                      </a:endParaRP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800" b="0" i="0" u="none" strike="noStrike" kern="1200" cap="none" spc="0" normalizeH="0" baseline="0" noProof="0" dirty="0" smtClean="0">
                        <a:ln>
                          <a:noFill/>
                        </a:ln>
                        <a:solidFill>
                          <a:prstClr val="black"/>
                        </a:solidFill>
                        <a:effectLst/>
                        <a:uLnTx/>
                        <a:uFillTx/>
                        <a:latin typeface="+mn-lt"/>
                        <a:ea typeface="+mn-ea"/>
                        <a:cs typeface="+mn-cs"/>
                      </a:endParaRP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_tradnl" sz="800" b="0" i="0" u="none" strike="noStrike" kern="1200" cap="none" spc="0" normalizeH="0" baseline="0" noProof="0" dirty="0" smtClean="0">
                        <a:ln>
                          <a:noFill/>
                        </a:ln>
                        <a:solidFill>
                          <a:prstClr val="black"/>
                        </a:solidFill>
                        <a:effectLst/>
                        <a:uLnTx/>
                        <a:uFillTx/>
                        <a:latin typeface="+mn-lt"/>
                        <a:ea typeface="+mn-ea"/>
                        <a:cs typeface="+mn-cs"/>
                      </a:endParaRP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800" b="0" i="0" u="none" strike="noStrike" kern="1200" cap="none" spc="0" normalizeH="0" baseline="0" noProof="0" dirty="0" smtClean="0">
                          <a:ln>
                            <a:noFill/>
                          </a:ln>
                          <a:solidFill>
                            <a:prstClr val="black"/>
                          </a:solidFill>
                          <a:effectLst/>
                          <a:uLnTx/>
                          <a:uFillTx/>
                          <a:latin typeface="+mn-lt"/>
                          <a:ea typeface="+mn-ea"/>
                          <a:cs typeface="+mn-cs"/>
                        </a:rPr>
                        <a:t>idea </a:t>
                      </a:r>
                      <a:r>
                        <a:rPr kumimoji="0" lang="es-ES_tradnl" sz="800" b="0" i="0" u="none" strike="noStrike" kern="1200" cap="none" spc="0" normalizeH="0" baseline="0" noProof="0" dirty="0" smtClean="0">
                          <a:ln>
                            <a:noFill/>
                          </a:ln>
                          <a:solidFill>
                            <a:prstClr val="black"/>
                          </a:solidFill>
                          <a:effectLst/>
                          <a:uLnTx/>
                          <a:uFillTx/>
                          <a:latin typeface="+mn-lt"/>
                          <a:ea typeface="+mn-ea"/>
                          <a:cs typeface="+mn-cs"/>
                        </a:rPr>
                        <a:t>____</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800" b="0" i="0" u="none" strike="noStrike" kern="1200" cap="none" spc="0" normalizeH="0" baseline="0" noProof="0" dirty="0" smtClean="0">
                          <a:ln>
                            <a:noFill/>
                          </a:ln>
                          <a:solidFill>
                            <a:prstClr val="black"/>
                          </a:solidFill>
                          <a:effectLst/>
                          <a:uLnTx/>
                          <a:uFillTx/>
                          <a:latin typeface="+mn-lt"/>
                          <a:ea typeface="+mn-ea"/>
                          <a:cs typeface="+mn-cs"/>
                        </a:rPr>
                        <a:t>interactúa</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800" b="0" i="0" u="none" strike="noStrike" kern="1200" cap="none" spc="0" normalizeH="0" baseline="0" noProof="0" dirty="0" smtClean="0">
                          <a:ln>
                            <a:noFill/>
                          </a:ln>
                          <a:solidFill>
                            <a:prstClr val="black"/>
                          </a:solidFill>
                          <a:effectLst/>
                          <a:uLnTx/>
                          <a:uFillTx/>
                          <a:latin typeface="+mn-lt"/>
                          <a:ea typeface="+mn-ea"/>
                          <a:cs typeface="+mn-cs"/>
                        </a:rPr>
                        <a:t>relación</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800" b="0" i="0" u="none" strike="noStrike" kern="1200" cap="none" spc="0" normalizeH="0" baseline="0" noProof="0" dirty="0" smtClean="0">
                          <a:ln>
                            <a:noFill/>
                          </a:ln>
                          <a:solidFill>
                            <a:prstClr val="black"/>
                          </a:solidFill>
                          <a:effectLst/>
                          <a:uLnTx/>
                          <a:uFillTx/>
                          <a:latin typeface="+mn-lt"/>
                          <a:ea typeface="+mn-ea"/>
                          <a:cs typeface="+mn-cs"/>
                        </a:rPr>
                        <a:t>conecta</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800" b="0" i="0" u="none" strike="noStrike" kern="1200" cap="none" spc="0" normalizeH="0" baseline="0" noProof="0" dirty="0" smtClean="0">
                          <a:ln>
                            <a:noFill/>
                          </a:ln>
                          <a:solidFill>
                            <a:prstClr val="black"/>
                          </a:solidFill>
                          <a:effectLst/>
                          <a:uLnTx/>
                          <a:uFillTx/>
                          <a:latin typeface="+mn-lt"/>
                          <a:ea typeface="+mn-ea"/>
                          <a:cs typeface="+mn-cs"/>
                        </a:rPr>
                        <a:t>histórico</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800" b="0" i="0" u="none" strike="noStrike" kern="1200" cap="none" spc="0" normalizeH="0" baseline="0" noProof="0" dirty="0" smtClean="0">
                          <a:ln>
                            <a:noFill/>
                          </a:ln>
                          <a:solidFill>
                            <a:prstClr val="black"/>
                          </a:solidFill>
                          <a:effectLst/>
                          <a:uLnTx/>
                          <a:uFillTx/>
                          <a:latin typeface="+mn-lt"/>
                          <a:ea typeface="+mn-ea"/>
                          <a:cs typeface="+mn-cs"/>
                        </a:rPr>
                        <a:t>científico</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800" b="0" i="0" u="none" strike="noStrike" kern="1200" cap="none" spc="0" normalizeH="0" baseline="0" noProof="0" dirty="0" smtClean="0">
                          <a:ln>
                            <a:noFill/>
                          </a:ln>
                          <a:solidFill>
                            <a:prstClr val="black"/>
                          </a:solidFill>
                          <a:effectLst/>
                          <a:uLnTx/>
                          <a:uFillTx/>
                          <a:latin typeface="+mn-lt"/>
                          <a:ea typeface="+mn-ea"/>
                          <a:cs typeface="+mn-cs"/>
                        </a:rPr>
                        <a:t>técnica</a:t>
                      </a:r>
                    </a:p>
                    <a:p>
                      <a:pPr marL="0" marR="0" lvl="0" indent="0" algn="l" defTabSz="777240" rtl="0" eaLnBrk="1" fontAlgn="auto" latinLnBrk="0" hangingPunct="1">
                        <a:lnSpc>
                          <a:spcPct val="100000"/>
                        </a:lnSpc>
                        <a:spcBef>
                          <a:spcPts val="0"/>
                        </a:spcBef>
                        <a:spcAft>
                          <a:spcPts val="0"/>
                        </a:spcAft>
                        <a:buClrTx/>
                        <a:buSzTx/>
                        <a:buFont typeface="Arial" charset="0"/>
                        <a:buNone/>
                        <a:tabLst/>
                        <a:defRPr/>
                      </a:pPr>
                      <a:endParaRPr lang="en-US" sz="80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READ TO 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CCSS.ELA-LITERACY.W.5.2a –b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8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Write informative/explanatory texts to examine a topic and convey ideas and information clearly.</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Introduce a topic clearly, provide a general observation and focus, and group related information logically; include formatting (e.g., headings), illustrations, and multimedia when useful to aiding comprehension.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Develop the topic with facts, definitions, concrete details, quotations, or other information and examples related to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75000"/>
                            </a:prstClr>
                          </a:solidFill>
                          <a:effectLst/>
                          <a:uLnTx/>
                          <a:uFillTx/>
                          <a:latin typeface="+mn-lt"/>
                          <a:ea typeface="+mn-ea"/>
                          <a:cs typeface="+mn-cs"/>
                        </a:rPr>
                        <a:t>CCSS.ELA-Literacy.W.5.2.c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75000"/>
                            </a:prstClr>
                          </a:solidFill>
                          <a:effectLst/>
                          <a:uLnTx/>
                          <a:uFillTx/>
                          <a:latin typeface="+mn-lt"/>
                          <a:ea typeface="+mn-ea"/>
                          <a:cs typeface="+mn-cs"/>
                        </a:rPr>
                        <a:t>Link ideas within and across categories of information using words, phrases, and clauses (e.g., in contrast, especially).</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75000"/>
                            </a:prstClr>
                          </a:solidFill>
                          <a:effectLst/>
                          <a:uLnTx/>
                          <a:uFillTx/>
                          <a:latin typeface="+mn-lt"/>
                          <a:ea typeface="+mn-ea"/>
                          <a:cs typeface="+mn-cs"/>
                        </a:rPr>
                        <a:t>CCSS.ELA-Literacy.W.5.2.d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75000"/>
                            </a:prstClr>
                          </a:solidFill>
                          <a:effectLst/>
                          <a:uLnTx/>
                          <a:uFillTx/>
                          <a:latin typeface="+mn-lt"/>
                          <a:ea typeface="+mn-ea"/>
                          <a:cs typeface="+mn-cs"/>
                        </a:rPr>
                        <a:t>Use precise language and domain-specific vocabulary to inform about or explain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75000"/>
                            </a:prstClr>
                          </a:solidFill>
                          <a:effectLst/>
                          <a:uLnTx/>
                          <a:uFillTx/>
                          <a:latin typeface="+mn-lt"/>
                          <a:ea typeface="+mn-ea"/>
                          <a:cs typeface="+mn-cs"/>
                        </a:rPr>
                        <a:t>CCSS.ELA-Literacy.W.5.2.e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75000"/>
                            </a:prstClr>
                          </a:solidFill>
                          <a:effectLst/>
                          <a:uLnTx/>
                          <a:uFillTx/>
                          <a:latin typeface="+mn-lt"/>
                          <a:ea typeface="+mn-ea"/>
                          <a:cs typeface="+mn-cs"/>
                        </a:rPr>
                        <a:t>Provide a concluding statement or section related to the information or explanation presented.</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writing to demonstrate the ability to identify the Background Knowledge and Hook in the introduction of a text, students need to be able to…</a:t>
                      </a:r>
                      <a:endParaRPr kumimoji="0" lang="en-US" sz="800" b="0" i="1"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Wingdings" panose="05000000000000000000" pitchFamily="2" charset="2"/>
                        <a:buNone/>
                      </a:pPr>
                      <a:endParaRPr lang="en-US" sz="600" dirty="0" smtClean="0"/>
                    </a:p>
                    <a:p>
                      <a:pPr marL="173038" indent="-173038">
                        <a:buFont typeface="Arial" panose="020B0604020202020204" pitchFamily="34" charset="0"/>
                        <a:buChar char="•"/>
                      </a:pPr>
                      <a:r>
                        <a:rPr lang="en-US" sz="800" baseline="0" dirty="0" smtClean="0"/>
                        <a:t>refers to prior notes.</a:t>
                      </a:r>
                    </a:p>
                    <a:p>
                      <a:pPr marL="173038" indent="-173038">
                        <a:buFont typeface="Arial" panose="020B0604020202020204" pitchFamily="34" charset="0"/>
                        <a:buChar char="•"/>
                      </a:pPr>
                      <a:r>
                        <a:rPr lang="en-US" sz="800" baseline="0" dirty="0" smtClean="0"/>
                        <a:t>recognizes that the author describes and defines Background Knowledge with </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facts, definitions, concrete details, quotations, etc..</a:t>
                      </a:r>
                    </a:p>
                    <a:p>
                      <a:pPr marL="173038" indent="-173038">
                        <a:buFont typeface="Arial" panose="020B0604020202020204" pitchFamily="34" charset="0"/>
                        <a:buChar char="•"/>
                      </a:pPr>
                      <a:r>
                        <a:rPr lang="en-US" sz="800" baseline="0" dirty="0" smtClean="0"/>
                        <a:t>understand that Background Knowledge defines and describes (tells more about) the focus of the Topic Sentence.</a:t>
                      </a:r>
                    </a:p>
                    <a:p>
                      <a:pPr marL="173038" marR="0" lvl="0" indent="-17303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group related words/information together to show which facts, definitions, concrete details, quotations, the author uses in the Background Knowledge and Hook.</a:t>
                      </a: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a:p>
                      <a:pPr marL="173038" marR="0" lvl="0" indent="-17303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explain how they identified the Background Knowledge and Hook.</a:t>
                      </a:r>
                    </a:p>
                    <a:p>
                      <a:pPr marL="173038" marR="0" lvl="0" indent="-17303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in reference to demonstrating an ability to identify the Background Knowledge and Hook (Bridge) in an introduction.</a:t>
                      </a: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srgbClr val="FF0000"/>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2713" indent="-112713">
                        <a:buFont typeface="Arial" panose="020B0604020202020204" pitchFamily="34" charset="0"/>
                        <a:buChar char="•"/>
                      </a:pPr>
                      <a:r>
                        <a:rPr lang="en-US" sz="800" dirty="0" smtClean="0">
                          <a:solidFill>
                            <a:schemeClr val="tx1"/>
                          </a:solidFill>
                        </a:rPr>
                        <a:t>introduction</a:t>
                      </a:r>
                    </a:p>
                    <a:p>
                      <a:pPr marL="112713" indent="-112713">
                        <a:buFont typeface="Arial" panose="020B0604020202020204" pitchFamily="34" charset="0"/>
                        <a:buChar char="•"/>
                      </a:pPr>
                      <a:r>
                        <a:rPr lang="en-US" sz="800" dirty="0" smtClean="0">
                          <a:solidFill>
                            <a:schemeClr val="tx1"/>
                          </a:solidFill>
                        </a:rPr>
                        <a:t>hook</a:t>
                      </a:r>
                    </a:p>
                    <a:p>
                      <a:pPr marL="112713" indent="-112713">
                        <a:buFont typeface="Arial" panose="020B0604020202020204" pitchFamily="34" charset="0"/>
                        <a:buChar char="•"/>
                      </a:pPr>
                      <a:r>
                        <a:rPr lang="en-US" sz="800" dirty="0" smtClean="0">
                          <a:solidFill>
                            <a:schemeClr val="tx1"/>
                          </a:solidFill>
                        </a:rPr>
                        <a:t>Topic</a:t>
                      </a:r>
                    </a:p>
                    <a:p>
                      <a:pPr marL="112713" indent="-112713">
                        <a:buFont typeface="Arial" panose="020B0604020202020204" pitchFamily="34" charset="0"/>
                        <a:buChar char="•"/>
                      </a:pPr>
                      <a:endParaRPr lang="en-US" sz="800" dirty="0" smtClean="0">
                        <a:solidFill>
                          <a:schemeClr val="tx1"/>
                        </a:solidFill>
                      </a:endParaRPr>
                    </a:p>
                    <a:p>
                      <a:pPr marL="112713" indent="-112713">
                        <a:buFont typeface="Arial" panose="020B0604020202020204" pitchFamily="34" charset="0"/>
                        <a:buChar char="•"/>
                      </a:pPr>
                      <a:r>
                        <a:rPr lang="en-US" sz="800" dirty="0" smtClean="0">
                          <a:solidFill>
                            <a:schemeClr val="tx1"/>
                          </a:solidFill>
                        </a:rPr>
                        <a:t>key </a:t>
                      </a:r>
                      <a:r>
                        <a:rPr lang="en-US" sz="800" dirty="0" smtClean="0">
                          <a:solidFill>
                            <a:schemeClr val="tx1"/>
                          </a:solidFill>
                        </a:rPr>
                        <a:t>details</a:t>
                      </a:r>
                      <a:endParaRPr lang="en-US" sz="800" dirty="0" smtClean="0">
                        <a:solidFill>
                          <a:schemeClr val="tx1"/>
                        </a:solidFill>
                      </a:endParaRPr>
                    </a:p>
                    <a:p>
                      <a:pPr marL="112713" indent="-112713">
                        <a:buFont typeface="Arial" panose="020B0604020202020204" pitchFamily="34" charset="0"/>
                        <a:buChar char="•"/>
                      </a:pPr>
                      <a:r>
                        <a:rPr lang="en-US" sz="800" dirty="0" smtClean="0">
                          <a:solidFill>
                            <a:schemeClr val="tx1"/>
                          </a:solidFill>
                        </a:rPr>
                        <a:t>facts</a:t>
                      </a:r>
                    </a:p>
                    <a:p>
                      <a:pPr marL="112713" indent="-112713">
                        <a:buFont typeface="Arial" panose="020B0604020202020204" pitchFamily="34" charset="0"/>
                        <a:buChar char="•"/>
                      </a:pPr>
                      <a:r>
                        <a:rPr lang="en-US" sz="800" dirty="0" smtClean="0">
                          <a:solidFill>
                            <a:schemeClr val="tx1"/>
                          </a:solidFill>
                        </a:rPr>
                        <a:t>definitions</a:t>
                      </a:r>
                    </a:p>
                    <a:p>
                      <a:pPr marL="112713" indent="-112713">
                        <a:buFont typeface="Arial" panose="020B0604020202020204" pitchFamily="34" charset="0"/>
                        <a:buChar char="•"/>
                      </a:pPr>
                      <a:r>
                        <a:rPr lang="en-US" sz="800" dirty="0" smtClean="0">
                          <a:solidFill>
                            <a:schemeClr val="tx1"/>
                          </a:solidFill>
                        </a:rPr>
                        <a:t>concrete details</a:t>
                      </a:r>
                    </a:p>
                    <a:p>
                      <a:pPr marL="112713" indent="-112713">
                        <a:buFont typeface="Arial" panose="020B0604020202020204" pitchFamily="34" charset="0"/>
                        <a:buChar char="•"/>
                      </a:pPr>
                      <a:r>
                        <a:rPr lang="en-US" sz="800" dirty="0" smtClean="0">
                          <a:solidFill>
                            <a:schemeClr val="tx1"/>
                          </a:solidFill>
                        </a:rPr>
                        <a:t>quotes</a:t>
                      </a:r>
                    </a:p>
                    <a:p>
                      <a:pPr marL="112713" indent="-112713">
                        <a:buFont typeface="Arial" panose="020B0604020202020204" pitchFamily="34" charset="0"/>
                        <a:buChar char="•"/>
                      </a:pPr>
                      <a:r>
                        <a:rPr lang="en-US" sz="800" dirty="0" smtClean="0">
                          <a:solidFill>
                            <a:schemeClr val="tx1"/>
                          </a:solidFill>
                        </a:rPr>
                        <a:t>background knowledge</a:t>
                      </a:r>
                    </a:p>
                    <a:p>
                      <a:pPr marL="112713" indent="-112713">
                        <a:buFont typeface="Arial" panose="020B0604020202020204" pitchFamily="34" charset="0"/>
                        <a:buChar char="•"/>
                      </a:pPr>
                      <a:r>
                        <a:rPr lang="en-US" sz="800" dirty="0" smtClean="0">
                          <a:solidFill>
                            <a:schemeClr val="tx1"/>
                          </a:solidFill>
                        </a:rPr>
                        <a:t>bridge</a:t>
                      </a:r>
                    </a:p>
                    <a:p>
                      <a:pPr marL="112713" indent="-112713">
                        <a:buFont typeface="Arial" panose="020B0604020202020204" pitchFamily="34" charset="0"/>
                        <a:buChar char="•"/>
                      </a:pPr>
                      <a:endParaRPr lang="en-US" sz="800" dirty="0" smtClean="0">
                        <a:solidFill>
                          <a:schemeClr val="tx1"/>
                        </a:solidFill>
                      </a:endParaRPr>
                    </a:p>
                    <a:p>
                      <a:pPr marL="112713" indent="-112713">
                        <a:buFont typeface="Arial" panose="020B0604020202020204" pitchFamily="34" charset="0"/>
                        <a:buChar char="•"/>
                      </a:pPr>
                      <a:endParaRPr lang="en-US" sz="800" dirty="0" smtClean="0">
                        <a:solidFill>
                          <a:schemeClr val="tx1"/>
                        </a:solidFill>
                      </a:endParaRPr>
                    </a:p>
                    <a:p>
                      <a:pPr marL="0" indent="0">
                        <a:buFont typeface="Arial" panose="020B0604020202020204" pitchFamily="34" charset="0"/>
                        <a:buNone/>
                      </a:pPr>
                      <a:endParaRPr lang="en-US" sz="800" dirty="0" smtClean="0">
                        <a:solidFill>
                          <a:srgbClr val="0070C0"/>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55563" indent="-55563">
                        <a:buFont typeface="Arial" panose="020B0604020202020204" pitchFamily="34" charset="0"/>
                        <a:buChar char="•"/>
                      </a:pPr>
                      <a:r>
                        <a:rPr lang="es-ES_tradnl" sz="800" noProof="0" dirty="0" smtClean="0">
                          <a:solidFill>
                            <a:schemeClr val="tx1"/>
                          </a:solidFill>
                        </a:rPr>
                        <a:t>introducción</a:t>
                      </a:r>
                    </a:p>
                    <a:p>
                      <a:pPr marL="55563" indent="-55563">
                        <a:buFont typeface="Arial" panose="020B0604020202020204" pitchFamily="34" charset="0"/>
                        <a:buChar char="•"/>
                      </a:pPr>
                      <a:endParaRPr lang="es-ES_tradnl" sz="800" noProof="0" dirty="0" smtClean="0">
                        <a:solidFill>
                          <a:schemeClr val="tx1"/>
                        </a:solidFill>
                      </a:endParaRPr>
                    </a:p>
                    <a:p>
                      <a:pPr marL="55563" indent="-55563">
                        <a:buFont typeface="Arial" panose="020B0604020202020204" pitchFamily="34" charset="0"/>
                        <a:buChar char="•"/>
                      </a:pPr>
                      <a:r>
                        <a:rPr lang="es-ES_tradnl" sz="800" noProof="0" dirty="0" smtClean="0">
                          <a:solidFill>
                            <a:schemeClr val="tx1"/>
                          </a:solidFill>
                        </a:rPr>
                        <a:t>tópico (tema)</a:t>
                      </a:r>
                    </a:p>
                    <a:p>
                      <a:pPr marL="55563" indent="-55563">
                        <a:buFont typeface="Arial" panose="020B0604020202020204" pitchFamily="34" charset="0"/>
                        <a:buChar char="•"/>
                      </a:pPr>
                      <a:r>
                        <a:rPr lang="es-ES_tradnl" sz="800" noProof="0" smtClean="0">
                          <a:solidFill>
                            <a:schemeClr val="tx1"/>
                          </a:solidFill>
                        </a:rPr>
                        <a:t>detalles ___</a:t>
                      </a:r>
                    </a:p>
                    <a:p>
                      <a:pPr marL="55563" indent="-55563">
                        <a:buFont typeface="Arial" panose="020B0604020202020204" pitchFamily="34" charset="0"/>
                        <a:buChar char="•"/>
                      </a:pPr>
                      <a:endParaRPr lang="es-ES_tradnl" sz="800" noProof="0" dirty="0" smtClean="0">
                        <a:solidFill>
                          <a:schemeClr val="tx1"/>
                        </a:solidFill>
                      </a:endParaRPr>
                    </a:p>
                    <a:p>
                      <a:pPr marL="55563" indent="-55563">
                        <a:buFont typeface="Arial" panose="020B0604020202020204" pitchFamily="34" charset="0"/>
                        <a:buChar char="•"/>
                      </a:pPr>
                      <a:r>
                        <a:rPr lang="es-ES_tradnl" sz="800" noProof="0" dirty="0" smtClean="0">
                          <a:solidFill>
                            <a:schemeClr val="tx1"/>
                          </a:solidFill>
                        </a:rPr>
                        <a:t>definiciones</a:t>
                      </a:r>
                    </a:p>
                    <a:p>
                      <a:pPr marL="55563" indent="-55563">
                        <a:buFont typeface="Arial" panose="020B0604020202020204" pitchFamily="34" charset="0"/>
                        <a:buChar char="•"/>
                      </a:pPr>
                      <a:r>
                        <a:rPr lang="es-ES_tradnl" sz="800" noProof="0" dirty="0" smtClean="0">
                          <a:solidFill>
                            <a:schemeClr val="tx1"/>
                          </a:solidFill>
                        </a:rPr>
                        <a:t>detalles concretos</a:t>
                      </a:r>
                    </a:p>
                    <a:p>
                      <a:pPr marL="285750" indent="-285750">
                        <a:buFont typeface="Arial" panose="020B0604020202020204" pitchFamily="34" charset="0"/>
                        <a:buChar char="•"/>
                      </a:pPr>
                      <a:endParaRPr lang="es-ES_tradnl" sz="800" noProof="0" dirty="0" smtClean="0">
                        <a:solidFill>
                          <a:schemeClr val="tx1"/>
                        </a:solidFill>
                      </a:endParaRPr>
                    </a:p>
                    <a:p>
                      <a:pPr marL="285750" indent="-285750">
                        <a:buFont typeface="Arial" panose="020B0604020202020204" pitchFamily="34" charset="0"/>
                        <a:buChar char="•"/>
                      </a:pPr>
                      <a:endParaRPr lang="es-ES_tradnl" sz="800" noProof="0" dirty="0" smtClean="0">
                        <a:solidFill>
                          <a:schemeClr val="tx1"/>
                        </a:solidFill>
                      </a:endParaRPr>
                    </a:p>
                    <a:p>
                      <a:pPr marL="285750" indent="-285750">
                        <a:buFont typeface="Arial" panose="020B0604020202020204" pitchFamily="34" charset="0"/>
                        <a:buChar char="•"/>
                      </a:pPr>
                      <a:endParaRPr lang="es-ES_tradnl" sz="80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READING w’ 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CCSS.ELA-LITERACY.RI.5.4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8</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Determine the meaning of general academic and domain-specific words and phrases in a text relevant to a grade 5 topic or subject area.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 in reference to words that describe -define the Topic Sentence (Background Knowledge) or  that grab a reader’s attention (Hook).</a:t>
                      </a:r>
                      <a:endParaRPr kumimoji="0" lang="en-US" sz="8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determining the meaning of words and phrases as related to the Background Knowledge and Hook, students need to be able to…</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800" b="1" i="1"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understand that words have multiple meanings</a:t>
                      </a:r>
                    </a:p>
                    <a:p>
                      <a:pPr marL="285750" marR="0" lvl="0" indent="-2857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define and describe words specific to the text using domain-specific words and phrases.</a:t>
                      </a:r>
                    </a:p>
                    <a:p>
                      <a:pPr marL="285750" marR="0" lvl="0" indent="-2857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explain how the words in the Background Knowledge or Hook support the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panose="020B0604020202020204" pitchFamily="34" charset="0"/>
                        <a:buChar char="•"/>
                      </a:pPr>
                      <a:r>
                        <a:rPr lang="en-US" sz="800" dirty="0" smtClean="0">
                          <a:solidFill>
                            <a:schemeClr val="tx1"/>
                          </a:solidFill>
                        </a:rPr>
                        <a:t>multiple-meaning</a:t>
                      </a:r>
                    </a:p>
                    <a:p>
                      <a:pPr marL="171450" indent="-171450">
                        <a:buFont typeface="Arial" panose="020B0604020202020204" pitchFamily="34" charset="0"/>
                        <a:buChar char="•"/>
                      </a:pPr>
                      <a:r>
                        <a:rPr lang="en-US" sz="800" dirty="0" smtClean="0">
                          <a:solidFill>
                            <a:schemeClr val="tx1"/>
                          </a:solidFill>
                        </a:rPr>
                        <a:t>domain-specific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55563" indent="-55563">
                        <a:buFont typeface="Arial" panose="020B0604020202020204" pitchFamily="34" charset="0"/>
                        <a:buChar char="•"/>
                      </a:pPr>
                      <a:r>
                        <a:rPr lang="es-ES_tradnl" sz="800" noProof="0" dirty="0" smtClean="0">
                          <a:solidFill>
                            <a:schemeClr val="tx1"/>
                          </a:solidFill>
                        </a:rPr>
                        <a:t>múltiples __</a:t>
                      </a:r>
                    </a:p>
                    <a:p>
                      <a:pPr marL="55563" indent="-55563">
                        <a:buFont typeface="Arial" panose="020B0604020202020204" pitchFamily="34" charset="0"/>
                        <a:buChar char="•"/>
                      </a:pPr>
                      <a:r>
                        <a:rPr lang="es-ES_tradnl" sz="800" noProof="0" dirty="0" smtClean="0">
                          <a:solidFill>
                            <a:schemeClr val="tx1"/>
                          </a:solidFill>
                        </a:rPr>
                        <a:t>vocabulario</a:t>
                      </a:r>
                      <a:r>
                        <a:rPr lang="es-ES_tradnl" sz="800" baseline="0" noProof="0" dirty="0" smtClean="0">
                          <a:solidFill>
                            <a:schemeClr val="tx1"/>
                          </a:solidFill>
                        </a:rPr>
                        <a:t> de d</a:t>
                      </a:r>
                      <a:r>
                        <a:rPr lang="es-ES_tradnl" sz="800" noProof="0" dirty="0" smtClean="0">
                          <a:solidFill>
                            <a:schemeClr val="tx1"/>
                          </a:solidFill>
                        </a:rPr>
                        <a:t>ominio especifico</a:t>
                      </a:r>
                      <a:endParaRPr lang="es-ES_tradnl" sz="8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0">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Read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to Write Strategies in TBEAR</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gridSpan="4">
                  <a:txBody>
                    <a:bodyPr/>
                    <a:lstStyle/>
                    <a:p>
                      <a:pPr algn="ctr"/>
                      <a:r>
                        <a:rPr lang="en-US" sz="1200" b="1" dirty="0" smtClean="0"/>
                        <a:t>In </a:t>
                      </a:r>
                      <a:r>
                        <a:rPr lang="en-US" sz="1200" b="1" dirty="0" smtClean="0">
                          <a:solidFill>
                            <a:srgbClr val="C00000"/>
                          </a:solidFill>
                        </a:rPr>
                        <a:t>5</a:t>
                      </a:r>
                      <a:r>
                        <a:rPr lang="en-US" sz="1200" b="1" baseline="30000" dirty="0" smtClean="0">
                          <a:solidFill>
                            <a:srgbClr val="C00000"/>
                          </a:solidFill>
                        </a:rPr>
                        <a:t>th</a:t>
                      </a:r>
                      <a:r>
                        <a:rPr lang="en-US" sz="1200" b="1" dirty="0" smtClean="0">
                          <a:solidFill>
                            <a:srgbClr val="C00000"/>
                          </a:solidFill>
                        </a:rPr>
                        <a:t> </a:t>
                      </a:r>
                      <a:r>
                        <a:rPr lang="en-US" sz="1200" b="1" dirty="0" smtClean="0"/>
                        <a:t>grade students should be able to..</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pPr algn="ct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0">
                <a:tc>
                  <a:txBody>
                    <a:bodyPr/>
                    <a:lstStyle/>
                    <a:p>
                      <a:pPr marL="171450" indent="-171450">
                        <a:buFont typeface="Arial" panose="020B0604020202020204" pitchFamily="34" charset="0"/>
                        <a:buChar char="•"/>
                      </a:pPr>
                      <a:r>
                        <a:rPr lang="en-US" sz="800" b="0" dirty="0" smtClean="0">
                          <a:solidFill>
                            <a:schemeClr val="tx1"/>
                          </a:solidFill>
                        </a:rPr>
                        <a:t>Definition and Description Chart </a:t>
                      </a:r>
                    </a:p>
                    <a:p>
                      <a:pPr marL="0" indent="0">
                        <a:buFont typeface="Arial" panose="020B0604020202020204" pitchFamily="34" charset="0"/>
                        <a:buNone/>
                      </a:pPr>
                      <a:endParaRPr lang="en-US" sz="800" b="0" dirty="0" smtClean="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understand the purpose of the Definition and Descriptions Chart (to help students understand what words or phrases could be used in the Background Knowledge or Hook of a text).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context clues and/or other resources (i.e., using synonyms, adjectives, adverbs) to  create definitions and descriptions examples of the Topic Tally words.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indent="-171450">
                        <a:buFont typeface="Arial" panose="020B0604020202020204" pitchFamily="34" charset="0"/>
                        <a:buChar char="•"/>
                      </a:pPr>
                      <a:endParaRPr lang="en-US" sz="1000" baseline="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01244">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dirty="0" smtClean="0">
                          <a:solidFill>
                            <a:schemeClr val="tx1"/>
                          </a:solidFill>
                        </a:rPr>
                        <a:t>The Bridge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identify the Hook and Background Knowledge explaining how each  tells more about the Main Idea.</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explain how the author uses the Hook to grab the reader’s attention and how the Background Knowledge bridges readers to the body of the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78032">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the TBEAR  graphic organizer to record  (write) the bridge: Background Knowledge and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432193">
                <a:tc gridSpan="5">
                  <a:txBody>
                    <a:bodyPr/>
                    <a:lstStyle/>
                    <a:p>
                      <a:pPr marL="0" marR="0" lvl="0" indent="0" algn="l" defTabSz="777240" rtl="0" eaLnBrk="1" fontAlgn="auto" latinLnBrk="0" hangingPunct="1">
                        <a:lnSpc>
                          <a:spcPct val="100000"/>
                        </a:lnSpc>
                        <a:spcBef>
                          <a:spcPts val="0"/>
                        </a:spcBef>
                        <a:spcAft>
                          <a:spcPts val="0"/>
                        </a:spcAft>
                        <a:buClrTx/>
                        <a:buSzTx/>
                        <a:buFont typeface="Arial" charset="0"/>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From the Field…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a text that has necessary components (Hook/Background Knowledge).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CCSStandards L.5.3:  Use precise language and vocabulary  - can be integrated with this lesson</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CBAC3556-5FAF-4CEF-BDF2-3BC833A9967C}" type="slidenum">
              <a:rPr lang="en-US" smtClean="0"/>
              <a:t>13</a:t>
            </a:fld>
            <a:endParaRPr lang="en-US" dirty="0"/>
          </a:p>
        </p:txBody>
      </p:sp>
    </p:spTree>
    <p:extLst>
      <p:ext uri="{BB962C8B-B14F-4D97-AF65-F5344CB8AC3E}">
        <p14:creationId xmlns:p14="http://schemas.microsoft.com/office/powerpoint/2010/main" val="2932536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graphicFrame>
        <p:nvGraphicFramePr>
          <p:cNvPr id="104" name="Shape 104"/>
          <p:cNvGraphicFramePr/>
          <p:nvPr>
            <p:extLst>
              <p:ext uri="{D42A27DB-BD31-4B8C-83A1-F6EECF244321}">
                <p14:modId xmlns:p14="http://schemas.microsoft.com/office/powerpoint/2010/main" val="3489401029"/>
              </p:ext>
            </p:extLst>
          </p:nvPr>
        </p:nvGraphicFramePr>
        <p:xfrm>
          <a:off x="129275" y="1312105"/>
          <a:ext cx="7556767" cy="8184801"/>
        </p:xfrm>
        <a:graphic>
          <a:graphicData uri="http://schemas.openxmlformats.org/drawingml/2006/table">
            <a:tbl>
              <a:tblPr firstRow="1" bandRow="1">
                <a:noFill/>
              </a:tblPr>
              <a:tblGrid>
                <a:gridCol w="464102"/>
                <a:gridCol w="2743706"/>
                <a:gridCol w="227083"/>
                <a:gridCol w="513317"/>
                <a:gridCol w="1515599"/>
                <a:gridCol w="1046480"/>
                <a:gridCol w="1046480"/>
              </a:tblGrid>
              <a:tr h="477785">
                <a:tc rowSpan="2" gridSpan="2">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1" u="none" strike="noStrike" kern="1200" cap="none" spc="0" normalizeH="0" baseline="0" noProof="0" dirty="0" smtClean="0">
                          <a:ln>
                            <a:noFill/>
                          </a:ln>
                          <a:solidFill>
                            <a:srgbClr val="C00000"/>
                          </a:solidFill>
                          <a:effectLst/>
                          <a:uLnTx/>
                          <a:uFillTx/>
                          <a:latin typeface="+mn-lt"/>
                          <a:ea typeface="+mn-ea"/>
                          <a:cs typeface="+mn-cs"/>
                        </a:rPr>
                        <a:t>Note:  White –Out the title of the TEXT!</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What is the Topic of the student’s draft? </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Teachers:  Select (write or edit) a text with a weak introduction that needs revision</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rowSpan="2" hMerge="1">
                  <a:txBody>
                    <a:bodyPr/>
                    <a:lstStyle/>
                    <a:p>
                      <a:endParaRPr lang="en-US"/>
                    </a:p>
                  </a:txBody>
                  <a:tcPr/>
                </a:tc>
                <a:tc gridSpan="5">
                  <a:txBody>
                    <a:bodyPr/>
                    <a:lstStyle/>
                    <a:p>
                      <a:pPr marL="0" marR="0" lvl="0" indent="0" algn="l" rtl="0">
                        <a:spcBef>
                          <a:spcPts val="0"/>
                        </a:spcBef>
                        <a:buSzPct val="25000"/>
                        <a:buNone/>
                      </a:pPr>
                      <a:r>
                        <a:rPr lang="en-US" sz="1300" b="1" u="none" strike="noStrike" cap="none" baseline="0" dirty="0" smtClean="0"/>
                        <a:t>Preparing to Revise the </a:t>
                      </a:r>
                    </a:p>
                    <a:p>
                      <a:pPr marL="0" marR="0" lvl="0" indent="0" algn="l" rtl="0">
                        <a:spcBef>
                          <a:spcPts val="0"/>
                        </a:spcBef>
                        <a:buSzPct val="25000"/>
                        <a:buNone/>
                      </a:pPr>
                      <a:r>
                        <a:rPr lang="en-US" sz="1300" b="1" u="none" strike="noStrike" cap="none" baseline="0" dirty="0" smtClean="0"/>
                        <a:t>Introduction:   Lesson 3-1</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0560">
                <a:tc gridSpan="2"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gridSpan="5">
                  <a:txBody>
                    <a:bodyPr/>
                    <a:lstStyle/>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a:t>
                      </a:r>
                    </a:p>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What is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4088">
                <a:tc gridSpan="7">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3 Part 1: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a:t>
                      </a:r>
                      <a:r>
                        <a:rPr kumimoji="0" lang="en-US" sz="1300" b="1" i="0" u="none" strike="noStrike" kern="1200" cap="none" spc="0" normalizeH="0" baseline="0" noProof="0" dirty="0" smtClean="0">
                          <a:ln>
                            <a:noFill/>
                          </a:ln>
                          <a:solidFill>
                            <a:srgbClr val="C00000"/>
                          </a:solidFill>
                          <a:effectLst/>
                          <a:uLnTx/>
                          <a:uFillTx/>
                          <a:latin typeface="+mn-lt"/>
                          <a:ea typeface="+mn-ea"/>
                          <a:cs typeface="+mn-cs"/>
                        </a:rPr>
                        <a:t>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RI.1, W.2a</a:t>
                      </a:r>
                      <a:endParaRPr kumimoji="0" lang="en-US" sz="1300" b="1" i="0" u="none" strike="noStrike" kern="1200" cap="none" spc="0" normalizeH="0" baseline="0" noProof="0" dirty="0" smtClean="0">
                        <a:ln>
                          <a:noFill/>
                        </a:ln>
                        <a:solidFill>
                          <a:schemeClr val="tx1"/>
                        </a:solidFill>
                        <a:effectLst/>
                        <a:uLnTx/>
                        <a:uFillTx/>
                        <a:latin typeface="+mn-lt"/>
                        <a:ea typeface="+mn-ea"/>
                        <a:cs typeface="+mn-cs"/>
                      </a:endParaRP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identify the Topic of a text.</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explain how I identified the Topic of a text ( Topic Tally).</a:t>
                      </a: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902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6">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Parts of an Introduction – Guide students to refer back to the previous story’s TBEAR notes.</a:t>
                      </a:r>
                    </a:p>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(If students need more practice use the Introduction </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Puzzle Piece Game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as a whole or small group activity)</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topic in the text  _____?  Why do we need to know the topic?”</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“What was the topic sentence/main idea in the text _____? What is the purpose of a topic sentence?”</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bridge in the text _____?  What is the purpose of the bridge?”</a:t>
                      </a:r>
                    </a:p>
                    <a:p>
                      <a:pPr marL="115888" marR="0" lvl="0" indent="0">
                        <a:spcBef>
                          <a:spcPts val="0"/>
                        </a:spcBef>
                        <a:spcAft>
                          <a:spcPts val="0"/>
                        </a:spcAft>
                        <a:buFont typeface="Symbol"/>
                        <a:buNone/>
                      </a:pPr>
                      <a:r>
                        <a:rPr lang="en-US" sz="1100" kern="1200" dirty="0" smtClean="0">
                          <a:solidFill>
                            <a:schemeClr val="tx1"/>
                          </a:solidFill>
                          <a:effectLst/>
                          <a:latin typeface="+mn-lt"/>
                          <a:ea typeface="+mn-ea"/>
                          <a:cs typeface="+mn-cs"/>
                        </a:rPr>
                        <a:t>“ Thinking back to the work we’ve done so far, we learned about topics, topic sentences and main ideas, and bridges with  hooks.  These make up the parts of a good introduction.” </a:t>
                      </a:r>
                      <a:endParaRPr lang="en-US" sz="1500" dirty="0" smtClean="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1F8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24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schemeClr val="tx1"/>
                          </a:solidFill>
                          <a:effectLst/>
                          <a:uLnTx/>
                          <a:uFillTx/>
                          <a:latin typeface="+mn-lt"/>
                          <a:ea typeface="+mn-ea"/>
                          <a:cs typeface="+mn-cs"/>
                        </a:rPr>
                        <a:t>Introduction: Before Read 1 and 2</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What is a Draft?</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“Today we are going to read a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draft</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of an article a student is writing for class about a _____(topic). A draft means the writing piece is not yet complete.  In this draft, the introduction is not yet finished.”</a:t>
                      </a: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ctr"/>
                      <a:r>
                        <a:rPr lang="en-US" sz="1000" dirty="0" smtClean="0"/>
                        <a:t>  </a:t>
                      </a:r>
                      <a:r>
                        <a:rPr lang="en-US" sz="1000" b="1" dirty="0" smtClean="0"/>
                        <a:t>Know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000" b="1" dirty="0" smtClean="0"/>
                        <a:t>New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r>
              <a:tr h="611774">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71450" indent="-60325">
                        <a:buFont typeface="Arial" panose="020B0604020202020204" pitchFamily="34" charset="0"/>
                        <a:buChar char="•"/>
                      </a:pPr>
                      <a:r>
                        <a:rPr lang="en-US" sz="1000" dirty="0" smtClean="0"/>
                        <a:t>  hot</a:t>
                      </a:r>
                    </a:p>
                    <a:p>
                      <a:pPr marL="171450" indent="-60325">
                        <a:buFont typeface="Arial" panose="020B0604020202020204" pitchFamily="34" charset="0"/>
                        <a:buChar char="•"/>
                      </a:pPr>
                      <a:r>
                        <a:rPr lang="en-US" sz="1000" baseline="0" dirty="0" smtClean="0"/>
                        <a:t>  lava</a:t>
                      </a:r>
                    </a:p>
                    <a:p>
                      <a:pPr marL="171450" indent="-60325">
                        <a:buFont typeface="Arial" panose="020B0604020202020204" pitchFamily="34" charset="0"/>
                        <a:buChar char="•"/>
                      </a:pPr>
                      <a:r>
                        <a:rPr lang="en-US" sz="1000" baseline="0" dirty="0" smtClean="0"/>
                        <a:t>  scary</a:t>
                      </a:r>
                    </a:p>
                    <a:p>
                      <a:pPr marL="171450" indent="-60325">
                        <a:buFont typeface="Arial" panose="020B0604020202020204" pitchFamily="34" charset="0"/>
                        <a:buChar char="•"/>
                      </a:pPr>
                      <a:r>
                        <a:rPr lang="en-US" sz="1000" baseline="0" dirty="0" smtClean="0"/>
                        <a:t>  not safe</a:t>
                      </a:r>
                      <a:endParaRPr lang="en-US" sz="10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171450" indent="-111125">
                        <a:buFont typeface="Arial" panose="020B0604020202020204" pitchFamily="34" charset="0"/>
                        <a:buChar char="•"/>
                      </a:pPr>
                      <a:r>
                        <a:rPr lang="en-US" sz="1000" dirty="0" smtClean="0"/>
                        <a:t>scientists</a:t>
                      </a:r>
                      <a:r>
                        <a:rPr lang="en-US" sz="1000" baseline="0" dirty="0" smtClean="0"/>
                        <a:t> use data</a:t>
                      </a:r>
                    </a:p>
                    <a:p>
                      <a:pPr marL="171450" indent="-111125">
                        <a:buFont typeface="Arial" panose="020B0604020202020204" pitchFamily="34" charset="0"/>
                        <a:buChar char="•"/>
                      </a:pPr>
                      <a:r>
                        <a:rPr lang="en-US" sz="1000" baseline="0" dirty="0" smtClean="0"/>
                        <a:t>they track changes</a:t>
                      </a:r>
                      <a:endParaRPr lang="en-US" sz="10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r>
              <a:tr h="326898">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gridSpan="4">
                  <a:txBody>
                    <a:bodyPr/>
                    <a:lstStyle/>
                    <a:p>
                      <a:pPr marL="168275"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Start /Complete  Lesson 1 – Part 1 #1-4, from the READ section: </a:t>
                      </a:r>
                      <a:r>
                        <a:rPr kumimoji="0" lang="en-US" sz="1200" b="1" i="0" u="sng"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then...</a:t>
                      </a:r>
                    </a:p>
                    <a:p>
                      <a:pPr marL="341312" marR="0" lvl="0" indent="-17145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Let’s look at our </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words again.  Are any of the words referring to  the same thing?   Are there other words from the text that mean the same thing as the Tally Topic words?  Can we add them to the Topic Tally words?”</a:t>
                      </a:r>
                    </a:p>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Revisit:</a:t>
                      </a:r>
                    </a:p>
                    <a:p>
                      <a:pPr marL="344488" marR="0" lvl="0" indent="-169863"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Explain that because some words are referring to the same thing they can be  grouped together.  Group the words and recount the tallies.  </a:t>
                      </a:r>
                    </a:p>
                    <a:p>
                      <a:pPr marL="344488" marR="0" lvl="0" indent="-169863"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QU</a:t>
                      </a:r>
                      <a:r>
                        <a:rPr kumimoji="0" lang="en-US" sz="1100" b="1" i="1"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“When we grouped the words did the Topic change?  Why or Why not?”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1F8EC"/>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2">
                  <a:txBody>
                    <a:bodyPr/>
                    <a:lstStyle/>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a:t>
                      </a:r>
                    </a:p>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000" b="0" i="1"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Example of Words Grouped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r>
              <a:tr h="1030986">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800" dirty="0" smtClean="0"/>
                        <a:t>   </a:t>
                      </a:r>
                      <a:r>
                        <a:rPr lang="en-US" sz="1000" dirty="0" smtClean="0"/>
                        <a:t>Colima </a:t>
                      </a:r>
                      <a:r>
                        <a:rPr lang="en-US" sz="1000" b="1" dirty="0" smtClean="0"/>
                        <a:t>IIII  + </a:t>
                      </a:r>
                      <a:r>
                        <a:rPr lang="en-US" sz="1000" b="0" dirty="0" smtClean="0"/>
                        <a:t>Volcano </a:t>
                      </a:r>
                      <a:r>
                        <a:rPr lang="en-US" sz="1000" b="1" dirty="0" smtClean="0"/>
                        <a:t>III + </a:t>
                      </a:r>
                      <a:r>
                        <a:rPr lang="en-US" sz="1000" b="0" dirty="0" smtClean="0">
                          <a:solidFill>
                            <a:srgbClr val="C00000"/>
                          </a:solidFill>
                        </a:rPr>
                        <a:t>her</a:t>
                      </a:r>
                      <a:r>
                        <a:rPr lang="en-US" sz="1000" b="1" dirty="0" smtClean="0">
                          <a:solidFill>
                            <a:srgbClr val="C00000"/>
                          </a:solidFill>
                        </a:rPr>
                        <a:t> I </a:t>
                      </a:r>
                      <a:r>
                        <a:rPr lang="en-US" sz="1000" b="1" dirty="0" smtClean="0"/>
                        <a:t>=  </a:t>
                      </a:r>
                      <a:r>
                        <a:rPr lang="en-US" sz="1000" b="0" dirty="0" smtClean="0"/>
                        <a:t>8</a:t>
                      </a:r>
                    </a:p>
                    <a:p>
                      <a:pPr marL="117475" indent="0"/>
                      <a:r>
                        <a:rPr lang="en-US" sz="1000" b="0" dirty="0" smtClean="0"/>
                        <a:t>Scientists </a:t>
                      </a:r>
                      <a:r>
                        <a:rPr lang="en-US" sz="1000" b="1" dirty="0" smtClean="0"/>
                        <a:t>III + </a:t>
                      </a:r>
                      <a:r>
                        <a:rPr lang="en-US" sz="1000" b="0" dirty="0" smtClean="0">
                          <a:solidFill>
                            <a:srgbClr val="C00000"/>
                          </a:solidFill>
                        </a:rPr>
                        <a:t>They</a:t>
                      </a:r>
                      <a:r>
                        <a:rPr lang="en-US" sz="1000" b="1" dirty="0" smtClean="0">
                          <a:solidFill>
                            <a:srgbClr val="C00000"/>
                          </a:solidFill>
                        </a:rPr>
                        <a:t> </a:t>
                      </a:r>
                      <a:r>
                        <a:rPr lang="en-US" sz="1000" b="1" dirty="0" smtClean="0"/>
                        <a:t>I =</a:t>
                      </a:r>
                      <a:r>
                        <a:rPr lang="en-US" sz="1000" b="1" baseline="0" dirty="0" smtClean="0"/>
                        <a:t> </a:t>
                      </a:r>
                      <a:r>
                        <a:rPr lang="en-US" sz="1000" b="0" baseline="0" dirty="0" smtClean="0"/>
                        <a:t>4</a:t>
                      </a:r>
                    </a:p>
                    <a:p>
                      <a:pPr marL="117475" indent="0"/>
                      <a:r>
                        <a:rPr lang="en-US" sz="1000" b="0" baseline="0" dirty="0" smtClean="0"/>
                        <a:t>Eruption </a:t>
                      </a:r>
                      <a:r>
                        <a:rPr lang="en-US" sz="1000" b="1" baseline="0" dirty="0" smtClean="0"/>
                        <a:t>III</a:t>
                      </a:r>
                    </a:p>
                    <a:p>
                      <a:pPr marL="117475" indent="0"/>
                      <a:r>
                        <a:rPr lang="en-US" sz="1000" b="0" baseline="0" dirty="0" smtClean="0"/>
                        <a:t>Next </a:t>
                      </a:r>
                      <a:r>
                        <a:rPr lang="en-US" sz="1000" b="1" baseline="0" dirty="0" smtClean="0"/>
                        <a:t>III + </a:t>
                      </a:r>
                      <a:r>
                        <a:rPr lang="en-US" sz="1000" b="0" baseline="0" dirty="0" smtClean="0">
                          <a:solidFill>
                            <a:srgbClr val="C00000"/>
                          </a:solidFill>
                        </a:rPr>
                        <a:t>Another</a:t>
                      </a:r>
                      <a:r>
                        <a:rPr lang="en-US" sz="1000" b="1" baseline="0" dirty="0" smtClean="0">
                          <a:solidFill>
                            <a:srgbClr val="C00000"/>
                          </a:solidFill>
                        </a:rPr>
                        <a:t> 1 </a:t>
                      </a:r>
                      <a:r>
                        <a:rPr lang="en-US" sz="1000" b="1" baseline="0" dirty="0" smtClean="0"/>
                        <a:t>= </a:t>
                      </a:r>
                      <a:r>
                        <a:rPr lang="en-US" sz="1000" b="0" baseline="0" dirty="0" smtClean="0"/>
                        <a:t>4</a:t>
                      </a:r>
                    </a:p>
                    <a:p>
                      <a:pPr marL="117475" indent="0"/>
                      <a:r>
                        <a:rPr lang="en-US" sz="1000" b="0" baseline="0" dirty="0" smtClean="0"/>
                        <a:t>Safe </a:t>
                      </a:r>
                      <a:r>
                        <a:rPr lang="en-US" sz="1000" b="1" baseline="0" dirty="0" smtClean="0"/>
                        <a:t>II</a:t>
                      </a:r>
                      <a:endParaRPr lang="en-US" sz="10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r>
              <a:tr h="217905">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hMerge="1">
                  <a:txBody>
                    <a:bodyPr/>
                    <a:lstStyle/>
                    <a:p>
                      <a:endParaRPr lang="en-US"/>
                    </a:p>
                  </a:txBody>
                  <a:tcPr/>
                </a:tc>
              </a:tr>
              <a:tr h="970627">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T ?”</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2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pPr marL="117475" indent="0"/>
                      <a:endParaRPr lang="en-US" sz="9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r>
              <a:tr h="994325">
                <a:tc rowSpan="2" gridSpan="3">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6100" b="0"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12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Part 2:  Identify the Main Idea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 (Topic Sentence - Thesis)</a:t>
                      </a:r>
                      <a:endParaRPr kumimoji="0" lang="en-US" sz="1100" b="0" i="0" u="none" strike="noStrike" kern="1200" cap="none" spc="0" normalizeH="0" baseline="0" noProof="0" dirty="0" smtClean="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endParaRPr lang="en-US"/>
                    </a:p>
                  </a:txBody>
                  <a:tcPr/>
                </a:tc>
                <a:tc gridSpan="4">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black"/>
                          </a:solidFill>
                          <a:effectLst/>
                          <a:uLnTx/>
                          <a:uFillTx/>
                          <a:latin typeface="+mn-lt"/>
                          <a:ea typeface="+mn-ea"/>
                          <a:cs typeface="+mn-cs"/>
                          <a:sym typeface="Arial"/>
                          <a:rtl val="0"/>
                        </a:rPr>
                        <a:t>Part 1</a:t>
                      </a:r>
                      <a:r>
                        <a:rPr kumimoji="0" lang="en-US" sz="1400" b="1" i="0" u="none" strike="noStrike" kern="1200" cap="none" spc="0" normalizeH="0" baseline="0" noProof="0" dirty="0" smtClean="0">
                          <a:ln>
                            <a:noFill/>
                          </a:ln>
                          <a:solidFill>
                            <a:prstClr val="black"/>
                          </a:solidFill>
                          <a:effectLst/>
                          <a:uLnTx/>
                          <a:uFillTx/>
                          <a:latin typeface="+mn-lt"/>
                          <a:ea typeface="+mn-ea"/>
                          <a:cs typeface="+mn-cs"/>
                          <a:sym typeface="Arial"/>
                          <a:rtl val="0"/>
                        </a:rPr>
                        <a:t>:  Topic: </a:t>
                      </a:r>
                      <a:r>
                        <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rPr>
                        <a:t>(students write topic here)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rPr>
                        <a:t>__________________________________</a:t>
                      </a:r>
                      <a:endParaRPr kumimoji="0" lang="en-US" sz="1400" b="1" i="0" u="none" strike="noStrike" kern="1200" cap="none" spc="0" normalizeH="0" baseline="0" noProof="0" dirty="0" smtClean="0">
                        <a:ln>
                          <a:noFill/>
                        </a:ln>
                        <a:solidFill>
                          <a:prstClr val="black"/>
                        </a:solidFill>
                        <a:effectLst/>
                        <a:uLnTx/>
                        <a:uFillTx/>
                        <a:latin typeface="+mn-lt"/>
                        <a:ea typeface="+mn-ea"/>
                        <a:cs typeface="+mn-cs"/>
                        <a:sym typeface="Arial"/>
                        <a:rtl val="0"/>
                      </a:endParaRPr>
                    </a:p>
                    <a:p>
                      <a:pPr marL="17145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hMerge="1">
                  <a:txBody>
                    <a:bodyPr/>
                    <a:lstStyle/>
                    <a:p>
                      <a:endParaRPr lang="en-US"/>
                    </a:p>
                  </a:txBody>
                  <a:tcPr/>
                </a:tc>
              </a:tr>
              <a:tr h="837209">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schemeClr val="bg1">
                              <a:lumMod val="65000"/>
                            </a:schemeClr>
                          </a:solidFill>
                          <a:effectLst/>
                          <a:uLnTx/>
                          <a:uFillTx/>
                          <a:latin typeface="+mn-lt"/>
                          <a:ea typeface="+mn-ea"/>
                          <a:cs typeface="+mn-cs"/>
                          <a:sym typeface="Arial"/>
                          <a:rtl val="0"/>
                        </a:rPr>
                        <a:t>Part 2</a:t>
                      </a:r>
                      <a:r>
                        <a:rPr kumimoji="0" lang="en-US" sz="1400" b="1" i="0" u="none" strike="noStrike" kern="0" cap="none" spc="0" normalizeH="0" baseline="0" noProof="0" dirty="0" smtClean="0">
                          <a:ln>
                            <a:noFill/>
                          </a:ln>
                          <a:solidFill>
                            <a:schemeClr val="bg1">
                              <a:lumMod val="65000"/>
                            </a:schemeClr>
                          </a:solidFill>
                          <a:effectLst/>
                          <a:uLnTx/>
                          <a:uFillTx/>
                          <a:latin typeface="+mn-lt"/>
                          <a:ea typeface="+mn-ea"/>
                          <a:cs typeface="+mn-cs"/>
                          <a:sym typeface="Arial"/>
                          <a:rtl val="0"/>
                        </a:rPr>
                        <a:t>:  Revising the Topic Sentence: </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469" y="106774"/>
            <a:ext cx="5227186" cy="12348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12314" y="115416"/>
            <a:ext cx="2873728" cy="887707"/>
          </a:xfrm>
          <a:prstGeom prst="rect">
            <a:avLst/>
          </a:prstGeom>
        </p:spPr>
        <p:txBody>
          <a:bodyPr wrap="square" lIns="101811" tIns="50906" rIns="101811" bIns="50906">
            <a:spAutoFit/>
          </a:bodyPr>
          <a:lstStyle/>
          <a:p>
            <a:pPr lvl="0" algn="ctr">
              <a:buSzPct val="25000"/>
            </a:pPr>
            <a:r>
              <a:rPr lang="en-US" sz="1700" b="1" dirty="0">
                <a:solidFill>
                  <a:srgbClr val="C00000"/>
                </a:solidFill>
                <a:effectLst>
                  <a:outerShdw blurRad="38100" dist="38100" dir="2700000" algn="tl">
                    <a:srgbClr val="000000">
                      <a:alpha val="43137"/>
                    </a:srgbClr>
                  </a:outerShdw>
                </a:effectLst>
              </a:rPr>
              <a:t>Preparing to Revise</a:t>
            </a:r>
          </a:p>
          <a:p>
            <a:pPr lvl="0" algn="ctr">
              <a:buSzPct val="25000"/>
            </a:pPr>
            <a:r>
              <a:rPr lang="en-US" sz="1700" b="1" u="sng" dirty="0">
                <a:solidFill>
                  <a:srgbClr val="C00000"/>
                </a:solidFill>
                <a:effectLst>
                  <a:outerShdw blurRad="38100" dist="38100" dir="2700000" algn="tl">
                    <a:srgbClr val="000000">
                      <a:alpha val="43137"/>
                    </a:srgbClr>
                  </a:outerShdw>
                </a:effectLst>
              </a:rPr>
              <a:t>Identifying the Topic</a:t>
            </a:r>
          </a:p>
          <a:p>
            <a:pPr lvl="0" algn="ctr">
              <a:buSzPct val="25000"/>
            </a:pPr>
            <a:r>
              <a:rPr lang="en-US" sz="1700" b="1" dirty="0">
                <a:solidFill>
                  <a:srgbClr val="C00000"/>
                </a:solidFill>
                <a:effectLst>
                  <a:outerShdw blurRad="38100" dist="38100" dir="2700000" algn="tl">
                    <a:srgbClr val="000000">
                      <a:alpha val="43137"/>
                    </a:srgbClr>
                  </a:outerShdw>
                </a:effectLst>
              </a:rPr>
              <a:t>Lesson 3 - Part 1</a:t>
            </a:r>
          </a:p>
        </p:txBody>
      </p:sp>
      <p:sp>
        <p:nvSpPr>
          <p:cNvPr id="2" name="TextBox 1"/>
          <p:cNvSpPr txBox="1"/>
          <p:nvPr/>
        </p:nvSpPr>
        <p:spPr>
          <a:xfrm>
            <a:off x="1117357" y="386671"/>
            <a:ext cx="2775136" cy="768253"/>
          </a:xfrm>
          <a:prstGeom prst="rect">
            <a:avLst/>
          </a:prstGeom>
          <a:noFill/>
        </p:spPr>
        <p:txBody>
          <a:bodyPr wrap="square" lIns="91368" tIns="45682" rIns="91368" bIns="45682" rtlCol="0">
            <a:spAutoFit/>
          </a:bodyPr>
          <a:lstStyle/>
          <a:p>
            <a:pPr algn="ctr"/>
            <a:r>
              <a:rPr lang="en-US" sz="2200" dirty="0">
                <a:latin typeface="Arial Black" panose="020B0A04020102020204" pitchFamily="34" charset="0"/>
              </a:rPr>
              <a:t>WRITE TO REVISE</a:t>
            </a:r>
          </a:p>
        </p:txBody>
      </p:sp>
      <p:grpSp>
        <p:nvGrpSpPr>
          <p:cNvPr id="101" name="Shape 101"/>
          <p:cNvGrpSpPr/>
          <p:nvPr/>
        </p:nvGrpSpPr>
        <p:grpSpPr>
          <a:xfrm>
            <a:off x="3530212" y="-71334"/>
            <a:ext cx="1274157" cy="1307809"/>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4299201" y="-31314"/>
            <a:ext cx="558496" cy="846375"/>
          </a:xfrm>
          <a:prstGeom prst="rect">
            <a:avLst/>
          </a:prstGeom>
          <a:noFill/>
        </p:spPr>
        <p:txBody>
          <a:bodyPr wrap="square" lIns="91368" tIns="45682" rIns="91368" bIns="45682">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900" b="1" dirty="0">
                <a:ln w="50800"/>
                <a:solidFill>
                  <a:srgbClr val="00B0F0"/>
                </a:solidFill>
                <a:latin typeface="Calibri"/>
                <a:ea typeface="Calibri"/>
                <a:cs typeface="Calibri"/>
                <a:sym typeface="Calibri"/>
              </a:rPr>
              <a:t>T</a:t>
            </a:r>
            <a:endParaRPr lang="en-US" sz="4900" b="1" dirty="0">
              <a:ln w="50800"/>
              <a:solidFill>
                <a:srgbClr val="00B0F0"/>
              </a:solidFill>
            </a:endParaRPr>
          </a:p>
        </p:txBody>
      </p:sp>
      <p:grpSp>
        <p:nvGrpSpPr>
          <p:cNvPr id="11" name="Group 10"/>
          <p:cNvGrpSpPr/>
          <p:nvPr/>
        </p:nvGrpSpPr>
        <p:grpSpPr>
          <a:xfrm rot="20667221">
            <a:off x="484506" y="6522880"/>
            <a:ext cx="2586868" cy="1183535"/>
            <a:chOff x="109517" y="6533762"/>
            <a:chExt cx="3124794" cy="1128965"/>
          </a:xfrm>
        </p:grpSpPr>
        <p:pic>
          <p:nvPicPr>
            <p:cNvPr id="13"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grpSp>
        <p:nvGrpSpPr>
          <p:cNvPr id="15" name="Shape 105"/>
          <p:cNvGrpSpPr/>
          <p:nvPr/>
        </p:nvGrpSpPr>
        <p:grpSpPr>
          <a:xfrm>
            <a:off x="5527909" y="1199037"/>
            <a:ext cx="2038679" cy="1259971"/>
            <a:chOff x="2330009" y="56590"/>
            <a:chExt cx="3466081" cy="2751577"/>
          </a:xfrm>
        </p:grpSpPr>
        <p:sp>
          <p:nvSpPr>
            <p:cNvPr id="16" name="Shape 106"/>
            <p:cNvSpPr/>
            <p:nvPr/>
          </p:nvSpPr>
          <p:spPr>
            <a:xfrm>
              <a:off x="2330009" y="56590"/>
              <a:ext cx="2197977" cy="2751577"/>
            </a:xfrm>
            <a:prstGeom prst="rect">
              <a:avLst/>
            </a:prstGeom>
            <a:solidFill>
              <a:srgbClr val="D8E2F3"/>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endParaRPr sz="1000" dirty="0">
                <a:solidFill>
                  <a:schemeClr val="lt1"/>
                </a:solidFill>
                <a:latin typeface="Calibri"/>
                <a:ea typeface="Calibri"/>
                <a:cs typeface="Calibri"/>
                <a:sym typeface="Calibri"/>
              </a:endParaRPr>
            </a:p>
          </p:txBody>
        </p:sp>
        <p:sp>
          <p:nvSpPr>
            <p:cNvPr id="17" name="Shape 107"/>
            <p:cNvSpPr/>
            <p:nvPr/>
          </p:nvSpPr>
          <p:spPr>
            <a:xfrm>
              <a:off x="2463287" y="999620"/>
              <a:ext cx="1927670" cy="174545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buSzPct val="25000"/>
              </a:pPr>
              <a:r>
                <a:rPr lang="en-US" sz="1200" b="1" dirty="0">
                  <a:solidFill>
                    <a:schemeClr val="lt1"/>
                  </a:solidFill>
                  <a:latin typeface="Calibri"/>
                  <a:ea typeface="Calibri"/>
                  <a:cs typeface="Calibri"/>
                  <a:sym typeface="Calibri"/>
                </a:rPr>
                <a:t>SHOW ME</a:t>
              </a:r>
            </a:p>
            <a:p>
              <a:pPr algn="ctr">
                <a:buSzPct val="25000"/>
              </a:pPr>
              <a:r>
                <a:rPr lang="en-US" sz="1200" b="1" dirty="0">
                  <a:solidFill>
                    <a:schemeClr val="lt1"/>
                  </a:solidFill>
                  <a:latin typeface="Calibri"/>
                  <a:ea typeface="Calibri"/>
                  <a:cs typeface="Calibri"/>
                  <a:sym typeface="Calibri"/>
                </a:rPr>
                <a:t>TELL ME</a:t>
              </a:r>
            </a:p>
          </p:txBody>
        </p:sp>
        <p:pic>
          <p:nvPicPr>
            <p:cNvPr id="18" name="Shape 109"/>
            <p:cNvPicPr preferRelativeResize="0"/>
            <p:nvPr/>
          </p:nvPicPr>
          <p:blipFill rotWithShape="1">
            <a:blip r:embed="rId6">
              <a:alphaModFix/>
            </a:blip>
            <a:srcRect/>
            <a:stretch/>
          </p:blipFill>
          <p:spPr>
            <a:xfrm>
              <a:off x="4776280" y="808006"/>
              <a:ext cx="874046" cy="1081410"/>
            </a:xfrm>
            <a:prstGeom prst="rect">
              <a:avLst/>
            </a:prstGeom>
            <a:noFill/>
            <a:ln>
              <a:noFill/>
            </a:ln>
          </p:spPr>
        </p:pic>
        <p:sp>
          <p:nvSpPr>
            <p:cNvPr id="19" name="Shape 110"/>
            <p:cNvSpPr txBox="1"/>
            <p:nvPr/>
          </p:nvSpPr>
          <p:spPr>
            <a:xfrm>
              <a:off x="4524233" y="1878301"/>
              <a:ext cx="1271857" cy="905506"/>
            </a:xfrm>
            <a:prstGeom prst="rect">
              <a:avLst/>
            </a:prstGeom>
            <a:solidFill>
              <a:schemeClr val="lt1"/>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lnSpc>
                  <a:spcPct val="115000"/>
                </a:lnSpc>
                <a:spcAft>
                  <a:spcPts val="999"/>
                </a:spcAft>
                <a:buSzPct val="25000"/>
              </a:pPr>
              <a:r>
                <a:rPr lang="en-US" sz="1000" b="1" dirty="0">
                  <a:solidFill>
                    <a:schemeClr val="dk1"/>
                  </a:solidFill>
                  <a:latin typeface="Calibri"/>
                  <a:ea typeface="Calibri"/>
                  <a:cs typeface="Calibri"/>
                  <a:sym typeface="Calibri"/>
                </a:rPr>
                <a:t>Reporter</a:t>
              </a:r>
            </a:p>
          </p:txBody>
        </p:sp>
        <p:sp>
          <p:nvSpPr>
            <p:cNvPr id="20" name="Shape 108"/>
            <p:cNvSpPr txBox="1"/>
            <p:nvPr/>
          </p:nvSpPr>
          <p:spPr>
            <a:xfrm>
              <a:off x="2379456" y="113288"/>
              <a:ext cx="2166796" cy="889775"/>
            </a:xfrm>
            <a:prstGeom prst="rect">
              <a:avLst/>
            </a:prstGeom>
            <a:noFill/>
            <a:ln>
              <a:noFill/>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buSzPct val="25000"/>
              </a:pPr>
              <a:r>
                <a:rPr lang="en-US" sz="1000" b="1" i="1" dirty="0">
                  <a:solidFill>
                    <a:schemeClr val="dk1"/>
                  </a:solidFill>
                  <a:latin typeface="Calibri"/>
                  <a:ea typeface="Calibri"/>
                  <a:cs typeface="Calibri"/>
                  <a:sym typeface="Calibri"/>
                </a:rPr>
                <a:t>Recall - Reproduce</a:t>
              </a:r>
            </a:p>
          </p:txBody>
        </p:sp>
      </p:grpSp>
      <p:sp>
        <p:nvSpPr>
          <p:cNvPr id="21" name="Down Arrow 20"/>
          <p:cNvSpPr/>
          <p:nvPr/>
        </p:nvSpPr>
        <p:spPr>
          <a:xfrm>
            <a:off x="7204314" y="7690925"/>
            <a:ext cx="306995" cy="652942"/>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8" tIns="45682" rIns="91368" bIns="45682" rtlCol="0" anchor="ctr"/>
          <a:lstStyle/>
          <a:p>
            <a:pPr algn="ct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14</a:t>
            </a:fld>
            <a:endParaRPr lang="en-US" dirty="0"/>
          </a:p>
        </p:txBody>
      </p:sp>
      <p:sp>
        <p:nvSpPr>
          <p:cNvPr id="4" name="Date Placeholder 3"/>
          <p:cNvSpPr>
            <a:spLocks noGrp="1"/>
          </p:cNvSpPr>
          <p:nvPr>
            <p:ph type="dt" sz="half" idx="10"/>
          </p:nvPr>
        </p:nvSpPr>
        <p:spPr/>
        <p:txBody>
          <a:bodyPr/>
          <a:lstStyle/>
          <a:p>
            <a:r>
              <a:rPr lang="en-US" smtClean="0"/>
              <a:t>10/3/2016</a:t>
            </a:r>
            <a:endParaRPr lang="en-US" dirty="0"/>
          </a:p>
        </p:txBody>
      </p:sp>
      <p:pic>
        <p:nvPicPr>
          <p:cNvPr id="1026" name="Picture 2" descr="C:\Users\Susan Richmond\AppData\Local\Microsoft\Windows\Temporary Internet Files\Content.IE5\O04ECG9S\stop[1].pn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6389" l="0" r="90943"/>
                    </a14:imgEffect>
                  </a14:imgLayer>
                </a14:imgProps>
              </a:ext>
              <a:ext uri="{28A0092B-C50C-407E-A947-70E740481C1C}">
                <a14:useLocalDpi xmlns:a14="http://schemas.microsoft.com/office/drawing/2010/main" val="0"/>
              </a:ext>
            </a:extLst>
          </a:blip>
          <a:srcRect l="44415" r="24140" b="56358"/>
          <a:stretch/>
        </p:blipFill>
        <p:spPr bwMode="auto">
          <a:xfrm rot="20587722">
            <a:off x="304350" y="4214611"/>
            <a:ext cx="530202" cy="471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412935"/>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14936045"/>
              </p:ext>
            </p:extLst>
          </p:nvPr>
        </p:nvGraphicFramePr>
        <p:xfrm>
          <a:off x="137638" y="547165"/>
          <a:ext cx="7546272" cy="8976360"/>
        </p:xfrm>
        <a:graphic>
          <a:graphicData uri="http://schemas.openxmlformats.org/drawingml/2006/table">
            <a:tbl>
              <a:tblPr firstRow="1" bandRow="1">
                <a:tableStyleId>{5C22544A-7EE6-4342-B048-85BDC9FD1C3A}</a:tableStyleId>
              </a:tblPr>
              <a:tblGrid>
                <a:gridCol w="2999262"/>
                <a:gridCol w="558130"/>
                <a:gridCol w="2236592"/>
                <a:gridCol w="825500"/>
                <a:gridCol w="926788"/>
              </a:tblGrid>
              <a:tr h="370127">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t>
                      </a:r>
                      <a:r>
                        <a:rPr kumimoji="0" lang="en-US" sz="1700" b="1" i="0" u="none" strike="noStrike" kern="1200" cap="none" spc="0" normalizeH="0" baseline="0" noProof="0" dirty="0" smtClean="0">
                          <a:ln>
                            <a:noFill/>
                          </a:ln>
                          <a:solidFill>
                            <a:srgbClr val="C00000"/>
                          </a:solidFill>
                          <a:effectLst/>
                          <a:uLnTx/>
                          <a:uFillTx/>
                          <a:latin typeface="+mn-lt"/>
                          <a:ea typeface="+mn-ea"/>
                          <a:cs typeface="+mn-cs"/>
                        </a:rPr>
                        <a:t> Grade 5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Preparing to Revise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Identifying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Lesson 3 - Part 1</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How do fifth grade students identify the Main Topic of a text (introducing draft)?</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srgbClr val="C00000"/>
                          </a:solidFill>
                          <a:effectLst/>
                          <a:uLnTx/>
                          <a:uFillTx/>
                          <a:latin typeface="+mn-lt"/>
                          <a:ea typeface="+mn-ea"/>
                          <a:cs typeface="+mn-cs"/>
                        </a:rPr>
                        <a:t>T – Lesson 3 Part 1: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Standard</a:t>
                      </a:r>
                      <a:r>
                        <a:rPr kumimoji="0" lang="en-US" sz="1000" b="1" i="0" u="none" strike="noStrike" kern="1200" cap="none" spc="0" normalizeH="0" baseline="0" noProof="0" dirty="0" smtClean="0">
                          <a:ln>
                            <a:noFill/>
                          </a:ln>
                          <a:solidFill>
                            <a:srgbClr val="C00000"/>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RI.1, W.2a</a:t>
                      </a:r>
                      <a:endParaRPr kumimoji="0" lang="en-US" sz="10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identify the Main Topic of a text (in a student’s draft).</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explain how I identified the Main Topic of a text (Topic Tally).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0">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600" b="1" dirty="0" smtClean="0"/>
                        <a:t>Essential Skills</a:t>
                      </a:r>
                      <a:r>
                        <a:rPr lang="en-US" sz="1600" b="1" baseline="0" dirty="0" smtClean="0"/>
                        <a:t> and Concepts</a:t>
                      </a:r>
                      <a:endParaRPr lang="en-US" sz="16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CCSS.ELA-LITERACY.RI.5.1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Quote accurately from a text when explaining what the text says explicitly and when drawing inferences from the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in order to identify the Main Topic of a “student’s” draft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reading  a text for information to identify the Main Topic of a student’s draft, students need to be able to…</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700" b="1" i="1"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number paragraphs/sections of a text before note-taking.</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recognize and explain how repeated words/phrases  (Key Details ) are contextual clues of the Main Topic (subject).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draw inferences from the context to validate the Main Topic including when the Main Topic is not evident.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note explicit textual references (paragraphs or sections) of details and examples that verify the Main Topic (annotate facts, definitions, concrete details, quotation and examples (W.2b) in the text).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identify the Main Topic of the text independently.</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783113">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kumimoji="0" lang="en-US" sz="800" b="0" i="0" u="none" strike="noStrike" kern="1200" cap="none" spc="0" normalizeH="0" baseline="0" noProof="0" dirty="0" smtClean="0">
                          <a:ln>
                            <a:noFill/>
                          </a:ln>
                          <a:solidFill>
                            <a:schemeClr val="dk1"/>
                          </a:solidFill>
                          <a:effectLst/>
                          <a:uLnTx/>
                          <a:uFillTx/>
                          <a:latin typeface="+mn-lt"/>
                          <a:ea typeface="+mn-ea"/>
                          <a:cs typeface="+mn-cs"/>
                        </a:rPr>
                        <a:t>topic</a:t>
                      </a:r>
                    </a:p>
                    <a:p>
                      <a:pPr marL="112713" indent="-112713">
                        <a:buFont typeface="Arial" panose="020B0604020202020204" pitchFamily="34" charset="0"/>
                        <a:buChar char="•"/>
                      </a:pPr>
                      <a:r>
                        <a:rPr kumimoji="0" lang="en-US" sz="800" b="0" i="0" u="none" strike="noStrike" kern="1200" cap="none" spc="0" normalizeH="0" baseline="0" noProof="0" dirty="0" smtClean="0">
                          <a:ln>
                            <a:noFill/>
                          </a:ln>
                          <a:solidFill>
                            <a:schemeClr val="dk1"/>
                          </a:solidFill>
                          <a:effectLst/>
                          <a:uLnTx/>
                          <a:uFillTx/>
                          <a:latin typeface="+mn-lt"/>
                          <a:ea typeface="+mn-ea"/>
                          <a:cs typeface="+mn-cs"/>
                        </a:rPr>
                        <a:t>text</a:t>
                      </a:r>
                    </a:p>
                    <a:p>
                      <a:pPr marL="112713" indent="-112713">
                        <a:buFont typeface="Arial" panose="020B0604020202020204" pitchFamily="34" charset="0"/>
                        <a:buChar char="•"/>
                      </a:pPr>
                      <a:r>
                        <a:rPr kumimoji="0" lang="en-US" sz="800" b="0" i="0" u="none" strike="noStrike" kern="1200" cap="none" spc="0" normalizeH="0" baseline="0" noProof="0" dirty="0" smtClean="0">
                          <a:ln>
                            <a:noFill/>
                          </a:ln>
                          <a:solidFill>
                            <a:schemeClr val="dk1"/>
                          </a:solidFill>
                          <a:effectLst/>
                          <a:uLnTx/>
                          <a:uFillTx/>
                          <a:latin typeface="+mn-lt"/>
                          <a:ea typeface="+mn-ea"/>
                          <a:cs typeface="+mn-cs"/>
                        </a:rPr>
                        <a:t>evidence</a:t>
                      </a:r>
                    </a:p>
                    <a:p>
                      <a:pPr marL="112713" indent="-112713">
                        <a:buFont typeface="Arial" panose="020B0604020202020204" pitchFamily="34" charset="0"/>
                        <a:buChar char="•"/>
                      </a:pPr>
                      <a:r>
                        <a:rPr kumimoji="0" lang="en-US" sz="800" b="0" i="0" u="none" strike="noStrike" kern="1200" cap="none" spc="0" normalizeH="0" baseline="0" noProof="0" dirty="0" smtClean="0">
                          <a:ln>
                            <a:noFill/>
                          </a:ln>
                          <a:solidFill>
                            <a:schemeClr val="dk1"/>
                          </a:solidFill>
                          <a:effectLst/>
                          <a:uLnTx/>
                          <a:uFillTx/>
                          <a:latin typeface="+mn-lt"/>
                          <a:ea typeface="+mn-ea"/>
                          <a:cs typeface="+mn-cs"/>
                        </a:rPr>
                        <a:t>infer</a:t>
                      </a:r>
                    </a:p>
                    <a:p>
                      <a:pPr marL="112713" indent="-112713">
                        <a:buFont typeface="Arial" panose="020B0604020202020204" pitchFamily="34" charset="0"/>
                        <a:buChar char="•"/>
                      </a:pPr>
                      <a:r>
                        <a:rPr kumimoji="0" lang="en-US" sz="800" b="0" i="0" u="none" strike="noStrike" kern="1200" cap="none" spc="0" normalizeH="0" baseline="0" noProof="0" dirty="0" smtClean="0">
                          <a:ln>
                            <a:noFill/>
                          </a:ln>
                          <a:solidFill>
                            <a:schemeClr val="dk1"/>
                          </a:solidFill>
                          <a:effectLst/>
                          <a:uLnTx/>
                          <a:uFillTx/>
                          <a:latin typeface="+mn-lt"/>
                          <a:ea typeface="+mn-ea"/>
                          <a:cs typeface="+mn-cs"/>
                        </a:rPr>
                        <a:t>quote</a:t>
                      </a:r>
                    </a:p>
                    <a:p>
                      <a:pPr marL="112713" indent="-112713">
                        <a:buFont typeface="Arial" panose="020B0604020202020204" pitchFamily="34" charset="0"/>
                        <a:buChar char="•"/>
                      </a:pPr>
                      <a:r>
                        <a:rPr kumimoji="0" lang="en-US" sz="800" b="0" i="0" u="none" strike="noStrike" kern="1200" cap="none" spc="0" normalizeH="0" baseline="0" noProof="0" dirty="0" smtClean="0">
                          <a:ln>
                            <a:noFill/>
                          </a:ln>
                          <a:solidFill>
                            <a:schemeClr val="dk1"/>
                          </a:solidFill>
                          <a:effectLst/>
                          <a:uLnTx/>
                          <a:uFillTx/>
                          <a:latin typeface="+mn-lt"/>
                          <a:ea typeface="+mn-ea"/>
                          <a:cs typeface="+mn-cs"/>
                        </a:rPr>
                        <a:t>refer</a:t>
                      </a:r>
                    </a:p>
                    <a:p>
                      <a:pPr marL="112713" indent="-112713">
                        <a:buFont typeface="Arial" panose="020B0604020202020204" pitchFamily="34" charset="0"/>
                        <a:buChar char="•"/>
                      </a:pPr>
                      <a:r>
                        <a:rPr kumimoji="0" lang="en-US" sz="800" b="0" i="0" u="none" strike="noStrike" kern="1200" cap="none" spc="0" normalizeH="0" baseline="0" noProof="0" dirty="0" smtClean="0">
                          <a:ln>
                            <a:noFill/>
                          </a:ln>
                          <a:solidFill>
                            <a:schemeClr val="dk1"/>
                          </a:solidFill>
                          <a:effectLst/>
                          <a:uLnTx/>
                          <a:uFillTx/>
                          <a:latin typeface="+mn-lt"/>
                          <a:ea typeface="+mn-ea"/>
                          <a:cs typeface="+mn-cs"/>
                        </a:rPr>
                        <a:t>context clues</a:t>
                      </a: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69863" indent="-169863">
                        <a:buFont typeface="Arial" panose="020B0604020202020204" pitchFamily="34" charset="0"/>
                        <a:buChar char="•"/>
                      </a:pPr>
                      <a:r>
                        <a:rPr lang="es-ES_tradnl" sz="800" noProof="0" dirty="0" smtClean="0">
                          <a:solidFill>
                            <a:schemeClr val="tx1"/>
                          </a:solidFill>
                        </a:rPr>
                        <a:t>Tópico(tema)</a:t>
                      </a:r>
                    </a:p>
                    <a:p>
                      <a:pPr marL="169863" indent="-169863">
                        <a:buFont typeface="Arial" panose="020B0604020202020204" pitchFamily="34" charset="0"/>
                        <a:buChar char="•"/>
                      </a:pPr>
                      <a:r>
                        <a:rPr lang="es-ES_tradnl" sz="800" noProof="0" dirty="0" smtClean="0">
                          <a:solidFill>
                            <a:schemeClr val="tx1"/>
                          </a:solidFill>
                        </a:rPr>
                        <a:t>texto</a:t>
                      </a:r>
                    </a:p>
                    <a:p>
                      <a:pPr marL="169863" indent="-169863">
                        <a:buFont typeface="Arial" panose="020B0604020202020204" pitchFamily="34" charset="0"/>
                        <a:buChar char="•"/>
                      </a:pPr>
                      <a:r>
                        <a:rPr lang="es-ES_tradnl" sz="800" noProof="0" dirty="0" smtClean="0">
                          <a:solidFill>
                            <a:schemeClr val="tx1"/>
                          </a:solidFill>
                        </a:rPr>
                        <a:t>evidencia</a:t>
                      </a:r>
                    </a:p>
                    <a:p>
                      <a:pPr marL="169863" indent="-169863">
                        <a:buFont typeface="Arial" panose="020B0604020202020204" pitchFamily="34" charset="0"/>
                        <a:buChar char="•"/>
                      </a:pPr>
                      <a:r>
                        <a:rPr lang="es-ES_tradnl" sz="800" noProof="0" dirty="0" smtClean="0">
                          <a:solidFill>
                            <a:schemeClr val="tx1"/>
                          </a:solidFill>
                        </a:rPr>
                        <a:t>inferir</a:t>
                      </a:r>
                    </a:p>
                    <a:p>
                      <a:pPr marL="169863" indent="-169863">
                        <a:buFont typeface="Arial" panose="020B0604020202020204" pitchFamily="34" charset="0"/>
                        <a:buChar char="•"/>
                      </a:pPr>
                      <a:endParaRPr lang="es-ES_tradnl" sz="800" noProof="0" dirty="0" smtClean="0">
                        <a:solidFill>
                          <a:schemeClr val="tx1"/>
                        </a:solidFill>
                      </a:endParaRPr>
                    </a:p>
                    <a:p>
                      <a:pPr marL="169863" indent="-169863">
                        <a:buFont typeface="Arial" panose="020B0604020202020204" pitchFamily="34" charset="0"/>
                        <a:buChar char="•"/>
                      </a:pPr>
                      <a:r>
                        <a:rPr lang="es-ES_tradnl" sz="800" noProof="0" dirty="0" smtClean="0">
                          <a:solidFill>
                            <a:schemeClr val="tx1"/>
                          </a:solidFill>
                        </a:rPr>
                        <a:t>referir</a:t>
                      </a:r>
                    </a:p>
                    <a:p>
                      <a:pPr marL="169863" indent="-169863">
                        <a:buFont typeface="Arial" panose="020B0604020202020204" pitchFamily="34" charset="0"/>
                        <a:buChar char="•"/>
                      </a:pPr>
                      <a:r>
                        <a:rPr lang="es-ES_tradnl" sz="800" noProof="0" dirty="0" smtClean="0">
                          <a:solidFill>
                            <a:schemeClr val="tx1"/>
                          </a:solidFill>
                        </a:rPr>
                        <a:t>___ para</a:t>
                      </a:r>
                      <a:r>
                        <a:rPr lang="es-ES_tradnl" sz="800" baseline="0" noProof="0" dirty="0" smtClean="0">
                          <a:solidFill>
                            <a:schemeClr val="tx1"/>
                          </a:solidFill>
                        </a:rPr>
                        <a:t> -</a:t>
                      </a:r>
                      <a:r>
                        <a:rPr lang="es-ES_tradnl" sz="800" noProof="0" dirty="0" smtClean="0">
                          <a:solidFill>
                            <a:schemeClr val="tx1"/>
                          </a:solidFill>
                        </a:rPr>
                        <a:t>formar contexto</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WRITE TO REVISE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CCSS.ELA-LITERACY.W.5.2a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Write informative/explanatory texts to examine a topic and convey ideas and information clearly.</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Introduce a topic clearly, provide a general observation and focus, and group related information logically; include formatting (e.g., headings), illustrations, and multimedia when useful to aiding comprehension.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Develop the topic with facts, definitions, concrete details, quotations, or other information and examples related to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75000"/>
                            </a:prstClr>
                          </a:solidFill>
                          <a:effectLst/>
                          <a:uLnTx/>
                          <a:uFillTx/>
                          <a:latin typeface="+mn-lt"/>
                          <a:ea typeface="+mn-ea"/>
                          <a:cs typeface="+mn-cs"/>
                        </a:rPr>
                        <a:t>CCSS.ELA-Literacy.W.5.2.c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75000"/>
                            </a:prstClr>
                          </a:solidFill>
                          <a:effectLst/>
                          <a:uLnTx/>
                          <a:uFillTx/>
                          <a:latin typeface="+mn-lt"/>
                          <a:ea typeface="+mn-ea"/>
                          <a:cs typeface="+mn-cs"/>
                        </a:rPr>
                        <a:t>Link ideas within and across categories of information using words, phrases, and clauses (e.g., in contrast, especially).</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75000"/>
                            </a:prstClr>
                          </a:solidFill>
                          <a:effectLst/>
                          <a:uLnTx/>
                          <a:uFillTx/>
                          <a:latin typeface="+mn-lt"/>
                          <a:ea typeface="+mn-ea"/>
                          <a:cs typeface="+mn-cs"/>
                        </a:rPr>
                        <a:t>CCSS.ELA-Literacy.W.5.2.d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75000"/>
                            </a:prstClr>
                          </a:solidFill>
                          <a:effectLst/>
                          <a:uLnTx/>
                          <a:uFillTx/>
                          <a:latin typeface="+mn-lt"/>
                          <a:ea typeface="+mn-ea"/>
                          <a:cs typeface="+mn-cs"/>
                        </a:rPr>
                        <a:t>Use precise language and domain-specific vocabulary to inform about or explain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75000"/>
                            </a:prstClr>
                          </a:solidFill>
                          <a:effectLst/>
                          <a:uLnTx/>
                          <a:uFillTx/>
                          <a:latin typeface="+mn-lt"/>
                          <a:ea typeface="+mn-ea"/>
                          <a:cs typeface="+mn-cs"/>
                        </a:rPr>
                        <a:t>CCSS.ELA-Literacy.W.5.2.e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75000"/>
                            </a:prstClr>
                          </a:solidFill>
                          <a:effectLst/>
                          <a:uLnTx/>
                          <a:uFillTx/>
                          <a:latin typeface="+mn-lt"/>
                          <a:ea typeface="+mn-ea"/>
                          <a:cs typeface="+mn-cs"/>
                        </a:rPr>
                        <a:t>Provide a concluding statement or section related to the information or explanation presented.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in reference to demonstrating that students can explain how they identified the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writing to demonstrate the ability to locate the Main Topic of a text, students need to be able to….</a:t>
                      </a: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refer to notes.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organize repeated and related information  from paragraphs and sections,  to confirm the Main Topic.</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group related  key details (</a:t>
                      </a:r>
                      <a:r>
                        <a:rPr kumimoji="0" lang="en-US" sz="800" b="1" i="0" u="none" strike="noStrike" kern="1200" cap="none" spc="0" normalizeH="0" baseline="0" noProof="0" dirty="0" smtClean="0">
                          <a:ln>
                            <a:noFill/>
                          </a:ln>
                          <a:solidFill>
                            <a:prstClr val="black"/>
                          </a:solidFill>
                          <a:effectLst/>
                          <a:uLnTx/>
                          <a:uFillTx/>
                          <a:latin typeface="+mn-lt"/>
                          <a:ea typeface="+mn-ea"/>
                          <a:cs typeface="+mn-cs"/>
                        </a:rPr>
                        <a:t>facts, definitions, concrete details, quotations, or other information and examples) </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to confirm the Main Topic (graphic organizers).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context clues and inferencing skills to identify related information.</a:t>
                      </a: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identify the stated Main Topic of the text and explain how they identified the Main Topic (i.e., “Based on the information I’ve grouped in the graphic organizer, I believe that the Main Topic of the text is ______.”  For instance in paragraph/section ____ the author states that “______ - quote.”)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quote text to support analysis of what the topic is.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i="1" u="none" strike="noStrike" kern="1200" cap="none" spc="0" normalizeH="0" baseline="0" noProof="0" dirty="0" smtClean="0">
                          <a:ln>
                            <a:noFill/>
                          </a:ln>
                          <a:solidFill>
                            <a:prstClr val="black"/>
                          </a:solidFill>
                          <a:effectLst/>
                          <a:uLnTx/>
                          <a:uFillTx/>
                          <a:latin typeface="+mn-lt"/>
                          <a:ea typeface="+mn-ea"/>
                          <a:cs typeface="+mn-cs"/>
                        </a:rPr>
                        <a:t>Note:  In grade 5 students are practicing using quotation marks when citing direct statements from the text. </a:t>
                      </a: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12713" indent="-112713">
                        <a:buFont typeface="Arial" panose="020B0604020202020204" pitchFamily="34" charset="0"/>
                        <a:buChar char="•"/>
                      </a:pPr>
                      <a:r>
                        <a:rPr lang="en-US" sz="800" dirty="0" smtClean="0"/>
                        <a:t>topic</a:t>
                      </a:r>
                    </a:p>
                    <a:p>
                      <a:pPr marL="112713" indent="-112713">
                        <a:buFont typeface="Arial" panose="020B0604020202020204" pitchFamily="34" charset="0"/>
                        <a:buChar cha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key details</a:t>
                      </a:r>
                    </a:p>
                    <a:p>
                      <a:pPr marL="112713" indent="-112713">
                        <a:buFont typeface="Arial" panose="020B0604020202020204" pitchFamily="34" charset="0"/>
                        <a:buChar cha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evidence</a:t>
                      </a:r>
                    </a:p>
                    <a:p>
                      <a:pPr marL="112713" indent="-112713">
                        <a:buFont typeface="Arial" panose="020B0604020202020204" pitchFamily="34" charset="0"/>
                        <a:buChar cha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facts</a:t>
                      </a:r>
                    </a:p>
                    <a:p>
                      <a:pPr marL="112713" indent="-112713">
                        <a:buFont typeface="Arial" panose="020B0604020202020204" pitchFamily="34" charset="0"/>
                        <a:buChar cha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definitions</a:t>
                      </a:r>
                    </a:p>
                    <a:p>
                      <a:pPr marL="112713" indent="-112713">
                        <a:buFont typeface="Arial" panose="020B0604020202020204" pitchFamily="34" charset="0"/>
                        <a:buChar cha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examples</a:t>
                      </a:r>
                    </a:p>
                    <a:p>
                      <a:pPr marL="112713" indent="-112713">
                        <a:buFont typeface="Arial" panose="020B0604020202020204" pitchFamily="34" charset="0"/>
                        <a:buChar cha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quotes</a:t>
                      </a:r>
                    </a:p>
                    <a:p>
                      <a:pPr marL="0" indent="0">
                        <a:buFont typeface="Arial" panose="020B0604020202020204" pitchFamily="34" charset="0"/>
                        <a:buNone/>
                      </a:pPr>
                      <a:endParaRPr lang="en-US" sz="8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69863" indent="-169863">
                        <a:buFont typeface="Arial" panose="020B0604020202020204" pitchFamily="34" charset="0"/>
                        <a:buChar char="•"/>
                      </a:pPr>
                      <a:r>
                        <a:rPr lang="es-ES_tradnl" sz="800" noProof="0" dirty="0" smtClean="0">
                          <a:solidFill>
                            <a:schemeClr val="tx1"/>
                          </a:solidFill>
                        </a:rPr>
                        <a:t>tópico</a:t>
                      </a:r>
                    </a:p>
                    <a:p>
                      <a:pPr marL="169863" indent="-169863">
                        <a:buFont typeface="Arial" panose="020B0604020202020204" pitchFamily="34" charset="0"/>
                        <a:buChar char="•"/>
                      </a:pPr>
                      <a:r>
                        <a:rPr lang="es-ES_tradnl" sz="800" noProof="0" dirty="0" smtClean="0">
                          <a:solidFill>
                            <a:schemeClr val="tx1"/>
                          </a:solidFill>
                        </a:rPr>
                        <a:t>detalles __</a:t>
                      </a:r>
                    </a:p>
                    <a:p>
                      <a:pPr marL="169863" indent="-169863">
                        <a:buFont typeface="Arial" panose="020B0604020202020204" pitchFamily="34" charset="0"/>
                        <a:buChar char="•"/>
                      </a:pPr>
                      <a:r>
                        <a:rPr lang="es-ES_tradnl" sz="800" noProof="0" dirty="0" smtClean="0">
                          <a:solidFill>
                            <a:schemeClr val="tx1"/>
                          </a:solidFill>
                        </a:rPr>
                        <a:t>evidencia</a:t>
                      </a:r>
                    </a:p>
                    <a:p>
                      <a:pPr marL="169863" indent="-169863">
                        <a:buFont typeface="Arial" panose="020B0604020202020204" pitchFamily="34" charset="0"/>
                        <a:buChar char="•"/>
                      </a:pPr>
                      <a:endParaRPr lang="es-ES_tradnl" sz="800" noProof="0" dirty="0" smtClean="0">
                        <a:solidFill>
                          <a:schemeClr val="tx1"/>
                        </a:solidFill>
                      </a:endParaRPr>
                    </a:p>
                    <a:p>
                      <a:pPr marL="169863" indent="-169863">
                        <a:buFont typeface="Arial" panose="020B0604020202020204" pitchFamily="34" charset="0"/>
                        <a:buChar char="•"/>
                      </a:pPr>
                      <a:r>
                        <a:rPr lang="es-ES_tradnl" sz="800" noProof="0" dirty="0" smtClean="0">
                          <a:solidFill>
                            <a:schemeClr val="tx1"/>
                          </a:solidFill>
                        </a:rPr>
                        <a:t>definiciones</a:t>
                      </a:r>
                    </a:p>
                    <a:p>
                      <a:pPr marL="169863" indent="-169863">
                        <a:buFont typeface="Arial" panose="020B0604020202020204" pitchFamily="34" charset="0"/>
                        <a:buChar char="•"/>
                      </a:pPr>
                      <a:r>
                        <a:rPr lang="es-ES_tradnl" sz="800" noProof="0" dirty="0" smtClean="0">
                          <a:solidFill>
                            <a:schemeClr val="tx1"/>
                          </a:solidFill>
                        </a:rPr>
                        <a:t>ejemplos</a:t>
                      </a:r>
                    </a:p>
                    <a:p>
                      <a:pPr marL="285750" indent="-285750">
                        <a:buFont typeface="Arial" panose="020B0604020202020204" pitchFamily="34" charset="0"/>
                        <a:buChar char="•"/>
                      </a:pPr>
                      <a:endParaRPr lang="es-ES_tradnl" sz="800" noProof="0" dirty="0" smtClean="0">
                        <a:solidFill>
                          <a:schemeClr val="tx1"/>
                        </a:solidFill>
                      </a:endParaRPr>
                    </a:p>
                    <a:p>
                      <a:pPr marL="285750" indent="-285750">
                        <a:buFont typeface="Arial" panose="020B0604020202020204" pitchFamily="34" charset="0"/>
                        <a:buChar char="•"/>
                      </a:pPr>
                      <a:endParaRPr lang="es-ES_tradnl" sz="80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0">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Write to </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Revise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Strategies in TBEAR</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gridSpan="4">
                  <a:txBody>
                    <a:bodyPr/>
                    <a:lstStyle/>
                    <a:p>
                      <a:pPr algn="ctr"/>
                      <a:r>
                        <a:rPr lang="en-US" sz="1200" b="1" dirty="0" smtClean="0"/>
                        <a:t>In </a:t>
                      </a:r>
                      <a:r>
                        <a:rPr lang="en-US" sz="1200" b="1" dirty="0" smtClean="0">
                          <a:solidFill>
                            <a:srgbClr val="C00000"/>
                          </a:solidFill>
                        </a:rPr>
                        <a:t>5</a:t>
                      </a:r>
                      <a:r>
                        <a:rPr lang="en-US" sz="1200" b="1" baseline="30000" dirty="0" smtClean="0">
                          <a:solidFill>
                            <a:srgbClr val="C00000"/>
                          </a:solidFill>
                        </a:rPr>
                        <a:t>th</a:t>
                      </a:r>
                      <a:r>
                        <a:rPr lang="en-US" sz="1200" b="1" dirty="0" smtClean="0">
                          <a:solidFill>
                            <a:srgbClr val="C00000"/>
                          </a:solidFill>
                        </a:rPr>
                        <a:t> </a:t>
                      </a:r>
                      <a:r>
                        <a:rPr lang="en-US" sz="1200" b="1" dirty="0" smtClean="0"/>
                        <a:t>grade students should be able to..</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smtClean="0">
                          <a:solidFill>
                            <a:schemeClr val="tx1"/>
                          </a:solidFill>
                        </a:rPr>
                        <a:t>What I Know and What is New (2 column chart)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complete the K/N chart independently before the group share.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access prior knowledge about a topic (K).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new concepts in a text (N).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171450" indent="-171450">
                        <a:buFont typeface="Arial" panose="020B0604020202020204" pitchFamily="34" charset="0"/>
                        <a:buChar char="•"/>
                      </a:pPr>
                      <a:r>
                        <a:rPr lang="en-US" sz="900" b="0" dirty="0" smtClean="0">
                          <a:solidFill>
                            <a:schemeClr val="tx1"/>
                          </a:solidFill>
                        </a:rPr>
                        <a:t>Topic Tally Chart (Grouping Words</a:t>
                      </a:r>
                      <a:r>
                        <a:rPr lang="en-US" sz="900" b="0" baseline="0" dirty="0" smtClean="0">
                          <a:solidFill>
                            <a:schemeClr val="tx1"/>
                          </a:solidFill>
                        </a:rPr>
                        <a:t> by Meaning)</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find again and again words and be able to tally them independently.</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revise the Topic Tally chart by grouping the words that refer to the same thing</a:t>
                      </a:r>
                      <a:r>
                        <a:rPr kumimoji="0" lang="en-US" sz="900" b="0" i="0" u="none" strike="noStrike" kern="1200" cap="none" spc="0" normalizeH="0" baseline="30000" noProof="0" dirty="0" smtClean="0">
                          <a:ln>
                            <a:noFill/>
                          </a:ln>
                          <a:solidFill>
                            <a:schemeClr val="tx1"/>
                          </a:solidFill>
                          <a:effectLst/>
                          <a:uLnTx/>
                          <a:uFillTx/>
                          <a:latin typeface="+mn-lt"/>
                          <a:ea typeface="+mn-ea"/>
                          <a:cs typeface="+mn-cs"/>
                        </a:rPr>
                        <a:t>.1</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  determine if re-grouping the Topic Tally words changes the Main Topic.</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  identify the Main Topic independently.</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94552">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TBEAR Student Record Notes </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record the Main Topic on the TBEAR graphic organizer.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58807">
                <a:tc gridSpan="5">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smtClean="0"/>
                        <a:t>From</a:t>
                      </a:r>
                      <a:r>
                        <a:rPr lang="en-US" sz="900" b="1" baseline="0" dirty="0" smtClean="0"/>
                        <a:t> the Field</a:t>
                      </a:r>
                      <a:r>
                        <a:rPr lang="en-US" sz="900" baseline="0" dirty="0" smtClean="0"/>
                        <a:t>…</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aseline="0" dirty="0" smtClean="0"/>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b="0" i="0" u="none" strike="noStrike" kern="1200" cap="none" spc="0" normalizeH="0" baseline="30000" noProof="0" dirty="0" smtClean="0">
                          <a:ln>
                            <a:noFill/>
                          </a:ln>
                          <a:solidFill>
                            <a:prstClr val="black"/>
                          </a:solidFill>
                          <a:effectLst/>
                          <a:uLnTx/>
                          <a:uFillTx/>
                          <a:latin typeface="+mn-lt"/>
                          <a:ea typeface="+mn-ea"/>
                          <a:cs typeface="+mn-cs"/>
                        </a:rPr>
                        <a:t>1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Words that refer to the “same thing,” are not synonyms and should not be taught as thus.  For instance Ted can be referred to as him.  Ted and Him are not synonyms but refer to the same thing.  This is a very important concept when grouping on the Topic Tally Chart.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When asked for the topic of a text students may supply  a list of details instead.  Have students practice working with topics, subtopics, and supporting details.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 name="Date Placeholder 1"/>
          <p:cNvSpPr>
            <a:spLocks noGrp="1"/>
          </p:cNvSpPr>
          <p:nvPr>
            <p:ph type="dt" sz="half" idx="10"/>
          </p:nvPr>
        </p:nvSpPr>
        <p:spPr/>
        <p:txBody>
          <a:bodyPr/>
          <a:lstStyle/>
          <a:p>
            <a:r>
              <a:rPr lang="en-US" smtClean="0"/>
              <a:t>10/3/2016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15</a:t>
            </a:fld>
            <a:endParaRPr lang="en-US" dirty="0"/>
          </a:p>
        </p:txBody>
      </p:sp>
    </p:spTree>
    <p:extLst>
      <p:ext uri="{BB962C8B-B14F-4D97-AF65-F5344CB8AC3E}">
        <p14:creationId xmlns:p14="http://schemas.microsoft.com/office/powerpoint/2010/main" val="400998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34187" y="0"/>
            <a:ext cx="4628225" cy="10547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82695" y="131103"/>
            <a:ext cx="2873728" cy="626097"/>
          </a:xfrm>
          <a:prstGeom prst="rect">
            <a:avLst/>
          </a:prstGeom>
        </p:spPr>
        <p:txBody>
          <a:bodyPr wrap="square" lIns="101811" tIns="50906" rIns="101811" bIns="50906">
            <a:spAutoFit/>
          </a:bodyPr>
          <a:lstStyle/>
          <a:p>
            <a:pPr lvl="0" algn="ctr">
              <a:buSzPct val="25000"/>
            </a:pPr>
            <a:r>
              <a:rPr lang="en-US" sz="1700" b="1" dirty="0">
                <a:solidFill>
                  <a:srgbClr val="C00000"/>
                </a:solidFill>
                <a:effectLst>
                  <a:outerShdw blurRad="38100" dist="38100" dir="2700000" algn="tl">
                    <a:srgbClr val="000000">
                      <a:alpha val="43137"/>
                    </a:srgbClr>
                  </a:outerShdw>
                </a:effectLst>
              </a:rPr>
              <a:t>Revise the Topic Sentence Lesson 3 – Part 2</a:t>
            </a:r>
          </a:p>
        </p:txBody>
      </p:sp>
      <p:grpSp>
        <p:nvGrpSpPr>
          <p:cNvPr id="4" name="Group 3"/>
          <p:cNvGrpSpPr/>
          <p:nvPr/>
        </p:nvGrpSpPr>
        <p:grpSpPr>
          <a:xfrm>
            <a:off x="3462735" y="28024"/>
            <a:ext cx="1099031" cy="1035146"/>
            <a:chOff x="3129712" y="17782"/>
            <a:chExt cx="969733" cy="941042"/>
          </a:xfrm>
        </p:grpSpPr>
        <p:grpSp>
          <p:nvGrpSpPr>
            <p:cNvPr id="101" name="Shape 101"/>
            <p:cNvGrpSpPr/>
            <p:nvPr/>
          </p:nvGrpSpPr>
          <p:grpSpPr>
            <a:xfrm>
              <a:off x="3129712" y="53920"/>
              <a:ext cx="832086" cy="904904"/>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606654" y="17782"/>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ea typeface="Calibri"/>
                  <a:cs typeface="Calibri"/>
                  <a:sym typeface="Calibri"/>
                </a:rPr>
                <a:t>T</a:t>
              </a:r>
              <a:endParaRPr lang="en-US" sz="4500" b="1" dirty="0">
                <a:ln w="50800"/>
                <a:solidFill>
                  <a:srgbClr val="00B0F0"/>
                </a:solidFill>
              </a:endParaRPr>
            </a:p>
          </p:txBody>
        </p:sp>
      </p:grpSp>
      <p:sp>
        <p:nvSpPr>
          <p:cNvPr id="2" name="TextBox 1"/>
          <p:cNvSpPr txBox="1"/>
          <p:nvPr/>
        </p:nvSpPr>
        <p:spPr>
          <a:xfrm>
            <a:off x="687597" y="400433"/>
            <a:ext cx="2775136" cy="369322"/>
          </a:xfrm>
          <a:prstGeom prst="rect">
            <a:avLst/>
          </a:prstGeom>
          <a:noFill/>
        </p:spPr>
        <p:txBody>
          <a:bodyPr wrap="square" lIns="91368" tIns="45682" rIns="91368" bIns="45682" rtlCol="0">
            <a:spAutoFit/>
          </a:bodyPr>
          <a:lstStyle/>
          <a:p>
            <a:pPr algn="ctr"/>
            <a:r>
              <a:rPr lang="en-US" dirty="0" smtClean="0">
                <a:latin typeface="Arial Black" panose="020B0A04020102020204" pitchFamily="34" charset="0"/>
              </a:rPr>
              <a:t>WRITE TO REVISE</a:t>
            </a:r>
            <a:endParaRPr lang="en-US" dirty="0">
              <a:latin typeface="Arial Black" panose="020B0A04020102020204" pitchFamily="34" charset="0"/>
            </a:endParaRPr>
          </a:p>
        </p:txBody>
      </p:sp>
      <p:grpSp>
        <p:nvGrpSpPr>
          <p:cNvPr id="11" name="Group 10"/>
          <p:cNvGrpSpPr/>
          <p:nvPr/>
        </p:nvGrpSpPr>
        <p:grpSpPr>
          <a:xfrm rot="20998471">
            <a:off x="339119" y="7123594"/>
            <a:ext cx="2586868" cy="1183535"/>
            <a:chOff x="109517" y="6533762"/>
            <a:chExt cx="3124794" cy="1128965"/>
          </a:xfrm>
        </p:grpSpPr>
        <p:pic>
          <p:nvPicPr>
            <p:cNvPr id="13"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3000" y="6832354"/>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grpSp>
        <p:nvGrpSpPr>
          <p:cNvPr id="5" name="Group 4"/>
          <p:cNvGrpSpPr/>
          <p:nvPr/>
        </p:nvGrpSpPr>
        <p:grpSpPr>
          <a:xfrm>
            <a:off x="7077533" y="8077267"/>
            <a:ext cx="459592" cy="855096"/>
            <a:chOff x="6070560" y="7585405"/>
            <a:chExt cx="405522" cy="777360"/>
          </a:xfrm>
        </p:grpSpPr>
        <p:sp>
          <p:nvSpPr>
            <p:cNvPr id="15" name="Down Arrow 14"/>
            <p:cNvSpPr/>
            <p:nvPr/>
          </p:nvSpPr>
          <p:spPr>
            <a:xfrm>
              <a:off x="6070560" y="7585405"/>
              <a:ext cx="270878" cy="502154"/>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16" name="Down Arrow 15"/>
            <p:cNvSpPr/>
            <p:nvPr/>
          </p:nvSpPr>
          <p:spPr>
            <a:xfrm>
              <a:off x="6205204" y="7585405"/>
              <a:ext cx="270878" cy="77736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grpSp>
      <p:graphicFrame>
        <p:nvGraphicFramePr>
          <p:cNvPr id="104" name="Shape 104"/>
          <p:cNvGraphicFramePr/>
          <p:nvPr>
            <p:extLst>
              <p:ext uri="{D42A27DB-BD31-4B8C-83A1-F6EECF244321}">
                <p14:modId xmlns:p14="http://schemas.microsoft.com/office/powerpoint/2010/main" val="3639737426"/>
              </p:ext>
            </p:extLst>
          </p:nvPr>
        </p:nvGraphicFramePr>
        <p:xfrm>
          <a:off x="114111" y="766282"/>
          <a:ext cx="7556768" cy="9195065"/>
        </p:xfrm>
        <a:graphic>
          <a:graphicData uri="http://schemas.openxmlformats.org/drawingml/2006/table">
            <a:tbl>
              <a:tblPr firstRow="1" bandRow="1">
                <a:noFill/>
              </a:tblPr>
              <a:tblGrid>
                <a:gridCol w="464102"/>
                <a:gridCol w="2743706"/>
                <a:gridCol w="227083"/>
                <a:gridCol w="513317"/>
                <a:gridCol w="1222918"/>
                <a:gridCol w="2385642"/>
              </a:tblGrid>
              <a:tr h="477785">
                <a:tc rowSpan="2" gridSpan="2">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How does an author revise the Topic Sentence to make it clearer? </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rowSpan="2" hMerge="1">
                  <a:txBody>
                    <a:bodyPr/>
                    <a:lstStyle/>
                    <a:p>
                      <a:endParaRPr lang="en-US"/>
                    </a:p>
                  </a:txBody>
                  <a:tcPr/>
                </a:tc>
                <a:tc gridSpan="4">
                  <a:txBody>
                    <a:bodyPr/>
                    <a:lstStyle/>
                    <a:p>
                      <a:pPr marL="0" marR="0" lvl="0" indent="0" algn="l" rtl="0">
                        <a:spcBef>
                          <a:spcPts val="0"/>
                        </a:spcBef>
                        <a:buSzPct val="25000"/>
                        <a:buNone/>
                      </a:pPr>
                      <a:r>
                        <a:rPr lang="en-US" sz="1300" b="1" u="none" strike="noStrike" cap="none" baseline="0" dirty="0" smtClean="0"/>
                        <a:t>Revising the Topic Sentence in an</a:t>
                      </a:r>
                    </a:p>
                    <a:p>
                      <a:pPr marL="0" marR="0" lvl="0" indent="0" algn="l" rtl="0">
                        <a:spcBef>
                          <a:spcPts val="0"/>
                        </a:spcBef>
                        <a:buSzPct val="25000"/>
                        <a:buNone/>
                      </a:pPr>
                      <a:r>
                        <a:rPr lang="en-US" sz="1300" b="1" u="none" strike="noStrike" cap="none" baseline="0" dirty="0" smtClean="0"/>
                        <a:t>Introduction:   Lesson 3 – Part 2</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52628">
                <a:tc gridSpan="2"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gridSpan="4">
                  <a:txBody>
                    <a:bodyPr/>
                    <a:lstStyle/>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S</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ENTENCE</a:t>
                      </a:r>
                    </a:p>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(Main Idea or Thesis)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36448">
                <a:tc gridSpan="6">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3 Part 2: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RI.2, W.2a</a:t>
                      </a: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 Standard:</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add, delete or change parts of a Topic Sentence to make it clearer.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05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5">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Parts of an Introduction </a:t>
                      </a:r>
                    </a:p>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Review 3 parts of an Introduction</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 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is a Draft?”</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 How did we group the words in the Topic Tally?  Why?”</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topic in the text  _____? (</a:t>
                      </a:r>
                      <a:r>
                        <a:rPr kumimoji="0" lang="en-US" sz="1100" b="0" i="1" u="none" strike="noStrike" kern="1200" cap="none" spc="0" normalizeH="0" baseline="0" noProof="0" dirty="0" smtClean="0">
                          <a:ln>
                            <a:noFill/>
                          </a:ln>
                          <a:solidFill>
                            <a:prstClr val="black"/>
                          </a:solidFill>
                          <a:effectLst/>
                          <a:uLnTx/>
                          <a:uFillTx/>
                          <a:latin typeface="+mn-lt"/>
                          <a:ea typeface="+mn-ea"/>
                          <a:cs typeface="+mn-cs"/>
                        </a:rPr>
                        <a:t>refer to TBEAR Graphic from previous lesson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How did we know?    Why do we need to know the topic?”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1F8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052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5">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endParaRPr kumimoji="0" lang="en-US" sz="300" b="1" i="0" u="sng" strike="noStrike" kern="1200" cap="none" spc="0" normalizeH="0" baseline="0" noProof="0" dirty="0" smtClean="0">
                        <a:ln>
                          <a:noFill/>
                        </a:ln>
                        <a:solidFill>
                          <a:schemeClr val="tx1"/>
                        </a:solidFill>
                        <a:effectLst/>
                        <a:uLnTx/>
                        <a:uFillTx/>
                        <a:latin typeface="+mn-lt"/>
                        <a:ea typeface="+mn-ea"/>
                        <a:cs typeface="+mn-cs"/>
                      </a:endParaRPr>
                    </a:p>
                    <a:p>
                      <a:pPr marL="169863" marR="0" lvl="0" indent="-52388"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schemeClr val="tx1"/>
                          </a:solidFill>
                          <a:effectLst/>
                          <a:uLnTx/>
                          <a:uFillTx/>
                          <a:latin typeface="+mn-lt"/>
                          <a:ea typeface="+mn-ea"/>
                          <a:cs typeface="+mn-cs"/>
                        </a:rPr>
                        <a:t>Introduction:  Before Read 3</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  What is Revising?  Revising the Topic Sentence</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“We have read a student’s draft about ____. A draft means the article is not finished.  The student wants to revise the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Topic Sentence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in the introduction. Revising means to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add, delete or change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something in the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Topic Sentence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so it is clearer.” </a:t>
                      </a:r>
                      <a:r>
                        <a:rPr lang="en-US" sz="1100" b="0" i="0" dirty="0" smtClean="0">
                          <a:effectLst/>
                          <a:latin typeface="Garamond" panose="02020404030301010803" pitchFamily="18" charset="0"/>
                          <a:hlinkClick r:id="rId6" tooltip="https://www.youtube.com/watch?v=gaaoMO5MdgU&#10;Cmd+Click or tap to follow the link"/>
                        </a:rPr>
                        <a:t>Revision UTube Demo</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 Tell the students the </a:t>
                      </a:r>
                      <a:r>
                        <a:rPr kumimoji="0" lang="en-US" sz="1100" b="1" i="0" u="none" strike="noStrike" kern="1200" cap="none" spc="0" normalizeH="0" baseline="0" noProof="0" dirty="0" smtClean="0">
                          <a:ln>
                            <a:noFill/>
                          </a:ln>
                          <a:solidFill>
                            <a:schemeClr val="tx1"/>
                          </a:solidFill>
                          <a:effectLst/>
                          <a:uLnTx/>
                          <a:uFillTx/>
                          <a:latin typeface="+mn-lt"/>
                          <a:ea typeface="+mn-ea"/>
                          <a:cs typeface="+mn-cs"/>
                          <a:sym typeface="Arial"/>
                          <a:rtl val="0"/>
                        </a:rPr>
                        <a:t>Topic Sentence </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and have them highlight it in the text.  </a:t>
                      </a:r>
                      <a:endParaRPr kumimoji="0" lang="en-US" sz="1100" b="1" i="0" u="none" strike="noStrike" kern="1200" cap="none" spc="0" normalizeH="0" baseline="0" noProof="0" dirty="0" smtClean="0">
                        <a:ln>
                          <a:noFill/>
                        </a:ln>
                        <a:solidFill>
                          <a:srgbClr val="0070C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44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700" b="1" i="0" u="sng" strike="noStrike" kern="1200" cap="none" spc="0" normalizeH="0" baseline="0" noProof="0" dirty="0" smtClean="0">
                          <a:ln>
                            <a:noFill/>
                          </a:ln>
                          <a:solidFill>
                            <a:prstClr val="black"/>
                          </a:solidFill>
                          <a:effectLst/>
                          <a:uLnTx/>
                          <a:uFillTx/>
                          <a:latin typeface="+mn-lt"/>
                          <a:ea typeface="+mn-ea"/>
                          <a:cs typeface="+mn-cs"/>
                        </a:rPr>
                        <a:t>  </a:t>
                      </a: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Read 3</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Set a Purpose for Reading–Preparing to Revise the Topic Sentence</a:t>
                      </a:r>
                    </a:p>
                    <a:p>
                      <a:pPr marL="231775" marR="0" lvl="0" indent="-57150"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lang="en-US" sz="1100" dirty="0" smtClean="0">
                          <a:solidFill>
                            <a:srgbClr val="000000"/>
                          </a:solidFill>
                          <a:latin typeface="Arial" panose="020B0604020202020204" pitchFamily="34" charset="0"/>
                        </a:rPr>
                        <a:t>“</a:t>
                      </a:r>
                      <a:r>
                        <a:rPr lang="en-US" sz="1100" dirty="0" smtClean="0">
                          <a:solidFill>
                            <a:srgbClr val="000000"/>
                          </a:solidFill>
                          <a:latin typeface="+mn-lt"/>
                        </a:rPr>
                        <a:t>Re-read the article ____</a:t>
                      </a:r>
                      <a:r>
                        <a:rPr lang="en-US" sz="1100" baseline="0" dirty="0" smtClean="0">
                          <a:solidFill>
                            <a:srgbClr val="000000"/>
                          </a:solidFill>
                          <a:latin typeface="+mn-lt"/>
                        </a:rPr>
                        <a:t> </a:t>
                      </a:r>
                      <a:r>
                        <a:rPr lang="en-US" sz="1100" dirty="0" smtClean="0">
                          <a:solidFill>
                            <a:srgbClr val="000000"/>
                          </a:solidFill>
                          <a:latin typeface="+mn-lt"/>
                        </a:rPr>
                        <a:t>with your partner.</a:t>
                      </a:r>
                      <a:r>
                        <a:rPr lang="en-US" sz="1100" baseline="0" dirty="0" smtClean="0">
                          <a:solidFill>
                            <a:srgbClr val="000000"/>
                          </a:solidFill>
                          <a:latin typeface="+mn-lt"/>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While you are reading make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thinking notes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on your copy of the text to show how you would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add</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delete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or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change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Sentence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You can use ideas from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K/N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Chart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and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Tally Chart.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A Topic Sentence should tell what the author wants the readers to know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MOST</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about the topic.</a:t>
                      </a:r>
                    </a:p>
                    <a:p>
                      <a:pPr marL="231775" marR="0" lvl="0" indent="-57150"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After Reading 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did your and your partner note about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adding</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deleting</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or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changing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to make the Topic Sentence clearer?” (Record the students’ ideas)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Students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are not actually revising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Sentence,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but sharing and discussing ideas on how to improve the Topic Sentence).</a:t>
                      </a:r>
                    </a:p>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3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ECF5E7"/>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11125"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1" i="0" u="sng" strike="noStrike" kern="1200" cap="none" spc="0" normalizeH="0" baseline="0" noProof="0" dirty="0" smtClean="0">
                        <a:ln>
                          <a:noFill/>
                        </a:ln>
                        <a:solidFill>
                          <a:prstClr val="black"/>
                        </a:solidFill>
                        <a:effectLst/>
                        <a:uLnTx/>
                        <a:uFillTx/>
                        <a:latin typeface="+mn-lt"/>
                        <a:ea typeface="+mn-ea"/>
                        <a:cs typeface="+mn-cs"/>
                      </a:endParaRPr>
                    </a:p>
                    <a:p>
                      <a:pPr marL="111125"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Adding, Deleting or Changing the Topic Sentence</a:t>
                      </a:r>
                    </a:p>
                    <a:p>
                      <a:pPr marL="111125" marR="0" lvl="0" indent="0" algn="ctr" defTabSz="6858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Student Examples</a:t>
                      </a:r>
                      <a:endParaRPr kumimoji="0" lang="en-US" sz="600" b="0" i="1" u="none" strike="noStrike" kern="1200" cap="none" spc="0" normalizeH="0" baseline="0" noProof="0" dirty="0" smtClean="0">
                        <a:ln>
                          <a:noFill/>
                        </a:ln>
                        <a:solidFill>
                          <a:prstClr val="black"/>
                        </a:solidFill>
                        <a:effectLst/>
                        <a:uLnTx/>
                        <a:uFillTx/>
                        <a:latin typeface="+mn-lt"/>
                        <a:ea typeface="+mn-ea"/>
                        <a:cs typeface="+mn-cs"/>
                      </a:endParaRPr>
                    </a:p>
                    <a:p>
                      <a:pPr marL="282575"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It needs more information added.</a:t>
                      </a:r>
                    </a:p>
                    <a:p>
                      <a:pPr marL="282575"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would add why scientists are worried.</a:t>
                      </a:r>
                    </a:p>
                    <a:p>
                      <a:pPr marL="282575"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would add eruption and volcano.</a:t>
                      </a:r>
                    </a:p>
                    <a:p>
                      <a:pPr marL="282575"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There’s not much to take away!</a:t>
                      </a:r>
                    </a:p>
                    <a:p>
                      <a:pPr marL="282575"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I’d change some words.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5422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5">
                  <a:txBody>
                    <a:bodyPr/>
                    <a:lstStyle/>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Revising the Topic Sentence</a:t>
                      </a:r>
                    </a:p>
                    <a:p>
                      <a:pPr marL="3429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Show the students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add</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delete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and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change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symbols on the Revision Sheet (use an overhead).  Discuss how each symbol is used on the Revision Sheet.</a:t>
                      </a:r>
                    </a:p>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Activity</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 am going to model revising the students Topic Sentence of the  introduction using the Revision Sheet.”  Model the entire revision process, asking questions from the  </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Revising the Topic Sentence Bookmark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as “Think Alouds.” If desired, use the power point illustration. (must be downloaded as a power point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hlinkClick r:id="rId7"/>
                          <a:rtl val="0"/>
                        </a:rPr>
                        <a:t>Revising a Topic Sentence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t>
                      </a:r>
                    </a:p>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Revisit:</a:t>
                      </a:r>
                    </a:p>
                    <a:p>
                      <a:pPr marL="3429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“Is the new Topic Sentence clearer than the one in the student’s first draft?  How do you know?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288925" marR="0" lvl="0" indent="-171450" algn="l" defTabSz="6858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r>
              <a:tr h="92202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2">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a:t>
                      </a:r>
                      <a:r>
                        <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rPr>
                        <a:t>part 2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of T ?”</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2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a:t>
                      </a: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pPr marL="117475" indent="0"/>
                      <a:endParaRPr lang="en-US" sz="9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534764">
                <a:tc rowSpan="2"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800" b="1"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8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Part 2:  Identify the Main Idea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 (Topic Sentence - Thesis)</a:t>
                      </a:r>
                      <a:endParaRPr kumimoji="0" lang="en-US" sz="1100" b="0" i="0" u="none" strike="noStrike" kern="1200" cap="none" spc="0" normalizeH="0" baseline="0" noProof="0" dirty="0" smtClean="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endParaRPr lang="en-US"/>
                    </a:p>
                  </a:txBody>
                  <a:tcPr/>
                </a:tc>
                <a:tc gridSpan="3">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schemeClr val="bg1">
                              <a:lumMod val="50000"/>
                            </a:schemeClr>
                          </a:solidFill>
                          <a:effectLst/>
                          <a:uLnTx/>
                          <a:uFillTx/>
                          <a:latin typeface="+mn-lt"/>
                          <a:ea typeface="+mn-ea"/>
                          <a:cs typeface="+mn-cs"/>
                          <a:sym typeface="Arial"/>
                          <a:rtl val="0"/>
                        </a:rPr>
                        <a:t>Part 1</a:t>
                      </a:r>
                      <a:r>
                        <a:rPr kumimoji="0" lang="en-US" sz="1400" b="1" i="0" u="none" strike="noStrike" kern="1200" cap="none" spc="0" normalizeH="0" baseline="0" noProof="0" dirty="0" smtClean="0">
                          <a:ln>
                            <a:noFill/>
                          </a:ln>
                          <a:solidFill>
                            <a:schemeClr val="bg1">
                              <a:lumMod val="50000"/>
                            </a:schemeClr>
                          </a:solidFill>
                          <a:effectLst/>
                          <a:uLnTx/>
                          <a:uFillTx/>
                          <a:latin typeface="+mn-lt"/>
                          <a:ea typeface="+mn-ea"/>
                          <a:cs typeface="+mn-cs"/>
                          <a:sym typeface="Arial"/>
                          <a:rtl val="0"/>
                        </a:rPr>
                        <a:t>:  Topic: </a:t>
                      </a:r>
                      <a:endParaRPr kumimoji="0" lang="en-US" sz="13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r>
              <a:tr h="973996">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schemeClr val="tx1"/>
                          </a:solidFill>
                          <a:effectLst/>
                          <a:uLnTx/>
                          <a:uFillTx/>
                          <a:latin typeface="+mn-lt"/>
                          <a:ea typeface="+mn-ea"/>
                          <a:cs typeface="+mn-cs"/>
                          <a:sym typeface="Arial"/>
                          <a:rtl val="0"/>
                        </a:rPr>
                        <a:t>Part 2</a:t>
                      </a:r>
                      <a:r>
                        <a:rPr kumimoji="0" lang="en-US" sz="1400" b="1" i="0" u="none" strike="noStrike" kern="0" cap="none" spc="0" normalizeH="0" baseline="0" noProof="0" dirty="0" smtClean="0">
                          <a:ln>
                            <a:noFill/>
                          </a:ln>
                          <a:solidFill>
                            <a:schemeClr val="tx1"/>
                          </a:solidFill>
                          <a:effectLst/>
                          <a:uLnTx/>
                          <a:uFillTx/>
                          <a:latin typeface="+mn-lt"/>
                          <a:ea typeface="+mn-ea"/>
                          <a:cs typeface="+mn-cs"/>
                          <a:sym typeface="Arial"/>
                          <a:rtl val="0"/>
                        </a:rPr>
                        <a:t>:  Revising the Topic Sentence: </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Write the revised sentence here.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r>
            </a:tbl>
          </a:graphicData>
        </a:graphic>
      </p:graphicFrame>
      <p:pic>
        <p:nvPicPr>
          <p:cNvPr id="22" name="Picture 21"/>
          <p:cNvPicPr>
            <a:picLocks noChangeAspect="1"/>
          </p:cNvPicPr>
          <p:nvPr/>
        </p:nvPicPr>
        <p:blipFill rotWithShape="1">
          <a:blip r:embed="rId8"/>
          <a:srcRect l="23375" t="43778" r="67058" b="37259"/>
          <a:stretch/>
        </p:blipFill>
        <p:spPr>
          <a:xfrm>
            <a:off x="5990436" y="796277"/>
            <a:ext cx="1665986" cy="856830"/>
          </a:xfrm>
          <a:prstGeom prst="rect">
            <a:avLst/>
          </a:prstGeom>
        </p:spPr>
      </p:pic>
      <p:grpSp>
        <p:nvGrpSpPr>
          <p:cNvPr id="18" name="Group 17"/>
          <p:cNvGrpSpPr/>
          <p:nvPr/>
        </p:nvGrpSpPr>
        <p:grpSpPr>
          <a:xfrm rot="20667221">
            <a:off x="307083" y="7840873"/>
            <a:ext cx="2586868" cy="1183535"/>
            <a:chOff x="109517" y="6533762"/>
            <a:chExt cx="3124794" cy="1128965"/>
          </a:xfrm>
        </p:grpSpPr>
        <p:pic>
          <p:nvPicPr>
            <p:cNvPr id="19"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sp>
        <p:nvSpPr>
          <p:cNvPr id="8" name="Slide Number Placeholder 7"/>
          <p:cNvSpPr>
            <a:spLocks noGrp="1"/>
          </p:cNvSpPr>
          <p:nvPr>
            <p:ph type="sldNum" sz="quarter" idx="12"/>
          </p:nvPr>
        </p:nvSpPr>
        <p:spPr/>
        <p:txBody>
          <a:bodyPr/>
          <a:lstStyle/>
          <a:p>
            <a:fld id="{1A106AFE-017A-4B10-8C59-6A35C2B2E226}" type="slidenum">
              <a:rPr lang="en-US" smtClean="0"/>
              <a:t>16</a:t>
            </a:fld>
            <a:endParaRPr lang="en-US" dirty="0"/>
          </a:p>
        </p:txBody>
      </p:sp>
    </p:spTree>
    <p:extLst>
      <p:ext uri="{BB962C8B-B14F-4D97-AF65-F5344CB8AC3E}">
        <p14:creationId xmlns:p14="http://schemas.microsoft.com/office/powerpoint/2010/main" val="2824130314"/>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96819513"/>
              </p:ext>
            </p:extLst>
          </p:nvPr>
        </p:nvGraphicFramePr>
        <p:xfrm>
          <a:off x="175364" y="258176"/>
          <a:ext cx="7486423" cy="9304020"/>
        </p:xfrm>
        <a:graphic>
          <a:graphicData uri="http://schemas.openxmlformats.org/drawingml/2006/table">
            <a:tbl>
              <a:tblPr firstRow="1" bandRow="1">
                <a:tableStyleId>{5C22544A-7EE6-4342-B048-85BDC9FD1C3A}</a:tableStyleId>
              </a:tblPr>
              <a:tblGrid>
                <a:gridCol w="3113936"/>
                <a:gridCol w="506086"/>
                <a:gridCol w="2262514"/>
                <a:gridCol w="829597"/>
                <a:gridCol w="774290"/>
              </a:tblGrid>
              <a:tr h="370127">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Grade 5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Revise the Topic Sentence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Lesson 3 – Part 2</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fifth grade students revise a Topic Sentence to make it clearer?</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3 Part 2: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 RI.2, W.2a</a:t>
                      </a: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 Standard:</a:t>
                      </a:r>
                    </a:p>
                    <a:p>
                      <a:pPr marL="53975" marR="0" lvl="0" indent="-539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add, delete or change parts of a Topic Sentence to make it clearer (of a student’s draft).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0">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200" b="1" dirty="0" smtClean="0"/>
                        <a:t>Essential Skills</a:t>
                      </a:r>
                      <a:r>
                        <a:rPr lang="en-US" sz="1200" b="1" baseline="0" dirty="0" smtClean="0"/>
                        <a:t> and Concepts</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200" b="1" dirty="0" smtClean="0"/>
                        <a:t>Vocabulary</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CCSS.ELA-LITERACY.RI.5.2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Determine two or more main ideas of a text and explain how they are supported by key details; summarize the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in reference to revising a pre-selected Topic Sentence (Main Idea) of a student’s draft</a:t>
                      </a: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smtClean="0">
                          <a:ln>
                            <a:noFill/>
                          </a:ln>
                          <a:solidFill>
                            <a:schemeClr val="tx1"/>
                          </a:solidFill>
                          <a:effectLst/>
                          <a:uLnTx/>
                          <a:uFillTx/>
                          <a:latin typeface="+mn-lt"/>
                          <a:ea typeface="+mn-ea"/>
                          <a:cs typeface="+mn-cs"/>
                        </a:rPr>
                        <a:t>Note Students in Grade 5 should be note-taking whenever possible in all content areas, remembering to number paragraphs or sections for referencing evidence.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preparing to revise a pre-selected topic sentence, students need to be able to…</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700" b="1" i="1"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number paragraphs or sections of a text.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highlight the pre-selected Topic Sentence.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understand what a Main Idea (Topic Sentence) should include (which Key Details are supporting and relevant).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have a more refined system of note-taking (writing in the margins, anecdotal, etc.…) while reading of what could be added, deleted or changed for referencing evidence.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share what changes they would make to the Topic Sentence explaining how these changes are supported by Key Details.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algn="ctr"/>
                      <a:r>
                        <a:rPr lang="en-US" sz="800" b="1" dirty="0" smtClean="0"/>
                        <a:t>Academic</a:t>
                      </a:r>
                      <a:endParaRPr lang="en-US" sz="8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800" b="1" dirty="0" smtClean="0"/>
                        <a:t>Cognates</a:t>
                      </a:r>
                      <a:endParaRPr lang="en-US" sz="8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317568">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7475" marR="0" lvl="0" indent="-117475"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smtClean="0"/>
                        <a:t>draft</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add</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delete</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change </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revise</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topic sentence</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main idea</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topic sentence</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summarize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7475" indent="-117475">
                        <a:buFont typeface="Arial" panose="020B0604020202020204" pitchFamily="34" charset="0"/>
                        <a:buChar char="•"/>
                      </a:pPr>
                      <a:endParaRPr lang="es-ES_tradnl" sz="800" noProof="0" dirty="0" smtClean="0">
                        <a:solidFill>
                          <a:schemeClr val="tx1"/>
                        </a:solidFill>
                      </a:endParaRPr>
                    </a:p>
                    <a:p>
                      <a:pPr marL="117475" indent="-117475">
                        <a:buFont typeface="Arial" panose="020B0604020202020204" pitchFamily="34" charset="0"/>
                        <a:buChar char="•"/>
                      </a:pPr>
                      <a:endParaRPr lang="es-ES_tradnl" sz="800" noProof="0" dirty="0" smtClean="0">
                        <a:solidFill>
                          <a:schemeClr val="tx1"/>
                        </a:solidFill>
                      </a:endParaRPr>
                    </a:p>
                    <a:p>
                      <a:pPr marL="117475" indent="-117475">
                        <a:buFont typeface="Arial" panose="020B0604020202020204" pitchFamily="34" charset="0"/>
                        <a:buChar char="•"/>
                      </a:pPr>
                      <a:endParaRPr lang="es-ES_tradnl" sz="800" noProof="0" dirty="0" smtClean="0">
                        <a:solidFill>
                          <a:schemeClr val="tx1"/>
                        </a:solidFill>
                      </a:endParaRPr>
                    </a:p>
                    <a:p>
                      <a:pPr marL="117475" indent="-117475">
                        <a:buFont typeface="Arial" panose="020B0604020202020204" pitchFamily="34" charset="0"/>
                        <a:buChar char="•"/>
                      </a:pPr>
                      <a:endParaRPr lang="es-ES_tradnl" sz="800" noProof="0" dirty="0" smtClean="0">
                        <a:solidFill>
                          <a:schemeClr val="tx1"/>
                        </a:solidFill>
                      </a:endParaRPr>
                    </a:p>
                    <a:p>
                      <a:pPr marL="117475" indent="-117475">
                        <a:buFont typeface="Arial" panose="020B0604020202020204" pitchFamily="34" charset="0"/>
                        <a:buChar char="•"/>
                      </a:pPr>
                      <a:r>
                        <a:rPr lang="es-ES_tradnl" sz="800" noProof="0" dirty="0" smtClean="0">
                          <a:solidFill>
                            <a:schemeClr val="tx1"/>
                          </a:solidFill>
                        </a:rPr>
                        <a:t>revisar</a:t>
                      </a:r>
                    </a:p>
                    <a:p>
                      <a:pPr marL="117475" indent="-117475">
                        <a:buFont typeface="Arial" panose="020B0604020202020204" pitchFamily="34" charset="0"/>
                        <a:buChar char="•"/>
                      </a:pPr>
                      <a:endParaRPr lang="es-ES_tradnl" sz="800" noProof="0" dirty="0" smtClean="0">
                        <a:solidFill>
                          <a:schemeClr val="tx1"/>
                        </a:solidFill>
                      </a:endParaRPr>
                    </a:p>
                    <a:p>
                      <a:pPr marL="117475" indent="-117475">
                        <a:buFont typeface="Arial" panose="020B0604020202020204" pitchFamily="34" charset="0"/>
                        <a:buChar char="•"/>
                      </a:pPr>
                      <a:endParaRPr lang="es-ES_tradnl" sz="800" noProof="0" dirty="0" smtClean="0">
                        <a:solidFill>
                          <a:schemeClr val="tx1"/>
                        </a:solidFill>
                      </a:endParaRPr>
                    </a:p>
                    <a:p>
                      <a:pPr marL="117475" indent="-117475">
                        <a:buFont typeface="Arial" panose="020B0604020202020204" pitchFamily="34" charset="0"/>
                        <a:buChar char="•"/>
                      </a:pPr>
                      <a:r>
                        <a:rPr lang="es-ES_tradnl" sz="800" noProof="0" dirty="0" smtClean="0">
                          <a:solidFill>
                            <a:schemeClr val="tx1"/>
                          </a:solidFill>
                        </a:rPr>
                        <a:t>idea</a:t>
                      </a:r>
                      <a:r>
                        <a:rPr lang="es-ES_tradnl" sz="800" baseline="0" noProof="0" dirty="0" smtClean="0">
                          <a:solidFill>
                            <a:schemeClr val="tx1"/>
                          </a:solidFill>
                        </a:rPr>
                        <a:t> ____</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WRITE TO REVISE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CCSS.ELA-LITERACY.W.5.2a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Write informative/explanatory texts to examine a topic and convey ideas and information clearly.</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Introduce a topic clearly, provide a general observation and focus, and group related information logically; include formatting (e.g., headings), illustrations, and multimedia when useful to aiding comprehension.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Develop the topic with facts, definitions, concrete details, quotations, or other information and examples related to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CCSS.ELA-Literacy.W.5.2.c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Link ideas within and across categories of information using words, phrases, and clauses (e.g., in contrast, especially).</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CCSS.ELA-Literacy.W.5.2.d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Use precise language and domain-specific vocabulary to inform about or explain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CCSS.ELA-Literacy.W.5.2.e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Provide a concluding statement or section related to the information or explanation presented.</a:t>
                      </a:r>
                      <a:r>
                        <a:rPr kumimoji="0" lang="en-US" sz="8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in reference to revising a pre-selected Topic Sentence of a student’s draft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revising a pre-selected Topic Sentence, students need to be able to…</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knows a Topic Sentence is a short, written summary of what the author wants a reader to know MOST.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refer back to their own notes for possible Topic Sentence revisions.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organize  Key Details (facts, definitions, concrete details, quotes or other examples from the text )to revise the Topic  Sentence  logically (what is relevant).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distinguish between the Main Idea (found in the Topic Sentence) and supporting Key Details.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revise the Topic Sentence independently, explaining revisions to peers (e.g. </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“I added/deleted/change ____ to/in the Topic Sentence because in paragraph/section ____ the author states that “______ - quote.”)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topic sentence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organize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distinguish</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main idea</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group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details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definitions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quotations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examples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facts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revise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add</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delete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change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draft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7475" indent="-117475">
                        <a:buFont typeface="Arial" panose="020B0604020202020204" pitchFamily="34" charset="0"/>
                        <a:buChar char="•"/>
                      </a:pPr>
                      <a:endParaRPr lang="es-ES_tradnl" sz="800" noProof="0" dirty="0" smtClean="0">
                        <a:solidFill>
                          <a:schemeClr val="tx1"/>
                        </a:solidFill>
                      </a:endParaRPr>
                    </a:p>
                    <a:p>
                      <a:pPr marL="117475" indent="-117475">
                        <a:buFont typeface="Arial" panose="020B0604020202020204" pitchFamily="34" charset="0"/>
                        <a:buChar char="•"/>
                      </a:pPr>
                      <a:endParaRPr lang="es-ES_tradnl" sz="800" noProof="0" dirty="0" smtClean="0">
                        <a:solidFill>
                          <a:schemeClr val="tx1"/>
                        </a:solidFill>
                      </a:endParaRPr>
                    </a:p>
                    <a:p>
                      <a:pPr marL="117475" indent="-117475">
                        <a:buFont typeface="Arial" panose="020B0604020202020204" pitchFamily="34" charset="0"/>
                        <a:buChar char="•"/>
                      </a:pPr>
                      <a:r>
                        <a:rPr lang="es-ES_tradnl" sz="800" noProof="0" dirty="0" smtClean="0">
                          <a:solidFill>
                            <a:schemeClr val="tx1"/>
                          </a:solidFill>
                        </a:rPr>
                        <a:t>organizar</a:t>
                      </a:r>
                    </a:p>
                    <a:p>
                      <a:pPr marL="117475" indent="-117475">
                        <a:buFont typeface="Arial" panose="020B0604020202020204" pitchFamily="34" charset="0"/>
                        <a:buChar char="•"/>
                      </a:pPr>
                      <a:r>
                        <a:rPr lang="es-ES_tradnl" sz="800" noProof="0" dirty="0" smtClean="0">
                          <a:solidFill>
                            <a:schemeClr val="tx1"/>
                          </a:solidFill>
                        </a:rPr>
                        <a:t>distinguir</a:t>
                      </a:r>
                    </a:p>
                    <a:p>
                      <a:pPr marL="117475" indent="-117475">
                        <a:buFont typeface="Arial" panose="020B0604020202020204" pitchFamily="34" charset="0"/>
                        <a:buChar char="•"/>
                      </a:pPr>
                      <a:r>
                        <a:rPr lang="es-ES_tradnl" sz="800" noProof="0" dirty="0" smtClean="0">
                          <a:solidFill>
                            <a:schemeClr val="tx1"/>
                          </a:solidFill>
                        </a:rPr>
                        <a:t>idea ___</a:t>
                      </a:r>
                    </a:p>
                    <a:p>
                      <a:pPr marL="117475" indent="-117475">
                        <a:buFont typeface="Arial" panose="020B0604020202020204" pitchFamily="34" charset="0"/>
                        <a:buChar char="•"/>
                      </a:pPr>
                      <a:r>
                        <a:rPr lang="es-ES_tradnl" sz="800" noProof="0" dirty="0" smtClean="0">
                          <a:solidFill>
                            <a:schemeClr val="tx1"/>
                          </a:solidFill>
                        </a:rPr>
                        <a:t>grupo</a:t>
                      </a:r>
                    </a:p>
                    <a:p>
                      <a:pPr marL="117475" indent="-117475">
                        <a:buFont typeface="Arial" panose="020B0604020202020204" pitchFamily="34" charset="0"/>
                        <a:buChar char="•"/>
                      </a:pPr>
                      <a:r>
                        <a:rPr lang="es-ES_tradnl" sz="800" noProof="0" dirty="0" smtClean="0">
                          <a:solidFill>
                            <a:schemeClr val="tx1"/>
                          </a:solidFill>
                        </a:rPr>
                        <a:t>detalles</a:t>
                      </a:r>
                    </a:p>
                    <a:p>
                      <a:pPr marL="117475" indent="-117475">
                        <a:buFont typeface="Arial" panose="020B0604020202020204" pitchFamily="34" charset="0"/>
                        <a:buChar char="•"/>
                      </a:pPr>
                      <a:r>
                        <a:rPr lang="es-ES_tradnl" sz="750" noProof="0" dirty="0" smtClean="0">
                          <a:solidFill>
                            <a:schemeClr val="tx1"/>
                          </a:solidFill>
                        </a:rPr>
                        <a:t>definiciones</a:t>
                      </a:r>
                    </a:p>
                    <a:p>
                      <a:pPr marL="117475" indent="-117475">
                        <a:buFont typeface="Arial" panose="020B0604020202020204" pitchFamily="34" charset="0"/>
                        <a:buChar char="•"/>
                      </a:pPr>
                      <a:r>
                        <a:rPr lang="es-ES_tradnl" sz="800" noProof="0" dirty="0" smtClean="0">
                          <a:solidFill>
                            <a:schemeClr val="tx1"/>
                          </a:solidFill>
                        </a:rPr>
                        <a:t>ejemplos</a:t>
                      </a:r>
                    </a:p>
                    <a:p>
                      <a:pPr marL="117475" indent="-117475">
                        <a:buFont typeface="Arial" panose="020B0604020202020204" pitchFamily="34" charset="0"/>
                        <a:buChar char="•"/>
                      </a:pPr>
                      <a:endParaRPr lang="es-ES_tradnl" sz="800" noProof="0" dirty="0" smtClean="0">
                        <a:solidFill>
                          <a:schemeClr val="tx1"/>
                        </a:solidFill>
                      </a:endParaRPr>
                    </a:p>
                    <a:p>
                      <a:pPr marL="117475" indent="-117475">
                        <a:buFont typeface="Arial" panose="020B0604020202020204" pitchFamily="34" charset="0"/>
                        <a:buChar char="•"/>
                      </a:pPr>
                      <a:r>
                        <a:rPr lang="es-ES_tradnl" sz="800" noProof="0" dirty="0" smtClean="0">
                          <a:solidFill>
                            <a:schemeClr val="tx1"/>
                          </a:solidFill>
                        </a:rPr>
                        <a:t>revisar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0">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Write to </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Revise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Strategies in TBEAR</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200" b="1" dirty="0" smtClean="0"/>
                        <a:t>In </a:t>
                      </a:r>
                      <a:r>
                        <a:rPr lang="en-US" sz="1200" b="1" dirty="0" smtClean="0">
                          <a:solidFill>
                            <a:srgbClr val="C00000"/>
                          </a:solidFill>
                        </a:rPr>
                        <a:t>5</a:t>
                      </a:r>
                      <a:r>
                        <a:rPr lang="en-US" sz="1200" b="1" baseline="30000" dirty="0" smtClean="0">
                          <a:solidFill>
                            <a:srgbClr val="C00000"/>
                          </a:solidFill>
                        </a:rPr>
                        <a:t>th</a:t>
                      </a:r>
                      <a:r>
                        <a:rPr lang="en-US" sz="1200" b="1" dirty="0" smtClean="0">
                          <a:solidFill>
                            <a:srgbClr val="C00000"/>
                          </a:solidFill>
                        </a:rPr>
                        <a:t> </a:t>
                      </a:r>
                      <a:r>
                        <a:rPr lang="en-US" sz="1200" b="1" dirty="0" smtClean="0"/>
                        <a:t>grade students should be able to..</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99201">
                <a:tc gridSpan="2">
                  <a:txBody>
                    <a:bodyPr/>
                    <a:lstStyle/>
                    <a:p>
                      <a:pPr marL="285750" indent="-285750">
                        <a:buFont typeface="Arial" panose="020B0604020202020204" pitchFamily="34" charset="0"/>
                        <a:buChar char="•"/>
                      </a:pPr>
                      <a:r>
                        <a:rPr lang="en-US" sz="800" b="0" dirty="0" smtClean="0"/>
                        <a:t>Highlight the Topic Sentence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highlight the  pre-selected Topic Sentence on their copy of the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73581">
                <a:tc gridSpan="2">
                  <a:txBody>
                    <a:bodyPr/>
                    <a:lstStyle/>
                    <a:p>
                      <a:pPr marL="285750" indent="-285750">
                        <a:buFont typeface="Arial" panose="020B0604020202020204" pitchFamily="34" charset="0"/>
                        <a:buChar char="•"/>
                      </a:pPr>
                      <a:r>
                        <a:rPr lang="en-US" sz="800" i="0" dirty="0" smtClean="0"/>
                        <a:t>Annotating – Note-Taking (use ideas from K/N and Topic Tally Chart)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collaborate with a partner to re-read the text and make revision thinking notes.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know and use revision symbols for add delete, and change.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add, delete, and/or change key details to revise the Topic Sentence.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0">
                <a:tc gridSpan="2">
                  <a:txBody>
                    <a:bodyPr/>
                    <a:lstStyle/>
                    <a:p>
                      <a:pPr marL="285750" indent="-285750">
                        <a:buFont typeface="Arial" panose="020B0604020202020204" pitchFamily="34" charset="0"/>
                        <a:buChar char="•"/>
                      </a:pPr>
                      <a:r>
                        <a:rPr lang="en-US" sz="800" dirty="0" smtClean="0"/>
                        <a:t>What the author wants</a:t>
                      </a:r>
                      <a:r>
                        <a:rPr lang="en-US" sz="800" baseline="0" dirty="0" smtClean="0"/>
                        <a:t> the reader to know MOST (while reading)</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use thinking notes, topic tally chart, and K/N chart to revise a Topic Sentence for with a partner and independently.</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describe what additions, deletions or changes should be made and WHY (thinking like the author) during class discussions.</a:t>
                      </a: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70127">
                <a:tc gridSpan="2">
                  <a:txBody>
                    <a:bodyPr/>
                    <a:lstStyle/>
                    <a:p>
                      <a:pPr marL="173038" indent="-173038">
                        <a:buFont typeface="Arial" panose="020B0604020202020204" pitchFamily="34" charset="0"/>
                        <a:buChar char="•"/>
                      </a:pPr>
                      <a:r>
                        <a:rPr lang="en-US" sz="800" dirty="0" smtClean="0"/>
                        <a:t>     Revision Model Sheet (and bookmarks) – (after reading)</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follow along with teacher-guided model of revision and take notes.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compare/contrast the original Topic Sentence to the revised Topic Sentence.  Is it clearer and if so why?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0">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   TBEAR Student Record Note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record the revised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580459">
                <a:tc gridSpan="5">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b="1" dirty="0" smtClean="0"/>
                        <a:t>From</a:t>
                      </a:r>
                      <a:r>
                        <a:rPr lang="en-US" sz="800" b="1" baseline="0" dirty="0" smtClean="0"/>
                        <a:t> the </a:t>
                      </a:r>
                      <a:r>
                        <a:rPr lang="en-US" sz="800" b="1" baseline="0" dirty="0" smtClean="0">
                          <a:solidFill>
                            <a:schemeClr val="tx1"/>
                          </a:solidFill>
                        </a:rPr>
                        <a:t>Field</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In the TBEAR lessons students are not actually revising on their own but following along as the teacher models how to revise the Topic Sentence (learning how to add, delete and/or change to revise).  However, in 5</a:t>
                      </a:r>
                      <a:r>
                        <a:rPr kumimoji="0" lang="en-US" sz="900" b="0"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grade students should be using the revision process by collaboration and independently.</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900" b="1" i="0" u="sng" strike="noStrike" kern="1200" cap="none" spc="0" normalizeH="0" baseline="0" noProof="0" dirty="0" smtClean="0">
                          <a:ln>
                            <a:noFill/>
                          </a:ln>
                          <a:solidFill>
                            <a:prstClr val="black"/>
                          </a:solidFill>
                          <a:effectLst/>
                          <a:uLnTx/>
                          <a:uFillTx/>
                          <a:latin typeface="+mn-lt"/>
                          <a:ea typeface="+mn-ea"/>
                          <a:cs typeface="+mn-cs"/>
                        </a:rPr>
                        <a:t>Sentence frames for justifying revision:</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 I think the word ___ is better than the word ___ because. I think we need to add ____ because _____. I think </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___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can be deleted because  _____.</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CCSStandards L.4.3 Use precise language and vocabulary  - can be integrated with this lesson.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 name="Date Placeholder 1"/>
          <p:cNvSpPr>
            <a:spLocks noGrp="1"/>
          </p:cNvSpPr>
          <p:nvPr>
            <p:ph type="dt" sz="half" idx="10"/>
          </p:nvPr>
        </p:nvSpPr>
        <p:spPr>
          <a:xfrm>
            <a:off x="534353" y="9335349"/>
            <a:ext cx="1748790" cy="535517"/>
          </a:xfrm>
        </p:spPr>
        <p:txBody>
          <a:bodyPr/>
          <a:lstStyle/>
          <a:p>
            <a:r>
              <a:rPr lang="en-US" dirty="0" smtClean="0"/>
              <a:t>10/3/2016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17</a:t>
            </a:fld>
            <a:endParaRPr lang="en-US" dirty="0"/>
          </a:p>
        </p:txBody>
      </p:sp>
    </p:spTree>
    <p:extLst>
      <p:ext uri="{BB962C8B-B14F-4D97-AF65-F5344CB8AC3E}">
        <p14:creationId xmlns:p14="http://schemas.microsoft.com/office/powerpoint/2010/main" val="1540400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98163" y="-139700"/>
            <a:ext cx="4263662" cy="1394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25436" y="200344"/>
            <a:ext cx="2873728" cy="656875"/>
          </a:xfrm>
          <a:prstGeom prst="rect">
            <a:avLst/>
          </a:prstGeom>
        </p:spPr>
        <p:txBody>
          <a:bodyPr wrap="square" lIns="101811" tIns="50906" rIns="101811" bIns="50906">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Revise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4</a:t>
            </a:r>
            <a:endParaRPr lang="en-US" b="1" dirty="0">
              <a:solidFill>
                <a:srgbClr val="C00000"/>
              </a:solidFill>
              <a:effectLst>
                <a:outerShdw blurRad="38100" dist="38100" dir="2700000" algn="tl">
                  <a:srgbClr val="000000">
                    <a:alpha val="43137"/>
                  </a:srgbClr>
                </a:outerShdw>
              </a:effectLst>
            </a:endParaRPr>
          </a:p>
        </p:txBody>
      </p:sp>
      <p:grpSp>
        <p:nvGrpSpPr>
          <p:cNvPr id="5" name="Group 4"/>
          <p:cNvGrpSpPr/>
          <p:nvPr/>
        </p:nvGrpSpPr>
        <p:grpSpPr>
          <a:xfrm>
            <a:off x="639098" y="150894"/>
            <a:ext cx="4016047" cy="1103926"/>
            <a:chOff x="785468" y="-63646"/>
            <a:chExt cx="3543571" cy="1003569"/>
          </a:xfrm>
        </p:grpSpPr>
        <p:sp>
          <p:nvSpPr>
            <p:cNvPr id="2" name="TextBox 1"/>
            <p:cNvSpPr txBox="1"/>
            <p:nvPr/>
          </p:nvSpPr>
          <p:spPr>
            <a:xfrm>
              <a:off x="785468" y="135052"/>
              <a:ext cx="2448649" cy="327144"/>
            </a:xfrm>
            <a:prstGeom prst="rect">
              <a:avLst/>
            </a:prstGeom>
            <a:noFill/>
          </p:spPr>
          <p:txBody>
            <a:bodyPr wrap="square" lIns="82058" tIns="41029" rIns="82058" bIns="41029" rtlCol="0">
              <a:spAutoFit/>
            </a:bodyPr>
            <a:lstStyle/>
            <a:p>
              <a:pPr algn="ctr"/>
              <a:r>
                <a:rPr lang="en-US" dirty="0" smtClean="0">
                  <a:latin typeface="Arial Black" panose="020B0A04020102020204" pitchFamily="34" charset="0"/>
                </a:rPr>
                <a:t>WRITE TO REVISE</a:t>
              </a:r>
              <a:endParaRPr lang="en-US" dirty="0">
                <a:latin typeface="Arial Black" panose="020B0A04020102020204" pitchFamily="34" charset="0"/>
              </a:endParaRPr>
            </a:p>
          </p:txBody>
        </p:sp>
        <p:grpSp>
          <p:nvGrpSpPr>
            <p:cNvPr id="101" name="Shape 101"/>
            <p:cNvGrpSpPr/>
            <p:nvPr/>
          </p:nvGrpSpPr>
          <p:grpSpPr>
            <a:xfrm>
              <a:off x="3352049" y="-40588"/>
              <a:ext cx="888053" cy="980511"/>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836248" y="-63646"/>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490484989"/>
              </p:ext>
            </p:extLst>
          </p:nvPr>
        </p:nvGraphicFramePr>
        <p:xfrm>
          <a:off x="95414" y="879702"/>
          <a:ext cx="7590708" cy="8307394"/>
        </p:xfrm>
        <a:graphic>
          <a:graphicData uri="http://schemas.openxmlformats.org/drawingml/2006/table">
            <a:tbl>
              <a:tblPr firstRow="1" bandRow="1">
                <a:noFill/>
              </a:tblPr>
              <a:tblGrid>
                <a:gridCol w="464102"/>
                <a:gridCol w="1782809"/>
                <a:gridCol w="960897"/>
                <a:gridCol w="2211134"/>
                <a:gridCol w="602683"/>
                <a:gridCol w="1569083"/>
              </a:tblGrid>
              <a:tr h="678953">
                <a:tc rowSpan="2" gridSpan="3">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How does an author revise the Background Knowledge in the introduction? </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Teachers:  Use the same text but include the revised Topic Sentence.</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hMerge="1">
                  <a:txBody>
                    <a:bodyPr/>
                    <a:lstStyle/>
                    <a:p>
                      <a:endParaRPr lang="en-US"/>
                    </a:p>
                  </a:txBody>
                  <a:tcPr/>
                </a:tc>
                <a:tc rowSpan="2" hMerge="1">
                  <a:txBody>
                    <a:bodyPr/>
                    <a:lstStyle/>
                    <a:p>
                      <a:endParaRPr lang="en-US"/>
                    </a:p>
                  </a:txBody>
                  <a:tcPr/>
                </a:tc>
                <a:tc gridSpan="3">
                  <a:txBody>
                    <a:bodyPr/>
                    <a:lstStyle/>
                    <a:p>
                      <a:pPr marL="0" marR="0" lvl="0" indent="0" algn="l" rtl="0">
                        <a:spcBef>
                          <a:spcPts val="0"/>
                        </a:spcBef>
                        <a:buSzPct val="25000"/>
                        <a:buNone/>
                      </a:pPr>
                      <a:r>
                        <a:rPr lang="en-US" sz="1300" b="1" u="none" strike="noStrike" cap="none" baseline="0" dirty="0" smtClean="0"/>
                        <a:t>Revising Background Knowledge                                                          of the Bridge</a:t>
                      </a:r>
                    </a:p>
                    <a:p>
                      <a:pPr marL="0" marR="0" lvl="0" indent="0" algn="l" rtl="0">
                        <a:spcBef>
                          <a:spcPts val="0"/>
                        </a:spcBef>
                        <a:buSzPct val="25000"/>
                        <a:buNone/>
                      </a:pPr>
                      <a:r>
                        <a:rPr lang="en-US" sz="1300" b="1" u="none" strike="noStrike" cap="none" baseline="0" dirty="0" smtClean="0"/>
                        <a:t>Lesson 4</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r>
              <a:tr h="628683">
                <a:tc gridSpan="3"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hMerge="1" vMerge="1">
                  <a:txBody>
                    <a:bodyPr/>
                    <a:lstStyle/>
                    <a:p>
                      <a:endParaRPr lang="en-US"/>
                    </a:p>
                  </a:txBody>
                  <a:tcPr/>
                </a:tc>
                <a:tc gridSpan="3">
                  <a:txBody>
                    <a:bodyPr/>
                    <a:lstStyle/>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rief Explanation</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Of the Main Idea to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ridge to </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Examples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r>
              <a:tr h="617612">
                <a:tc gridSpan="6">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4:</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RI.3-4, W.2a-b</a:t>
                      </a: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revise the Background Knowledge of the Bridge by describing /defining the Topic Sentence (main idea) in a clearer way.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549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231775" marR="0" lvl="0" indent="-6350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original</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Topic Sentence of the text (main idea)? Why did it need to be revised?”</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“How did we revise the Topic Sentence (add, delete, change)?”</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revised Topic Sentence (main idea ) of the text? (TBEAR Chart from previous lesson)</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“What part of the introduction did we not revise? “</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615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gridSpan="4">
                  <a:txBody>
                    <a:bodyPr/>
                    <a:lstStyle/>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Introduction:  Before Read 4</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Revising the Background Knowledge of the Bridge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revised the student’s Topic Sentence in the draft about ______.   We added,  deleted or changed parts of the Topic Sentence to make it clearer (Point to the Topic Sentence at the topic of the Definitions/Description Chart).  The student also wants to revise the Background Knowledge of the Bridge so it is clearer.”</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“When we revise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of the Bridge we can use definitions and descriptions that tell why ___or how (Topic Sentence).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can define and describe each word on our Topic Tally Chart to give us more ideas about what Background Knowledge we could add to the Bridge.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Where would we find a definition? What is a definition of ____(topic word)</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kinds of words are descriptions? What is a description of _____ (topic word)            </a:t>
                      </a:r>
                      <a:endParaRPr kumimoji="0" lang="en-US" sz="1200" b="1" i="0" u="sng" strike="noStrike" kern="1200" cap="none" spc="0" normalizeH="0" baseline="0" noProof="0" dirty="0" smtClean="0">
                        <a:ln>
                          <a:noFill/>
                        </a:ln>
                        <a:solidFill>
                          <a:srgbClr val="0070C0"/>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a:t>
                      </a:r>
                    </a:p>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000" b="0" i="1"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Example of Words Grouped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88414">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69863" indent="-57150"/>
                      <a:r>
                        <a:rPr lang="en-US" sz="1000" dirty="0" smtClean="0"/>
                        <a:t>Colima </a:t>
                      </a:r>
                      <a:r>
                        <a:rPr lang="en-US" sz="1000" b="1" dirty="0" smtClean="0"/>
                        <a:t>IIII  + </a:t>
                      </a:r>
                      <a:r>
                        <a:rPr lang="en-US" sz="1000" b="0" dirty="0" smtClean="0"/>
                        <a:t>Volcano </a:t>
                      </a:r>
                      <a:r>
                        <a:rPr lang="en-US" sz="1000" b="1" dirty="0" smtClean="0"/>
                        <a:t>III +</a:t>
                      </a:r>
                    </a:p>
                    <a:p>
                      <a:pPr marL="169863" indent="-57150"/>
                      <a:r>
                        <a:rPr lang="en-US" sz="1000" b="0" dirty="0" smtClean="0">
                          <a:solidFill>
                            <a:srgbClr val="C00000"/>
                          </a:solidFill>
                        </a:rPr>
                        <a:t>her</a:t>
                      </a:r>
                      <a:r>
                        <a:rPr lang="en-US" sz="1000" b="1" dirty="0" smtClean="0">
                          <a:solidFill>
                            <a:srgbClr val="C00000"/>
                          </a:solidFill>
                        </a:rPr>
                        <a:t> I </a:t>
                      </a:r>
                      <a:r>
                        <a:rPr lang="en-US" sz="1000" b="1" dirty="0" smtClean="0"/>
                        <a:t>=  </a:t>
                      </a:r>
                      <a:r>
                        <a:rPr lang="en-US" sz="1000" b="0" dirty="0" smtClean="0"/>
                        <a:t>8</a:t>
                      </a:r>
                    </a:p>
                    <a:p>
                      <a:pPr marL="117475" indent="0"/>
                      <a:r>
                        <a:rPr lang="en-US" sz="1000" b="0" dirty="0" smtClean="0"/>
                        <a:t>Scientists </a:t>
                      </a:r>
                      <a:r>
                        <a:rPr lang="en-US" sz="1000" b="1" dirty="0" smtClean="0"/>
                        <a:t>III + </a:t>
                      </a:r>
                      <a:r>
                        <a:rPr lang="en-US" sz="1000" b="0" dirty="0" smtClean="0">
                          <a:solidFill>
                            <a:srgbClr val="C00000"/>
                          </a:solidFill>
                        </a:rPr>
                        <a:t>They</a:t>
                      </a:r>
                      <a:r>
                        <a:rPr lang="en-US" sz="1000" b="1" dirty="0" smtClean="0">
                          <a:solidFill>
                            <a:srgbClr val="C00000"/>
                          </a:solidFill>
                        </a:rPr>
                        <a:t> </a:t>
                      </a:r>
                      <a:r>
                        <a:rPr lang="en-US" sz="1000" b="1" dirty="0" smtClean="0"/>
                        <a:t>I =</a:t>
                      </a:r>
                      <a:r>
                        <a:rPr lang="en-US" sz="1000" b="1" baseline="0" dirty="0" smtClean="0"/>
                        <a:t> </a:t>
                      </a:r>
                      <a:r>
                        <a:rPr lang="en-US" sz="1000" b="0" baseline="0" dirty="0" smtClean="0"/>
                        <a:t>4</a:t>
                      </a:r>
                    </a:p>
                    <a:p>
                      <a:pPr marL="117475" indent="0"/>
                      <a:r>
                        <a:rPr lang="en-US" sz="1000" b="0" baseline="0" dirty="0" smtClean="0"/>
                        <a:t>Eruption </a:t>
                      </a:r>
                      <a:r>
                        <a:rPr lang="en-US" sz="1000" b="1" baseline="0" dirty="0" smtClean="0"/>
                        <a:t>III</a:t>
                      </a:r>
                    </a:p>
                    <a:p>
                      <a:pPr marL="117475" indent="0"/>
                      <a:r>
                        <a:rPr lang="en-US" sz="1000" b="0" baseline="0" dirty="0" smtClean="0"/>
                        <a:t>Next </a:t>
                      </a:r>
                      <a:r>
                        <a:rPr lang="en-US" sz="1000" b="1" baseline="0" dirty="0" smtClean="0"/>
                        <a:t>III + </a:t>
                      </a:r>
                      <a:r>
                        <a:rPr lang="en-US" sz="1000" b="0" baseline="0" dirty="0" smtClean="0">
                          <a:solidFill>
                            <a:srgbClr val="C00000"/>
                          </a:solidFill>
                        </a:rPr>
                        <a:t>Another</a:t>
                      </a:r>
                      <a:r>
                        <a:rPr lang="en-US" sz="1000" b="1" baseline="0" dirty="0" smtClean="0">
                          <a:solidFill>
                            <a:srgbClr val="C00000"/>
                          </a:solidFill>
                        </a:rPr>
                        <a:t> 1 </a:t>
                      </a:r>
                      <a:r>
                        <a:rPr lang="en-US" sz="1000" b="1" baseline="0" dirty="0" smtClean="0"/>
                        <a:t>= </a:t>
                      </a:r>
                      <a:r>
                        <a:rPr lang="en-US" sz="1000" b="0" baseline="0" dirty="0" smtClean="0"/>
                        <a:t>4</a:t>
                      </a:r>
                    </a:p>
                    <a:p>
                      <a:pPr marL="117475" indent="0"/>
                      <a:r>
                        <a:rPr lang="en-US" sz="1000" b="0" baseline="0" dirty="0" smtClean="0"/>
                        <a:t>Safe </a:t>
                      </a:r>
                      <a:r>
                        <a:rPr lang="en-US" sz="1000" b="1" baseline="0" dirty="0" smtClean="0"/>
                        <a:t>II</a:t>
                      </a:r>
                      <a:endParaRPr lang="en-US" sz="10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38012">
                <a:tc rowSpan="8">
                  <a:txBody>
                    <a:bodyPr/>
                    <a:lstStyle/>
                    <a:p>
                      <a:pPr algn="ctr"/>
                      <a:r>
                        <a:rPr lang="en-US" sz="2400" b="1" dirty="0" smtClean="0"/>
                        <a:t>3</a:t>
                      </a: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111125"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p>
                      <a:pPr marL="111125"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Definitions and Descriptions Chart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(Do together and work toward independence toward 4</a:t>
                      </a:r>
                      <a:r>
                        <a:rPr kumimoji="0" lang="en-US" sz="1200" b="0" i="1" u="none" strike="noStrike" kern="1200" cap="none" spc="0" normalizeH="0" baseline="30000" noProof="0" dirty="0" smtClean="0">
                          <a:ln>
                            <a:noFill/>
                          </a:ln>
                          <a:solidFill>
                            <a:prstClr val="black"/>
                          </a:solidFill>
                          <a:effectLst/>
                          <a:uLnTx/>
                          <a:uFillTx/>
                          <a:latin typeface="+mn-lt"/>
                          <a:ea typeface="+mn-ea"/>
                          <a:cs typeface="+mn-cs"/>
                        </a:rPr>
                        <a:t>th</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 grade)</a:t>
                      </a:r>
                    </a:p>
                    <a:p>
                      <a:pPr marL="227013" marR="0" lvl="0" indent="-11430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Display the Definition/Description Chart (the Topic Tally column is completed).  For each Topic Tally word ask the       following question (record all responses on the chart). Do one example for the students before completing the chart.</a:t>
                      </a:r>
                    </a:p>
                    <a:p>
                      <a:pPr marL="171450" marR="0" lvl="0" indent="-58738"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words or phrases could we use to define/describe _____ (Topic Tally Word)?”</a:t>
                      </a:r>
                    </a:p>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endParaRPr kumimoji="0" lang="en-US" sz="6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rgbClr val="ECF5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4404">
                <a:tc vMerge="1">
                  <a:txBody>
                    <a:bodyPr/>
                    <a:lstStyle/>
                    <a:p>
                      <a:endParaRPr lang="en-US"/>
                    </a:p>
                  </a:txBody>
                  <a:tcPr/>
                </a:tc>
                <a:tc gridSpan="5">
                  <a:txBody>
                    <a:bodyPr/>
                    <a:lstStyle/>
                    <a:p>
                      <a:pPr marL="53975"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Topic Sentence :  </a:t>
                      </a:r>
                      <a:r>
                        <a:rPr kumimoji="0" lang="en-US" sz="1200" b="0" i="1" u="none" strike="noStrike" kern="1200" cap="none" spc="0" normalizeH="0" baseline="0" noProof="0" dirty="0" smtClean="0">
                          <a:ln>
                            <a:noFill/>
                          </a:ln>
                          <a:solidFill>
                            <a:srgbClr val="000000"/>
                          </a:solidFill>
                          <a:effectLst/>
                          <a:highlight>
                            <a:srgbClr val="FFFF00"/>
                          </a:highlight>
                          <a:uLnTx/>
                          <a:uFillTx/>
                          <a:latin typeface="+mn-lt"/>
                          <a:ea typeface="Calibri"/>
                          <a:cs typeface="Times New Roman"/>
                        </a:rPr>
                        <a:t>Scientists are worried about Colima’s next big eruption.</a:t>
                      </a:r>
                    </a:p>
                  </a:txBody>
                  <a:tcPr marL="0" marR="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440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200" b="1" dirty="0" smtClean="0"/>
                        <a:t>Topic Tally Words</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200" b="1" dirty="0" smtClean="0"/>
                        <a:t>Definition</a:t>
                      </a:r>
                      <a:r>
                        <a:rPr lang="en-US" sz="1200" b="1" baseline="0" dirty="0" smtClean="0"/>
                        <a:t> </a:t>
                      </a:r>
                      <a:r>
                        <a:rPr lang="en-US" sz="1100" b="1" i="1" baseline="0" dirty="0" smtClean="0"/>
                        <a:t>Examples</a:t>
                      </a:r>
                      <a:endParaRPr lang="en-US" sz="1100" b="1" i="1"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200" b="1" dirty="0" smtClean="0"/>
                        <a:t>Description</a:t>
                      </a:r>
                      <a:r>
                        <a:rPr lang="en-US" sz="1200" b="1" baseline="0" dirty="0" smtClean="0"/>
                        <a:t> </a:t>
                      </a:r>
                      <a:r>
                        <a:rPr lang="en-US" sz="1100" b="1" i="1" baseline="0" dirty="0" smtClean="0"/>
                        <a:t>Examples</a:t>
                      </a:r>
                      <a:endParaRPr lang="en-US" sz="1100" b="1" i="1" dirty="0" smtClean="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36880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Colima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IIII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Volcano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III + </a:t>
                      </a:r>
                      <a:r>
                        <a:rPr kumimoji="0" lang="en-US" sz="1200" b="0" i="0" u="none" strike="noStrike" kern="1200" cap="none" spc="0" normalizeH="0" baseline="0" noProof="0" dirty="0" smtClean="0">
                          <a:ln>
                            <a:noFill/>
                          </a:ln>
                          <a:solidFill>
                            <a:srgbClr val="C00000"/>
                          </a:solidFill>
                          <a:effectLst/>
                          <a:uLnTx/>
                          <a:uFillTx/>
                          <a:latin typeface="+mn-lt"/>
                          <a:ea typeface="+mn-ea"/>
                          <a:cs typeface="+mn-cs"/>
                        </a:rPr>
                        <a:t>her</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 I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8</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53975" indent="-53975"/>
                      <a:r>
                        <a:rPr lang="en-US" sz="1200" dirty="0" smtClean="0"/>
                        <a:t>  </a:t>
                      </a:r>
                      <a:r>
                        <a:rPr lang="en-US" sz="1200" baseline="0" dirty="0" smtClean="0"/>
                        <a:t>a volcano in Mexico – a    mountain with a hole or crater</a:t>
                      </a:r>
                      <a:endParaRPr lang="en-US" sz="1200" b="1" i="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r>
                        <a:rPr lang="en-US" sz="1200" dirty="0" smtClean="0"/>
                        <a:t>   cone-like, chimney, gigantic</a:t>
                      </a:r>
                    </a:p>
                    <a:p>
                      <a:pPr marL="111125" indent="0"/>
                      <a:r>
                        <a:rPr lang="en-US" sz="1200" dirty="0" smtClean="0"/>
                        <a:t>monstrous</a:t>
                      </a:r>
                      <a:endParaRPr lang="en-US" sz="1200" b="1" i="1"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184404">
                <a:tc vMerge="1">
                  <a:txBody>
                    <a:bodyPr/>
                    <a:lstStyle/>
                    <a:p>
                      <a:endParaRPr lang="en-US"/>
                    </a:p>
                  </a:txBody>
                  <a:tcPr/>
                </a:tc>
                <a:tc>
                  <a:txBody>
                    <a:bodyPr/>
                    <a:lstStyle/>
                    <a:p>
                      <a:pPr marL="53975" indent="0"/>
                      <a:r>
                        <a:rPr kumimoji="0" lang="en-US" sz="1200" b="0" i="0" u="none" strike="noStrike" kern="1200" cap="none" spc="0" normalizeH="0" baseline="0" noProof="0" dirty="0" smtClean="0">
                          <a:ln>
                            <a:noFill/>
                          </a:ln>
                          <a:solidFill>
                            <a:prstClr val="black"/>
                          </a:solidFill>
                          <a:effectLst/>
                          <a:uLnTx/>
                          <a:uFillTx/>
                          <a:latin typeface="+mn-lt"/>
                          <a:ea typeface="+mn-ea"/>
                          <a:cs typeface="+mn-cs"/>
                        </a:rPr>
                        <a:t>Scientists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III + </a:t>
                      </a:r>
                      <a:r>
                        <a:rPr kumimoji="0" lang="en-US" sz="1200" b="0" i="0" u="none" strike="noStrike" kern="1200" cap="none" spc="0" normalizeH="0" baseline="0" noProof="0" dirty="0" smtClean="0">
                          <a:ln>
                            <a:noFill/>
                          </a:ln>
                          <a:solidFill>
                            <a:srgbClr val="C00000"/>
                          </a:solidFill>
                          <a:effectLst/>
                          <a:uLnTx/>
                          <a:uFillTx/>
                          <a:latin typeface="+mn-lt"/>
                          <a:ea typeface="+mn-ea"/>
                          <a:cs typeface="+mn-cs"/>
                        </a:rPr>
                        <a:t>They</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 = 4</a:t>
                      </a:r>
                      <a:endParaRPr lang="en-US" sz="1200" b="1" dirty="0" smtClean="0"/>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1200" dirty="0" smtClean="0"/>
                        <a:t>  people studying, researching Colima</a:t>
                      </a: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r>
                        <a:rPr lang="en-US" sz="1200" baseline="0" dirty="0" smtClean="0"/>
                        <a:t>  brave, adventurous, smart</a:t>
                      </a:r>
                      <a:endParaRPr lang="en-US" sz="12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36880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Eruption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III</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60325" indent="-60325"/>
                      <a:r>
                        <a:rPr lang="en-US" sz="1200" dirty="0" smtClean="0"/>
                        <a:t>  </a:t>
                      </a:r>
                      <a:r>
                        <a:rPr lang="en-US" sz="1200" baseline="0" dirty="0" smtClean="0"/>
                        <a:t>when a volcano spews ,   explodes, erupts lava</a:t>
                      </a: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57150" indent="0"/>
                      <a:r>
                        <a:rPr lang="en-US" sz="1200" dirty="0" smtClean="0"/>
                        <a:t>ashy,</a:t>
                      </a:r>
                      <a:r>
                        <a:rPr lang="en-US" sz="1200" baseline="0" dirty="0" smtClean="0"/>
                        <a:t> intense, roaring, loud,  angry</a:t>
                      </a:r>
                      <a:endParaRPr lang="en-US" sz="12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184404">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Next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III + </a:t>
                      </a:r>
                      <a:r>
                        <a:rPr kumimoji="0" lang="en-US" sz="1200" b="0" i="0" u="none" strike="noStrike" kern="1200" cap="none" spc="0" normalizeH="0" baseline="0" noProof="0" dirty="0" smtClean="0">
                          <a:ln>
                            <a:noFill/>
                          </a:ln>
                          <a:solidFill>
                            <a:srgbClr val="C00000"/>
                          </a:solidFill>
                          <a:effectLst/>
                          <a:uLnTx/>
                          <a:uFillTx/>
                          <a:latin typeface="+mn-lt"/>
                          <a:ea typeface="+mn-ea"/>
                          <a:cs typeface="+mn-cs"/>
                        </a:rPr>
                        <a:t>Another</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 1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4</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1200" dirty="0" smtClean="0"/>
                        <a:t>   another or time like sequence</a:t>
                      </a: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endParaRPr lang="en-US" sz="12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18440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Safe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a:t>
                      </a:r>
                    </a:p>
                  </a:txBody>
                  <a:tcPr marL="0" marR="0" marT="0" marB="0">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gridSpan="2">
                  <a:txBody>
                    <a:bodyPr/>
                    <a:lstStyle/>
                    <a:p>
                      <a:r>
                        <a:rPr lang="en-US" sz="1200" dirty="0" smtClean="0"/>
                        <a:t>   not </a:t>
                      </a:r>
                      <a:r>
                        <a:rPr lang="en-US" sz="1200" baseline="0" dirty="0" smtClean="0"/>
                        <a:t>afraid – not hurt</a:t>
                      </a: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r>
                        <a:rPr lang="en-US" sz="1200" dirty="0" smtClean="0"/>
                        <a:t>  relieved, happy, okay</a:t>
                      </a:r>
                      <a:endParaRPr lang="en-US" sz="12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r>
              <a:tr h="854964">
                <a:tc>
                  <a:txBody>
                    <a:bodyPr/>
                    <a:lstStyle/>
                    <a:p>
                      <a:pPr algn="ct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Revisit the Definitions and Description Chart</a:t>
                      </a:r>
                    </a:p>
                    <a:p>
                      <a:pPr marL="225425" marR="0" lvl="0" indent="-171450" algn="l" defTabSz="6858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“Does this definition/description of _______ (point out one or two definitions and descriptions) tell more about why or how ______________?  Explain.”</a:t>
                      </a:r>
                    </a:p>
                    <a:p>
                      <a:pPr marL="225425" marR="0" lvl="0" indent="-171450" algn="l" defTabSz="6858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bl>
          </a:graphicData>
        </a:graphic>
      </p:graphicFrame>
      <p:pic>
        <p:nvPicPr>
          <p:cNvPr id="16" name="Picture 15"/>
          <p:cNvPicPr>
            <a:picLocks noChangeAspect="1"/>
          </p:cNvPicPr>
          <p:nvPr/>
        </p:nvPicPr>
        <p:blipFill rotWithShape="1">
          <a:blip r:embed="rId5"/>
          <a:srcRect l="23375" t="43778" r="67058" b="37259"/>
          <a:stretch/>
        </p:blipFill>
        <p:spPr>
          <a:xfrm>
            <a:off x="5882759" y="1239305"/>
            <a:ext cx="1803362" cy="948223"/>
          </a:xfrm>
          <a:prstGeom prst="rect">
            <a:avLst/>
          </a:prstGeom>
          <a:ln>
            <a:solidFill>
              <a:schemeClr val="tx1"/>
            </a:solidFill>
          </a:ln>
        </p:spPr>
      </p:pic>
      <p:sp>
        <p:nvSpPr>
          <p:cNvPr id="8" name="Slide Number Placeholder 7"/>
          <p:cNvSpPr>
            <a:spLocks noGrp="1"/>
          </p:cNvSpPr>
          <p:nvPr>
            <p:ph type="sldNum" sz="quarter" idx="12"/>
          </p:nvPr>
        </p:nvSpPr>
        <p:spPr/>
        <p:txBody>
          <a:bodyPr/>
          <a:lstStyle/>
          <a:p>
            <a:fld id="{1A106AFE-017A-4B10-8C59-6A35C2B2E226}" type="slidenum">
              <a:rPr lang="en-US" smtClean="0"/>
              <a:t>18</a:t>
            </a:fld>
            <a:endParaRPr lang="en-US" dirty="0"/>
          </a:p>
        </p:txBody>
      </p:sp>
      <p:sp>
        <p:nvSpPr>
          <p:cNvPr id="4" name="Date Placeholder 3"/>
          <p:cNvSpPr>
            <a:spLocks noGrp="1"/>
          </p:cNvSpPr>
          <p:nvPr>
            <p:ph type="dt" sz="half" idx="10"/>
          </p:nvPr>
        </p:nvSpPr>
        <p:spPr/>
        <p:txBody>
          <a:bodyPr/>
          <a:lstStyle/>
          <a:p>
            <a:r>
              <a:rPr lang="en-US" smtClean="0"/>
              <a:t>10/3/2016</a:t>
            </a:r>
            <a:endParaRPr lang="en-US" dirty="0"/>
          </a:p>
        </p:txBody>
      </p:sp>
    </p:spTree>
    <p:extLst>
      <p:ext uri="{BB962C8B-B14F-4D97-AF65-F5344CB8AC3E}">
        <p14:creationId xmlns:p14="http://schemas.microsoft.com/office/powerpoint/2010/main" val="734243173"/>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 y="-44647"/>
            <a:ext cx="5065594" cy="11966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46085" y="131783"/>
            <a:ext cx="2873728" cy="656875"/>
          </a:xfrm>
          <a:prstGeom prst="rect">
            <a:avLst/>
          </a:prstGeom>
        </p:spPr>
        <p:txBody>
          <a:bodyPr wrap="square" lIns="101811" tIns="50906" rIns="101811" bIns="50906">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Revise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4 </a:t>
            </a:r>
            <a:r>
              <a:rPr lang="en-US" sz="1600" b="1" i="1" dirty="0">
                <a:solidFill>
                  <a:srgbClr val="C00000"/>
                </a:solidFill>
                <a:effectLst>
                  <a:outerShdw blurRad="38100" dist="38100" dir="2700000" algn="tl">
                    <a:srgbClr val="000000">
                      <a:alpha val="43137"/>
                    </a:srgbClr>
                  </a:outerShdw>
                </a:effectLst>
              </a:rPr>
              <a:t>continued…</a:t>
            </a:r>
          </a:p>
        </p:txBody>
      </p:sp>
      <p:grpSp>
        <p:nvGrpSpPr>
          <p:cNvPr id="5" name="Group 4"/>
          <p:cNvGrpSpPr/>
          <p:nvPr/>
        </p:nvGrpSpPr>
        <p:grpSpPr>
          <a:xfrm>
            <a:off x="1032973" y="-70009"/>
            <a:ext cx="3873279" cy="1103926"/>
            <a:chOff x="911440" y="-63646"/>
            <a:chExt cx="3417599" cy="1003569"/>
          </a:xfrm>
        </p:grpSpPr>
        <p:sp>
          <p:nvSpPr>
            <p:cNvPr id="2" name="TextBox 1"/>
            <p:cNvSpPr txBox="1"/>
            <p:nvPr/>
          </p:nvSpPr>
          <p:spPr>
            <a:xfrm>
              <a:off x="911440" y="266593"/>
              <a:ext cx="2448649" cy="578961"/>
            </a:xfrm>
            <a:prstGeom prst="rect">
              <a:avLst/>
            </a:prstGeom>
            <a:noFill/>
          </p:spPr>
          <p:txBody>
            <a:bodyPr wrap="square" lIns="82058" tIns="41029" rIns="82058" bIns="41029" rtlCol="0">
              <a:spAutoFit/>
            </a:bodyPr>
            <a:lstStyle/>
            <a:p>
              <a:pPr algn="ctr"/>
              <a:r>
                <a:rPr lang="en-US" dirty="0" smtClean="0">
                  <a:latin typeface="Arial Black" panose="020B0A04020102020204" pitchFamily="34" charset="0"/>
                </a:rPr>
                <a:t>NOW WRITE TO REVISE</a:t>
              </a:r>
              <a:endParaRPr lang="en-US" dirty="0">
                <a:latin typeface="Arial Black" panose="020B0A04020102020204" pitchFamily="34" charset="0"/>
              </a:endParaRPr>
            </a:p>
          </p:txBody>
        </p:sp>
        <p:grpSp>
          <p:nvGrpSpPr>
            <p:cNvPr id="101" name="Shape 101"/>
            <p:cNvGrpSpPr/>
            <p:nvPr/>
          </p:nvGrpSpPr>
          <p:grpSpPr>
            <a:xfrm>
              <a:off x="3352049" y="-40588"/>
              <a:ext cx="888053" cy="980511"/>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836248" y="-63646"/>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796789983"/>
              </p:ext>
            </p:extLst>
          </p:nvPr>
        </p:nvGraphicFramePr>
        <p:xfrm>
          <a:off x="114107" y="940359"/>
          <a:ext cx="7595340" cy="6650934"/>
        </p:xfrm>
        <a:graphic>
          <a:graphicData uri="http://schemas.openxmlformats.org/drawingml/2006/table">
            <a:tbl>
              <a:tblPr firstRow="1" bandRow="1">
                <a:noFill/>
              </a:tblPr>
              <a:tblGrid>
                <a:gridCol w="464102"/>
                <a:gridCol w="2970789"/>
                <a:gridCol w="371925"/>
                <a:gridCol w="1722405"/>
                <a:gridCol w="2066119"/>
              </a:tblGrid>
              <a:tr h="152552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Before Read 4</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Set a Purpose for Reading </a:t>
                      </a:r>
                    </a:p>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Tell students (and have them highlight in their text copy) the sentence(s) that make up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of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Bridge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as you highlight them on the Revisions Sheet</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“Re-read</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student’s article about _____ </a:t>
                      </a:r>
                      <a:r>
                        <a:rPr kumimoji="0" lang="en-US" sz="1100" b="0" i="0" u="none" strike="noStrike" kern="1200" cap="none" spc="0" normalizeH="0" baseline="0" noProof="0" dirty="0" smtClean="0">
                          <a:ln>
                            <a:noFill/>
                          </a:ln>
                          <a:solidFill>
                            <a:srgbClr val="000000"/>
                          </a:solidFill>
                          <a:effectLst/>
                          <a:uLnTx/>
                          <a:uFillTx/>
                          <a:latin typeface="+mn-lt"/>
                          <a:ea typeface="+mn-ea"/>
                          <a:cs typeface="+mn-cs"/>
                        </a:rPr>
                        <a:t>with your partner.</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While you are reading make thinking notes on your copy of the draft of what you would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add</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delete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or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change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about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in the Bridge. You can use ideas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Definitions and Description Chart. </a:t>
                      </a:r>
                      <a:endParaRPr kumimoji="0" lang="en-US" sz="1100" b="0" i="0" u="none" strike="noStrike" kern="1200" cap="none" spc="0" normalizeH="0" baseline="0" noProof="0" dirty="0" smtClean="0">
                        <a:ln>
                          <a:noFill/>
                        </a:ln>
                        <a:solidFill>
                          <a:srgbClr val="000000"/>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noFill/>
                      <a:prstDash val="solid"/>
                      <a:round/>
                      <a:headEnd type="none" w="med" len="med"/>
                      <a:tailEnd type="none" w="med" len="med"/>
                    </a:lnB>
                    <a:solidFill>
                      <a:srgbClr val="F1F8EC"/>
                    </a:solidFill>
                  </a:tcPr>
                </a:tc>
                <a:tc hMerge="1">
                  <a:txBody>
                    <a:bodyPr/>
                    <a:lstStyle/>
                    <a:p>
                      <a:endParaRPr lang="en-US"/>
                    </a:p>
                  </a:txBody>
                  <a:tcPr/>
                </a:tc>
                <a:tc hMerge="1">
                  <a:txBody>
                    <a:bodyPr/>
                    <a:lstStyle/>
                    <a:p>
                      <a:endParaRPr lang="en-US"/>
                    </a:p>
                  </a:txBody>
                  <a:tcPr/>
                </a:tc>
                <a:tc rowSpan="2">
                  <a:txBody>
                    <a:bodyPr/>
                    <a:lstStyle/>
                    <a:p>
                      <a:pPr marL="1714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BRIDGE</a:t>
                      </a:r>
                    </a:p>
                    <a:p>
                      <a:pPr marL="1714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Background Knowledge Ideas</a:t>
                      </a:r>
                    </a:p>
                    <a:p>
                      <a:pPr marL="1714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227012"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Add more about Colima!</a:t>
                      </a:r>
                    </a:p>
                    <a:p>
                      <a:pPr marL="2286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Explain about the people.</a:t>
                      </a:r>
                    </a:p>
                    <a:p>
                      <a:pPr marL="2286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about the people?</a:t>
                      </a:r>
                    </a:p>
                    <a:p>
                      <a:pPr marL="2286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endPar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699714">
                <a:tc vMerge="1">
                  <a:txBody>
                    <a:bodyPr/>
                    <a:lstStyle/>
                    <a:p>
                      <a:endParaRPr lang="en-US"/>
                    </a:p>
                  </a:txBody>
                  <a:tcPr/>
                </a:tc>
                <a:tc gridSpan="3">
                  <a:txBody>
                    <a:bodyPr/>
                    <a:lstStyle/>
                    <a:p>
                      <a:pPr marL="231775" marR="0" lvl="0" indent="-57150"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did your and your partner note about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adding</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deleting</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or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changing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to make the Background Knowledge in the Bridge clearer? (Record  the students’ ideas). Students are not actually revising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Background Knowledge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but sharing and discussing ideas on how to improve the Background Knowledge).</a:t>
                      </a:r>
                      <a:endParaRPr kumimoji="0" lang="en-US" sz="1100" b="0" i="0" u="none" strike="noStrike" kern="0" cap="none" spc="0" normalizeH="0" baseline="0" noProof="0" dirty="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solidFill>
                      <a:srgbClr val="F1F8EC"/>
                    </a:solidFill>
                  </a:tcPr>
                </a:tc>
                <a:tc hMerge="1">
                  <a:txBody>
                    <a:bodyPr/>
                    <a:lstStyle/>
                    <a:p>
                      <a:endParaRPr lang="en-US"/>
                    </a:p>
                  </a:txBody>
                  <a:tcPr/>
                </a:tc>
                <a:tc hMerge="1">
                  <a:txBody>
                    <a:bodyPr/>
                    <a:lstStyle/>
                    <a:p>
                      <a:endParaRPr lang="en-US"/>
                    </a:p>
                  </a:txBody>
                  <a:tcPr/>
                </a:tc>
                <a:tc vMerge="1">
                  <a:txBody>
                    <a:bodyPr/>
                    <a:lstStyle/>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000" b="1" i="1"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3746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Revising the Background Knowledge </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of the Bridge</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Review the add, delete and change symbols on the Revision Sheet (use an overhead).  </a:t>
                      </a:r>
                    </a:p>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1" i="1" u="none" strike="noStrike" kern="0" cap="none" spc="0" normalizeH="0" baseline="0" noProof="0" dirty="0" smtClean="0">
                          <a:ln>
                            <a:noFill/>
                          </a:ln>
                          <a:solidFill>
                            <a:schemeClr val="tx1"/>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chemeClr val="tx1"/>
                          </a:solidFill>
                          <a:effectLst/>
                          <a:uLnTx/>
                          <a:uFillTx/>
                          <a:latin typeface="+mn-lt"/>
                          <a:ea typeface="+mn-ea"/>
                          <a:cs typeface="+mn-cs"/>
                          <a:sym typeface="Arial"/>
                          <a:rtl val="0"/>
                        </a:rPr>
                        <a: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 am going to model revising the students background knowledge sentence(s) of the introduction using the Revision Sheet.  We have already revised the Topic Sentence.</a:t>
                      </a:r>
                      <a:r>
                        <a:rPr kumimoji="0" lang="en-US" sz="1100" b="0" i="0" u="none" strike="sngStrike" kern="0" cap="none" spc="0" normalizeH="0" baseline="0" noProof="0" dirty="0" smtClean="0">
                          <a:ln>
                            <a:noFill/>
                          </a:ln>
                          <a:solidFill>
                            <a:srgbClr val="0070C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Model the entire revision process, asking questions from the  </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Revising the Background Knowledge Bookmark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(If desired, use the power point illustration.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hlinkClick r:id="rId5"/>
                          <a:rtl val="0"/>
                        </a:rPr>
                        <a:t>Revising The Background Knowledge Sentences</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Revisit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“Is the new Background Information clearer than the one in the student’s first draft?  How do you know?”</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1F8E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3936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2">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B  for Background Knowledge?”</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US"/>
                    </a:p>
                  </a:txBody>
                  <a:tcPr/>
                </a:tc>
              </a:tr>
              <a:tr h="2011680">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400" b="1" i="0" u="none" strike="noStrike" kern="1200" cap="none" spc="0" normalizeH="0" baseline="0" noProof="0" dirty="0" smtClean="0">
                          <a:ln>
                            <a:noFill/>
                          </a:ln>
                          <a:solidFill>
                            <a:prstClr val="black"/>
                          </a:solidFill>
                          <a:effectLst/>
                          <a:uLnTx/>
                          <a:uFillTx/>
                          <a:latin typeface="Anton"/>
                          <a:ea typeface="Anton"/>
                          <a:cs typeface="Anton"/>
                          <a:sym typeface="Anton"/>
                        </a:rPr>
                        <a:t>B</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 of the Main Idea </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that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gridSpan="3">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Bridge -  Background Knowledge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Write Background Knowledge of the Bridge:</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Bridge - Hook – Attention Grabber</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Write the Hook Here:</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___________________________________________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r>
            </a:tbl>
          </a:graphicData>
        </a:graphic>
      </p:graphicFrame>
      <p:grpSp>
        <p:nvGrpSpPr>
          <p:cNvPr id="17" name="Group 16"/>
          <p:cNvGrpSpPr/>
          <p:nvPr/>
        </p:nvGrpSpPr>
        <p:grpSpPr>
          <a:xfrm rot="20713203">
            <a:off x="420949" y="4928645"/>
            <a:ext cx="2586868" cy="1183535"/>
            <a:chOff x="109517" y="6533762"/>
            <a:chExt cx="3124794" cy="1128965"/>
          </a:xfrm>
        </p:grpSpPr>
        <p:pic>
          <p:nvPicPr>
            <p:cNvPr id="18" name="Picture 5" descr="C:\Users\SUSANR~1\AppData\Local\Temp\opened_book_pencil_writing_1600_clr_15069.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sp>
        <p:nvSpPr>
          <p:cNvPr id="4" name="Date Placeholder 3"/>
          <p:cNvSpPr>
            <a:spLocks noGrp="1"/>
          </p:cNvSpPr>
          <p:nvPr>
            <p:ph type="dt" sz="half" idx="10"/>
          </p:nvPr>
        </p:nvSpPr>
        <p:spPr/>
        <p:txBody>
          <a:bodyPr/>
          <a:lstStyle/>
          <a:p>
            <a:r>
              <a:rPr lang="en-US" smtClean="0"/>
              <a:t>10/3/2016</a:t>
            </a:r>
            <a:endParaRPr lang="en-US" dirty="0"/>
          </a:p>
        </p:txBody>
      </p:sp>
      <p:sp>
        <p:nvSpPr>
          <p:cNvPr id="7" name="Slide Number Placeholder 6"/>
          <p:cNvSpPr>
            <a:spLocks noGrp="1"/>
          </p:cNvSpPr>
          <p:nvPr>
            <p:ph type="sldNum" sz="quarter" idx="12"/>
          </p:nvPr>
        </p:nvSpPr>
        <p:spPr/>
        <p:txBody>
          <a:bodyPr/>
          <a:lstStyle/>
          <a:p>
            <a:fld id="{1A106AFE-017A-4B10-8C59-6A35C2B2E226}" type="slidenum">
              <a:rPr lang="en-US" smtClean="0"/>
              <a:t>19</a:t>
            </a:fld>
            <a:endParaRPr lang="en-US" dirty="0"/>
          </a:p>
        </p:txBody>
      </p:sp>
    </p:spTree>
    <p:extLst>
      <p:ext uri="{BB962C8B-B14F-4D97-AF65-F5344CB8AC3E}">
        <p14:creationId xmlns:p14="http://schemas.microsoft.com/office/powerpoint/2010/main" val="1463205611"/>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2</a:t>
            </a:fld>
            <a:endParaRPr lang="en-US" dirty="0"/>
          </a:p>
        </p:txBody>
      </p:sp>
      <p:sp>
        <p:nvSpPr>
          <p:cNvPr id="6" name="Date Placeholder 5"/>
          <p:cNvSpPr>
            <a:spLocks noGrp="1"/>
          </p:cNvSpPr>
          <p:nvPr>
            <p:ph type="dt" sz="half" idx="10"/>
          </p:nvPr>
        </p:nvSpPr>
        <p:spPr/>
        <p:txBody>
          <a:bodyPr/>
          <a:lstStyle/>
          <a:p>
            <a:r>
              <a:rPr lang="en-US" smtClean="0"/>
              <a:t>10/3/2016</a:t>
            </a:r>
            <a:endParaRPr lang="en-US" dirty="0"/>
          </a:p>
        </p:txBody>
      </p:sp>
      <p:sp>
        <p:nvSpPr>
          <p:cNvPr id="7" name="TextBox 6"/>
          <p:cNvSpPr txBox="1"/>
          <p:nvPr/>
        </p:nvSpPr>
        <p:spPr>
          <a:xfrm>
            <a:off x="407045" y="266503"/>
            <a:ext cx="6499952" cy="3754874"/>
          </a:xfrm>
          <a:prstGeom prst="rect">
            <a:avLst/>
          </a:prstGeom>
          <a:noFill/>
        </p:spPr>
        <p:txBody>
          <a:bodyPr wrap="square" rtlCol="0">
            <a:spAutoFit/>
          </a:bodyPr>
          <a:lstStyle/>
          <a:p>
            <a:pPr algn="ctr"/>
            <a:r>
              <a:rPr lang="en-US" sz="1400" dirty="0" smtClean="0"/>
              <a:t>How to Print this Booklet</a:t>
            </a:r>
          </a:p>
          <a:p>
            <a:endParaRPr lang="en-US" sz="1400" dirty="0" smtClean="0"/>
          </a:p>
          <a:p>
            <a:r>
              <a:rPr lang="en-US" sz="1400" dirty="0" smtClean="0"/>
              <a:t>This booklet can be printed in its entirety or in sections.  It is recommended that pages 1 – 7 always be available for teacher reference. </a:t>
            </a:r>
          </a:p>
          <a:p>
            <a:endParaRPr lang="en-US" sz="1400" dirty="0"/>
          </a:p>
          <a:p>
            <a:r>
              <a:rPr lang="en-US" sz="1400" dirty="0" smtClean="0"/>
              <a:t>Instructional Content: Pages 1 - 7</a:t>
            </a:r>
          </a:p>
          <a:p>
            <a:endParaRPr lang="en-US" sz="1400" dirty="0" smtClean="0"/>
          </a:p>
          <a:p>
            <a:r>
              <a:rPr lang="en-US" sz="1400" dirty="0" smtClean="0"/>
              <a:t>READ:  Pages 8 – 13</a:t>
            </a:r>
          </a:p>
          <a:p>
            <a:endParaRPr lang="en-US" sz="1400" dirty="0" smtClean="0"/>
          </a:p>
          <a:p>
            <a:r>
              <a:rPr lang="en-US" sz="1400" dirty="0" smtClean="0"/>
              <a:t>REVISE: Pages 14-23</a:t>
            </a:r>
          </a:p>
          <a:p>
            <a:endParaRPr lang="en-US" sz="1400" dirty="0" smtClean="0"/>
          </a:p>
          <a:p>
            <a:r>
              <a:rPr lang="en-US" sz="1400" dirty="0" smtClean="0"/>
              <a:t>WRITE: Pages 24 – 40</a:t>
            </a:r>
          </a:p>
          <a:p>
            <a:endParaRPr lang="en-US" sz="1400" dirty="0"/>
          </a:p>
          <a:p>
            <a:r>
              <a:rPr lang="en-US" sz="1400" dirty="0" smtClean="0"/>
              <a:t>FOR PRINTING:  Print Shop:  Select Booklet Form 11 X 17    </a:t>
            </a:r>
          </a:p>
          <a:p>
            <a:r>
              <a:rPr lang="en-US" sz="1400" dirty="0" smtClean="0"/>
              <a:t>From your own computer do the following….</a:t>
            </a:r>
          </a:p>
          <a:p>
            <a:endParaRPr lang="en-US" sz="1400" dirty="0"/>
          </a:p>
          <a:p>
            <a:endParaRPr lang="en-US" sz="1400" dirty="0"/>
          </a:p>
        </p:txBody>
      </p:sp>
      <p:grpSp>
        <p:nvGrpSpPr>
          <p:cNvPr id="20" name="Group 19"/>
          <p:cNvGrpSpPr/>
          <p:nvPr/>
        </p:nvGrpSpPr>
        <p:grpSpPr>
          <a:xfrm>
            <a:off x="407045" y="3688560"/>
            <a:ext cx="7161526" cy="5693053"/>
            <a:chOff x="407045" y="3503205"/>
            <a:chExt cx="7161526" cy="5693053"/>
          </a:xfrm>
        </p:grpSpPr>
        <p:grpSp>
          <p:nvGrpSpPr>
            <p:cNvPr id="11" name="Group 10"/>
            <p:cNvGrpSpPr/>
            <p:nvPr/>
          </p:nvGrpSpPr>
          <p:grpSpPr>
            <a:xfrm>
              <a:off x="484925" y="4888200"/>
              <a:ext cx="7083646" cy="4308058"/>
              <a:chOff x="534353" y="4702845"/>
              <a:chExt cx="7083646" cy="4308058"/>
            </a:xfrm>
          </p:grpSpPr>
          <p:pic>
            <p:nvPicPr>
              <p:cNvPr id="9" name="Picture 8"/>
              <p:cNvPicPr>
                <a:picLocks noChangeAspect="1"/>
              </p:cNvPicPr>
              <p:nvPr/>
            </p:nvPicPr>
            <p:blipFill rotWithShape="1">
              <a:blip r:embed="rId3"/>
              <a:srcRect l="11250" t="7037" r="81354" b="37778"/>
              <a:stretch/>
            </p:blipFill>
            <p:spPr>
              <a:xfrm>
                <a:off x="534353" y="4702845"/>
                <a:ext cx="2052833" cy="4308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rotWithShape="1">
              <a:blip r:embed="rId4"/>
              <a:srcRect l="8021" t="7407" r="73542" b="45185"/>
              <a:stretch/>
            </p:blipFill>
            <p:spPr>
              <a:xfrm>
                <a:off x="2761038" y="4702845"/>
                <a:ext cx="4856961" cy="4308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15" name="Group 14"/>
            <p:cNvGrpSpPr/>
            <p:nvPr/>
          </p:nvGrpSpPr>
          <p:grpSpPr>
            <a:xfrm>
              <a:off x="407045" y="4030924"/>
              <a:ext cx="2003405" cy="2666442"/>
              <a:chOff x="407045" y="3845569"/>
              <a:chExt cx="2003405" cy="2666442"/>
            </a:xfrm>
          </p:grpSpPr>
          <p:sp>
            <p:nvSpPr>
              <p:cNvPr id="12" name="TextBox 11"/>
              <p:cNvSpPr txBox="1"/>
              <p:nvPr/>
            </p:nvSpPr>
            <p:spPr>
              <a:xfrm>
                <a:off x="407045" y="3845569"/>
                <a:ext cx="2003405" cy="738664"/>
              </a:xfrm>
              <a:prstGeom prst="rect">
                <a:avLst/>
              </a:prstGeom>
              <a:noFill/>
            </p:spPr>
            <p:txBody>
              <a:bodyPr wrap="square" rtlCol="0">
                <a:spAutoFit/>
              </a:bodyPr>
              <a:lstStyle/>
              <a:p>
                <a:r>
                  <a:rPr lang="en-US" sz="1400" dirty="0" smtClean="0"/>
                  <a:t>1.  </a:t>
                </a:r>
              </a:p>
              <a:p>
                <a:r>
                  <a:rPr lang="en-US" sz="1400" dirty="0" smtClean="0"/>
                  <a:t>Go to print and select Printer Properties.</a:t>
                </a:r>
                <a:endParaRPr lang="en-US" sz="1400" dirty="0"/>
              </a:p>
            </p:txBody>
          </p:sp>
          <p:cxnSp>
            <p:nvCxnSpPr>
              <p:cNvPr id="14" name="Straight Arrow Connector 13"/>
              <p:cNvCxnSpPr/>
              <p:nvPr/>
            </p:nvCxnSpPr>
            <p:spPr>
              <a:xfrm>
                <a:off x="1754659" y="4473146"/>
                <a:ext cx="185352" cy="20388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2711610" y="3503205"/>
              <a:ext cx="4739514" cy="1384995"/>
            </a:xfrm>
            <a:prstGeom prst="rect">
              <a:avLst/>
            </a:prstGeom>
            <a:noFill/>
          </p:spPr>
          <p:txBody>
            <a:bodyPr wrap="square" rtlCol="0">
              <a:spAutoFit/>
            </a:bodyPr>
            <a:lstStyle/>
            <a:p>
              <a:r>
                <a:rPr lang="en-US" sz="1400" dirty="0" smtClean="0"/>
                <a:t>2.</a:t>
              </a:r>
            </a:p>
            <a:p>
              <a:r>
                <a:rPr lang="en-US" sz="1400" dirty="0" smtClean="0"/>
                <a:t>Select “My Tab.”</a:t>
              </a:r>
            </a:p>
            <a:p>
              <a:r>
                <a:rPr lang="en-US" sz="1400" dirty="0" smtClean="0"/>
                <a:t>Keep “Original Size,” at 81/2X11</a:t>
              </a:r>
            </a:p>
            <a:p>
              <a:r>
                <a:rPr lang="en-US" sz="1400" dirty="0" smtClean="0"/>
                <a:t>For “Paper Size,” Select 11 X 17</a:t>
              </a:r>
            </a:p>
            <a:p>
              <a:r>
                <a:rPr lang="en-US" sz="1400" dirty="0" smtClean="0"/>
                <a:t>For “Print Type,” Select Booklet</a:t>
              </a:r>
            </a:p>
            <a:p>
              <a:r>
                <a:rPr lang="en-US" sz="1400" dirty="0" smtClean="0"/>
                <a:t>Click “OK”</a:t>
              </a:r>
              <a:endParaRPr lang="en-US" sz="1400" dirty="0"/>
            </a:p>
          </p:txBody>
        </p:sp>
        <p:sp>
          <p:nvSpPr>
            <p:cNvPr id="17" name="Oval 16"/>
            <p:cNvSpPr/>
            <p:nvPr/>
          </p:nvSpPr>
          <p:spPr>
            <a:xfrm>
              <a:off x="4525428" y="6862664"/>
              <a:ext cx="840260" cy="42012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528284" y="7282793"/>
              <a:ext cx="840260" cy="42012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857024" y="7102104"/>
              <a:ext cx="840260" cy="60081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5252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20</a:t>
            </a:fld>
            <a:endParaRPr lang="en-US" dirty="0"/>
          </a:p>
        </p:txBody>
      </p:sp>
      <p:pic>
        <p:nvPicPr>
          <p:cNvPr id="6" name="Picture 3" descr="C:\Users\SUSANR~1\AppData\Local\Temp\book_open_light_shine_out_1600_clr_9090.png"/>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52588" y="966572"/>
            <a:ext cx="5065594" cy="11966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92718" y="1142995"/>
            <a:ext cx="2873728" cy="656875"/>
          </a:xfrm>
          <a:prstGeom prst="rect">
            <a:avLst/>
          </a:prstGeom>
        </p:spPr>
        <p:txBody>
          <a:bodyPr wrap="square" lIns="101882" tIns="50941" rIns="101882" bIns="50941">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Revise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4</a:t>
            </a:r>
            <a:endParaRPr lang="en-US" sz="1600" b="1" i="1" dirty="0">
              <a:solidFill>
                <a:srgbClr val="C00000"/>
              </a:solidFill>
              <a:effectLst>
                <a:outerShdw blurRad="38100" dist="38100" dir="2700000" algn="tl">
                  <a:srgbClr val="000000">
                    <a:alpha val="43137"/>
                  </a:srgbClr>
                </a:outerShdw>
              </a:effectLst>
            </a:endParaRPr>
          </a:p>
        </p:txBody>
      </p:sp>
      <p:pic>
        <p:nvPicPr>
          <p:cNvPr id="8" name="Shape 102"/>
          <p:cNvPicPr preferRelativeResize="0"/>
          <p:nvPr/>
        </p:nvPicPr>
        <p:blipFill rotWithShape="1">
          <a:blip r:embed="rId3">
            <a:alphaModFix/>
          </a:blip>
          <a:srcRect/>
          <a:stretch/>
        </p:blipFill>
        <p:spPr>
          <a:xfrm>
            <a:off x="3519291" y="1065028"/>
            <a:ext cx="1006460" cy="999759"/>
          </a:xfrm>
          <a:prstGeom prst="rect">
            <a:avLst/>
          </a:prstGeom>
          <a:noFill/>
          <a:ln>
            <a:noFill/>
          </a:ln>
        </p:spPr>
      </p:pic>
      <p:sp>
        <p:nvSpPr>
          <p:cNvPr id="9" name="Rectangle 8"/>
          <p:cNvSpPr/>
          <p:nvPr/>
        </p:nvSpPr>
        <p:spPr>
          <a:xfrm>
            <a:off x="4034222" y="1031617"/>
            <a:ext cx="558496" cy="768253"/>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sp>
        <p:nvSpPr>
          <p:cNvPr id="10" name="Right Arrow 9"/>
          <p:cNvSpPr/>
          <p:nvPr/>
        </p:nvSpPr>
        <p:spPr>
          <a:xfrm>
            <a:off x="7003228" y="1350964"/>
            <a:ext cx="634701" cy="24093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r>
              <a:rPr lang="en-US" smtClean="0"/>
              <a:t>10/3/2016</a:t>
            </a:r>
            <a:endParaRPr lang="en-US" dirty="0"/>
          </a:p>
        </p:txBody>
      </p:sp>
      <p:sp>
        <p:nvSpPr>
          <p:cNvPr id="12" name="TextBox 11"/>
          <p:cNvSpPr txBox="1"/>
          <p:nvPr/>
        </p:nvSpPr>
        <p:spPr>
          <a:xfrm>
            <a:off x="283708" y="2247442"/>
            <a:ext cx="2401677" cy="369332"/>
          </a:xfrm>
          <a:prstGeom prst="rect">
            <a:avLst/>
          </a:prstGeom>
          <a:noFill/>
        </p:spPr>
        <p:txBody>
          <a:bodyPr wrap="square" rtlCol="0">
            <a:spAutoFit/>
          </a:bodyPr>
          <a:lstStyle/>
          <a:p>
            <a:r>
              <a:rPr lang="en-US" dirty="0" smtClean="0"/>
              <a:t>Teacher Notes</a:t>
            </a:r>
            <a:endParaRPr lang="en-US" dirty="0"/>
          </a:p>
        </p:txBody>
      </p:sp>
    </p:spTree>
    <p:extLst>
      <p:ext uri="{BB962C8B-B14F-4D97-AF65-F5344CB8AC3E}">
        <p14:creationId xmlns:p14="http://schemas.microsoft.com/office/powerpoint/2010/main" val="1537074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37316243"/>
              </p:ext>
            </p:extLst>
          </p:nvPr>
        </p:nvGraphicFramePr>
        <p:xfrm>
          <a:off x="95763" y="287672"/>
          <a:ext cx="7580772" cy="9323441"/>
        </p:xfrm>
        <a:graphic>
          <a:graphicData uri="http://schemas.openxmlformats.org/drawingml/2006/table">
            <a:tbl>
              <a:tblPr firstRow="1" bandRow="1">
                <a:tableStyleId>{5C22544A-7EE6-4342-B048-85BDC9FD1C3A}</a:tableStyleId>
              </a:tblPr>
              <a:tblGrid>
                <a:gridCol w="2816060"/>
                <a:gridCol w="557530"/>
                <a:gridCol w="396744"/>
                <a:gridCol w="2060706"/>
                <a:gridCol w="827958"/>
                <a:gridCol w="921774"/>
              </a:tblGrid>
              <a:tr h="370127">
                <a:tc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5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Revise the Bridge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(Background Knowledge)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4</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How do fifth grade students revise Background Knowledge to make it clearer?</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srgbClr val="C00000"/>
                          </a:solidFill>
                          <a:effectLst/>
                          <a:uLnTx/>
                          <a:uFillTx/>
                          <a:latin typeface="+mn-lt"/>
                          <a:ea typeface="+mn-ea"/>
                          <a:cs typeface="+mn-cs"/>
                        </a:rPr>
                        <a:t>B – Lesson 4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Standards RI.3– W.2a-b</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revise the Background Knowledge of the Bridge by describing or defining the Topic Sentence (Main Idea) in a clearer way.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0">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200" b="1" dirty="0" smtClean="0"/>
                        <a:t>Essential Skills</a:t>
                      </a:r>
                      <a:r>
                        <a:rPr lang="en-US" sz="1200" b="1" baseline="0" dirty="0" smtClean="0"/>
                        <a:t> and Concepts</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200" b="1" dirty="0" smtClean="0"/>
                        <a:t>Vocabulary</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CCSS.ELA-LITERACY.RI.5.3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Explain the relationships or interactions between two or more individuals, events, ideas, or concepts in a historical, scientific, or technical text based on specific information in the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 in reference to identifying information needed to revise the Background Knowledge of a Bridge.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smtClean="0">
                          <a:ln>
                            <a:noFill/>
                          </a:ln>
                          <a:solidFill>
                            <a:prstClr val="black"/>
                          </a:solidFill>
                          <a:effectLst/>
                          <a:uLnTx/>
                          <a:uFillTx/>
                          <a:latin typeface="+mn-lt"/>
                          <a:ea typeface="+mn-ea"/>
                          <a:cs typeface="+mn-cs"/>
                        </a:rPr>
                        <a:t>Note:  When reading a draft that needs revising, the Background Knowledge is pre-identified for the students.  Students in Grade 5 should be able to take notes from the text independently and collaboratively. This is the first time students have been asked to look at interactions between two or more individuals, events, ideas or concepts. The interaction or relationship can be emphasized as how the Background Knowledge always relates/connects to the Main Idea.</a:t>
                      </a:r>
                      <a:endParaRPr kumimoji="0" lang="en-US" sz="800" b="1" i="0" u="none" strike="noStrike" kern="1200" cap="none" spc="0" normalizeH="0" baseline="0" noProof="0" dirty="0" smtClean="0">
                        <a:ln>
                          <a:noFill/>
                        </a:ln>
                        <a:solidFill>
                          <a:srgbClr val="C00000"/>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3">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preparing to revise pre-selected Background Knowledge sentence(s), students need to be able to…</a:t>
                      </a:r>
                    </a:p>
                    <a:p>
                      <a:pPr marL="0" indent="0">
                        <a:buFont typeface="Wingdings" panose="05000000000000000000" pitchFamily="2" charset="2"/>
                        <a:buNone/>
                      </a:pPr>
                      <a:endParaRPr lang="en-US" sz="500" baseline="0" dirty="0" smtClean="0"/>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number paragraphs or sections of a text before note-taking.</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highlight the pre-selected Background Knowledge.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understand that Background Knowledge clarifies the Main Idea for the reader.</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understand that Background Knowledge connects or relates to the Topic Sentence.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have a more refined system of </a:t>
                      </a:r>
                      <a:r>
                        <a:rPr kumimoji="0" lang="en-US" sz="800" b="1" i="0" u="none" strike="noStrike" kern="1200" cap="none" spc="0" normalizeH="0" baseline="0" noProof="0" dirty="0" smtClean="0">
                          <a:ln>
                            <a:noFill/>
                          </a:ln>
                          <a:solidFill>
                            <a:prstClr val="black"/>
                          </a:solidFill>
                          <a:effectLst/>
                          <a:uLnTx/>
                          <a:uFillTx/>
                          <a:latin typeface="+mn-lt"/>
                          <a:ea typeface="+mn-ea"/>
                          <a:cs typeface="+mn-cs"/>
                        </a:rPr>
                        <a:t>note-taking</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 (writing in the margins, anecdotal, etc.…) while reading of what details could be added, deleted or changed to the Background Knowledge.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identify facts, definitions, concrete details, quotes or examples about the subject of the Topic Sentence (events, individuals, ideas or concepts) that tell what the author wants the reader to know MOST about the Topic.</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analyze and explain which information should be added, deleted or changed to make the Topic Sentence clearer.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800" b="1" dirty="0" smtClean="0"/>
                        <a:t>Academic</a:t>
                      </a:r>
                      <a:endParaRPr lang="en-US" sz="8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800" b="1" dirty="0" smtClean="0"/>
                        <a:t>Cognates</a:t>
                      </a:r>
                      <a:endParaRPr lang="en-US" sz="8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848871">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800" dirty="0" smtClean="0"/>
                        <a:t>revise</a:t>
                      </a:r>
                    </a:p>
                    <a:p>
                      <a:pPr marL="112713" indent="-112713">
                        <a:buFont typeface="Arial" panose="020B0604020202020204" pitchFamily="34" charset="0"/>
                        <a:buChar char="•"/>
                      </a:pPr>
                      <a:r>
                        <a:rPr lang="en-US" sz="800" dirty="0" smtClean="0"/>
                        <a:t>examples</a:t>
                      </a:r>
                    </a:p>
                    <a:p>
                      <a:pPr marL="112713" indent="-112713">
                        <a:buFont typeface="Arial" panose="020B0604020202020204" pitchFamily="34" charset="0"/>
                        <a:buChar char="•"/>
                      </a:pPr>
                      <a:r>
                        <a:rPr lang="en-US" sz="800" dirty="0" smtClean="0"/>
                        <a:t>analyze</a:t>
                      </a:r>
                    </a:p>
                    <a:p>
                      <a:pPr marL="112713" indent="-112713">
                        <a:buFont typeface="Arial" panose="020B0604020202020204" pitchFamily="34" charset="0"/>
                        <a:buChar cha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events</a:t>
                      </a:r>
                    </a:p>
                    <a:p>
                      <a:pPr marL="112713" indent="-112713">
                        <a:buFont typeface="Arial" panose="020B0604020202020204" pitchFamily="34" charset="0"/>
                        <a:buChar cha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procedures</a:t>
                      </a:r>
                    </a:p>
                    <a:p>
                      <a:pPr marL="112713" indent="-112713">
                        <a:buFont typeface="Arial" panose="020B0604020202020204" pitchFamily="34" charset="0"/>
                        <a:buChar cha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ideas</a:t>
                      </a:r>
                    </a:p>
                    <a:p>
                      <a:pPr marL="112713" indent="-112713">
                        <a:buFont typeface="Arial" panose="020B0604020202020204" pitchFamily="34" charset="0"/>
                        <a:buChar cha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concepts</a:t>
                      </a:r>
                    </a:p>
                    <a:p>
                      <a:pPr marL="112713" indent="-112713">
                        <a:buFont typeface="Arial" panose="020B0604020202020204" pitchFamily="34" charset="0"/>
                        <a:buChar cha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historical</a:t>
                      </a:r>
                    </a:p>
                    <a:p>
                      <a:pPr marL="112713" indent="-112713">
                        <a:buFont typeface="Arial" panose="020B0604020202020204" pitchFamily="34" charset="0"/>
                        <a:buChar cha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scientific</a:t>
                      </a:r>
                    </a:p>
                    <a:p>
                      <a:pPr marL="112713" indent="-112713">
                        <a:buFont typeface="Arial" panose="020B0604020202020204" pitchFamily="34" charset="0"/>
                        <a:buChar cha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technical</a:t>
                      </a:r>
                    </a:p>
                    <a:p>
                      <a:pPr marL="112713" indent="-112713">
                        <a:buFont typeface="Arial" panose="020B0604020202020204" pitchFamily="34" charset="0"/>
                        <a:buChar cha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paragraphs</a:t>
                      </a:r>
                    </a:p>
                    <a:p>
                      <a:pPr marL="112713" indent="-112713">
                        <a:buFont typeface="Arial" panose="020B0604020202020204" pitchFamily="34" charset="0"/>
                        <a:buChar cha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sections</a:t>
                      </a:r>
                    </a:p>
                    <a:p>
                      <a:pPr marL="112713" indent="-112713">
                        <a:buFont typeface="Arial" panose="020B0604020202020204" pitchFamily="34" charset="0"/>
                        <a:buChar cha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background knowledge</a:t>
                      </a:r>
                    </a:p>
                    <a:p>
                      <a:pPr marL="112713" indent="-112713">
                        <a:buFont typeface="Arial" panose="020B0604020202020204" pitchFamily="34" charset="0"/>
                        <a:buChar cha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main idea</a:t>
                      </a:r>
                    </a:p>
                    <a:p>
                      <a:pPr marL="112713" indent="-112713">
                        <a:buFont typeface="Arial" panose="020B0604020202020204" pitchFamily="34" charset="0"/>
                        <a:buChar cha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note-taking</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7475" indent="-117475">
                        <a:buFont typeface="Arial" panose="020B0604020202020204" pitchFamily="34" charset="0"/>
                        <a:buChar char="•"/>
                      </a:pPr>
                      <a:r>
                        <a:rPr lang="es-ES_tradnl" sz="800" noProof="0" dirty="0" smtClean="0">
                          <a:solidFill>
                            <a:schemeClr val="tx1"/>
                          </a:solidFill>
                        </a:rPr>
                        <a:t>revisar</a:t>
                      </a:r>
                    </a:p>
                    <a:p>
                      <a:pPr marL="117475" indent="-117475">
                        <a:buFont typeface="Arial" panose="020B0604020202020204" pitchFamily="34" charset="0"/>
                        <a:buChar char="•"/>
                      </a:pPr>
                      <a:r>
                        <a:rPr lang="es-ES_tradnl" sz="800" noProof="0" dirty="0" smtClean="0">
                          <a:solidFill>
                            <a:schemeClr val="tx1"/>
                          </a:solidFill>
                        </a:rPr>
                        <a:t>ejemplos</a:t>
                      </a:r>
                    </a:p>
                    <a:p>
                      <a:pPr marL="117475" indent="-117475">
                        <a:buFont typeface="Arial" panose="020B0604020202020204" pitchFamily="34" charset="0"/>
                        <a:buChar char="•"/>
                      </a:pPr>
                      <a:r>
                        <a:rPr lang="es-ES_tradnl" sz="800" noProof="0" dirty="0" smtClean="0">
                          <a:solidFill>
                            <a:schemeClr val="tx1"/>
                          </a:solidFill>
                        </a:rPr>
                        <a:t>analizar</a:t>
                      </a:r>
                    </a:p>
                    <a:p>
                      <a:pPr marL="117475" indent="-117475">
                        <a:buFont typeface="Arial" panose="020B0604020202020204" pitchFamily="34" charset="0"/>
                        <a:buChar char="•"/>
                      </a:pPr>
                      <a:r>
                        <a:rPr lang="es-ES_tradnl" sz="800" noProof="0" dirty="0" smtClean="0">
                          <a:solidFill>
                            <a:schemeClr val="tx1"/>
                          </a:solidFill>
                        </a:rPr>
                        <a:t>eventos</a:t>
                      </a:r>
                    </a:p>
                    <a:p>
                      <a:pPr marL="117475" indent="-117475">
                        <a:buFont typeface="Arial" panose="020B0604020202020204" pitchFamily="34" charset="0"/>
                        <a:buChar char="•"/>
                      </a:pPr>
                      <a:r>
                        <a:rPr lang="es-ES_tradnl" sz="750" noProof="0" dirty="0" smtClean="0">
                          <a:solidFill>
                            <a:schemeClr val="tx1"/>
                          </a:solidFill>
                        </a:rPr>
                        <a:t>procedimientos</a:t>
                      </a:r>
                    </a:p>
                    <a:p>
                      <a:pPr marL="117475" indent="-117475">
                        <a:buFont typeface="Arial" panose="020B0604020202020204" pitchFamily="34" charset="0"/>
                        <a:buChar char="•"/>
                      </a:pPr>
                      <a:r>
                        <a:rPr lang="es-ES_tradnl" sz="800" noProof="0" dirty="0" smtClean="0">
                          <a:solidFill>
                            <a:schemeClr val="tx1"/>
                          </a:solidFill>
                        </a:rPr>
                        <a:t>ideas</a:t>
                      </a:r>
                    </a:p>
                    <a:p>
                      <a:pPr marL="117475" indent="-117475">
                        <a:buFont typeface="Arial" panose="020B0604020202020204" pitchFamily="34" charset="0"/>
                        <a:buChar char="•"/>
                      </a:pPr>
                      <a:r>
                        <a:rPr lang="es-ES_tradnl" sz="800" noProof="0" dirty="0" smtClean="0">
                          <a:solidFill>
                            <a:schemeClr val="tx1"/>
                          </a:solidFill>
                        </a:rPr>
                        <a:t>conceptos</a:t>
                      </a:r>
                    </a:p>
                    <a:p>
                      <a:pPr marL="117475" indent="-117475">
                        <a:buFont typeface="Arial" panose="020B0604020202020204" pitchFamily="34" charset="0"/>
                        <a:buChar char="•"/>
                      </a:pPr>
                      <a:r>
                        <a:rPr lang="es-ES_tradnl" sz="800" noProof="0" dirty="0" smtClean="0">
                          <a:solidFill>
                            <a:schemeClr val="tx1"/>
                          </a:solidFill>
                        </a:rPr>
                        <a:t>histórico</a:t>
                      </a:r>
                    </a:p>
                    <a:p>
                      <a:pPr marL="117475" indent="-117475">
                        <a:buFont typeface="Arial" panose="020B0604020202020204" pitchFamily="34" charset="0"/>
                        <a:buChar char="•"/>
                      </a:pPr>
                      <a:r>
                        <a:rPr lang="es-ES_tradnl" sz="800" noProof="0" dirty="0" smtClean="0">
                          <a:solidFill>
                            <a:schemeClr val="tx1"/>
                          </a:solidFill>
                        </a:rPr>
                        <a:t>científico</a:t>
                      </a:r>
                    </a:p>
                    <a:p>
                      <a:pPr marL="117475" indent="-117475">
                        <a:buFont typeface="Arial" panose="020B0604020202020204" pitchFamily="34" charset="0"/>
                        <a:buChar char="•"/>
                      </a:pPr>
                      <a:r>
                        <a:rPr lang="es-ES_tradnl" sz="800" noProof="0" dirty="0" smtClean="0">
                          <a:solidFill>
                            <a:schemeClr val="tx1"/>
                          </a:solidFill>
                        </a:rPr>
                        <a:t>técnico</a:t>
                      </a:r>
                    </a:p>
                    <a:p>
                      <a:pPr marL="117475" indent="-117475">
                        <a:buFont typeface="Arial" panose="020B0604020202020204" pitchFamily="34" charset="0"/>
                        <a:buChar char="•"/>
                      </a:pPr>
                      <a:endParaRPr lang="es-ES_tradnl" sz="800" noProof="0" dirty="0" smtClean="0">
                        <a:solidFill>
                          <a:schemeClr val="tx1"/>
                        </a:solidFill>
                      </a:endParaRPr>
                    </a:p>
                    <a:p>
                      <a:pPr marL="117475" indent="-117475">
                        <a:buFont typeface="Arial" panose="020B0604020202020204" pitchFamily="34" charset="0"/>
                        <a:buChar char="•"/>
                      </a:pPr>
                      <a:r>
                        <a:rPr lang="es-ES_tradnl" sz="800" noProof="0" dirty="0" smtClean="0">
                          <a:solidFill>
                            <a:schemeClr val="tx1"/>
                          </a:solidFill>
                        </a:rPr>
                        <a:t>secciones</a:t>
                      </a:r>
                    </a:p>
                    <a:p>
                      <a:pPr marL="117475" indent="-117475">
                        <a:buFont typeface="Arial" panose="020B0604020202020204" pitchFamily="34" charset="0"/>
                        <a:buChar char="•"/>
                      </a:pPr>
                      <a:endParaRPr lang="es-ES_tradnl" sz="800" noProof="0" dirty="0" smtClean="0">
                        <a:solidFill>
                          <a:schemeClr val="tx1"/>
                        </a:solidFill>
                      </a:endParaRPr>
                    </a:p>
                    <a:p>
                      <a:pPr marL="117475" indent="-117475">
                        <a:buFont typeface="Arial" panose="020B0604020202020204" pitchFamily="34" charset="0"/>
                        <a:buChar char="•"/>
                      </a:pPr>
                      <a:endParaRPr lang="es-ES_tradnl" sz="800" noProof="0" dirty="0" smtClean="0">
                        <a:solidFill>
                          <a:schemeClr val="tx1"/>
                        </a:solidFill>
                      </a:endParaRPr>
                    </a:p>
                    <a:p>
                      <a:pPr marL="117475" indent="-117475">
                        <a:buFont typeface="Arial" panose="020B0604020202020204" pitchFamily="34" charset="0"/>
                        <a:buChar char="•"/>
                      </a:pPr>
                      <a:r>
                        <a:rPr lang="es-ES_tradnl" sz="800" noProof="0" dirty="0" smtClean="0">
                          <a:solidFill>
                            <a:schemeClr val="tx1"/>
                          </a:solidFill>
                        </a:rPr>
                        <a:t>idea ___</a:t>
                      </a:r>
                    </a:p>
                    <a:p>
                      <a:pPr marL="117475" indent="-117475">
                        <a:buFont typeface="Arial" panose="020B0604020202020204" pitchFamily="34" charset="0"/>
                        <a:buChar char="•"/>
                      </a:pPr>
                      <a:r>
                        <a:rPr lang="es-ES_tradnl" sz="800" noProof="0" dirty="0" smtClean="0">
                          <a:solidFill>
                            <a:schemeClr val="tx1"/>
                          </a:solidFill>
                        </a:rPr>
                        <a:t>toma de notas</a:t>
                      </a:r>
                      <a:r>
                        <a:rPr lang="es-ES_tradnl" sz="800" baseline="0" noProof="0" dirty="0" smtClean="0">
                          <a:solidFill>
                            <a:schemeClr val="tx1"/>
                          </a:solidFill>
                        </a:rPr>
                        <a:t> (anotar)</a:t>
                      </a:r>
                      <a:endParaRPr lang="es-ES_tradnl" sz="80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164621">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WRITE TO REVISE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CCSS.ELA-LITERACY.W.5.4a-b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Write informative/explanatory texts to examine a topic and convey ideas and information clearly.</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Introduce a topic clearly, provide a general observation and focus, and group related information logically; include formatting (e.g., headings), illustrations, and multimedia when useful to aiding comprehension.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Develop the topic with facts, definitions, concrete details, quotations, or other information and examples related to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CCSS.ELA-Literacy.W.5.2.c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Link ideas within and across categories of information using words, phrases, and clauses (e.g., in contrast, especially).</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CCSS.ELA-Literacy.W.5.2.d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Use precise language and domain-specific vocabulary to inform about or explain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CCSS.ELA-Literacy.W.5.2.e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Provide a concluding statement or section related to the information or explanation presented.</a:t>
                      </a:r>
                      <a:r>
                        <a:rPr kumimoji="0" lang="en-US" sz="700" b="1" i="0" u="none" strike="noStrike" kern="1200" cap="none" spc="0" normalizeH="0" baseline="0" noProof="0" dirty="0" smtClean="0">
                          <a:ln>
                            <a:noFill/>
                          </a:ln>
                          <a:solidFill>
                            <a:prstClr val="white">
                              <a:lumMod val="65000"/>
                            </a:prstClr>
                          </a:solidFill>
                          <a:effectLst/>
                          <a:uLnTx/>
                          <a:uFillTx/>
                          <a:latin typeface="+mn-lt"/>
                          <a:ea typeface="+mn-ea"/>
                          <a:cs typeface="+mn-cs"/>
                        </a:rPr>
                        <a: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 in reference to demonstrate understanding of revising Background Knowledge.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revising the preselected Background Knowledge sentence(s) of a Bridge, students need to be able to…</a:t>
                      </a: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lang="en-US" sz="800" dirty="0" smtClean="0"/>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and organize previous notes to add, delete or change key details to the Background Knowledge (</a:t>
                      </a:r>
                      <a:r>
                        <a:rPr kumimoji="0" lang="en-US" sz="800" b="1" i="0" u="none" strike="noStrike" kern="1200" cap="none" spc="0" normalizeH="0" baseline="0" noProof="0" dirty="0" smtClean="0">
                          <a:ln>
                            <a:noFill/>
                          </a:ln>
                          <a:solidFill>
                            <a:prstClr val="black"/>
                          </a:solidFill>
                          <a:effectLst/>
                          <a:uLnTx/>
                          <a:uFillTx/>
                          <a:latin typeface="+mn-lt"/>
                          <a:ea typeface="+mn-ea"/>
                          <a:cs typeface="+mn-cs"/>
                        </a:rPr>
                        <a:t>facts, definitions, concrete details, quotations, or other information and examples</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ideas from the Definitions and Descriptions Chart.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add Background Knowledge (Key Details) to the Topic Sentence as needed for clarity.</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delete or change information in the Topic Sentence that may not be relevant.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compare their revised Background Knowledge sentence(s) to the student’s original draft.  Is it clearer?</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revise the Background Knowledge sentence(s) independently and collaboratively, explaining revisions to peers (e.g. “I added/deleted/change ____ to/in the Background Knowledge sentence(s) because in paragraph/section ____ the author states that “______ - quote.”).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800" dirty="0" smtClean="0"/>
                        <a:t>organize</a:t>
                      </a:r>
                    </a:p>
                    <a:p>
                      <a:pPr marL="171450" indent="-171450">
                        <a:buFont typeface="Arial" panose="020B0604020202020204" pitchFamily="34" charset="0"/>
                        <a:buChar char="•"/>
                      </a:pPr>
                      <a:r>
                        <a:rPr lang="en-US" sz="800" dirty="0" smtClean="0"/>
                        <a:t>revise</a:t>
                      </a:r>
                    </a:p>
                    <a:p>
                      <a:pPr marL="171450" indent="-171450">
                        <a:buFont typeface="Arial" panose="020B0604020202020204" pitchFamily="34" charset="0"/>
                        <a:buChar char="•"/>
                      </a:pPr>
                      <a:r>
                        <a:rPr lang="en-US" sz="800" dirty="0" smtClean="0"/>
                        <a:t>key details</a:t>
                      </a:r>
                    </a:p>
                    <a:p>
                      <a:pPr marL="171450" indent="-171450">
                        <a:buFont typeface="Arial" panose="020B0604020202020204" pitchFamily="34" charset="0"/>
                        <a:buChar char="•"/>
                      </a:pPr>
                      <a:r>
                        <a:rPr lang="en-US" sz="800" dirty="0" smtClean="0"/>
                        <a:t>topic sentence</a:t>
                      </a:r>
                    </a:p>
                    <a:p>
                      <a:pPr marL="171450" indent="-171450">
                        <a:buFont typeface="Arial" panose="020B0604020202020204" pitchFamily="34" charset="0"/>
                        <a:buChar char="•"/>
                      </a:pPr>
                      <a:r>
                        <a:rPr lang="en-US" sz="800" dirty="0" smtClean="0"/>
                        <a:t>add</a:t>
                      </a:r>
                    </a:p>
                    <a:p>
                      <a:pPr marL="171450" indent="-171450">
                        <a:buFont typeface="Arial" panose="020B0604020202020204" pitchFamily="34" charset="0"/>
                        <a:buChar char="•"/>
                      </a:pPr>
                      <a:r>
                        <a:rPr lang="en-US" sz="800" dirty="0" smtClean="0"/>
                        <a:t>delete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smtClean="0"/>
                        <a:t>change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50" b="0" i="0" u="none" strike="noStrike" kern="1200" cap="none" spc="0" normalizeH="0" baseline="0" noProof="0" dirty="0" smtClean="0">
                          <a:ln>
                            <a:noFill/>
                          </a:ln>
                          <a:solidFill>
                            <a:prstClr val="black"/>
                          </a:solidFill>
                          <a:effectLst/>
                          <a:uLnTx/>
                          <a:uFillTx/>
                          <a:latin typeface="+mn-lt"/>
                          <a:ea typeface="+mn-ea"/>
                          <a:cs typeface="+mn-cs"/>
                        </a:rPr>
                        <a:t>background </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knowledge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facts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definitions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details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quotations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examples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quotes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7475" indent="-117475">
                        <a:buFont typeface="Arial" panose="020B0604020202020204" pitchFamily="34" charset="0"/>
                        <a:buChar char="•"/>
                      </a:pPr>
                      <a:r>
                        <a:rPr lang="es-ES_tradnl" sz="800" noProof="0" dirty="0" smtClean="0">
                          <a:solidFill>
                            <a:schemeClr val="tx1"/>
                          </a:solidFill>
                        </a:rPr>
                        <a:t>organizar</a:t>
                      </a:r>
                    </a:p>
                    <a:p>
                      <a:pPr marL="117475" indent="-117475">
                        <a:buFont typeface="Arial" panose="020B0604020202020204" pitchFamily="34" charset="0"/>
                        <a:buChar char="•"/>
                      </a:pPr>
                      <a:r>
                        <a:rPr lang="es-ES_tradnl" sz="800" noProof="0" dirty="0" smtClean="0">
                          <a:solidFill>
                            <a:schemeClr val="tx1"/>
                          </a:solidFill>
                        </a:rPr>
                        <a:t>revisar</a:t>
                      </a:r>
                    </a:p>
                    <a:p>
                      <a:pPr marL="117475" indent="-117475">
                        <a:buFont typeface="Arial" panose="020B0604020202020204" pitchFamily="34" charset="0"/>
                        <a:buChar char="•"/>
                      </a:pPr>
                      <a:r>
                        <a:rPr lang="es-ES_tradnl" sz="800" noProof="0" dirty="0" smtClean="0">
                          <a:solidFill>
                            <a:schemeClr val="tx1"/>
                          </a:solidFill>
                        </a:rPr>
                        <a:t>detalles __</a:t>
                      </a:r>
                    </a:p>
                    <a:p>
                      <a:pPr marL="117475" indent="-117475">
                        <a:buFont typeface="Arial" panose="020B0604020202020204" pitchFamily="34" charset="0"/>
                        <a:buChar char="•"/>
                      </a:pPr>
                      <a:endParaRPr lang="es-ES_tradnl" sz="800" noProof="0" dirty="0" smtClean="0">
                        <a:solidFill>
                          <a:schemeClr val="tx1"/>
                        </a:solidFill>
                      </a:endParaRPr>
                    </a:p>
                    <a:p>
                      <a:pPr marL="117475" indent="-117475">
                        <a:buFont typeface="Arial" panose="020B0604020202020204" pitchFamily="34" charset="0"/>
                        <a:buChar char="•"/>
                      </a:pPr>
                      <a:r>
                        <a:rPr lang="es-ES_tradnl" sz="800" noProof="0" dirty="0" smtClean="0">
                          <a:solidFill>
                            <a:schemeClr val="tx1"/>
                          </a:solidFill>
                        </a:rPr>
                        <a:t>definiciones</a:t>
                      </a:r>
                    </a:p>
                    <a:p>
                      <a:pPr marL="117475" indent="-117475">
                        <a:buFont typeface="Arial" panose="020B0604020202020204" pitchFamily="34" charset="0"/>
                        <a:buChar char="•"/>
                      </a:pPr>
                      <a:r>
                        <a:rPr lang="es-ES_tradnl" sz="800" noProof="0" dirty="0" smtClean="0">
                          <a:solidFill>
                            <a:schemeClr val="tx1"/>
                          </a:solidFill>
                        </a:rPr>
                        <a:t>detalles</a:t>
                      </a:r>
                    </a:p>
                    <a:p>
                      <a:pPr marL="117475" indent="-117475">
                        <a:buFont typeface="Arial" panose="020B0604020202020204" pitchFamily="34" charset="0"/>
                        <a:buChar char="•"/>
                      </a:pPr>
                      <a:r>
                        <a:rPr lang="es-ES_tradnl" sz="800" noProof="0" dirty="0" smtClean="0">
                          <a:solidFill>
                            <a:schemeClr val="tx1"/>
                          </a:solidFill>
                        </a:rPr>
                        <a:t>ejemplos</a:t>
                      </a:r>
                      <a:endParaRPr lang="es-ES_tradnl" sz="8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87594">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Write to </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Revise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Strategies in TBEAR</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algn="ctr"/>
                      <a:r>
                        <a:rPr lang="en-US" sz="1200" b="1" dirty="0" smtClean="0"/>
                        <a:t>In </a:t>
                      </a:r>
                      <a:r>
                        <a:rPr lang="en-US" sz="1200" b="1" dirty="0" smtClean="0">
                          <a:solidFill>
                            <a:srgbClr val="C00000"/>
                          </a:solidFill>
                        </a:rPr>
                        <a:t>5</a:t>
                      </a:r>
                      <a:r>
                        <a:rPr lang="en-US" sz="1200" b="1" baseline="30000" dirty="0" smtClean="0">
                          <a:solidFill>
                            <a:srgbClr val="C00000"/>
                          </a:solidFill>
                        </a:rPr>
                        <a:t>th</a:t>
                      </a:r>
                      <a:r>
                        <a:rPr lang="en-US" sz="1200" b="1" dirty="0" smtClean="0">
                          <a:solidFill>
                            <a:srgbClr val="C00000"/>
                          </a:solidFill>
                        </a:rPr>
                        <a:t> </a:t>
                      </a:r>
                      <a:r>
                        <a:rPr lang="en-US" sz="1200" b="1" dirty="0" smtClean="0"/>
                        <a:t>grade students should be able to..</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33685">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dirty="0" smtClean="0"/>
                        <a:t>Definitions and Descriptions of the Topic Tally Words to increase understanding of why the Main Idea or Topic Sentence is Important</a:t>
                      </a: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understand the purpose of Background Knowledge.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complete the Definition and Description chart with class and independently.</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Annotating – Note-Taking (use ideas from K/N and Topic Tally Chart) </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charset="0"/>
                        <a:buChar char="•"/>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highlight text and add thinking notes on how to revise Background Knowledge sentence(s) to make clearer.</a:t>
                      </a:r>
                    </a:p>
                    <a:p>
                      <a:pPr marL="171450" marR="0" lvl="0" indent="-171450" algn="l" defTabSz="777240" rtl="0" eaLnBrk="1" fontAlgn="auto" latinLnBrk="0" hangingPunct="1">
                        <a:lnSpc>
                          <a:spcPct val="100000"/>
                        </a:lnSpc>
                        <a:spcBef>
                          <a:spcPts val="0"/>
                        </a:spcBef>
                        <a:spcAft>
                          <a:spcPts val="0"/>
                        </a:spcAft>
                        <a:buClrTx/>
                        <a:buSzTx/>
                        <a:buFont typeface="Arial" charset="0"/>
                        <a:buChar char="•"/>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identify what elements make Background Knowledge sentence(s) clearer.</a:t>
                      </a:r>
                    </a:p>
                    <a:p>
                      <a:pPr marL="171450" marR="0" lvl="0" indent="-171450" algn="l" defTabSz="777240" rtl="0" eaLnBrk="1" fontAlgn="auto" latinLnBrk="0" hangingPunct="1">
                        <a:lnSpc>
                          <a:spcPct val="100000"/>
                        </a:lnSpc>
                        <a:spcBef>
                          <a:spcPts val="0"/>
                        </a:spcBef>
                        <a:spcAft>
                          <a:spcPts val="0"/>
                        </a:spcAft>
                        <a:buClrTx/>
                        <a:buSzTx/>
                        <a:buFont typeface="Arial" charset="0"/>
                        <a:buChar char="•"/>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suggest what to add, delete, and/or change to make Background Knowledge clearer.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09514">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smtClean="0"/>
                        <a:t>Revision</a:t>
                      </a:r>
                      <a:r>
                        <a:rPr lang="en-US" sz="800" baseline="0" dirty="0" smtClean="0"/>
                        <a:t> Model Sheet (Bookmarks)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follow along with teacher-guided model of revision and take notes.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compare/contrast original Background Knowledge to the revised.  Is it clearer and if so why?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217541">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record the revised Background Knowledge of the Bridge.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472248">
                <a:tc gridSpan="6">
                  <a:txBody>
                    <a:bodyPr/>
                    <a:lstStyle/>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dirty="0" smtClean="0"/>
                        <a:t>From</a:t>
                      </a:r>
                      <a:r>
                        <a:rPr lang="en-US" sz="800" b="1" baseline="0" dirty="0" smtClean="0"/>
                        <a:t> the Field…. </a:t>
                      </a:r>
                      <a:endParaRPr lang="en-US" sz="800" b="0" baseline="0" dirty="0" smtClean="0">
                        <a:solidFill>
                          <a:srgbClr val="FF0000"/>
                        </a:solidFill>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Background Knowledge helps define and describe the Topic Sentence in a clearer way and helps the reader connect to the meaning of the Topic Sentence (Main Idea).  It is similar to the back story (fills in missing information the reader may not know).</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CCSStandards L.4.3 Use precise language and vocabulary  - can be integrated with this lesson.</a:t>
                      </a:r>
                      <a:endParaRPr lang="en-US" sz="800" b="0" baseline="0" dirty="0" smtClean="0">
                        <a:solidFill>
                          <a:srgbClr val="FF0000"/>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pic>
        <p:nvPicPr>
          <p:cNvPr id="5" name="Picture 4"/>
          <p:cNvPicPr>
            <a:picLocks noChangeAspect="1"/>
          </p:cNvPicPr>
          <p:nvPr/>
        </p:nvPicPr>
        <p:blipFill>
          <a:blip r:embed="rId2"/>
          <a:stretch>
            <a:fillRect/>
          </a:stretch>
        </p:blipFill>
        <p:spPr>
          <a:xfrm>
            <a:off x="5769297" y="9465688"/>
            <a:ext cx="1749704" cy="536494"/>
          </a:xfrm>
          <a:prstGeom prst="rect">
            <a:avLst/>
          </a:prstGeom>
        </p:spPr>
      </p:pic>
    </p:spTree>
    <p:extLst>
      <p:ext uri="{BB962C8B-B14F-4D97-AF65-F5344CB8AC3E}">
        <p14:creationId xmlns:p14="http://schemas.microsoft.com/office/powerpoint/2010/main" val="179471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98163" y="-139700"/>
            <a:ext cx="4263662" cy="1394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61809" y="95020"/>
            <a:ext cx="4695287" cy="379876"/>
          </a:xfrm>
          <a:prstGeom prst="rect">
            <a:avLst/>
          </a:prstGeom>
        </p:spPr>
        <p:txBody>
          <a:bodyPr wrap="square" lIns="101811" tIns="50906" rIns="101811" bIns="50906">
            <a:spAutoFit/>
          </a:bodyPr>
          <a:lstStyle/>
          <a:p>
            <a:pPr lvl="0" algn="r">
              <a:buSzPct val="25000"/>
            </a:pPr>
            <a:r>
              <a:rPr lang="en-US" b="1" dirty="0" smtClean="0">
                <a:solidFill>
                  <a:srgbClr val="C00000"/>
                </a:solidFill>
                <a:effectLst>
                  <a:outerShdw blurRad="38100" dist="38100" dir="2700000" algn="tl">
                    <a:srgbClr val="000000">
                      <a:alpha val="43137"/>
                    </a:srgbClr>
                  </a:outerShdw>
                </a:effectLst>
              </a:rPr>
              <a:t>Revise the Bridge Lesson 5</a:t>
            </a:r>
            <a:endParaRPr lang="en-US" b="1" dirty="0">
              <a:solidFill>
                <a:srgbClr val="C00000"/>
              </a:solidFill>
              <a:effectLst>
                <a:outerShdw blurRad="38100" dist="38100" dir="2700000" algn="tl">
                  <a:srgbClr val="000000">
                    <a:alpha val="43137"/>
                  </a:srgbClr>
                </a:outerShdw>
              </a:effectLst>
            </a:endParaRPr>
          </a:p>
        </p:txBody>
      </p:sp>
      <p:grpSp>
        <p:nvGrpSpPr>
          <p:cNvPr id="5" name="Group 4"/>
          <p:cNvGrpSpPr/>
          <p:nvPr/>
        </p:nvGrpSpPr>
        <p:grpSpPr>
          <a:xfrm>
            <a:off x="708147" y="-73074"/>
            <a:ext cx="3946990" cy="1085800"/>
            <a:chOff x="846401" y="-267250"/>
            <a:chExt cx="3482638" cy="987091"/>
          </a:xfrm>
        </p:grpSpPr>
        <p:sp>
          <p:nvSpPr>
            <p:cNvPr id="2" name="TextBox 1"/>
            <p:cNvSpPr txBox="1"/>
            <p:nvPr/>
          </p:nvSpPr>
          <p:spPr>
            <a:xfrm>
              <a:off x="846401" y="-63646"/>
              <a:ext cx="2448649" cy="327144"/>
            </a:xfrm>
            <a:prstGeom prst="rect">
              <a:avLst/>
            </a:prstGeom>
            <a:noFill/>
          </p:spPr>
          <p:txBody>
            <a:bodyPr wrap="square" lIns="82058" tIns="41029" rIns="82058" bIns="41029" rtlCol="0">
              <a:spAutoFit/>
            </a:bodyPr>
            <a:lstStyle/>
            <a:p>
              <a:pPr algn="ctr"/>
              <a:r>
                <a:rPr lang="en-US" dirty="0" smtClean="0">
                  <a:latin typeface="Arial Black" panose="020B0A04020102020204" pitchFamily="34" charset="0"/>
                </a:rPr>
                <a:t>WRITE TO REVISE</a:t>
              </a:r>
              <a:endParaRPr lang="en-US" dirty="0">
                <a:latin typeface="Arial Black" panose="020B0A04020102020204" pitchFamily="34" charset="0"/>
              </a:endParaRPr>
            </a:p>
          </p:txBody>
        </p:sp>
        <p:grpSp>
          <p:nvGrpSpPr>
            <p:cNvPr id="101" name="Shape 101"/>
            <p:cNvGrpSpPr/>
            <p:nvPr/>
          </p:nvGrpSpPr>
          <p:grpSpPr>
            <a:xfrm>
              <a:off x="3352049" y="-222949"/>
              <a:ext cx="888053" cy="942790"/>
              <a:chOff x="2247160" y="346804"/>
              <a:chExt cx="1806092" cy="2143175"/>
            </a:xfrm>
          </p:grpSpPr>
          <p:pic>
            <p:nvPicPr>
              <p:cNvPr id="102" name="Shape 102"/>
              <p:cNvPicPr preferRelativeResize="0"/>
              <p:nvPr/>
            </p:nvPicPr>
            <p:blipFill rotWithShape="1">
              <a:blip r:embed="rId4">
                <a:alphaModFix/>
              </a:blip>
              <a:srcRect/>
              <a:stretch/>
            </p:blipFill>
            <p:spPr>
              <a:xfrm>
                <a:off x="2247160" y="346804"/>
                <a:ext cx="1806092" cy="2066071"/>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836248" y="-267250"/>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2805098065"/>
              </p:ext>
            </p:extLst>
          </p:nvPr>
        </p:nvGraphicFramePr>
        <p:xfrm>
          <a:off x="98166" y="557564"/>
          <a:ext cx="7590713" cy="9040933"/>
        </p:xfrm>
        <a:graphic>
          <a:graphicData uri="http://schemas.openxmlformats.org/drawingml/2006/table">
            <a:tbl>
              <a:tblPr firstRow="1" bandRow="1">
                <a:noFill/>
              </a:tblPr>
              <a:tblGrid>
                <a:gridCol w="353461"/>
                <a:gridCol w="2606016"/>
                <a:gridCol w="423539"/>
                <a:gridCol w="540690"/>
                <a:gridCol w="48381"/>
                <a:gridCol w="1789964"/>
                <a:gridCol w="1828662"/>
              </a:tblGrid>
              <a:tr h="608505">
                <a:tc rowSpan="2" gridSpan="2">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How does an author revise the Hook of the Bridge to make it clearer?</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100" b="1" i="1" u="none" strike="noStrike" kern="1200" cap="none" spc="0" normalizeH="0" baseline="0" noProof="0" dirty="0" smtClean="0">
                          <a:ln>
                            <a:noFill/>
                          </a:ln>
                          <a:solidFill>
                            <a:prstClr val="black"/>
                          </a:solidFill>
                          <a:effectLst/>
                          <a:uLnTx/>
                          <a:uFillTx/>
                          <a:latin typeface="+mn-lt"/>
                          <a:ea typeface="+mn-ea"/>
                          <a:cs typeface="+mn-cs"/>
                        </a:rPr>
                        <a:t>Teachers:  Use the same text but change it to include the revised Topic Sentence and Background Knowledge (of the Bridge).</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hMerge="1">
                  <a:txBody>
                    <a:bodyPr/>
                    <a:lstStyle/>
                    <a:p>
                      <a:endParaRPr lang="en-US"/>
                    </a:p>
                  </a:txBody>
                  <a:tcPr/>
                </a:tc>
                <a:tc gridSpan="5">
                  <a:txBody>
                    <a:bodyPr/>
                    <a:lstStyle/>
                    <a:p>
                      <a:pPr marL="0" marR="0" lvl="0" indent="0" algn="l" rtl="0">
                        <a:spcBef>
                          <a:spcPts val="0"/>
                        </a:spcBef>
                        <a:buSzPct val="25000"/>
                        <a:buNone/>
                      </a:pPr>
                      <a:r>
                        <a:rPr lang="en-US" sz="1300" b="1" u="none" strike="noStrike" cap="none" baseline="0" dirty="0" smtClean="0"/>
                        <a:t>Revising the </a:t>
                      </a:r>
                      <a:r>
                        <a:rPr lang="en-US" sz="1300" b="1" u="sng" strike="noStrike" cap="none" baseline="0" dirty="0" smtClean="0"/>
                        <a:t>Hook</a:t>
                      </a:r>
                      <a:r>
                        <a:rPr lang="en-US" sz="1300" b="1" u="none" strike="noStrike" cap="none" baseline="0" dirty="0" smtClean="0"/>
                        <a:t> of the </a:t>
                      </a:r>
                    </a:p>
                    <a:p>
                      <a:pPr marL="0" marR="0" lvl="0" indent="0" algn="l" rtl="0">
                        <a:spcBef>
                          <a:spcPts val="0"/>
                        </a:spcBef>
                        <a:buSzPct val="25000"/>
                        <a:buNone/>
                      </a:pPr>
                      <a:r>
                        <a:rPr lang="en-US" sz="1300" b="1" u="none" strike="noStrike" cap="none" baseline="0" dirty="0" smtClean="0"/>
                        <a:t>Bridge Lesson 5</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l" rtl="0">
                        <a:spcBef>
                          <a:spcPts val="0"/>
                        </a:spcBef>
                        <a:buSzPct val="25000"/>
                        <a:buNone/>
                      </a:pPr>
                      <a:endParaRPr lang="en-US" sz="1200" b="1" u="none" strike="noStrike" cap="none" baseline="0" dirty="0" smtClean="0"/>
                    </a:p>
                  </a:txBody>
                  <a:tcPr marL="91434" marR="91434"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r h="640426">
                <a:tc gridSpan="2"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gridSpan="5">
                  <a:txBody>
                    <a:bodyPr/>
                    <a:lstStyle/>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rief Explanation</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Of the Main Idea to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ridge to </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Examples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1144588" marR="0" lvl="0" indent="-1090613"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r>
              <a:tr h="536448">
                <a:tc gridSpan="7">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4:</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RI.3-4, W.2a-b</a:t>
                      </a: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revise the Hook of the Bridge to grab the reader’s attention.</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endParaRPr kumimoji="0" lang="en-US" sz="1000" b="0" i="0" u="none" strike="noStrike" kern="1200" cap="none" spc="0" normalizeH="0" baseline="0" noProof="0" dirty="0">
                        <a:ln>
                          <a:noFill/>
                        </a:ln>
                        <a:solidFill>
                          <a:schemeClr val="tx1"/>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22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231775" marR="0" lvl="0" indent="-6350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schemeClr val="tx1"/>
                          </a:solidFill>
                          <a:effectLst/>
                          <a:uLnTx/>
                          <a:uFillTx/>
                          <a:latin typeface="+mn-lt"/>
                          <a:ea typeface="+mn-ea"/>
                          <a:cs typeface="+mn-cs"/>
                        </a:rPr>
                        <a:t>:</a:t>
                      </a: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“What was the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original</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Background Knowledge of the text?”</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“Why did it need to be revised?”  </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How did we revise the Background Knowledge (add, delete, change)?”</a:t>
                      </a: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282575" marR="0" lvl="0" indent="-112713"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endParaRPr kumimoji="0" lang="en-US" sz="1100" b="1" i="1" u="none" strike="noStrike" kern="1200" cap="none" spc="0" normalizeH="0" baseline="0" noProof="0" dirty="0" smtClean="0">
                        <a:ln>
                          <a:noFill/>
                        </a:ln>
                        <a:solidFill>
                          <a:srgbClr val="FF0000"/>
                        </a:solidFill>
                        <a:effectLst/>
                        <a:uLnTx/>
                        <a:uFillTx/>
                        <a:latin typeface="+mn-lt"/>
                        <a:ea typeface="+mn-ea"/>
                        <a:cs typeface="+mn-cs"/>
                      </a:endParaRPr>
                    </a:p>
                    <a:p>
                      <a:pPr marL="282575" marR="0" lvl="0" indent="-112713"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revised Background Knowledge of the Bridge?”</a:t>
                      </a:r>
                    </a:p>
                    <a:p>
                      <a:pPr marL="282575" marR="0" lvl="0" indent="-112713"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“What part of the Introduction have we not revised?”</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endParaRPr kumimoji="0" lang="en-US" sz="1100" b="1"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c hMerge="1">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r>
              <a:tr h="5560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Introduction: Before Read 5</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Revising the Hook of a Bridge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revised the student’s Topic Sentence and the Background Knowledge of the Bridge . We added, deleted or changed parts to make them clearer. The student wants to revise the Hook of the Bridge so it is clearer too.”</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76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115887" marR="0" lvl="0" indent="0" algn="ctr"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What Makes a Hook ?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endParaRPr kumimoji="0" lang="en-US" sz="1000" b="1" i="0" u="none" strike="noStrike" kern="1200" cap="none" spc="0" normalizeH="0" baseline="0" noProof="0" dirty="0" smtClean="0">
                        <a:ln>
                          <a:noFill/>
                        </a:ln>
                        <a:solidFill>
                          <a:srgbClr val="0070C0"/>
                        </a:solidFill>
                        <a:effectLst/>
                        <a:uLnTx/>
                        <a:uFillTx/>
                        <a:latin typeface="+mn-lt"/>
                        <a:ea typeface="+mn-ea"/>
                        <a:cs typeface="+mn-cs"/>
                      </a:endParaRPr>
                    </a:p>
                  </a:txBody>
                  <a:tcPr marL="0" marR="0" marT="0" marB="0">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c hMerge="1">
                  <a:txBody>
                    <a:bodyPr/>
                    <a:lstStyle/>
                    <a:p>
                      <a:endParaRPr lang="en-US"/>
                    </a:p>
                  </a:txBody>
                  <a:tcPr/>
                </a:tc>
              </a:tr>
              <a:tr h="502920">
                <a:tc vMerge="1">
                  <a:txBody>
                    <a:bodyPr/>
                    <a:lstStyle/>
                    <a:p>
                      <a:endParaRPr lang="en-US"/>
                    </a:p>
                  </a:txBody>
                  <a:tcPr/>
                </a:tc>
                <a:tc gridSpan="3">
                  <a:txBody>
                    <a:bodyPr/>
                    <a:lstStyle/>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Anecdote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Boy my dad looked tired!</a:t>
                      </a:r>
                    </a:p>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Question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I wonder what happened next?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    exclamation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Look out below!</a:t>
                      </a:r>
                    </a:p>
                    <a:p>
                      <a:pPr marL="111125" marR="0" lvl="0" indent="0" algn="l" defTabSz="685800" rtl="0" eaLnBrk="1" fontAlgn="auto" latinLnBrk="0" hangingPunct="1">
                        <a:lnSpc>
                          <a:spcPct val="100000"/>
                        </a:lnSpc>
                        <a:spcBef>
                          <a:spcPts val="0"/>
                        </a:spcBef>
                        <a:spcAft>
                          <a:spcPts val="0"/>
                        </a:spcAft>
                        <a:buClr>
                          <a:prstClr val="black"/>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odd fact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Toads breathe through skin.  </a:t>
                      </a:r>
                    </a:p>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Quote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Never Hurry and Never Worry </a:t>
                      </a:r>
                      <a:endParaRPr kumimoji="0" lang="en-US" sz="1100" b="1"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c hMerge="1">
                  <a:txBody>
                    <a:bodyPr/>
                    <a:lstStyle/>
                    <a:p>
                      <a:endParaRPr lang="en-US"/>
                    </a:p>
                  </a:txBody>
                  <a:tcPr/>
                </a:tc>
              </a:tr>
              <a:tr h="1190244">
                <a:tc rowSpan="2">
                  <a:txBody>
                    <a:bodyPr/>
                    <a:lstStyle/>
                    <a:p>
                      <a:pPr algn="ctr"/>
                      <a:r>
                        <a:rPr lang="en-US" sz="2400" b="1" dirty="0" smtClean="0"/>
                        <a:t>4</a:t>
                      </a:r>
                      <a:endParaRPr lang="en-US" sz="2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Tell students (and have them highlight in their text copy)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Hook</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that grabs the reader’s attention.</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Before Read 5</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Set a Purpose for Reading </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“Re-read</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student’s article about _____ </a:t>
                      </a:r>
                      <a:r>
                        <a:rPr kumimoji="0" lang="en-US" sz="1100" b="0" i="0" u="none" strike="noStrike" kern="1200" cap="none" spc="0" normalizeH="0" baseline="0" noProof="0" dirty="0" smtClean="0">
                          <a:ln>
                            <a:noFill/>
                          </a:ln>
                          <a:solidFill>
                            <a:srgbClr val="000000"/>
                          </a:solidFill>
                          <a:effectLst/>
                          <a:uLnTx/>
                          <a:uFillTx/>
                          <a:latin typeface="+mn-lt"/>
                          <a:ea typeface="+mn-ea"/>
                          <a:cs typeface="+mn-cs"/>
                        </a:rPr>
                        <a:t>with your partner.</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While you are reading make thinking notes on your copy of the draft of what you would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add</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delete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or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change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in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Hook</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of the Bridge. You can use ideas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Definitions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and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Description Chart.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t>
                      </a:r>
                      <a:endParaRPr kumimoji="0" lang="en-US" sz="1100" b="0" i="0" u="none" strike="noStrike" kern="1200" cap="none" spc="0" normalizeH="0" baseline="0" noProof="0" dirty="0" smtClean="0">
                        <a:ln>
                          <a:noFill/>
                        </a:ln>
                        <a:solidFill>
                          <a:srgbClr val="000000"/>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CF5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100" b="1" i="0" u="none" strike="noStrike" kern="0" cap="none" spc="0" normalizeH="0" baseline="0" noProof="0" dirty="0" smtClean="0">
                        <a:ln>
                          <a:noFill/>
                        </a:ln>
                        <a:solidFill>
                          <a:schemeClr val="tx1"/>
                        </a:solidFill>
                        <a:effectLst/>
                        <a:uLnTx/>
                        <a:uFillTx/>
                        <a:latin typeface="+mn-lt"/>
                        <a:ea typeface="+mn-ea"/>
                        <a:cs typeface="+mn-cs"/>
                        <a:sym typeface="Arial"/>
                        <a:rtl val="0"/>
                      </a:endParaRPr>
                    </a:p>
                    <a:p>
                      <a:pPr marL="1714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0" u="none" strike="noStrike" kern="0" cap="none" spc="0" normalizeH="0" baseline="0" noProof="0" dirty="0" smtClean="0">
                          <a:ln>
                            <a:noFill/>
                          </a:ln>
                          <a:solidFill>
                            <a:schemeClr val="tx1"/>
                          </a:solidFill>
                          <a:effectLst/>
                          <a:uLnTx/>
                          <a:uFillTx/>
                          <a:latin typeface="+mn-lt"/>
                          <a:ea typeface="+mn-ea"/>
                          <a:cs typeface="+mn-cs"/>
                          <a:sym typeface="Arial"/>
                          <a:rtl val="0"/>
                        </a:rPr>
                        <a:t>BRIDGE</a:t>
                      </a:r>
                    </a:p>
                    <a:p>
                      <a:pPr marL="1714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0" u="none" strike="noStrike" kern="0" cap="none" spc="0" normalizeH="0" baseline="0" noProof="0" dirty="0" smtClean="0">
                          <a:ln>
                            <a:noFill/>
                          </a:ln>
                          <a:solidFill>
                            <a:schemeClr val="tx1"/>
                          </a:solidFill>
                          <a:effectLst/>
                          <a:uLnTx/>
                          <a:uFillTx/>
                          <a:latin typeface="+mn-lt"/>
                          <a:ea typeface="+mn-ea"/>
                          <a:cs typeface="+mn-cs"/>
                          <a:sym typeface="Arial"/>
                          <a:rtl val="0"/>
                        </a:rPr>
                        <a:t>Hook Ideas</a:t>
                      </a:r>
                    </a:p>
                    <a:p>
                      <a:pPr marL="230188" marR="0" lvl="0" indent="-17462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chemeClr val="tx1"/>
                          </a:solidFill>
                          <a:effectLst/>
                          <a:uLnTx/>
                          <a:uFillTx/>
                          <a:latin typeface="+mn-lt"/>
                          <a:ea typeface="+mn-ea"/>
                          <a:cs typeface="+mn-cs"/>
                          <a:sym typeface="Arial"/>
                          <a:rtl val="0"/>
                        </a:rPr>
                        <a:t>Look out below!</a:t>
                      </a:r>
                    </a:p>
                    <a:p>
                      <a:pPr marL="230188" marR="0" lvl="0" indent="-17462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chemeClr val="tx1"/>
                          </a:solidFill>
                          <a:effectLst/>
                          <a:uLnTx/>
                          <a:uFillTx/>
                          <a:latin typeface="+mn-lt"/>
                          <a:ea typeface="+mn-ea"/>
                          <a:cs typeface="+mn-cs"/>
                          <a:sym typeface="Arial"/>
                          <a:rtl val="0"/>
                        </a:rPr>
                        <a:t>Looking down a volcano is not a wise thing to do.</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2920">
                <a:tc vMerge="1">
                  <a:txBody>
                    <a:bodyPr/>
                    <a:lstStyle/>
                    <a:p>
                      <a:endParaRPr lang="en-US"/>
                    </a:p>
                  </a:txBody>
                  <a:tcPr/>
                </a:tc>
                <a:tc gridSpan="6">
                  <a:txBody>
                    <a:bodyPr/>
                    <a:lstStyle/>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QU: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would you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add</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delete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or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change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about the Hook so that it grabs the reader’s attention?”</a:t>
                      </a:r>
                    </a:p>
                    <a:p>
                      <a:pPr marL="287338"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Record the student response on the board. (Students are not actually revising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Hook</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but sharing and discussing ideas on how to improve the Hook).</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5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07008">
                <a:tc>
                  <a:txBody>
                    <a:bodyPr/>
                    <a:lstStyle/>
                    <a:p>
                      <a:pPr algn="ctr"/>
                      <a:r>
                        <a:rPr lang="en-US" sz="2400" b="1" dirty="0" smtClean="0"/>
                        <a:t>5</a:t>
                      </a:r>
                      <a:endParaRPr lang="en-US" sz="2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Revising</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the Hook of the Bridge</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Review the add, delete and change symbols on the Revision Sheet (use an overhead).  </a:t>
                      </a:r>
                    </a:p>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 am going to model revising the student’s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Hook</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in the introduction using the Revision Sheet. Model the entire revision process, asking </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Questions for Revising the Hook of the Bridge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(If desired, use the power point illustration.</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hlinkClick r:id="rId5"/>
                          <a:rtl val="0"/>
                        </a:rPr>
                        <a:t> Revising The Hook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Revisit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“Is the new Hook clearer than the one in the student’s first draft?  How do you know?”</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71728">
                <a:tc rowSpan="2"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1200" cap="none" spc="0" normalizeH="0" baseline="0" noProof="0" dirty="0" smtClean="0">
                          <a:ln>
                            <a:noFill/>
                          </a:ln>
                          <a:solidFill>
                            <a:prstClr val="black"/>
                          </a:solidFill>
                          <a:effectLst/>
                          <a:uLnTx/>
                          <a:uFillTx/>
                          <a:latin typeface="Anton"/>
                          <a:ea typeface="Anton"/>
                          <a:cs typeface="Anton"/>
                          <a:sym typeface="Anton"/>
                        </a:rPr>
                        <a:t>B</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 of the Main Idea </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that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0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Calibri"/>
                          <a:cs typeface="Calibri"/>
                          <a:sym typeface="Calibri"/>
                          <a:rtl val="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Hook in the Bridge? ?”</a:t>
                      </a:r>
                      <a:r>
                        <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rPr>
                        <a:t> </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5E7"/>
                    </a:solidFill>
                  </a:tcPr>
                </a:tc>
                <a:tc hMerge="1">
                  <a:txBody>
                    <a:bodyPr/>
                    <a:lstStyle/>
                    <a:p>
                      <a:endParaRPr lang="en-US"/>
                    </a:p>
                  </a:txBody>
                  <a:tcPr/>
                </a:tc>
                <a:tc hMerge="1">
                  <a:txBody>
                    <a:bodyPr/>
                    <a:lstStyle/>
                    <a:p>
                      <a:endParaRPr lang="en-US"/>
                    </a:p>
                  </a:txBody>
                  <a:tcPr/>
                </a:tc>
              </a:tr>
              <a:tr h="1234440">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Bridge -  Background Knowledge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Write Background Knowledge of the Bridge: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rPr>
                        <a:t>Bridge - Hook – Attention Grabber</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chemeClr val="tx1"/>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rPr>
                        <a:t>Write the Hook Here: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5E7"/>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6" name="Picture 15"/>
          <p:cNvPicPr>
            <a:picLocks noChangeAspect="1"/>
          </p:cNvPicPr>
          <p:nvPr/>
        </p:nvPicPr>
        <p:blipFill rotWithShape="1">
          <a:blip r:embed="rId6"/>
          <a:srcRect l="23375" t="43778" r="67058" b="37259"/>
          <a:stretch/>
        </p:blipFill>
        <p:spPr>
          <a:xfrm>
            <a:off x="5543026" y="594497"/>
            <a:ext cx="2145848" cy="1136501"/>
          </a:xfrm>
          <a:prstGeom prst="rect">
            <a:avLst/>
          </a:prstGeom>
          <a:ln>
            <a:solidFill>
              <a:schemeClr val="tx1"/>
            </a:solidFill>
          </a:ln>
        </p:spPr>
      </p:pic>
      <p:sp>
        <p:nvSpPr>
          <p:cNvPr id="8" name="Slide Number Placeholder 7"/>
          <p:cNvSpPr>
            <a:spLocks noGrp="1"/>
          </p:cNvSpPr>
          <p:nvPr>
            <p:ph type="sldNum" sz="quarter" idx="12"/>
          </p:nvPr>
        </p:nvSpPr>
        <p:spPr>
          <a:xfrm>
            <a:off x="5808306" y="9062981"/>
            <a:ext cx="1748790" cy="535516"/>
          </a:xfrm>
        </p:spPr>
        <p:txBody>
          <a:bodyPr/>
          <a:lstStyle/>
          <a:p>
            <a:fld id="{1A106AFE-017A-4B10-8C59-6A35C2B2E226}" type="slidenum">
              <a:rPr lang="en-US" smtClean="0"/>
              <a:t>22</a:t>
            </a:fld>
            <a:endParaRPr lang="en-US" dirty="0"/>
          </a:p>
        </p:txBody>
      </p:sp>
      <p:sp>
        <p:nvSpPr>
          <p:cNvPr id="4" name="Date Placeholder 3"/>
          <p:cNvSpPr>
            <a:spLocks noGrp="1"/>
          </p:cNvSpPr>
          <p:nvPr>
            <p:ph type="dt" sz="half" idx="10"/>
          </p:nvPr>
        </p:nvSpPr>
        <p:spPr>
          <a:xfrm>
            <a:off x="481204" y="9522883"/>
            <a:ext cx="1748790" cy="535517"/>
          </a:xfrm>
        </p:spPr>
        <p:txBody>
          <a:bodyPr/>
          <a:lstStyle/>
          <a:p>
            <a:r>
              <a:rPr lang="en-US" dirty="0" smtClean="0"/>
              <a:t>10/3/2016</a:t>
            </a:r>
            <a:endParaRPr lang="en-US" dirty="0"/>
          </a:p>
        </p:txBody>
      </p:sp>
    </p:spTree>
    <p:extLst>
      <p:ext uri="{BB962C8B-B14F-4D97-AF65-F5344CB8AC3E}">
        <p14:creationId xmlns:p14="http://schemas.microsoft.com/office/powerpoint/2010/main" val="1890730505"/>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46997208"/>
              </p:ext>
            </p:extLst>
          </p:nvPr>
        </p:nvGraphicFramePr>
        <p:xfrm>
          <a:off x="124138" y="59588"/>
          <a:ext cx="7500935" cy="9890760"/>
        </p:xfrm>
        <a:graphic>
          <a:graphicData uri="http://schemas.openxmlformats.org/drawingml/2006/table">
            <a:tbl>
              <a:tblPr firstRow="1" bandRow="1">
                <a:tableStyleId>{5C22544A-7EE6-4342-B048-85BDC9FD1C3A}</a:tableStyleId>
              </a:tblPr>
              <a:tblGrid>
                <a:gridCol w="2901002"/>
                <a:gridCol w="744073"/>
                <a:gridCol w="116840"/>
                <a:gridCol w="1933561"/>
                <a:gridCol w="898276"/>
                <a:gridCol w="907183"/>
              </a:tblGrid>
              <a:tr h="370127">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5  Level</a:t>
                      </a:r>
                    </a:p>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Revise the Bridge Lesson</a:t>
                      </a:r>
                    </a:p>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(Hook) </a:t>
                      </a:r>
                    </a:p>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5</a:t>
                      </a: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How do fifth grade students revise the Hook of the Bridge to make it clearer?</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srgbClr val="C00000"/>
                          </a:solidFill>
                          <a:effectLst/>
                          <a:uLnTx/>
                          <a:uFillTx/>
                          <a:latin typeface="+mn-lt"/>
                          <a:ea typeface="+mn-ea"/>
                          <a:cs typeface="+mn-cs"/>
                        </a:rPr>
                        <a:t>T – Lesson 5:</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Standard: RI.3-4, W.2a-b</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revise the Hook of the Bridge to grab the reader’s attention</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0">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200" b="1" dirty="0" smtClean="0"/>
                        <a:t>Essential Skills</a:t>
                      </a:r>
                      <a:r>
                        <a:rPr lang="en-US" sz="1200" b="1" baseline="0" dirty="0" smtClean="0"/>
                        <a:t> and Concepts</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200" b="1" dirty="0" smtClean="0"/>
                        <a:t>Vocabulary</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CCSS.ELA-LITERACY.RI.5.3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Explain the relationships or interactions between two or more individuals, events, ideas, or concepts in a historical, scientific, or technical text based on specific information in the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in reference to identifying information from a text to revise and grab the reader’s (Hook).</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chemeClr val="tx1"/>
                          </a:solidFill>
                          <a:effectLst/>
                          <a:uLnTx/>
                          <a:uFillTx/>
                          <a:latin typeface="+mn-lt"/>
                          <a:ea typeface="+mn-ea"/>
                          <a:cs typeface="+mn-cs"/>
                        </a:rPr>
                        <a:t>Note: </a:t>
                      </a:r>
                      <a:r>
                        <a:rPr kumimoji="0" lang="en-US" sz="800" b="0" i="1" u="none" strike="noStrike" kern="1200" cap="none" spc="0" normalizeH="0" baseline="0" noProof="0" dirty="0" smtClean="0">
                          <a:ln>
                            <a:noFill/>
                          </a:ln>
                          <a:solidFill>
                            <a:schemeClr val="tx1"/>
                          </a:solidFill>
                          <a:effectLst/>
                          <a:uLnTx/>
                          <a:uFillTx/>
                          <a:latin typeface="+mn-lt"/>
                          <a:ea typeface="+mn-ea"/>
                          <a:cs typeface="+mn-cs"/>
                        </a:rPr>
                        <a:t>When revising the Hook students do not have to find the Hook in the draft – it is identified for them.  In 5</a:t>
                      </a:r>
                      <a:r>
                        <a:rPr kumimoji="0" lang="en-US" sz="800" b="0" i="1" u="none" strike="noStrike" kern="1200" cap="none" spc="0" normalizeH="0" baseline="30000" noProof="0" dirty="0" smtClean="0">
                          <a:ln>
                            <a:noFill/>
                          </a:ln>
                          <a:solidFill>
                            <a:schemeClr val="tx1"/>
                          </a:solidFill>
                          <a:effectLst/>
                          <a:uLnTx/>
                          <a:uFillTx/>
                          <a:latin typeface="+mn-lt"/>
                          <a:ea typeface="+mn-ea"/>
                          <a:cs typeface="+mn-cs"/>
                        </a:rPr>
                        <a:t>th</a:t>
                      </a:r>
                      <a:r>
                        <a:rPr kumimoji="0" lang="en-US" sz="800" b="0" i="1" u="none" strike="noStrike" kern="1200" cap="none" spc="0" normalizeH="0" baseline="0" noProof="0" dirty="0" smtClean="0">
                          <a:ln>
                            <a:noFill/>
                          </a:ln>
                          <a:solidFill>
                            <a:schemeClr val="tx1"/>
                          </a:solidFill>
                          <a:effectLst/>
                          <a:uLnTx/>
                          <a:uFillTx/>
                          <a:latin typeface="+mn-lt"/>
                          <a:ea typeface="+mn-ea"/>
                          <a:cs typeface="+mn-cs"/>
                        </a:rPr>
                        <a:t> grade students are expected to make connections or see relationships which can extend to the connection between the Background Knowledge, Hook and Topic Sentence (Main Idea).</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3">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preparing to revise a pre-selected Hook, students need to be able to…</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500" b="1" i="1"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highlight the pre-selected Hook.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understand the purpose of a Hook and the different types of Hooks (anecdote, question, exclamation, odd fact).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have a more refined system of note-taking (writing in the margins, anecdotal, etc.…) while reading of what could be added, deleted or changed to make a better Hook.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use definitions and descriptions about the Main Idea (Topic Sentence) as applicable to  include in the Hook.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analyze  and  explain which Key Details can be used to connect the Hook to the Main Idea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800" b="1" dirty="0" smtClean="0"/>
                        <a:t>Academic</a:t>
                      </a:r>
                      <a:endParaRPr lang="en-US" sz="8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800" b="1" dirty="0" smtClean="0"/>
                        <a:t>Cognates</a:t>
                      </a:r>
                      <a:endParaRPr lang="en-US" sz="8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145213">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800" dirty="0" smtClean="0"/>
                        <a:t>identify</a:t>
                      </a:r>
                    </a:p>
                    <a:p>
                      <a:pPr marL="112713" indent="-112713">
                        <a:buFont typeface="Arial" panose="020B0604020202020204" pitchFamily="34" charset="0"/>
                        <a:buChar char="•"/>
                      </a:pPr>
                      <a:r>
                        <a:rPr lang="en-US" sz="800" dirty="0" smtClean="0"/>
                        <a:t>analyze</a:t>
                      </a:r>
                    </a:p>
                    <a:p>
                      <a:pPr marL="112713" indent="-112713">
                        <a:buFont typeface="Arial" panose="020B0604020202020204" pitchFamily="34" charset="0"/>
                        <a:buChar char="•"/>
                      </a:pPr>
                      <a:r>
                        <a:rPr lang="en-US" sz="800" dirty="0" smtClean="0"/>
                        <a:t>hook</a:t>
                      </a:r>
                    </a:p>
                    <a:p>
                      <a:pPr marL="112713" indent="-112713">
                        <a:buFont typeface="Arial" panose="020B0604020202020204" pitchFamily="34" charset="0"/>
                        <a:buChar char="•"/>
                      </a:pPr>
                      <a:r>
                        <a:rPr lang="en-US" sz="800" dirty="0" smtClean="0"/>
                        <a:t>note-taking</a:t>
                      </a:r>
                    </a:p>
                    <a:p>
                      <a:pPr marL="112713" indent="-112713">
                        <a:buFont typeface="Arial" panose="020B0604020202020204" pitchFamily="34" charset="0"/>
                        <a:buChar char="•"/>
                      </a:pPr>
                      <a:r>
                        <a:rPr lang="en-US" sz="800" dirty="0" smtClean="0"/>
                        <a:t>add</a:t>
                      </a:r>
                    </a:p>
                    <a:p>
                      <a:pPr marL="112713" indent="-112713">
                        <a:buFont typeface="Arial" panose="020B0604020202020204" pitchFamily="34" charset="0"/>
                        <a:buChar char="•"/>
                      </a:pPr>
                      <a:r>
                        <a:rPr lang="en-US" sz="800" dirty="0" smtClean="0"/>
                        <a:t>delete</a:t>
                      </a:r>
                    </a:p>
                    <a:p>
                      <a:pPr marL="112713" indent="-112713">
                        <a:buFont typeface="Arial" panose="020B0604020202020204" pitchFamily="34" charset="0"/>
                        <a:buChar char="•"/>
                      </a:pPr>
                      <a:r>
                        <a:rPr lang="en-US" sz="800" dirty="0" smtClean="0"/>
                        <a:t>change</a:t>
                      </a:r>
                    </a:p>
                    <a:p>
                      <a:pPr marL="112713" indent="-112713">
                        <a:buFont typeface="Arial" panose="020B0604020202020204" pitchFamily="34" charset="0"/>
                        <a:buChar char="•"/>
                      </a:pPr>
                      <a:r>
                        <a:rPr lang="en-US" sz="800" dirty="0" smtClean="0"/>
                        <a:t>connections</a:t>
                      </a:r>
                    </a:p>
                    <a:p>
                      <a:pPr marL="112713" indent="-112713">
                        <a:buFont typeface="Arial" panose="020B0604020202020204" pitchFamily="34" charset="0"/>
                        <a:buChar char="•"/>
                      </a:pPr>
                      <a:r>
                        <a:rPr lang="en-US" sz="800" dirty="0" smtClean="0"/>
                        <a:t>relationships</a:t>
                      </a:r>
                    </a:p>
                    <a:p>
                      <a:pPr marL="112713" indent="-112713">
                        <a:buFont typeface="Arial" panose="020B0604020202020204" pitchFamily="34" charset="0"/>
                        <a:buChar char="•"/>
                      </a:pPr>
                      <a:r>
                        <a:rPr lang="en-US" sz="800" dirty="0" smtClean="0"/>
                        <a:t>definitions</a:t>
                      </a:r>
                    </a:p>
                    <a:p>
                      <a:pPr marL="112713" indent="-112713">
                        <a:buFont typeface="Arial" panose="020B0604020202020204" pitchFamily="34" charset="0"/>
                        <a:buChar char="•"/>
                      </a:pPr>
                      <a:r>
                        <a:rPr lang="en-US" sz="800" dirty="0" smtClean="0"/>
                        <a:t>descriptions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7475" indent="-117475">
                        <a:buFont typeface="Arial" panose="020B0604020202020204" pitchFamily="34" charset="0"/>
                        <a:buChar char="•"/>
                      </a:pPr>
                      <a:r>
                        <a:rPr lang="es-ES_tradnl" sz="800" noProof="0" dirty="0" smtClean="0">
                          <a:solidFill>
                            <a:schemeClr val="tx1"/>
                          </a:solidFill>
                        </a:rPr>
                        <a:t>identificar</a:t>
                      </a:r>
                    </a:p>
                    <a:p>
                      <a:pPr marL="117475" indent="-117475">
                        <a:buFont typeface="Arial" panose="020B0604020202020204" pitchFamily="34" charset="0"/>
                        <a:buChar char="•"/>
                      </a:pPr>
                      <a:r>
                        <a:rPr lang="es-ES_tradnl" sz="800" noProof="0" dirty="0" smtClean="0">
                          <a:solidFill>
                            <a:schemeClr val="tx1"/>
                          </a:solidFill>
                        </a:rPr>
                        <a:t>analizar</a:t>
                      </a:r>
                    </a:p>
                    <a:p>
                      <a:pPr marL="117475" indent="-117475">
                        <a:buFont typeface="Arial" panose="020B0604020202020204" pitchFamily="34" charset="0"/>
                        <a:buChar char="•"/>
                      </a:pPr>
                      <a:endParaRPr lang="es-ES_tradnl" sz="800" noProof="0" dirty="0" smtClean="0">
                        <a:solidFill>
                          <a:schemeClr val="tx1"/>
                        </a:solidFill>
                      </a:endParaRPr>
                    </a:p>
                    <a:p>
                      <a:pPr marL="117475" indent="-117475">
                        <a:buFont typeface="Arial" panose="020B0604020202020204" pitchFamily="34" charset="0"/>
                        <a:buChar char="•"/>
                      </a:pPr>
                      <a:r>
                        <a:rPr lang="es-ES_tradnl" sz="800" noProof="0" dirty="0" smtClean="0">
                          <a:solidFill>
                            <a:schemeClr val="tx1"/>
                          </a:solidFill>
                        </a:rPr>
                        <a:t>toma de notas (anotar)</a:t>
                      </a:r>
                    </a:p>
                    <a:p>
                      <a:pPr marL="117475" indent="-117475">
                        <a:buFont typeface="Arial" panose="020B0604020202020204" pitchFamily="34" charset="0"/>
                        <a:buChar char="•"/>
                      </a:pPr>
                      <a:endParaRPr lang="es-ES_tradnl" sz="800" noProof="0" dirty="0" smtClean="0">
                        <a:solidFill>
                          <a:schemeClr val="tx1"/>
                        </a:solidFill>
                      </a:endParaRPr>
                    </a:p>
                    <a:p>
                      <a:pPr marL="117475" indent="-117475">
                        <a:buFont typeface="Arial" panose="020B0604020202020204" pitchFamily="34" charset="0"/>
                        <a:buChar char="•"/>
                      </a:pPr>
                      <a:endParaRPr lang="es-ES_tradnl" sz="800" noProof="0" dirty="0" smtClean="0">
                        <a:solidFill>
                          <a:schemeClr val="tx1"/>
                        </a:solidFill>
                      </a:endParaRPr>
                    </a:p>
                    <a:p>
                      <a:pPr marL="117475" indent="-117475">
                        <a:buFont typeface="Arial" panose="020B0604020202020204" pitchFamily="34" charset="0"/>
                        <a:buChar char="•"/>
                      </a:pPr>
                      <a:r>
                        <a:rPr lang="es-ES_tradnl" sz="800" noProof="0" dirty="0" smtClean="0">
                          <a:solidFill>
                            <a:schemeClr val="tx1"/>
                          </a:solidFill>
                        </a:rPr>
                        <a:t>conexiones</a:t>
                      </a:r>
                    </a:p>
                    <a:p>
                      <a:pPr marL="117475" indent="-117475">
                        <a:buFont typeface="Arial" panose="020B0604020202020204" pitchFamily="34" charset="0"/>
                        <a:buChar char="•"/>
                      </a:pPr>
                      <a:r>
                        <a:rPr lang="es-ES_tradnl" sz="800" noProof="0" dirty="0" smtClean="0">
                          <a:solidFill>
                            <a:schemeClr val="tx1"/>
                          </a:solidFill>
                        </a:rPr>
                        <a:t>relaciones</a:t>
                      </a:r>
                    </a:p>
                    <a:p>
                      <a:pPr marL="117475" indent="-117475">
                        <a:buFont typeface="Arial" panose="020B0604020202020204" pitchFamily="34" charset="0"/>
                        <a:buChar char="•"/>
                      </a:pPr>
                      <a:r>
                        <a:rPr lang="es-ES_tradnl" sz="800" noProof="0" dirty="0" smtClean="0">
                          <a:solidFill>
                            <a:schemeClr val="tx1"/>
                          </a:solidFill>
                        </a:rPr>
                        <a:t>definiciones</a:t>
                      </a:r>
                    </a:p>
                    <a:p>
                      <a:pPr marL="117475" indent="-117475">
                        <a:buFont typeface="Arial" panose="020B0604020202020204" pitchFamily="34" charset="0"/>
                        <a:buChar char="•"/>
                      </a:pPr>
                      <a:r>
                        <a:rPr lang="es-ES_tradnl" sz="800" noProof="0" dirty="0" smtClean="0">
                          <a:solidFill>
                            <a:schemeClr val="tx1"/>
                          </a:solidFill>
                        </a:rPr>
                        <a:t>descripciones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WRITE TO REVISE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CCSS.ELA-LITERACY.W.5.2a-b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Write informative/explanatory texts to examine a topic and convey ideas and information clearly.</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Introduce a topic clearly, provide a general observation and focus, and group related information logically; include formatting (e.g., headings), illustrations, and multimedia when useful to aiding comprehension.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Develop the topic with facts, definitions, concrete details, quotations, or other information and examples related to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CCSS.ELA-Literacy.W.5.2.c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Link ideas within and across categories of information using words, phrases, and clauses (e.g., in contrast, especially).</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CCSS.ELA-Literacy.W.5.2.d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Use precise language and domain-specific vocabulary to inform about or explain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CCSS.ELA-Literacy.W.5.2.e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Provide a concluding statement or section related to the information or explanation presented.</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revising a preselected Hook students need to be able to…</a:t>
                      </a: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kumimoji="0" lang="en-US" sz="800" b="1" i="1"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and organize previous notes of any information missing or eliminated in the pre-selected Hook.</a:t>
                      </a:r>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previous notes to add, delete or change words/information to the Hook (facts, definitions, concrete details, quotations, or other information and examples - and illustrations when applicable).</a:t>
                      </a:r>
                    </a:p>
                    <a:p>
                      <a:pPr marL="287338" marR="0" lvl="0" indent="-2873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know that the Hook uses exciting or unique information to grab a reader’s attention.</a:t>
                      </a:r>
                    </a:p>
                    <a:p>
                      <a:pPr marL="287338" marR="0" lvl="0" indent="-2873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compare their revised Hook to the student’s original draft to check if the newly revised Hook is clearer.</a:t>
                      </a:r>
                    </a:p>
                    <a:p>
                      <a:pPr marL="287338" marR="0" lvl="0" indent="-2873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revise the Hook for the introduction independently as well as collaboratively, explaining revisions to peers (e.g. “I added/deleted/change ____ to/in the Hook sentence(s) because in paragraph/section ____ the author states that “______ - quote.”). </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prstClr val="black"/>
                          </a:solidFill>
                          <a:effectLst/>
                          <a:uLnTx/>
                          <a:uFillTx/>
                          <a:latin typeface="+mn-lt"/>
                          <a:ea typeface="+mn-ea"/>
                          <a:cs typeface="+mn-cs"/>
                        </a:rPr>
                        <a:t>The TBEAR connection</a:t>
                      </a:r>
                      <a:r>
                        <a:rPr kumimoji="0" lang="en-US" sz="8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in reference to using unique information from a text to suggest revisions of a pre-identified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800" dirty="0" smtClean="0"/>
                        <a:t>organize</a:t>
                      </a:r>
                    </a:p>
                    <a:p>
                      <a:pPr marL="171450" indent="-171450">
                        <a:buFont typeface="Arial" panose="020B0604020202020204" pitchFamily="34" charset="0"/>
                        <a:buChar char="•"/>
                      </a:pPr>
                      <a:r>
                        <a:rPr lang="en-US" sz="800" dirty="0" smtClean="0"/>
                        <a:t>revise</a:t>
                      </a:r>
                    </a:p>
                    <a:p>
                      <a:pPr marL="171450" indent="-171450">
                        <a:buFont typeface="Arial" panose="020B0604020202020204" pitchFamily="34" charset="0"/>
                        <a:buChar char="•"/>
                      </a:pPr>
                      <a:r>
                        <a:rPr lang="en-US" sz="800" dirty="0" smtClean="0"/>
                        <a:t>evidence</a:t>
                      </a:r>
                    </a:p>
                    <a:p>
                      <a:pPr marL="171450" indent="-171450">
                        <a:buFont typeface="Arial" panose="020B0604020202020204" pitchFamily="34" charset="0"/>
                        <a:buChar char="•"/>
                      </a:pPr>
                      <a:r>
                        <a:rPr lang="en-US" sz="800" dirty="0" smtClean="0"/>
                        <a:t>topic</a:t>
                      </a:r>
                    </a:p>
                    <a:p>
                      <a:pPr marL="171450" indent="-171450">
                        <a:buFont typeface="Arial" panose="020B0604020202020204" pitchFamily="34" charset="0"/>
                        <a:buChar char="•"/>
                      </a:pPr>
                      <a:r>
                        <a:rPr lang="en-US" sz="800" dirty="0" smtClean="0"/>
                        <a:t>hook</a:t>
                      </a:r>
                    </a:p>
                    <a:p>
                      <a:pPr marL="171450" indent="-171450">
                        <a:buFont typeface="Arial" panose="020B0604020202020204" pitchFamily="34" charset="0"/>
                        <a:buChar char="•"/>
                      </a:pPr>
                      <a:r>
                        <a:rPr lang="en-US" sz="800" dirty="0" smtClean="0"/>
                        <a:t>add</a:t>
                      </a:r>
                    </a:p>
                    <a:p>
                      <a:pPr marL="171450" indent="-171450">
                        <a:buFont typeface="Arial" panose="020B0604020202020204" pitchFamily="34" charset="0"/>
                        <a:buChar char="•"/>
                      </a:pPr>
                      <a:r>
                        <a:rPr lang="en-US" sz="800" dirty="0" smtClean="0"/>
                        <a:t>delete</a:t>
                      </a:r>
                    </a:p>
                    <a:p>
                      <a:pPr marL="171450" indent="-171450">
                        <a:buFont typeface="Arial" panose="020B0604020202020204" pitchFamily="34" charset="0"/>
                        <a:buChar char="•"/>
                      </a:pPr>
                      <a:r>
                        <a:rPr lang="en-US" sz="800" dirty="0" smtClean="0"/>
                        <a:t>change</a:t>
                      </a:r>
                    </a:p>
                    <a:p>
                      <a:pPr marL="171450" indent="-171450">
                        <a:buFont typeface="Arial" panose="020B0604020202020204" pitchFamily="34" charset="0"/>
                        <a:buChar char="•"/>
                      </a:pPr>
                      <a:r>
                        <a:rPr lang="en-US" sz="800" dirty="0" smtClean="0"/>
                        <a:t>exciting</a:t>
                      </a:r>
                    </a:p>
                    <a:p>
                      <a:pPr marL="171450" indent="-171450">
                        <a:buFont typeface="Arial" panose="020B0604020202020204" pitchFamily="34" charset="0"/>
                        <a:buChar char="•"/>
                      </a:pPr>
                      <a:r>
                        <a:rPr lang="en-US" sz="800" dirty="0" smtClean="0"/>
                        <a:t>unique</a:t>
                      </a:r>
                    </a:p>
                    <a:p>
                      <a:pPr marL="171450" indent="-171450">
                        <a:buFont typeface="Arial" panose="020B0604020202020204" pitchFamily="34" charset="0"/>
                        <a:buChar char="•"/>
                      </a:pPr>
                      <a:r>
                        <a:rPr lang="en-US" sz="800" dirty="0" smtClean="0"/>
                        <a:t>attention</a:t>
                      </a:r>
                    </a:p>
                    <a:p>
                      <a:pPr marL="171450" indent="-171450">
                        <a:buFont typeface="Arial" panose="020B0604020202020204" pitchFamily="34" charset="0"/>
                        <a:buChar char="•"/>
                      </a:pPr>
                      <a:r>
                        <a:rPr lang="en-US" sz="800" dirty="0" smtClean="0"/>
                        <a:t>facts</a:t>
                      </a:r>
                    </a:p>
                    <a:p>
                      <a:pPr marL="171450" indent="-171450">
                        <a:buFont typeface="Arial" panose="020B0604020202020204" pitchFamily="34" charset="0"/>
                        <a:buChar char="•"/>
                      </a:pPr>
                      <a:r>
                        <a:rPr lang="en-US" sz="800" dirty="0" smtClean="0"/>
                        <a:t>concrete details</a:t>
                      </a:r>
                    </a:p>
                    <a:p>
                      <a:pPr marL="0" indent="0">
                        <a:buFont typeface="Arial" panose="020B0604020202020204" pitchFamily="34" charset="0"/>
                        <a:buNone/>
                      </a:pPr>
                      <a:endParaRPr lang="en-US" sz="800" dirty="0" smtClean="0"/>
                    </a:p>
                    <a:p>
                      <a:pPr marL="0" indent="0">
                        <a:buFont typeface="Arial" panose="020B0604020202020204" pitchFamily="34" charset="0"/>
                        <a:buNone/>
                      </a:pPr>
                      <a:endParaRPr lang="en-US" sz="8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7475" indent="-117475">
                        <a:buFont typeface="Arial" panose="020B0604020202020204" pitchFamily="34" charset="0"/>
                        <a:buChar char="•"/>
                      </a:pPr>
                      <a:r>
                        <a:rPr lang="es-ES_tradnl" sz="800" noProof="0" dirty="0" smtClean="0">
                          <a:solidFill>
                            <a:schemeClr val="tx1"/>
                          </a:solidFill>
                        </a:rPr>
                        <a:t>organizar</a:t>
                      </a:r>
                    </a:p>
                    <a:p>
                      <a:pPr marL="117475" indent="-117475">
                        <a:buFont typeface="Arial" panose="020B0604020202020204" pitchFamily="34" charset="0"/>
                        <a:buChar char="•"/>
                      </a:pPr>
                      <a:r>
                        <a:rPr lang="es-ES_tradnl" sz="800" noProof="0" dirty="0" smtClean="0">
                          <a:solidFill>
                            <a:schemeClr val="tx1"/>
                          </a:solidFill>
                        </a:rPr>
                        <a:t>revisar</a:t>
                      </a:r>
                    </a:p>
                    <a:p>
                      <a:pPr marL="117475" indent="-117475">
                        <a:buFont typeface="Arial" panose="020B0604020202020204" pitchFamily="34" charset="0"/>
                        <a:buChar char="•"/>
                      </a:pPr>
                      <a:r>
                        <a:rPr lang="es-ES_tradnl" sz="800" noProof="0" dirty="0" smtClean="0">
                          <a:solidFill>
                            <a:schemeClr val="tx1"/>
                          </a:solidFill>
                        </a:rPr>
                        <a:t>evidencia</a:t>
                      </a:r>
                    </a:p>
                    <a:p>
                      <a:pPr marL="117475" indent="-117475">
                        <a:buFont typeface="Arial" panose="020B0604020202020204" pitchFamily="34" charset="0"/>
                        <a:buChar char="•"/>
                      </a:pPr>
                      <a:r>
                        <a:rPr lang="es-ES_tradnl" sz="800" noProof="0" dirty="0" smtClean="0">
                          <a:solidFill>
                            <a:schemeClr val="tx1"/>
                          </a:solidFill>
                        </a:rPr>
                        <a:t>tópico</a:t>
                      </a:r>
                    </a:p>
                    <a:p>
                      <a:pPr marL="117475" indent="-117475">
                        <a:buFont typeface="Arial" panose="020B0604020202020204" pitchFamily="34" charset="0"/>
                        <a:buChar char="•"/>
                      </a:pPr>
                      <a:endParaRPr lang="es-ES_tradnl" sz="800" noProof="0" dirty="0" smtClean="0">
                        <a:solidFill>
                          <a:schemeClr val="tx1"/>
                        </a:solidFill>
                      </a:endParaRPr>
                    </a:p>
                    <a:p>
                      <a:pPr marL="117475" indent="-117475">
                        <a:buFont typeface="Arial" panose="020B0604020202020204" pitchFamily="34" charset="0"/>
                        <a:buChar char="•"/>
                      </a:pPr>
                      <a:endParaRPr lang="es-ES_tradnl" sz="800" noProof="0" dirty="0" smtClean="0">
                        <a:solidFill>
                          <a:schemeClr val="tx1"/>
                        </a:solidFill>
                      </a:endParaRPr>
                    </a:p>
                    <a:p>
                      <a:pPr marL="117475" indent="-117475">
                        <a:buFont typeface="Arial" panose="020B0604020202020204" pitchFamily="34" charset="0"/>
                        <a:buChar char="•"/>
                      </a:pPr>
                      <a:endParaRPr lang="es-ES_tradnl" sz="800" noProof="0" dirty="0" smtClean="0">
                        <a:solidFill>
                          <a:schemeClr val="tx1"/>
                        </a:solidFill>
                      </a:endParaRPr>
                    </a:p>
                    <a:p>
                      <a:pPr marL="117475" indent="-117475">
                        <a:buFont typeface="Arial" panose="020B0604020202020204" pitchFamily="34" charset="0"/>
                        <a:buChar char="•"/>
                      </a:pPr>
                      <a:endParaRPr lang="es-ES_tradnl" sz="800" noProof="0" dirty="0" smtClean="0">
                        <a:solidFill>
                          <a:schemeClr val="tx1"/>
                        </a:solidFill>
                      </a:endParaRPr>
                    </a:p>
                    <a:p>
                      <a:pPr marL="117475" indent="-117475">
                        <a:buFont typeface="Arial" panose="020B0604020202020204" pitchFamily="34" charset="0"/>
                        <a:buChar char="•"/>
                      </a:pPr>
                      <a:endParaRPr lang="es-ES_tradnl" sz="800" noProof="0" dirty="0" smtClean="0">
                        <a:solidFill>
                          <a:schemeClr val="tx1"/>
                        </a:solidFill>
                      </a:endParaRPr>
                    </a:p>
                    <a:p>
                      <a:pPr marL="117475" indent="-117475">
                        <a:buFont typeface="Arial" panose="020B0604020202020204" pitchFamily="34" charset="0"/>
                        <a:buChar char="•"/>
                      </a:pPr>
                      <a:r>
                        <a:rPr lang="es-ES_tradnl" sz="800" noProof="0" dirty="0" smtClean="0">
                          <a:solidFill>
                            <a:schemeClr val="tx1"/>
                          </a:solidFill>
                        </a:rPr>
                        <a:t>único</a:t>
                      </a:r>
                    </a:p>
                    <a:p>
                      <a:pPr marL="117475" indent="-117475">
                        <a:buFont typeface="Arial" panose="020B0604020202020204" pitchFamily="34" charset="0"/>
                        <a:buChar char="•"/>
                      </a:pPr>
                      <a:r>
                        <a:rPr lang="es-ES_tradnl" sz="800" noProof="0" dirty="0" smtClean="0">
                          <a:solidFill>
                            <a:schemeClr val="tx1"/>
                          </a:solidFill>
                        </a:rPr>
                        <a:t>atención</a:t>
                      </a:r>
                    </a:p>
                    <a:p>
                      <a:pPr marL="117475" indent="-117475">
                        <a:buFont typeface="Arial" panose="020B0604020202020204" pitchFamily="34" charset="0"/>
                        <a:buChar char="•"/>
                      </a:pPr>
                      <a:endParaRPr lang="es-ES_tradnl" sz="800" noProof="0" dirty="0" smtClean="0">
                        <a:solidFill>
                          <a:schemeClr val="tx1"/>
                        </a:solidFill>
                      </a:endParaRPr>
                    </a:p>
                    <a:p>
                      <a:pPr marL="117475" indent="-117475">
                        <a:buFont typeface="Arial" panose="020B0604020202020204" pitchFamily="34" charset="0"/>
                        <a:buChar char="•"/>
                      </a:pPr>
                      <a:r>
                        <a:rPr lang="es-ES_tradnl" sz="800" noProof="0" dirty="0" smtClean="0">
                          <a:solidFill>
                            <a:schemeClr val="tx1"/>
                          </a:solidFill>
                        </a:rPr>
                        <a:t>detalles concretos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READING W’ 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CCSS.ELA-LITERACY.RI.5.4</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8</a:t>
                      </a: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Determine or clarify the meaning of unknown and multiple-meaning words and phrases based on grade 5 reading and content, choosing flexibly from a range of strategies</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 in reference to determining the meaning of words that may be unknown to use in a Hook</a:t>
                      </a:r>
                      <a:endParaRPr kumimoji="0" lang="en-US" sz="800" b="1" i="1" u="none" strike="noStrike" kern="1200" cap="none" spc="0" normalizeH="0" baseline="0" noProof="0" dirty="0" smtClean="0">
                        <a:ln>
                          <a:noFill/>
                        </a:ln>
                        <a:solidFill>
                          <a:schemeClr val="tx1"/>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deciding on words that can be used in a Hook that may need more clarification, </a:t>
                      </a:r>
                      <a:r>
                        <a:rPr kumimoji="0" lang="en-US" sz="800" b="1" i="1" u="none" strike="noStrike" kern="1200" cap="none" spc="0" normalizeH="0" baseline="0" noProof="0" dirty="0" smtClean="0">
                          <a:ln>
                            <a:noFill/>
                          </a:ln>
                          <a:solidFill>
                            <a:schemeClr val="tx1"/>
                          </a:solidFill>
                          <a:effectLst/>
                          <a:uLnTx/>
                          <a:uFillTx/>
                          <a:latin typeface="+mn-lt"/>
                          <a:ea typeface="+mn-ea"/>
                          <a:cs typeface="+mn-cs"/>
                        </a:rPr>
                        <a:t>students need to be able to…</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understand that words have multiple meanings.</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use context clues to determine the meaning of words.</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use words accurately (for meaning) in the Hook.</a:t>
                      </a: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171450" indent="-171450">
                        <a:buFont typeface="Arial" panose="020B0604020202020204" pitchFamily="34" charset="0"/>
                        <a:buChar char="•"/>
                      </a:pPr>
                      <a:r>
                        <a:rPr lang="en-US" sz="800" dirty="0" smtClean="0"/>
                        <a:t>multiple-meanings</a:t>
                      </a:r>
                    </a:p>
                    <a:p>
                      <a:pPr marL="171450" indent="-171450">
                        <a:buFont typeface="Arial" panose="020B0604020202020204" pitchFamily="34" charset="0"/>
                        <a:buChar char="•"/>
                      </a:pPr>
                      <a:r>
                        <a:rPr lang="en-US" sz="800" dirty="0" smtClean="0"/>
                        <a:t>Clarify</a:t>
                      </a:r>
                    </a:p>
                    <a:p>
                      <a:pPr marL="171450" indent="-171450">
                        <a:buFont typeface="Arial" panose="020B0604020202020204" pitchFamily="34" charset="0"/>
                        <a:buChar char="•"/>
                      </a:pPr>
                      <a:endParaRPr lang="en-US" sz="800" dirty="0" smtClean="0"/>
                    </a:p>
                    <a:p>
                      <a:pPr marL="171450" indent="-171450">
                        <a:buFont typeface="Arial" panose="020B0604020202020204" pitchFamily="34" charset="0"/>
                        <a:buChar char="•"/>
                      </a:pPr>
                      <a:r>
                        <a:rPr lang="en-US" sz="800" dirty="0" smtClean="0"/>
                        <a:t>phrases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7475" indent="-117475">
                        <a:buFont typeface="Arial" panose="020B0604020202020204" pitchFamily="34" charset="0"/>
                        <a:buChar char="•"/>
                      </a:pPr>
                      <a:r>
                        <a:rPr lang="es-ES_tradnl" sz="800" noProof="0" dirty="0" smtClean="0">
                          <a:solidFill>
                            <a:schemeClr val="tx1"/>
                          </a:solidFill>
                        </a:rPr>
                        <a:t>múltiples ___</a:t>
                      </a:r>
                    </a:p>
                    <a:p>
                      <a:pPr marL="117475" indent="-117475">
                        <a:buFont typeface="Arial" panose="020B0604020202020204" pitchFamily="34" charset="0"/>
                        <a:buChar char="•"/>
                      </a:pPr>
                      <a:endParaRPr lang="es-ES_tradnl" sz="800" noProof="0" dirty="0" smtClean="0">
                        <a:solidFill>
                          <a:schemeClr val="tx1"/>
                        </a:solidFill>
                      </a:endParaRPr>
                    </a:p>
                    <a:p>
                      <a:pPr marL="117475" indent="-117475">
                        <a:buFont typeface="Arial" panose="020B0604020202020204" pitchFamily="34" charset="0"/>
                        <a:buChar char="•"/>
                      </a:pPr>
                      <a:r>
                        <a:rPr lang="es-ES_tradnl" sz="800" noProof="0" dirty="0" smtClean="0">
                          <a:solidFill>
                            <a:schemeClr val="tx1"/>
                          </a:solidFill>
                        </a:rPr>
                        <a:t>clarificar</a:t>
                      </a:r>
                      <a:r>
                        <a:rPr lang="es-ES_tradnl" sz="800" baseline="0" noProof="0" dirty="0" smtClean="0">
                          <a:solidFill>
                            <a:schemeClr val="tx1"/>
                          </a:solidFill>
                        </a:rPr>
                        <a:t> (aclarar)</a:t>
                      </a:r>
                    </a:p>
                    <a:p>
                      <a:pPr marL="117475" indent="-117475">
                        <a:buFont typeface="Arial" panose="020B0604020202020204" pitchFamily="34" charset="0"/>
                        <a:buChar char="•"/>
                      </a:pPr>
                      <a:r>
                        <a:rPr lang="es-ES_tradnl" sz="800" baseline="0" noProof="0" dirty="0" smtClean="0">
                          <a:solidFill>
                            <a:schemeClr val="tx1"/>
                          </a:solidFill>
                        </a:rPr>
                        <a:t>frases</a:t>
                      </a:r>
                      <a:endParaRPr lang="es-ES_tradnl" sz="80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0">
                <a:tc gridSpan="3">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Write to </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Revise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Strategies in TBEAR</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algn="ctr"/>
                      <a:r>
                        <a:rPr lang="en-US" sz="1200" b="1" dirty="0" smtClean="0"/>
                        <a:t>In </a:t>
                      </a:r>
                      <a:r>
                        <a:rPr lang="en-US" sz="1200" b="1" dirty="0" smtClean="0">
                          <a:solidFill>
                            <a:srgbClr val="C00000"/>
                          </a:solidFill>
                        </a:rPr>
                        <a:t>5</a:t>
                      </a:r>
                      <a:r>
                        <a:rPr lang="en-US" sz="1200" b="1" baseline="30000" dirty="0" smtClean="0">
                          <a:solidFill>
                            <a:srgbClr val="C00000"/>
                          </a:solidFill>
                        </a:rPr>
                        <a:t>th</a:t>
                      </a:r>
                      <a:r>
                        <a:rPr lang="en-US" sz="1200" b="1" dirty="0" smtClean="0">
                          <a:solidFill>
                            <a:srgbClr val="C00000"/>
                          </a:solidFill>
                        </a:rPr>
                        <a:t> </a:t>
                      </a:r>
                      <a:r>
                        <a:rPr lang="en-US" sz="1200" b="1" dirty="0" smtClean="0"/>
                        <a:t>grade students should be able to..</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dirty="0" smtClean="0"/>
                        <a:t>Definitions and Descriptions of the Topic Tally Words to increase understanding of specific</a:t>
                      </a:r>
                      <a:r>
                        <a:rPr lang="en-US" sz="800" b="0" baseline="0" dirty="0" smtClean="0"/>
                        <a:t> words/phrases that describe-define the Topic in a “WOW” way.</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 </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understand the different types of Hooks (anecdote, question, exclamation, odd fact, quote).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use the Definitions and Descriptions Chart  as a reference tool for Hook ideas.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Annotating – Note-Taking (use ideas the definitions and description chart)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understand the purpose of a Hook.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make thinking notes (sticky notes, annotating in margin of text) of what should be added, deleted or changed in the Hook, while reading the text.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share and discuss ideas on how to make the Hook clearer.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221795">
                <a:tc gridSpan="3">
                  <a:txBody>
                    <a:bodyPr/>
                    <a:lstStyle/>
                    <a:p>
                      <a:pPr marL="171450" indent="-171450">
                        <a:buFont typeface="Arial" panose="020B0604020202020204" pitchFamily="34" charset="0"/>
                        <a:buChar char="•"/>
                      </a:pPr>
                      <a:r>
                        <a:rPr lang="en-US" sz="800" dirty="0" smtClean="0"/>
                        <a:t>Revision</a:t>
                      </a:r>
                      <a:r>
                        <a:rPr lang="en-US" sz="800" baseline="0" dirty="0" smtClean="0"/>
                        <a:t> Model Sheet (Bookmarks)</a:t>
                      </a: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i="1" u="none" strike="noStrike" kern="1200" cap="none" spc="0" normalizeH="0" baseline="0" noProof="0" dirty="0" smtClean="0">
                          <a:ln>
                            <a:noFill/>
                          </a:ln>
                          <a:solidFill>
                            <a:prstClr val="black"/>
                          </a:solidFill>
                          <a:effectLst/>
                          <a:uLnTx/>
                          <a:uFillTx/>
                          <a:latin typeface="+mn-lt"/>
                          <a:ea typeface="+mn-ea"/>
                          <a:cs typeface="+mn-cs"/>
                        </a:rPr>
                        <a:t>Note:  In fourth grade students are practicing using all 5 types of Hooks.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follow along with teacher-guided model of revision and take notes.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compare/contrast original Hook to revised Hook.  Is it clearer and if so why?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60407">
                <a:tc gridSpan="3">
                  <a:txBody>
                    <a:bodyPr/>
                    <a:lstStyle/>
                    <a:p>
                      <a:pPr marL="288925" marR="0" lvl="0" indent="-288925"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record the revised Hook of the Bridge.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13195">
                <a:tc gridSpan="6">
                  <a:txBody>
                    <a:bodyPr/>
                    <a:lstStyle/>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dirty="0" smtClean="0"/>
                        <a:t>From</a:t>
                      </a:r>
                      <a:r>
                        <a:rPr lang="en-US" sz="800" b="1" baseline="0" dirty="0" smtClean="0"/>
                        <a:t> the </a:t>
                      </a:r>
                      <a:r>
                        <a:rPr lang="en-US" sz="800" b="1" baseline="0" dirty="0" smtClean="0">
                          <a:solidFill>
                            <a:schemeClr val="tx1"/>
                          </a:solidFill>
                        </a:rPr>
                        <a:t>Field….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800" b="0" baseline="0" dirty="0" smtClean="0">
                          <a:solidFill>
                            <a:schemeClr val="tx1"/>
                          </a:solidFill>
                        </a:rPr>
                        <a:t>CCSStandards L.5.3 Use precise language and vocabulary  - can be integrated with this lesson.</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800" b="0" baseline="0" dirty="0" smtClean="0">
                          <a:solidFill>
                            <a:schemeClr val="tx1"/>
                          </a:solidFill>
                        </a:rPr>
                        <a:t>Practice identifying Hooks in informational texts throughout the week.</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800" b="0" baseline="0" dirty="0" smtClean="0">
                          <a:solidFill>
                            <a:schemeClr val="tx1"/>
                          </a:solidFill>
                        </a:rPr>
                        <a:t>Possibly have a chart to identify types of hooks:  anecdote, question, exclamation, odd fact, quote.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mentor texts to show examples of effective hooks.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the Revision Bookmarks as a reflection.  Have students turn the statements on the bookmark into questions.  For example:   Does your revised  Hook grab the reader’s attention?  Partners can ask each other questions about their revisions.</a:t>
                      </a:r>
                      <a:endParaRPr lang="en-US" sz="800" b="1" baseline="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a:xfrm>
            <a:off x="5679758" y="9195649"/>
            <a:ext cx="1748790" cy="535517"/>
          </a:xfrm>
        </p:spPr>
        <p:txBody>
          <a:bodyPr/>
          <a:lstStyle/>
          <a:p>
            <a:fld id="{CBAC3556-5FAF-4CEF-BDF2-3BC833A9967C}" type="slidenum">
              <a:rPr lang="en-US" smtClean="0"/>
              <a:t>23</a:t>
            </a:fld>
            <a:endParaRPr lang="en-US" dirty="0"/>
          </a:p>
        </p:txBody>
      </p:sp>
    </p:spTree>
    <p:extLst>
      <p:ext uri="{BB962C8B-B14F-4D97-AF65-F5344CB8AC3E}">
        <p14:creationId xmlns:p14="http://schemas.microsoft.com/office/powerpoint/2010/main" val="3201856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graphicFrame>
        <p:nvGraphicFramePr>
          <p:cNvPr id="104" name="Shape 104"/>
          <p:cNvGraphicFramePr/>
          <p:nvPr>
            <p:extLst>
              <p:ext uri="{D42A27DB-BD31-4B8C-83A1-F6EECF244321}">
                <p14:modId xmlns:p14="http://schemas.microsoft.com/office/powerpoint/2010/main" val="1070329637"/>
              </p:ext>
            </p:extLst>
          </p:nvPr>
        </p:nvGraphicFramePr>
        <p:xfrm>
          <a:off x="129275" y="1312109"/>
          <a:ext cx="7556767" cy="8493512"/>
        </p:xfrm>
        <a:graphic>
          <a:graphicData uri="http://schemas.openxmlformats.org/drawingml/2006/table">
            <a:tbl>
              <a:tblPr firstRow="1" bandRow="1">
                <a:noFill/>
              </a:tblPr>
              <a:tblGrid>
                <a:gridCol w="464102"/>
                <a:gridCol w="2743706"/>
                <a:gridCol w="227083"/>
                <a:gridCol w="513317"/>
                <a:gridCol w="1267747"/>
                <a:gridCol w="545431"/>
                <a:gridCol w="669913"/>
                <a:gridCol w="590034"/>
                <a:gridCol w="535434"/>
              </a:tblGrid>
              <a:tr h="477785">
                <a:tc rowSpan="2" gridSpan="2">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1" u="none" strike="noStrike" kern="1200" cap="none" spc="0" normalizeH="0" baseline="0" noProof="0" dirty="0" smtClean="0">
                          <a:ln>
                            <a:noFill/>
                          </a:ln>
                          <a:solidFill>
                            <a:srgbClr val="C00000"/>
                          </a:solidFill>
                          <a:effectLst/>
                          <a:uLnTx/>
                          <a:uFillTx/>
                          <a:latin typeface="+mn-lt"/>
                          <a:ea typeface="+mn-ea"/>
                          <a:cs typeface="+mn-cs"/>
                        </a:rPr>
                        <a:t>Note:  White –Out the title of the TEXT!</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What is the text’s topic?</a:t>
                      </a:r>
                      <a:endParaRPr kumimoji="0" lang="en-US" sz="1100" b="1" i="1" u="none" strike="noStrike" kern="1200" cap="none" spc="0" normalizeH="0" baseline="0" noProof="0" dirty="0" smtClean="0">
                        <a:ln>
                          <a:noFill/>
                        </a:ln>
                        <a:solidFill>
                          <a:prstClr val="black"/>
                        </a:solidFill>
                        <a:effectLst/>
                        <a:uLnTx/>
                        <a:uFillTx/>
                        <a:latin typeface="+mn-lt"/>
                        <a:ea typeface="+mn-ea"/>
                        <a:cs typeface="+mn-cs"/>
                      </a:endParaRP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rowSpan="2" hMerge="1">
                  <a:txBody>
                    <a:bodyPr/>
                    <a:lstStyle/>
                    <a:p>
                      <a:endParaRPr lang="en-US"/>
                    </a:p>
                  </a:txBody>
                  <a:tcPr/>
                </a:tc>
                <a:tc gridSpan="7">
                  <a:txBody>
                    <a:bodyPr/>
                    <a:lstStyle/>
                    <a:p>
                      <a:pPr marL="0" marR="0" lvl="0" indent="0" algn="l" rtl="0">
                        <a:lnSpc>
                          <a:spcPct val="100000"/>
                        </a:lnSpc>
                        <a:spcBef>
                          <a:spcPts val="0"/>
                        </a:spcBef>
                        <a:spcAft>
                          <a:spcPts val="0"/>
                        </a:spcAft>
                        <a:buSzPct val="25000"/>
                        <a:buNone/>
                      </a:pPr>
                      <a:r>
                        <a:rPr lang="en-US" sz="1300" b="1" u="none" strike="noStrike" cap="none" baseline="0" dirty="0" smtClean="0"/>
                        <a:t>Preparing to Write an </a:t>
                      </a:r>
                    </a:p>
                    <a:p>
                      <a:pPr marL="0" marR="0" lvl="0" indent="0" algn="l" rtl="0">
                        <a:lnSpc>
                          <a:spcPct val="100000"/>
                        </a:lnSpc>
                        <a:spcBef>
                          <a:spcPts val="0"/>
                        </a:spcBef>
                        <a:spcAft>
                          <a:spcPts val="0"/>
                        </a:spcAft>
                        <a:buSzPct val="25000"/>
                        <a:buNone/>
                      </a:pPr>
                      <a:r>
                        <a:rPr lang="en-US" sz="1300" b="1" u="none" strike="noStrike" cap="none" baseline="0" dirty="0" smtClean="0"/>
                        <a:t>Introduction: Lesson 6 -1</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4257">
                <a:tc gridSpan="2"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gridSpan="7">
                  <a:txBody>
                    <a:bodyPr/>
                    <a:lstStyle/>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a:t>
                      </a:r>
                    </a:p>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What is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4088">
                <a:tc gridSpan="9">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6, Part 1: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Standards:RI.1, W.2a, L.1</a:t>
                      </a:r>
                      <a:endParaRPr kumimoji="0" lang="en-US" sz="1300" b="1" i="0" u="none" strike="noStrike" kern="1200" cap="none" spc="0" normalizeH="0" baseline="0" noProof="0" dirty="0" smtClean="0">
                        <a:ln>
                          <a:noFill/>
                        </a:ln>
                        <a:solidFill>
                          <a:schemeClr val="tx1"/>
                        </a:solidFill>
                        <a:effectLst/>
                        <a:uLnTx/>
                        <a:uFillTx/>
                        <a:latin typeface="+mn-lt"/>
                        <a:ea typeface="+mn-ea"/>
                        <a:cs typeface="+mn-cs"/>
                      </a:endParaRP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group words from the Topic Tally that refer to the same thing: to identify the topic of a text.</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distinguish the Parts of Speech of  words in the Topic Tally.</a:t>
                      </a: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0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8">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Parts of an Introduction – Guide students to refer back to the previous story’s TBEAR notes.</a:t>
                      </a:r>
                    </a:p>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(If students need more practice use the Introduction </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Puzzle Piece Game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as a whole or small group activity)</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topic of the text  _____?  Why do we need to know the topic?”</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is a draft?  What is revise?”  (Do a quick revision review if needed)</a:t>
                      </a:r>
                    </a:p>
                  </a:txBody>
                  <a:tcPr marL="0" marR="0" marT="0" marB="0">
                    <a:lnL w="12700" cap="flat" cmpd="sng" algn="ctr">
                      <a:solidFill>
                        <a:schemeClr val="tx1"/>
                      </a:solidFill>
                      <a:prstDash val="solid"/>
                      <a:round/>
                      <a:headEnd type="none" w="med" len="med"/>
                      <a:tailEnd type="none" w="med" len="med"/>
                    </a:lnL>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r>
              <a:tr h="18440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0" u="sng" strike="noStrike" kern="1200" cap="none" spc="0" normalizeH="0" baseline="0" noProof="0" dirty="0" smtClean="0">
                          <a:ln>
                            <a:noFill/>
                          </a:ln>
                          <a:solidFill>
                            <a:schemeClr val="tx1"/>
                          </a:solidFill>
                          <a:effectLst/>
                          <a:uLnTx/>
                          <a:uFillTx/>
                          <a:latin typeface="+mn-lt"/>
                          <a:ea typeface="+mn-ea"/>
                          <a:cs typeface="+mn-cs"/>
                        </a:rPr>
                        <a:t>Introduction: Before Read 1 and 2</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What is a Draft?</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“Today we are going to read a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draft</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of an article a student is writing for class about a _____(topic). In this draft the introduction hasn’t been completed.”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2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Parts of Speech</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94538">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3">
                  <a:txBody>
                    <a:bodyPr/>
                    <a:lstStyle/>
                    <a:p>
                      <a:pPr marL="5873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Adject.</a:t>
                      </a: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Soft or softest</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Leaning</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Heavy</a:t>
                      </a:r>
                    </a:p>
                    <a:p>
                      <a:pPr algn="ctr">
                        <a:lnSpc>
                          <a:spcPct val="100000"/>
                        </a:lnSpc>
                        <a:spcBef>
                          <a:spcPts val="0"/>
                        </a:spcBef>
                        <a:spcAft>
                          <a:spcPts val="0"/>
                        </a:spcAft>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row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Nouns</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Tower of Pisa  + Building + Landmark</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Engineers </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Soil, sand+ clay</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Workers</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Engineers</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Side</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Cables + Ropes</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Pronouns</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It (tower)</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They (workers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rowSpan="3">
                  <a:txBody>
                    <a:bodyPr/>
                    <a:lstStyle/>
                    <a:p>
                      <a:pPr algn="ctr">
                        <a:lnSpc>
                          <a:spcPct val="100000"/>
                        </a:lnSpc>
                        <a:spcBef>
                          <a:spcPts val="0"/>
                        </a:spcBef>
                        <a:spcAft>
                          <a:spcPts val="0"/>
                        </a:spcAft>
                      </a:pPr>
                      <a:r>
                        <a:rPr lang="en-US" sz="1100" b="1" u="sng" dirty="0" smtClean="0"/>
                        <a:t>Adverbs</a:t>
                      </a:r>
                    </a:p>
                    <a:p>
                      <a:pPr algn="l">
                        <a:lnSpc>
                          <a:spcPct val="100000"/>
                        </a:lnSpc>
                        <a:spcBef>
                          <a:spcPts val="0"/>
                        </a:spcBef>
                        <a:spcAft>
                          <a:spcPts val="0"/>
                        </a:spcAft>
                      </a:pPr>
                      <a:endParaRPr lang="en-US" sz="1100" b="1" u="sng" dirty="0" smtClean="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Verbs</a:t>
                      </a:r>
                    </a:p>
                    <a:p>
                      <a:pPr marL="117475" marR="0" lvl="0" indent="-587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Tilts  + Leans + Slanted</a:t>
                      </a:r>
                    </a:p>
                    <a:p>
                      <a:pPr marL="117475" marR="0" lvl="0" indent="-587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Topple + Crash + falling over</a:t>
                      </a:r>
                    </a:p>
                    <a:p>
                      <a:pPr marL="117475" marR="0" lvl="0" indent="-587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Sinks</a:t>
                      </a:r>
                    </a:p>
                    <a:p>
                      <a:pPr marL="117475" marR="0" lvl="0" indent="-587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Save </a:t>
                      </a:r>
                    </a:p>
                    <a:p>
                      <a:pPr marL="5873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r>
              <a:tr h="1044702">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gridSpan="4">
                  <a:txBody>
                    <a:bodyPr/>
                    <a:lstStyle/>
                    <a:p>
                      <a:pPr marL="168275" marR="0" lvl="0" indent="-5080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1" i="0"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100" b="1" i="0" u="sng"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Do Lesson 1 – Part 1: #1-4 </a:t>
                      </a:r>
                      <a:r>
                        <a:rPr kumimoji="0" lang="en-US" sz="1000" b="1" i="1" u="sng"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this includes the K/N Chart </a:t>
                      </a:r>
                      <a:r>
                        <a:rPr kumimoji="0" lang="en-US" sz="1100" b="1" i="0" u="sng"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(from the READ section </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then)...</a:t>
                      </a:r>
                    </a:p>
                    <a:p>
                      <a:pPr marL="168275"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Have students identify the </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words and then group words that refer to the same thing (same activity as in </a:t>
                      </a:r>
                      <a:r>
                        <a:rPr kumimoji="0" lang="en-US" sz="1100" b="1" i="1"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REVISE part 3</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Before  beginning the new activity, students should have had some instruction </a:t>
                      </a:r>
                    </a:p>
                    <a:p>
                      <a:pPr marL="168275"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different parts of speech. </a:t>
                      </a: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1312" marR="0" lvl="0" indent="-17145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NEW Activity: </a:t>
                      </a:r>
                      <a:r>
                        <a:rPr kumimoji="0" lang="en-US" sz="1000" b="1" i="1"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Students can write the Topic Tally words on index cards or sticky notes..</a:t>
                      </a:r>
                    </a:p>
                    <a:p>
                      <a:pPr marL="171450"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“There is another way to group the </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words.  Sometimes </a:t>
                      </a:r>
                    </a:p>
                    <a:p>
                      <a:pPr marL="171450"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we group words by their parts of speech.  Write each word on a sticky note.  Then, discuss with your team what part of speech each word belongs in.”</a:t>
                      </a:r>
                    </a:p>
                    <a:p>
                      <a:pPr marL="171450"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000" b="1" i="1"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(have students or a team put their sticky notes under the correct parts of speech)</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accent2">
                        <a:lumMod val="20000"/>
                        <a:lumOff val="80000"/>
                      </a:schemeClr>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1025369">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5873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900" b="1" i="0" u="sng" strike="noStrike" kern="1200" cap="none" spc="0" normalizeH="0" baseline="0" noProof="0" dirty="0" smtClean="0">
                          <a:ln>
                            <a:noFill/>
                          </a:ln>
                          <a:solidFill>
                            <a:prstClr val="black"/>
                          </a:solidFill>
                          <a:effectLst/>
                          <a:uLnTx/>
                          <a:uFillTx/>
                          <a:latin typeface="+mn-lt"/>
                          <a:ea typeface="+mn-ea"/>
                          <a:cs typeface="+mn-cs"/>
                        </a:rPr>
                        <a:t>Other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r>
              <a:tr h="686635">
                <a:tc vMerge="1">
                  <a:txBody>
                    <a:bodyPr/>
                    <a:lstStyle/>
                    <a:p>
                      <a:endParaRPr lang="en-US"/>
                    </a:p>
                  </a:txBody>
                  <a:tcPr/>
                </a:tc>
                <a:tc gridSpan="8">
                  <a:txBody>
                    <a:bodyPr/>
                    <a:lstStyle/>
                    <a:p>
                      <a:pPr marL="169862"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REVISIT </a:t>
                      </a:r>
                      <a:endPar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69862"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1"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QU: </a:t>
                      </a: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“Which part of speech is the </a:t>
                      </a:r>
                      <a:r>
                        <a:rPr kumimoji="0" lang="en-US" sz="11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Topic</a:t>
                      </a: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Which part of speech has the most words?  Which part of speech tells who/what the text is about? Which part of speech tells what happened?  Which describes the </a:t>
                      </a:r>
                      <a:r>
                        <a:rPr kumimoji="0" lang="en-US" sz="11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Topic</a:t>
                      </a: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(add other parts of speech as needed to the chart).   </a:t>
                      </a:r>
                      <a:endParaRPr kumimoji="0" lang="en-US" sz="1100" b="1" i="1"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91440">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8200">
                <a:tc gridSpan="3">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000" b="1" i="0" u="none" strike="noStrike" kern="0" cap="none" spc="0" normalizeH="0" baseline="0" noProof="0" dirty="0" smtClean="0">
                          <a:ln>
                            <a:noFill/>
                          </a:ln>
                          <a:solidFill>
                            <a:srgbClr val="000000"/>
                          </a:solidFill>
                          <a:effectLst/>
                          <a:uLnTx/>
                          <a:uFillTx/>
                          <a:latin typeface="+mn-lt"/>
                          <a:ea typeface="+mn-ea"/>
                          <a:cs typeface="+mn-cs"/>
                          <a:sym typeface="Arial"/>
                          <a:rtl val="0"/>
                        </a:rPr>
                        <a:t> </a:t>
                      </a: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5">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1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T ?”</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pPr marL="117475" indent="0"/>
                      <a:endParaRPr lang="en-US" sz="9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994325">
                <a:tc rowSpan="2" gridSpan="3">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800" b="0"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8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Part 2:  Identify the Main Idea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 (Topic Sentence - Thesis)</a:t>
                      </a:r>
                      <a:endParaRPr kumimoji="0" lang="en-US" sz="1100" b="0" i="0" u="none" strike="noStrike" kern="1200" cap="none" spc="0" normalizeH="0" baseline="0" noProof="0" dirty="0" smtClean="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endParaRPr lang="en-US"/>
                    </a:p>
                  </a:txBody>
                  <a:tcPr/>
                </a:tc>
                <a:tc gridSpan="6">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black"/>
                          </a:solidFill>
                          <a:effectLst/>
                          <a:uLnTx/>
                          <a:uFillTx/>
                          <a:latin typeface="+mn-lt"/>
                          <a:ea typeface="+mn-ea"/>
                          <a:cs typeface="+mn-cs"/>
                          <a:sym typeface="Arial"/>
                          <a:rtl val="0"/>
                        </a:rPr>
                        <a:t>Part 1</a:t>
                      </a:r>
                      <a:r>
                        <a:rPr kumimoji="0" lang="en-US" sz="1400" b="1" i="0" u="none" strike="noStrike" kern="1200" cap="none" spc="0" normalizeH="0" baseline="0" noProof="0" dirty="0" smtClean="0">
                          <a:ln>
                            <a:noFill/>
                          </a:ln>
                          <a:solidFill>
                            <a:prstClr val="black"/>
                          </a:solidFill>
                          <a:effectLst/>
                          <a:uLnTx/>
                          <a:uFillTx/>
                          <a:latin typeface="+mn-lt"/>
                          <a:ea typeface="+mn-ea"/>
                          <a:cs typeface="+mn-cs"/>
                          <a:sym typeface="Arial"/>
                          <a:rtl val="0"/>
                        </a:rPr>
                        <a:t>:  Topic: </a:t>
                      </a:r>
                      <a:r>
                        <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rPr>
                        <a:t>(students write topic here)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rPr>
                        <a:t>__________________________________</a:t>
                      </a:r>
                      <a:endParaRPr kumimoji="0" lang="en-US" sz="1400" b="1" i="0" u="none" strike="noStrike" kern="1200" cap="none" spc="0" normalizeH="0" baseline="0" noProof="0" dirty="0" smtClean="0">
                        <a:ln>
                          <a:noFill/>
                        </a:ln>
                        <a:solidFill>
                          <a:prstClr val="black"/>
                        </a:solidFill>
                        <a:effectLst/>
                        <a:uLnTx/>
                        <a:uFillTx/>
                        <a:latin typeface="+mn-lt"/>
                        <a:ea typeface="+mn-ea"/>
                        <a:cs typeface="+mn-cs"/>
                        <a:sym typeface="Arial"/>
                        <a:rtl val="0"/>
                      </a:endParaRPr>
                    </a:p>
                    <a:p>
                      <a:pPr marL="17145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7209">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6">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schemeClr val="bg1">
                              <a:lumMod val="65000"/>
                            </a:schemeClr>
                          </a:solidFill>
                          <a:effectLst/>
                          <a:uLnTx/>
                          <a:uFillTx/>
                          <a:latin typeface="+mn-lt"/>
                          <a:ea typeface="+mn-ea"/>
                          <a:cs typeface="+mn-cs"/>
                          <a:sym typeface="Arial"/>
                          <a:rtl val="0"/>
                        </a:rPr>
                        <a:t>Part 2</a:t>
                      </a:r>
                      <a:r>
                        <a:rPr kumimoji="0" lang="en-US" sz="1400" b="1" i="0" u="none" strike="noStrike" kern="0" cap="none" spc="0" normalizeH="0" baseline="0" noProof="0" dirty="0" smtClean="0">
                          <a:ln>
                            <a:noFill/>
                          </a:ln>
                          <a:solidFill>
                            <a:schemeClr val="bg1">
                              <a:lumMod val="65000"/>
                            </a:schemeClr>
                          </a:solidFill>
                          <a:effectLst/>
                          <a:uLnTx/>
                          <a:uFillTx/>
                          <a:latin typeface="+mn-lt"/>
                          <a:ea typeface="+mn-ea"/>
                          <a:cs typeface="+mn-cs"/>
                          <a:sym typeface="Arial"/>
                          <a:rtl val="0"/>
                        </a:rPr>
                        <a:t>:  Revising the Topic Sentence: </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469" y="106774"/>
            <a:ext cx="5227186" cy="12348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62039" y="83336"/>
            <a:ext cx="3107594" cy="914097"/>
          </a:xfrm>
          <a:prstGeom prst="rect">
            <a:avLst/>
          </a:prstGeom>
        </p:spPr>
        <p:txBody>
          <a:bodyPr wrap="square" lIns="101811" tIns="50906" rIns="101811" bIns="50906">
            <a:spAutoFit/>
          </a:bodyPr>
          <a:lstStyle/>
          <a:p>
            <a:pPr lvl="0" algn="ctr">
              <a:buSzPct val="25000"/>
            </a:pPr>
            <a:r>
              <a:rPr lang="en-US" sz="1300" b="1" dirty="0">
                <a:solidFill>
                  <a:srgbClr val="C00000"/>
                </a:solidFill>
                <a:effectLst>
                  <a:outerShdw blurRad="38100" dist="38100" dir="2700000" algn="tl">
                    <a:srgbClr val="000000">
                      <a:alpha val="43137"/>
                    </a:srgbClr>
                  </a:outerShdw>
                </a:effectLst>
              </a:rPr>
              <a:t>Preparing to Write the </a:t>
            </a:r>
          </a:p>
          <a:p>
            <a:pPr lvl="0" algn="ctr">
              <a:buSzPct val="25000"/>
            </a:pPr>
            <a:r>
              <a:rPr lang="en-US" sz="1300" b="1" dirty="0">
                <a:solidFill>
                  <a:srgbClr val="C00000"/>
                </a:solidFill>
                <a:effectLst>
                  <a:outerShdw blurRad="38100" dist="38100" dir="2700000" algn="tl">
                    <a:srgbClr val="000000">
                      <a:alpha val="43137"/>
                    </a:srgbClr>
                  </a:outerShdw>
                </a:effectLst>
              </a:rPr>
              <a:t>Introduction of a Brief Text </a:t>
            </a:r>
          </a:p>
          <a:p>
            <a:pPr lvl="0" algn="ctr">
              <a:buSzPct val="25000"/>
            </a:pPr>
            <a:r>
              <a:rPr lang="en-US" sz="1300" b="1" u="sng" dirty="0">
                <a:solidFill>
                  <a:srgbClr val="C00000"/>
                </a:solidFill>
                <a:effectLst>
                  <a:outerShdw blurRad="38100" dist="38100" dir="2700000" algn="tl">
                    <a:srgbClr val="000000">
                      <a:alpha val="43137"/>
                    </a:srgbClr>
                  </a:outerShdw>
                </a:effectLst>
              </a:rPr>
              <a:t>Identifying the Topic</a:t>
            </a:r>
          </a:p>
          <a:p>
            <a:pPr lvl="0" algn="ctr">
              <a:buSzPct val="25000"/>
            </a:pPr>
            <a:r>
              <a:rPr lang="en-US" sz="1300" b="1" dirty="0">
                <a:solidFill>
                  <a:srgbClr val="C00000"/>
                </a:solidFill>
                <a:effectLst>
                  <a:outerShdw blurRad="38100" dist="38100" dir="2700000" algn="tl">
                    <a:srgbClr val="000000">
                      <a:alpha val="43137"/>
                    </a:srgbClr>
                  </a:outerShdw>
                </a:effectLst>
              </a:rPr>
              <a:t>Lesson 6 – Part 1</a:t>
            </a:r>
          </a:p>
        </p:txBody>
      </p:sp>
      <p:sp>
        <p:nvSpPr>
          <p:cNvPr id="2" name="TextBox 1"/>
          <p:cNvSpPr txBox="1"/>
          <p:nvPr/>
        </p:nvSpPr>
        <p:spPr>
          <a:xfrm>
            <a:off x="1117357" y="386671"/>
            <a:ext cx="2775136" cy="768253"/>
          </a:xfrm>
          <a:prstGeom prst="rect">
            <a:avLst/>
          </a:prstGeom>
          <a:noFill/>
        </p:spPr>
        <p:txBody>
          <a:bodyPr wrap="square" lIns="91368" tIns="45682" rIns="91368" bIns="45682" rtlCol="0">
            <a:spAutoFit/>
          </a:bodyPr>
          <a:lstStyle/>
          <a:p>
            <a:pPr algn="ctr"/>
            <a:r>
              <a:rPr lang="en-US" sz="2200" dirty="0">
                <a:latin typeface="Arial Black" panose="020B0A04020102020204" pitchFamily="34" charset="0"/>
              </a:rPr>
              <a:t>Write a Brief Text</a:t>
            </a:r>
          </a:p>
        </p:txBody>
      </p:sp>
      <p:grpSp>
        <p:nvGrpSpPr>
          <p:cNvPr id="101" name="Shape 101"/>
          <p:cNvGrpSpPr/>
          <p:nvPr/>
        </p:nvGrpSpPr>
        <p:grpSpPr>
          <a:xfrm>
            <a:off x="3530212" y="-71334"/>
            <a:ext cx="1274157" cy="1307809"/>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4299201" y="-31314"/>
            <a:ext cx="558496" cy="846375"/>
          </a:xfrm>
          <a:prstGeom prst="rect">
            <a:avLst/>
          </a:prstGeom>
          <a:noFill/>
        </p:spPr>
        <p:txBody>
          <a:bodyPr wrap="square" lIns="91368" tIns="45682" rIns="91368" bIns="45682">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900" b="1" dirty="0">
                <a:ln w="50800"/>
                <a:solidFill>
                  <a:srgbClr val="00B0F0"/>
                </a:solidFill>
                <a:latin typeface="Calibri"/>
                <a:ea typeface="Calibri"/>
                <a:cs typeface="Calibri"/>
                <a:sym typeface="Calibri"/>
              </a:rPr>
              <a:t>T</a:t>
            </a:r>
            <a:endParaRPr lang="en-US" sz="4900" b="1" dirty="0">
              <a:ln w="50800"/>
              <a:solidFill>
                <a:srgbClr val="00B0F0"/>
              </a:solidFill>
            </a:endParaRPr>
          </a:p>
        </p:txBody>
      </p:sp>
      <p:grpSp>
        <p:nvGrpSpPr>
          <p:cNvPr id="11" name="Group 10"/>
          <p:cNvGrpSpPr/>
          <p:nvPr/>
        </p:nvGrpSpPr>
        <p:grpSpPr>
          <a:xfrm rot="20667221">
            <a:off x="245364" y="7097802"/>
            <a:ext cx="2586868" cy="1183535"/>
            <a:chOff x="109517" y="6533762"/>
            <a:chExt cx="3124794" cy="1128965"/>
          </a:xfrm>
        </p:grpSpPr>
        <p:pic>
          <p:nvPicPr>
            <p:cNvPr id="13"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grpSp>
        <p:nvGrpSpPr>
          <p:cNvPr id="15" name="Shape 105"/>
          <p:cNvGrpSpPr/>
          <p:nvPr/>
        </p:nvGrpSpPr>
        <p:grpSpPr>
          <a:xfrm>
            <a:off x="5565641" y="990551"/>
            <a:ext cx="2038679" cy="1259971"/>
            <a:chOff x="2330009" y="56590"/>
            <a:chExt cx="3466081" cy="2751577"/>
          </a:xfrm>
        </p:grpSpPr>
        <p:sp>
          <p:nvSpPr>
            <p:cNvPr id="16" name="Shape 106"/>
            <p:cNvSpPr/>
            <p:nvPr/>
          </p:nvSpPr>
          <p:spPr>
            <a:xfrm>
              <a:off x="2330009" y="56590"/>
              <a:ext cx="2197977" cy="2751577"/>
            </a:xfrm>
            <a:prstGeom prst="rect">
              <a:avLst/>
            </a:prstGeom>
            <a:solidFill>
              <a:srgbClr val="D8E2F3"/>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endParaRPr sz="1000" dirty="0">
                <a:solidFill>
                  <a:schemeClr val="lt1"/>
                </a:solidFill>
                <a:latin typeface="Calibri"/>
                <a:ea typeface="Calibri"/>
                <a:cs typeface="Calibri"/>
                <a:sym typeface="Calibri"/>
              </a:endParaRPr>
            </a:p>
          </p:txBody>
        </p:sp>
        <p:sp>
          <p:nvSpPr>
            <p:cNvPr id="17" name="Shape 107"/>
            <p:cNvSpPr/>
            <p:nvPr/>
          </p:nvSpPr>
          <p:spPr>
            <a:xfrm>
              <a:off x="2463287" y="999620"/>
              <a:ext cx="1927670" cy="174545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buSzPct val="25000"/>
              </a:pPr>
              <a:r>
                <a:rPr lang="en-US" sz="1200" b="1" dirty="0">
                  <a:solidFill>
                    <a:schemeClr val="lt1"/>
                  </a:solidFill>
                  <a:latin typeface="Calibri"/>
                  <a:ea typeface="Calibri"/>
                  <a:cs typeface="Calibri"/>
                  <a:sym typeface="Calibri"/>
                </a:rPr>
                <a:t>SHOW ME</a:t>
              </a:r>
            </a:p>
            <a:p>
              <a:pPr algn="ctr">
                <a:buSzPct val="25000"/>
              </a:pPr>
              <a:r>
                <a:rPr lang="en-US" sz="1200" b="1" dirty="0">
                  <a:solidFill>
                    <a:schemeClr val="lt1"/>
                  </a:solidFill>
                  <a:latin typeface="Calibri"/>
                  <a:ea typeface="Calibri"/>
                  <a:cs typeface="Calibri"/>
                  <a:sym typeface="Calibri"/>
                </a:rPr>
                <a:t>TELL ME</a:t>
              </a:r>
            </a:p>
          </p:txBody>
        </p:sp>
        <p:pic>
          <p:nvPicPr>
            <p:cNvPr id="18" name="Shape 109"/>
            <p:cNvPicPr preferRelativeResize="0"/>
            <p:nvPr/>
          </p:nvPicPr>
          <p:blipFill rotWithShape="1">
            <a:blip r:embed="rId6">
              <a:alphaModFix/>
            </a:blip>
            <a:srcRect/>
            <a:stretch/>
          </p:blipFill>
          <p:spPr>
            <a:xfrm>
              <a:off x="4776280" y="808006"/>
              <a:ext cx="874046" cy="1081410"/>
            </a:xfrm>
            <a:prstGeom prst="rect">
              <a:avLst/>
            </a:prstGeom>
            <a:noFill/>
            <a:ln>
              <a:noFill/>
            </a:ln>
          </p:spPr>
        </p:pic>
        <p:sp>
          <p:nvSpPr>
            <p:cNvPr id="19" name="Shape 110"/>
            <p:cNvSpPr txBox="1"/>
            <p:nvPr/>
          </p:nvSpPr>
          <p:spPr>
            <a:xfrm>
              <a:off x="4524233" y="1878301"/>
              <a:ext cx="1271857" cy="905506"/>
            </a:xfrm>
            <a:prstGeom prst="rect">
              <a:avLst/>
            </a:prstGeom>
            <a:solidFill>
              <a:schemeClr val="lt1"/>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lnSpc>
                  <a:spcPct val="115000"/>
                </a:lnSpc>
                <a:spcAft>
                  <a:spcPts val="999"/>
                </a:spcAft>
                <a:buSzPct val="25000"/>
              </a:pPr>
              <a:r>
                <a:rPr lang="en-US" sz="1000" b="1" dirty="0">
                  <a:solidFill>
                    <a:schemeClr val="dk1"/>
                  </a:solidFill>
                  <a:latin typeface="Calibri"/>
                  <a:ea typeface="Calibri"/>
                  <a:cs typeface="Calibri"/>
                  <a:sym typeface="Calibri"/>
                </a:rPr>
                <a:t>Reporter</a:t>
              </a:r>
            </a:p>
          </p:txBody>
        </p:sp>
        <p:sp>
          <p:nvSpPr>
            <p:cNvPr id="20" name="Shape 108"/>
            <p:cNvSpPr txBox="1"/>
            <p:nvPr/>
          </p:nvSpPr>
          <p:spPr>
            <a:xfrm>
              <a:off x="2379456" y="113288"/>
              <a:ext cx="2166796" cy="889775"/>
            </a:xfrm>
            <a:prstGeom prst="rect">
              <a:avLst/>
            </a:prstGeom>
            <a:noFill/>
            <a:ln>
              <a:noFill/>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buSzPct val="25000"/>
              </a:pPr>
              <a:r>
                <a:rPr lang="en-US" sz="1000" b="1" i="1" dirty="0">
                  <a:solidFill>
                    <a:schemeClr val="dk1"/>
                  </a:solidFill>
                  <a:latin typeface="Calibri"/>
                  <a:ea typeface="Calibri"/>
                  <a:cs typeface="Calibri"/>
                  <a:sym typeface="Calibri"/>
                </a:rPr>
                <a:t>Recall - Reproduce</a:t>
              </a:r>
            </a:p>
          </p:txBody>
        </p:sp>
      </p:grpSp>
      <p:sp>
        <p:nvSpPr>
          <p:cNvPr id="21" name="Down Arrow 20"/>
          <p:cNvSpPr/>
          <p:nvPr/>
        </p:nvSpPr>
        <p:spPr>
          <a:xfrm>
            <a:off x="7248963" y="8142938"/>
            <a:ext cx="306995" cy="652942"/>
          </a:xfrm>
          <a:prstGeom prst="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8" tIns="45682" rIns="91368" bIns="45682" rtlCol="0" anchor="ctr"/>
          <a:lstStyle/>
          <a:p>
            <a:pPr algn="ct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24</a:t>
            </a:fld>
            <a:endParaRPr lang="en-US" dirty="0"/>
          </a:p>
        </p:txBody>
      </p:sp>
      <p:pic>
        <p:nvPicPr>
          <p:cNvPr id="22" name="Picture 2" descr="C:\Users\Susan Richmond\AppData\Local\Microsoft\Windows\Temporary Internet Files\Content.IE5\O04ECG9S\stop[1].pn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6389" l="0" r="90943"/>
                    </a14:imgEffect>
                  </a14:imgLayer>
                </a14:imgProps>
              </a:ext>
              <a:ext uri="{28A0092B-C50C-407E-A947-70E740481C1C}">
                <a14:useLocalDpi xmlns:a14="http://schemas.microsoft.com/office/drawing/2010/main" val="0"/>
              </a:ext>
            </a:extLst>
          </a:blip>
          <a:srcRect l="44415" r="24140" b="56358"/>
          <a:stretch/>
        </p:blipFill>
        <p:spPr bwMode="auto">
          <a:xfrm rot="20587722">
            <a:off x="271216" y="4230941"/>
            <a:ext cx="530202" cy="471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297104"/>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70127305"/>
              </p:ext>
            </p:extLst>
          </p:nvPr>
        </p:nvGraphicFramePr>
        <p:xfrm>
          <a:off x="172699" y="102308"/>
          <a:ext cx="7488490" cy="9783999"/>
        </p:xfrm>
        <a:graphic>
          <a:graphicData uri="http://schemas.openxmlformats.org/drawingml/2006/table">
            <a:tbl>
              <a:tblPr firstRow="1" bandRow="1">
                <a:tableStyleId>{5C22544A-7EE6-4342-B048-85BDC9FD1C3A}</a:tableStyleId>
              </a:tblPr>
              <a:tblGrid>
                <a:gridCol w="2612065"/>
                <a:gridCol w="1045534"/>
                <a:gridCol w="1676884"/>
                <a:gridCol w="1059873"/>
                <a:gridCol w="1094134"/>
              </a:tblGrid>
              <a:tr h="370127">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Grade  5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Preparing to Write the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Introduction of a Brief Text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Identifying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Lesson 6 – Part 1</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How do fifth grade students identify the Main Topic of  a text that has </a:t>
                      </a:r>
                      <a:r>
                        <a:rPr kumimoji="0" lang="en-US" sz="1000" b="1" i="0" u="none" strike="noStrike" kern="1200" cap="none" spc="0" normalizeH="0" baseline="0" noProof="0" dirty="0" smtClean="0">
                          <a:ln>
                            <a:noFill/>
                          </a:ln>
                          <a:solidFill>
                            <a:srgbClr val="C00000"/>
                          </a:solidFill>
                          <a:effectLst/>
                          <a:uLnTx/>
                          <a:uFillTx/>
                          <a:latin typeface="+mn-lt"/>
                          <a:ea typeface="+mn-ea"/>
                          <a:cs typeface="+mn-cs"/>
                        </a:rPr>
                        <a:t>no or an incomplete</a:t>
                      </a:r>
                      <a:r>
                        <a:rPr kumimoji="0" lang="en-US" sz="1000" b="0" i="0" u="none" strike="noStrike" kern="1200" cap="none" spc="0" normalizeH="0" baseline="0" noProof="0" dirty="0" smtClean="0">
                          <a:ln>
                            <a:noFill/>
                          </a:ln>
                          <a:solidFill>
                            <a:srgbClr val="C00000"/>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introduction?</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srgbClr val="C00000"/>
                          </a:solidFill>
                          <a:effectLst/>
                          <a:uLnTx/>
                          <a:uFillTx/>
                          <a:latin typeface="+mn-lt"/>
                          <a:ea typeface="+mn-ea"/>
                          <a:cs typeface="+mn-cs"/>
                        </a:rPr>
                        <a:t>T – Lesson 6, Part 1: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Standards:RI.1, W.2a, L.1</a:t>
                      </a:r>
                      <a:endParaRPr kumimoji="0" lang="en-US" sz="10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17475" marR="0" lvl="0" indent="-1174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group words from the Topic Tally that refer to the same thing: to identify the topic of a text.</a:t>
                      </a:r>
                    </a:p>
                    <a:p>
                      <a:pPr marL="117475" marR="0" lvl="0" indent="-1174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distinguish the Parts of Speech of  words in the Topic Tally.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0">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200" b="1" dirty="0" smtClean="0"/>
                        <a:t>Essential Skills</a:t>
                      </a:r>
                      <a:r>
                        <a:rPr lang="en-US" sz="1200" b="1" baseline="0" dirty="0" smtClean="0"/>
                        <a:t> and Concepts</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200" b="1" dirty="0" smtClean="0"/>
                        <a:t>Vocabulary</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CCSS.ELA-LITERACY.RI.5.1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Quote accurately from a text when explaining what the text says explicitly and when drawing inferences from the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 in reference to identifying the topic of a text with </a:t>
                      </a:r>
                      <a:r>
                        <a:rPr kumimoji="0" lang="en-US" sz="800" b="1" i="0" u="none" strike="noStrike" kern="1200" cap="none" spc="0" normalizeH="0" baseline="0" noProof="0" dirty="0" smtClean="0">
                          <a:ln>
                            <a:noFill/>
                          </a:ln>
                          <a:solidFill>
                            <a:schemeClr val="tx1"/>
                          </a:solidFill>
                          <a:effectLst/>
                          <a:uLnTx/>
                          <a:uFillTx/>
                          <a:latin typeface="+mn-lt"/>
                          <a:ea typeface="+mn-ea"/>
                          <a:cs typeface="+mn-cs"/>
                        </a:rPr>
                        <a:t>no introduction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(the introduction has purposefully been left out)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smtClean="0">
                          <a:ln>
                            <a:noFill/>
                          </a:ln>
                          <a:solidFill>
                            <a:schemeClr val="tx1"/>
                          </a:solidFill>
                          <a:effectLst/>
                          <a:uLnTx/>
                          <a:uFillTx/>
                          <a:latin typeface="+mn-lt"/>
                          <a:ea typeface="+mn-ea"/>
                          <a:cs typeface="+mn-cs"/>
                        </a:rPr>
                        <a:t>Note: The “WRITE” lessons include one student draft and the student’s “NOTES” he/she took to write the draft.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reading a text to identify the Main Topic of a text that has </a:t>
                      </a:r>
                      <a:r>
                        <a:rPr kumimoji="0" lang="en-US" sz="800" b="1" i="1" u="sng" strike="noStrike" kern="1200" cap="none" spc="0" normalizeH="0" baseline="0" noProof="0" dirty="0" smtClean="0">
                          <a:ln>
                            <a:noFill/>
                          </a:ln>
                          <a:solidFill>
                            <a:prstClr val="black"/>
                          </a:solidFill>
                          <a:effectLst/>
                          <a:uLnTx/>
                          <a:uFillTx/>
                          <a:latin typeface="+mn-lt"/>
                          <a:ea typeface="+mn-ea"/>
                          <a:cs typeface="+mn-cs"/>
                        </a:rPr>
                        <a:t>no introduction</a:t>
                      </a:r>
                      <a:r>
                        <a:rPr kumimoji="0" lang="en-US" sz="800" b="1" i="1" u="none" strike="noStrike" kern="1200" cap="none" spc="0" normalizeH="0" baseline="0" noProof="0" dirty="0" smtClean="0">
                          <a:ln>
                            <a:noFill/>
                          </a:ln>
                          <a:solidFill>
                            <a:prstClr val="black"/>
                          </a:solidFill>
                          <a:effectLst/>
                          <a:uLnTx/>
                          <a:uFillTx/>
                          <a:latin typeface="+mn-lt"/>
                          <a:ea typeface="+mn-ea"/>
                          <a:cs typeface="+mn-cs"/>
                        </a:rPr>
                        <a:t>, students need to be able to…</a:t>
                      </a:r>
                      <a:endParaRPr lang="en-US" sz="800" dirty="0" smtClean="0"/>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number each paragraph and section.</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noting repeated key details and examples </a:t>
                      </a:r>
                      <a:r>
                        <a:rPr kumimoji="0" lang="en-US" sz="800" b="1" i="0" u="none" strike="noStrike" kern="1200" cap="none" spc="0" normalizeH="0" baseline="0" noProof="0" dirty="0" smtClean="0">
                          <a:ln>
                            <a:noFill/>
                          </a:ln>
                          <a:solidFill>
                            <a:prstClr val="black"/>
                          </a:solidFill>
                          <a:effectLst/>
                          <a:uLnTx/>
                          <a:uFillTx/>
                          <a:latin typeface="+mn-lt"/>
                          <a:ea typeface="+mn-ea"/>
                          <a:cs typeface="+mn-cs"/>
                        </a:rPr>
                        <a:t>in the body of a text  </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(with no introduction) can help provide clues or inferences needed to identify the Main Topic of a text.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context clues and inferencing skills to identify related information.</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cite or quote accurately key details  (</a:t>
                      </a:r>
                      <a:r>
                        <a:rPr kumimoji="0" lang="en-US" sz="800" b="1" i="0" u="none" strike="noStrike" kern="1200" cap="none" spc="0" normalizeH="0" baseline="0" noProof="0" dirty="0" smtClean="0">
                          <a:ln>
                            <a:noFill/>
                          </a:ln>
                          <a:solidFill>
                            <a:prstClr val="black"/>
                          </a:solidFill>
                          <a:effectLst/>
                          <a:uLnTx/>
                          <a:uFillTx/>
                          <a:latin typeface="+mn-lt"/>
                          <a:ea typeface="+mn-ea"/>
                          <a:cs typeface="+mn-cs"/>
                        </a:rPr>
                        <a:t>facts, definitions, concrete details, quotations, or other information and examples ) </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found explicitly in the text, when asked to give textual evidence that supporting the Main Topic.</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Identify the Main Topic of a text  independently.</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algn="ctr"/>
                      <a:r>
                        <a:rPr lang="en-US" sz="900" b="1" dirty="0" smtClean="0"/>
                        <a:t>Academic</a:t>
                      </a:r>
                      <a:endParaRPr lang="en-US" sz="9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900" b="1" dirty="0" smtClean="0"/>
                        <a:t>Cognates</a:t>
                      </a:r>
                      <a:endParaRPr lang="en-US" sz="9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789643">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topic</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text</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evidence</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cite</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quote</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key details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explicitly</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introduction</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topic</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context clues</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inferences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s-ES_tradnl" sz="800" b="0" noProof="0" dirty="0" smtClean="0">
                          <a:solidFill>
                            <a:schemeClr val="tx1"/>
                          </a:solidFill>
                        </a:rPr>
                        <a:t>tópico (tema)</a:t>
                      </a:r>
                    </a:p>
                    <a:p>
                      <a:pPr marL="171450" indent="-171450">
                        <a:buFont typeface="Arial" panose="020B0604020202020204" pitchFamily="34" charset="0"/>
                        <a:buChar char="•"/>
                      </a:pPr>
                      <a:r>
                        <a:rPr lang="es-ES_tradnl" sz="800" b="0" noProof="0" dirty="0" smtClean="0">
                          <a:solidFill>
                            <a:schemeClr val="tx1"/>
                          </a:solidFill>
                        </a:rPr>
                        <a:t>texto</a:t>
                      </a:r>
                    </a:p>
                    <a:p>
                      <a:pPr marL="171450" indent="-171450">
                        <a:buFont typeface="Arial" panose="020B0604020202020204" pitchFamily="34" charset="0"/>
                        <a:buChar char="•"/>
                      </a:pPr>
                      <a:r>
                        <a:rPr lang="es-ES_tradnl" sz="800" b="0" noProof="0" dirty="0" smtClean="0">
                          <a:solidFill>
                            <a:schemeClr val="tx1"/>
                          </a:solidFill>
                        </a:rPr>
                        <a:t>evidencia</a:t>
                      </a:r>
                    </a:p>
                    <a:p>
                      <a:pPr marL="171450" indent="-171450">
                        <a:buFont typeface="Arial" panose="020B0604020202020204" pitchFamily="34" charset="0"/>
                        <a:buChar char="•"/>
                      </a:pPr>
                      <a:r>
                        <a:rPr lang="es-ES_tradnl" sz="800" b="0" noProof="0" dirty="0" smtClean="0">
                          <a:solidFill>
                            <a:schemeClr val="tx1"/>
                          </a:solidFill>
                        </a:rPr>
                        <a:t>cite</a:t>
                      </a:r>
                    </a:p>
                    <a:p>
                      <a:pPr marL="171450" indent="-171450">
                        <a:buFont typeface="Arial" panose="020B0604020202020204" pitchFamily="34" charset="0"/>
                        <a:buChar char="•"/>
                      </a:pPr>
                      <a:endParaRPr lang="es-ES_tradnl" sz="800" b="0" noProof="0" dirty="0" smtClean="0">
                        <a:solidFill>
                          <a:schemeClr val="tx1"/>
                        </a:solidFill>
                      </a:endParaRPr>
                    </a:p>
                    <a:p>
                      <a:pPr marL="171450" indent="-171450">
                        <a:buFont typeface="Arial" panose="020B0604020202020204" pitchFamily="34" charset="0"/>
                        <a:buChar char="•"/>
                      </a:pPr>
                      <a:r>
                        <a:rPr lang="es-ES_tradnl" sz="800" b="0" noProof="0" dirty="0" smtClean="0">
                          <a:solidFill>
                            <a:schemeClr val="tx1"/>
                          </a:solidFill>
                        </a:rPr>
                        <a:t>detalles ___</a:t>
                      </a:r>
                    </a:p>
                    <a:p>
                      <a:pPr marL="171450" indent="-171450">
                        <a:buFont typeface="Arial" panose="020B0604020202020204" pitchFamily="34" charset="0"/>
                        <a:buChar char="•"/>
                      </a:pPr>
                      <a:endParaRPr lang="es-ES_tradnl" sz="800" b="0" noProof="0" dirty="0" smtClean="0">
                        <a:solidFill>
                          <a:schemeClr val="tx1"/>
                        </a:solidFill>
                      </a:endParaRPr>
                    </a:p>
                    <a:p>
                      <a:pPr marL="171450" indent="-171450">
                        <a:buFont typeface="Arial" panose="020B0604020202020204" pitchFamily="34" charset="0"/>
                        <a:buChar char="•"/>
                      </a:pPr>
                      <a:r>
                        <a:rPr lang="es-ES_tradnl" sz="800" b="0" noProof="0" dirty="0" smtClean="0">
                          <a:solidFill>
                            <a:schemeClr val="tx1"/>
                          </a:solidFill>
                        </a:rPr>
                        <a:t>introducción</a:t>
                      </a:r>
                    </a:p>
                    <a:p>
                      <a:pPr marL="171450" indent="-171450">
                        <a:buFont typeface="Arial" panose="020B0604020202020204" pitchFamily="34" charset="0"/>
                        <a:buChar char="•"/>
                      </a:pPr>
                      <a:r>
                        <a:rPr lang="es-ES_tradnl" sz="800" b="0" noProof="0" dirty="0" smtClean="0">
                          <a:solidFill>
                            <a:schemeClr val="tx1"/>
                          </a:solidFill>
                        </a:rPr>
                        <a:t>tópico (tema)</a:t>
                      </a:r>
                    </a:p>
                    <a:p>
                      <a:pPr marL="171450" indent="-171450">
                        <a:buFont typeface="Arial" panose="020B0604020202020204" pitchFamily="34" charset="0"/>
                        <a:buChar char="•"/>
                      </a:pPr>
                      <a:r>
                        <a:rPr lang="es-ES_tradnl" sz="800" b="0" noProof="0" dirty="0" smtClean="0">
                          <a:solidFill>
                            <a:schemeClr val="tx1"/>
                          </a:solidFill>
                        </a:rPr>
                        <a:t>___ para formar contexto</a:t>
                      </a:r>
                    </a:p>
                    <a:p>
                      <a:pPr marL="171450" indent="-171450">
                        <a:buFont typeface="Arial" panose="020B0604020202020204" pitchFamily="34" charset="0"/>
                        <a:buChar char="•"/>
                      </a:pPr>
                      <a:r>
                        <a:rPr lang="es-ES_tradnl" sz="800" b="0" noProof="0" dirty="0" smtClean="0">
                          <a:solidFill>
                            <a:schemeClr val="tx1"/>
                          </a:solidFill>
                        </a:rPr>
                        <a:t>inferencias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CCSS.ELA-LITERACY.W.5.2a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Write informative/explanatory texts to examine a topic and convey ideas and information clearly.</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Introduce a topic clearly, provide a general observation and focus, and group related information logically; include formatting (e.g., headings), illustrations, and multimedia when useful to aiding comprehension.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Develop the topic with facts, definitions, concrete details, quotations, or other information and examples related to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CCSS.ELA-Literacy.W.5.2.c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Link ideas within and across categories of information using words, phrases, and clauses (e.g., in contrast, especially).</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CCSS.ELA-Literacy.W.5.2.d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Use precise language and domain-specific vocabulary to inform about or explain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CCSS.ELA-Literacy.W.5.2.e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Provide a concluding statement or section related to the information or explanation presented.</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writing to demonstrate how to identify the Main Topic of a text with no introduction, students need to be able to…</a:t>
                      </a: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organize logically  from previous notes (what is relevant) repeated and related information  in paragraphs and sections, to confirm the Main Topic.</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group related </a:t>
                      </a:r>
                      <a:r>
                        <a:rPr kumimoji="0" lang="en-US" sz="800" b="1" i="0" u="none" strike="noStrike" kern="1200" cap="none" spc="0" normalizeH="0" baseline="0" noProof="0" dirty="0" smtClean="0">
                          <a:ln>
                            <a:noFill/>
                          </a:ln>
                          <a:solidFill>
                            <a:prstClr val="black"/>
                          </a:solidFill>
                          <a:effectLst/>
                          <a:uLnTx/>
                          <a:uFillTx/>
                          <a:latin typeface="+mn-lt"/>
                          <a:ea typeface="+mn-ea"/>
                          <a:cs typeface="+mn-cs"/>
                        </a:rPr>
                        <a:t>facts, definitions, concrete details, quotations, or other information and examples </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to confirm the Main Topic.</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understand the Main Topic is usually a subject noun (the who or what of a text).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explain how they identified the stated Main Topic of the text (i.e., “Based on the information I’ve grouped in the graphic organizer, I can tell that the topic of the text is ______.”  For instance in paragraph/section ____ the author states that “______ - quote.”) </a:t>
                      </a: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prstClr val="black"/>
                          </a:solidFill>
                          <a:effectLst/>
                          <a:uLnTx/>
                          <a:uFillTx/>
                          <a:latin typeface="+mn-lt"/>
                          <a:ea typeface="+mn-ea"/>
                          <a:cs typeface="+mn-cs"/>
                        </a:rPr>
                        <a:t>The TBEAR connection</a:t>
                      </a:r>
                      <a:r>
                        <a:rPr kumimoji="0" lang="en-US" sz="8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in order for students to demonstrate how to identify the topic of a text with </a:t>
                      </a:r>
                      <a:r>
                        <a:rPr kumimoji="0" lang="en-US" sz="800" b="1" i="0" u="none" strike="noStrike" kern="1200" cap="none" spc="0" normalizeH="0" baseline="0" noProof="0" dirty="0" smtClean="0">
                          <a:ln>
                            <a:noFill/>
                          </a:ln>
                          <a:solidFill>
                            <a:prstClr val="black"/>
                          </a:solidFill>
                          <a:effectLst/>
                          <a:uLnTx/>
                          <a:uFillTx/>
                          <a:latin typeface="+mn-lt"/>
                          <a:ea typeface="+mn-ea"/>
                          <a:cs typeface="+mn-cs"/>
                        </a:rPr>
                        <a:t>no introduction</a:t>
                      </a: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topic</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group</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related</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facts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definitions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concrete details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quotations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examples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quotes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cite</a:t>
                      </a: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s-ES_tradnl" sz="800" b="0" noProof="0" dirty="0" smtClean="0">
                          <a:solidFill>
                            <a:schemeClr val="tx1"/>
                          </a:solidFill>
                        </a:rPr>
                        <a:t>tópico (tema)</a:t>
                      </a:r>
                    </a:p>
                    <a:p>
                      <a:pPr marL="171450" indent="-171450">
                        <a:buFont typeface="Arial" panose="020B0604020202020204" pitchFamily="34" charset="0"/>
                        <a:buChar char="•"/>
                      </a:pPr>
                      <a:r>
                        <a:rPr lang="es-ES_tradnl" sz="800" b="0" noProof="0" dirty="0" smtClean="0">
                          <a:solidFill>
                            <a:schemeClr val="tx1"/>
                          </a:solidFill>
                        </a:rPr>
                        <a:t>grupo</a:t>
                      </a:r>
                    </a:p>
                    <a:p>
                      <a:pPr marL="171450" indent="-171450">
                        <a:buFont typeface="Arial" panose="020B0604020202020204" pitchFamily="34" charset="0"/>
                        <a:buChar char="•"/>
                      </a:pPr>
                      <a:r>
                        <a:rPr lang="es-ES_tradnl" sz="800" b="0" noProof="0" dirty="0" smtClean="0">
                          <a:solidFill>
                            <a:schemeClr val="tx1"/>
                          </a:solidFill>
                        </a:rPr>
                        <a:t>relacionados</a:t>
                      </a:r>
                    </a:p>
                    <a:p>
                      <a:pPr marL="171450" indent="-171450">
                        <a:buFont typeface="Arial" panose="020B0604020202020204" pitchFamily="34" charset="0"/>
                        <a:buChar char="•"/>
                      </a:pPr>
                      <a:endParaRPr lang="es-ES_tradnl" sz="800" b="0" noProof="0" dirty="0" smtClean="0">
                        <a:solidFill>
                          <a:schemeClr val="tx1"/>
                        </a:solidFill>
                      </a:endParaRPr>
                    </a:p>
                    <a:p>
                      <a:pPr marL="171450" indent="-171450">
                        <a:buFont typeface="Arial" panose="020B0604020202020204" pitchFamily="34" charset="0"/>
                        <a:buChar char="•"/>
                      </a:pPr>
                      <a:r>
                        <a:rPr lang="es-ES_tradnl" sz="800" b="0" noProof="0" dirty="0" smtClean="0">
                          <a:solidFill>
                            <a:schemeClr val="tx1"/>
                          </a:solidFill>
                        </a:rPr>
                        <a:t>definiciones</a:t>
                      </a:r>
                    </a:p>
                    <a:p>
                      <a:pPr marL="171450" indent="-171450">
                        <a:buFont typeface="Arial" panose="020B0604020202020204" pitchFamily="34" charset="0"/>
                        <a:buChar char="•"/>
                      </a:pPr>
                      <a:r>
                        <a:rPr lang="es-ES_tradnl" sz="800" b="0" noProof="0" dirty="0" smtClean="0">
                          <a:solidFill>
                            <a:schemeClr val="tx1"/>
                          </a:solidFill>
                        </a:rPr>
                        <a:t>detalles -concretos</a:t>
                      </a:r>
                    </a:p>
                    <a:p>
                      <a:pPr marL="171450" indent="-171450">
                        <a:buFont typeface="Arial" panose="020B0604020202020204" pitchFamily="34" charset="0"/>
                        <a:buChar char="•"/>
                      </a:pPr>
                      <a:r>
                        <a:rPr lang="es-ES_tradnl" sz="800" b="0" noProof="0" dirty="0" smtClean="0">
                          <a:solidFill>
                            <a:schemeClr val="tx1"/>
                          </a:solidFill>
                        </a:rPr>
                        <a:t>ejemplos</a:t>
                      </a:r>
                    </a:p>
                    <a:p>
                      <a:pPr marL="171450" indent="-171450">
                        <a:buFont typeface="Arial" panose="020B0604020202020204" pitchFamily="34" charset="0"/>
                        <a:buChar char="•"/>
                      </a:pPr>
                      <a:endParaRPr lang="es-ES_tradnl" sz="800" b="0" noProof="0" dirty="0" smtClean="0">
                        <a:solidFill>
                          <a:schemeClr val="tx1"/>
                        </a:solidFill>
                      </a:endParaRPr>
                    </a:p>
                    <a:p>
                      <a:pPr marL="171450" indent="-171450">
                        <a:buFont typeface="Arial" panose="020B0604020202020204" pitchFamily="34" charset="0"/>
                        <a:buChar char="•"/>
                      </a:pPr>
                      <a:r>
                        <a:rPr lang="es-ES_tradnl" sz="800" b="0" noProof="0" dirty="0" smtClean="0">
                          <a:solidFill>
                            <a:schemeClr val="tx1"/>
                          </a:solidFill>
                        </a:rPr>
                        <a:t>cite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095178">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CCSS.ELA-LITERACY L.5.1 (read entire standard)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chemeClr val="tx1"/>
                          </a:solidFill>
                          <a:effectLst>
                            <a:glow rad="101600">
                              <a:srgbClr val="FFFF00">
                                <a:alpha val="60000"/>
                              </a:srgbClr>
                            </a:glow>
                          </a:effectLst>
                          <a:uLnTx/>
                          <a:uFillTx/>
                          <a:latin typeface="+mn-lt"/>
                          <a:ea typeface="+mn-ea"/>
                          <a:cs typeface="+mn-cs"/>
                        </a:rPr>
                        <a:t>ELP ST 10</a:t>
                      </a:r>
                      <a:endParaRPr kumimoji="0" lang="en-US" sz="8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Demonstrate command of the conventions of standard English grammar and usage when writing or speaking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in reference to helping students share/verbalize what they know about the topic of a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writing or speaking about the Main Topic of a text students will use…</a:t>
                      </a: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conjunctions, prepositions, and interjections.  (5.1a)</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perfect (e.g., I had walked; I have walked; I will have walked). (5.1b)</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verb tense to convey various times, sequences, states, and conditions. (5.1c)</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correct inappropriate shifts in verb tense. (5.1d)</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correlative conjunctions (e.g., either/or, neither/nor). (5.1.e)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adjective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noun</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adverb</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verb</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pronoun</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progressive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relative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s-ES_tradnl" sz="800" b="0" noProof="0" dirty="0" smtClean="0">
                          <a:solidFill>
                            <a:schemeClr val="tx1"/>
                          </a:solidFill>
                        </a:rPr>
                        <a:t>adjetivo</a:t>
                      </a:r>
                    </a:p>
                    <a:p>
                      <a:pPr marL="171450" indent="-171450">
                        <a:buFont typeface="Arial" panose="020B0604020202020204" pitchFamily="34" charset="0"/>
                        <a:buChar char="•"/>
                      </a:pPr>
                      <a:endParaRPr lang="es-ES_tradnl" sz="800" b="0" noProof="0" dirty="0" smtClean="0">
                        <a:solidFill>
                          <a:schemeClr val="tx1"/>
                        </a:solidFill>
                      </a:endParaRPr>
                    </a:p>
                    <a:p>
                      <a:pPr marL="171450" indent="-171450">
                        <a:buFont typeface="Arial" panose="020B0604020202020204" pitchFamily="34" charset="0"/>
                        <a:buChar char="•"/>
                      </a:pPr>
                      <a:r>
                        <a:rPr lang="es-ES_tradnl" sz="800" b="0" noProof="0" dirty="0" smtClean="0">
                          <a:solidFill>
                            <a:schemeClr val="tx1"/>
                          </a:solidFill>
                        </a:rPr>
                        <a:t>adverbio</a:t>
                      </a:r>
                    </a:p>
                    <a:p>
                      <a:pPr marL="171450" indent="-171450">
                        <a:buFont typeface="Arial" panose="020B0604020202020204" pitchFamily="34" charset="0"/>
                        <a:buChar char="•"/>
                      </a:pPr>
                      <a:r>
                        <a:rPr lang="es-ES_tradnl" sz="800" b="0" noProof="0" dirty="0" smtClean="0">
                          <a:solidFill>
                            <a:schemeClr val="tx1"/>
                          </a:solidFill>
                        </a:rPr>
                        <a:t>verbo</a:t>
                      </a:r>
                    </a:p>
                    <a:p>
                      <a:pPr marL="171450" indent="-171450">
                        <a:buFont typeface="Arial" panose="020B0604020202020204" pitchFamily="34" charset="0"/>
                        <a:buChar char="•"/>
                      </a:pPr>
                      <a:r>
                        <a:rPr lang="es-ES_tradnl" sz="800" b="0" noProof="0" dirty="0" smtClean="0">
                          <a:solidFill>
                            <a:schemeClr val="tx1"/>
                          </a:solidFill>
                        </a:rPr>
                        <a:t>pronombre</a:t>
                      </a:r>
                    </a:p>
                    <a:p>
                      <a:pPr marL="171450" indent="-171450">
                        <a:buFont typeface="Arial" panose="020B0604020202020204" pitchFamily="34" charset="0"/>
                        <a:buChar char="•"/>
                      </a:pPr>
                      <a:r>
                        <a:rPr lang="es-ES_tradnl" sz="800" b="0" noProof="0" dirty="0" smtClean="0">
                          <a:solidFill>
                            <a:schemeClr val="tx1"/>
                          </a:solidFill>
                        </a:rPr>
                        <a:t>progresivo</a:t>
                      </a:r>
                    </a:p>
                    <a:p>
                      <a:pPr marL="171450" indent="-171450">
                        <a:buFont typeface="Arial" panose="020B0604020202020204" pitchFamily="34" charset="0"/>
                        <a:buChar char="•"/>
                      </a:pPr>
                      <a:r>
                        <a:rPr lang="es-ES_tradnl" sz="800" b="0" noProof="0" dirty="0" smtClean="0">
                          <a:solidFill>
                            <a:schemeClr val="tx1"/>
                          </a:solidFill>
                        </a:rPr>
                        <a:t>relativo</a:t>
                      </a:r>
                      <a:endParaRPr lang="es-ES_tradnl" sz="800" b="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0">
                <a:tc>
                  <a:txBody>
                    <a:bodyPr/>
                    <a:lstStyle/>
                    <a:p>
                      <a:pPr algn="ctr"/>
                      <a:r>
                        <a:rPr lang="en-US" sz="1200" b="1" dirty="0" smtClean="0"/>
                        <a:t>Writing</a:t>
                      </a:r>
                      <a:r>
                        <a:rPr lang="en-US" sz="1200" b="1" baseline="0" dirty="0" smtClean="0"/>
                        <a:t> Strategies in TBEAR</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gridSpan="4">
                  <a:txBody>
                    <a:bodyPr/>
                    <a:lstStyle/>
                    <a:p>
                      <a:pPr algn="ctr"/>
                      <a:r>
                        <a:rPr lang="en-US" sz="1200" b="1" dirty="0" smtClean="0"/>
                        <a:t>In </a:t>
                      </a:r>
                      <a:r>
                        <a:rPr lang="en-US" sz="1200" b="1" dirty="0" smtClean="0">
                          <a:solidFill>
                            <a:srgbClr val="C00000"/>
                          </a:solidFill>
                        </a:rPr>
                        <a:t>5</a:t>
                      </a:r>
                      <a:r>
                        <a:rPr lang="en-US" sz="1200" b="1" baseline="30000" dirty="0" smtClean="0">
                          <a:solidFill>
                            <a:srgbClr val="C00000"/>
                          </a:solidFill>
                        </a:rPr>
                        <a:t>th</a:t>
                      </a:r>
                      <a:r>
                        <a:rPr lang="en-US" sz="1200" b="1" baseline="0" dirty="0" smtClean="0">
                          <a:solidFill>
                            <a:srgbClr val="C00000"/>
                          </a:solidFill>
                        </a:rPr>
                        <a:t> </a:t>
                      </a:r>
                      <a:r>
                        <a:rPr lang="en-US" sz="1200" b="1" dirty="0" smtClean="0"/>
                        <a:t>grade students should be able to..</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51815">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800" b="0" dirty="0" smtClean="0">
                          <a:solidFill>
                            <a:schemeClr val="tx1"/>
                          </a:solidFill>
                        </a:rPr>
                        <a:t>What I Know and What is New (2 column chart)</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access prior knowledge about a topic (K).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identify new concepts in a text (N).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403932">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800" b="0" dirty="0" smtClean="0">
                          <a:solidFill>
                            <a:schemeClr val="tx1"/>
                          </a:solidFill>
                        </a:rPr>
                        <a:t>Topic Tally Chart (Grouping Words by Meaning</a:t>
                      </a:r>
                      <a:r>
                        <a:rPr lang="en-US" sz="800" b="0" baseline="0" dirty="0" smtClean="0">
                          <a:solidFill>
                            <a:schemeClr val="tx1"/>
                          </a:solidFill>
                        </a:rPr>
                        <a:t>)</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find again and again words and be able to tally them independently.</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revise the topic tally chart by grouping the words that refer to the same thing (may include synonyms and pronouns).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name the Main Topic based on the again and again words.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800" b="0" dirty="0" smtClean="0">
                          <a:solidFill>
                            <a:schemeClr val="tx1"/>
                          </a:solidFill>
                        </a:rPr>
                        <a:t>Topic Tally Chart (Grouping Words by Parts of Speech)</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identify ‘again and again’ words as important to the Main Topic,</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understand parts of speech.</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group words on the Topic Tally chart by their correct parts of speech.</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TBEAR Student Record</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record the Main Topic of the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65679">
                <a:tc gridSpan="5">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b="1" i="0" dirty="0" smtClean="0"/>
                        <a:t>From</a:t>
                      </a:r>
                      <a:r>
                        <a:rPr lang="en-US" sz="800" b="1" i="0" baseline="0" dirty="0" smtClean="0"/>
                        <a:t> the Field…</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Prior to this lesson, re-do lesson1, #1-4. Review parts of speech, conventions, and basic grammar rules.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CBAC3556-5FAF-4CEF-BDF2-3BC833A9967C}" type="slidenum">
              <a:rPr lang="en-US" smtClean="0"/>
              <a:t>25</a:t>
            </a:fld>
            <a:endParaRPr lang="en-US" dirty="0"/>
          </a:p>
        </p:txBody>
      </p:sp>
    </p:spTree>
    <p:extLst>
      <p:ext uri="{BB962C8B-B14F-4D97-AF65-F5344CB8AC3E}">
        <p14:creationId xmlns:p14="http://schemas.microsoft.com/office/powerpoint/2010/main" val="898102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34187" y="0"/>
            <a:ext cx="4628225" cy="10547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05758" y="50839"/>
            <a:ext cx="2873728" cy="933874"/>
          </a:xfrm>
          <a:prstGeom prst="rect">
            <a:avLst/>
          </a:prstGeom>
        </p:spPr>
        <p:txBody>
          <a:bodyPr wrap="square" lIns="101811" tIns="50906" rIns="101811" bIns="50906">
            <a:spAutoFit/>
          </a:bodyPr>
          <a:lstStyle/>
          <a:p>
            <a:pPr lvl="0" algn="ctr">
              <a:buSzPct val="25000"/>
            </a:pPr>
            <a:r>
              <a:rPr lang="en-US" b="1" dirty="0">
                <a:solidFill>
                  <a:srgbClr val="C00000"/>
                </a:solidFill>
                <a:effectLst>
                  <a:outerShdw blurRad="38100" dist="38100" dir="2700000" algn="tl">
                    <a:srgbClr val="000000">
                      <a:alpha val="43137"/>
                    </a:srgbClr>
                  </a:outerShdw>
                </a:effectLst>
              </a:rPr>
              <a:t>Writing the </a:t>
            </a:r>
            <a:r>
              <a:rPr lang="en-US" b="1" u="sng" dirty="0">
                <a:solidFill>
                  <a:srgbClr val="C00000"/>
                </a:solidFill>
                <a:effectLst>
                  <a:outerShdw blurRad="38100" dist="38100" dir="2700000" algn="tl">
                    <a:srgbClr val="000000">
                      <a:alpha val="43137"/>
                    </a:srgbClr>
                  </a:outerShdw>
                </a:effectLst>
              </a:rPr>
              <a:t>Topic Sentence</a:t>
            </a:r>
          </a:p>
          <a:p>
            <a:pPr lvl="0" algn="ctr">
              <a:buSzPct val="25000"/>
            </a:pPr>
            <a:r>
              <a:rPr lang="en-US" b="1" dirty="0">
                <a:solidFill>
                  <a:srgbClr val="C00000"/>
                </a:solidFill>
                <a:effectLst>
                  <a:outerShdw blurRad="38100" dist="38100" dir="2700000" algn="tl">
                    <a:srgbClr val="000000">
                      <a:alpha val="43137"/>
                    </a:srgbClr>
                  </a:outerShdw>
                </a:effectLst>
              </a:rPr>
              <a:t>of a Brief Text </a:t>
            </a:r>
          </a:p>
          <a:p>
            <a:pPr lvl="0" algn="ctr">
              <a:buSzPct val="25000"/>
            </a:pPr>
            <a:r>
              <a:rPr lang="en-US" b="1" dirty="0">
                <a:solidFill>
                  <a:srgbClr val="C00000"/>
                </a:solidFill>
                <a:effectLst>
                  <a:outerShdw blurRad="38100" dist="38100" dir="2700000" algn="tl">
                    <a:srgbClr val="000000">
                      <a:alpha val="43137"/>
                    </a:srgbClr>
                  </a:outerShdw>
                </a:effectLst>
              </a:rPr>
              <a:t>Lesson 6 – Part 2</a:t>
            </a:r>
          </a:p>
        </p:txBody>
      </p:sp>
      <p:grpSp>
        <p:nvGrpSpPr>
          <p:cNvPr id="4" name="Group 3"/>
          <p:cNvGrpSpPr/>
          <p:nvPr/>
        </p:nvGrpSpPr>
        <p:grpSpPr>
          <a:xfrm>
            <a:off x="3462735" y="28024"/>
            <a:ext cx="1099031" cy="1035146"/>
            <a:chOff x="3129712" y="17782"/>
            <a:chExt cx="969733" cy="941042"/>
          </a:xfrm>
        </p:grpSpPr>
        <p:grpSp>
          <p:nvGrpSpPr>
            <p:cNvPr id="101" name="Shape 101"/>
            <p:cNvGrpSpPr/>
            <p:nvPr/>
          </p:nvGrpSpPr>
          <p:grpSpPr>
            <a:xfrm>
              <a:off x="3129712" y="53920"/>
              <a:ext cx="832086" cy="904904"/>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606654" y="17782"/>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ea typeface="Calibri"/>
                  <a:cs typeface="Calibri"/>
                  <a:sym typeface="Calibri"/>
                </a:rPr>
                <a:t>T</a:t>
              </a:r>
              <a:endParaRPr lang="en-US" sz="4500" b="1" dirty="0">
                <a:ln w="50800"/>
                <a:solidFill>
                  <a:srgbClr val="00B0F0"/>
                </a:solidFill>
              </a:endParaRPr>
            </a:p>
          </p:txBody>
        </p:sp>
      </p:grpSp>
      <p:sp>
        <p:nvSpPr>
          <p:cNvPr id="2" name="TextBox 1"/>
          <p:cNvSpPr txBox="1"/>
          <p:nvPr/>
        </p:nvSpPr>
        <p:spPr>
          <a:xfrm>
            <a:off x="628378" y="251567"/>
            <a:ext cx="2775136" cy="369322"/>
          </a:xfrm>
          <a:prstGeom prst="rect">
            <a:avLst/>
          </a:prstGeom>
          <a:noFill/>
        </p:spPr>
        <p:txBody>
          <a:bodyPr wrap="square" lIns="91368" tIns="45682" rIns="91368" bIns="45682" rtlCol="0">
            <a:spAutoFit/>
          </a:bodyPr>
          <a:lstStyle/>
          <a:p>
            <a:pPr algn="ctr"/>
            <a:r>
              <a:rPr lang="en-US" dirty="0" smtClean="0">
                <a:latin typeface="Arial Black" panose="020B0A04020102020204" pitchFamily="34" charset="0"/>
              </a:rPr>
              <a:t>WRITE a Brief Text</a:t>
            </a:r>
            <a:endParaRPr lang="en-US" dirty="0">
              <a:latin typeface="Arial Black" panose="020B0A04020102020204" pitchFamily="34" charset="0"/>
            </a:endParaRPr>
          </a:p>
        </p:txBody>
      </p:sp>
      <p:grpSp>
        <p:nvGrpSpPr>
          <p:cNvPr id="11" name="Group 10"/>
          <p:cNvGrpSpPr/>
          <p:nvPr/>
        </p:nvGrpSpPr>
        <p:grpSpPr>
          <a:xfrm rot="20998471">
            <a:off x="339119" y="7123594"/>
            <a:ext cx="2586868" cy="1183535"/>
            <a:chOff x="109517" y="6533762"/>
            <a:chExt cx="3124794" cy="1128965"/>
          </a:xfrm>
        </p:grpSpPr>
        <p:pic>
          <p:nvPicPr>
            <p:cNvPr id="13"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3000" y="6832354"/>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grpSp>
        <p:nvGrpSpPr>
          <p:cNvPr id="5" name="Group 4"/>
          <p:cNvGrpSpPr/>
          <p:nvPr/>
        </p:nvGrpSpPr>
        <p:grpSpPr>
          <a:xfrm>
            <a:off x="7077533" y="8077267"/>
            <a:ext cx="459592" cy="855096"/>
            <a:chOff x="6070560" y="7585405"/>
            <a:chExt cx="405522" cy="777360"/>
          </a:xfrm>
        </p:grpSpPr>
        <p:sp>
          <p:nvSpPr>
            <p:cNvPr id="15" name="Down Arrow 14"/>
            <p:cNvSpPr/>
            <p:nvPr/>
          </p:nvSpPr>
          <p:spPr>
            <a:xfrm>
              <a:off x="6070560" y="7585405"/>
              <a:ext cx="270878" cy="502154"/>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16" name="Down Arrow 15"/>
            <p:cNvSpPr/>
            <p:nvPr/>
          </p:nvSpPr>
          <p:spPr>
            <a:xfrm>
              <a:off x="6205204" y="7585405"/>
              <a:ext cx="270878" cy="77736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grpSp>
      <p:graphicFrame>
        <p:nvGraphicFramePr>
          <p:cNvPr id="104" name="Shape 104"/>
          <p:cNvGraphicFramePr/>
          <p:nvPr>
            <p:extLst>
              <p:ext uri="{D42A27DB-BD31-4B8C-83A1-F6EECF244321}">
                <p14:modId xmlns:p14="http://schemas.microsoft.com/office/powerpoint/2010/main" val="4041915161"/>
              </p:ext>
            </p:extLst>
          </p:nvPr>
        </p:nvGraphicFramePr>
        <p:xfrm>
          <a:off x="114111" y="941915"/>
          <a:ext cx="7557652" cy="8518806"/>
        </p:xfrm>
        <a:graphic>
          <a:graphicData uri="http://schemas.openxmlformats.org/drawingml/2006/table">
            <a:tbl>
              <a:tblPr firstRow="1" bandRow="1">
                <a:noFill/>
              </a:tblPr>
              <a:tblGrid>
                <a:gridCol w="464102"/>
                <a:gridCol w="2612177"/>
                <a:gridCol w="132412"/>
                <a:gridCol w="452369"/>
                <a:gridCol w="3896592"/>
              </a:tblGrid>
              <a:tr h="477785">
                <a:tc rowSpan="2" gridSpan="3">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Write a Topic Sentence that tells most what the author wants the reader to know.</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rowSpan="2" hMerge="1">
                  <a:txBody>
                    <a:bodyPr/>
                    <a:lstStyle/>
                    <a:p>
                      <a:endParaRPr lang="en-US"/>
                    </a:p>
                  </a:txBody>
                  <a:tcPr/>
                </a:tc>
                <a:tc rowSpan="2" hMerge="1">
                  <a:txBody>
                    <a:bodyPr/>
                    <a:lstStyle/>
                    <a:p>
                      <a:endParaRPr lang="en-US"/>
                    </a:p>
                  </a:txBody>
                  <a:tcPr/>
                </a:tc>
                <a:tc gridSpan="2">
                  <a:txBody>
                    <a:bodyPr/>
                    <a:lstStyle/>
                    <a:p>
                      <a:pPr marL="0" marR="0" lvl="0" indent="0" algn="l" rtl="0">
                        <a:spcBef>
                          <a:spcPts val="0"/>
                        </a:spcBef>
                        <a:buSzPct val="25000"/>
                        <a:buNone/>
                      </a:pPr>
                      <a:r>
                        <a:rPr lang="en-US" sz="1300" b="1" u="none" strike="noStrike" cap="none" baseline="0" dirty="0" smtClean="0"/>
                        <a:t>Writing the Topic Sentence in an</a:t>
                      </a:r>
                    </a:p>
                    <a:p>
                      <a:pPr marL="0" marR="0" lvl="0" indent="0" algn="l" rtl="0">
                        <a:spcBef>
                          <a:spcPts val="0"/>
                        </a:spcBef>
                        <a:buSzPct val="25000"/>
                        <a:buNone/>
                      </a:pPr>
                      <a:r>
                        <a:rPr lang="en-US" sz="1300" b="1" u="none" strike="noStrike" cap="none" baseline="0" dirty="0" smtClean="0"/>
                        <a:t>Introduction:   Lesson 6 – Part 2</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r>
              <a:tr h="452628">
                <a:tc gridSpan="3"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hMerge="1" vMerge="1">
                  <a:txBody>
                    <a:bodyPr/>
                    <a:lstStyle/>
                    <a:p>
                      <a:endParaRPr lang="en-US"/>
                    </a:p>
                  </a:txBody>
                  <a:tcPr/>
                </a:tc>
                <a:tc gridSpan="2">
                  <a:txBody>
                    <a:bodyPr/>
                    <a:lstStyle/>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S</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ENTENCE</a:t>
                      </a:r>
                    </a:p>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(Main Idea or Thesis)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r>
              <a:tr h="536448">
                <a:tc gridSpan="5">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6 Part 2: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RI.2, W.2a, L.1, L.4</a:t>
                      </a: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 Standard:</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write a Topic Sentence that explains what the author wants the reader to know most about the text.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505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228600" marR="0" lvl="0" indent="-60325"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 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topic of the text ____?”</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 How did we group the words in the Topic Tally a new way?  Why?”</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is missing in the draft of the text _____?”  (an introduction)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2405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endParaRPr kumimoji="0" lang="en-US" sz="300" b="1" i="0" u="sng" strike="noStrike" kern="1200" cap="none" spc="0" normalizeH="0" baseline="0" noProof="0" dirty="0" smtClean="0">
                        <a:ln>
                          <a:noFill/>
                        </a:ln>
                        <a:solidFill>
                          <a:schemeClr val="tx1"/>
                        </a:solidFill>
                        <a:effectLst/>
                        <a:uLnTx/>
                        <a:uFillTx/>
                        <a:latin typeface="+mn-lt"/>
                        <a:ea typeface="+mn-ea"/>
                        <a:cs typeface="+mn-cs"/>
                      </a:endParaRPr>
                    </a:p>
                    <a:p>
                      <a:pPr marL="169863" marR="0" lvl="0" indent="-52388"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schemeClr val="tx1"/>
                          </a:solidFill>
                          <a:effectLst/>
                          <a:uLnTx/>
                          <a:uFillTx/>
                          <a:latin typeface="+mn-lt"/>
                          <a:ea typeface="+mn-ea"/>
                          <a:cs typeface="+mn-cs"/>
                        </a:rPr>
                        <a:t>Introduction:  Before Read 3</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  Preparing to Write a Topic Sentence </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“We have read a student’s draft about ____. In this draft there is no introduction.”</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  “What are the identifiable parts of an introduction when reading?” (topic, topic sentence, bridge – background knowledge &amp; hook)</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sym typeface="Arial"/>
                          <a:rtl val="0"/>
                        </a:rPr>
                        <a:t>QU:  </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“What are the 3 parts of an introduction you write?” (topic sentence, background knowledge and bridge)</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   “We already know the Topic.  What is next?” (topic sentence).  “What do we need to know in order to write a Topic Sentence?” (what the author wants the reader to know MOST about the text)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58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7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Read 3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Set a Purpose for Reading –  What does the author want the reader to know MOST?</a:t>
                      </a:r>
                    </a:p>
                    <a:p>
                      <a:pPr marL="287338" marR="0" lvl="0" indent="-112713"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lang="en-US" sz="1100" dirty="0" smtClean="0">
                          <a:solidFill>
                            <a:srgbClr val="000000"/>
                          </a:solidFill>
                          <a:latin typeface="+mn-lt"/>
                        </a:rPr>
                        <a:t>“</a:t>
                      </a:r>
                      <a:r>
                        <a:rPr lang="en-US" sz="1100" baseline="0" dirty="0" smtClean="0">
                          <a:solidFill>
                            <a:srgbClr val="000000"/>
                          </a:solidFill>
                          <a:latin typeface="+mn-lt"/>
                        </a:rPr>
                        <a:t>The </a:t>
                      </a:r>
                      <a:r>
                        <a:rPr lang="en-US" sz="1100" b="1" baseline="0" dirty="0" smtClean="0">
                          <a:solidFill>
                            <a:srgbClr val="000000"/>
                          </a:solidFill>
                          <a:latin typeface="+mn-lt"/>
                        </a:rPr>
                        <a:t>Topic Tally </a:t>
                      </a:r>
                      <a:r>
                        <a:rPr lang="en-US" sz="1100" baseline="0" dirty="0" smtClean="0">
                          <a:solidFill>
                            <a:srgbClr val="000000"/>
                          </a:solidFill>
                          <a:latin typeface="+mn-lt"/>
                        </a:rPr>
                        <a:t>words can also be clues about what the author wants the reader to know </a:t>
                      </a:r>
                      <a:r>
                        <a:rPr lang="en-US" sz="1100" b="1" baseline="0" dirty="0" smtClean="0">
                          <a:solidFill>
                            <a:srgbClr val="000000"/>
                          </a:solidFill>
                          <a:latin typeface="+mn-lt"/>
                        </a:rPr>
                        <a:t>MOST</a:t>
                      </a:r>
                      <a:r>
                        <a:rPr lang="en-US" sz="1100" baseline="0" dirty="0" smtClean="0">
                          <a:solidFill>
                            <a:srgbClr val="000000"/>
                          </a:solidFill>
                          <a:latin typeface="+mn-lt"/>
                        </a:rPr>
                        <a:t> about the topic.” </a:t>
                      </a:r>
                      <a:r>
                        <a:rPr lang="en-US" sz="1100" dirty="0" smtClean="0">
                          <a:solidFill>
                            <a:srgbClr val="000000"/>
                          </a:solidFill>
                          <a:latin typeface="Arial" panose="020B0604020202020204" pitchFamily="34" charset="0"/>
                        </a:rPr>
                        <a:t>“</a:t>
                      </a:r>
                      <a:r>
                        <a:rPr lang="en-US" sz="1100" dirty="0" smtClean="0">
                          <a:solidFill>
                            <a:srgbClr val="000000"/>
                          </a:solidFill>
                          <a:latin typeface="+mn-lt"/>
                        </a:rPr>
                        <a:t>Re-read ____</a:t>
                      </a:r>
                      <a:r>
                        <a:rPr lang="en-US" sz="1100" baseline="0" dirty="0" smtClean="0">
                          <a:solidFill>
                            <a:srgbClr val="000000"/>
                          </a:solidFill>
                          <a:latin typeface="+mn-lt"/>
                        </a:rPr>
                        <a:t> </a:t>
                      </a:r>
                      <a:r>
                        <a:rPr lang="en-US" sz="1100" dirty="0" smtClean="0">
                          <a:solidFill>
                            <a:srgbClr val="000000"/>
                          </a:solidFill>
                          <a:latin typeface="+mn-lt"/>
                        </a:rPr>
                        <a:t>with your partner.</a:t>
                      </a:r>
                      <a:r>
                        <a:rPr lang="en-US" sz="1100" baseline="0" dirty="0" smtClean="0">
                          <a:solidFill>
                            <a:srgbClr val="000000"/>
                          </a:solidFill>
                          <a:latin typeface="+mn-lt"/>
                        </a:rPr>
                        <a:t> Write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thinking notes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about</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you feel the author wants the reader to know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MOST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about ___.”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Model how you want your students to take notes</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p>
                      <a:pPr marL="231775" marR="0" lvl="0" indent="-5715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After Reading 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does the author wants the reader to know most about the topic?  Did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Tally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words give you clues? Did the K/N Chart give you clues?” (record student ideas on the board and discuss)</a:t>
                      </a:r>
                      <a:endParaRPr kumimoji="0" lang="en-US" sz="3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357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Writing a Basic Topic Sentence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(modified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IVF</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(Model as a think-aloud!)</a:t>
                      </a:r>
                    </a:p>
                    <a:p>
                      <a:pPr marL="3429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 am going to model writing a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Sentence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(emphasize it is a summary). I will begin with Identifying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Nouns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Column.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is:  </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The Leaning Tower of Pisa</a:t>
                      </a:r>
                      <a:r>
                        <a:rPr kumimoji="0" lang="en-US" sz="1100" b="0"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Next I will select </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topple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Verbs</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Column. If I put these together they could read </a:t>
                      </a:r>
                      <a:r>
                        <a:rPr kumimoji="0" lang="en-US" sz="1100" b="1" i="1" u="none" strike="noStrike" kern="0" cap="none" spc="0" normalizeH="0" baseline="0" noProof="0" dirty="0" smtClean="0">
                          <a:ln>
                            <a:noFill/>
                          </a:ln>
                          <a:solidFill>
                            <a:srgbClr val="002060"/>
                          </a:solidFill>
                          <a:effectLst/>
                          <a:uLnTx/>
                          <a:uFillTx/>
                          <a:latin typeface="+mn-lt"/>
                          <a:ea typeface="+mn-ea"/>
                          <a:cs typeface="+mn-cs"/>
                          <a:sym typeface="Arial"/>
                          <a:rtl val="0"/>
                        </a:rPr>
                        <a:t>The </a:t>
                      </a:r>
                      <a:r>
                        <a:rPr kumimoji="0" lang="en-US" sz="1100" b="1" i="1" u="sng" strike="noStrike" kern="0" cap="none" spc="0" normalizeH="0" baseline="0" noProof="0" dirty="0" smtClean="0">
                          <a:ln>
                            <a:noFill/>
                          </a:ln>
                          <a:solidFill>
                            <a:srgbClr val="002060"/>
                          </a:solidFill>
                          <a:effectLst/>
                          <a:uLnTx/>
                          <a:uFillTx/>
                          <a:latin typeface="+mn-lt"/>
                          <a:ea typeface="+mn-ea"/>
                          <a:cs typeface="+mn-cs"/>
                          <a:sym typeface="Arial"/>
                          <a:rtl val="0"/>
                        </a:rPr>
                        <a:t>Leaning Tower of Pisa</a:t>
                      </a:r>
                      <a:r>
                        <a:rPr kumimoji="0" lang="en-US" sz="1100" b="1" i="1" u="none" strike="noStrike" kern="0" cap="none" spc="0" normalizeH="0" baseline="0" noProof="0" dirty="0" smtClean="0">
                          <a:ln>
                            <a:noFill/>
                          </a:ln>
                          <a:solidFill>
                            <a:srgbClr val="002060"/>
                          </a:solidFill>
                          <a:effectLst/>
                          <a:uLnTx/>
                          <a:uFillTx/>
                          <a:latin typeface="+mn-lt"/>
                          <a:ea typeface="+mn-ea"/>
                          <a:cs typeface="+mn-cs"/>
                          <a:sym typeface="Arial"/>
                          <a:rtl val="0"/>
                        </a:rPr>
                        <a:t> could topple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to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Finish</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my thought</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1" u="none" strike="noStrike" kern="0" cap="none" spc="0" normalizeH="0" baseline="0" noProof="0" dirty="0" smtClean="0">
                          <a:ln>
                            <a:noFill/>
                          </a:ln>
                          <a:solidFill>
                            <a:srgbClr val="002060"/>
                          </a:solidFill>
                          <a:effectLst/>
                          <a:uLnTx/>
                          <a:uFillTx/>
                          <a:latin typeface="+mn-lt"/>
                          <a:ea typeface="+mn-ea"/>
                          <a:cs typeface="+mn-cs"/>
                          <a:sym typeface="Arial"/>
                          <a:rtl val="0"/>
                        </a:rPr>
                        <a:t>If it tilts too far. </a:t>
                      </a:r>
                    </a:p>
                    <a:p>
                      <a:pPr marL="3429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“Now I want you to practice writing a </a:t>
                      </a:r>
                      <a:r>
                        <a:rPr kumimoji="0" lang="en-US" sz="1100" b="1" i="0" u="sng" strike="noStrike" kern="0" cap="none" spc="0" normalizeH="0" baseline="0" noProof="0" dirty="0" smtClean="0">
                          <a:ln>
                            <a:noFill/>
                          </a:ln>
                          <a:solidFill>
                            <a:srgbClr val="000000"/>
                          </a:solidFill>
                          <a:effectLst/>
                          <a:uLnTx/>
                          <a:uFillTx/>
                          <a:latin typeface="+mn-lt"/>
                          <a:ea typeface="+mn-ea"/>
                          <a:cs typeface="+mn-cs"/>
                          <a:sym typeface="Arial"/>
                          <a:rtl val="0"/>
                        </a:rPr>
                        <a:t>Basic Topic Sentence</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with your partner. Start with the (1) </a:t>
                      </a:r>
                      <a:r>
                        <a:rPr kumimoji="0" lang="en-US" sz="1100" b="1" i="0" u="sng" strike="noStrike" kern="0" cap="none" spc="0" normalizeH="0" baseline="0" noProof="0" dirty="0" smtClean="0">
                          <a:ln>
                            <a:noFill/>
                          </a:ln>
                          <a:solidFill>
                            <a:srgbClr val="000000"/>
                          </a:solidFill>
                          <a:effectLst/>
                          <a:uLnTx/>
                          <a:uFillTx/>
                          <a:latin typeface="+mn-lt"/>
                          <a:ea typeface="+mn-ea"/>
                          <a:cs typeface="+mn-cs"/>
                          <a:sym typeface="Arial"/>
                          <a:rtl val="0"/>
                        </a:rPr>
                        <a:t>Topic</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add a (2) </a:t>
                      </a:r>
                      <a:r>
                        <a:rPr kumimoji="0" lang="en-US" sz="1100" b="1" i="0" u="sng" strike="noStrike" kern="0" cap="none" spc="0" normalizeH="0" baseline="0" noProof="0" dirty="0" smtClean="0">
                          <a:ln>
                            <a:noFill/>
                          </a:ln>
                          <a:solidFill>
                            <a:srgbClr val="000000"/>
                          </a:solidFill>
                          <a:effectLst/>
                          <a:uLnTx/>
                          <a:uFillTx/>
                          <a:latin typeface="+mn-lt"/>
                          <a:ea typeface="+mn-ea"/>
                          <a:cs typeface="+mn-cs"/>
                          <a:sym typeface="Arial"/>
                          <a:rtl val="0"/>
                        </a:rPr>
                        <a:t>verb</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and (3) </a:t>
                      </a:r>
                      <a:r>
                        <a:rPr kumimoji="0" lang="en-US" sz="1100" b="1" i="0" u="sng" strike="noStrike" kern="0" cap="none" spc="0" normalizeH="0" baseline="0" noProof="0" dirty="0" smtClean="0">
                          <a:ln>
                            <a:noFill/>
                          </a:ln>
                          <a:solidFill>
                            <a:srgbClr val="000000"/>
                          </a:solidFill>
                          <a:effectLst/>
                          <a:uLnTx/>
                          <a:uFillTx/>
                          <a:latin typeface="+mn-lt"/>
                          <a:ea typeface="+mn-ea"/>
                          <a:cs typeface="+mn-cs"/>
                          <a:sym typeface="Arial"/>
                          <a:rtl val="0"/>
                        </a:rPr>
                        <a:t>finish your thought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You may use words that are not on the Topic Tally to </a:t>
                      </a:r>
                      <a:r>
                        <a:rPr kumimoji="0" lang="en-US" sz="1100" b="1" i="0" u="none" strike="noStrike" kern="0" cap="none" spc="0" normalizeH="0" baseline="0" noProof="0" dirty="0" smtClean="0">
                          <a:ln>
                            <a:noFill/>
                          </a:ln>
                          <a:solidFill>
                            <a:srgbClr val="002060"/>
                          </a:solidFill>
                          <a:effectLst/>
                          <a:uLnTx/>
                          <a:uFillTx/>
                          <a:latin typeface="+mn-lt"/>
                          <a:ea typeface="+mn-ea"/>
                          <a:cs typeface="+mn-cs"/>
                          <a:sym typeface="Arial"/>
                          <a:rtl val="0"/>
                        </a:rPr>
                        <a:t>Finish Your Thought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if needed.(Write several of the students’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Sentences on the board</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underlining the Topic word(s)).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6738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hMerge="1">
                  <a:txBody>
                    <a:bodyPr/>
                    <a:lstStyle/>
                    <a:p>
                      <a:endParaRPr lang="en-US"/>
                    </a:p>
                  </a:txBody>
                  <a:tcPr/>
                </a:tc>
                <a:tc rowSpan="2">
                  <a:txBody>
                    <a:bodyPr/>
                    <a:lstStyle/>
                    <a:p>
                      <a:pPr marL="231775" marR="0" lvl="0" indent="-17145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“Let’s compare each of your Basic Topic Sentences on the board to the criteria for a Topic Sentence .” (Model a Think Aloud )!</a:t>
                      </a:r>
                      <a:endParaRPr lang="en-US" sz="1100" b="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r h="1877568">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chemeClr val="bg1">
                              <a:lumMod val="50000"/>
                            </a:schemeClr>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800" b="1"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8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Calibri"/>
                          <a:cs typeface="Calibri"/>
                          <a:sym typeface="Calibri"/>
                        </a:rPr>
                        <a:t>Part 2:  Identify the Main Idea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Calibri"/>
                          <a:cs typeface="Calibri"/>
                          <a:sym typeface="Calibri"/>
                        </a:rPr>
                        <a:t> (Topic Sentence - Thesis)</a:t>
                      </a: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gridSpan="2" vMerge="1">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vMerge="1">
                  <a:txBody>
                    <a:bodyPr/>
                    <a:lstStyle/>
                    <a:p>
                      <a:endParaRPr lang="en-US"/>
                    </a:p>
                  </a:txBody>
                  <a:tcPr/>
                </a:tc>
                <a:tc vMerge="1">
                  <a:txBody>
                    <a:bodyPr/>
                    <a:lstStyle/>
                    <a:p>
                      <a:pPr marL="285750" indent="-227013">
                        <a:buSzPct val="150000"/>
                        <a:buFont typeface="Arial" panose="020B0604020202020204" pitchFamily="34" charset="0"/>
                        <a:buChar char="•"/>
                      </a:pPr>
                      <a:endParaRPr lang="en-US" sz="1000" dirty="0" smtClean="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bl>
          </a:graphicData>
        </a:graphic>
      </p:graphicFrame>
      <p:pic>
        <p:nvPicPr>
          <p:cNvPr id="22" name="Picture 21"/>
          <p:cNvPicPr>
            <a:picLocks noChangeAspect="1"/>
          </p:cNvPicPr>
          <p:nvPr/>
        </p:nvPicPr>
        <p:blipFill rotWithShape="1">
          <a:blip r:embed="rId6"/>
          <a:srcRect l="23375" t="43778" r="67058" b="37259"/>
          <a:stretch/>
        </p:blipFill>
        <p:spPr>
          <a:xfrm>
            <a:off x="5990436" y="979923"/>
            <a:ext cx="1665986" cy="856830"/>
          </a:xfrm>
          <a:prstGeom prst="rect">
            <a:avLst/>
          </a:prstGeom>
        </p:spPr>
      </p:pic>
      <p:grpSp>
        <p:nvGrpSpPr>
          <p:cNvPr id="18" name="Group 17"/>
          <p:cNvGrpSpPr/>
          <p:nvPr/>
        </p:nvGrpSpPr>
        <p:grpSpPr>
          <a:xfrm rot="20667221">
            <a:off x="179413" y="6722002"/>
            <a:ext cx="2586868" cy="1183535"/>
            <a:chOff x="109517" y="6533762"/>
            <a:chExt cx="3124794" cy="1128965"/>
          </a:xfrm>
        </p:grpSpPr>
        <p:pic>
          <p:nvPicPr>
            <p:cNvPr id="19"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sp>
        <p:nvSpPr>
          <p:cNvPr id="8" name="Slide Number Placeholder 7"/>
          <p:cNvSpPr>
            <a:spLocks noGrp="1"/>
          </p:cNvSpPr>
          <p:nvPr>
            <p:ph type="sldNum" sz="quarter" idx="12"/>
          </p:nvPr>
        </p:nvSpPr>
        <p:spPr/>
        <p:txBody>
          <a:bodyPr/>
          <a:lstStyle/>
          <a:p>
            <a:fld id="{1A106AFE-017A-4B10-8C59-6A35C2B2E226}" type="slidenum">
              <a:rPr lang="en-US" smtClean="0"/>
              <a:t>26</a:t>
            </a:fld>
            <a:endParaRPr lang="en-US" dirty="0"/>
          </a:p>
        </p:txBody>
      </p:sp>
      <p:pic>
        <p:nvPicPr>
          <p:cNvPr id="23" name="Picture 22"/>
          <p:cNvPicPr/>
          <p:nvPr/>
        </p:nvPicPr>
        <p:blipFill rotWithShape="1">
          <a:blip r:embed="rId7"/>
          <a:srcRect l="40430" t="27206" r="32273" b="23897"/>
          <a:stretch/>
        </p:blipFill>
        <p:spPr bwMode="auto">
          <a:xfrm>
            <a:off x="4543357" y="7499236"/>
            <a:ext cx="2376796" cy="188310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6" name="Date Placeholder 5"/>
          <p:cNvSpPr>
            <a:spLocks noGrp="1"/>
          </p:cNvSpPr>
          <p:nvPr>
            <p:ph type="dt" sz="half" idx="10"/>
          </p:nvPr>
        </p:nvSpPr>
        <p:spPr/>
        <p:txBody>
          <a:bodyPr/>
          <a:lstStyle/>
          <a:p>
            <a:r>
              <a:rPr lang="en-US" smtClean="0"/>
              <a:t>10/3/2016</a:t>
            </a:r>
            <a:endParaRPr lang="en-US" dirty="0"/>
          </a:p>
        </p:txBody>
      </p:sp>
    </p:spTree>
    <p:extLst>
      <p:ext uri="{BB962C8B-B14F-4D97-AF65-F5344CB8AC3E}">
        <p14:creationId xmlns:p14="http://schemas.microsoft.com/office/powerpoint/2010/main" val="2965657147"/>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44004" y="28024"/>
            <a:ext cx="4628225" cy="10547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48260" y="-21617"/>
            <a:ext cx="2873728" cy="1210873"/>
          </a:xfrm>
          <a:prstGeom prst="rect">
            <a:avLst/>
          </a:prstGeom>
        </p:spPr>
        <p:txBody>
          <a:bodyPr wrap="square" lIns="101811" tIns="50906" rIns="101811" bIns="50906">
            <a:spAutoFit/>
          </a:bodyPr>
          <a:lstStyle/>
          <a:p>
            <a:pPr lvl="0" algn="ctr">
              <a:buSzPct val="25000"/>
            </a:pPr>
            <a:r>
              <a:rPr lang="en-US" b="1" dirty="0">
                <a:solidFill>
                  <a:srgbClr val="C00000"/>
                </a:solidFill>
                <a:effectLst>
                  <a:outerShdw blurRad="38100" dist="38100" dir="2700000" algn="tl">
                    <a:srgbClr val="000000">
                      <a:alpha val="43137"/>
                    </a:srgbClr>
                  </a:outerShdw>
                </a:effectLst>
              </a:rPr>
              <a:t>Writing the </a:t>
            </a:r>
            <a:r>
              <a:rPr lang="en-US" b="1" u="sng" dirty="0">
                <a:solidFill>
                  <a:srgbClr val="C00000"/>
                </a:solidFill>
                <a:effectLst>
                  <a:outerShdw blurRad="38100" dist="38100" dir="2700000" algn="tl">
                    <a:srgbClr val="000000">
                      <a:alpha val="43137"/>
                    </a:srgbClr>
                  </a:outerShdw>
                </a:effectLst>
              </a:rPr>
              <a:t>Topic Sentence</a:t>
            </a:r>
          </a:p>
          <a:p>
            <a:pPr lvl="0" algn="ctr">
              <a:buSzPct val="25000"/>
            </a:pPr>
            <a:r>
              <a:rPr lang="en-US" b="1" dirty="0">
                <a:solidFill>
                  <a:srgbClr val="C00000"/>
                </a:solidFill>
                <a:effectLst>
                  <a:outerShdw blurRad="38100" dist="38100" dir="2700000" algn="tl">
                    <a:srgbClr val="000000">
                      <a:alpha val="43137"/>
                    </a:srgbClr>
                  </a:outerShdw>
                </a:effectLst>
              </a:rPr>
              <a:t>of a Brief Text </a:t>
            </a:r>
          </a:p>
          <a:p>
            <a:pPr lvl="0" algn="ctr">
              <a:buSzPct val="25000"/>
            </a:pPr>
            <a:r>
              <a:rPr lang="en-US" b="1" dirty="0">
                <a:solidFill>
                  <a:srgbClr val="C00000"/>
                </a:solidFill>
                <a:effectLst>
                  <a:outerShdw blurRad="38100" dist="38100" dir="2700000" algn="tl">
                    <a:srgbClr val="000000">
                      <a:alpha val="43137"/>
                    </a:srgbClr>
                  </a:outerShdw>
                </a:effectLst>
              </a:rPr>
              <a:t>Lesson 6 – Part 2 …</a:t>
            </a:r>
            <a:r>
              <a:rPr lang="en-US" b="1" i="1" dirty="0">
                <a:solidFill>
                  <a:srgbClr val="C00000"/>
                </a:solidFill>
                <a:effectLst>
                  <a:outerShdw blurRad="38100" dist="38100" dir="2700000" algn="tl">
                    <a:srgbClr val="000000">
                      <a:alpha val="43137"/>
                    </a:srgbClr>
                  </a:outerShdw>
                </a:effectLst>
              </a:rPr>
              <a:t>continued</a:t>
            </a:r>
          </a:p>
        </p:txBody>
      </p:sp>
      <p:grpSp>
        <p:nvGrpSpPr>
          <p:cNvPr id="4" name="Group 3"/>
          <p:cNvGrpSpPr/>
          <p:nvPr/>
        </p:nvGrpSpPr>
        <p:grpSpPr>
          <a:xfrm>
            <a:off x="3462735" y="28024"/>
            <a:ext cx="1099031" cy="1035146"/>
            <a:chOff x="3129712" y="17782"/>
            <a:chExt cx="969733" cy="941042"/>
          </a:xfrm>
        </p:grpSpPr>
        <p:grpSp>
          <p:nvGrpSpPr>
            <p:cNvPr id="101" name="Shape 101"/>
            <p:cNvGrpSpPr/>
            <p:nvPr/>
          </p:nvGrpSpPr>
          <p:grpSpPr>
            <a:xfrm>
              <a:off x="3129712" y="53920"/>
              <a:ext cx="832086" cy="904904"/>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606654" y="17782"/>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ea typeface="Calibri"/>
                  <a:cs typeface="Calibri"/>
                  <a:sym typeface="Calibri"/>
                </a:rPr>
                <a:t>T</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2267837854"/>
              </p:ext>
            </p:extLst>
          </p:nvPr>
        </p:nvGraphicFramePr>
        <p:xfrm>
          <a:off x="114111" y="811083"/>
          <a:ext cx="7557652" cy="9252127"/>
        </p:xfrm>
        <a:graphic>
          <a:graphicData uri="http://schemas.openxmlformats.org/drawingml/2006/table">
            <a:tbl>
              <a:tblPr firstRow="1" bandRow="1">
                <a:noFill/>
              </a:tblPr>
              <a:tblGrid>
                <a:gridCol w="464102"/>
                <a:gridCol w="2612177"/>
                <a:gridCol w="584781"/>
                <a:gridCol w="3896592"/>
              </a:tblGrid>
              <a:tr h="612571">
                <a:tc gridSpan="4">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6 Part 2 </a:t>
                      </a:r>
                      <a:r>
                        <a:rPr kumimoji="0" lang="en-US" sz="1300" b="1" i="1" u="none" strike="noStrike" kern="1200" cap="none" spc="0" normalizeH="0" baseline="0" noProof="0" dirty="0" smtClean="0">
                          <a:ln>
                            <a:noFill/>
                          </a:ln>
                          <a:solidFill>
                            <a:srgbClr val="C00000"/>
                          </a:solidFill>
                          <a:effectLst/>
                          <a:uLnTx/>
                          <a:uFillTx/>
                          <a:latin typeface="+mn-lt"/>
                          <a:ea typeface="+mn-ea"/>
                          <a:cs typeface="+mn-cs"/>
                        </a:rPr>
                        <a:t>continued</a:t>
                      </a:r>
                      <a:r>
                        <a:rPr kumimoji="0" lang="en-US" sz="1300" b="1" i="0" u="none" strike="noStrike" kern="1200" cap="none" spc="0" normalizeH="0" baseline="0" noProof="0" dirty="0" smtClean="0">
                          <a:ln>
                            <a:noFill/>
                          </a:ln>
                          <a:solidFill>
                            <a:srgbClr val="C00000"/>
                          </a:solidFill>
                          <a:effectLst/>
                          <a:uLnTx/>
                          <a:uFillTx/>
                          <a:latin typeface="+mn-lt"/>
                          <a:ea typeface="+mn-ea"/>
                          <a:cs typeface="+mn-cs"/>
                        </a:rPr>
                        <a:t>: </a:t>
                      </a: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 Standard:</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write a Topic Sentence that explains what the author wants the reader to know most about the text.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77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6</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r>
                        <a:rPr lang="en-US" sz="600" dirty="0" smtClean="0"/>
                        <a:t>  </a:t>
                      </a:r>
                    </a:p>
                    <a:p>
                      <a:r>
                        <a:rPr lang="en-US" sz="1100" b="1" baseline="0" dirty="0" smtClean="0"/>
                        <a:t>  </a:t>
                      </a:r>
                      <a:r>
                        <a:rPr lang="en-US" sz="1200" b="1" dirty="0" smtClean="0"/>
                        <a:t>After</a:t>
                      </a:r>
                      <a:r>
                        <a:rPr lang="en-US" sz="1100" dirty="0" smtClean="0"/>
                        <a:t> discussing</a:t>
                      </a:r>
                      <a:r>
                        <a:rPr lang="en-US" sz="1100" baseline="0" dirty="0" smtClean="0"/>
                        <a:t> and comparing each Basic Topic Sentence the students wrote to the Introduction Bookmark…</a:t>
                      </a:r>
                    </a:p>
                    <a:p>
                      <a:pPr marL="171450" indent="-114300">
                        <a:buSzPct val="150000"/>
                        <a:buFont typeface="Arial" panose="020B0604020202020204" pitchFamily="34" charset="0"/>
                        <a:buChar char="•"/>
                      </a:pPr>
                      <a:r>
                        <a:rPr lang="en-US" sz="1100" baseline="0" dirty="0" smtClean="0"/>
                        <a:t> </a:t>
                      </a:r>
                      <a:r>
                        <a:rPr lang="en-US" sz="1100" b="1" i="1" baseline="0" dirty="0" smtClean="0">
                          <a:solidFill>
                            <a:srgbClr val="C00000"/>
                          </a:solidFill>
                        </a:rPr>
                        <a:t>QU</a:t>
                      </a:r>
                      <a:r>
                        <a:rPr lang="en-US" sz="1100" baseline="0" dirty="0" smtClean="0"/>
                        <a:t>:  “What are some things a good Basic Topic Sentence has?”  (tells what the author wants the reader to know MOST about the topic, has several again and again – Topic Tally words, makes sense to the audience and there are no words that the sentence doesn’t need or words that are redundant, irrelevant)</a:t>
                      </a:r>
                      <a:endParaRPr lang="en-US" sz="1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endParaRPr lang="en-US"/>
                    </a:p>
                  </a:txBody>
                  <a:tcPr/>
                </a:tc>
                <a:tc hMerge="1">
                  <a:txBody>
                    <a:bodyPr/>
                    <a:lstStyle/>
                    <a:p>
                      <a:endParaRPr lang="en-US"/>
                    </a:p>
                  </a:txBody>
                  <a:tcPr/>
                </a:tc>
              </a:tr>
              <a:tr h="10972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r>
                        <a:rPr lang="en-US" sz="1700" dirty="0" smtClean="0"/>
                        <a:t> </a:t>
                      </a:r>
                      <a:r>
                        <a:rPr lang="en-US" sz="1100" dirty="0" smtClean="0"/>
                        <a:t> </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Preparing to Refine a Basic Topic Sentence</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to be a Meaningful Sentence (could be considered revising)</a:t>
                      </a:r>
                    </a:p>
                    <a:p>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lang="en-US" sz="1100" dirty="0" smtClean="0"/>
                        <a:t>“Let’s read the </a:t>
                      </a:r>
                      <a:r>
                        <a:rPr lang="en-US" sz="1100" b="1" dirty="0" smtClean="0"/>
                        <a:t>Basic Topic Sentence </a:t>
                      </a:r>
                      <a:r>
                        <a:rPr lang="en-US" sz="1100" dirty="0" smtClean="0"/>
                        <a:t>together that I wrote:  </a:t>
                      </a:r>
                      <a:r>
                        <a:rPr lang="en-US" sz="1100" b="0" i="1" dirty="0" smtClean="0"/>
                        <a:t>The</a:t>
                      </a:r>
                      <a:r>
                        <a:rPr lang="en-US" sz="1100" b="1" i="1" dirty="0" smtClean="0"/>
                        <a:t> </a:t>
                      </a:r>
                      <a:r>
                        <a:rPr lang="en-US" sz="1100" b="1" i="1" u="sng" dirty="0" smtClean="0"/>
                        <a:t>Leaning Tower of Pisa</a:t>
                      </a:r>
                      <a:r>
                        <a:rPr lang="en-US" sz="1100" b="1" i="1" u="none" dirty="0" smtClean="0"/>
                        <a:t> </a:t>
                      </a:r>
                      <a:r>
                        <a:rPr lang="en-US" sz="1100" b="0" i="1" dirty="0" smtClean="0"/>
                        <a:t>could topple if it tilts</a:t>
                      </a:r>
                      <a:r>
                        <a:rPr lang="en-US" sz="1100" b="0" i="1" baseline="0" dirty="0" smtClean="0"/>
                        <a:t> too far</a:t>
                      </a:r>
                      <a:r>
                        <a:rPr lang="en-US" sz="1100" baseline="0" dirty="0" smtClean="0"/>
                        <a:t>.</a:t>
                      </a:r>
                    </a:p>
                    <a:p>
                      <a:r>
                        <a:rPr lang="en-US" sz="1100" baseline="0" dirty="0" smtClean="0"/>
                        <a:t>     I am going to underline the Topic Words:   </a:t>
                      </a:r>
                      <a:r>
                        <a:rPr lang="en-US" sz="1100" b="1" i="1" u="sng" baseline="0" dirty="0" smtClean="0"/>
                        <a:t>Leaning Tower of Pisa</a:t>
                      </a:r>
                      <a:r>
                        <a:rPr lang="en-US" sz="1100" b="1" i="1" u="none" baseline="0" dirty="0" smtClean="0"/>
                        <a:t> </a:t>
                      </a:r>
                      <a:r>
                        <a:rPr lang="en-US" sz="1100" baseline="0" dirty="0" smtClean="0"/>
                        <a:t>because that is who-what the text and this sentence</a:t>
                      </a:r>
                    </a:p>
                    <a:p>
                      <a:pPr marL="115888" indent="-115888"/>
                      <a:r>
                        <a:rPr lang="en-US" sz="1100" baseline="0" dirty="0" smtClean="0"/>
                        <a:t>     is about.  What if I erased </a:t>
                      </a:r>
                      <a:r>
                        <a:rPr lang="en-US" sz="1100" b="1" i="1" u="sng" baseline="0" dirty="0" smtClean="0"/>
                        <a:t>Leaning Tower of Pisa</a:t>
                      </a:r>
                      <a:r>
                        <a:rPr lang="en-US" sz="1100" b="1" i="1" u="none" baseline="0" dirty="0" smtClean="0"/>
                        <a:t> </a:t>
                      </a:r>
                      <a:r>
                        <a:rPr lang="en-US" sz="1100" baseline="0" dirty="0" smtClean="0"/>
                        <a:t>and replaced it with</a:t>
                      </a:r>
                      <a:r>
                        <a:rPr lang="en-US" sz="1100" b="1" i="1" u="none" baseline="0" dirty="0" smtClean="0"/>
                        <a:t> </a:t>
                      </a:r>
                      <a:r>
                        <a:rPr lang="en-US" sz="1100" b="1" i="1" u="sng" baseline="0" dirty="0" smtClean="0"/>
                        <a:t>TREE</a:t>
                      </a:r>
                      <a:r>
                        <a:rPr lang="en-US" sz="1100" baseline="0" dirty="0" smtClean="0"/>
                        <a:t>?  (re-read the sentence with the word    TREE)  Does the sentence make sense with the new word TREE?  If the sentence makes sense with a new word then this  shows us the sentence is not meaningful.  It needs context clues to help the reader know what the Topic is.</a:t>
                      </a:r>
                      <a:endParaRPr lang="en-US" sz="17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endParaRPr lang="en-US"/>
                    </a:p>
                  </a:txBody>
                  <a:tcPr/>
                </a:tc>
                <a:tc hMerge="1">
                  <a:txBody>
                    <a:bodyPr/>
                    <a:lstStyle/>
                    <a:p>
                      <a:endParaRPr lang="en-US"/>
                    </a:p>
                  </a:txBody>
                  <a:tcPr/>
                </a:tc>
              </a:tr>
              <a:tr h="10972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r>
                        <a:rPr lang="en-US" sz="1700" u="none" dirty="0" smtClean="0"/>
                        <a:t> </a:t>
                      </a:r>
                      <a:r>
                        <a:rPr lang="en-US" sz="1200" u="none" dirty="0" smtClean="0"/>
                        <a:t>  </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Refining (revising) a Basic Topic Sentence</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to be a Meaningful Sentence</a:t>
                      </a:r>
                    </a:p>
                    <a:p>
                      <a:pPr marL="171450" indent="-114300">
                        <a:buSzPct val="150000"/>
                        <a:buFont typeface="Arial" panose="020B0604020202020204" pitchFamily="34" charset="0"/>
                        <a:buChar char="•"/>
                      </a:pP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Meaningful sentences give the reader context clues to help the reader determine the meaning of the word(s).”</a:t>
                      </a:r>
                    </a:p>
                    <a:p>
                      <a:pPr marL="171450" indent="-114300">
                        <a:buSzPct val="150000"/>
                        <a:buFont typeface="Arial" panose="020B0604020202020204" pitchFamily="34" charset="0"/>
                        <a:buChar cha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other words on our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Tally</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chart refer to the Leaning Tower of Pisa?”  (landmark, building)</a:t>
                      </a:r>
                    </a:p>
                    <a:p>
                      <a:pPr marL="171450" indent="-114300">
                        <a:buSzPct val="150000"/>
                        <a:buFont typeface="Arial" panose="020B0604020202020204" pitchFamily="34" charset="0"/>
                        <a:buChar cha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“What other words or details in the text refer specifically to the Leaning Tower of Pisa that are not on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Tally</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chart?” (it is in Italy, It is a very old).</a:t>
                      </a:r>
                      <a:endParaRPr kumimoji="0" lang="en-US" sz="1500" b="0" i="1" u="none" strike="noStrike" kern="1200" cap="none" spc="0" normalizeH="0" baseline="0" noProof="0" dirty="0" smtClean="0">
                        <a:ln>
                          <a:noFill/>
                        </a:ln>
                        <a:solidFill>
                          <a:schemeClr val="tx1"/>
                        </a:solidFill>
                        <a:effectLst/>
                        <a:uLnTx/>
                        <a:uFillTx/>
                        <a:latin typeface="+mn-lt"/>
                        <a:ea typeface="+mn-ea"/>
                        <a:cs typeface="+mn-cs"/>
                        <a:sym typeface="Arial"/>
                        <a:rtl val="0"/>
                      </a:endParaRPr>
                    </a:p>
                    <a:p>
                      <a:pPr marL="171450" indent="-114300">
                        <a:buSzPct val="150000"/>
                        <a:buFont typeface="Arial" panose="020B0604020202020204" pitchFamily="34" charset="0"/>
                        <a:buChar char="•"/>
                      </a:pP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These words &amp; details can be context clues that we can add to our </a:t>
                      </a:r>
                      <a:r>
                        <a:rPr kumimoji="0" lang="en-US" sz="1100" b="1" i="0" u="none" strike="noStrike" kern="1200" cap="none" spc="0" normalizeH="0" baseline="0" noProof="0" dirty="0" smtClean="0">
                          <a:ln>
                            <a:noFill/>
                          </a:ln>
                          <a:solidFill>
                            <a:schemeClr val="tx1"/>
                          </a:solidFill>
                          <a:effectLst/>
                          <a:uLnTx/>
                          <a:uFillTx/>
                          <a:latin typeface="+mn-lt"/>
                          <a:ea typeface="+mn-ea"/>
                          <a:cs typeface="+mn-cs"/>
                          <a:sym typeface="Arial"/>
                          <a:rtl val="0"/>
                        </a:rPr>
                        <a:t>Topic Sentence </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to make it more Meaningful.”</a:t>
                      </a:r>
                      <a:endPar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endParaRPr lang="en-US"/>
                    </a:p>
                  </a:txBody>
                  <a:tcPr/>
                </a:tc>
                <a:tc hMerge="1">
                  <a:txBody>
                    <a:bodyPr/>
                    <a:lstStyle/>
                    <a:p>
                      <a:endParaRPr lang="en-US"/>
                    </a:p>
                  </a:txBody>
                  <a:tcPr/>
                </a:tc>
              </a:tr>
              <a:tr h="15697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2">
                  <a:txBody>
                    <a:bodyPr/>
                    <a:lstStyle/>
                    <a:p>
                      <a:pPr marL="571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100" b="1" i="0" u="sng" strike="noStrike" kern="0" cap="none" spc="0" normalizeH="0" baseline="0" noProof="0" dirty="0" smtClean="0">
                        <a:ln>
                          <a:noFill/>
                        </a:ln>
                        <a:solidFill>
                          <a:srgbClr val="000000"/>
                        </a:solidFill>
                        <a:effectLst/>
                        <a:uLnTx/>
                        <a:uFillTx/>
                        <a:latin typeface="+mn-lt"/>
                        <a:ea typeface="+mn-ea"/>
                        <a:cs typeface="+mn-cs"/>
                        <a:sym typeface="Arial"/>
                        <a:rtl val="0"/>
                      </a:endParaRPr>
                    </a:p>
                    <a:p>
                      <a:pPr marL="571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Using Context Clues in Sentences</a:t>
                      </a:r>
                    </a:p>
                    <a:p>
                      <a:pPr marL="228600"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“Context clues help the reader understand the meaning of a word or concept better.  Readers may not know what the Topic Words – </a:t>
                      </a:r>
                      <a:r>
                        <a:rPr kumimoji="0" lang="en-US" sz="1100" b="1" i="1" u="sng" strike="noStrike" kern="0" cap="none" spc="0" normalizeH="0" baseline="0" noProof="0" dirty="0" smtClean="0">
                          <a:ln>
                            <a:noFill/>
                          </a:ln>
                          <a:solidFill>
                            <a:srgbClr val="000000"/>
                          </a:solidFill>
                          <a:effectLst/>
                          <a:uLnTx/>
                          <a:uFillTx/>
                          <a:latin typeface="+mn-lt"/>
                          <a:ea typeface="+mn-ea"/>
                          <a:cs typeface="+mn-cs"/>
                          <a:sym typeface="Arial"/>
                          <a:rtl val="0"/>
                        </a:rPr>
                        <a:t>Leaning Tower of Pisa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is referring to.”</a:t>
                      </a:r>
                    </a:p>
                    <a:p>
                      <a:pPr marL="228600"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endPar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228600"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Model the following sentences.</a:t>
                      </a:r>
                      <a:endPar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endParaRPr lang="en-US"/>
                    </a:p>
                  </a:txBody>
                  <a:tcPr/>
                </a:tc>
                <a:tc>
                  <a:txBody>
                    <a:bodyPr/>
                    <a:lstStyle/>
                    <a:p>
                      <a:pPr marL="571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7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571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none" strike="noStrike" kern="0" cap="none" spc="0" normalizeH="0" baseline="0" noProof="0" dirty="0" smtClean="0">
                          <a:ln>
                            <a:noFill/>
                          </a:ln>
                          <a:solidFill>
                            <a:schemeClr val="accent2">
                              <a:lumMod val="50000"/>
                            </a:schemeClr>
                          </a:solidFill>
                          <a:effectLst/>
                          <a:uLnTx/>
                          <a:uFillTx/>
                          <a:latin typeface="+mn-lt"/>
                          <a:ea typeface="+mn-ea"/>
                          <a:cs typeface="+mn-cs"/>
                          <a:sym typeface="Arial"/>
                          <a:rtl val="0"/>
                        </a:rPr>
                        <a:t>Do the sentences make sense?  Why or Why Not?</a:t>
                      </a:r>
                    </a:p>
                    <a:p>
                      <a:pPr marL="227013" marR="0" lvl="0" indent="-169863"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a:t>
                      </a:r>
                      <a:r>
                        <a:rPr kumimoji="0" lang="en-US" sz="1100" b="1" i="1" u="sng" strike="noStrike" kern="0" cap="none" spc="0" normalizeH="0" baseline="0" noProof="0" dirty="0" smtClean="0">
                          <a:ln>
                            <a:noFill/>
                          </a:ln>
                          <a:solidFill>
                            <a:srgbClr val="000000"/>
                          </a:solidFill>
                          <a:effectLst/>
                          <a:uLnTx/>
                          <a:uFillTx/>
                          <a:latin typeface="+mn-lt"/>
                          <a:ea typeface="+mn-ea"/>
                          <a:cs typeface="+mn-cs"/>
                          <a:sym typeface="Arial"/>
                          <a:rtl val="0"/>
                        </a:rPr>
                        <a:t>Leaning Tower of Pisa</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could topple if it tilts too far.</a:t>
                      </a:r>
                    </a:p>
                    <a:p>
                      <a:pPr marL="169863" marR="0" lvl="0" indent="-112713"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The </a:t>
                      </a:r>
                      <a:r>
                        <a:rPr kumimoji="0" lang="en-US" sz="1100" b="1" i="1" u="sng" strike="noStrike" kern="0" cap="none" spc="0" normalizeH="0" baseline="0" noProof="0" dirty="0" smtClean="0">
                          <a:ln>
                            <a:noFill/>
                          </a:ln>
                          <a:solidFill>
                            <a:srgbClr val="000000"/>
                          </a:solidFill>
                          <a:effectLst/>
                          <a:uLnTx/>
                          <a:uFillTx/>
                          <a:latin typeface="+mn-lt"/>
                          <a:ea typeface="+mn-ea"/>
                          <a:cs typeface="+mn-cs"/>
                          <a:sym typeface="Arial"/>
                          <a:rtl val="0"/>
                        </a:rPr>
                        <a:t>TREE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could topple if it tilts too far.</a:t>
                      </a:r>
                    </a:p>
                    <a:p>
                      <a:pPr marL="571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6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571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none" strike="noStrike" kern="0" cap="none" spc="0" normalizeH="0" baseline="0" noProof="0" dirty="0" smtClean="0">
                          <a:ln>
                            <a:noFill/>
                          </a:ln>
                          <a:solidFill>
                            <a:schemeClr val="accent2">
                              <a:lumMod val="50000"/>
                            </a:schemeClr>
                          </a:solidFill>
                          <a:effectLst/>
                          <a:uLnTx/>
                          <a:uFillTx/>
                          <a:latin typeface="+mn-lt"/>
                          <a:ea typeface="+mn-ea"/>
                          <a:cs typeface="+mn-cs"/>
                          <a:sym typeface="Arial"/>
                          <a:rtl val="0"/>
                        </a:rPr>
                        <a:t>Do the sentences make sense?  Why or Why Not?</a:t>
                      </a:r>
                    </a:p>
                    <a:p>
                      <a:pPr marL="169863" marR="0" lvl="0" indent="-112713"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a:t>
                      </a:r>
                      <a:r>
                        <a:rPr kumimoji="0" lang="en-US" sz="1100" b="1" i="1" u="sng" strike="noStrike" kern="0" cap="none" spc="0" normalizeH="0" baseline="0" noProof="0" dirty="0" smtClean="0">
                          <a:ln>
                            <a:noFill/>
                          </a:ln>
                          <a:solidFill>
                            <a:srgbClr val="000000"/>
                          </a:solidFill>
                          <a:effectLst/>
                          <a:uLnTx/>
                          <a:uFillTx/>
                          <a:latin typeface="+mn-lt"/>
                          <a:ea typeface="+mn-ea"/>
                          <a:cs typeface="+mn-cs"/>
                          <a:sym typeface="Arial"/>
                          <a:rtl val="0"/>
                        </a:rPr>
                        <a:t>Leaning Tower of Pisa</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0" u="none" strike="noStrike" kern="0" cap="none" spc="0" normalizeH="0" baseline="0" noProof="0" dirty="0" smtClean="0">
                          <a:ln>
                            <a:noFill/>
                          </a:ln>
                          <a:solidFill>
                            <a:srgbClr val="C00000"/>
                          </a:solidFill>
                          <a:effectLst/>
                          <a:uLnTx/>
                          <a:uFillTx/>
                          <a:latin typeface="+mn-lt"/>
                          <a:ea typeface="+mn-ea"/>
                          <a:cs typeface="+mn-cs"/>
                          <a:sym typeface="Arial"/>
                          <a:rtl val="0"/>
                        </a:rPr>
                        <a:t>an old building in Italy</a:t>
                      </a:r>
                      <a:r>
                        <a:rPr kumimoji="0" lang="en-US" sz="1100" b="1" i="0" u="none" strike="noStrike" kern="0" cap="none" spc="0" normalizeH="0" baseline="0" noProof="0" dirty="0" smtClean="0">
                          <a:ln>
                            <a:noFill/>
                          </a:ln>
                          <a:solidFill>
                            <a:schemeClr val="tx1"/>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could topple if it tilts too far.</a:t>
                      </a:r>
                    </a:p>
                    <a:p>
                      <a:pPr marL="169863" marR="0" lvl="0" indent="-112713"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a:t>
                      </a:r>
                      <a:r>
                        <a:rPr kumimoji="0" lang="en-US" sz="1100" b="1" i="1" u="sng" strike="noStrike" kern="0" cap="none" spc="0" normalizeH="0" baseline="0" noProof="0" dirty="0" smtClean="0">
                          <a:ln>
                            <a:noFill/>
                          </a:ln>
                          <a:solidFill>
                            <a:srgbClr val="000000"/>
                          </a:solidFill>
                          <a:effectLst/>
                          <a:uLnTx/>
                          <a:uFillTx/>
                          <a:latin typeface="+mn-lt"/>
                          <a:ea typeface="+mn-ea"/>
                          <a:cs typeface="+mn-cs"/>
                          <a:sym typeface="Arial"/>
                          <a:rtl val="0"/>
                        </a:rPr>
                        <a:t>TREE</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an old building in Italy, could topple if….</a:t>
                      </a:r>
                    </a:p>
                    <a:p>
                      <a:pPr marL="571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r>
              <a:tr h="1508760">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10</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58737" indent="0">
                        <a:buSzPct val="150000"/>
                        <a:buFont typeface="Arial" panose="020B0604020202020204" pitchFamily="34" charset="0"/>
                        <a:buNone/>
                      </a:pPr>
                      <a:r>
                        <a:rPr lang="en-US" sz="1100" b="1" i="1" dirty="0" smtClean="0">
                          <a:solidFill>
                            <a:srgbClr val="C00000"/>
                          </a:solidFill>
                        </a:rPr>
                        <a:t>Activity:  </a:t>
                      </a:r>
                      <a:r>
                        <a:rPr lang="en-US" sz="1100" dirty="0" smtClean="0"/>
                        <a:t>Write these sentences on the board.  </a:t>
                      </a:r>
                    </a:p>
                    <a:p>
                      <a:pPr marL="230187" indent="-171450">
                        <a:buSzPct val="100000"/>
                        <a:buFont typeface="Wingdings" panose="05000000000000000000" pitchFamily="2" charset="2"/>
                        <a:buChar char="Ø"/>
                      </a:pPr>
                      <a:r>
                        <a:rPr lang="en-US" sz="1100" dirty="0" smtClean="0"/>
                        <a:t>Toad felt </a:t>
                      </a:r>
                      <a:r>
                        <a:rPr lang="en-US" sz="1100" b="1" i="1" u="sng" dirty="0" smtClean="0"/>
                        <a:t>ostracized</a:t>
                      </a:r>
                      <a:r>
                        <a:rPr lang="en-US" sz="1100" dirty="0" smtClean="0"/>
                        <a:t> because he was left alone at the pond.</a:t>
                      </a:r>
                    </a:p>
                    <a:p>
                      <a:pPr marL="230187" indent="-171450">
                        <a:buSzPct val="100000"/>
                        <a:buFont typeface="Wingdings" panose="05000000000000000000" pitchFamily="2" charset="2"/>
                        <a:buChar char="Ø"/>
                      </a:pPr>
                      <a:r>
                        <a:rPr lang="en-US" sz="1100" dirty="0" smtClean="0"/>
                        <a:t>Yertle</a:t>
                      </a:r>
                      <a:r>
                        <a:rPr lang="en-US" sz="1100" baseline="0" dirty="0" smtClean="0"/>
                        <a:t> the Turtle was </a:t>
                      </a:r>
                      <a:r>
                        <a:rPr lang="en-US" sz="1100" b="1" i="1" u="sng" baseline="0" dirty="0" smtClean="0"/>
                        <a:t>condescending</a:t>
                      </a:r>
                      <a:r>
                        <a:rPr lang="en-US" sz="1100" baseline="0" dirty="0" smtClean="0"/>
                        <a:t> when he thought the other turtles should obey him.</a:t>
                      </a:r>
                      <a:endParaRPr lang="en-US" sz="1100" dirty="0" smtClean="0"/>
                    </a:p>
                    <a:p>
                      <a:pPr marL="230187" indent="-171450">
                        <a:buSzPct val="100000"/>
                        <a:buFont typeface="Wingdings" panose="05000000000000000000" pitchFamily="2" charset="2"/>
                        <a:buChar char="Ø"/>
                      </a:pPr>
                      <a:r>
                        <a:rPr lang="en-US" sz="1100" dirty="0" smtClean="0"/>
                        <a:t>The wolf was </a:t>
                      </a:r>
                      <a:r>
                        <a:rPr lang="en-US" sz="1100" b="1" i="1" u="sng" dirty="0" smtClean="0"/>
                        <a:t>ferocious.</a:t>
                      </a:r>
                    </a:p>
                    <a:p>
                      <a:pPr marL="230187" indent="-171450">
                        <a:buSzPct val="100000"/>
                        <a:buFont typeface="Wingdings" panose="05000000000000000000" pitchFamily="2" charset="2"/>
                        <a:buChar char="Ø"/>
                      </a:pPr>
                      <a:r>
                        <a:rPr kumimoji="0" lang="en-US" sz="1100" b="1" i="1" u="sng" strike="noStrike" kern="1200" cap="none" spc="0" normalizeH="0" baseline="0" noProof="0" dirty="0" smtClean="0">
                          <a:ln>
                            <a:noFill/>
                          </a:ln>
                          <a:solidFill>
                            <a:prstClr val="black"/>
                          </a:solidFill>
                          <a:effectLst/>
                          <a:uLnTx/>
                          <a:uFillTx/>
                          <a:latin typeface="+mn-lt"/>
                          <a:ea typeface="+mn-ea"/>
                          <a:cs typeface="+mn-cs"/>
                        </a:rPr>
                        <a:t>Little Red Riding Hood</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 character in the story, was alone.</a:t>
                      </a:r>
                    </a:p>
                    <a:p>
                      <a:pPr marL="58737" indent="0">
                        <a:buSzPct val="100000"/>
                        <a:buFont typeface="Wingdings" panose="05000000000000000000" pitchFamily="2" charset="2"/>
                        <a:buNone/>
                      </a:pPr>
                      <a:r>
                        <a:rPr lang="en-US" sz="1100" b="1" i="0" dirty="0" smtClean="0">
                          <a:solidFill>
                            <a:schemeClr val="tx1"/>
                          </a:solidFill>
                        </a:rPr>
                        <a:t>REVISIT</a:t>
                      </a:r>
                    </a:p>
                    <a:p>
                      <a:pPr marL="58737" indent="0">
                        <a:buSzPct val="100000"/>
                        <a:buFont typeface="Wingdings" panose="05000000000000000000" pitchFamily="2" charset="2"/>
                        <a:buNone/>
                      </a:pPr>
                      <a:r>
                        <a:rPr lang="en-US" sz="1100" b="1" i="1" dirty="0" smtClean="0">
                          <a:solidFill>
                            <a:srgbClr val="C00000"/>
                          </a:solidFill>
                        </a:rPr>
                        <a:t>QU:  </a:t>
                      </a:r>
                      <a:r>
                        <a:rPr lang="en-US" sz="1100" dirty="0" smtClean="0"/>
                        <a:t>“Which sentences have context clues?  Which do not?</a:t>
                      </a:r>
                      <a:r>
                        <a:rPr lang="en-US" sz="1100" baseline="0" dirty="0" smtClean="0"/>
                        <a:t> How do the clues help the reader understand the underlined word?”</a:t>
                      </a:r>
                      <a:endParaRPr lang="en-US" sz="1100" dirty="0" smtClean="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r h="929640">
                <a:tc rowSpan="2"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800" b="1"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8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Calibri"/>
                          <a:cs typeface="Calibri"/>
                          <a:sym typeface="Calibri"/>
                        </a:rPr>
                        <a:t>Part 2:  Identify the Main Idea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Calibri"/>
                          <a:cs typeface="Calibri"/>
                          <a:sym typeface="Calibri"/>
                        </a:rPr>
                        <a:t> (Topic Sentence - Thesis)</a:t>
                      </a: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100" b="0" i="0" u="none" strike="noStrike" kern="1200" cap="none" spc="0" normalizeH="0" baseline="0" noProof="0" dirty="0" smtClean="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endParaRPr lang="en-US"/>
                    </a:p>
                  </a:txBody>
                  <a:tcPr/>
                </a:tc>
                <a:tc rowSpan="2">
                  <a:txBody>
                    <a:bodyPr/>
                    <a:lstStyle/>
                    <a:p>
                      <a:pPr algn="ctr"/>
                      <a:r>
                        <a:rPr lang="en-US" sz="2400" b="1" dirty="0" smtClean="0"/>
                        <a:t>11</a:t>
                      </a:r>
                      <a:endParaRPr lang="en-US" sz="2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lang="en-US" sz="1700" dirty="0" smtClean="0"/>
                        <a:t> </a:t>
                      </a:r>
                      <a:r>
                        <a:rPr kumimoji="0" lang="en-US" sz="11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T ?”</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r h="1659636">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500" b="0" i="0" u="none" strike="noStrike" kern="1200" cap="none" spc="0" normalizeH="0" baseline="0" noProof="0" dirty="0" smtClean="0">
                          <a:ln>
                            <a:noFill/>
                          </a:ln>
                          <a:solidFill>
                            <a:prstClr val="white">
                              <a:lumMod val="65000"/>
                            </a:prstClr>
                          </a:solidFill>
                          <a:effectLst/>
                          <a:uLnTx/>
                          <a:uFillTx/>
                          <a:latin typeface="+mn-lt"/>
                          <a:ea typeface="+mn-ea"/>
                          <a:cs typeface="+mn-cs"/>
                        </a:rPr>
                        <a:t>Part 1: Topic (students write topic here)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white">
                              <a:lumMod val="65000"/>
                            </a:prstClr>
                          </a:solidFill>
                          <a:effectLst/>
                          <a:uLnTx/>
                          <a:uFillTx/>
                          <a:latin typeface="+mn-lt"/>
                          <a:ea typeface="+mn-ea"/>
                          <a:cs typeface="+mn-cs"/>
                        </a:rPr>
                        <a:t>  _______________________________________</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 </a:t>
                      </a: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  Part 2:  Write a Topic Sentence: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7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bl>
          </a:graphicData>
        </a:graphic>
      </p:graphicFrame>
      <p:grpSp>
        <p:nvGrpSpPr>
          <p:cNvPr id="18" name="Group 17"/>
          <p:cNvGrpSpPr/>
          <p:nvPr/>
        </p:nvGrpSpPr>
        <p:grpSpPr>
          <a:xfrm rot="20667221">
            <a:off x="294622" y="5906858"/>
            <a:ext cx="2586868" cy="1183535"/>
            <a:chOff x="109517" y="6533762"/>
            <a:chExt cx="3124794" cy="1128965"/>
          </a:xfrm>
        </p:grpSpPr>
        <p:pic>
          <p:nvPicPr>
            <p:cNvPr id="19"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sp>
        <p:nvSpPr>
          <p:cNvPr id="8" name="Slide Number Placeholder 7"/>
          <p:cNvSpPr>
            <a:spLocks noGrp="1"/>
          </p:cNvSpPr>
          <p:nvPr>
            <p:ph type="sldNum" sz="quarter" idx="12"/>
          </p:nvPr>
        </p:nvSpPr>
        <p:spPr/>
        <p:txBody>
          <a:bodyPr/>
          <a:lstStyle/>
          <a:p>
            <a:fld id="{1A106AFE-017A-4B10-8C59-6A35C2B2E226}" type="slidenum">
              <a:rPr lang="en-US" smtClean="0"/>
              <a:t>27</a:t>
            </a:fld>
            <a:endParaRPr lang="en-US" dirty="0"/>
          </a:p>
        </p:txBody>
      </p:sp>
      <p:grpSp>
        <p:nvGrpSpPr>
          <p:cNvPr id="5" name="Group 4"/>
          <p:cNvGrpSpPr/>
          <p:nvPr/>
        </p:nvGrpSpPr>
        <p:grpSpPr>
          <a:xfrm>
            <a:off x="7186094" y="8285895"/>
            <a:ext cx="459592" cy="855096"/>
            <a:chOff x="6070560" y="7585405"/>
            <a:chExt cx="405522" cy="777360"/>
          </a:xfrm>
          <a:solidFill>
            <a:schemeClr val="accent2">
              <a:lumMod val="75000"/>
            </a:schemeClr>
          </a:solidFill>
        </p:grpSpPr>
        <p:sp>
          <p:nvSpPr>
            <p:cNvPr id="15" name="Down Arrow 14"/>
            <p:cNvSpPr/>
            <p:nvPr/>
          </p:nvSpPr>
          <p:spPr>
            <a:xfrm>
              <a:off x="6070560" y="7585405"/>
              <a:ext cx="270878" cy="502154"/>
            </a:xfrm>
            <a:prstGeom prst="down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16" name="Down Arrow 15"/>
            <p:cNvSpPr/>
            <p:nvPr/>
          </p:nvSpPr>
          <p:spPr>
            <a:xfrm>
              <a:off x="6205204" y="7585405"/>
              <a:ext cx="270878" cy="777360"/>
            </a:xfrm>
            <a:prstGeom prst="down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grpSp>
      <p:cxnSp>
        <p:nvCxnSpPr>
          <p:cNvPr id="7" name="Straight Arrow Connector 6"/>
          <p:cNvCxnSpPr/>
          <p:nvPr/>
        </p:nvCxnSpPr>
        <p:spPr>
          <a:xfrm>
            <a:off x="2779667" y="5743628"/>
            <a:ext cx="8135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6064" y="139205"/>
            <a:ext cx="2775136" cy="369322"/>
          </a:xfrm>
          <a:prstGeom prst="rect">
            <a:avLst/>
          </a:prstGeom>
          <a:noFill/>
        </p:spPr>
        <p:txBody>
          <a:bodyPr wrap="square" lIns="91368" tIns="45682" rIns="91368" bIns="45682" rtlCol="0">
            <a:spAutoFit/>
          </a:bodyPr>
          <a:lstStyle/>
          <a:p>
            <a:pPr algn="ctr"/>
            <a:r>
              <a:rPr lang="en-US" dirty="0" smtClean="0">
                <a:latin typeface="Arial Black" panose="020B0A04020102020204" pitchFamily="34" charset="0"/>
              </a:rPr>
              <a:t>WRITE a Brief Text</a:t>
            </a:r>
            <a:endParaRPr lang="en-US" dirty="0">
              <a:latin typeface="Arial Black" panose="020B0A04020102020204" pitchFamily="34" charset="0"/>
            </a:endParaRPr>
          </a:p>
        </p:txBody>
      </p:sp>
      <p:sp>
        <p:nvSpPr>
          <p:cNvPr id="2" name="Date Placeholder 1"/>
          <p:cNvSpPr>
            <a:spLocks noGrp="1"/>
          </p:cNvSpPr>
          <p:nvPr>
            <p:ph type="dt" sz="half" idx="10"/>
          </p:nvPr>
        </p:nvSpPr>
        <p:spPr/>
        <p:txBody>
          <a:bodyPr/>
          <a:lstStyle/>
          <a:p>
            <a:r>
              <a:rPr lang="en-US" smtClean="0"/>
              <a:t>10/3/2016</a:t>
            </a:r>
            <a:endParaRPr lang="en-US" dirty="0"/>
          </a:p>
        </p:txBody>
      </p:sp>
    </p:spTree>
    <p:extLst>
      <p:ext uri="{BB962C8B-B14F-4D97-AF65-F5344CB8AC3E}">
        <p14:creationId xmlns:p14="http://schemas.microsoft.com/office/powerpoint/2010/main" val="3628115231"/>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28</a:t>
            </a:fld>
            <a:endParaRPr lang="en-US" dirty="0"/>
          </a:p>
        </p:txBody>
      </p:sp>
      <p:pic>
        <p:nvPicPr>
          <p:cNvPr id="6" name="Picture 3" descr="C:\Users\SUSANR~1\AppData\Local\Temp\book_open_light_shine_out_1600_clr_9090.png"/>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52588" y="966572"/>
            <a:ext cx="5065594" cy="11966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92718" y="1142995"/>
            <a:ext cx="2873728" cy="933874"/>
          </a:xfrm>
          <a:prstGeom prst="rect">
            <a:avLst/>
          </a:prstGeom>
        </p:spPr>
        <p:txBody>
          <a:bodyPr wrap="square" lIns="101882" tIns="50941" rIns="101882" bIns="50941">
            <a:spAutoFit/>
          </a:bodyPr>
          <a:lstStyle/>
          <a:p>
            <a:pPr lvl="0" algn="ctr">
              <a:buSzPct val="25000"/>
            </a:pPr>
            <a:r>
              <a:rPr lang="en-US" b="1" dirty="0">
                <a:solidFill>
                  <a:srgbClr val="C00000"/>
                </a:solidFill>
                <a:effectLst>
                  <a:outerShdw blurRad="38100" dist="38100" dir="2700000" algn="tl">
                    <a:srgbClr val="000000">
                      <a:alpha val="43137"/>
                    </a:srgbClr>
                  </a:outerShdw>
                </a:effectLst>
              </a:rPr>
              <a:t>Writing the </a:t>
            </a:r>
            <a:r>
              <a:rPr lang="en-US" b="1" u="sng" dirty="0">
                <a:solidFill>
                  <a:srgbClr val="C00000"/>
                </a:solidFill>
                <a:effectLst>
                  <a:outerShdw blurRad="38100" dist="38100" dir="2700000" algn="tl">
                    <a:srgbClr val="000000">
                      <a:alpha val="43137"/>
                    </a:srgbClr>
                  </a:outerShdw>
                </a:effectLst>
              </a:rPr>
              <a:t>Topic Sentence</a:t>
            </a:r>
          </a:p>
          <a:p>
            <a:pPr lvl="0" algn="ctr">
              <a:buSzPct val="25000"/>
            </a:pPr>
            <a:r>
              <a:rPr lang="en-US" b="1" dirty="0">
                <a:solidFill>
                  <a:srgbClr val="C00000"/>
                </a:solidFill>
                <a:effectLst>
                  <a:outerShdw blurRad="38100" dist="38100" dir="2700000" algn="tl">
                    <a:srgbClr val="000000">
                      <a:alpha val="43137"/>
                    </a:srgbClr>
                  </a:outerShdw>
                </a:effectLst>
              </a:rPr>
              <a:t>of a Brief Text </a:t>
            </a:r>
          </a:p>
          <a:p>
            <a:pPr lvl="0" algn="ctr">
              <a:buSzPct val="25000"/>
            </a:pPr>
            <a:r>
              <a:rPr lang="en-US" b="1" dirty="0">
                <a:solidFill>
                  <a:srgbClr val="C00000"/>
                </a:solidFill>
                <a:effectLst>
                  <a:outerShdw blurRad="38100" dist="38100" dir="2700000" algn="tl">
                    <a:srgbClr val="000000">
                      <a:alpha val="43137"/>
                    </a:srgbClr>
                  </a:outerShdw>
                </a:effectLst>
              </a:rPr>
              <a:t>Lesson 6 – Part 2</a:t>
            </a:r>
            <a:endParaRPr lang="en-US" sz="1600" b="1" i="1" dirty="0">
              <a:solidFill>
                <a:srgbClr val="C00000"/>
              </a:solidFill>
              <a:effectLst>
                <a:outerShdw blurRad="38100" dist="38100" dir="2700000" algn="tl">
                  <a:srgbClr val="000000">
                    <a:alpha val="43137"/>
                  </a:srgbClr>
                </a:outerShdw>
              </a:effectLst>
            </a:endParaRPr>
          </a:p>
        </p:txBody>
      </p:sp>
      <p:pic>
        <p:nvPicPr>
          <p:cNvPr id="8" name="Shape 102"/>
          <p:cNvPicPr preferRelativeResize="0"/>
          <p:nvPr/>
        </p:nvPicPr>
        <p:blipFill rotWithShape="1">
          <a:blip r:embed="rId3">
            <a:alphaModFix/>
          </a:blip>
          <a:srcRect/>
          <a:stretch/>
        </p:blipFill>
        <p:spPr>
          <a:xfrm>
            <a:off x="3519291" y="1065028"/>
            <a:ext cx="1006460" cy="999759"/>
          </a:xfrm>
          <a:prstGeom prst="rect">
            <a:avLst/>
          </a:prstGeom>
          <a:noFill/>
          <a:ln>
            <a:noFill/>
          </a:ln>
        </p:spPr>
      </p:pic>
      <p:sp>
        <p:nvSpPr>
          <p:cNvPr id="9" name="Rectangle 8"/>
          <p:cNvSpPr/>
          <p:nvPr/>
        </p:nvSpPr>
        <p:spPr>
          <a:xfrm>
            <a:off x="4034222" y="1031617"/>
            <a:ext cx="558496" cy="768253"/>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sp>
        <p:nvSpPr>
          <p:cNvPr id="10" name="Right Arrow 9"/>
          <p:cNvSpPr/>
          <p:nvPr/>
        </p:nvSpPr>
        <p:spPr>
          <a:xfrm>
            <a:off x="7013986" y="1489464"/>
            <a:ext cx="634701" cy="24093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smtClean="0"/>
              <a:t>10/3/2016</a:t>
            </a:r>
            <a:endParaRPr lang="en-US" dirty="0"/>
          </a:p>
        </p:txBody>
      </p:sp>
      <p:sp>
        <p:nvSpPr>
          <p:cNvPr id="3" name="TextBox 2"/>
          <p:cNvSpPr txBox="1"/>
          <p:nvPr/>
        </p:nvSpPr>
        <p:spPr>
          <a:xfrm>
            <a:off x="283708" y="2247442"/>
            <a:ext cx="2401677" cy="369332"/>
          </a:xfrm>
          <a:prstGeom prst="rect">
            <a:avLst/>
          </a:prstGeom>
          <a:noFill/>
        </p:spPr>
        <p:txBody>
          <a:bodyPr wrap="square" rtlCol="0">
            <a:spAutoFit/>
          </a:bodyPr>
          <a:lstStyle/>
          <a:p>
            <a:r>
              <a:rPr lang="en-US" dirty="0" smtClean="0"/>
              <a:t>Teacher Notes</a:t>
            </a:r>
            <a:endParaRPr lang="en-US" dirty="0"/>
          </a:p>
        </p:txBody>
      </p:sp>
    </p:spTree>
    <p:extLst>
      <p:ext uri="{BB962C8B-B14F-4D97-AF65-F5344CB8AC3E}">
        <p14:creationId xmlns:p14="http://schemas.microsoft.com/office/powerpoint/2010/main" val="82650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86295252"/>
              </p:ext>
            </p:extLst>
          </p:nvPr>
        </p:nvGraphicFramePr>
        <p:xfrm>
          <a:off x="54375" y="212457"/>
          <a:ext cx="7628351" cy="9227820"/>
        </p:xfrm>
        <a:graphic>
          <a:graphicData uri="http://schemas.openxmlformats.org/drawingml/2006/table">
            <a:tbl>
              <a:tblPr firstRow="1" bandRow="1">
                <a:tableStyleId>{5C22544A-7EE6-4342-B048-85BDC9FD1C3A}</a:tableStyleId>
              </a:tblPr>
              <a:tblGrid>
                <a:gridCol w="2662946"/>
                <a:gridCol w="994653"/>
                <a:gridCol w="2223000"/>
                <a:gridCol w="891276"/>
                <a:gridCol w="856476"/>
              </a:tblGrid>
              <a:tr h="370127">
                <a:tc gridSpan="2">
                  <a:txBody>
                    <a:bodyPr/>
                    <a:lstStyle/>
                    <a:p>
                      <a:pPr marL="0" marR="0" lvl="0" indent="0" algn="ctr" defTabSz="77724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srgbClr val="C00000"/>
                          </a:solidFill>
                          <a:effectLst/>
                          <a:uLnTx/>
                          <a:uFillTx/>
                          <a:latin typeface="+mn-lt"/>
                          <a:ea typeface="+mn-ea"/>
                          <a:cs typeface="+mn-cs"/>
                        </a:rPr>
                        <a:t>Grade 5  Level</a:t>
                      </a:r>
                    </a:p>
                    <a:p>
                      <a:pPr marL="0" marR="0" lvl="0" indent="0" algn="ctr" defTabSz="77724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srgbClr val="C00000"/>
                          </a:solidFill>
                          <a:effectLst/>
                          <a:uLnTx/>
                          <a:uFillTx/>
                          <a:latin typeface="+mn-lt"/>
                          <a:ea typeface="+mn-ea"/>
                          <a:cs typeface="+mn-cs"/>
                        </a:rPr>
                        <a:t>Writing the Topic Sentence</a:t>
                      </a:r>
                    </a:p>
                    <a:p>
                      <a:pPr marL="0" marR="0" lvl="0" indent="0" algn="ctr" defTabSz="77724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srgbClr val="C00000"/>
                          </a:solidFill>
                          <a:effectLst/>
                          <a:uLnTx/>
                          <a:uFillTx/>
                          <a:latin typeface="+mn-lt"/>
                          <a:ea typeface="+mn-ea"/>
                          <a:cs typeface="+mn-cs"/>
                        </a:rPr>
                        <a:t>of a Brief Text </a:t>
                      </a:r>
                    </a:p>
                    <a:p>
                      <a:pPr marL="0" marR="0" lvl="0" indent="0" algn="ctr" defTabSz="77724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srgbClr val="C00000"/>
                          </a:solidFill>
                          <a:effectLst/>
                          <a:uLnTx/>
                          <a:uFillTx/>
                          <a:latin typeface="+mn-lt"/>
                          <a:ea typeface="+mn-ea"/>
                          <a:cs typeface="+mn-cs"/>
                        </a:rPr>
                        <a:t>Lesson 6 – Part 2 </a:t>
                      </a:r>
                      <a:endParaRPr kumimoji="0" lang="en-US" sz="1600" b="1"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How do fifth grade students write a Topic Sentence?</a:t>
                      </a:r>
                    </a:p>
                    <a:p>
                      <a:pPr marL="5715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6 – Part 2</a:t>
                      </a:r>
                      <a:r>
                        <a:rPr kumimoji="0" lang="en-US" sz="1400" b="1" i="0" u="none" strike="noStrike" kern="1200" cap="none" spc="0" normalizeH="0" baseline="0" noProof="0" dirty="0" smtClean="0">
                          <a:ln>
                            <a:noFill/>
                          </a:ln>
                          <a:solidFill>
                            <a:srgbClr val="C00000"/>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Standards RI.2a , W.2.a, L.1, L.4</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write a Topic Sentence that explains what the author wants the reader to know MOST about a topic.</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0">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200" b="1" dirty="0" smtClean="0"/>
                        <a:t>Essential Skills</a:t>
                      </a:r>
                      <a:r>
                        <a:rPr lang="en-US" sz="1200" b="1" baseline="0" dirty="0" smtClean="0"/>
                        <a:t> and Concepts</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200" b="1" dirty="0" smtClean="0"/>
                        <a:t>Vocabulary</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CCSS.ELA-LITERACY.RI.5.2</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Determine two or more main ideas of a text and explain how they are supported by key details; summarize the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in reference to writing a topic sentence for a text with no introduction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smtClean="0">
                          <a:ln>
                            <a:noFill/>
                          </a:ln>
                          <a:solidFill>
                            <a:prstClr val="black"/>
                          </a:solidFill>
                          <a:effectLst/>
                          <a:uLnTx/>
                          <a:uFillTx/>
                          <a:latin typeface="+mn-lt"/>
                          <a:ea typeface="+mn-ea"/>
                          <a:cs typeface="+mn-cs"/>
                        </a:rPr>
                        <a:t>Note:  Fifth  grade students should be able to identify Key Details in the body of a text with no introduction that will help them form a Topic Sentence (Main Idea).  In grade 5 students also begin to understand that the text can have two or Main Ideas summarized in the body of the text. </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reading to prepare to a write a Topic Sentence, for a text with no introduction, students need to be able to…</a:t>
                      </a: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lang="en-US" sz="800" dirty="0" smtClean="0"/>
                    </a:p>
                    <a:p>
                      <a:pPr marL="285750" indent="-285750">
                        <a:buFont typeface="Wingdings" panose="05000000000000000000" pitchFamily="2" charset="2"/>
                        <a:buChar char="q"/>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number paragraphs or sections of a text before taking notes.</a:t>
                      </a:r>
                    </a:p>
                    <a:p>
                      <a:pPr marL="285750" indent="-285750">
                        <a:buFont typeface="Wingdings" panose="05000000000000000000" pitchFamily="2" charset="2"/>
                        <a:buChar char="q"/>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understand that a Topic Sentence represents the Main Idea.</a:t>
                      </a:r>
                    </a:p>
                    <a:p>
                      <a:pPr marL="285750" indent="-285750">
                        <a:buFont typeface="Wingdings" panose="05000000000000000000" pitchFamily="2" charset="2"/>
                        <a:buChar char="q"/>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take notes while reading to identify which key details (</a:t>
                      </a:r>
                      <a:r>
                        <a:rPr kumimoji="0" lang="en-US" sz="800" b="1" i="0" u="none" strike="noStrike" kern="1200" cap="none" spc="0" normalizeH="0" baseline="0" noProof="0" dirty="0" smtClean="0">
                          <a:ln>
                            <a:noFill/>
                          </a:ln>
                          <a:solidFill>
                            <a:prstClr val="black"/>
                          </a:solidFill>
                          <a:effectLst/>
                          <a:uLnTx/>
                          <a:uFillTx/>
                          <a:latin typeface="+mn-lt"/>
                          <a:ea typeface="+mn-ea"/>
                          <a:cs typeface="+mn-cs"/>
                        </a:rPr>
                        <a:t>facts, definitions, concrete details, quotes or examples</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 in the  body and/or conclusion of the text  explains what the author wants the reader to know MOST about the topic .</a:t>
                      </a:r>
                    </a:p>
                    <a:p>
                      <a:pPr marL="285750" indent="-285750">
                        <a:buFont typeface="Wingdings" panose="05000000000000000000" pitchFamily="2" charset="2"/>
                        <a:buChar char="q"/>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know how to  use the Topic Tally words and the K/N Charts as a support  for identifying the Main Idea.</a:t>
                      </a:r>
                    </a:p>
                    <a:p>
                      <a:pPr marL="285750" indent="-285750">
                        <a:buFont typeface="Wingdings" panose="05000000000000000000" pitchFamily="2" charset="2"/>
                        <a:buChar char="q"/>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decide what the Main Idea – Topic Sentence should be.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797731">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800" dirty="0" smtClean="0"/>
                        <a:t>main idea</a:t>
                      </a:r>
                    </a:p>
                    <a:p>
                      <a:pPr marL="112713" indent="-112713">
                        <a:buFont typeface="Arial" panose="020B0604020202020204" pitchFamily="34" charset="0"/>
                        <a:buChar char="•"/>
                      </a:pPr>
                      <a:r>
                        <a:rPr lang="en-US" sz="800" dirty="0" smtClean="0"/>
                        <a:t>summarize</a:t>
                      </a:r>
                    </a:p>
                    <a:p>
                      <a:pPr marL="112713" indent="-112713">
                        <a:buFont typeface="Arial" panose="020B0604020202020204" pitchFamily="34" charset="0"/>
                        <a:buChar char="•"/>
                      </a:pPr>
                      <a:r>
                        <a:rPr lang="en-US" sz="800" dirty="0" smtClean="0"/>
                        <a:t>support</a:t>
                      </a:r>
                    </a:p>
                    <a:p>
                      <a:pPr marL="112713" indent="-112713">
                        <a:buFont typeface="Arial" panose="020B0604020202020204" pitchFamily="34" charset="0"/>
                        <a:buChar char="•"/>
                      </a:pPr>
                      <a:r>
                        <a:rPr lang="en-US" sz="800" dirty="0" smtClean="0"/>
                        <a:t>explain</a:t>
                      </a:r>
                    </a:p>
                    <a:p>
                      <a:pPr marL="112713" indent="-112713">
                        <a:buFont typeface="Arial" panose="020B0604020202020204" pitchFamily="34" charset="0"/>
                        <a:buChar char="•"/>
                      </a:pPr>
                      <a:r>
                        <a:rPr lang="en-US" sz="800" dirty="0" smtClean="0"/>
                        <a:t>key</a:t>
                      </a:r>
                      <a:r>
                        <a:rPr lang="en-US" sz="800" baseline="0" dirty="0" smtClean="0"/>
                        <a:t> details</a:t>
                      </a:r>
                    </a:p>
                    <a:p>
                      <a:pPr marL="112713" indent="-112713">
                        <a:buFont typeface="Arial" panose="020B0604020202020204" pitchFamily="34" charset="0"/>
                        <a:buChar char="•"/>
                      </a:pPr>
                      <a:r>
                        <a:rPr lang="en-US" sz="800" baseline="0" dirty="0" smtClean="0"/>
                        <a:t>topic sentence</a:t>
                      </a:r>
                    </a:p>
                    <a:p>
                      <a:pPr marL="112713" indent="-112713">
                        <a:buFont typeface="Arial" panose="020B0604020202020204" pitchFamily="34" charset="0"/>
                        <a:buChar char="•"/>
                      </a:pPr>
                      <a:r>
                        <a:rPr lang="en-US" sz="800" baseline="0" dirty="0" smtClean="0"/>
                        <a:t>relevant</a:t>
                      </a:r>
                      <a:endParaRPr lang="en-US" sz="8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2713" indent="-112713">
                        <a:buFont typeface="Arial" panose="020B0604020202020204" pitchFamily="34" charset="0"/>
                        <a:buChar char="•"/>
                      </a:pPr>
                      <a:r>
                        <a:rPr lang="es-ES_tradnl" sz="800" b="0" noProof="0" dirty="0" smtClean="0">
                          <a:solidFill>
                            <a:schemeClr val="tx1"/>
                          </a:solidFill>
                        </a:rPr>
                        <a:t>idea ___</a:t>
                      </a:r>
                    </a:p>
                    <a:p>
                      <a:pPr marL="112713" indent="-112713">
                        <a:buFont typeface="Arial" panose="020B0604020202020204" pitchFamily="34" charset="0"/>
                        <a:buChar char="•"/>
                      </a:pPr>
                      <a:endParaRPr lang="es-ES_tradnl" sz="800" b="0" noProof="0" dirty="0" smtClean="0">
                        <a:solidFill>
                          <a:schemeClr val="tx1"/>
                        </a:solidFill>
                      </a:endParaRPr>
                    </a:p>
                    <a:p>
                      <a:pPr marL="112713" indent="-112713">
                        <a:buFont typeface="Arial" panose="020B0604020202020204" pitchFamily="34" charset="0"/>
                        <a:buChar char="•"/>
                      </a:pPr>
                      <a:endParaRPr lang="es-ES_tradnl" sz="800" b="0" noProof="0" dirty="0" smtClean="0">
                        <a:solidFill>
                          <a:schemeClr val="tx1"/>
                        </a:solidFill>
                      </a:endParaRPr>
                    </a:p>
                    <a:p>
                      <a:pPr marL="112713" indent="-112713">
                        <a:buFont typeface="Arial" panose="020B0604020202020204" pitchFamily="34" charset="0"/>
                        <a:buChar char="•"/>
                      </a:pPr>
                      <a:r>
                        <a:rPr lang="es-ES_tradnl" sz="800" b="0" noProof="0" dirty="0" smtClean="0">
                          <a:solidFill>
                            <a:schemeClr val="tx1"/>
                          </a:solidFill>
                        </a:rPr>
                        <a:t>explique</a:t>
                      </a:r>
                    </a:p>
                    <a:p>
                      <a:pPr marL="112713" indent="-112713">
                        <a:buFont typeface="Arial" panose="020B0604020202020204" pitchFamily="34" charset="0"/>
                        <a:buChar char="•"/>
                      </a:pPr>
                      <a:r>
                        <a:rPr lang="es-ES_tradnl" sz="800" b="0" noProof="0" dirty="0" smtClean="0">
                          <a:solidFill>
                            <a:schemeClr val="tx1"/>
                          </a:solidFill>
                        </a:rPr>
                        <a:t>detalles ___</a:t>
                      </a:r>
                    </a:p>
                    <a:p>
                      <a:pPr marL="112713" indent="-112713">
                        <a:buFont typeface="Arial" panose="020B0604020202020204" pitchFamily="34" charset="0"/>
                        <a:buChar char="•"/>
                      </a:pPr>
                      <a:endParaRPr lang="es-ES_tradnl" sz="800" b="0" noProof="0" dirty="0" smtClean="0">
                        <a:solidFill>
                          <a:schemeClr val="tx1"/>
                        </a:solidFill>
                      </a:endParaRPr>
                    </a:p>
                    <a:p>
                      <a:pPr marL="112713" indent="-112713">
                        <a:buFont typeface="Arial" panose="020B0604020202020204" pitchFamily="34" charset="0"/>
                        <a:buChar char="•"/>
                      </a:pPr>
                      <a:r>
                        <a:rPr lang="es-ES_tradnl" sz="800" b="0" noProof="0" dirty="0" smtClean="0">
                          <a:solidFill>
                            <a:schemeClr val="tx1"/>
                          </a:solidFill>
                        </a:rPr>
                        <a:t>relevante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324322">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CCSS.ELA-LITERACY.W.5.2a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Write informative/explanatory texts to examine a topic and convey ideas and information clearly.</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Introduce a topic clearly, provide a general observation and focus, and group related information logically; include formatting (e.g., headings), illustrations, and multimedia when useful to aiding comprehension.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Develop the topic with facts, definitions, concrete details, quotations, or other information and examples related to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75000"/>
                            </a:prstClr>
                          </a:solidFill>
                          <a:effectLst/>
                          <a:uLnTx/>
                          <a:uFillTx/>
                          <a:latin typeface="+mn-lt"/>
                          <a:ea typeface="+mn-ea"/>
                          <a:cs typeface="+mn-cs"/>
                        </a:rPr>
                        <a:t>CCSS.ELA-Literacy.W.5.2.c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75000"/>
                            </a:prstClr>
                          </a:solidFill>
                          <a:effectLst/>
                          <a:uLnTx/>
                          <a:uFillTx/>
                          <a:latin typeface="+mn-lt"/>
                          <a:ea typeface="+mn-ea"/>
                          <a:cs typeface="+mn-cs"/>
                        </a:rPr>
                        <a:t>Link ideas within and across categories of information using words, phrases, and clauses (e.g., in contrast, especially).</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75000"/>
                            </a:prstClr>
                          </a:solidFill>
                          <a:effectLst/>
                          <a:uLnTx/>
                          <a:uFillTx/>
                          <a:latin typeface="+mn-lt"/>
                          <a:ea typeface="+mn-ea"/>
                          <a:cs typeface="+mn-cs"/>
                        </a:rPr>
                        <a:t>CCSS.ELA-Literacy.W.5.2.d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75000"/>
                            </a:prstClr>
                          </a:solidFill>
                          <a:effectLst/>
                          <a:uLnTx/>
                          <a:uFillTx/>
                          <a:latin typeface="+mn-lt"/>
                          <a:ea typeface="+mn-ea"/>
                          <a:cs typeface="+mn-cs"/>
                        </a:rPr>
                        <a:t>Use precise language and domain-specific vocabulary to inform about or explain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75000"/>
                            </a:prstClr>
                          </a:solidFill>
                          <a:effectLst/>
                          <a:uLnTx/>
                          <a:uFillTx/>
                          <a:latin typeface="+mn-lt"/>
                          <a:ea typeface="+mn-ea"/>
                          <a:cs typeface="+mn-cs"/>
                        </a:rPr>
                        <a:t>CCSS.ELA-Literacy.W.5.2.e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75000"/>
                            </a:prstClr>
                          </a:solidFill>
                          <a:effectLst/>
                          <a:uLnTx/>
                          <a:uFillTx/>
                          <a:latin typeface="+mn-lt"/>
                          <a:ea typeface="+mn-ea"/>
                          <a:cs typeface="+mn-cs"/>
                        </a:rPr>
                        <a:t>Provide a concluding statement or section related to the information or explanation presented.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in reference to writing a Topic Sentence for an incomplete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writing a Topic Sentence for a text with no introduction, students need to be able to…</a:t>
                      </a:r>
                    </a:p>
                    <a:p>
                      <a:pPr marL="0" indent="0">
                        <a:buFont typeface="Wingdings" panose="05000000000000000000" pitchFamily="2" charset="2"/>
                        <a:buNone/>
                      </a:pPr>
                      <a:endParaRPr lang="en-US" sz="800" dirty="0" smtClean="0"/>
                    </a:p>
                    <a:p>
                      <a:pPr marL="287338" marR="0" lvl="0" indent="-2873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their own notes as a source to gather ideas to write a Topic Sentence.</a:t>
                      </a:r>
                    </a:p>
                    <a:p>
                      <a:pPr marL="287338" marR="0" lvl="0" indent="-2873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organize related information  (facts, definitions, concrete details, quotations, or other information and examples)  in a graphic organizer.</a:t>
                      </a:r>
                    </a:p>
                    <a:p>
                      <a:pPr marL="287338" marR="0" lvl="0" indent="-2873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distinguish which Key Details  best summarize the Main Idea (main details and supporting details).</a:t>
                      </a:r>
                      <a:endParaRPr lang="en-US" sz="800" baseline="0" dirty="0" smtClean="0"/>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write a Topic Sentence.</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00" b="0" i="1" u="none" strike="noStrike" kern="1200" cap="none" spc="0" normalizeH="0" baseline="0" noProof="0" dirty="0" smtClean="0">
                          <a:ln>
                            <a:noFill/>
                          </a:ln>
                          <a:solidFill>
                            <a:prstClr val="black"/>
                          </a:solidFill>
                          <a:effectLst/>
                          <a:uLnTx/>
                          <a:uFillTx/>
                          <a:latin typeface="+mn-lt"/>
                          <a:ea typeface="+mn-ea"/>
                          <a:cs typeface="+mn-cs"/>
                        </a:rPr>
                        <a:t>Note:  In grade 5 students should identify which Key Details should be included in a Topic Sentence and write a Topic Sentence (this is a summary skill). This is a very important skill that takes  consistent practice.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58738" marR="0" lvl="0" indent="-5873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chemeClr val="dk1"/>
                          </a:solidFill>
                          <a:effectLst/>
                          <a:uLnTx/>
                          <a:uFillTx/>
                          <a:latin typeface="+mn-lt"/>
                          <a:ea typeface="+mn-ea"/>
                          <a:cs typeface="+mn-cs"/>
                        </a:rPr>
                        <a:t>  </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organize</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key details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topic sentence</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main idea</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group</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related</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evidence</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facts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definitions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concrete details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quotes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examples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7475" indent="-117475">
                        <a:buFont typeface="Arial" panose="020B0604020202020204" pitchFamily="34" charset="0"/>
                        <a:buChar char="•"/>
                      </a:pPr>
                      <a:r>
                        <a:rPr lang="es-ES_tradnl" sz="800" b="0" noProof="0" dirty="0" smtClean="0">
                          <a:solidFill>
                            <a:schemeClr val="tx1"/>
                          </a:solidFill>
                        </a:rPr>
                        <a:t>organice</a:t>
                      </a:r>
                    </a:p>
                    <a:p>
                      <a:pPr marL="117475" indent="-117475">
                        <a:buFont typeface="Arial" panose="020B0604020202020204" pitchFamily="34" charset="0"/>
                        <a:buChar char="•"/>
                      </a:pPr>
                      <a:r>
                        <a:rPr lang="es-ES_tradnl" sz="800" b="0" noProof="0" dirty="0" smtClean="0">
                          <a:solidFill>
                            <a:schemeClr val="tx1"/>
                          </a:solidFill>
                        </a:rPr>
                        <a:t>detalles ___</a:t>
                      </a:r>
                    </a:p>
                    <a:p>
                      <a:pPr marL="117475" indent="-117475">
                        <a:buFont typeface="Arial" panose="020B0604020202020204" pitchFamily="34" charset="0"/>
                        <a:buChar char="•"/>
                      </a:pPr>
                      <a:endParaRPr lang="es-ES_tradnl" sz="800" b="0" noProof="0" dirty="0" smtClean="0">
                        <a:solidFill>
                          <a:schemeClr val="tx1"/>
                        </a:solidFill>
                      </a:endParaRPr>
                    </a:p>
                    <a:p>
                      <a:pPr marL="117475" indent="-117475">
                        <a:buFont typeface="Arial" panose="020B0604020202020204" pitchFamily="34" charset="0"/>
                        <a:buChar char="•"/>
                      </a:pPr>
                      <a:endParaRPr lang="es-ES_tradnl" sz="800" b="0" noProof="0" dirty="0" smtClean="0">
                        <a:solidFill>
                          <a:schemeClr val="tx1"/>
                        </a:solidFill>
                      </a:endParaRPr>
                    </a:p>
                    <a:p>
                      <a:pPr marL="117475" indent="-117475">
                        <a:buFont typeface="Arial" panose="020B0604020202020204" pitchFamily="34" charset="0"/>
                        <a:buChar char="•"/>
                      </a:pPr>
                      <a:r>
                        <a:rPr lang="es-ES_tradnl" sz="800" b="0" noProof="0" dirty="0" smtClean="0">
                          <a:solidFill>
                            <a:schemeClr val="tx1"/>
                          </a:solidFill>
                        </a:rPr>
                        <a:t>idea ___</a:t>
                      </a:r>
                    </a:p>
                    <a:p>
                      <a:pPr marL="117475" indent="-117475">
                        <a:buFont typeface="Arial" panose="020B0604020202020204" pitchFamily="34" charset="0"/>
                        <a:buChar char="•"/>
                      </a:pPr>
                      <a:r>
                        <a:rPr lang="es-ES_tradnl" sz="800" b="0" noProof="0" dirty="0" smtClean="0">
                          <a:solidFill>
                            <a:schemeClr val="tx1"/>
                          </a:solidFill>
                        </a:rPr>
                        <a:t>grupo</a:t>
                      </a:r>
                    </a:p>
                    <a:p>
                      <a:pPr marL="117475" indent="-117475">
                        <a:buFont typeface="Arial" panose="020B0604020202020204" pitchFamily="34" charset="0"/>
                        <a:buChar char="•"/>
                      </a:pPr>
                      <a:r>
                        <a:rPr lang="es-ES_tradnl" sz="800" b="0" noProof="0" dirty="0" smtClean="0">
                          <a:solidFill>
                            <a:schemeClr val="tx1"/>
                          </a:solidFill>
                        </a:rPr>
                        <a:t>relacionado</a:t>
                      </a:r>
                    </a:p>
                    <a:p>
                      <a:pPr marL="117475" indent="-117475">
                        <a:buFont typeface="Arial" panose="020B0604020202020204" pitchFamily="34" charset="0"/>
                        <a:buChar char="•"/>
                      </a:pPr>
                      <a:r>
                        <a:rPr lang="es-ES_tradnl" sz="800" b="0" noProof="0" dirty="0" smtClean="0">
                          <a:solidFill>
                            <a:schemeClr val="tx1"/>
                          </a:solidFill>
                        </a:rPr>
                        <a:t>evidencia</a:t>
                      </a:r>
                    </a:p>
                    <a:p>
                      <a:pPr marL="117475" indent="-117475">
                        <a:buFont typeface="Arial" panose="020B0604020202020204" pitchFamily="34" charset="0"/>
                        <a:buChar char="•"/>
                      </a:pPr>
                      <a:endParaRPr lang="es-ES_tradnl" sz="800" b="0" noProof="0" dirty="0" smtClean="0">
                        <a:solidFill>
                          <a:schemeClr val="tx1"/>
                        </a:solidFill>
                      </a:endParaRPr>
                    </a:p>
                    <a:p>
                      <a:pPr marL="117475" indent="-117475">
                        <a:buFont typeface="Arial" panose="020B0604020202020204" pitchFamily="34" charset="0"/>
                        <a:buChar char="•"/>
                      </a:pPr>
                      <a:r>
                        <a:rPr lang="es-ES_tradnl" sz="800" b="0" noProof="0" dirty="0" smtClean="0">
                          <a:solidFill>
                            <a:schemeClr val="tx1"/>
                          </a:solidFill>
                        </a:rPr>
                        <a:t>definiciones</a:t>
                      </a:r>
                    </a:p>
                    <a:p>
                      <a:pPr marL="117475" indent="-117475">
                        <a:buFont typeface="Arial" panose="020B0604020202020204" pitchFamily="34" charset="0"/>
                        <a:buChar char="•"/>
                      </a:pPr>
                      <a:r>
                        <a:rPr lang="es-ES_tradnl" sz="800" b="0" noProof="0" dirty="0" smtClean="0">
                          <a:solidFill>
                            <a:schemeClr val="tx1"/>
                          </a:solidFill>
                        </a:rPr>
                        <a:t>detalles concretos</a:t>
                      </a:r>
                    </a:p>
                    <a:p>
                      <a:pPr marL="117475" indent="-117475">
                        <a:buFont typeface="Arial" panose="020B0604020202020204" pitchFamily="34" charset="0"/>
                        <a:buChar char="•"/>
                      </a:pPr>
                      <a:endParaRPr lang="es-ES_tradnl" sz="800" b="0" noProof="0" dirty="0" smtClean="0">
                        <a:solidFill>
                          <a:schemeClr val="tx1"/>
                        </a:solidFill>
                      </a:endParaRPr>
                    </a:p>
                    <a:p>
                      <a:pPr marL="117475" indent="-117475">
                        <a:buFont typeface="Arial" panose="020B0604020202020204" pitchFamily="34" charset="0"/>
                        <a:buChar char="•"/>
                      </a:pPr>
                      <a:r>
                        <a:rPr lang="es-ES_tradnl" sz="800" b="0" noProof="0" dirty="0" smtClean="0">
                          <a:solidFill>
                            <a:schemeClr val="tx1"/>
                          </a:solidFill>
                        </a:rPr>
                        <a:t>ejemplos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740254">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CCSS.ELA-LITERACY L.5.1 (see entire standard)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10</a:t>
                      </a: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Demonstrate command of the conventions of standard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English grammar and usage </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when writing or speaking.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in reference to using grammar correctly when writing a basic (simple)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writing a basic Topic Sentence (IVF model) students need to be able to… (see complete TBEAR lesson)</a:t>
                      </a: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230188" marR="0" lvl="0" indent="-23018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identify the noun or subject of the text.(I)</a:t>
                      </a:r>
                    </a:p>
                    <a:p>
                      <a:pPr marL="230188" marR="0" lvl="0" indent="-23018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the correct subject/verb agreement in the Topic Sentence (V)</a:t>
                      </a:r>
                    </a:p>
                    <a:p>
                      <a:pPr marL="230188" marR="0" lvl="0" indent="-23018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related noun, adjectives, pronouns and adverbs as needed to finish (tell more about the topic) the Topic Sentence (F)</a:t>
                      </a:r>
                    </a:p>
                    <a:p>
                      <a:pPr marL="230188" marR="0" lvl="0" indent="-23018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produce a variety of sentences types.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subject noun</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verb</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agreement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nouns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adjective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pronoun</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adverb</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s-ES_tradnl" sz="800" b="0" noProof="0" dirty="0" smtClean="0">
                        <a:solidFill>
                          <a:schemeClr val="tx1"/>
                        </a:solidFill>
                      </a:endParaRPr>
                    </a:p>
                    <a:p>
                      <a:pPr marL="117475" indent="-117475">
                        <a:buFont typeface="Arial" panose="020B0604020202020204" pitchFamily="34" charset="0"/>
                        <a:buChar char="•"/>
                      </a:pPr>
                      <a:r>
                        <a:rPr lang="es-ES_tradnl" sz="800" b="0" noProof="0" dirty="0" smtClean="0">
                          <a:solidFill>
                            <a:schemeClr val="tx1"/>
                          </a:solidFill>
                        </a:rPr>
                        <a:t>verbo</a:t>
                      </a:r>
                    </a:p>
                    <a:p>
                      <a:pPr marL="117475" indent="-117475">
                        <a:buFont typeface="Arial" panose="020B0604020202020204" pitchFamily="34" charset="0"/>
                        <a:buChar char="•"/>
                      </a:pPr>
                      <a:endParaRPr lang="es-ES_tradnl" sz="800" b="0" noProof="0" dirty="0" smtClean="0">
                        <a:solidFill>
                          <a:schemeClr val="tx1"/>
                        </a:solidFill>
                      </a:endParaRPr>
                    </a:p>
                    <a:p>
                      <a:pPr marL="117475" indent="-117475">
                        <a:buFont typeface="Arial" panose="020B0604020202020204" pitchFamily="34" charset="0"/>
                        <a:buChar char="•"/>
                      </a:pPr>
                      <a:endParaRPr lang="es-ES_tradnl" sz="800" b="0" noProof="0" dirty="0" smtClean="0">
                        <a:solidFill>
                          <a:schemeClr val="tx1"/>
                        </a:solidFill>
                      </a:endParaRPr>
                    </a:p>
                    <a:p>
                      <a:pPr marL="117475" indent="-117475">
                        <a:buFont typeface="Arial" panose="020B0604020202020204" pitchFamily="34" charset="0"/>
                        <a:buChar char="•"/>
                      </a:pPr>
                      <a:r>
                        <a:rPr lang="es-ES_tradnl" sz="800" b="0" noProof="0" dirty="0" smtClean="0">
                          <a:solidFill>
                            <a:schemeClr val="tx1"/>
                          </a:solidFill>
                        </a:rPr>
                        <a:t>adjetivo</a:t>
                      </a:r>
                    </a:p>
                    <a:p>
                      <a:pPr marL="117475" indent="-117475">
                        <a:buFont typeface="Arial" panose="020B0604020202020204" pitchFamily="34" charset="0"/>
                        <a:buChar char="•"/>
                      </a:pPr>
                      <a:r>
                        <a:rPr lang="es-ES_tradnl" sz="800" b="0" noProof="0" dirty="0" smtClean="0">
                          <a:solidFill>
                            <a:schemeClr val="tx1"/>
                          </a:solidFill>
                        </a:rPr>
                        <a:t>pronombre</a:t>
                      </a:r>
                    </a:p>
                    <a:p>
                      <a:pPr marL="117475" indent="-117475">
                        <a:buFont typeface="Arial" panose="020B0604020202020204" pitchFamily="34" charset="0"/>
                        <a:buChar char="•"/>
                      </a:pPr>
                      <a:r>
                        <a:rPr lang="es-ES_tradnl" sz="800" b="0" noProof="0" dirty="0" smtClean="0">
                          <a:solidFill>
                            <a:schemeClr val="tx1"/>
                          </a:solidFill>
                        </a:rPr>
                        <a:t>adverbio</a:t>
                      </a:r>
                      <a:endParaRPr lang="es-ES_tradnl" sz="800" b="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CCSS.ELA-LITERACY.L.5.4 (see entire standard)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8</a:t>
                      </a: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Determine or clarify the meaning of unknown and multiple-meaning word and phrases based on grade 5 reading and content, choosing flexibly from a range of strategies</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in reference to writing a more Meaningful Topic Sentence</a:t>
                      </a: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srgbClr val="FF0000"/>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students write a Meaningful Topic Sentence they need to be able to… (see complete TBEAR lesson)</a:t>
                      </a:r>
                      <a:endParaRPr lang="en-US" sz="800" dirty="0" smtClean="0"/>
                    </a:p>
                    <a:p>
                      <a:pPr marL="230188" indent="-230188">
                        <a:buFont typeface="Wingdings" panose="05000000000000000000" pitchFamily="2" charset="2"/>
                        <a:buChar char="q"/>
                      </a:pPr>
                      <a:r>
                        <a:rPr lang="en-US" sz="800" dirty="0" smtClean="0"/>
                        <a:t>Identify the</a:t>
                      </a:r>
                      <a:r>
                        <a:rPr lang="en-US" sz="800" baseline="0" dirty="0" smtClean="0"/>
                        <a:t> subject or Topic of the text.</a:t>
                      </a:r>
                    </a:p>
                    <a:p>
                      <a:pPr marL="230188" indent="-230188">
                        <a:buFont typeface="Wingdings" panose="05000000000000000000" pitchFamily="2" charset="2"/>
                        <a:buChar char="q"/>
                      </a:pPr>
                      <a:r>
                        <a:rPr lang="en-US" sz="800" baseline="0" dirty="0" smtClean="0"/>
                        <a:t>adds context clues in the sentence that helps the reader understand determine the meaning of the subject or Topic – that can only pertain to the Topic.</a:t>
                      </a:r>
                      <a:endParaRPr lang="en-US" sz="800" dirty="0" smtClean="0"/>
                    </a:p>
                    <a:p>
                      <a:pPr marL="230188" indent="-230188">
                        <a:buFont typeface="Wingdings" panose="05000000000000000000" pitchFamily="2" charset="2"/>
                        <a:buChar char="q"/>
                      </a:pPr>
                      <a:r>
                        <a:rPr lang="en-US" sz="800" dirty="0" smtClean="0"/>
                        <a:t>find words explicitly from the text that define or describe the Topic in more specific ways</a:t>
                      </a:r>
                      <a:r>
                        <a:rPr lang="en-US" sz="800" baseline="0" dirty="0" smtClean="0"/>
                        <a:t> (not necessarily from the Topic Tally list).</a:t>
                      </a:r>
                      <a:endParaRPr lang="en-US" sz="800" dirty="0" smtClean="0"/>
                    </a:p>
                    <a:p>
                      <a:pPr marL="230188" marR="0" lvl="0" indent="-23018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select precise vocabulary that tells what the author wants the reader to know MOST about the text.</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Example of an IVF sentence: The </a:t>
                      </a:r>
                      <a:r>
                        <a:rPr kumimoji="0" lang="en-US" sz="800" b="1" i="0" u="sng" strike="noStrike" kern="1200" cap="none" spc="0" normalizeH="0" baseline="0" noProof="0" dirty="0" smtClean="0">
                          <a:ln>
                            <a:noFill/>
                          </a:ln>
                          <a:solidFill>
                            <a:prstClr val="black"/>
                          </a:solidFill>
                          <a:effectLst/>
                          <a:uLnTx/>
                          <a:uFillTx/>
                          <a:latin typeface="+mn-lt"/>
                          <a:ea typeface="+mn-ea"/>
                          <a:cs typeface="+mn-cs"/>
                        </a:rPr>
                        <a:t>caboose</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 raced down the track.</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Example of a meaningful sentence:  The </a:t>
                      </a:r>
                      <a:r>
                        <a:rPr kumimoji="0" lang="en-US" sz="800" b="1" i="0" u="sng" strike="noStrike" kern="1200" cap="none" spc="0" normalizeH="0" baseline="0" noProof="0" dirty="0" smtClean="0">
                          <a:ln>
                            <a:noFill/>
                          </a:ln>
                          <a:solidFill>
                            <a:prstClr val="black"/>
                          </a:solidFill>
                          <a:effectLst/>
                          <a:uLnTx/>
                          <a:uFillTx/>
                          <a:latin typeface="+mn-lt"/>
                          <a:ea typeface="+mn-ea"/>
                          <a:cs typeface="+mn-cs"/>
                        </a:rPr>
                        <a:t>caboose</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800" b="1" i="0" u="sng" strike="noStrike" kern="1200" cap="none" spc="0" normalizeH="0" baseline="0" noProof="0" dirty="0" smtClean="0">
                          <a:ln>
                            <a:noFill/>
                          </a:ln>
                          <a:solidFill>
                            <a:prstClr val="black"/>
                          </a:solidFill>
                          <a:effectLst/>
                          <a:uLnTx/>
                          <a:uFillTx/>
                          <a:latin typeface="+mn-lt"/>
                          <a:ea typeface="+mn-ea"/>
                          <a:cs typeface="+mn-cs"/>
                        </a:rPr>
                        <a:t>at the end of the train</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 raced down the track (</a:t>
                      </a:r>
                      <a:r>
                        <a:rPr kumimoji="0" lang="en-US" sz="800" b="0" i="1" u="none" strike="noStrike" kern="1200" cap="none" spc="0" normalizeH="0" baseline="0" noProof="0" dirty="0" smtClean="0">
                          <a:ln>
                            <a:noFill/>
                          </a:ln>
                          <a:solidFill>
                            <a:prstClr val="black"/>
                          </a:solidFill>
                          <a:effectLst/>
                          <a:uLnTx/>
                          <a:uFillTx/>
                          <a:latin typeface="+mn-lt"/>
                          <a:ea typeface="+mn-ea"/>
                          <a:cs typeface="+mn-cs"/>
                        </a:rPr>
                        <a:t>end of the train </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is a context clue telling more about what a caboose is).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panose="020B0604020202020204" pitchFamily="34" charset="0"/>
                        <a:buChar char="•"/>
                      </a:pPr>
                      <a:r>
                        <a:rPr lang="en-US" sz="800" dirty="0" smtClean="0"/>
                        <a:t>meaningful sentence</a:t>
                      </a:r>
                    </a:p>
                    <a:p>
                      <a:pPr marL="171450" indent="-171450">
                        <a:buFont typeface="Arial" panose="020B0604020202020204" pitchFamily="34" charset="0"/>
                        <a:buChar char="•"/>
                      </a:pPr>
                      <a:r>
                        <a:rPr lang="en-US" sz="800" dirty="0" smtClean="0"/>
                        <a:t>context clues</a:t>
                      </a:r>
                    </a:p>
                    <a:p>
                      <a:pPr marL="171450" indent="-171450">
                        <a:buFont typeface="Arial" panose="020B0604020202020204" pitchFamily="34" charset="0"/>
                        <a:buChar char="•"/>
                      </a:pPr>
                      <a:endParaRPr lang="en-US" sz="800" dirty="0" smtClean="0"/>
                    </a:p>
                    <a:p>
                      <a:pPr marL="171450" indent="-171450">
                        <a:buFont typeface="Arial" panose="020B0604020202020204" pitchFamily="34" charset="0"/>
                        <a:buChar char="•"/>
                      </a:pPr>
                      <a:r>
                        <a:rPr lang="en-US" sz="800" dirty="0" smtClean="0"/>
                        <a:t>explicitly</a:t>
                      </a:r>
                    </a:p>
                    <a:p>
                      <a:pPr marL="171450" indent="-171450">
                        <a:buFont typeface="Arial" panose="020B0604020202020204" pitchFamily="34" charset="0"/>
                        <a:buChar char="•"/>
                      </a:pPr>
                      <a:r>
                        <a:rPr lang="en-US" sz="800" dirty="0" smtClean="0"/>
                        <a:t>define</a:t>
                      </a:r>
                    </a:p>
                    <a:p>
                      <a:pPr marL="171450" indent="-171450">
                        <a:buFont typeface="Arial" panose="020B0604020202020204" pitchFamily="34" charset="0"/>
                        <a:buChar char="•"/>
                      </a:pPr>
                      <a:r>
                        <a:rPr lang="en-US" sz="800" dirty="0" smtClean="0"/>
                        <a:t>describe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s-ES_tradnl" sz="800" b="0" noProof="0" dirty="0" smtClean="0">
                        <a:solidFill>
                          <a:schemeClr val="tx1"/>
                        </a:solidFill>
                      </a:endParaRPr>
                    </a:p>
                    <a:p>
                      <a:pPr marL="171450" indent="-171450">
                        <a:buFont typeface="Arial" panose="020B0604020202020204" pitchFamily="34" charset="0"/>
                        <a:buChar char="•"/>
                      </a:pPr>
                      <a:endParaRPr lang="es-ES_tradnl" sz="800" b="0" noProof="0" dirty="0" smtClean="0">
                        <a:solidFill>
                          <a:schemeClr val="tx1"/>
                        </a:solidFill>
                      </a:endParaRPr>
                    </a:p>
                    <a:p>
                      <a:pPr marL="58738" indent="-58738">
                        <a:buFont typeface="Arial" panose="020B0604020202020204" pitchFamily="34" charset="0"/>
                        <a:buChar char="•"/>
                      </a:pPr>
                      <a:r>
                        <a:rPr lang="es-ES_tradnl" sz="800" b="0" noProof="0" dirty="0" smtClean="0">
                          <a:solidFill>
                            <a:schemeClr val="tx1"/>
                          </a:solidFill>
                        </a:rPr>
                        <a:t>___ para -formar contexto</a:t>
                      </a:r>
                    </a:p>
                    <a:p>
                      <a:pPr marL="58738" indent="-58738">
                        <a:buFont typeface="Arial" panose="020B0604020202020204" pitchFamily="34" charset="0"/>
                        <a:buChar char="•"/>
                      </a:pPr>
                      <a:r>
                        <a:rPr lang="es-ES_tradnl" sz="750" b="0" noProof="0" dirty="0" smtClean="0">
                          <a:solidFill>
                            <a:schemeClr val="tx1"/>
                          </a:solidFill>
                        </a:rPr>
                        <a:t>explícitamente</a:t>
                      </a:r>
                    </a:p>
                    <a:p>
                      <a:pPr marL="58738" indent="-58738">
                        <a:buFont typeface="Arial" panose="020B0604020202020204" pitchFamily="34" charset="0"/>
                        <a:buChar char="•"/>
                      </a:pPr>
                      <a:r>
                        <a:rPr lang="es-ES_tradnl" sz="800" b="0" noProof="0" dirty="0" smtClean="0">
                          <a:solidFill>
                            <a:schemeClr val="tx1"/>
                          </a:solidFill>
                        </a:rPr>
                        <a:t>definir</a:t>
                      </a:r>
                    </a:p>
                    <a:p>
                      <a:pPr marL="58738" indent="-58738">
                        <a:buFont typeface="Arial" panose="020B0604020202020204" pitchFamily="34" charset="0"/>
                        <a:buChar char="•"/>
                      </a:pPr>
                      <a:r>
                        <a:rPr lang="es-ES_tradnl" sz="800" b="0" noProof="0" dirty="0" smtClean="0">
                          <a:solidFill>
                            <a:schemeClr val="tx1"/>
                          </a:solidFill>
                        </a:rPr>
                        <a:t>describir</a:t>
                      </a:r>
                      <a:endParaRPr lang="es-ES_tradnl" sz="800" b="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28601">
                <a:tc gridSpan="5">
                  <a:txBody>
                    <a:bodyPr/>
                    <a:lstStyle/>
                    <a:p>
                      <a:pPr algn="ctr"/>
                      <a:r>
                        <a:rPr lang="en-US" sz="1200" b="1" dirty="0" smtClean="0"/>
                        <a:t>CONTINUED….</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bl>
          </a:graphicData>
        </a:graphic>
      </p:graphicFrame>
      <p:sp>
        <p:nvSpPr>
          <p:cNvPr id="2" name="Date Placeholder 1"/>
          <p:cNvSpPr>
            <a:spLocks noGrp="1"/>
          </p:cNvSpPr>
          <p:nvPr>
            <p:ph type="dt" sz="half" idx="10"/>
          </p:nvPr>
        </p:nvSpPr>
        <p:spPr/>
        <p:txBody>
          <a:bodyPr/>
          <a:lstStyle/>
          <a:p>
            <a:r>
              <a:rPr lang="en-US" smtClean="0"/>
              <a:t>10/3/2016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29</a:t>
            </a:fld>
            <a:endParaRPr lang="en-US" dirty="0"/>
          </a:p>
        </p:txBody>
      </p:sp>
    </p:spTree>
    <p:extLst>
      <p:ext uri="{BB962C8B-B14F-4D97-AF65-F5344CB8AC3E}">
        <p14:creationId xmlns:p14="http://schemas.microsoft.com/office/powerpoint/2010/main" val="1356370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10/3/2016</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81626390"/>
              </p:ext>
            </p:extLst>
          </p:nvPr>
        </p:nvGraphicFramePr>
        <p:xfrm>
          <a:off x="402805" y="525890"/>
          <a:ext cx="7232611" cy="7895844"/>
        </p:xfrm>
        <a:graphic>
          <a:graphicData uri="http://schemas.openxmlformats.org/drawingml/2006/table">
            <a:tbl>
              <a:tblPr firstRow="1" bandRow="1">
                <a:tableStyleId>{5C22544A-7EE6-4342-B048-85BDC9FD1C3A}</a:tableStyleId>
              </a:tblPr>
              <a:tblGrid>
                <a:gridCol w="7232611"/>
              </a:tblGrid>
              <a:tr h="502920">
                <a:tc>
                  <a:txBody>
                    <a:bodyPr/>
                    <a:lstStyle/>
                    <a:p>
                      <a:pPr algn="ctr"/>
                      <a:r>
                        <a:rPr lang="en-US" sz="2600" b="1" dirty="0" smtClean="0">
                          <a:solidFill>
                            <a:schemeClr val="tx1"/>
                          </a:solidFill>
                        </a:rPr>
                        <a:t>Introduction to K – 6 Generic Lessons</a:t>
                      </a:r>
                      <a:endParaRPr lang="en-US" sz="2600" b="1" dirty="0">
                        <a:solidFill>
                          <a:schemeClr val="tx1"/>
                        </a:solidFill>
                      </a:endParaRPr>
                    </a:p>
                  </a:txBody>
                  <a:tcPr marL="103632" marR="103632" marT="50292" marB="50292" anchor="ctr">
                    <a:solidFill>
                      <a:schemeClr val="bg1"/>
                    </a:solidFill>
                  </a:tcPr>
                </a:tc>
              </a:tr>
              <a:tr h="7392924">
                <a:tc>
                  <a:txBody>
                    <a:bodyPr/>
                    <a:lstStyle/>
                    <a:p>
                      <a:r>
                        <a:rPr lang="en-US" sz="1500" b="1" dirty="0" smtClean="0">
                          <a:solidFill>
                            <a:schemeClr val="tx1"/>
                          </a:solidFill>
                        </a:rPr>
                        <a:t>What is TBEAR?</a:t>
                      </a:r>
                    </a:p>
                    <a:p>
                      <a:r>
                        <a:rPr lang="en-US" sz="1200" b="0" dirty="0" smtClean="0">
                          <a:solidFill>
                            <a:schemeClr val="tx1"/>
                          </a:solidFill>
                        </a:rPr>
                        <a:t>TBEAR is a writing strategy.  The acronym helps students remember to include the necessary elements in</a:t>
                      </a:r>
                      <a:r>
                        <a:rPr lang="en-US" sz="1200" b="0" baseline="0" dirty="0" smtClean="0">
                          <a:solidFill>
                            <a:schemeClr val="tx1"/>
                          </a:solidFill>
                        </a:rPr>
                        <a:t> creating a well-developed paragraph.  This can be one paragraph or a complete development of ideas in several paragraphs as part of an essay.</a:t>
                      </a:r>
                    </a:p>
                    <a:p>
                      <a:r>
                        <a:rPr lang="en-US" sz="1200" b="1" i="0" u="sng" kern="1200" dirty="0" smtClean="0">
                          <a:solidFill>
                            <a:schemeClr val="accent4">
                              <a:lumMod val="75000"/>
                            </a:schemeClr>
                          </a:solidFill>
                          <a:effectLst/>
                          <a:latin typeface="+mn-lt"/>
                          <a:ea typeface="+mn-ea"/>
                          <a:cs typeface="+mn-cs"/>
                        </a:rPr>
                        <a:t>T</a:t>
                      </a:r>
                      <a:r>
                        <a:rPr lang="en-US" sz="1200" b="0" i="0" kern="1200" dirty="0" smtClean="0">
                          <a:solidFill>
                            <a:schemeClr val="dk1"/>
                          </a:solidFill>
                          <a:effectLst/>
                          <a:latin typeface="+mn-lt"/>
                          <a:ea typeface="+mn-ea"/>
                          <a:cs typeface="+mn-cs"/>
                        </a:rPr>
                        <a:t>- </a:t>
                      </a:r>
                      <a:r>
                        <a:rPr lang="en-US" sz="1200" b="1" i="0" kern="1200" dirty="0" smtClean="0">
                          <a:solidFill>
                            <a:schemeClr val="dk1"/>
                          </a:solidFill>
                          <a:effectLst/>
                          <a:latin typeface="+mn-lt"/>
                          <a:ea typeface="+mn-ea"/>
                          <a:cs typeface="+mn-cs"/>
                        </a:rPr>
                        <a:t>Topic Sentence</a:t>
                      </a:r>
                      <a:r>
                        <a:rPr lang="en-US" sz="1200" b="0" i="0" kern="1200" dirty="0" smtClean="0">
                          <a:solidFill>
                            <a:schemeClr val="dk1"/>
                          </a:solidFill>
                          <a:effectLst/>
                          <a:latin typeface="+mn-lt"/>
                          <a:ea typeface="+mn-ea"/>
                          <a:cs typeface="+mn-cs"/>
                        </a:rPr>
                        <a:t>  </a:t>
                      </a:r>
                    </a:p>
                    <a:p>
                      <a:r>
                        <a:rPr lang="en-US" sz="1200" b="1" i="0" u="sng" kern="1200" dirty="0" smtClean="0">
                          <a:solidFill>
                            <a:srgbClr val="0070C0"/>
                          </a:solidFill>
                          <a:effectLst/>
                          <a:latin typeface="+mn-lt"/>
                          <a:ea typeface="+mn-ea"/>
                          <a:cs typeface="+mn-cs"/>
                        </a:rPr>
                        <a:t>B</a:t>
                      </a:r>
                      <a:r>
                        <a:rPr lang="en-US" sz="1200" b="0" i="0" kern="1200" dirty="0" smtClean="0">
                          <a:solidFill>
                            <a:schemeClr val="dk1"/>
                          </a:solidFill>
                          <a:effectLst/>
                          <a:latin typeface="+mn-lt"/>
                          <a:ea typeface="+mn-ea"/>
                          <a:cs typeface="+mn-cs"/>
                        </a:rPr>
                        <a:t>- </a:t>
                      </a:r>
                      <a:r>
                        <a:rPr lang="en-US" sz="1200" b="1" i="0" kern="1200" dirty="0" smtClean="0">
                          <a:solidFill>
                            <a:schemeClr val="dk1"/>
                          </a:solidFill>
                          <a:effectLst/>
                          <a:latin typeface="+mn-lt"/>
                          <a:ea typeface="+mn-ea"/>
                          <a:cs typeface="+mn-cs"/>
                        </a:rPr>
                        <a:t>Brief Explanation/Bridge to Examples</a:t>
                      </a:r>
                      <a:r>
                        <a:rPr lang="en-US" sz="1200" b="0" i="0" kern="1200" dirty="0" smtClean="0">
                          <a:solidFill>
                            <a:schemeClr val="dk1"/>
                          </a:solidFill>
                          <a:effectLst/>
                          <a:latin typeface="+mn-lt"/>
                          <a:ea typeface="+mn-ea"/>
                          <a:cs typeface="+mn-cs"/>
                        </a:rPr>
                        <a:t> </a:t>
                      </a:r>
                    </a:p>
                    <a:p>
                      <a:r>
                        <a:rPr lang="en-US" sz="1200" b="1" i="0" u="sng" kern="1200" dirty="0" smtClean="0">
                          <a:solidFill>
                            <a:srgbClr val="00B050"/>
                          </a:solidFill>
                          <a:effectLst/>
                          <a:latin typeface="+mn-lt"/>
                          <a:ea typeface="+mn-ea"/>
                          <a:cs typeface="+mn-cs"/>
                        </a:rPr>
                        <a:t>E</a:t>
                      </a:r>
                      <a:r>
                        <a:rPr lang="en-US" sz="1200" b="0" i="0" kern="1200" dirty="0" smtClean="0">
                          <a:solidFill>
                            <a:schemeClr val="dk1"/>
                          </a:solidFill>
                          <a:effectLst/>
                          <a:latin typeface="+mn-lt"/>
                          <a:ea typeface="+mn-ea"/>
                          <a:cs typeface="+mn-cs"/>
                        </a:rPr>
                        <a:t>- </a:t>
                      </a:r>
                      <a:r>
                        <a:rPr lang="en-US" sz="1200" b="1" i="0" kern="1200" dirty="0" smtClean="0">
                          <a:solidFill>
                            <a:schemeClr val="dk1"/>
                          </a:solidFill>
                          <a:effectLst/>
                          <a:latin typeface="+mn-lt"/>
                          <a:ea typeface="+mn-ea"/>
                          <a:cs typeface="+mn-cs"/>
                        </a:rPr>
                        <a:t>Examples\Evidence</a:t>
                      </a:r>
                      <a:r>
                        <a:rPr lang="en-US" sz="1200" b="0" i="0" kern="1200" dirty="0" smtClean="0">
                          <a:solidFill>
                            <a:schemeClr val="dk1"/>
                          </a:solidFill>
                          <a:effectLst/>
                          <a:latin typeface="+mn-lt"/>
                          <a:ea typeface="+mn-ea"/>
                          <a:cs typeface="+mn-cs"/>
                        </a:rPr>
                        <a:t>  </a:t>
                      </a:r>
                    </a:p>
                    <a:p>
                      <a:r>
                        <a:rPr lang="en-US" sz="1200" b="1" i="0" u="sng" kern="1200" dirty="0" smtClean="0">
                          <a:solidFill>
                            <a:schemeClr val="accent2">
                              <a:lumMod val="75000"/>
                            </a:schemeClr>
                          </a:solidFill>
                          <a:effectLst/>
                          <a:latin typeface="+mn-lt"/>
                          <a:ea typeface="+mn-ea"/>
                          <a:cs typeface="+mn-cs"/>
                        </a:rPr>
                        <a:t>A</a:t>
                      </a:r>
                      <a:r>
                        <a:rPr lang="en-US" sz="1200" b="0" i="0" kern="1200" dirty="0" smtClean="0">
                          <a:solidFill>
                            <a:schemeClr val="dk1"/>
                          </a:solidFill>
                          <a:effectLst/>
                          <a:latin typeface="+mn-lt"/>
                          <a:ea typeface="+mn-ea"/>
                          <a:cs typeface="+mn-cs"/>
                        </a:rPr>
                        <a:t>- </a:t>
                      </a:r>
                      <a:r>
                        <a:rPr lang="en-US" sz="1200" b="1" i="0" kern="1200" dirty="0" smtClean="0">
                          <a:solidFill>
                            <a:schemeClr val="dk1"/>
                          </a:solidFill>
                          <a:effectLst/>
                          <a:latin typeface="+mn-lt"/>
                          <a:ea typeface="+mn-ea"/>
                          <a:cs typeface="+mn-cs"/>
                        </a:rPr>
                        <a:t>Analysis</a:t>
                      </a:r>
                      <a:r>
                        <a:rPr lang="en-US" sz="1200" b="0" i="0" kern="1200" dirty="0" smtClean="0">
                          <a:solidFill>
                            <a:schemeClr val="dk1"/>
                          </a:solidFill>
                          <a:effectLst/>
                          <a:latin typeface="+mn-lt"/>
                          <a:ea typeface="+mn-ea"/>
                          <a:cs typeface="+mn-cs"/>
                        </a:rPr>
                        <a:t>  </a:t>
                      </a:r>
                    </a:p>
                    <a:p>
                      <a:r>
                        <a:rPr lang="en-US" sz="1200" b="1" i="0" u="sng" kern="1200" dirty="0" smtClean="0">
                          <a:solidFill>
                            <a:srgbClr val="C00000"/>
                          </a:solidFill>
                          <a:effectLst/>
                          <a:latin typeface="+mn-lt"/>
                          <a:ea typeface="+mn-ea"/>
                          <a:cs typeface="+mn-cs"/>
                        </a:rPr>
                        <a:t>R</a:t>
                      </a:r>
                      <a:r>
                        <a:rPr lang="en-US" sz="1200" b="0" i="0" kern="1200" dirty="0" smtClean="0">
                          <a:solidFill>
                            <a:schemeClr val="dk1"/>
                          </a:solidFill>
                          <a:effectLst/>
                          <a:latin typeface="+mn-lt"/>
                          <a:ea typeface="+mn-ea"/>
                          <a:cs typeface="+mn-cs"/>
                        </a:rPr>
                        <a:t>- </a:t>
                      </a:r>
                      <a:r>
                        <a:rPr lang="en-US" sz="1200" b="1" i="0" kern="1200" dirty="0" smtClean="0">
                          <a:solidFill>
                            <a:schemeClr val="dk1"/>
                          </a:solidFill>
                          <a:effectLst/>
                          <a:latin typeface="+mn-lt"/>
                          <a:ea typeface="+mn-ea"/>
                          <a:cs typeface="+mn-cs"/>
                        </a:rPr>
                        <a:t>Recall/Reflect/Relate</a:t>
                      </a:r>
                      <a:r>
                        <a:rPr lang="en-US" sz="1200" b="0" i="0" kern="1200" dirty="0" smtClean="0">
                          <a:solidFill>
                            <a:schemeClr val="dk1"/>
                          </a:solidFill>
                          <a:effectLst/>
                          <a:latin typeface="+mn-lt"/>
                          <a:ea typeface="+mn-ea"/>
                          <a:cs typeface="+mn-cs"/>
                        </a:rPr>
                        <a:t> </a:t>
                      </a:r>
                    </a:p>
                    <a:p>
                      <a:endParaRPr lang="en-US" sz="900" b="0" i="0" kern="1200" dirty="0" smtClean="0">
                        <a:solidFill>
                          <a:schemeClr val="dk1"/>
                        </a:solidFill>
                        <a:effectLst/>
                        <a:latin typeface="+mn-lt"/>
                        <a:ea typeface="+mn-ea"/>
                        <a:cs typeface="+mn-cs"/>
                      </a:endParaRPr>
                    </a:p>
                    <a:p>
                      <a:r>
                        <a:rPr lang="en-US" sz="1500" b="1" i="0" kern="1200" dirty="0" smtClean="0">
                          <a:solidFill>
                            <a:schemeClr val="dk1"/>
                          </a:solidFill>
                          <a:effectLst/>
                          <a:latin typeface="+mn-lt"/>
                          <a:ea typeface="+mn-ea"/>
                          <a:cs typeface="+mn-cs"/>
                        </a:rPr>
                        <a:t>Where did TBEAR come from</a:t>
                      </a:r>
                      <a:r>
                        <a:rPr lang="en-US" sz="1500" b="0" i="0" kern="1200" dirty="0" smtClean="0">
                          <a:solidFill>
                            <a:schemeClr val="dk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In 2010 Karin Hess adapted T-BEAR </a:t>
                      </a:r>
                      <a:r>
                        <a:rPr lang="en-US" sz="1200" b="0" baseline="0" dirty="0" smtClean="0">
                          <a:solidFill>
                            <a:schemeClr val="tx1"/>
                          </a:solidFill>
                        </a:rPr>
                        <a:t> (</a:t>
                      </a:r>
                      <a:r>
                        <a:rPr lang="en-US" sz="1200" b="0" i="1" dirty="0" smtClean="0">
                          <a:solidFill>
                            <a:schemeClr val="tx1"/>
                          </a:solidFill>
                        </a:rPr>
                        <a:t>Local Assessment Toolkit: </a:t>
                      </a:r>
                      <a:r>
                        <a:rPr lang="en-US" sz="1200" b="0" dirty="0" smtClean="0">
                          <a:solidFill>
                            <a:schemeClr val="tx1"/>
                          </a:solidFill>
                        </a:rPr>
                        <a:t>Cognitive Rigor &amp; Writing)</a:t>
                      </a:r>
                      <a:r>
                        <a:rPr lang="en-US" sz="1200" b="0" baseline="0" dirty="0" smtClean="0">
                          <a:solidFill>
                            <a:schemeClr val="tx1"/>
                          </a:solidFill>
                        </a:rPr>
                        <a:t> </a:t>
                      </a:r>
                      <a:r>
                        <a:rPr kumimoji="0" lang="en-US" sz="1200" b="1" i="0" u="none" strike="noStrike" kern="1200" cap="none" spc="0" normalizeH="0" baseline="0" noProof="0" dirty="0" smtClean="0">
                          <a:ln>
                            <a:noFill/>
                          </a:ln>
                          <a:solidFill>
                            <a:prstClr val="black"/>
                          </a:solidFill>
                          <a:effectLst/>
                          <a:uLnTx/>
                          <a:uFillTx/>
                          <a:latin typeface="+mn-lt"/>
                          <a:ea typeface="+mn-ea"/>
                          <a:cs typeface="+mn-cs"/>
                          <a:hlinkClick r:id="rId2"/>
                        </a:rPr>
                        <a:t>Hess Original RTBEAR Graphic Organizer</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lang="en-US" sz="1200" b="0" dirty="0" smtClean="0">
                          <a:solidFill>
                            <a:schemeClr val="tx1"/>
                          </a:solidFill>
                        </a:rPr>
                        <a:t>Since then TBEAR has</a:t>
                      </a:r>
                      <a:r>
                        <a:rPr lang="en-US" sz="1200" b="0" baseline="0" dirty="0" smtClean="0">
                          <a:solidFill>
                            <a:schemeClr val="tx1"/>
                          </a:solidFill>
                        </a:rPr>
                        <a:t> been used across many school districts across many states from kindergarten through college.  Researched conducted by Dr.  Fallen Thomen from the University of California </a:t>
                      </a:r>
                      <a:r>
                        <a:rPr lang="en-US" sz="1200" b="0" i="0" kern="1200" dirty="0" smtClean="0">
                          <a:solidFill>
                            <a:schemeClr val="dk1"/>
                          </a:solidFill>
                          <a:effectLst/>
                          <a:latin typeface="+mn-lt"/>
                          <a:ea typeface="+mn-ea"/>
                          <a:cs typeface="+mn-cs"/>
                        </a:rPr>
                        <a:t>revealed that “Student outcome achievement data reveal higher overall scores on T-BEAR paragraph elements resulting in increased cohesion and overall more articulate literary response essays.</a:t>
                      </a:r>
                      <a:r>
                        <a:rPr lang="en-US" sz="1200" b="0" i="0" kern="1200" baseline="0" dirty="0" smtClean="0">
                          <a:solidFill>
                            <a:schemeClr val="dk1"/>
                          </a:solidFill>
                          <a:effectLst/>
                          <a:latin typeface="+mn-lt"/>
                          <a:ea typeface="+mn-ea"/>
                          <a:cs typeface="+mn-cs"/>
                        </a:rPr>
                        <a:t>” 1</a:t>
                      </a:r>
                      <a:endParaRPr lang="en-US" sz="1100" b="0" i="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1" i="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i="0" kern="1200" dirty="0" smtClean="0">
                          <a:solidFill>
                            <a:schemeClr val="dk1"/>
                          </a:solidFill>
                          <a:effectLst/>
                          <a:latin typeface="+mn-lt"/>
                          <a:ea typeface="+mn-ea"/>
                          <a:cs typeface="+mn-cs"/>
                        </a:rPr>
                        <a:t>Will</a:t>
                      </a:r>
                      <a:r>
                        <a:rPr lang="en-US" sz="1500" b="1" i="0" kern="1200" baseline="0" dirty="0" smtClean="0">
                          <a:solidFill>
                            <a:schemeClr val="dk1"/>
                          </a:solidFill>
                          <a:effectLst/>
                          <a:latin typeface="+mn-lt"/>
                          <a:ea typeface="+mn-ea"/>
                          <a:cs typeface="+mn-cs"/>
                        </a:rPr>
                        <a:t> TBEAR change my writing instruction?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TBEAR is not and does not replace current successful writing instruction.</a:t>
                      </a:r>
                      <a:r>
                        <a:rPr lang="en-US" sz="1200" b="0" baseline="0" dirty="0" smtClean="0">
                          <a:solidFill>
                            <a:schemeClr val="tx1"/>
                          </a:solidFill>
                        </a:rPr>
                        <a:t> It is a strategy teachers can use to structure their existing writing instruction. However, the complexity of the writing tasks have increased.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chemeClr val="tx1"/>
                          </a:solidFill>
                        </a:rPr>
                        <a:t>Writing has become an extension of reading. Today’s standards emphasize using evidence from texts to “Present careful analyses, well-defended claims and clear information.  Writing is no longer based solely on prior knowledge and experience.” 2  TBEAR addresses each element of writing as well as the analyses of information students must now present in their writing</a:t>
                      </a:r>
                      <a:r>
                        <a:rPr lang="en-US" sz="1300" b="0" baseline="0" dirty="0" smtClean="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baseline="0" dirty="0" smtClean="0">
                          <a:solidFill>
                            <a:schemeClr val="tx1"/>
                          </a:solidFill>
                        </a:rPr>
                        <a:t>Why were the TBEAR Lessons developed in this document?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TBEAR writing lessons have been developed and tried by a team of educators who wanted to support and integrate the TBEAR strategy into their everyday writing instruction.   Although TBEAR is  a strategy,  it has been structured with more complex tasks from Reading Analyses to Writing.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How are the TBEAR Lessons organized?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lessons follow the continuum from reading, revising and writing which parallels the complexity levels of the depths of knowledge (DOK) as well as standardized assessment scaffolds to prepare students to complete a full written composition as part of a performance task.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Each lesson focuses on an objective aligned to a prompt, standard and DOK level. Students review and are introduced to the lesson’s concepts through reading and activities.  The objective is revisited at the end of each lesson and notes are recorded on the TBEAR Graphic Organizer.</a:t>
                      </a:r>
                    </a:p>
                  </a:txBody>
                  <a:tcPr marL="103632" marR="103632" marT="50292" marB="50292">
                    <a:solidFill>
                      <a:schemeClr val="bg1"/>
                    </a:solidFill>
                  </a:tcPr>
                </a:tc>
              </a:tr>
            </a:tbl>
          </a:graphicData>
        </a:graphic>
      </p:graphicFrame>
    </p:spTree>
    <p:extLst>
      <p:ext uri="{BB962C8B-B14F-4D97-AF65-F5344CB8AC3E}">
        <p14:creationId xmlns:p14="http://schemas.microsoft.com/office/powerpoint/2010/main" val="523351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61119694"/>
              </p:ext>
            </p:extLst>
          </p:nvPr>
        </p:nvGraphicFramePr>
        <p:xfrm>
          <a:off x="144049" y="700701"/>
          <a:ext cx="7450120" cy="5944714"/>
        </p:xfrm>
        <a:graphic>
          <a:graphicData uri="http://schemas.openxmlformats.org/drawingml/2006/table">
            <a:tbl>
              <a:tblPr firstRow="1" bandRow="1">
                <a:tableStyleId>{5C22544A-7EE6-4342-B048-85BDC9FD1C3A}</a:tableStyleId>
              </a:tblPr>
              <a:tblGrid>
                <a:gridCol w="3141592"/>
                <a:gridCol w="4308528"/>
              </a:tblGrid>
              <a:tr h="370127">
                <a:tc gridSpan="2">
                  <a:txBody>
                    <a:bodyPr/>
                    <a:lstStyle/>
                    <a:p>
                      <a:pPr marL="0" marR="0" lvl="0" indent="0" algn="l" defTabSz="685800" rtl="0" eaLnBrk="1" fontAlgn="auto" latinLnBrk="0" hangingPunct="1">
                        <a:lnSpc>
                          <a:spcPct val="100000"/>
                        </a:lnSpc>
                        <a:spcBef>
                          <a:spcPts val="0"/>
                        </a:spcBef>
                        <a:spcAft>
                          <a:spcPts val="0"/>
                        </a:spcAft>
                        <a:buClr>
                          <a:prstClr val="black"/>
                        </a:buClr>
                        <a:buSzPct val="100000"/>
                        <a:buFont typeface="Arial"/>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…..CONTINUED LESSON 6 PART 2</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r>
              <a:tr h="370127">
                <a:tc>
                  <a:txBody>
                    <a:bodyPr/>
                    <a:lstStyle/>
                    <a:p>
                      <a:pPr marL="0" marR="0" lvl="0" indent="0" algn="ctr" defTabSz="77724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srgbClr val="C00000"/>
                          </a:solidFill>
                          <a:effectLst/>
                          <a:uLnTx/>
                          <a:uFillTx/>
                          <a:latin typeface="+mn-lt"/>
                          <a:ea typeface="+mn-ea"/>
                          <a:cs typeface="+mn-cs"/>
                        </a:rPr>
                        <a:t>Grade 5  Level</a:t>
                      </a:r>
                    </a:p>
                    <a:p>
                      <a:pPr marL="0" marR="0" lvl="0" indent="0" algn="ctr" defTabSz="77724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srgbClr val="C00000"/>
                          </a:solidFill>
                          <a:effectLst/>
                          <a:uLnTx/>
                          <a:uFillTx/>
                          <a:latin typeface="+mn-lt"/>
                          <a:ea typeface="+mn-ea"/>
                          <a:cs typeface="+mn-cs"/>
                        </a:rPr>
                        <a:t>Writing the Topic Sentence</a:t>
                      </a:r>
                    </a:p>
                    <a:p>
                      <a:pPr marL="0" marR="0" lvl="0" indent="0" algn="ctr" defTabSz="77724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srgbClr val="C00000"/>
                          </a:solidFill>
                          <a:effectLst/>
                          <a:uLnTx/>
                          <a:uFillTx/>
                          <a:latin typeface="+mn-lt"/>
                          <a:ea typeface="+mn-ea"/>
                          <a:cs typeface="+mn-cs"/>
                        </a:rPr>
                        <a:t>of a Brief Text </a:t>
                      </a:r>
                    </a:p>
                    <a:p>
                      <a:pPr marL="0" marR="0" lvl="0" indent="0" algn="ctr" defTabSz="77724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srgbClr val="C00000"/>
                          </a:solidFill>
                          <a:effectLst/>
                          <a:uLnTx/>
                          <a:uFillTx/>
                          <a:latin typeface="+mn-lt"/>
                          <a:ea typeface="+mn-ea"/>
                          <a:cs typeface="+mn-cs"/>
                        </a:rPr>
                        <a:t>Lesson 6 – Part 2 </a:t>
                      </a:r>
                      <a:endParaRPr kumimoji="0" lang="en-US" sz="1600" b="1"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How do fifth grade students write a Basic Topic Sentence?</a:t>
                      </a:r>
                    </a:p>
                    <a:p>
                      <a:pPr marL="5715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6 – Part </a:t>
                      </a:r>
                      <a:r>
                        <a:rPr kumimoji="0" lang="en-US" sz="1400" b="1" i="0" u="none" strike="noStrike" kern="1200" cap="none" spc="0" normalizeH="0" baseline="0" noProof="0" dirty="0" smtClean="0">
                          <a:ln>
                            <a:noFill/>
                          </a:ln>
                          <a:solidFill>
                            <a:srgbClr val="C00000"/>
                          </a:solidFill>
                          <a:effectLst/>
                          <a:uLnTx/>
                          <a:uFillTx/>
                          <a:latin typeface="+mn-lt"/>
                          <a:ea typeface="+mn-ea"/>
                          <a:cs typeface="+mn-cs"/>
                        </a:rPr>
                        <a:t>2: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Standards RI.1 , L.1, L.4–   W.2</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write a Topic Sentence that explains what the author wants the reader to know MOST about a topic (text has no introduction).</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370127">
                <a:tc>
                  <a:txBody>
                    <a:bodyPr/>
                    <a:lstStyle/>
                    <a:p>
                      <a:pPr algn="ctr"/>
                      <a:r>
                        <a:rPr lang="en-US" b="1" dirty="0" smtClean="0"/>
                        <a:t>Writing</a:t>
                      </a:r>
                      <a:r>
                        <a:rPr lang="en-US" b="1" baseline="0" dirty="0" smtClean="0"/>
                        <a:t> Strategies in TBEAR</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b="1" dirty="0" smtClean="0"/>
                        <a:t>In </a:t>
                      </a:r>
                      <a:r>
                        <a:rPr lang="en-US" b="1" dirty="0" smtClean="0">
                          <a:solidFill>
                            <a:srgbClr val="C00000"/>
                          </a:solidFill>
                        </a:rPr>
                        <a:t>5</a:t>
                      </a:r>
                      <a:r>
                        <a:rPr lang="en-US" b="1" baseline="30000" dirty="0" smtClean="0">
                          <a:solidFill>
                            <a:srgbClr val="C00000"/>
                          </a:solidFill>
                        </a:rPr>
                        <a:t>th</a:t>
                      </a:r>
                      <a:r>
                        <a:rPr lang="en-US" b="1" dirty="0" smtClean="0">
                          <a:solidFill>
                            <a:srgbClr val="C00000"/>
                          </a:solidFill>
                        </a:rPr>
                        <a:t> </a:t>
                      </a:r>
                      <a:r>
                        <a:rPr lang="en-US" b="1" dirty="0" smtClean="0"/>
                        <a:t>grade students should be able to..</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203695">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3 Parts of an Introduction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Recognize that when writing, an introduction needs to have an identifiable topic within a written Topic Sentence, and a Bridge ( Background Knowledge and a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Annotating – Note-Taking (use ideas from the K/N and Topic Tally Charts) This is done during a reading of the text.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write thinking notes to infer which parts of the text the author wants them to know MOST about </a:t>
                      </a:r>
                      <a:r>
                        <a:rPr kumimoji="0" lang="en-US" sz="900" b="0" i="0" u="none" strike="noStrike" kern="1200" cap="none" spc="0" normalizeH="0" baseline="0" noProof="0" dirty="0" err="1" smtClean="0">
                          <a:ln>
                            <a:noFill/>
                          </a:ln>
                          <a:solidFill>
                            <a:prstClr val="black"/>
                          </a:solidFill>
                          <a:effectLst/>
                          <a:uLnTx/>
                          <a:uFillTx/>
                          <a:latin typeface="+mn-lt"/>
                          <a:ea typeface="+mn-ea"/>
                          <a:cs typeface="+mn-cs"/>
                        </a:rPr>
                        <a:t>theTopic</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(independently and collaboratively).</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clues from the K/N chart that would support a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Writing a </a:t>
                      </a:r>
                      <a:r>
                        <a:rPr kumimoji="0" lang="en-US" sz="900" b="1" i="0" u="none" strike="noStrike" kern="1200" cap="none" spc="0" normalizeH="0" baseline="0" noProof="0" dirty="0" smtClean="0">
                          <a:ln>
                            <a:noFill/>
                          </a:ln>
                          <a:solidFill>
                            <a:srgbClr val="C00000"/>
                          </a:solidFill>
                          <a:effectLst/>
                          <a:uLnTx/>
                          <a:uFillTx/>
                          <a:latin typeface="+mn-lt"/>
                          <a:ea typeface="+mn-ea"/>
                          <a:cs typeface="+mn-cs"/>
                        </a:rPr>
                        <a:t>Basic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Topic Sentence (Teacher Model) – IVF Model (refer to TBEAR Lessons)</a:t>
                      </a: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Although the TBEAR lessons has students collaborating with partners, in 5</a:t>
                      </a:r>
                      <a:r>
                        <a:rPr kumimoji="0" lang="en-US" sz="900" b="0" i="1" u="none" strike="noStrike" kern="1200" cap="none" spc="0" normalizeH="0" baseline="30000" noProof="0" dirty="0" smtClean="0">
                          <a:ln>
                            <a:noFill/>
                          </a:ln>
                          <a:solidFill>
                            <a:prstClr val="black"/>
                          </a:solidFill>
                          <a:effectLst/>
                          <a:uLnTx/>
                          <a:uFillTx/>
                          <a:latin typeface="+mn-lt"/>
                          <a:ea typeface="+mn-ea"/>
                          <a:cs typeface="+mn-cs"/>
                        </a:rPr>
                        <a:t>th</a:t>
                      </a:r>
                      <a:r>
                        <a:rPr kumimoji="0" lang="en-US" sz="900" b="0" i="1" u="none" strike="noStrike" kern="1200" cap="none" spc="0" normalizeH="0" baseline="0" noProof="0" dirty="0" smtClean="0">
                          <a:ln>
                            <a:noFill/>
                          </a:ln>
                          <a:solidFill>
                            <a:prstClr val="black"/>
                          </a:solidFill>
                          <a:effectLst/>
                          <a:uLnTx/>
                          <a:uFillTx/>
                          <a:latin typeface="+mn-lt"/>
                          <a:ea typeface="+mn-ea"/>
                          <a:cs typeface="+mn-cs"/>
                        </a:rPr>
                        <a:t>  grade most students should be able to write an IVF Basic Topic Sentence independently.</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understand that the Basic Topic  Sentence (with IVF) is a summary.</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the IVF graphic organizer after reading/annotating the text.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the Topic (noun column of the Topic Tally parts of speech sorting chart). (I)</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select an appropriate verb from the Topic Tally parts of speech sorting chart. (V)</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finish the thought that connects the Topic and the verb. (F)</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30408">
                <a:tc>
                  <a:txBody>
                    <a:bodyPr/>
                    <a:lstStyle/>
                    <a:p>
                      <a:pPr marL="171450" indent="-171450">
                        <a:buFont typeface="Arial" panose="020B0604020202020204" pitchFamily="34" charset="0"/>
                        <a:buChar char="•"/>
                      </a:pPr>
                      <a:r>
                        <a:rPr lang="en-US" sz="900" b="0" dirty="0" smtClean="0">
                          <a:solidFill>
                            <a:schemeClr val="tx1"/>
                          </a:solidFill>
                        </a:rPr>
                        <a:t>Writing a </a:t>
                      </a:r>
                      <a:r>
                        <a:rPr lang="en-US" sz="900" b="1" dirty="0" smtClean="0">
                          <a:solidFill>
                            <a:srgbClr val="C00000"/>
                          </a:solidFill>
                        </a:rPr>
                        <a:t>Meaningful </a:t>
                      </a:r>
                      <a:r>
                        <a:rPr lang="en-US" sz="900" b="0" dirty="0" smtClean="0">
                          <a:solidFill>
                            <a:schemeClr val="tx1"/>
                          </a:solidFill>
                        </a:rPr>
                        <a:t>Topic Sentence</a:t>
                      </a:r>
                      <a:r>
                        <a:rPr lang="en-US" sz="900" b="0" baseline="0" dirty="0" smtClean="0">
                          <a:solidFill>
                            <a:schemeClr val="tx1"/>
                          </a:solidFill>
                        </a:rPr>
                        <a:t> (refer to TBEAR Lessons)</a:t>
                      </a:r>
                    </a:p>
                    <a:p>
                      <a:pPr marL="0" indent="0">
                        <a:buFont typeface="Arial" panose="020B0604020202020204" pitchFamily="34" charset="0"/>
                        <a:buNone/>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students in grades K – 2 have not been introduced to a Meaningful Sentence and in grade 3 as a modeled lesson only</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900" b="0" i="1" u="none" strike="noStrike" kern="1200" cap="none" spc="0" normalizeH="0" baseline="0" noProof="0" dirty="0" smtClean="0">
                          <a:ln>
                            <a:noFill/>
                          </a:ln>
                          <a:solidFill>
                            <a:prstClr val="black"/>
                          </a:solidFill>
                          <a:effectLst/>
                          <a:uLnTx/>
                          <a:uFillTx/>
                          <a:latin typeface="+mn-lt"/>
                          <a:ea typeface="+mn-ea"/>
                          <a:cs typeface="+mn-cs"/>
                        </a:rPr>
                        <a:t>by grade 4 students write these independently.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understand the purpose of a Meaningful Topic Sentence is to add more contextual understanding about the topic.</a:t>
                      </a: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Sequence of Instruction</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begin with their IVF Basic Topic Sentence.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underline the topic word or phrases in the sentence.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add words or phrases to the IVF sentence that specifically define the Topic.</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substitute another word for the underlined word to see if it still makes sense. Why/why not?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21145">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900" dirty="0" smtClean="0"/>
                        <a:t>record their own final</a:t>
                      </a:r>
                      <a:r>
                        <a:rPr lang="en-US" sz="900" baseline="0" dirty="0" smtClean="0"/>
                        <a:t> Meaningful Topic Sentence.</a:t>
                      </a:r>
                      <a:endParaRPr lang="en-US" sz="90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423701">
                <a:tc grid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smtClean="0"/>
                        <a:t>From</a:t>
                      </a:r>
                      <a:r>
                        <a:rPr lang="en-US" sz="900" b="1" baseline="0" dirty="0" smtClean="0"/>
                        <a:t> the Field</a:t>
                      </a:r>
                      <a:r>
                        <a:rPr lang="en-US" sz="900" baseline="0" dirty="0" smtClean="0"/>
                        <a:t>…</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aseline="0" dirty="0" smtClean="0"/>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aseline="0" dirty="0" smtClean="0"/>
                        <a:t>Remember that a Topic Sentence serves as a summary statement of the Main Idea of the text.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aseline="0" dirty="0" smtClean="0"/>
                        <a:t>Have students practice writing (and identifying in texts)  different types of Context Clues to write meaningful sentences ( definition, restatement/synonym, antonym (most difficult), inference).</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aseline="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
        <p:nvSpPr>
          <p:cNvPr id="2" name="Date Placeholder 1"/>
          <p:cNvSpPr>
            <a:spLocks noGrp="1"/>
          </p:cNvSpPr>
          <p:nvPr>
            <p:ph type="dt" sz="half" idx="10"/>
          </p:nvPr>
        </p:nvSpPr>
        <p:spPr/>
        <p:txBody>
          <a:bodyPr/>
          <a:lstStyle/>
          <a:p>
            <a:r>
              <a:rPr lang="en-US" smtClean="0"/>
              <a:t>10/3/2016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30</a:t>
            </a:fld>
            <a:endParaRPr lang="en-US" dirty="0"/>
          </a:p>
        </p:txBody>
      </p:sp>
    </p:spTree>
    <p:extLst>
      <p:ext uri="{BB962C8B-B14F-4D97-AF65-F5344CB8AC3E}">
        <p14:creationId xmlns:p14="http://schemas.microsoft.com/office/powerpoint/2010/main" val="3023241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31</a:t>
            </a:fld>
            <a:endParaRPr lang="en-US" dirty="0"/>
          </a:p>
        </p:txBody>
      </p:sp>
      <p:sp>
        <p:nvSpPr>
          <p:cNvPr id="6" name="Date Placeholder 5"/>
          <p:cNvSpPr>
            <a:spLocks noGrp="1"/>
          </p:cNvSpPr>
          <p:nvPr>
            <p:ph type="dt" sz="half" idx="10"/>
          </p:nvPr>
        </p:nvSpPr>
        <p:spPr/>
        <p:txBody>
          <a:bodyPr/>
          <a:lstStyle/>
          <a:p>
            <a:r>
              <a:rPr lang="en-US" smtClean="0"/>
              <a:t>10/3/2016</a:t>
            </a:r>
            <a:endParaRPr lang="en-US" dirty="0"/>
          </a:p>
        </p:txBody>
      </p:sp>
      <p:sp>
        <p:nvSpPr>
          <p:cNvPr id="7" name="TextBox 6"/>
          <p:cNvSpPr txBox="1"/>
          <p:nvPr/>
        </p:nvSpPr>
        <p:spPr>
          <a:xfrm>
            <a:off x="415910" y="616946"/>
            <a:ext cx="2401677" cy="369332"/>
          </a:xfrm>
          <a:prstGeom prst="rect">
            <a:avLst/>
          </a:prstGeom>
          <a:noFill/>
        </p:spPr>
        <p:txBody>
          <a:bodyPr wrap="square" rtlCol="0">
            <a:spAutoFit/>
          </a:bodyPr>
          <a:lstStyle/>
          <a:p>
            <a:r>
              <a:rPr lang="en-US" dirty="0" smtClean="0"/>
              <a:t>Teacher Notes</a:t>
            </a:r>
            <a:endParaRPr lang="en-US" dirty="0"/>
          </a:p>
        </p:txBody>
      </p:sp>
    </p:spTree>
    <p:extLst>
      <p:ext uri="{BB962C8B-B14F-4D97-AF65-F5344CB8AC3E}">
        <p14:creationId xmlns:p14="http://schemas.microsoft.com/office/powerpoint/2010/main" val="372932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98163" y="-139700"/>
            <a:ext cx="4263662" cy="1394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25436" y="200344"/>
            <a:ext cx="2873728" cy="656875"/>
          </a:xfrm>
          <a:prstGeom prst="rect">
            <a:avLst/>
          </a:prstGeom>
        </p:spPr>
        <p:txBody>
          <a:bodyPr wrap="square" lIns="101811" tIns="50906" rIns="101811" bIns="50906">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Write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7</a:t>
            </a:r>
            <a:endParaRPr lang="en-US" b="1" dirty="0">
              <a:solidFill>
                <a:srgbClr val="C00000"/>
              </a:solidFill>
              <a:effectLst>
                <a:outerShdw blurRad="38100" dist="38100" dir="2700000" algn="tl">
                  <a:srgbClr val="000000">
                    <a:alpha val="43137"/>
                  </a:srgbClr>
                </a:outerShdw>
              </a:effectLst>
            </a:endParaRPr>
          </a:p>
        </p:txBody>
      </p:sp>
      <p:grpSp>
        <p:nvGrpSpPr>
          <p:cNvPr id="5" name="Group 4"/>
          <p:cNvGrpSpPr/>
          <p:nvPr/>
        </p:nvGrpSpPr>
        <p:grpSpPr>
          <a:xfrm>
            <a:off x="639098" y="150894"/>
            <a:ext cx="4016047" cy="1103926"/>
            <a:chOff x="785468" y="-63646"/>
            <a:chExt cx="3543571" cy="1003569"/>
          </a:xfrm>
        </p:grpSpPr>
        <p:sp>
          <p:nvSpPr>
            <p:cNvPr id="2" name="TextBox 1"/>
            <p:cNvSpPr txBox="1"/>
            <p:nvPr/>
          </p:nvSpPr>
          <p:spPr>
            <a:xfrm>
              <a:off x="785468" y="135052"/>
              <a:ext cx="2566581" cy="327144"/>
            </a:xfrm>
            <a:prstGeom prst="rect">
              <a:avLst/>
            </a:prstGeom>
            <a:noFill/>
          </p:spPr>
          <p:txBody>
            <a:bodyPr wrap="square" lIns="82058" tIns="41029" rIns="82058" bIns="41029" rtlCol="0">
              <a:spAutoFit/>
            </a:bodyPr>
            <a:lstStyle/>
            <a:p>
              <a:pPr algn="ctr"/>
              <a:r>
                <a:rPr lang="en-US" dirty="0" smtClean="0">
                  <a:latin typeface="Arial Black" panose="020B0A04020102020204" pitchFamily="34" charset="0"/>
                </a:rPr>
                <a:t>WRITE a Brief Text</a:t>
              </a:r>
              <a:endParaRPr lang="en-US" dirty="0">
                <a:latin typeface="Arial Black" panose="020B0A04020102020204" pitchFamily="34" charset="0"/>
              </a:endParaRPr>
            </a:p>
          </p:txBody>
        </p:sp>
        <p:grpSp>
          <p:nvGrpSpPr>
            <p:cNvPr id="101" name="Shape 101"/>
            <p:cNvGrpSpPr/>
            <p:nvPr/>
          </p:nvGrpSpPr>
          <p:grpSpPr>
            <a:xfrm>
              <a:off x="3352049" y="-40588"/>
              <a:ext cx="888053" cy="980511"/>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836248" y="-63646"/>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1064246613"/>
              </p:ext>
            </p:extLst>
          </p:nvPr>
        </p:nvGraphicFramePr>
        <p:xfrm>
          <a:off x="95414" y="911302"/>
          <a:ext cx="7590708" cy="7963086"/>
        </p:xfrm>
        <a:graphic>
          <a:graphicData uri="http://schemas.openxmlformats.org/drawingml/2006/table">
            <a:tbl>
              <a:tblPr firstRow="1" bandRow="1">
                <a:noFill/>
              </a:tblPr>
              <a:tblGrid>
                <a:gridCol w="464102"/>
                <a:gridCol w="1782809"/>
                <a:gridCol w="696770"/>
                <a:gridCol w="2725978"/>
                <a:gridCol w="1921049"/>
              </a:tblGrid>
              <a:tr h="678953">
                <a:tc rowSpan="2" gridSpan="3">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Write Background Knowledge to explain why the Topic Sentence is important.</a:t>
                      </a:r>
                      <a:endParaRPr kumimoji="0" lang="en-US" sz="1100" b="1" i="1" u="none" strike="noStrike" kern="1200" cap="none" spc="0" normalizeH="0" baseline="0" noProof="0" dirty="0" smtClean="0">
                        <a:ln>
                          <a:noFill/>
                        </a:ln>
                        <a:solidFill>
                          <a:prstClr val="black"/>
                        </a:solidFill>
                        <a:effectLst/>
                        <a:uLnTx/>
                        <a:uFillTx/>
                        <a:latin typeface="+mn-lt"/>
                        <a:ea typeface="+mn-ea"/>
                        <a:cs typeface="+mn-cs"/>
                      </a:endParaRP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hMerge="1">
                  <a:txBody>
                    <a:bodyPr/>
                    <a:lstStyle/>
                    <a:p>
                      <a:endParaRPr lang="en-US"/>
                    </a:p>
                  </a:txBody>
                  <a:tcPr/>
                </a:tc>
                <a:tc rowSpan="2" hMerge="1">
                  <a:txBody>
                    <a:bodyPr/>
                    <a:lstStyle/>
                    <a:p>
                      <a:endParaRPr lang="en-US"/>
                    </a:p>
                  </a:txBody>
                  <a:tcPr/>
                </a:tc>
                <a:tc gridSpan="2">
                  <a:txBody>
                    <a:bodyPr/>
                    <a:lstStyle/>
                    <a:p>
                      <a:pPr marL="0" marR="0" lvl="0" indent="0" algn="l" rtl="0">
                        <a:spcBef>
                          <a:spcPts val="0"/>
                        </a:spcBef>
                        <a:buSzPct val="25000"/>
                        <a:buNone/>
                      </a:pPr>
                      <a:r>
                        <a:rPr lang="en-US" sz="1300" b="1" u="none" strike="noStrike" cap="none" baseline="0" dirty="0" smtClean="0"/>
                        <a:t>Write the Background Knowledge                                                          in the Bridge</a:t>
                      </a:r>
                    </a:p>
                    <a:p>
                      <a:pPr marL="0" marR="0" lvl="0" indent="0" algn="l" rtl="0">
                        <a:spcBef>
                          <a:spcPts val="0"/>
                        </a:spcBef>
                        <a:buSzPct val="25000"/>
                        <a:buNone/>
                      </a:pPr>
                      <a:r>
                        <a:rPr lang="en-US" sz="1300" b="1" u="none" strike="noStrike" cap="none" baseline="0" dirty="0" smtClean="0"/>
                        <a:t>Lesson 7</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628683">
                <a:tc gridSpan="3"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hMerge="1" vMerge="1">
                  <a:txBody>
                    <a:bodyPr/>
                    <a:lstStyle/>
                    <a:p>
                      <a:endParaRPr lang="en-US"/>
                    </a:p>
                  </a:txBody>
                  <a:tcPr/>
                </a:tc>
                <a:tc gridSpan="2">
                  <a:txBody>
                    <a:bodyPr/>
                    <a:lstStyle/>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rief Explanation</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Of the Main Idea to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ridge to </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Examples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hMerge="1">
                  <a:txBody>
                    <a:bodyPr/>
                    <a:lstStyle/>
                    <a:p>
                      <a:endParaRPr lang="en-US"/>
                    </a:p>
                  </a:txBody>
                  <a:tcPr/>
                </a:tc>
              </a:tr>
              <a:tr h="617612">
                <a:tc gridSpan="5">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7:</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RI.3-4, W.2a-b, L.1, L.4, L.5</a:t>
                      </a: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write background knowledge for the Bridge by describing /defining the Topic Sentence (main idea) in a clearer way.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53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231775" marR="0" lvl="0" indent="-6350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 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makes a good Topic Sentence?”  ( introduction bookmark – IVF model)</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“What is a meaningful sentence?”  (has context clues to explain the underlined Topic (or word(s)</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5255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Introduction:  Before Read 4</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Preparing to write the Background Knowledge of the Bridge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wrote a Topic Sentence for the introduction of the draft ____, adding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context clues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to make it more meaningful.”</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“The introduction also needs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“What is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(information to help the reader understand what the text will be about, explains why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Sentence’s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idea is important, fills in gaps of knowledge the reader may have about the topic by defining or describing more about it).</a:t>
                      </a:r>
                    </a:p>
                    <a:p>
                      <a:pPr marL="287338"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can use definitions and descriptions of the Topic Tally words that tell why ___or how (Topic Sentence) is important.”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257300">
                <a:tc rowSpan="15">
                  <a:txBody>
                    <a:bodyPr/>
                    <a:lstStyle/>
                    <a:p>
                      <a:pPr algn="ctr"/>
                      <a:r>
                        <a:rPr lang="en-US" sz="2400" b="1" dirty="0" smtClean="0"/>
                        <a:t>3</a:t>
                      </a: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11125"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endParaRPr kumimoji="0" lang="en-US" sz="400" b="1" i="1" u="none" strike="noStrike" kern="1200" cap="none" spc="0" normalizeH="0" baseline="0" noProof="0" dirty="0" smtClean="0">
                        <a:ln>
                          <a:noFill/>
                        </a:ln>
                        <a:solidFill>
                          <a:srgbClr val="C00000"/>
                        </a:solidFill>
                        <a:effectLst/>
                        <a:uLnTx/>
                        <a:uFillTx/>
                        <a:latin typeface="+mn-lt"/>
                        <a:ea typeface="+mn-ea"/>
                        <a:cs typeface="+mn-cs"/>
                      </a:endParaRPr>
                    </a:p>
                    <a:p>
                      <a:pPr marL="111125"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Definitions and Descriptions Chart</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Display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Definition/Description Chart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(only the Topic Tally column is completed). “We can define and describe each word on our Topic Tally Chart to give us more ideas about what Background Knowledge we could add to the Bridge.”</a:t>
                      </a:r>
                    </a:p>
                    <a:p>
                      <a:pPr marL="112713"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For each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Tally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word ask  the following question (record all responses on the chart). </a:t>
                      </a:r>
                    </a:p>
                    <a:p>
                      <a:pPr marL="171450" marR="0" lvl="0" indent="-58738"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words or phrases could define/describe _____ (Topic Word) that </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refers to how its used in the text?”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Do one example for the students before completing the chart – start connecting more to the reference of the text.</a:t>
                      </a:r>
                      <a:endParaRPr kumimoji="0" lang="en-US" sz="1100" b="1" i="1"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97327">
                <a:tc vMerge="1">
                  <a:txBody>
                    <a:bodyPr/>
                    <a:lstStyle/>
                    <a:p>
                      <a:endParaRPr lang="en-US"/>
                    </a:p>
                  </a:txBody>
                  <a:tcPr/>
                </a:tc>
                <a:tc gridSpan="4">
                  <a:txBody>
                    <a:bodyPr/>
                    <a:lstStyle/>
                    <a:p>
                      <a:pPr marL="0" marR="0" algn="ctr">
                        <a:lnSpc>
                          <a:spcPct val="107000"/>
                        </a:lnSpc>
                        <a:spcBef>
                          <a:spcPts val="0"/>
                        </a:spcBef>
                        <a:spcAft>
                          <a:spcPts val="800"/>
                        </a:spcAft>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Topic Sentence : </a:t>
                      </a:r>
                      <a:r>
                        <a:rPr lang="en-US" sz="1200" dirty="0" smtClean="0">
                          <a:solidFill>
                            <a:srgbClr val="000000"/>
                          </a:solidFill>
                          <a:effectLst/>
                          <a:highlight>
                            <a:srgbClr val="FFFF00"/>
                          </a:highlight>
                          <a:latin typeface="Calibri" panose="020F0502020204030204" pitchFamily="34" charset="0"/>
                          <a:ea typeface="+mn-ea"/>
                          <a:cs typeface="+mn-cs"/>
                        </a:rPr>
                        <a:t>The </a:t>
                      </a:r>
                      <a:r>
                        <a:rPr lang="en-US" sz="1200" b="1" i="1" u="sng" dirty="0" smtClean="0">
                          <a:solidFill>
                            <a:srgbClr val="000000"/>
                          </a:solidFill>
                          <a:effectLst/>
                          <a:highlight>
                            <a:srgbClr val="FFFF00"/>
                          </a:highlight>
                          <a:latin typeface="Calibri" panose="020F0502020204030204" pitchFamily="34" charset="0"/>
                          <a:ea typeface="+mn-ea"/>
                          <a:cs typeface="+mn-cs"/>
                        </a:rPr>
                        <a:t>Leaning Tower of Pisa</a:t>
                      </a:r>
                      <a:r>
                        <a:rPr lang="en-US" sz="1200" b="1" i="1" dirty="0" smtClean="0">
                          <a:solidFill>
                            <a:srgbClr val="000000"/>
                          </a:solidFill>
                          <a:effectLst/>
                          <a:highlight>
                            <a:srgbClr val="FFFF00"/>
                          </a:highlight>
                          <a:latin typeface="Calibri" panose="020F0502020204030204" pitchFamily="34" charset="0"/>
                          <a:ea typeface="+mn-ea"/>
                          <a:cs typeface="+mn-cs"/>
                        </a:rPr>
                        <a:t>, </a:t>
                      </a:r>
                      <a:r>
                        <a:rPr lang="en-US" sz="1200" b="1" dirty="0" smtClean="0">
                          <a:solidFill>
                            <a:srgbClr val="C00000"/>
                          </a:solidFill>
                          <a:effectLst/>
                          <a:highlight>
                            <a:srgbClr val="FFFF00"/>
                          </a:highlight>
                          <a:latin typeface="Calibri" panose="020F0502020204030204" pitchFamily="34" charset="0"/>
                          <a:ea typeface="+mn-ea"/>
                          <a:cs typeface="+mn-cs"/>
                        </a:rPr>
                        <a:t>an old building in Italy</a:t>
                      </a:r>
                      <a:r>
                        <a:rPr lang="en-US" sz="1200" b="1" dirty="0" smtClean="0">
                          <a:solidFill>
                            <a:srgbClr val="000000"/>
                          </a:solidFill>
                          <a:effectLst/>
                          <a:highlight>
                            <a:srgbClr val="FFFF00"/>
                          </a:highlight>
                          <a:latin typeface="Calibri" panose="020F0502020204030204" pitchFamily="34" charset="0"/>
                          <a:ea typeface="+mn-ea"/>
                          <a:cs typeface="+mn-cs"/>
                        </a:rPr>
                        <a:t>, </a:t>
                      </a:r>
                      <a:r>
                        <a:rPr lang="en-US" sz="1200" dirty="0" smtClean="0">
                          <a:solidFill>
                            <a:srgbClr val="000000"/>
                          </a:solidFill>
                          <a:effectLst/>
                          <a:highlight>
                            <a:srgbClr val="FFFF00"/>
                          </a:highlight>
                          <a:latin typeface="Calibri" panose="020F0502020204030204" pitchFamily="34" charset="0"/>
                          <a:ea typeface="+mn-ea"/>
                          <a:cs typeface="+mn-cs"/>
                        </a:rPr>
                        <a:t>could topple if it tilts too far.</a:t>
                      </a:r>
                      <a:endParaRPr lang="en-US" sz="15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440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200" b="1" dirty="0" smtClean="0"/>
                        <a:t>Topic Tally Words</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200" b="1" dirty="0" smtClean="0"/>
                        <a:t>Definition</a:t>
                      </a:r>
                      <a:r>
                        <a:rPr lang="en-US" sz="1200" b="1" baseline="0" dirty="0" smtClean="0"/>
                        <a:t> </a:t>
                      </a:r>
                      <a:r>
                        <a:rPr lang="en-US" sz="1100" b="1" i="1" baseline="0" dirty="0" smtClean="0"/>
                        <a:t>Examples</a:t>
                      </a:r>
                      <a:endParaRPr lang="en-US" sz="1100" b="1" i="1"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r>
                        <a:rPr lang="en-US" sz="1200" b="1" dirty="0" smtClean="0"/>
                        <a:t>Description</a:t>
                      </a:r>
                      <a:r>
                        <a:rPr lang="en-US" sz="1200" b="1" baseline="0" dirty="0" smtClean="0"/>
                        <a:t> </a:t>
                      </a:r>
                      <a:r>
                        <a:rPr lang="en-US" sz="1100" b="1" i="1" baseline="0" dirty="0" smtClean="0"/>
                        <a:t>Examples</a:t>
                      </a:r>
                      <a:endParaRPr lang="en-US" sz="1100" b="1" i="1" dirty="0" smtClean="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192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Tower+Building+It+Landmark = 29</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53975" indent="-53975"/>
                      <a:r>
                        <a:rPr lang="en-US" sz="900" b="1" i="1" dirty="0" smtClean="0"/>
                        <a:t>  </a:t>
                      </a:r>
                      <a:r>
                        <a:rPr lang="en-US" sz="900" b="0" i="0" dirty="0" smtClean="0"/>
                        <a:t>The Tower of Pisa is a tall structure</a:t>
                      </a:r>
                      <a:r>
                        <a:rPr lang="en-US" sz="900" b="0" i="0" baseline="0" dirty="0" smtClean="0"/>
                        <a:t> that is easily seen.</a:t>
                      </a:r>
                      <a:endParaRPr lang="en-US" sz="900" b="0" i="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b="1" i="1" dirty="0" smtClean="0"/>
                        <a:t>  </a:t>
                      </a:r>
                      <a:r>
                        <a:rPr lang="en-US" sz="900" b="0" i="0" dirty="0" smtClean="0"/>
                        <a:t>tall</a:t>
                      </a:r>
                      <a:r>
                        <a:rPr lang="en-US" sz="900" b="0" i="0" baseline="0" dirty="0" smtClean="0"/>
                        <a:t>  narrow    visible    clear</a:t>
                      </a:r>
                      <a:endParaRPr lang="en-US" sz="900" b="0" i="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7160">
                <a:tc vMerge="1">
                  <a:txBody>
                    <a:bodyPr/>
                    <a:lstStyle/>
                    <a:p>
                      <a:endParaRPr lang="en-US"/>
                    </a:p>
                  </a:txBody>
                  <a:tcPr/>
                </a:tc>
                <a:tc>
                  <a:txBody>
                    <a:bodyPr/>
                    <a:lstStyle/>
                    <a:p>
                      <a:pPr marL="53975" indent="0"/>
                      <a:r>
                        <a:rPr lang="en-US" sz="900" b="0" dirty="0" smtClean="0"/>
                        <a:t>Engineers - 2</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Engineers design or build things like the Leaning Tower of Pisa.</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7160">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Scientists - 2</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60325" indent="-60325"/>
                      <a:r>
                        <a:rPr lang="en-US" sz="900" dirty="0" smtClean="0"/>
                        <a:t>  A person who has expert knowledge about science.</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57150" indent="0"/>
                      <a:r>
                        <a:rPr lang="en-US" sz="900" dirty="0" smtClean="0"/>
                        <a:t>skilled  knowledgeable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7160">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Soil+clay+sand=5</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60325" indent="-60325"/>
                      <a:r>
                        <a:rPr lang="en-US" sz="900" dirty="0" smtClean="0"/>
                        <a:t>  There are different kinds of soil like clay and sand under the tower.</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57150" indent="0"/>
                      <a:r>
                        <a:rPr lang="en-US" sz="900" dirty="0" smtClean="0"/>
                        <a:t>gritty   soft</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7160">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Tilt + lean+slant = 8</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The</a:t>
                      </a:r>
                      <a:r>
                        <a:rPr lang="en-US" sz="900" baseline="0" dirty="0" smtClean="0"/>
                        <a:t> tower was leaning – that is like slanting or tilting to the side.</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7160">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Side - 7</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A position to the left or right of the tower.</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7160">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Workers + they = 5</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Someone that works is a worker.  Workers</a:t>
                      </a:r>
                      <a:r>
                        <a:rPr lang="en-US" sz="900" baseline="0" dirty="0" smtClean="0"/>
                        <a:t> helped fix the tower.</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7160">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Heavy - 3</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Heavy means it weighs a lot!  The tower weighed a lot.</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weighty</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7160">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Cables + ropes = 4</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A thick</a:t>
                      </a:r>
                      <a:r>
                        <a:rPr lang="en-US" sz="900" baseline="0" dirty="0" smtClean="0"/>
                        <a:t> rope is a cable.  Cable ropes are made of wire sometimes.</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stiff     thick     steely</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7160">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Soft - 3</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The soil beneath the tower was very soft or squishy.</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soft   squishy  mushy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7160">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Sink - 2</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When soil is soft then heavy things can sink deep into the soil.</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716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Timber+topple-tip over - 3</a:t>
                      </a:r>
                    </a:p>
                  </a:txBody>
                  <a:tcPr marL="0" marR="0" marT="0" marB="0">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gridSpan="2">
                  <a:txBody>
                    <a:bodyPr/>
                    <a:lstStyle/>
                    <a:p>
                      <a:r>
                        <a:rPr lang="en-US" sz="900" dirty="0" smtClean="0"/>
                        <a:t>  Timber is a</a:t>
                      </a:r>
                      <a:r>
                        <a:rPr lang="en-US" sz="900" baseline="0" dirty="0" smtClean="0"/>
                        <a:t> word used to say something is falling, or toppling over.</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r>
              <a:tr h="669383">
                <a:tc>
                  <a:txBody>
                    <a:bodyPr/>
                    <a:lstStyle/>
                    <a:p>
                      <a:pPr algn="ct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smtClean="0">
                        <a:ln>
                          <a:noFill/>
                        </a:ln>
                        <a:solidFill>
                          <a:prstClr val="black"/>
                        </a:solidFill>
                        <a:effectLst/>
                        <a:uLnTx/>
                        <a:uFillTx/>
                        <a:latin typeface="+mn-lt"/>
                        <a:ea typeface="+mn-ea"/>
                        <a:cs typeface="+mn-cs"/>
                      </a:endParaRPr>
                    </a:p>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Revisit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the Definitions and Description Chart</a:t>
                      </a:r>
                    </a:p>
                    <a:p>
                      <a:pPr marL="225425" marR="0" lvl="0" indent="-171450" algn="l" defTabSz="6858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“Does this definition/description of _______ (point out one or two definitions and descriptions) tell more about why or how ______________(Topic Sentence) is important?  Explain.”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6" name="Picture 15"/>
          <p:cNvPicPr>
            <a:picLocks noChangeAspect="1"/>
          </p:cNvPicPr>
          <p:nvPr/>
        </p:nvPicPr>
        <p:blipFill rotWithShape="1">
          <a:blip r:embed="rId5"/>
          <a:srcRect l="23375" t="43778" r="67058" b="37259"/>
          <a:stretch/>
        </p:blipFill>
        <p:spPr>
          <a:xfrm>
            <a:off x="5574858" y="1137382"/>
            <a:ext cx="2032421" cy="1068664"/>
          </a:xfrm>
          <a:prstGeom prst="rect">
            <a:avLst/>
          </a:prstGeom>
          <a:ln>
            <a:solidFill>
              <a:schemeClr val="tx1"/>
            </a:solidFill>
          </a:ln>
        </p:spPr>
      </p:pic>
      <p:sp>
        <p:nvSpPr>
          <p:cNvPr id="8" name="Slide Number Placeholder 7"/>
          <p:cNvSpPr>
            <a:spLocks noGrp="1"/>
          </p:cNvSpPr>
          <p:nvPr>
            <p:ph type="sldNum" sz="quarter" idx="12"/>
          </p:nvPr>
        </p:nvSpPr>
        <p:spPr/>
        <p:txBody>
          <a:bodyPr/>
          <a:lstStyle/>
          <a:p>
            <a:fld id="{1A106AFE-017A-4B10-8C59-6A35C2B2E226}" type="slidenum">
              <a:rPr lang="en-US" smtClean="0"/>
              <a:t>32</a:t>
            </a:fld>
            <a:endParaRPr lang="en-US" dirty="0"/>
          </a:p>
        </p:txBody>
      </p:sp>
      <p:sp>
        <p:nvSpPr>
          <p:cNvPr id="4" name="Date Placeholder 3"/>
          <p:cNvSpPr>
            <a:spLocks noGrp="1"/>
          </p:cNvSpPr>
          <p:nvPr>
            <p:ph type="dt" sz="half" idx="10"/>
          </p:nvPr>
        </p:nvSpPr>
        <p:spPr/>
        <p:txBody>
          <a:bodyPr/>
          <a:lstStyle/>
          <a:p>
            <a:r>
              <a:rPr lang="en-US" smtClean="0"/>
              <a:t>10/3/2016</a:t>
            </a:r>
            <a:endParaRPr lang="en-US" dirty="0"/>
          </a:p>
        </p:txBody>
      </p:sp>
    </p:spTree>
    <p:extLst>
      <p:ext uri="{BB962C8B-B14F-4D97-AF65-F5344CB8AC3E}">
        <p14:creationId xmlns:p14="http://schemas.microsoft.com/office/powerpoint/2010/main" val="2281442852"/>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 y="-44647"/>
            <a:ext cx="5065594" cy="11966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46085" y="131783"/>
            <a:ext cx="2873728" cy="656875"/>
          </a:xfrm>
          <a:prstGeom prst="rect">
            <a:avLst/>
          </a:prstGeom>
        </p:spPr>
        <p:txBody>
          <a:bodyPr wrap="square" lIns="101811" tIns="50906" rIns="101811" bIns="50906">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Revise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7 </a:t>
            </a:r>
            <a:r>
              <a:rPr lang="en-US" sz="1600" b="1" i="1" dirty="0">
                <a:solidFill>
                  <a:srgbClr val="C00000"/>
                </a:solidFill>
                <a:effectLst>
                  <a:outerShdw blurRad="38100" dist="38100" dir="2700000" algn="tl">
                    <a:srgbClr val="000000">
                      <a:alpha val="43137"/>
                    </a:srgbClr>
                  </a:outerShdw>
                </a:effectLst>
              </a:rPr>
              <a:t>continued…</a:t>
            </a:r>
          </a:p>
        </p:txBody>
      </p:sp>
      <p:grpSp>
        <p:nvGrpSpPr>
          <p:cNvPr id="5" name="Group 4"/>
          <p:cNvGrpSpPr/>
          <p:nvPr/>
        </p:nvGrpSpPr>
        <p:grpSpPr>
          <a:xfrm>
            <a:off x="3798989" y="-70009"/>
            <a:ext cx="1107255" cy="1103926"/>
            <a:chOff x="3352049" y="-63646"/>
            <a:chExt cx="976990" cy="1003569"/>
          </a:xfrm>
        </p:grpSpPr>
        <p:grpSp>
          <p:nvGrpSpPr>
            <p:cNvPr id="101" name="Shape 101"/>
            <p:cNvGrpSpPr/>
            <p:nvPr/>
          </p:nvGrpSpPr>
          <p:grpSpPr>
            <a:xfrm>
              <a:off x="3352049" y="-40588"/>
              <a:ext cx="888053" cy="980511"/>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836248" y="-63646"/>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1081542155"/>
              </p:ext>
            </p:extLst>
          </p:nvPr>
        </p:nvGraphicFramePr>
        <p:xfrm>
          <a:off x="114107" y="940359"/>
          <a:ext cx="7595340" cy="6621780"/>
        </p:xfrm>
        <a:graphic>
          <a:graphicData uri="http://schemas.openxmlformats.org/drawingml/2006/table">
            <a:tbl>
              <a:tblPr firstRow="1" bandRow="1">
                <a:noFill/>
              </a:tblPr>
              <a:tblGrid>
                <a:gridCol w="464102"/>
                <a:gridCol w="2970789"/>
                <a:gridCol w="371925"/>
                <a:gridCol w="3788524"/>
              </a:tblGrid>
              <a:tr h="20284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Before Read 4and 5</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Set a Purpose for Reading </a:t>
                      </a:r>
                    </a:p>
                    <a:p>
                      <a:pPr marL="342900" marR="0" lvl="0" indent="-17145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“Before we write an introduction for the text, let’s do a little more research about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The Leaning Tower of Pisa</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Research means learning more about a topic from a different source.  We are  going to read the student’s notes she wrote after researching more about the topic.”</a:t>
                      </a:r>
                    </a:p>
                    <a:p>
                      <a:pPr marL="171450"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READ 4</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Read with or to your student’s notes of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The Leaning Tower of Pisa</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t>
                      </a:r>
                    </a:p>
                    <a:p>
                      <a:pPr marL="171450"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READ 5</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“Re-read</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student’s notes about The Leaning Tower of Pisa, </a:t>
                      </a:r>
                      <a:r>
                        <a:rPr kumimoji="0" lang="en-US" sz="1100" b="0" i="0" u="none" strike="noStrike" kern="1200" cap="none" spc="0" normalizeH="0" baseline="0" noProof="0" dirty="0" smtClean="0">
                          <a:ln>
                            <a:noFill/>
                          </a:ln>
                          <a:solidFill>
                            <a:srgbClr val="000000"/>
                          </a:solidFill>
                          <a:effectLst/>
                          <a:uLnTx/>
                          <a:uFillTx/>
                          <a:latin typeface="+mn-lt"/>
                          <a:ea typeface="+mn-ea"/>
                          <a:cs typeface="+mn-cs"/>
                        </a:rPr>
                        <a:t>with your partner.</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While you are reading make thinking notes on your TBEAR note-taking chart of what you would include as Background Knowledge in the introduction. </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did your and your partner note about important information you would add as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Background Knowledge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in the introduction?”  (Write their ideas on the board and discuss what information they felt was important &amp; why.)</a:t>
                      </a:r>
                      <a:endParaRPr kumimoji="0" lang="en-US" sz="1100" b="0" i="0" u="none" strike="noStrike" kern="0" cap="none" spc="0" normalizeH="0" baseline="0" noProof="0" dirty="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endParaRPr lang="en-US"/>
                    </a:p>
                  </a:txBody>
                  <a:tcPr/>
                </a:tc>
                <a:tc hMerge="1">
                  <a:txBody>
                    <a:bodyPr/>
                    <a:lstStyle/>
                    <a:p>
                      <a:endParaRPr lang="en-US"/>
                    </a:p>
                  </a:txBody>
                  <a:tcPr/>
                </a:tc>
              </a:tr>
              <a:tr h="15422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Writing the Background Knowledge</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of the Bridge</a:t>
                      </a:r>
                    </a:p>
                    <a:p>
                      <a:pPr marL="169863" marR="0" lvl="0" indent="0" algn="l" defTabSz="914400" rtl="0" eaLnBrk="1" fontAlgn="auto" latinLnBrk="0" hangingPunct="1">
                        <a:lnSpc>
                          <a:spcPct val="100000"/>
                        </a:lnSpc>
                        <a:spcBef>
                          <a:spcPts val="0"/>
                        </a:spcBef>
                        <a:spcAft>
                          <a:spcPts val="0"/>
                        </a:spcAft>
                        <a:buClr>
                          <a:prstClr val="black"/>
                        </a:buClr>
                        <a:buSzPct val="150000"/>
                        <a:buFontTx/>
                        <a:buNone/>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1" i="1" u="none" strike="noStrike" kern="0" cap="none" spc="0" normalizeH="0" baseline="0" noProof="0" dirty="0" smtClean="0">
                          <a:ln>
                            <a:noFill/>
                          </a:ln>
                          <a:solidFill>
                            <a:schemeClr val="tx1"/>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chemeClr val="tx1"/>
                          </a:solidFill>
                          <a:effectLst/>
                          <a:uLnTx/>
                          <a:uFillTx/>
                          <a:latin typeface="+mn-lt"/>
                          <a:ea typeface="+mn-ea"/>
                          <a:cs typeface="+mn-cs"/>
                          <a:sym typeface="Arial"/>
                          <a:rtl val="0"/>
                        </a:rPr>
                        <a:t>“I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am going to model writing the background knowledge sentence(s) of the introduction using your ideas.  We have already written the Topic Sentence _____.”</a:t>
                      </a:r>
                    </a:p>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Activity: Model the entire process of checking your writing, asking yourself (Think Aloud) questions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Introduction Bookmark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section of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Background Knowledge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as you write.  As students progress have them do this with you.</a:t>
                      </a:r>
                      <a:r>
                        <a:rPr kumimoji="0" lang="en-US" sz="900" b="0" i="0" u="none" strike="noStrike" kern="0" cap="none" spc="0" normalizeH="0" baseline="0" noProof="0" dirty="0" smtClean="0">
                          <a:ln>
                            <a:noFill/>
                          </a:ln>
                          <a:solidFill>
                            <a:srgbClr val="000000"/>
                          </a:solidFill>
                          <a:effectLst/>
                          <a:uLnTx/>
                          <a:uFillTx/>
                          <a:latin typeface="+mn-lt"/>
                          <a:ea typeface="+mn-ea"/>
                          <a:cs typeface="+mn-cs"/>
                          <a:sym typeface="Arial"/>
                          <a:rtl val="0"/>
                        </a:rPr>
                        <a:t> </a:t>
                      </a:r>
                    </a:p>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Revisit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“Is the new Background Information enough information to  help the reader know what the text will be about?”</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endParaRPr lang="en-US"/>
                    </a:p>
                  </a:txBody>
                  <a:tcPr/>
                </a:tc>
                <a:tc hMerge="1">
                  <a:txBody>
                    <a:bodyPr/>
                    <a:lstStyle/>
                    <a:p>
                      <a:endParaRPr lang="en-US"/>
                    </a:p>
                  </a:txBody>
                  <a:tcPr/>
                </a:tc>
              </a:tr>
              <a:tr h="103936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B  for Background Knowledge?”</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r h="2011680">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400" b="1" i="0" u="none" strike="noStrike" kern="1200" cap="none" spc="0" normalizeH="0" baseline="0" noProof="0" dirty="0" smtClean="0">
                          <a:ln>
                            <a:noFill/>
                          </a:ln>
                          <a:solidFill>
                            <a:prstClr val="black"/>
                          </a:solidFill>
                          <a:effectLst/>
                          <a:uLnTx/>
                          <a:uFillTx/>
                          <a:latin typeface="Anton"/>
                          <a:ea typeface="Anton"/>
                          <a:cs typeface="Anton"/>
                          <a:sym typeface="Anton"/>
                        </a:rPr>
                        <a:t>B</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 of the Main Idea </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that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gridSpan="2">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Bridge -  Background Knowledge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Write Background Knowledge of the Bridge:</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Bridge- Hook – Attention Grabber</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Write the Hook Here:</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___________________________________________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r>
            </a:tbl>
          </a:graphicData>
        </a:graphic>
      </p:graphicFrame>
      <p:grpSp>
        <p:nvGrpSpPr>
          <p:cNvPr id="17" name="Group 16"/>
          <p:cNvGrpSpPr/>
          <p:nvPr/>
        </p:nvGrpSpPr>
        <p:grpSpPr>
          <a:xfrm rot="20713203">
            <a:off x="359800" y="4599238"/>
            <a:ext cx="2586868" cy="1183535"/>
            <a:chOff x="109517" y="6533762"/>
            <a:chExt cx="3124794" cy="1128965"/>
          </a:xfrm>
        </p:grpSpPr>
        <p:pic>
          <p:nvPicPr>
            <p:cNvPr id="18"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sp>
        <p:nvSpPr>
          <p:cNvPr id="4" name="Date Placeholder 3"/>
          <p:cNvSpPr>
            <a:spLocks noGrp="1"/>
          </p:cNvSpPr>
          <p:nvPr>
            <p:ph type="dt" sz="half" idx="10"/>
          </p:nvPr>
        </p:nvSpPr>
        <p:spPr/>
        <p:txBody>
          <a:bodyPr/>
          <a:lstStyle/>
          <a:p>
            <a:r>
              <a:rPr lang="en-US" smtClean="0"/>
              <a:t>10/3/2016</a:t>
            </a:r>
            <a:endParaRPr lang="en-US" dirty="0"/>
          </a:p>
        </p:txBody>
      </p:sp>
      <p:sp>
        <p:nvSpPr>
          <p:cNvPr id="7" name="Slide Number Placeholder 6"/>
          <p:cNvSpPr>
            <a:spLocks noGrp="1"/>
          </p:cNvSpPr>
          <p:nvPr>
            <p:ph type="sldNum" sz="quarter" idx="12"/>
          </p:nvPr>
        </p:nvSpPr>
        <p:spPr/>
        <p:txBody>
          <a:bodyPr/>
          <a:lstStyle/>
          <a:p>
            <a:fld id="{1A106AFE-017A-4B10-8C59-6A35C2B2E226}" type="slidenum">
              <a:rPr lang="en-US" smtClean="0"/>
              <a:t>33</a:t>
            </a:fld>
            <a:endParaRPr lang="en-US" dirty="0"/>
          </a:p>
        </p:txBody>
      </p:sp>
      <p:sp>
        <p:nvSpPr>
          <p:cNvPr id="20" name="TextBox 19"/>
          <p:cNvSpPr txBox="1"/>
          <p:nvPr/>
        </p:nvSpPr>
        <p:spPr>
          <a:xfrm>
            <a:off x="718152" y="373590"/>
            <a:ext cx="3010274" cy="369322"/>
          </a:xfrm>
          <a:prstGeom prst="rect">
            <a:avLst/>
          </a:prstGeom>
          <a:noFill/>
        </p:spPr>
        <p:txBody>
          <a:bodyPr wrap="square" lIns="91368" tIns="45682" rIns="91368" bIns="45682" rtlCol="0">
            <a:spAutoFit/>
          </a:bodyPr>
          <a:lstStyle/>
          <a:p>
            <a:pPr algn="ctr"/>
            <a:r>
              <a:rPr lang="en-US" dirty="0" smtClean="0">
                <a:latin typeface="Arial Black" panose="020B0A04020102020204" pitchFamily="34" charset="0"/>
              </a:rPr>
              <a:t>WRITE a Brief Text</a:t>
            </a:r>
            <a:endParaRPr lang="en-US" dirty="0">
              <a:latin typeface="Arial Black" panose="020B0A04020102020204" pitchFamily="34" charset="0"/>
            </a:endParaRPr>
          </a:p>
        </p:txBody>
      </p:sp>
    </p:spTree>
    <p:extLst>
      <p:ext uri="{BB962C8B-B14F-4D97-AF65-F5344CB8AC3E}">
        <p14:creationId xmlns:p14="http://schemas.microsoft.com/office/powerpoint/2010/main" val="1530256722"/>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34</a:t>
            </a:fld>
            <a:endParaRPr lang="en-US" dirty="0"/>
          </a:p>
        </p:txBody>
      </p:sp>
      <p:pic>
        <p:nvPicPr>
          <p:cNvPr id="6" name="Picture 3" descr="C:\Users\SUSANR~1\AppData\Local\Temp\book_open_light_shine_out_1600_clr_9090.png"/>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 y="719148"/>
            <a:ext cx="5065594" cy="11966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746085" y="895571"/>
            <a:ext cx="2873728" cy="656875"/>
          </a:xfrm>
          <a:prstGeom prst="rect">
            <a:avLst/>
          </a:prstGeom>
        </p:spPr>
        <p:txBody>
          <a:bodyPr wrap="square" lIns="101882" tIns="50941" rIns="101882" bIns="50941">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Write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7</a:t>
            </a:r>
            <a:endParaRPr lang="en-US" sz="1600" b="1" i="1" dirty="0">
              <a:solidFill>
                <a:srgbClr val="C00000"/>
              </a:solidFill>
              <a:effectLst>
                <a:outerShdw blurRad="38100" dist="38100" dir="2700000" algn="tl">
                  <a:srgbClr val="000000">
                    <a:alpha val="43137"/>
                  </a:srgbClr>
                </a:outerShdw>
              </a:effectLst>
            </a:endParaRPr>
          </a:p>
        </p:txBody>
      </p:sp>
      <p:grpSp>
        <p:nvGrpSpPr>
          <p:cNvPr id="8" name="Group 7"/>
          <p:cNvGrpSpPr/>
          <p:nvPr/>
        </p:nvGrpSpPr>
        <p:grpSpPr>
          <a:xfrm>
            <a:off x="3798989" y="693785"/>
            <a:ext cx="1107255" cy="1103926"/>
            <a:chOff x="3352049" y="-63646"/>
            <a:chExt cx="976990" cy="1003569"/>
          </a:xfrm>
        </p:grpSpPr>
        <p:grpSp>
          <p:nvGrpSpPr>
            <p:cNvPr id="9" name="Shape 101"/>
            <p:cNvGrpSpPr/>
            <p:nvPr/>
          </p:nvGrpSpPr>
          <p:grpSpPr>
            <a:xfrm>
              <a:off x="3352049" y="-40588"/>
              <a:ext cx="888053" cy="980511"/>
              <a:chOff x="2247160" y="761352"/>
              <a:chExt cx="1806092" cy="2228923"/>
            </a:xfrm>
          </p:grpSpPr>
          <p:pic>
            <p:nvPicPr>
              <p:cNvPr id="11" name="Shape 102"/>
              <p:cNvPicPr preferRelativeResize="0"/>
              <p:nvPr/>
            </p:nvPicPr>
            <p:blipFill rotWithShape="1">
              <a:blip r:embed="rId3">
                <a:alphaModFix/>
              </a:blip>
              <a:srcRect/>
              <a:stretch/>
            </p:blipFill>
            <p:spPr>
              <a:xfrm>
                <a:off x="2247160" y="924203"/>
                <a:ext cx="1806092" cy="2066072"/>
              </a:xfrm>
              <a:prstGeom prst="rect">
                <a:avLst/>
              </a:prstGeom>
              <a:noFill/>
              <a:ln>
                <a:noFill/>
              </a:ln>
            </p:spPr>
          </p:pic>
          <p:sp>
            <p:nvSpPr>
              <p:cNvPr id="12"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0" name="Rectangle 9"/>
            <p:cNvSpPr/>
            <p:nvPr/>
          </p:nvSpPr>
          <p:spPr>
            <a:xfrm>
              <a:off x="3836248" y="-63646"/>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sp>
        <p:nvSpPr>
          <p:cNvPr id="13" name="TextBox 12"/>
          <p:cNvSpPr txBox="1"/>
          <p:nvPr/>
        </p:nvSpPr>
        <p:spPr>
          <a:xfrm>
            <a:off x="718152" y="1137384"/>
            <a:ext cx="3010274" cy="369322"/>
          </a:xfrm>
          <a:prstGeom prst="rect">
            <a:avLst/>
          </a:prstGeom>
          <a:noFill/>
        </p:spPr>
        <p:txBody>
          <a:bodyPr wrap="square" lIns="91429" tIns="45715" rIns="91429" bIns="45715" rtlCol="0">
            <a:spAutoFit/>
          </a:bodyPr>
          <a:lstStyle/>
          <a:p>
            <a:pPr algn="ctr"/>
            <a:r>
              <a:rPr lang="en-US" dirty="0" smtClean="0">
                <a:latin typeface="Arial Black" panose="020B0A04020102020204" pitchFamily="34" charset="0"/>
              </a:rPr>
              <a:t>WRITE a Brief Text</a:t>
            </a:r>
            <a:endParaRPr lang="en-US" dirty="0">
              <a:latin typeface="Arial Black" panose="020B0A04020102020204" pitchFamily="34" charset="0"/>
            </a:endParaRPr>
          </a:p>
        </p:txBody>
      </p:sp>
      <p:sp>
        <p:nvSpPr>
          <p:cNvPr id="14" name="Right Arrow 13"/>
          <p:cNvSpPr/>
          <p:nvPr/>
        </p:nvSpPr>
        <p:spPr>
          <a:xfrm>
            <a:off x="6706434" y="1262777"/>
            <a:ext cx="820980" cy="23767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ate Placeholder 14"/>
          <p:cNvSpPr>
            <a:spLocks noGrp="1"/>
          </p:cNvSpPr>
          <p:nvPr>
            <p:ph type="dt" sz="half" idx="10"/>
          </p:nvPr>
        </p:nvSpPr>
        <p:spPr/>
        <p:txBody>
          <a:bodyPr/>
          <a:lstStyle/>
          <a:p>
            <a:r>
              <a:rPr lang="en-US" smtClean="0"/>
              <a:t>10/3/2016</a:t>
            </a:r>
            <a:endParaRPr lang="en-US" dirty="0"/>
          </a:p>
        </p:txBody>
      </p:sp>
      <p:sp>
        <p:nvSpPr>
          <p:cNvPr id="16" name="TextBox 15"/>
          <p:cNvSpPr txBox="1"/>
          <p:nvPr/>
        </p:nvSpPr>
        <p:spPr>
          <a:xfrm>
            <a:off x="207909" y="1964724"/>
            <a:ext cx="2401677" cy="369332"/>
          </a:xfrm>
          <a:prstGeom prst="rect">
            <a:avLst/>
          </a:prstGeom>
          <a:noFill/>
        </p:spPr>
        <p:txBody>
          <a:bodyPr wrap="square" rtlCol="0">
            <a:spAutoFit/>
          </a:bodyPr>
          <a:lstStyle/>
          <a:p>
            <a:r>
              <a:rPr lang="en-US" dirty="0" smtClean="0"/>
              <a:t>Teacher Notes</a:t>
            </a:r>
            <a:endParaRPr lang="en-US" dirty="0"/>
          </a:p>
        </p:txBody>
      </p:sp>
    </p:spTree>
    <p:extLst>
      <p:ext uri="{BB962C8B-B14F-4D97-AF65-F5344CB8AC3E}">
        <p14:creationId xmlns:p14="http://schemas.microsoft.com/office/powerpoint/2010/main" val="2689658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21334570"/>
              </p:ext>
            </p:extLst>
          </p:nvPr>
        </p:nvGraphicFramePr>
        <p:xfrm>
          <a:off x="144075" y="107239"/>
          <a:ext cx="7522048" cy="9898380"/>
        </p:xfrm>
        <a:graphic>
          <a:graphicData uri="http://schemas.openxmlformats.org/drawingml/2006/table">
            <a:tbl>
              <a:tblPr firstRow="1" bandRow="1">
                <a:tableStyleId>{5C22544A-7EE6-4342-B048-85BDC9FD1C3A}</a:tableStyleId>
              </a:tblPr>
              <a:tblGrid>
                <a:gridCol w="2501154"/>
                <a:gridCol w="1043595"/>
                <a:gridCol w="1960862"/>
                <a:gridCol w="1045028"/>
                <a:gridCol w="971409"/>
              </a:tblGrid>
              <a:tr h="370127">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5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Write the Bridge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(Background Knowledge)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7</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fifth grade students write Background Knowledge?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7:</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 RI.3-4, W.2a-b, L.1, L.4, L.5</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write Background Knowledge by describing and defining the Topic Sentence (Main Idea) in a clearer way.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0">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200" b="1" dirty="0" smtClean="0"/>
                        <a:t>Essential Skills</a:t>
                      </a:r>
                      <a:r>
                        <a:rPr lang="en-US" sz="1200" b="1" baseline="0" dirty="0" smtClean="0"/>
                        <a:t> and Concepts</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200" b="1" dirty="0" smtClean="0"/>
                        <a:t>Vocabulary</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CCSS.ELA-LITERACY.RI.5.3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Explain the relationships or interactions between two or more individuals, events, ideas, or concepts in a historical, scientific, or technical text based on specific information in the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in reference to recognizing information that could be used as Background Knowledge in a text with no introduction.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smtClean="0">
                          <a:ln>
                            <a:noFill/>
                          </a:ln>
                          <a:solidFill>
                            <a:schemeClr val="tx1"/>
                          </a:solidFill>
                          <a:effectLst/>
                          <a:uLnTx/>
                          <a:uFillTx/>
                          <a:latin typeface="+mn-lt"/>
                          <a:ea typeface="+mn-ea"/>
                          <a:cs typeface="+mn-cs"/>
                        </a:rPr>
                        <a:t>In Grade 5 students know that Background Knowledge can be seen within different paragraphs supporting two or more Main Ideas.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50" b="1" i="1" u="none" strike="noStrike" kern="1200" cap="none" spc="0" normalizeH="0" baseline="0" noProof="0" dirty="0" smtClean="0">
                          <a:ln>
                            <a:noFill/>
                          </a:ln>
                          <a:solidFill>
                            <a:prstClr val="black"/>
                          </a:solidFill>
                          <a:effectLst/>
                          <a:uLnTx/>
                          <a:uFillTx/>
                          <a:latin typeface="+mn-lt"/>
                          <a:ea typeface="+mn-ea"/>
                          <a:cs typeface="+mn-cs"/>
                        </a:rPr>
                        <a:t>When reading to determine information to use as Background Knowledge for a text with no introduction, students need to be able to…</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500" baseline="0" dirty="0" smtClean="0"/>
                    </a:p>
                    <a:p>
                      <a:pPr marL="169863" marR="0" lvl="0" indent="-169863"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know that the draft has no introduction.</a:t>
                      </a:r>
                    </a:p>
                    <a:p>
                      <a:pPr marL="169863" marR="0" lvl="0" indent="-169863"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show an understanding that Background Knowledge helps the reader know what they will learn from the text.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800" baseline="0" dirty="0" smtClean="0"/>
                        <a:t>take relevant notes  of information (historical events, scientific ideas or concepts, steps in a technical procedure) that could be used when writing Background Knowledge .</a:t>
                      </a:r>
                    </a:p>
                    <a:p>
                      <a:pPr marL="173038" marR="0" lvl="0" indent="-1730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analyze and identify specific, relevant information (facts, definitions, concrete details, quotes and examples) that explains to the reader why the Sentence is important.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algn="ctr"/>
                      <a:r>
                        <a:rPr lang="en-US" sz="1000" b="1" dirty="0" smtClean="0"/>
                        <a:t>Academic</a:t>
                      </a:r>
                      <a:endParaRPr lang="en-US" sz="10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000" b="1" dirty="0" smtClean="0"/>
                        <a:t>Cognates</a:t>
                      </a:r>
                      <a:endParaRPr lang="en-US" sz="10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238323">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800" baseline="0" dirty="0" smtClean="0"/>
                        <a:t>background knowledge</a:t>
                      </a:r>
                    </a:p>
                    <a:p>
                      <a:pPr marL="112713" indent="-112713">
                        <a:buFont typeface="Arial" panose="020B0604020202020204" pitchFamily="34" charset="0"/>
                        <a:buChar char="•"/>
                      </a:pPr>
                      <a:r>
                        <a:rPr lang="en-US" sz="800" baseline="0" dirty="0" smtClean="0"/>
                        <a:t>topic sentence</a:t>
                      </a:r>
                    </a:p>
                    <a:p>
                      <a:pPr marL="112713" indent="-112713">
                        <a:buFont typeface="Arial" panose="020B0604020202020204" pitchFamily="34" charset="0"/>
                        <a:buChar char="•"/>
                      </a:pPr>
                      <a:r>
                        <a:rPr lang="en-US" sz="800" baseline="0" dirty="0" smtClean="0"/>
                        <a:t>note-taking</a:t>
                      </a:r>
                    </a:p>
                    <a:p>
                      <a:pPr marL="112713" indent="-112713">
                        <a:buFont typeface="Arial" panose="020B0604020202020204" pitchFamily="34" charset="0"/>
                        <a:buChar char="•"/>
                      </a:pPr>
                      <a:r>
                        <a:rPr lang="en-US" sz="800" baseline="0" dirty="0" smtClean="0"/>
                        <a:t>events</a:t>
                      </a:r>
                    </a:p>
                    <a:p>
                      <a:pPr marL="112713" indent="-112713">
                        <a:buFont typeface="Arial" panose="020B0604020202020204" pitchFamily="34" charset="0"/>
                        <a:buChar char="•"/>
                      </a:pPr>
                      <a:r>
                        <a:rPr lang="en-US" sz="800" baseline="0" dirty="0" smtClean="0"/>
                        <a:t>procedures</a:t>
                      </a:r>
                    </a:p>
                    <a:p>
                      <a:pPr marL="112713" indent="-112713">
                        <a:buFont typeface="Arial" panose="020B0604020202020204" pitchFamily="34" charset="0"/>
                        <a:buChar char="•"/>
                      </a:pPr>
                      <a:r>
                        <a:rPr lang="en-US" sz="800" baseline="0" dirty="0" smtClean="0"/>
                        <a:t>ideas</a:t>
                      </a:r>
                    </a:p>
                    <a:p>
                      <a:pPr marL="112713" indent="-112713">
                        <a:buFont typeface="Arial" panose="020B0604020202020204" pitchFamily="34" charset="0"/>
                        <a:buChar char="•"/>
                      </a:pPr>
                      <a:r>
                        <a:rPr lang="en-US" sz="800" baseline="0" dirty="0" smtClean="0"/>
                        <a:t>concepts</a:t>
                      </a:r>
                    </a:p>
                    <a:p>
                      <a:pPr marL="112713" indent="-112713">
                        <a:buFont typeface="Arial" panose="020B0604020202020204" pitchFamily="34" charset="0"/>
                        <a:buChar char="•"/>
                      </a:pPr>
                      <a:r>
                        <a:rPr lang="en-US" sz="800" baseline="0" dirty="0" smtClean="0"/>
                        <a:t>historical</a:t>
                      </a:r>
                    </a:p>
                    <a:p>
                      <a:pPr marL="112713" indent="-112713">
                        <a:buFont typeface="Arial" panose="020B0604020202020204" pitchFamily="34" charset="0"/>
                        <a:buChar char="•"/>
                      </a:pPr>
                      <a:r>
                        <a:rPr lang="en-US" sz="800" baseline="0" dirty="0" smtClean="0"/>
                        <a:t>scientific</a:t>
                      </a:r>
                    </a:p>
                    <a:p>
                      <a:pPr marL="112713" indent="-112713">
                        <a:buFont typeface="Arial" panose="020B0604020202020204" pitchFamily="34" charset="0"/>
                        <a:buChar char="•"/>
                      </a:pPr>
                      <a:r>
                        <a:rPr lang="en-US" sz="800" baseline="0" dirty="0" smtClean="0"/>
                        <a:t>technical</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2713" indent="-112713">
                        <a:buFont typeface="Arial" panose="020B0604020202020204" pitchFamily="34" charset="0"/>
                        <a:buChar char="•"/>
                      </a:pPr>
                      <a:endParaRPr lang="es-ES_tradnl" sz="800" baseline="0" noProof="0" dirty="0" smtClean="0">
                        <a:solidFill>
                          <a:schemeClr val="tx1"/>
                        </a:solidFill>
                      </a:endParaRPr>
                    </a:p>
                    <a:p>
                      <a:pPr marL="112713" indent="-112713">
                        <a:buFont typeface="Arial" panose="020B0604020202020204" pitchFamily="34" charset="0"/>
                        <a:buChar char="•"/>
                      </a:pPr>
                      <a:endParaRPr lang="es-ES_tradnl" sz="800" baseline="0" noProof="0" dirty="0" smtClean="0">
                        <a:solidFill>
                          <a:schemeClr val="tx1"/>
                        </a:solidFill>
                      </a:endParaRPr>
                    </a:p>
                    <a:p>
                      <a:pPr marL="112713" indent="-112713">
                        <a:buFont typeface="Arial" panose="020B0604020202020204" pitchFamily="34" charset="0"/>
                        <a:buChar char="•"/>
                      </a:pPr>
                      <a:r>
                        <a:rPr lang="es-ES_tradnl" sz="800" baseline="0" noProof="0" dirty="0" smtClean="0">
                          <a:solidFill>
                            <a:schemeClr val="tx1"/>
                          </a:solidFill>
                        </a:rPr>
                        <a:t>toma de notas</a:t>
                      </a:r>
                    </a:p>
                    <a:p>
                      <a:pPr marL="112713" indent="-112713">
                        <a:buFont typeface="Arial" panose="020B0604020202020204" pitchFamily="34" charset="0"/>
                        <a:buChar char="•"/>
                      </a:pPr>
                      <a:endParaRPr lang="es-ES_tradnl" sz="800" baseline="0" noProof="0" dirty="0" smtClean="0">
                        <a:solidFill>
                          <a:schemeClr val="tx1"/>
                        </a:solidFill>
                      </a:endParaRPr>
                    </a:p>
                    <a:p>
                      <a:pPr marL="112713" indent="-112713">
                        <a:buFont typeface="Arial" panose="020B0604020202020204" pitchFamily="34" charset="0"/>
                        <a:buChar char="•"/>
                      </a:pPr>
                      <a:r>
                        <a:rPr lang="es-ES_tradnl" sz="800" baseline="0" noProof="0" dirty="0" smtClean="0">
                          <a:solidFill>
                            <a:schemeClr val="tx1"/>
                          </a:solidFill>
                        </a:rPr>
                        <a:t>eventos</a:t>
                      </a:r>
                    </a:p>
                    <a:p>
                      <a:pPr marL="112713" indent="-112713">
                        <a:buFont typeface="Arial" panose="020B0604020202020204" pitchFamily="34" charset="0"/>
                        <a:buChar char="•"/>
                      </a:pPr>
                      <a:r>
                        <a:rPr lang="es-ES_tradnl" sz="800" baseline="0" noProof="0" dirty="0" smtClean="0">
                          <a:solidFill>
                            <a:schemeClr val="tx1"/>
                          </a:solidFill>
                        </a:rPr>
                        <a:t>procedimientos</a:t>
                      </a:r>
                    </a:p>
                    <a:p>
                      <a:pPr marL="112713" indent="-112713">
                        <a:buFont typeface="Arial" panose="020B0604020202020204" pitchFamily="34" charset="0"/>
                        <a:buChar char="•"/>
                      </a:pPr>
                      <a:r>
                        <a:rPr lang="es-ES_tradnl" sz="800" baseline="0" noProof="0" dirty="0" smtClean="0">
                          <a:solidFill>
                            <a:schemeClr val="tx1"/>
                          </a:solidFill>
                        </a:rPr>
                        <a:t>ideas</a:t>
                      </a:r>
                    </a:p>
                    <a:p>
                      <a:pPr marL="112713" indent="-112713">
                        <a:buFont typeface="Arial" panose="020B0604020202020204" pitchFamily="34" charset="0"/>
                        <a:buChar char="•"/>
                      </a:pPr>
                      <a:r>
                        <a:rPr lang="es-ES_tradnl" sz="800" baseline="0" noProof="0" dirty="0" smtClean="0">
                          <a:solidFill>
                            <a:schemeClr val="tx1"/>
                          </a:solidFill>
                        </a:rPr>
                        <a:t>conceptos</a:t>
                      </a:r>
                    </a:p>
                    <a:p>
                      <a:pPr marL="112713" indent="-112713">
                        <a:buFont typeface="Arial" panose="020B0604020202020204" pitchFamily="34" charset="0"/>
                        <a:buChar char="•"/>
                      </a:pPr>
                      <a:r>
                        <a:rPr lang="es-ES_tradnl" sz="800" baseline="0" noProof="0" dirty="0" smtClean="0">
                          <a:solidFill>
                            <a:schemeClr val="tx1"/>
                          </a:solidFill>
                        </a:rPr>
                        <a:t>histórico</a:t>
                      </a:r>
                    </a:p>
                    <a:p>
                      <a:pPr marL="112713" indent="-112713">
                        <a:buFont typeface="Arial" panose="020B0604020202020204" pitchFamily="34" charset="0"/>
                        <a:buChar char="•"/>
                      </a:pPr>
                      <a:r>
                        <a:rPr lang="es-ES_tradnl" sz="800" baseline="0" noProof="0" dirty="0" smtClean="0">
                          <a:solidFill>
                            <a:schemeClr val="tx1"/>
                          </a:solidFill>
                        </a:rPr>
                        <a:t>científico</a:t>
                      </a:r>
                    </a:p>
                    <a:p>
                      <a:pPr marL="112713" indent="-112713">
                        <a:buFont typeface="Arial" panose="020B0604020202020204" pitchFamily="34" charset="0"/>
                        <a:buChar char="•"/>
                      </a:pPr>
                      <a:r>
                        <a:rPr lang="es-ES_tradnl" sz="800" baseline="0" noProof="0" dirty="0" smtClean="0">
                          <a:solidFill>
                            <a:schemeClr val="tx1"/>
                          </a:solidFill>
                        </a:rPr>
                        <a:t>técnico</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330576">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CCSS.ELA-LITERACY.W.5.2a-b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Write informative/explanatory texts to examine a topic and convey ideas and information clearly.</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Introduce a topic clearly, provide a general observation and focus, and group related information logically; include formatting (e.g., headings), illustrations, and multimedia when useful to aiding comprehension.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Develop the topic with facts, definitions, concrete details, quotations, or other information and examples related to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CCSS.ELA-Literacy.W.5.2.c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Link ideas within and across categories of information using words, phrases, and clauses (e.g., in contrast, especially).</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CCSS.ELA-Literacy.W.5.2.d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Use precise language and domain-specific vocabulary to inform about or explain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CCSS.ELA-Literacy.W.5.2.e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white">
                              <a:lumMod val="75000"/>
                            </a:prstClr>
                          </a:solidFill>
                          <a:effectLst/>
                          <a:uLnTx/>
                          <a:uFillTx/>
                          <a:latin typeface="+mn-lt"/>
                          <a:ea typeface="+mn-ea"/>
                          <a:cs typeface="+mn-cs"/>
                        </a:rPr>
                        <a:t>Provide a concluding statement or section related to the information or explanation presented.</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preparing to write Background Knowledge for a Bridge of a text that has no introduction, students need to be able to…</a:t>
                      </a:r>
                      <a:endParaRPr kumimoji="0" lang="en-US" sz="800" b="0" i="1"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Wingdings" panose="05000000000000000000" pitchFamily="2" charset="2"/>
                        <a:buNone/>
                      </a:pPr>
                      <a:endParaRPr lang="en-US" sz="800" dirty="0" smtClean="0"/>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knows that the Background Knowledge in the introduction is part of the Bridge.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understand that Background Knowledge supports the Topic Sentence and tells the reader what they will learn in the text.</a:t>
                      </a:r>
                    </a:p>
                    <a:p>
                      <a:pPr marL="173038" marR="0" lvl="0" indent="-173038"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have completed a Topic Sentence.</a:t>
                      </a:r>
                    </a:p>
                    <a:p>
                      <a:pPr marL="173038" marR="0" lvl="0" indent="-173038"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previous notes to organize and develop Background Knowledge (facts, definitions, concrete details, quotations, and examples related to the topic) that defines and describes more about the Topic Sentence.</a:t>
                      </a:r>
                    </a:p>
                    <a:p>
                      <a:pPr marL="173038" marR="0" lvl="0" indent="-173038"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the Topic Tally and K/N Chart as resources when writing Background Knowledge (validation).</a:t>
                      </a:r>
                    </a:p>
                    <a:p>
                      <a:pPr marL="173038" marR="0" lvl="0" indent="-173038"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the Definitions and Descriptions Chart as a resource.</a:t>
                      </a:r>
                      <a:endParaRPr kumimoji="0" lang="en-US" sz="1100" b="0" i="0" u="none" strike="noStrike" kern="1200" cap="none" spc="0" normalizeH="0" baseline="0" noProof="0" dirty="0" smtClean="0">
                        <a:ln>
                          <a:noFill/>
                        </a:ln>
                        <a:solidFill>
                          <a:srgbClr val="FF0000"/>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precise language and domain-specific vocabulary to help explain more about what the reader will learn in the text.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write Background Knowledge  (a few sentences) using explicit key details from the text (and quotes if applicable).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prstClr val="black"/>
                          </a:solidFill>
                          <a:effectLst/>
                          <a:uLnTx/>
                          <a:uFillTx/>
                          <a:latin typeface="+mn-lt"/>
                          <a:ea typeface="+mn-ea"/>
                          <a:cs typeface="+mn-cs"/>
                        </a:rPr>
                        <a:t>The TBEAR connection</a:t>
                      </a:r>
                      <a:r>
                        <a:rPr kumimoji="0" lang="en-US" sz="8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in order to write Background Knowledge for a text with no introduction</a:t>
                      </a:r>
                      <a:endParaRPr kumimoji="0" lang="en-US" sz="800" b="0" i="1"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panose="020B0604020202020204" pitchFamily="34" charset="0"/>
                        <a:buChar char="•"/>
                      </a:pPr>
                      <a:r>
                        <a:rPr lang="en-US" sz="800" dirty="0" smtClean="0"/>
                        <a:t>background knowledge</a:t>
                      </a:r>
                    </a:p>
                    <a:p>
                      <a:pPr marL="171450" indent="-171450">
                        <a:buFont typeface="Arial" panose="020B0604020202020204" pitchFamily="34" charset="0"/>
                        <a:buChar char="•"/>
                      </a:pPr>
                      <a:r>
                        <a:rPr lang="en-US" sz="800" dirty="0" smtClean="0"/>
                        <a:t>introduction</a:t>
                      </a:r>
                    </a:p>
                    <a:p>
                      <a:pPr marL="171450" indent="-171450">
                        <a:buFont typeface="Arial" panose="020B0604020202020204" pitchFamily="34" charset="0"/>
                        <a:buChar char="•"/>
                      </a:pPr>
                      <a:r>
                        <a:rPr lang="en-US" sz="800" dirty="0" smtClean="0"/>
                        <a:t>bridge</a:t>
                      </a:r>
                    </a:p>
                    <a:p>
                      <a:pPr marL="171450" indent="-171450">
                        <a:buFont typeface="Arial" panose="020B0604020202020204" pitchFamily="34" charset="0"/>
                        <a:buChar char="•"/>
                      </a:pPr>
                      <a:r>
                        <a:rPr lang="en-US" sz="800" dirty="0" smtClean="0"/>
                        <a:t>topic sentence</a:t>
                      </a:r>
                    </a:p>
                    <a:p>
                      <a:pPr marL="171450" indent="-171450">
                        <a:buFont typeface="Arial" panose="020B0604020202020204" pitchFamily="34" charset="0"/>
                        <a:buChar char="•"/>
                      </a:pPr>
                      <a:r>
                        <a:rPr lang="en-US" sz="800" dirty="0" smtClean="0"/>
                        <a:t>develop</a:t>
                      </a:r>
                    </a:p>
                    <a:p>
                      <a:pPr marL="171450" indent="-171450">
                        <a:buFont typeface="Arial" panose="020B0604020202020204" pitchFamily="34" charset="0"/>
                        <a:buChar char="•"/>
                      </a:pPr>
                      <a:r>
                        <a:rPr lang="en-US" sz="800" dirty="0" smtClean="0"/>
                        <a:t>organize</a:t>
                      </a:r>
                    </a:p>
                    <a:p>
                      <a:pPr marL="171450" indent="-171450">
                        <a:buFont typeface="Arial" panose="020B0604020202020204" pitchFamily="34" charset="0"/>
                        <a:buChar char="•"/>
                      </a:pPr>
                      <a:r>
                        <a:rPr lang="en-US" sz="800" dirty="0" smtClean="0"/>
                        <a:t>define</a:t>
                      </a:r>
                    </a:p>
                    <a:p>
                      <a:pPr marL="171450" indent="-171450">
                        <a:buFont typeface="Arial" panose="020B0604020202020204" pitchFamily="34" charset="0"/>
                        <a:buChar char="•"/>
                      </a:pPr>
                      <a:r>
                        <a:rPr lang="en-US" sz="800" dirty="0" smtClean="0"/>
                        <a:t>describe</a:t>
                      </a:r>
                    </a:p>
                    <a:p>
                      <a:pPr marL="171450" indent="-171450">
                        <a:buFont typeface="Arial" panose="020B0604020202020204" pitchFamily="34" charset="0"/>
                        <a:buChar char="•"/>
                      </a:pPr>
                      <a:r>
                        <a:rPr lang="en-US" sz="800" dirty="0" smtClean="0"/>
                        <a:t>precise language</a:t>
                      </a:r>
                    </a:p>
                    <a:p>
                      <a:pPr marL="171450" indent="-171450">
                        <a:buFont typeface="Arial" panose="020B0604020202020204" pitchFamily="34" charset="0"/>
                        <a:buChar char="•"/>
                      </a:pPr>
                      <a:r>
                        <a:rPr lang="en-US" sz="800" dirty="0" smtClean="0"/>
                        <a:t>domain specific vocabulary </a:t>
                      </a:r>
                    </a:p>
                    <a:p>
                      <a:pPr marL="171450" indent="-171450">
                        <a:buFont typeface="Arial" panose="020B0604020202020204" pitchFamily="34" charset="0"/>
                        <a:buChar char="•"/>
                      </a:pPr>
                      <a:endParaRPr lang="en-US" sz="800" dirty="0" smtClean="0"/>
                    </a:p>
                    <a:p>
                      <a:pPr marL="171450" indent="-171450">
                        <a:buFont typeface="Arial" panose="020B0604020202020204" pitchFamily="34" charset="0"/>
                        <a:buChar char="•"/>
                      </a:pPr>
                      <a:r>
                        <a:rPr lang="en-US" sz="800" dirty="0" smtClean="0"/>
                        <a:t>quotes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endParaRPr lang="es-ES_tradnl" sz="800" noProof="0" dirty="0" smtClean="0">
                        <a:solidFill>
                          <a:schemeClr val="tx1"/>
                        </a:solidFill>
                      </a:endParaRPr>
                    </a:p>
                    <a:p>
                      <a:pPr marL="171450" indent="-171450">
                        <a:buFont typeface="Arial" panose="020B0604020202020204" pitchFamily="34" charset="0"/>
                        <a:buChar char="•"/>
                      </a:pPr>
                      <a:endParaRPr lang="es-ES_tradnl" sz="800" noProof="0" dirty="0" smtClean="0">
                        <a:solidFill>
                          <a:schemeClr val="tx1"/>
                        </a:solidFill>
                      </a:endParaRPr>
                    </a:p>
                    <a:p>
                      <a:pPr marL="171450" indent="-171450">
                        <a:buFont typeface="Arial" panose="020B0604020202020204" pitchFamily="34" charset="0"/>
                        <a:buChar char="•"/>
                      </a:pPr>
                      <a:r>
                        <a:rPr lang="es-ES_tradnl" sz="800" noProof="0" dirty="0" smtClean="0">
                          <a:solidFill>
                            <a:schemeClr val="tx1"/>
                          </a:solidFill>
                        </a:rPr>
                        <a:t>introducción</a:t>
                      </a:r>
                    </a:p>
                    <a:p>
                      <a:pPr marL="171450" indent="-171450">
                        <a:buFont typeface="Arial" panose="020B0604020202020204" pitchFamily="34" charset="0"/>
                        <a:buChar char="•"/>
                      </a:pPr>
                      <a:endParaRPr lang="es-ES_tradnl" sz="800" noProof="0" dirty="0" smtClean="0">
                        <a:solidFill>
                          <a:schemeClr val="tx1"/>
                        </a:solidFill>
                      </a:endParaRPr>
                    </a:p>
                    <a:p>
                      <a:pPr marL="171450" indent="-171450">
                        <a:buFont typeface="Arial" panose="020B0604020202020204" pitchFamily="34" charset="0"/>
                        <a:buChar char="•"/>
                      </a:pPr>
                      <a:endParaRPr lang="es-ES_tradnl" sz="800" noProof="0" dirty="0" smtClean="0">
                        <a:solidFill>
                          <a:schemeClr val="tx1"/>
                        </a:solidFill>
                      </a:endParaRPr>
                    </a:p>
                    <a:p>
                      <a:pPr marL="171450" indent="-171450">
                        <a:buFont typeface="Arial" panose="020B0604020202020204" pitchFamily="34" charset="0"/>
                        <a:buChar char="•"/>
                      </a:pPr>
                      <a:endParaRPr lang="es-ES_tradnl" sz="800" noProof="0" dirty="0" smtClean="0">
                        <a:solidFill>
                          <a:schemeClr val="tx1"/>
                        </a:solidFill>
                      </a:endParaRPr>
                    </a:p>
                    <a:p>
                      <a:pPr marL="171450" indent="-171450">
                        <a:buFont typeface="Arial" panose="020B0604020202020204" pitchFamily="34" charset="0"/>
                        <a:buChar char="•"/>
                      </a:pPr>
                      <a:r>
                        <a:rPr lang="es-ES_tradnl" sz="800" noProof="0" dirty="0" smtClean="0">
                          <a:solidFill>
                            <a:schemeClr val="tx1"/>
                          </a:solidFill>
                        </a:rPr>
                        <a:t>organizar</a:t>
                      </a:r>
                    </a:p>
                    <a:p>
                      <a:pPr marL="171450" indent="-171450">
                        <a:buFont typeface="Arial" panose="020B0604020202020204" pitchFamily="34" charset="0"/>
                        <a:buChar char="•"/>
                      </a:pPr>
                      <a:r>
                        <a:rPr lang="es-ES_tradnl" sz="800" noProof="0" dirty="0" smtClean="0">
                          <a:solidFill>
                            <a:schemeClr val="tx1"/>
                          </a:solidFill>
                        </a:rPr>
                        <a:t>definir</a:t>
                      </a:r>
                    </a:p>
                    <a:p>
                      <a:pPr marL="171450" indent="-171450">
                        <a:buFont typeface="Arial" panose="020B0604020202020204" pitchFamily="34" charset="0"/>
                        <a:buChar char="•"/>
                      </a:pPr>
                      <a:r>
                        <a:rPr lang="es-ES_tradnl" sz="800" noProof="0" dirty="0" smtClean="0">
                          <a:solidFill>
                            <a:schemeClr val="tx1"/>
                          </a:solidFill>
                        </a:rPr>
                        <a:t>describir</a:t>
                      </a:r>
                    </a:p>
                    <a:p>
                      <a:pPr marL="171450" indent="-171450">
                        <a:buFont typeface="Arial" panose="020B0604020202020204" pitchFamily="34" charset="0"/>
                        <a:buChar char="•"/>
                      </a:pPr>
                      <a:r>
                        <a:rPr lang="es-ES_tradnl" sz="800" noProof="0" dirty="0" smtClean="0">
                          <a:solidFill>
                            <a:schemeClr val="tx1"/>
                          </a:solidFill>
                        </a:rPr>
                        <a:t>lenguaje</a:t>
                      </a:r>
                      <a:r>
                        <a:rPr lang="es-ES_tradnl" sz="800" baseline="0" noProof="0" dirty="0" smtClean="0">
                          <a:solidFill>
                            <a:schemeClr val="tx1"/>
                          </a:solidFill>
                        </a:rPr>
                        <a:t> preciso</a:t>
                      </a:r>
                    </a:p>
                    <a:p>
                      <a:pPr marL="171450" indent="-171450">
                        <a:buFont typeface="Arial" panose="020B0604020202020204" pitchFamily="34" charset="0"/>
                        <a:buChar char="•"/>
                      </a:pPr>
                      <a:r>
                        <a:rPr lang="es-ES_tradnl" sz="800" baseline="0" noProof="0" dirty="0" smtClean="0">
                          <a:solidFill>
                            <a:schemeClr val="tx1"/>
                          </a:solidFill>
                        </a:rPr>
                        <a:t>vocabulario de dominio especifico</a:t>
                      </a:r>
                    </a:p>
                    <a:p>
                      <a:pPr marL="0" indent="0">
                        <a:buFont typeface="Arial" panose="020B0604020202020204" pitchFamily="34" charset="0"/>
                        <a:buNone/>
                      </a:pPr>
                      <a:endParaRPr lang="es-ES_tradnl" sz="800" baseline="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CCSS.ELA-LITERACY L.5.1 </a:t>
                      </a:r>
                      <a:r>
                        <a:rPr kumimoji="0" lang="en-US" sz="800" b="0" i="1" u="none" strike="noStrike" kern="1200" cap="none" spc="0" normalizeH="0" baseline="0" noProof="0" dirty="0" smtClean="0">
                          <a:ln>
                            <a:noFill/>
                          </a:ln>
                          <a:solidFill>
                            <a:prstClr val="black"/>
                          </a:solidFill>
                          <a:effectLst/>
                          <a:uLnTx/>
                          <a:uFillTx/>
                          <a:latin typeface="+mn-lt"/>
                          <a:ea typeface="+mn-ea"/>
                          <a:cs typeface="+mn-cs"/>
                        </a:rPr>
                        <a:t>(read entire standard)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10</a:t>
                      </a: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Demonstrate command of the conventions of standard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English grammar and usage </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when writing or speaking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 in reference to writing Background Knowledge so readers will know what they will learn from the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indent="0">
                        <a:buFont typeface="Wingdings" panose="05000000000000000000" pitchFamily="2" charset="2"/>
                        <a:buNone/>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students write  Background Knowledge to explain  more about a Topic Sentence students need to be able to…</a:t>
                      </a:r>
                    </a:p>
                    <a:p>
                      <a:pPr marL="171450" indent="-171450">
                        <a:buFont typeface="Wingdings" panose="05000000000000000000" pitchFamily="2" charset="2"/>
                        <a:buChar char="q"/>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produce a variety of sentences types.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conjunctions, prepositions, and interjections in Background Knowledge when applicable (L.5.1a)</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verb tense to convey various times, sequences, states, and conditions within the Background Knowledge (L.5.1c).</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write a draft of Background Knowledge independently or with little support (as needed).</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check their own writing for clarity and logical thinking.</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sentence types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conjunctions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prepositions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interjections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verb tenses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background knowledge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clarity</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logical</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conventions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s-ES_tradnl" sz="800" noProof="0" dirty="0" smtClean="0">
                          <a:solidFill>
                            <a:schemeClr val="tx1"/>
                          </a:solidFill>
                        </a:rPr>
                        <a:t>tipos de ____</a:t>
                      </a:r>
                    </a:p>
                    <a:p>
                      <a:pPr marL="171450" indent="-171450">
                        <a:buFont typeface="Arial" panose="020B0604020202020204" pitchFamily="34" charset="0"/>
                        <a:buChar char="•"/>
                      </a:pPr>
                      <a:r>
                        <a:rPr lang="es-ES_tradnl" sz="800" noProof="0" dirty="0" smtClean="0">
                          <a:solidFill>
                            <a:schemeClr val="tx1"/>
                          </a:solidFill>
                        </a:rPr>
                        <a:t>conjunciones</a:t>
                      </a:r>
                    </a:p>
                    <a:p>
                      <a:pPr marL="171450" indent="-171450">
                        <a:buFont typeface="Arial" panose="020B0604020202020204" pitchFamily="34" charset="0"/>
                        <a:buChar char="•"/>
                      </a:pPr>
                      <a:r>
                        <a:rPr lang="es-ES_tradnl" sz="800" noProof="0" dirty="0" smtClean="0">
                          <a:solidFill>
                            <a:schemeClr val="tx1"/>
                          </a:solidFill>
                        </a:rPr>
                        <a:t>preposiciones</a:t>
                      </a:r>
                    </a:p>
                    <a:p>
                      <a:pPr marL="171450" indent="-171450">
                        <a:buFont typeface="Arial" panose="020B0604020202020204" pitchFamily="34" charset="0"/>
                        <a:buChar char="•"/>
                      </a:pPr>
                      <a:r>
                        <a:rPr lang="es-ES_tradnl" sz="800" noProof="0" dirty="0" smtClean="0">
                          <a:solidFill>
                            <a:schemeClr val="tx1"/>
                          </a:solidFill>
                        </a:rPr>
                        <a:t>interjecciones</a:t>
                      </a:r>
                    </a:p>
                    <a:p>
                      <a:pPr marL="171450" indent="-171450">
                        <a:buFont typeface="Arial" panose="020B0604020202020204" pitchFamily="34" charset="0"/>
                        <a:buChar char="•"/>
                      </a:pPr>
                      <a:r>
                        <a:rPr lang="es-ES_tradnl" sz="800" noProof="0" dirty="0" smtClean="0">
                          <a:solidFill>
                            <a:schemeClr val="tx1"/>
                          </a:solidFill>
                        </a:rPr>
                        <a:t>___ verbales</a:t>
                      </a:r>
                    </a:p>
                    <a:p>
                      <a:pPr marL="171450" indent="-171450">
                        <a:buFont typeface="Arial" panose="020B0604020202020204" pitchFamily="34" charset="0"/>
                        <a:buChar char="•"/>
                      </a:pPr>
                      <a:endParaRPr lang="es-ES_tradnl" sz="800" noProof="0" dirty="0" smtClean="0">
                        <a:solidFill>
                          <a:schemeClr val="tx1"/>
                        </a:solidFill>
                      </a:endParaRPr>
                    </a:p>
                    <a:p>
                      <a:pPr marL="171450" indent="-171450">
                        <a:buFont typeface="Arial" panose="020B0604020202020204" pitchFamily="34" charset="0"/>
                        <a:buChar char="•"/>
                      </a:pPr>
                      <a:endParaRPr lang="es-ES_tradnl" sz="800" noProof="0" dirty="0" smtClean="0">
                        <a:solidFill>
                          <a:schemeClr val="tx1"/>
                        </a:solidFill>
                      </a:endParaRPr>
                    </a:p>
                    <a:p>
                      <a:pPr marL="171450" indent="-171450">
                        <a:buFont typeface="Arial" panose="020B0604020202020204" pitchFamily="34" charset="0"/>
                        <a:buChar char="•"/>
                      </a:pPr>
                      <a:r>
                        <a:rPr lang="es-ES_tradnl" sz="800" noProof="0" dirty="0" smtClean="0">
                          <a:solidFill>
                            <a:schemeClr val="tx1"/>
                          </a:solidFill>
                        </a:rPr>
                        <a:t>claridad</a:t>
                      </a:r>
                    </a:p>
                    <a:p>
                      <a:pPr marL="171450" indent="-171450">
                        <a:buFont typeface="Arial" panose="020B0604020202020204" pitchFamily="34" charset="0"/>
                        <a:buChar char="•"/>
                      </a:pPr>
                      <a:r>
                        <a:rPr lang="es-ES_tradnl" sz="800" noProof="0" dirty="0" smtClean="0">
                          <a:solidFill>
                            <a:schemeClr val="tx1"/>
                          </a:solidFill>
                        </a:rPr>
                        <a:t>lógico/lógica</a:t>
                      </a:r>
                    </a:p>
                    <a:p>
                      <a:pPr marL="171450" indent="-171450">
                        <a:buFont typeface="Arial" panose="020B0604020202020204" pitchFamily="34" charset="0"/>
                        <a:buChar char="•"/>
                      </a:pPr>
                      <a:r>
                        <a:rPr lang="es-ES_tradnl" sz="800" noProof="0" dirty="0" smtClean="0">
                          <a:solidFill>
                            <a:schemeClr val="tx1"/>
                          </a:solidFill>
                        </a:rPr>
                        <a:t>convenciones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CCSS.ELA-LITERACY.L.5.4</a:t>
                      </a:r>
                      <a:r>
                        <a:rPr kumimoji="0" lang="en-US" sz="8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800" b="0" i="1" u="none" strike="noStrike" kern="1200" cap="none" spc="0" normalizeH="0" baseline="0" noProof="0" dirty="0" smtClean="0">
                          <a:ln>
                            <a:noFill/>
                          </a:ln>
                          <a:solidFill>
                            <a:prstClr val="black"/>
                          </a:solidFill>
                          <a:effectLst/>
                          <a:uLnTx/>
                          <a:uFillTx/>
                          <a:latin typeface="+mn-lt"/>
                          <a:ea typeface="+mn-ea"/>
                          <a:cs typeface="+mn-cs"/>
                        </a:rPr>
                        <a:t>(read entire standard)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8</a:t>
                      </a: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Determine or clarify the meaning of unknown and multiple-meaning word and phrases based on grade 5 reading and content, choosing flexibly from a range of strategies</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 in reference to determining word meaning in Background Knowledge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students write Background Knowledge to explain more about a Topic Sentence students need to be able to…</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context (e.g., cause/effect relationships and comparisons in text) as a clue to the meaning of a word or phrase (L.5.4a) from the text and the Definitions-Descriptions Chart.</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understands that words-phrases  could define or describe the importance of the Main Idea (the Topic Sentence).</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determine meaning of unknown/multiple-meaning words.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panose="020B0604020202020204" pitchFamily="34" charset="0"/>
                        <a:buChar char="•"/>
                      </a:pPr>
                      <a:r>
                        <a:rPr lang="en-US" sz="800" dirty="0" smtClean="0"/>
                        <a:t>context</a:t>
                      </a:r>
                      <a:r>
                        <a:rPr lang="en-US" sz="800" baseline="0" dirty="0" smtClean="0"/>
                        <a:t> clues</a:t>
                      </a:r>
                    </a:p>
                    <a:p>
                      <a:pPr marL="0" indent="0">
                        <a:buFont typeface="Arial" panose="020B0604020202020204" pitchFamily="34" charset="0"/>
                        <a:buNone/>
                      </a:pPr>
                      <a:endParaRPr lang="en-US" sz="800" baseline="0" dirty="0" smtClean="0"/>
                    </a:p>
                    <a:p>
                      <a:pPr marL="171450" indent="-171450">
                        <a:buFont typeface="Arial" panose="020B0604020202020204" pitchFamily="34" charset="0"/>
                        <a:buChar char="•"/>
                      </a:pPr>
                      <a:endParaRPr lang="en-US" sz="800" baseline="0" dirty="0" smtClean="0"/>
                    </a:p>
                    <a:p>
                      <a:pPr marL="171450" indent="-171450">
                        <a:buFont typeface="Arial" panose="020B0604020202020204" pitchFamily="34" charset="0"/>
                        <a:buChar char="•"/>
                      </a:pPr>
                      <a:r>
                        <a:rPr lang="en-US" sz="800" baseline="0" dirty="0" smtClean="0"/>
                        <a:t>main idea</a:t>
                      </a:r>
                    </a:p>
                    <a:p>
                      <a:pPr marL="171450" indent="-171450">
                        <a:buFont typeface="Arial" panose="020B0604020202020204" pitchFamily="34" charset="0"/>
                        <a:buChar char="•"/>
                      </a:pPr>
                      <a:r>
                        <a:rPr lang="en-US" sz="800" baseline="0" dirty="0" smtClean="0"/>
                        <a:t>multiple meaning words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topic sentence</a:t>
                      </a:r>
                    </a:p>
                    <a:p>
                      <a:pPr marL="0" indent="0">
                        <a:buFont typeface="Arial" panose="020B0604020202020204" pitchFamily="34" charset="0"/>
                        <a:buNone/>
                      </a:pPr>
                      <a:endParaRPr lang="en-US" sz="800" dirty="0" smtClean="0"/>
                    </a:p>
                    <a:p>
                      <a:pPr marL="0" indent="0">
                        <a:buFont typeface="Arial" panose="020B0604020202020204" pitchFamily="34" charset="0"/>
                        <a:buNone/>
                      </a:pPr>
                      <a:endParaRPr lang="en-US" sz="8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s-ES_tradnl" sz="800" noProof="0" dirty="0" smtClean="0">
                          <a:solidFill>
                            <a:schemeClr val="tx1"/>
                          </a:solidFill>
                        </a:rPr>
                        <a:t>___ para formar/crear contexto</a:t>
                      </a:r>
                    </a:p>
                    <a:p>
                      <a:pPr marL="171450" indent="-171450">
                        <a:buFont typeface="Arial" panose="020B0604020202020204" pitchFamily="34" charset="0"/>
                        <a:buChar char="•"/>
                      </a:pPr>
                      <a:r>
                        <a:rPr lang="es-ES_tradnl" sz="800" noProof="0" dirty="0" smtClean="0">
                          <a:solidFill>
                            <a:schemeClr val="tx1"/>
                          </a:solidFill>
                        </a:rPr>
                        <a:t>idea ___</a:t>
                      </a:r>
                    </a:p>
                    <a:p>
                      <a:pPr marL="171450" indent="-171450">
                        <a:buFont typeface="Arial" panose="020B0604020202020204" pitchFamily="34" charset="0"/>
                        <a:buChar char="•"/>
                      </a:pPr>
                      <a:r>
                        <a:rPr lang="es-ES_tradnl" sz="800" noProof="0" dirty="0" smtClean="0">
                          <a:solidFill>
                            <a:schemeClr val="tx1"/>
                          </a:solidFill>
                        </a:rPr>
                        <a:t>___ de múltiples ___</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617931">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CCSS.ELA-LITERACY.L.5.5</a:t>
                      </a:r>
                      <a:r>
                        <a:rPr kumimoji="0" lang="en-US" sz="8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800" b="0" i="1" u="none" strike="noStrike" kern="1200" cap="none" spc="0" normalizeH="0" baseline="0" noProof="0" dirty="0" smtClean="0">
                          <a:ln>
                            <a:noFill/>
                          </a:ln>
                          <a:solidFill>
                            <a:prstClr val="black"/>
                          </a:solidFill>
                          <a:effectLst/>
                          <a:uLnTx/>
                          <a:uFillTx/>
                          <a:latin typeface="+mn-lt"/>
                          <a:ea typeface="+mn-ea"/>
                          <a:cs typeface="+mn-cs"/>
                        </a:rPr>
                        <a:t>(read entire standard)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ELP ST.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Demonstrate understanding of figurative language, word relationships and nuances in word meanings.</a:t>
                      </a:r>
                      <a:endParaRPr kumimoji="0" lang="en-US" sz="800" b="1" i="1" u="none" strike="noStrike" kern="1200" cap="none" spc="0" normalizeH="0" baseline="0" noProof="0" dirty="0" smtClean="0">
                        <a:ln>
                          <a:noFill/>
                        </a:ln>
                        <a:solidFill>
                          <a:srgbClr val="C00000"/>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TBEAR connection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in reference to exploring word relationships-nuances used in Background Knowledge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indent="0">
                        <a:buFont typeface="Wingdings" panose="05000000000000000000" pitchFamily="2" charset="2"/>
                        <a:buNone/>
                      </a:pPr>
                      <a:r>
                        <a:rPr lang="en-US" sz="800" b="1" i="1" dirty="0" smtClean="0">
                          <a:solidFill>
                            <a:schemeClr val="tx1"/>
                          </a:solidFill>
                        </a:rPr>
                        <a:t>When writing the background knowledge, students will… </a:t>
                      </a:r>
                    </a:p>
                    <a:p>
                      <a:pPr marL="0" indent="0">
                        <a:buFont typeface="Wingdings" panose="05000000000000000000" pitchFamily="2" charset="2"/>
                        <a:buNone/>
                      </a:pPr>
                      <a:endParaRPr lang="en-US" sz="800" b="1" i="1" baseline="0" dirty="0" smtClean="0">
                        <a:solidFill>
                          <a:schemeClr val="tx1"/>
                        </a:solidFill>
                      </a:endParaRPr>
                    </a:p>
                    <a:p>
                      <a:pPr marL="171450" indent="-171450">
                        <a:buFont typeface="Wingdings" panose="05000000000000000000" pitchFamily="2" charset="2"/>
                        <a:buChar char="q"/>
                      </a:pPr>
                      <a:r>
                        <a:rPr lang="en-US" sz="800" baseline="0" dirty="0" smtClean="0">
                          <a:solidFill>
                            <a:schemeClr val="tx1"/>
                          </a:solidFill>
                        </a:rPr>
                        <a:t>use any figurative language correctly within the context.</a:t>
                      </a:r>
                    </a:p>
                    <a:p>
                      <a:pPr marL="171450" indent="-171450">
                        <a:buFont typeface="Wingdings" panose="05000000000000000000" pitchFamily="2" charset="2"/>
                        <a:buChar char="q"/>
                      </a:pPr>
                      <a:r>
                        <a:rPr lang="en-US" sz="800" baseline="0" dirty="0" smtClean="0">
                          <a:solidFill>
                            <a:schemeClr val="tx1"/>
                          </a:solidFill>
                        </a:rPr>
                        <a:t>use the relationship between particular words (e.g., synonyms, antonyms, homographs) to better understand each of the words as needed (L.5.5c).</a:t>
                      </a:r>
                    </a:p>
                    <a:p>
                      <a:pPr marL="171450" indent="-171450">
                        <a:buFont typeface="Wingdings" panose="05000000000000000000" pitchFamily="2" charset="2"/>
                        <a:buChar char="q"/>
                      </a:pPr>
                      <a:r>
                        <a:rPr lang="en-US" sz="800" baseline="0" dirty="0" smtClean="0">
                          <a:solidFill>
                            <a:schemeClr val="tx1"/>
                          </a:solidFill>
                        </a:rPr>
                        <a:t>understand and use nuances in word meanings correctly.</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panose="020B0604020202020204" pitchFamily="34" charset="0"/>
                        <a:buChar char="•"/>
                      </a:pPr>
                      <a:r>
                        <a:rPr lang="en-US" sz="800" dirty="0" smtClean="0"/>
                        <a:t>figurative language</a:t>
                      </a:r>
                    </a:p>
                    <a:p>
                      <a:pPr marL="171450" indent="-171450">
                        <a:buFont typeface="Arial" panose="020B0604020202020204" pitchFamily="34" charset="0"/>
                        <a:buChar char="•"/>
                      </a:pPr>
                      <a:r>
                        <a:rPr lang="en-US" sz="800" dirty="0" smtClean="0"/>
                        <a:t>nuances</a:t>
                      </a:r>
                    </a:p>
                    <a:p>
                      <a:pPr marL="171450" indent="-171450">
                        <a:buFont typeface="Arial" panose="020B0604020202020204" pitchFamily="34" charset="0"/>
                        <a:buChar char="•"/>
                      </a:pPr>
                      <a:r>
                        <a:rPr lang="en-US" sz="800" dirty="0" smtClean="0"/>
                        <a:t>word relationships</a:t>
                      </a:r>
                    </a:p>
                    <a:p>
                      <a:pPr marL="171450" indent="-171450">
                        <a:buFont typeface="Arial" panose="020B0604020202020204" pitchFamily="34" charset="0"/>
                        <a:buChar char="•"/>
                      </a:pPr>
                      <a:r>
                        <a:rPr lang="en-US" sz="800" dirty="0" smtClean="0"/>
                        <a:t>synonyms</a:t>
                      </a:r>
                    </a:p>
                    <a:p>
                      <a:pPr marL="171450" indent="-171450">
                        <a:buFont typeface="Arial" panose="020B0604020202020204" pitchFamily="34" charset="0"/>
                        <a:buChar char="•"/>
                      </a:pPr>
                      <a:r>
                        <a:rPr lang="en-US" sz="800" dirty="0" smtClean="0"/>
                        <a:t>antonyms</a:t>
                      </a:r>
                      <a:endParaRPr lang="en-US" sz="80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s-ES_tradnl" sz="800" noProof="0" dirty="0" smtClean="0">
                          <a:solidFill>
                            <a:schemeClr val="tx1"/>
                          </a:solidFill>
                        </a:rPr>
                        <a:t>lenguaje</a:t>
                      </a:r>
                      <a:r>
                        <a:rPr lang="es-ES_tradnl" sz="800" baseline="0" noProof="0" dirty="0" smtClean="0">
                          <a:solidFill>
                            <a:schemeClr val="tx1"/>
                          </a:solidFill>
                        </a:rPr>
                        <a:t> figurativo</a:t>
                      </a:r>
                    </a:p>
                    <a:p>
                      <a:pPr marL="171450" indent="-171450">
                        <a:buFont typeface="Arial" panose="020B0604020202020204" pitchFamily="34" charset="0"/>
                        <a:buChar char="•"/>
                      </a:pPr>
                      <a:endParaRPr lang="es-ES_tradnl" sz="800" baseline="0" noProof="0" dirty="0" smtClean="0">
                        <a:solidFill>
                          <a:schemeClr val="tx1"/>
                        </a:solidFill>
                      </a:endParaRPr>
                    </a:p>
                    <a:p>
                      <a:pPr marL="171450" indent="-171450">
                        <a:buFont typeface="Arial" panose="020B0604020202020204" pitchFamily="34" charset="0"/>
                        <a:buChar char="•"/>
                      </a:pPr>
                      <a:r>
                        <a:rPr lang="es-ES_tradnl" sz="800" baseline="0" noProof="0" dirty="0" smtClean="0">
                          <a:solidFill>
                            <a:schemeClr val="tx1"/>
                          </a:solidFill>
                        </a:rPr>
                        <a:t>relaciones entre _____</a:t>
                      </a:r>
                    </a:p>
                    <a:p>
                      <a:pPr marL="171450" indent="-171450">
                        <a:buFont typeface="Arial" panose="020B0604020202020204" pitchFamily="34" charset="0"/>
                        <a:buChar char="•"/>
                      </a:pPr>
                      <a:r>
                        <a:rPr lang="es-ES_tradnl" sz="800" baseline="0" noProof="0" dirty="0" smtClean="0">
                          <a:solidFill>
                            <a:schemeClr val="tx1"/>
                          </a:solidFill>
                        </a:rPr>
                        <a:t>sinónimos</a:t>
                      </a:r>
                    </a:p>
                    <a:p>
                      <a:pPr marL="171450" indent="-171450">
                        <a:buFont typeface="Arial" panose="020B0604020202020204" pitchFamily="34" charset="0"/>
                        <a:buChar char="•"/>
                      </a:pPr>
                      <a:r>
                        <a:rPr lang="es-ES_tradnl" sz="800" baseline="0" noProof="0" dirty="0" smtClean="0">
                          <a:solidFill>
                            <a:schemeClr val="tx1"/>
                          </a:solidFill>
                        </a:rPr>
                        <a:t>antónimos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0">
                <a:tc gridSpan="5">
                  <a:txBody>
                    <a:bodyPr/>
                    <a:lstStyle/>
                    <a:p>
                      <a:pPr algn="ctr"/>
                      <a:r>
                        <a:rPr lang="en-US" sz="1000" b="1" dirty="0" smtClean="0"/>
                        <a:t>CONTINUED….</a:t>
                      </a:r>
                      <a:endParaRPr lang="en-US" sz="10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bl>
          </a:graphicData>
        </a:graphic>
      </p:graphicFrame>
      <p:sp>
        <p:nvSpPr>
          <p:cNvPr id="2" name="Date Placeholder 1"/>
          <p:cNvSpPr>
            <a:spLocks noGrp="1"/>
          </p:cNvSpPr>
          <p:nvPr>
            <p:ph type="dt" sz="half" idx="10"/>
          </p:nvPr>
        </p:nvSpPr>
        <p:spPr/>
        <p:txBody>
          <a:bodyPr/>
          <a:lstStyle/>
          <a:p>
            <a:r>
              <a:rPr lang="en-US" smtClean="0"/>
              <a:t>10/3/2016</a:t>
            </a:r>
            <a:endParaRPr lang="en-US" dirty="0"/>
          </a:p>
        </p:txBody>
      </p:sp>
      <p:sp>
        <p:nvSpPr>
          <p:cNvPr id="3" name="Slide Number Placeholder 2"/>
          <p:cNvSpPr>
            <a:spLocks noGrp="1"/>
          </p:cNvSpPr>
          <p:nvPr>
            <p:ph type="sldNum" sz="quarter" idx="12"/>
          </p:nvPr>
        </p:nvSpPr>
        <p:spPr>
          <a:xfrm>
            <a:off x="5804304" y="9600007"/>
            <a:ext cx="1748790" cy="535517"/>
          </a:xfrm>
        </p:spPr>
        <p:txBody>
          <a:bodyPr/>
          <a:lstStyle/>
          <a:p>
            <a:fld id="{CBAC3556-5FAF-4CEF-BDF2-3BC833A9967C}" type="slidenum">
              <a:rPr lang="en-US" smtClean="0"/>
              <a:t>35</a:t>
            </a:fld>
            <a:endParaRPr lang="en-US" dirty="0"/>
          </a:p>
        </p:txBody>
      </p:sp>
    </p:spTree>
    <p:extLst>
      <p:ext uri="{BB962C8B-B14F-4D97-AF65-F5344CB8AC3E}">
        <p14:creationId xmlns:p14="http://schemas.microsoft.com/office/powerpoint/2010/main" val="2644877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36422448"/>
              </p:ext>
            </p:extLst>
          </p:nvPr>
        </p:nvGraphicFramePr>
        <p:xfrm>
          <a:off x="144049" y="724901"/>
          <a:ext cx="7461708" cy="5278521"/>
        </p:xfrm>
        <a:graphic>
          <a:graphicData uri="http://schemas.openxmlformats.org/drawingml/2006/table">
            <a:tbl>
              <a:tblPr firstRow="1" bandRow="1">
                <a:tableStyleId>{5C22544A-7EE6-4342-B048-85BDC9FD1C3A}</a:tableStyleId>
              </a:tblPr>
              <a:tblGrid>
                <a:gridCol w="3686733"/>
                <a:gridCol w="3774975"/>
              </a:tblGrid>
              <a:tr h="370127">
                <a:tc gridSpan="2">
                  <a:txBody>
                    <a:bodyPr/>
                    <a:lstStyle/>
                    <a:p>
                      <a:pPr marL="0" marR="0" lvl="0" indent="0" algn="l" defTabSz="685800" rtl="0" eaLnBrk="1" fontAlgn="auto" latinLnBrk="0" hangingPunct="1">
                        <a:lnSpc>
                          <a:spcPct val="100000"/>
                        </a:lnSpc>
                        <a:spcBef>
                          <a:spcPts val="0"/>
                        </a:spcBef>
                        <a:spcAft>
                          <a:spcPts val="0"/>
                        </a:spcAft>
                        <a:buClr>
                          <a:prstClr val="black"/>
                        </a:buClr>
                        <a:buSzPct val="100000"/>
                        <a:buFont typeface="Arial"/>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CONTINUED LESSON 7</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r>
              <a:tr h="370127">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5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Write the Bridge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(Background Knowledge)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7</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fifth grade students write Background Knowledge?</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7:</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 RI.3-4, W.2a-b, L.1, L.4, L.5</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5563" marR="0" lvl="0" indent="-55563"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write Background Knowledge by describing and defining the Topic Sentence (Main Idea) in a clearer way.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370127">
                <a:tc>
                  <a:txBody>
                    <a:bodyPr/>
                    <a:lstStyle/>
                    <a:p>
                      <a:pPr algn="ctr"/>
                      <a:r>
                        <a:rPr lang="en-US" sz="900" b="1" dirty="0" smtClean="0"/>
                        <a:t>Writing</a:t>
                      </a:r>
                      <a:r>
                        <a:rPr lang="en-US" sz="900" b="1" baseline="0" dirty="0" smtClean="0"/>
                        <a:t> Strategies in TBEAR</a:t>
                      </a:r>
                      <a:endParaRPr lang="en-US" sz="9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b="1" dirty="0" smtClean="0"/>
                        <a:t>In </a:t>
                      </a:r>
                      <a:r>
                        <a:rPr lang="en-US" b="1" dirty="0" smtClean="0">
                          <a:solidFill>
                            <a:srgbClr val="C00000"/>
                          </a:solidFill>
                        </a:rPr>
                        <a:t>5</a:t>
                      </a:r>
                      <a:r>
                        <a:rPr lang="en-US" b="1" baseline="30000" dirty="0" smtClean="0">
                          <a:solidFill>
                            <a:srgbClr val="C00000"/>
                          </a:solidFill>
                        </a:rPr>
                        <a:t>th</a:t>
                      </a:r>
                      <a:r>
                        <a:rPr lang="en-US" b="1" baseline="0" dirty="0" smtClean="0">
                          <a:solidFill>
                            <a:srgbClr val="C00000"/>
                          </a:solidFill>
                        </a:rPr>
                        <a:t> </a:t>
                      </a:r>
                      <a:r>
                        <a:rPr lang="en-US" b="1" dirty="0" smtClean="0"/>
                        <a:t>grade students should be able to..</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370127">
                <a:tc>
                  <a:txBody>
                    <a:bodyPr/>
                    <a:lstStyle/>
                    <a:p>
                      <a:pPr marL="171450" indent="-171450">
                        <a:buFont typeface="Arial" panose="020B0604020202020204" pitchFamily="34" charset="0"/>
                        <a:buChar char="•"/>
                      </a:pPr>
                      <a:r>
                        <a:rPr lang="en-US" sz="900" dirty="0" smtClean="0"/>
                        <a:t>Definitions/Description Chart (add definitions and descriptions to tell</a:t>
                      </a:r>
                      <a:r>
                        <a:rPr lang="en-US" sz="900" baseline="0" dirty="0" smtClean="0"/>
                        <a:t> more about the Topic Sentence/Main Idea – why its important)</a:t>
                      </a:r>
                    </a:p>
                    <a:p>
                      <a:pPr marL="171450" indent="-171450">
                        <a:buFont typeface="Arial" panose="020B0604020202020204" pitchFamily="34" charset="0"/>
                        <a:buChar char="•"/>
                      </a:pPr>
                      <a:endParaRPr lang="en-US" sz="900" baseline="0" dirty="0" smtClean="0"/>
                    </a:p>
                    <a:p>
                      <a:pPr marL="0" indent="0">
                        <a:buFont typeface="Arial" panose="020B0604020202020204" pitchFamily="34" charset="0"/>
                        <a:buNone/>
                      </a:pPr>
                      <a:r>
                        <a:rPr lang="en-US" sz="800" i="1" baseline="0" dirty="0" smtClean="0"/>
                        <a:t>Note:  In grade 5 students should be able to complete the chart independently before sharing and discussing.</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write definitions and descriptions for each Topic Tally (TT) word, in order to gain ideas for developing the Background Knowledge (part of Bridge).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analyze the importance of the Topic Sentence (and how the Background Knowledge emphasizes this importance).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455085">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Annotating –  Taking notes – recognizing Background Knowledge that could be used in the Bridge.</a:t>
                      </a: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i="1" u="none" strike="noStrike" kern="1200" cap="none" spc="0" normalizeH="0" baseline="0" noProof="0" dirty="0" smtClean="0">
                          <a:ln>
                            <a:noFill/>
                          </a:ln>
                          <a:solidFill>
                            <a:prstClr val="black"/>
                          </a:solidFill>
                          <a:effectLst/>
                          <a:uLnTx/>
                          <a:uFillTx/>
                          <a:latin typeface="+mn-lt"/>
                          <a:ea typeface="+mn-ea"/>
                          <a:cs typeface="+mn-cs"/>
                        </a:rPr>
                        <a:t>Note:  In grade 5 students should be able to do this independently and collaboratively.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take notes while reading about which words and phrases best define and describe the Topic Sentence, to use to write the Background Knowledge.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take notes from the text and from the provided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student’s notes.</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smtClean="0"/>
                        <a:t>Writing the Bridge –</a:t>
                      </a:r>
                      <a:r>
                        <a:rPr lang="en-US" sz="900" baseline="0" dirty="0" smtClean="0"/>
                        <a:t> Teacher Model (Bookmarks)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i="1" u="none" strike="noStrike" kern="1200" cap="none" spc="0" normalizeH="0" baseline="0" noProof="0" dirty="0" smtClean="0">
                          <a:ln>
                            <a:noFill/>
                          </a:ln>
                          <a:solidFill>
                            <a:prstClr val="black"/>
                          </a:solidFill>
                          <a:effectLst/>
                          <a:uLnTx/>
                          <a:uFillTx/>
                          <a:latin typeface="+mn-lt"/>
                          <a:ea typeface="+mn-ea"/>
                          <a:cs typeface="+mn-cs"/>
                        </a:rPr>
                        <a:t>Note:  Continue to model the Background Knowledge writing for the Bridge in an introduction periodically.  In grade 5 expect students to do more self-monitoring.</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attentively listen to teacher modeling of the bookmark.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analyze whether new background information is enough to help the reader understand the text.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check their notes/ideas by asking  themselves questions from the background Knowledge section of the Bookmarks as a reference tool.</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TBEAR Student Record Note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record  the final sentence(s) for the Background Knowledge of the bridge.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78229">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900" b="1" dirty="0" smtClean="0"/>
                        <a:t>From</a:t>
                      </a:r>
                      <a:r>
                        <a:rPr lang="en-US" sz="900" b="1" baseline="0" dirty="0" smtClean="0"/>
                        <a:t> the Field</a:t>
                      </a:r>
                      <a:r>
                        <a:rPr lang="en-US" sz="900" baseline="0" dirty="0" smtClean="0"/>
                        <a: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Students continue to use the Revision Bookmarks as a checklist for knowing what good Background Knowledge looks like.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It’s important to remember that when students are given a text that needs an introduction (Brief Write) they are also given the student’s notes that wrote the draft.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
        <p:nvSpPr>
          <p:cNvPr id="2" name="Date Placeholder 1"/>
          <p:cNvSpPr>
            <a:spLocks noGrp="1"/>
          </p:cNvSpPr>
          <p:nvPr>
            <p:ph type="dt" sz="half" idx="10"/>
          </p:nvPr>
        </p:nvSpPr>
        <p:spPr/>
        <p:txBody>
          <a:bodyPr/>
          <a:lstStyle/>
          <a:p>
            <a:r>
              <a:rPr lang="en-US" smtClean="0"/>
              <a:t>10/3/2016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36</a:t>
            </a:fld>
            <a:endParaRPr lang="en-US" dirty="0"/>
          </a:p>
        </p:txBody>
      </p:sp>
    </p:spTree>
    <p:extLst>
      <p:ext uri="{BB962C8B-B14F-4D97-AF65-F5344CB8AC3E}">
        <p14:creationId xmlns:p14="http://schemas.microsoft.com/office/powerpoint/2010/main" val="2625809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37</a:t>
            </a:fld>
            <a:endParaRPr lang="en-US" dirty="0"/>
          </a:p>
        </p:txBody>
      </p:sp>
      <p:sp>
        <p:nvSpPr>
          <p:cNvPr id="6" name="Date Placeholder 5"/>
          <p:cNvSpPr>
            <a:spLocks noGrp="1"/>
          </p:cNvSpPr>
          <p:nvPr>
            <p:ph type="dt" sz="half" idx="10"/>
          </p:nvPr>
        </p:nvSpPr>
        <p:spPr/>
        <p:txBody>
          <a:bodyPr/>
          <a:lstStyle/>
          <a:p>
            <a:r>
              <a:rPr lang="en-US" smtClean="0"/>
              <a:t>10/3/2016</a:t>
            </a:r>
            <a:endParaRPr lang="en-US" dirty="0"/>
          </a:p>
        </p:txBody>
      </p:sp>
      <p:sp>
        <p:nvSpPr>
          <p:cNvPr id="7" name="TextBox 6"/>
          <p:cNvSpPr txBox="1"/>
          <p:nvPr/>
        </p:nvSpPr>
        <p:spPr>
          <a:xfrm>
            <a:off x="207909" y="716097"/>
            <a:ext cx="2401677" cy="369332"/>
          </a:xfrm>
          <a:prstGeom prst="rect">
            <a:avLst/>
          </a:prstGeom>
          <a:noFill/>
        </p:spPr>
        <p:txBody>
          <a:bodyPr wrap="square" rtlCol="0">
            <a:spAutoFit/>
          </a:bodyPr>
          <a:lstStyle/>
          <a:p>
            <a:r>
              <a:rPr lang="en-US" dirty="0" smtClean="0"/>
              <a:t>Teacher Notes</a:t>
            </a:r>
            <a:endParaRPr lang="en-US" dirty="0"/>
          </a:p>
        </p:txBody>
      </p:sp>
    </p:spTree>
    <p:extLst>
      <p:ext uri="{BB962C8B-B14F-4D97-AF65-F5344CB8AC3E}">
        <p14:creationId xmlns:p14="http://schemas.microsoft.com/office/powerpoint/2010/main" val="86183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98163" y="-139700"/>
            <a:ext cx="4263662" cy="1394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27011" y="313466"/>
            <a:ext cx="4695287" cy="379876"/>
          </a:xfrm>
          <a:prstGeom prst="rect">
            <a:avLst/>
          </a:prstGeom>
        </p:spPr>
        <p:txBody>
          <a:bodyPr wrap="square" lIns="101811" tIns="50906" rIns="101811" bIns="50906">
            <a:spAutoFit/>
          </a:bodyPr>
          <a:lstStyle/>
          <a:p>
            <a:pPr lvl="0" algn="r">
              <a:buSzPct val="25000"/>
            </a:pPr>
            <a:r>
              <a:rPr lang="en-US" b="1" dirty="0" smtClean="0">
                <a:solidFill>
                  <a:srgbClr val="C00000"/>
                </a:solidFill>
                <a:effectLst>
                  <a:outerShdw blurRad="38100" dist="38100" dir="2700000" algn="tl">
                    <a:srgbClr val="000000">
                      <a:alpha val="43137"/>
                    </a:srgbClr>
                  </a:outerShdw>
                </a:effectLst>
              </a:rPr>
              <a:t>Writing the Hook Lesson 8</a:t>
            </a:r>
            <a:endParaRPr lang="en-US" b="1" dirty="0">
              <a:solidFill>
                <a:srgbClr val="C00000"/>
              </a:solidFill>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a:xfrm>
            <a:off x="5827221" y="9345628"/>
            <a:ext cx="1748790" cy="535516"/>
          </a:xfrm>
        </p:spPr>
        <p:txBody>
          <a:bodyPr/>
          <a:lstStyle/>
          <a:p>
            <a:fld id="{1A106AFE-017A-4B10-8C59-6A35C2B2E226}" type="slidenum">
              <a:rPr lang="en-US" smtClean="0"/>
              <a:t>38</a:t>
            </a:fld>
            <a:endParaRPr lang="en-US" dirty="0"/>
          </a:p>
        </p:txBody>
      </p:sp>
      <p:sp>
        <p:nvSpPr>
          <p:cNvPr id="13" name="TextBox 12"/>
          <p:cNvSpPr txBox="1"/>
          <p:nvPr/>
        </p:nvSpPr>
        <p:spPr>
          <a:xfrm>
            <a:off x="842425" y="126464"/>
            <a:ext cx="2775136" cy="646322"/>
          </a:xfrm>
          <a:prstGeom prst="rect">
            <a:avLst/>
          </a:prstGeom>
          <a:noFill/>
        </p:spPr>
        <p:txBody>
          <a:bodyPr wrap="square" lIns="91368" tIns="45682" rIns="91368" bIns="45682" rtlCol="0">
            <a:spAutoFit/>
          </a:bodyPr>
          <a:lstStyle/>
          <a:p>
            <a:pPr algn="ctr"/>
            <a:r>
              <a:rPr lang="en-US" dirty="0" smtClean="0">
                <a:latin typeface="Arial Black" panose="020B0A04020102020204" pitchFamily="34" charset="0"/>
              </a:rPr>
              <a:t>WRITE </a:t>
            </a:r>
          </a:p>
          <a:p>
            <a:pPr algn="ctr"/>
            <a:r>
              <a:rPr lang="en-US" dirty="0" smtClean="0">
                <a:latin typeface="Arial Black" panose="020B0A04020102020204" pitchFamily="34" charset="0"/>
              </a:rPr>
              <a:t>a Brief Text</a:t>
            </a:r>
            <a:endParaRPr lang="en-US" dirty="0">
              <a:latin typeface="Arial Black" panose="020B0A04020102020204" pitchFamily="34" charset="0"/>
            </a:endParaRPr>
          </a:p>
        </p:txBody>
      </p:sp>
      <p:pic>
        <p:nvPicPr>
          <p:cNvPr id="14" name="Shape 102"/>
          <p:cNvPicPr preferRelativeResize="0"/>
          <p:nvPr/>
        </p:nvPicPr>
        <p:blipFill rotWithShape="1">
          <a:blip r:embed="rId4">
            <a:alphaModFix/>
          </a:blip>
          <a:srcRect/>
          <a:stretch/>
        </p:blipFill>
        <p:spPr>
          <a:xfrm>
            <a:off x="3224268" y="164263"/>
            <a:ext cx="1006460" cy="999759"/>
          </a:xfrm>
          <a:prstGeom prst="rect">
            <a:avLst/>
          </a:prstGeom>
          <a:noFill/>
          <a:ln>
            <a:noFill/>
          </a:ln>
        </p:spPr>
      </p:pic>
      <p:graphicFrame>
        <p:nvGraphicFramePr>
          <p:cNvPr id="104" name="Shape 104"/>
          <p:cNvGraphicFramePr/>
          <p:nvPr>
            <p:extLst>
              <p:ext uri="{D42A27DB-BD31-4B8C-83A1-F6EECF244321}">
                <p14:modId xmlns:p14="http://schemas.microsoft.com/office/powerpoint/2010/main" val="1381043967"/>
              </p:ext>
            </p:extLst>
          </p:nvPr>
        </p:nvGraphicFramePr>
        <p:xfrm>
          <a:off x="98166" y="827001"/>
          <a:ext cx="7590713" cy="8466317"/>
        </p:xfrm>
        <a:graphic>
          <a:graphicData uri="http://schemas.openxmlformats.org/drawingml/2006/table">
            <a:tbl>
              <a:tblPr firstRow="1" bandRow="1">
                <a:noFill/>
              </a:tblPr>
              <a:tblGrid>
                <a:gridCol w="353461"/>
                <a:gridCol w="2606016"/>
                <a:gridCol w="423539"/>
                <a:gridCol w="540690"/>
                <a:gridCol w="3667007"/>
              </a:tblGrid>
              <a:tr h="608505">
                <a:tc rowSpan="2" gridSpan="2">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Write the Hook of the introduction.</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hMerge="1">
                  <a:txBody>
                    <a:bodyPr/>
                    <a:lstStyle/>
                    <a:p>
                      <a:endParaRPr lang="en-US"/>
                    </a:p>
                  </a:txBody>
                  <a:tcPr/>
                </a:tc>
                <a:tc gridSpan="3">
                  <a:txBody>
                    <a:bodyPr/>
                    <a:lstStyle/>
                    <a:p>
                      <a:pPr marL="0" marR="0" lvl="0" indent="0" algn="l" rtl="0">
                        <a:spcBef>
                          <a:spcPts val="0"/>
                        </a:spcBef>
                        <a:buSzPct val="25000"/>
                        <a:buNone/>
                      </a:pPr>
                      <a:r>
                        <a:rPr lang="en-US" sz="1300" b="1" u="none" strike="noStrike" cap="none" baseline="0" dirty="0" smtClean="0"/>
                        <a:t>Writing the </a:t>
                      </a:r>
                      <a:r>
                        <a:rPr lang="en-US" sz="1300" b="1" u="sng" strike="noStrike" cap="none" baseline="0" dirty="0" smtClean="0"/>
                        <a:t>Hook</a:t>
                      </a:r>
                      <a:r>
                        <a:rPr lang="en-US" sz="1300" b="1" u="none" strike="noStrike" cap="none" baseline="0" dirty="0" smtClean="0"/>
                        <a:t> of the </a:t>
                      </a:r>
                    </a:p>
                    <a:p>
                      <a:pPr marL="0" marR="0" lvl="0" indent="0" algn="l" rtl="0">
                        <a:spcBef>
                          <a:spcPts val="0"/>
                        </a:spcBef>
                        <a:buSzPct val="25000"/>
                        <a:buNone/>
                      </a:pPr>
                      <a:r>
                        <a:rPr lang="en-US" sz="1300" b="1" u="none" strike="noStrike" cap="none" baseline="0" dirty="0" smtClean="0"/>
                        <a:t>Bridge Lesson 8</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r>
              <a:tr h="628661">
                <a:tc gridSpan="2"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gridSpan="3">
                  <a:txBody>
                    <a:bodyPr/>
                    <a:lstStyle/>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rief Explanation</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Of the Main Idea to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ridge to </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Examples.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r>
              <a:tr h="536448">
                <a:tc gridSpan="5">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8:</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RI.3-4, W.2a-b, L.5, L.6</a:t>
                      </a: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write the Hook in the introduction to grab the reader’s attention (The Bridge)</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505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231775" marR="0" lvl="0" indent="-6350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 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Background Knowledge for our introduction of _____?”  </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“Did the Background Knowledge explain why _______(Topic Sentence) is important?”</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873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Introduction: Before Read  6</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Writing the Hook of a Bridge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wrote a Topic Sentence and the Background Knowledge as the introduction for ______(text).  Now we need to write a Hook in the introduction to grab the reader’s attention. When we have done both we have written a complete bridge.”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676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15887" marR="0" lvl="0" indent="0" algn="ctr"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What Makes a Hook ?  (review)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02920">
                <a:tc vMerge="1">
                  <a:txBody>
                    <a:bodyPr/>
                    <a:lstStyle/>
                    <a:p>
                      <a:endParaRPr lang="en-US"/>
                    </a:p>
                  </a:txBody>
                  <a:tcPr/>
                </a:tc>
                <a:tc gridSpan="3">
                  <a:txBody>
                    <a:bodyPr/>
                    <a:lstStyle/>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Anecdote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Boy my dad looked tired!</a:t>
                      </a:r>
                    </a:p>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Question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I wonder what happened next?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    exclamation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Look out below!</a:t>
                      </a:r>
                    </a:p>
                    <a:p>
                      <a:pPr marL="111125" marR="0" lvl="0" indent="0" algn="l" defTabSz="685800" rtl="0" eaLnBrk="1" fontAlgn="auto" latinLnBrk="0" hangingPunct="1">
                        <a:lnSpc>
                          <a:spcPct val="100000"/>
                        </a:lnSpc>
                        <a:spcBef>
                          <a:spcPts val="0"/>
                        </a:spcBef>
                        <a:spcAft>
                          <a:spcPts val="0"/>
                        </a:spcAft>
                        <a:buClr>
                          <a:prstClr val="black"/>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odd fact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Toads breathe through skin.  </a:t>
                      </a:r>
                    </a:p>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Quote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Never Hurry and Never Worry </a:t>
                      </a:r>
                      <a:endParaRPr kumimoji="0" lang="en-US" sz="1100" b="1"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190244">
                <a:tc>
                  <a:txBody>
                    <a:bodyPr/>
                    <a:lstStyle/>
                    <a:p>
                      <a:pPr algn="ctr"/>
                      <a:r>
                        <a:rPr lang="en-US" sz="2400" b="1" dirty="0" smtClean="0"/>
                        <a:t>4</a:t>
                      </a:r>
                      <a:endParaRPr lang="en-US" sz="2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Before Read 6</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Set a Purpose for Reading </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“Re-read</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introduction we have written as well as the rest of the text of_____ with your partner.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While you are reading make thinking notes on your copy of the draft of what you would add as a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Hook</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of the Bridge. You can use ideas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Definitions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and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Description Chart.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t>
                      </a:r>
                      <a:endParaRPr kumimoji="0" lang="en-US" sz="1100" b="0" i="0" u="none" strike="noStrike" kern="1200" cap="none" spc="0" normalizeH="0" baseline="0" noProof="0" dirty="0" smtClean="0">
                        <a:ln>
                          <a:noFill/>
                        </a:ln>
                        <a:solidFill>
                          <a:srgbClr val="000000"/>
                        </a:solidFill>
                        <a:effectLst/>
                        <a:uLnTx/>
                        <a:uFillTx/>
                        <a:latin typeface="+mn-lt"/>
                        <a:ea typeface="+mn-ea"/>
                        <a:cs typeface="+mn-cs"/>
                      </a:endParaRPr>
                    </a:p>
                    <a:p>
                      <a:pPr marL="3429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QU: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notes did you make about writing a Hook so that it grabs the reader’s attention?”</a:t>
                      </a:r>
                    </a:p>
                    <a:p>
                      <a:pPr marL="287338"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Record the student response on the board. (Students are not actually writing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Hook</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but sharing and discussing ideas on how to write the Hook).</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91628">
                <a:tc>
                  <a:txBody>
                    <a:bodyPr/>
                    <a:lstStyle/>
                    <a:p>
                      <a:pPr algn="ctr"/>
                      <a:r>
                        <a:rPr lang="en-US" sz="2400" b="1" dirty="0" smtClean="0"/>
                        <a:t>5</a:t>
                      </a:r>
                      <a:endParaRPr lang="en-US" sz="2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Writing</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the Hook of the Bridge</a:t>
                      </a:r>
                    </a:p>
                    <a:p>
                      <a:pPr marL="288925" lvl="0" indent="-117475">
                        <a:buClr>
                          <a:srgbClr val="000000"/>
                        </a:buClr>
                        <a:buSzPct val="150000"/>
                        <a:buFont typeface="Arial" panose="020B0604020202020204" pitchFamily="34" charset="0"/>
                        <a:buChar char="•"/>
                        <a:defRPr/>
                      </a:pPr>
                      <a:r>
                        <a:rPr lang="en-US" sz="1100" kern="0" dirty="0" smtClean="0">
                          <a:solidFill>
                            <a:srgbClr val="000000"/>
                          </a:solidFill>
                          <a:sym typeface="Arial"/>
                          <a:rtl val="0"/>
                        </a:rPr>
                        <a:t>Activity: Model the entire process of checking your writing, asking yourself (Think Aloud) questions from the </a:t>
                      </a:r>
                      <a:r>
                        <a:rPr lang="en-US" sz="1100" b="1" kern="0" dirty="0" smtClean="0">
                          <a:solidFill>
                            <a:srgbClr val="000000"/>
                          </a:solidFill>
                          <a:sym typeface="Arial"/>
                          <a:rtl val="0"/>
                        </a:rPr>
                        <a:t>Introduction Bookmark </a:t>
                      </a:r>
                      <a:r>
                        <a:rPr lang="en-US" sz="1100" kern="0" dirty="0" smtClean="0">
                          <a:solidFill>
                            <a:srgbClr val="000000"/>
                          </a:solidFill>
                          <a:sym typeface="Arial"/>
                          <a:rtl val="0"/>
                        </a:rPr>
                        <a:t>section of the </a:t>
                      </a:r>
                      <a:r>
                        <a:rPr lang="en-US" sz="1100" b="1" kern="0" dirty="0" smtClean="0">
                          <a:solidFill>
                            <a:srgbClr val="000000"/>
                          </a:solidFill>
                          <a:sym typeface="Arial"/>
                          <a:rtl val="0"/>
                        </a:rPr>
                        <a:t>Hook </a:t>
                      </a:r>
                      <a:r>
                        <a:rPr lang="en-US" sz="1100" kern="0" dirty="0" smtClean="0">
                          <a:solidFill>
                            <a:srgbClr val="000000"/>
                          </a:solidFill>
                          <a:sym typeface="Arial"/>
                          <a:rtl val="0"/>
                        </a:rPr>
                        <a:t>as you write.  As students progress have them do this with you.</a:t>
                      </a:r>
                    </a:p>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Revisit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“Will the Hook we wrote grab the reader’s attention?  Explain.”</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71728">
                <a:tc rowSpan="2"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1200" cap="none" spc="0" normalizeH="0" baseline="0" noProof="0" dirty="0" smtClean="0">
                          <a:ln>
                            <a:noFill/>
                          </a:ln>
                          <a:solidFill>
                            <a:prstClr val="black"/>
                          </a:solidFill>
                          <a:effectLst/>
                          <a:uLnTx/>
                          <a:uFillTx/>
                          <a:latin typeface="Anton"/>
                          <a:ea typeface="Anton"/>
                          <a:cs typeface="Anton"/>
                          <a:sym typeface="Anton"/>
                        </a:rPr>
                        <a:t>B</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 of the Main Idea </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that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0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Calibri"/>
                          <a:cs typeface="Calibri"/>
                          <a:sym typeface="Calibri"/>
                          <a:rtl val="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Hook in the Bridge?”</a:t>
                      </a:r>
                      <a:r>
                        <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rPr>
                        <a:t> </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630680">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Bridge -  Background Knowledge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Write Background Knowledge of the Bridge: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rPr>
                        <a:t>Bridge - Hook – Attention Grabber</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chemeClr val="tx1"/>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rPr>
                        <a:t>Write the Hook Here: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r>
            </a:tbl>
          </a:graphicData>
        </a:graphic>
      </p:graphicFrame>
      <p:pic>
        <p:nvPicPr>
          <p:cNvPr id="16" name="Picture 15"/>
          <p:cNvPicPr>
            <a:picLocks noChangeAspect="1"/>
          </p:cNvPicPr>
          <p:nvPr/>
        </p:nvPicPr>
        <p:blipFill rotWithShape="1">
          <a:blip r:embed="rId5"/>
          <a:srcRect l="23375" t="43778" r="67058" b="37259"/>
          <a:stretch/>
        </p:blipFill>
        <p:spPr>
          <a:xfrm>
            <a:off x="5430163" y="879311"/>
            <a:ext cx="2145848" cy="1136501"/>
          </a:xfrm>
          <a:prstGeom prst="rect">
            <a:avLst/>
          </a:prstGeom>
          <a:ln>
            <a:solidFill>
              <a:schemeClr val="tx1"/>
            </a:solidFill>
          </a:ln>
        </p:spPr>
      </p:pic>
      <p:sp>
        <p:nvSpPr>
          <p:cNvPr id="15" name="Rectangle 14"/>
          <p:cNvSpPr/>
          <p:nvPr/>
        </p:nvSpPr>
        <p:spPr>
          <a:xfrm>
            <a:off x="3778689" y="126457"/>
            <a:ext cx="558496" cy="646322"/>
          </a:xfrm>
          <a:prstGeom prst="rect">
            <a:avLst/>
          </a:prstGeom>
          <a:noFill/>
        </p:spPr>
        <p:txBody>
          <a:bodyPr wrap="square" lIns="91368" tIns="45682" rIns="91368" bIns="45682">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a:ln w="50800"/>
                <a:solidFill>
                  <a:srgbClr val="00B0F0"/>
                </a:solidFill>
                <a:latin typeface="Calibri"/>
                <a:sym typeface="Calibri"/>
              </a:rPr>
              <a:t>B</a:t>
            </a:r>
            <a:endParaRPr lang="en-US" sz="3600" b="1" dirty="0">
              <a:ln w="50800"/>
              <a:solidFill>
                <a:srgbClr val="00B0F0"/>
              </a:solidFill>
            </a:endParaRPr>
          </a:p>
        </p:txBody>
      </p:sp>
      <p:sp>
        <p:nvSpPr>
          <p:cNvPr id="2" name="Date Placeholder 1"/>
          <p:cNvSpPr>
            <a:spLocks noGrp="1"/>
          </p:cNvSpPr>
          <p:nvPr>
            <p:ph type="dt" sz="half" idx="10"/>
          </p:nvPr>
        </p:nvSpPr>
        <p:spPr/>
        <p:txBody>
          <a:bodyPr/>
          <a:lstStyle/>
          <a:p>
            <a:r>
              <a:rPr lang="en-US" smtClean="0"/>
              <a:t>10/3/2016</a:t>
            </a:r>
            <a:endParaRPr lang="en-US" dirty="0"/>
          </a:p>
        </p:txBody>
      </p:sp>
    </p:spTree>
    <p:extLst>
      <p:ext uri="{BB962C8B-B14F-4D97-AF65-F5344CB8AC3E}">
        <p14:creationId xmlns:p14="http://schemas.microsoft.com/office/powerpoint/2010/main" val="424137516"/>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78393793"/>
              </p:ext>
            </p:extLst>
          </p:nvPr>
        </p:nvGraphicFramePr>
        <p:xfrm>
          <a:off x="75157" y="258176"/>
          <a:ext cx="7515616" cy="9514127"/>
        </p:xfrm>
        <a:graphic>
          <a:graphicData uri="http://schemas.openxmlformats.org/drawingml/2006/table">
            <a:tbl>
              <a:tblPr firstRow="1" bandRow="1">
                <a:tableStyleId>{5C22544A-7EE6-4342-B048-85BDC9FD1C3A}</a:tableStyleId>
              </a:tblPr>
              <a:tblGrid>
                <a:gridCol w="2801393"/>
                <a:gridCol w="856206"/>
                <a:gridCol w="1886994"/>
                <a:gridCol w="952500"/>
                <a:gridCol w="1018523"/>
              </a:tblGrid>
              <a:tr h="370127">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5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Writing the Bridge (Hook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fifth grade students use exciting words to write a Hook?</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50" b="1" i="0" u="none" strike="noStrike" kern="1200" cap="none" spc="0" normalizeH="0" baseline="0" noProof="0" dirty="0" smtClean="0">
                          <a:ln>
                            <a:noFill/>
                          </a:ln>
                          <a:solidFill>
                            <a:srgbClr val="C00000"/>
                          </a:solidFill>
                          <a:effectLst/>
                          <a:uLnTx/>
                          <a:uFillTx/>
                          <a:latin typeface="+mn-lt"/>
                          <a:ea typeface="+mn-ea"/>
                          <a:cs typeface="+mn-cs"/>
                        </a:rPr>
                        <a:t>B – Lesson 8 </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Standards RI.3, L.1, L.5, L.6– W.2a-b</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5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I can write the Hook of the Bridge to grab the reader’s attention.</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0">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200" b="1" dirty="0" smtClean="0"/>
                        <a:t>Essential Skills</a:t>
                      </a:r>
                      <a:r>
                        <a:rPr lang="en-US" sz="1200" b="1" baseline="0" dirty="0" smtClean="0"/>
                        <a:t> and Concepts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200" b="1" dirty="0" smtClean="0"/>
                        <a:t>Vocabulary</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CCSS.ELA-LITERACY.RI.5.3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Explain the relationships or interactions between two or more individuals, events, ideas, or concepts in a historical, scientific, or technical text based on specific information in the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in reference to recognizing information in the text about the Topic that is unique or exciting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smtClean="0">
                          <a:ln>
                            <a:noFill/>
                          </a:ln>
                          <a:solidFill>
                            <a:prstClr val="black"/>
                          </a:solidFill>
                          <a:effectLst/>
                          <a:uLnTx/>
                          <a:uFillTx/>
                          <a:latin typeface="+mn-lt"/>
                          <a:ea typeface="+mn-ea"/>
                          <a:cs typeface="+mn-cs"/>
                        </a:rPr>
                        <a:t>Note: In grade 5 model for students the relationship between the Hook and other parts of an introduction (i.e., the Hook supports the Topic Sentence and Background Knowledge by adding new interest for the reader…).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reading a text, or other resources, for information that will help students locate ideas for a Hook (in a text with no introduction), students need to be able to…</a:t>
                      </a:r>
                      <a:endParaRPr lang="en-US" sz="800" baseline="0" dirty="0" smtClean="0"/>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know the purpose of a Hook in an introduction.</a:t>
                      </a:r>
                    </a:p>
                    <a:p>
                      <a:pPr marL="173038" marR="0" lvl="0" indent="-1730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take notes of specific information (events, procedures, ideas or concepts) that are unique or would grab a reader’s attention.</a:t>
                      </a:r>
                    </a:p>
                    <a:p>
                      <a:pPr marL="173038" marR="0" lvl="0" indent="-1730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analyze and explain which Key Details were selected for the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789643">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analyze</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explain</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hook</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introduction</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topic sentence</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background knowledge</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connect</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relationships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2713" indent="-112713">
                        <a:buFont typeface="Arial" panose="020B0604020202020204" pitchFamily="34" charset="0"/>
                        <a:buChar char="•"/>
                      </a:pPr>
                      <a:r>
                        <a:rPr lang="es-ES_tradnl" sz="800" baseline="0" noProof="0" dirty="0" smtClean="0">
                          <a:solidFill>
                            <a:schemeClr val="tx1"/>
                          </a:solidFill>
                        </a:rPr>
                        <a:t>analice </a:t>
                      </a:r>
                    </a:p>
                    <a:p>
                      <a:pPr marL="112713" indent="-112713">
                        <a:buFont typeface="Arial" panose="020B0604020202020204" pitchFamily="34" charset="0"/>
                        <a:buChar char="•"/>
                      </a:pPr>
                      <a:r>
                        <a:rPr lang="es-ES_tradnl" sz="800" baseline="0" noProof="0" dirty="0" smtClean="0">
                          <a:solidFill>
                            <a:schemeClr val="tx1"/>
                          </a:solidFill>
                        </a:rPr>
                        <a:t>explicar</a:t>
                      </a:r>
                    </a:p>
                    <a:p>
                      <a:pPr marL="112713" indent="-112713">
                        <a:buFont typeface="Arial" panose="020B0604020202020204" pitchFamily="34" charset="0"/>
                        <a:buChar char="•"/>
                      </a:pPr>
                      <a:endParaRPr lang="es-ES_tradnl" sz="800" baseline="0" noProof="0" dirty="0" smtClean="0">
                        <a:solidFill>
                          <a:schemeClr val="tx1"/>
                        </a:solidFill>
                      </a:endParaRPr>
                    </a:p>
                    <a:p>
                      <a:pPr marL="112713" indent="-112713">
                        <a:buFont typeface="Arial" panose="020B0604020202020204" pitchFamily="34" charset="0"/>
                        <a:buChar char="•"/>
                      </a:pPr>
                      <a:r>
                        <a:rPr lang="es-ES_tradnl" sz="800" baseline="0" noProof="0" dirty="0" smtClean="0">
                          <a:solidFill>
                            <a:schemeClr val="tx1"/>
                          </a:solidFill>
                        </a:rPr>
                        <a:t>introducción</a:t>
                      </a:r>
                    </a:p>
                    <a:p>
                      <a:pPr marL="112713" indent="-112713">
                        <a:buFont typeface="Arial" panose="020B0604020202020204" pitchFamily="34" charset="0"/>
                        <a:buChar char="•"/>
                      </a:pPr>
                      <a:endParaRPr lang="es-ES_tradnl" sz="800" baseline="0" noProof="0" dirty="0" smtClean="0">
                        <a:solidFill>
                          <a:schemeClr val="tx1"/>
                        </a:solidFill>
                      </a:endParaRPr>
                    </a:p>
                    <a:p>
                      <a:pPr marL="112713" indent="-112713">
                        <a:buFont typeface="Arial" panose="020B0604020202020204" pitchFamily="34" charset="0"/>
                        <a:buChar char="•"/>
                      </a:pPr>
                      <a:endParaRPr lang="es-ES_tradnl" sz="800" baseline="0" noProof="0" dirty="0" smtClean="0">
                        <a:solidFill>
                          <a:schemeClr val="tx1"/>
                        </a:solidFill>
                      </a:endParaRPr>
                    </a:p>
                    <a:p>
                      <a:pPr marL="112713" indent="-112713">
                        <a:buFont typeface="Arial" panose="020B0604020202020204" pitchFamily="34" charset="0"/>
                        <a:buChar char="•"/>
                      </a:pPr>
                      <a:endParaRPr lang="es-ES_tradnl" sz="800" baseline="0" noProof="0" dirty="0" smtClean="0">
                        <a:solidFill>
                          <a:schemeClr val="tx1"/>
                        </a:solidFill>
                      </a:endParaRPr>
                    </a:p>
                    <a:p>
                      <a:pPr marL="112713" indent="-112713">
                        <a:buFont typeface="Arial" panose="020B0604020202020204" pitchFamily="34" charset="0"/>
                        <a:buChar char="•"/>
                      </a:pPr>
                      <a:r>
                        <a:rPr lang="es-ES_tradnl" sz="800" baseline="0" noProof="0" dirty="0" smtClean="0">
                          <a:solidFill>
                            <a:schemeClr val="tx1"/>
                          </a:solidFill>
                        </a:rPr>
                        <a:t>conectar</a:t>
                      </a:r>
                    </a:p>
                    <a:p>
                      <a:pPr marL="112713" indent="-112713">
                        <a:buFont typeface="Arial" panose="020B0604020202020204" pitchFamily="34" charset="0"/>
                        <a:buChar char="•"/>
                      </a:pPr>
                      <a:r>
                        <a:rPr lang="es-ES_tradnl" sz="800" baseline="0" noProof="0" dirty="0" smtClean="0">
                          <a:solidFill>
                            <a:schemeClr val="tx1"/>
                          </a:solidFill>
                        </a:rPr>
                        <a:t>relaciones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CCSS.ELA-LITERACY.W.5.2a-b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Write informative/explanatory texts to examine a topic and convey ideas and information clearly.</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Introduce a topic clearly, provide a general observation and focus, and group related information logically; include formatting (e.g., headings), illustrations, and multimedia when useful to aiding comprehension.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Develop the topic with facts, definitions, concrete details, quotations, or other information and examples related to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75000"/>
                            </a:prstClr>
                          </a:solidFill>
                          <a:effectLst/>
                          <a:uLnTx/>
                          <a:uFillTx/>
                          <a:latin typeface="+mn-lt"/>
                          <a:ea typeface="+mn-ea"/>
                          <a:cs typeface="+mn-cs"/>
                        </a:rPr>
                        <a:t>CCSS.ELA-Literacy.W.5.2.c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75000"/>
                            </a:prstClr>
                          </a:solidFill>
                          <a:effectLst/>
                          <a:uLnTx/>
                          <a:uFillTx/>
                          <a:latin typeface="+mn-lt"/>
                          <a:ea typeface="+mn-ea"/>
                          <a:cs typeface="+mn-cs"/>
                        </a:rPr>
                        <a:t>Link ideas within and across categories of information using words, phrases, and clauses (e.g., in contrast, especially).</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75000"/>
                            </a:prstClr>
                          </a:solidFill>
                          <a:effectLst/>
                          <a:uLnTx/>
                          <a:uFillTx/>
                          <a:latin typeface="+mn-lt"/>
                          <a:ea typeface="+mn-ea"/>
                          <a:cs typeface="+mn-cs"/>
                        </a:rPr>
                        <a:t>CCSS.ELA-Literacy.W.5.2.d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75000"/>
                            </a:prstClr>
                          </a:solidFill>
                          <a:effectLst/>
                          <a:uLnTx/>
                          <a:uFillTx/>
                          <a:latin typeface="+mn-lt"/>
                          <a:ea typeface="+mn-ea"/>
                          <a:cs typeface="+mn-cs"/>
                        </a:rPr>
                        <a:t>Use precise language and domain-specific vocabulary to inform about or explain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75000"/>
                            </a:prstClr>
                          </a:solidFill>
                          <a:effectLst/>
                          <a:uLnTx/>
                          <a:uFillTx/>
                          <a:latin typeface="+mn-lt"/>
                          <a:ea typeface="+mn-ea"/>
                          <a:cs typeface="+mn-cs"/>
                        </a:rPr>
                        <a:t>CCSS.ELA-Literacy.W.5.2.e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75000"/>
                            </a:prstClr>
                          </a:solidFill>
                          <a:effectLst/>
                          <a:uLnTx/>
                          <a:uFillTx/>
                          <a:latin typeface="+mn-lt"/>
                          <a:ea typeface="+mn-ea"/>
                          <a:cs typeface="+mn-cs"/>
                        </a:rPr>
                        <a:t>Provide a concluding statement or section related to the information or explanation presented.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65000"/>
                            </a:prstClr>
                          </a:solidFill>
                          <a:effectLst/>
                          <a:uLnTx/>
                          <a:uFillTx/>
                          <a:latin typeface="+mn-lt"/>
                          <a:ea typeface="+mn-ea"/>
                          <a:cs typeface="+mn-cs"/>
                        </a:rPr>
                        <a:t>or section related to the information or explanation presented</a:t>
                      </a:r>
                      <a:r>
                        <a:rPr kumimoji="0" lang="en-US" sz="700" b="1" i="0" u="none" strike="noStrike" kern="1200" cap="none" spc="0" normalizeH="0" baseline="0" noProof="0" dirty="0" smtClean="0">
                          <a:ln>
                            <a:noFill/>
                          </a:ln>
                          <a:solidFill>
                            <a:prstClr val="white">
                              <a:lumMod val="65000"/>
                            </a:prstClr>
                          </a:solidFill>
                          <a:effectLst/>
                          <a:uLnTx/>
                          <a:uFillTx/>
                          <a:latin typeface="+mn-lt"/>
                          <a:ea typeface="+mn-ea"/>
                          <a:cs typeface="+mn-cs"/>
                        </a:rPr>
                        <a: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writing a Hook, students need to …</a:t>
                      </a:r>
                    </a:p>
                    <a:p>
                      <a:pPr marL="0" indent="0">
                        <a:buFont typeface="Wingdings" panose="05000000000000000000" pitchFamily="2" charset="2"/>
                        <a:buNone/>
                      </a:pPr>
                      <a:endParaRPr lang="en-US" sz="800" dirty="0" smtClean="0"/>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have written the Background Knowledge.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organize ideas from previous notes.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write a Hook that sparks the reader’s curiosity.</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different types of key details as needed (facts, definitions, examples, quotes) in their Hook.</a:t>
                      </a:r>
                    </a:p>
                    <a:p>
                      <a:pPr marL="173038" marR="0" lvl="0" indent="-1730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check their own Hook to be sure it connects or supports the Background Knowledge and Topic Sentence.</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prstClr val="black"/>
                          </a:solidFill>
                          <a:effectLst/>
                          <a:uLnTx/>
                          <a:uFillTx/>
                          <a:latin typeface="+mn-lt"/>
                          <a:ea typeface="+mn-ea"/>
                          <a:cs typeface="+mn-cs"/>
                        </a:rPr>
                        <a:t>The TBEAR connection</a:t>
                      </a:r>
                      <a:r>
                        <a:rPr kumimoji="0" lang="en-US" sz="8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in reference to writing a Hook using unique or exciting words/phrases.</a:t>
                      </a: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800" b="0" i="1"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smtClean="0">
                          <a:ln>
                            <a:noFill/>
                          </a:ln>
                          <a:solidFill>
                            <a:prstClr val="black"/>
                          </a:solidFill>
                          <a:effectLst/>
                          <a:uLnTx/>
                          <a:uFillTx/>
                          <a:latin typeface="+mn-lt"/>
                          <a:ea typeface="+mn-ea"/>
                          <a:cs typeface="+mn-cs"/>
                        </a:rPr>
                        <a:t>Note: Fifth  grade students should be able to write Hooks independently using techniques such as anecdotes, questions, odd facts or quotes.</a:t>
                      </a:r>
                      <a:endParaRPr kumimoji="0" lang="en-US" sz="800" b="0" i="0" u="none" strike="noStrike" kern="1200" cap="none" spc="0" normalizeH="0" baseline="0" noProof="0" dirty="0" smtClean="0">
                        <a:ln>
                          <a:noFill/>
                        </a:ln>
                        <a:solidFill>
                          <a:srgbClr val="C00000"/>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lgn="l">
                        <a:buFont typeface="Arial" panose="020B0604020202020204" pitchFamily="34" charset="0"/>
                        <a:buChar char="•"/>
                      </a:pPr>
                      <a:r>
                        <a:rPr lang="en-US" sz="800" dirty="0" smtClean="0"/>
                        <a:t>organize</a:t>
                      </a:r>
                    </a:p>
                    <a:p>
                      <a:pPr marL="171450" indent="-171450" algn="l">
                        <a:buFont typeface="Arial" panose="020B0604020202020204" pitchFamily="34" charset="0"/>
                        <a:buChar char="•"/>
                      </a:pPr>
                      <a:r>
                        <a:rPr lang="en-US" sz="800" dirty="0" smtClean="0"/>
                        <a:t>background knowledge</a:t>
                      </a:r>
                    </a:p>
                    <a:p>
                      <a:pPr marL="171450" indent="-171450" algn="l">
                        <a:buFont typeface="Arial" panose="020B0604020202020204" pitchFamily="34" charset="0"/>
                        <a:buChar char="•"/>
                      </a:pPr>
                      <a:r>
                        <a:rPr lang="en-US" sz="800" dirty="0" smtClean="0"/>
                        <a:t>hook</a:t>
                      </a:r>
                    </a:p>
                    <a:p>
                      <a:pPr marL="171450" indent="-171450" algn="l">
                        <a:buFont typeface="Arial" panose="020B0604020202020204" pitchFamily="34" charset="0"/>
                        <a:buChar char="•"/>
                      </a:pPr>
                      <a:r>
                        <a:rPr lang="en-US" sz="800" dirty="0" smtClean="0"/>
                        <a:t>facts</a:t>
                      </a:r>
                    </a:p>
                    <a:p>
                      <a:pPr marL="171450" indent="-171450" algn="l">
                        <a:buFont typeface="Arial" panose="020B0604020202020204" pitchFamily="34" charset="0"/>
                        <a:buChar char="•"/>
                      </a:pPr>
                      <a:r>
                        <a:rPr lang="en-US" sz="800" dirty="0" smtClean="0"/>
                        <a:t>definitions</a:t>
                      </a:r>
                    </a:p>
                    <a:p>
                      <a:pPr marL="171450" indent="-171450" algn="l">
                        <a:buFont typeface="Arial" panose="020B0604020202020204" pitchFamily="34" charset="0"/>
                        <a:buChar char="•"/>
                      </a:pPr>
                      <a:r>
                        <a:rPr lang="en-US" sz="800" dirty="0" smtClean="0"/>
                        <a:t>examples</a:t>
                      </a:r>
                    </a:p>
                    <a:p>
                      <a:pPr marL="171450" indent="-171450" algn="l">
                        <a:buFont typeface="Arial" panose="020B0604020202020204" pitchFamily="34" charset="0"/>
                        <a:buChar char="•"/>
                      </a:pPr>
                      <a:r>
                        <a:rPr lang="en-US" sz="800" dirty="0" smtClean="0"/>
                        <a:t>quotes</a:t>
                      </a:r>
                    </a:p>
                    <a:p>
                      <a:pPr marL="171450" indent="-171450" algn="l">
                        <a:buFont typeface="Arial" panose="020B0604020202020204" pitchFamily="34" charset="0"/>
                        <a:buChar char="•"/>
                      </a:pPr>
                      <a:r>
                        <a:rPr lang="en-US" sz="800" dirty="0" smtClean="0"/>
                        <a:t>connects</a:t>
                      </a:r>
                    </a:p>
                    <a:p>
                      <a:pPr marL="171450" indent="-171450" algn="l">
                        <a:buFont typeface="Arial" panose="020B0604020202020204" pitchFamily="34" charset="0"/>
                        <a:buChar char="•"/>
                      </a:pPr>
                      <a:endParaRPr lang="en-US" sz="8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buFont typeface="Arial" panose="020B0604020202020204" pitchFamily="34" charset="0"/>
                        <a:buChar char="•"/>
                      </a:pPr>
                      <a:r>
                        <a:rPr lang="es-ES_tradnl" sz="800" noProof="0" dirty="0" smtClean="0">
                          <a:solidFill>
                            <a:schemeClr val="tx1"/>
                          </a:solidFill>
                        </a:rPr>
                        <a:t>organizar</a:t>
                      </a:r>
                    </a:p>
                    <a:p>
                      <a:pPr marL="171450" indent="-171450">
                        <a:buFont typeface="Arial" panose="020B0604020202020204" pitchFamily="34" charset="0"/>
                        <a:buChar char="•"/>
                      </a:pPr>
                      <a:endParaRPr lang="es-ES_tradnl" sz="800" noProof="0" dirty="0" smtClean="0">
                        <a:solidFill>
                          <a:schemeClr val="tx1"/>
                        </a:solidFill>
                      </a:endParaRPr>
                    </a:p>
                    <a:p>
                      <a:pPr marL="171450" indent="-171450">
                        <a:buFont typeface="Arial" panose="020B0604020202020204" pitchFamily="34" charset="0"/>
                        <a:buChar char="•"/>
                      </a:pPr>
                      <a:endParaRPr lang="es-ES_tradnl" sz="800" noProof="0" dirty="0" smtClean="0">
                        <a:solidFill>
                          <a:schemeClr val="tx1"/>
                        </a:solidFill>
                      </a:endParaRPr>
                    </a:p>
                    <a:p>
                      <a:pPr marL="171450" indent="-171450">
                        <a:buFont typeface="Arial" panose="020B0604020202020204" pitchFamily="34" charset="0"/>
                        <a:buChar char="•"/>
                      </a:pPr>
                      <a:endParaRPr lang="es-ES_tradnl" sz="800" noProof="0" dirty="0" smtClean="0">
                        <a:solidFill>
                          <a:schemeClr val="tx1"/>
                        </a:solidFill>
                      </a:endParaRPr>
                    </a:p>
                    <a:p>
                      <a:pPr marL="171450" indent="-171450">
                        <a:buFont typeface="Arial" panose="020B0604020202020204" pitchFamily="34" charset="0"/>
                        <a:buChar char="•"/>
                      </a:pPr>
                      <a:endParaRPr lang="es-ES_tradnl" sz="800" noProof="0" dirty="0" smtClean="0">
                        <a:solidFill>
                          <a:schemeClr val="tx1"/>
                        </a:solidFill>
                      </a:endParaRPr>
                    </a:p>
                    <a:p>
                      <a:pPr marL="171450" indent="-171450">
                        <a:buFont typeface="Arial" panose="020B0604020202020204" pitchFamily="34" charset="0"/>
                        <a:buChar char="•"/>
                      </a:pPr>
                      <a:r>
                        <a:rPr lang="es-ES_tradnl" sz="800" noProof="0" dirty="0" smtClean="0">
                          <a:solidFill>
                            <a:schemeClr val="tx1"/>
                          </a:solidFill>
                        </a:rPr>
                        <a:t>hechos</a:t>
                      </a:r>
                    </a:p>
                    <a:p>
                      <a:pPr marL="171450" indent="-171450">
                        <a:buFont typeface="Arial" panose="020B0604020202020204" pitchFamily="34" charset="0"/>
                        <a:buChar char="•"/>
                      </a:pPr>
                      <a:r>
                        <a:rPr lang="es-ES_tradnl" sz="800" noProof="0" dirty="0" smtClean="0">
                          <a:solidFill>
                            <a:schemeClr val="tx1"/>
                          </a:solidFill>
                        </a:rPr>
                        <a:t>ejemplos</a:t>
                      </a:r>
                    </a:p>
                    <a:p>
                      <a:pPr marL="0" indent="0">
                        <a:buFont typeface="Arial" panose="020B0604020202020204" pitchFamily="34" charset="0"/>
                        <a:buNone/>
                      </a:pPr>
                      <a:endParaRPr lang="es-ES_tradnl" sz="800" noProof="0" dirty="0" smtClean="0">
                        <a:solidFill>
                          <a:schemeClr val="tx1"/>
                        </a:solidFill>
                      </a:endParaRPr>
                    </a:p>
                    <a:p>
                      <a:pPr marL="171450" indent="-171450">
                        <a:buFont typeface="Arial" panose="020B0604020202020204" pitchFamily="34" charset="0"/>
                        <a:buChar char="•"/>
                      </a:pPr>
                      <a:r>
                        <a:rPr lang="es-ES_tradnl" sz="800" noProof="0" dirty="0" smtClean="0">
                          <a:solidFill>
                            <a:schemeClr val="tx1"/>
                          </a:solidFill>
                        </a:rPr>
                        <a:t>conexiones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CCSS.ELA-LITERACY L.5.1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Demonstrate command of the conventions of standard English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grammar and usage when writing or speaking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 in reference to helping students share/verbalize ideas for the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students write or speak about the Hook of a Bridge, students need to be able to…</a:t>
                      </a: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apply grade 5 grammar and conventions correctly.</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verb tenses correctly in a Hook (when language can be more expressive).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conventions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grammar</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verb tenses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buFont typeface="Arial" panose="020B0604020202020204" pitchFamily="34" charset="0"/>
                        <a:buChar char="•"/>
                      </a:pPr>
                      <a:r>
                        <a:rPr lang="es-ES_tradnl" sz="800" noProof="0" dirty="0" smtClean="0">
                          <a:solidFill>
                            <a:schemeClr val="tx1"/>
                          </a:solidFill>
                        </a:rPr>
                        <a:t>convenciones</a:t>
                      </a:r>
                    </a:p>
                    <a:p>
                      <a:pPr marL="171450" indent="-171450">
                        <a:buFont typeface="Arial" panose="020B0604020202020204" pitchFamily="34" charset="0"/>
                        <a:buChar char="•"/>
                      </a:pPr>
                      <a:r>
                        <a:rPr lang="es-ES_tradnl" sz="800" noProof="0" dirty="0" smtClean="0">
                          <a:solidFill>
                            <a:schemeClr val="tx1"/>
                          </a:solidFill>
                        </a:rPr>
                        <a:t>gramática</a:t>
                      </a:r>
                    </a:p>
                    <a:p>
                      <a:pPr marL="171450" indent="-171450">
                        <a:buFont typeface="Arial" panose="020B0604020202020204" pitchFamily="34" charset="0"/>
                        <a:buChar char="•"/>
                      </a:pPr>
                      <a:r>
                        <a:rPr lang="es-ES_tradnl" sz="800" noProof="0" dirty="0" smtClean="0">
                          <a:solidFill>
                            <a:schemeClr val="tx1"/>
                          </a:solidFill>
                        </a:rPr>
                        <a:t>_____ verbales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CCSS.ELA-LITERACY.L.5.5</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Demonstrate understanding of figurative language, word relationships and nuances in word meanings.</a:t>
                      </a:r>
                      <a:endParaRPr kumimoji="0" lang="en-US" sz="800" b="1" i="1" u="none" strike="noStrike" kern="1200" cap="none" spc="0" normalizeH="0" baseline="0" noProof="0" dirty="0" smtClean="0">
                        <a:ln>
                          <a:noFill/>
                        </a:ln>
                        <a:solidFill>
                          <a:srgbClr val="C00000"/>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TBEAR connection</a:t>
                      </a:r>
                      <a:r>
                        <a:rPr kumimoji="0" lang="en-US" sz="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in reference to exploring word relationships and nuances used in a Hook</a:t>
                      </a: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describing, writing or speaking about the hook, students will be able to….</a:t>
                      </a: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lang="en-US" sz="800" dirty="0" smtClean="0"/>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figurative language correctly within the context of the Hook (including similes and metaphors). (L.5.5a)</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word relationships appropriately (synonyms, antonyms). (L.5.5c).</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common idioms, adages, and proverbs if applicable. (L.5.5b)</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figurative language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nuances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word relationships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synonyms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antonyms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similes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metaphors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idioms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adages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proverbs</a:t>
                      </a:r>
                      <a:endParaRPr kumimoji="0" lang="en-US" sz="8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buFont typeface="Arial" panose="020B0604020202020204" pitchFamily="34" charset="0"/>
                        <a:buChar char="•"/>
                      </a:pPr>
                      <a:r>
                        <a:rPr lang="es-ES_tradnl" sz="800" noProof="0" dirty="0" smtClean="0">
                          <a:solidFill>
                            <a:schemeClr val="tx1"/>
                          </a:solidFill>
                        </a:rPr>
                        <a:t>lenguaje figurativo</a:t>
                      </a:r>
                    </a:p>
                    <a:p>
                      <a:pPr marL="171450" indent="-171450">
                        <a:buFont typeface="Arial" panose="020B0604020202020204" pitchFamily="34" charset="0"/>
                        <a:buChar char="•"/>
                      </a:pPr>
                      <a:endParaRPr lang="es-ES_tradnl" sz="800" noProof="0" dirty="0" smtClean="0">
                        <a:solidFill>
                          <a:schemeClr val="tx1"/>
                        </a:solidFill>
                      </a:endParaRPr>
                    </a:p>
                    <a:p>
                      <a:pPr marL="171450" indent="-171450">
                        <a:buFont typeface="Arial" panose="020B0604020202020204" pitchFamily="34" charset="0"/>
                        <a:buChar char="•"/>
                      </a:pPr>
                      <a:r>
                        <a:rPr lang="es-ES_tradnl" sz="800" noProof="0" dirty="0" smtClean="0">
                          <a:solidFill>
                            <a:schemeClr val="tx1"/>
                          </a:solidFill>
                        </a:rPr>
                        <a:t>relaciones ____</a:t>
                      </a:r>
                    </a:p>
                    <a:p>
                      <a:pPr marL="171450" indent="-171450">
                        <a:buFont typeface="Arial" panose="020B0604020202020204" pitchFamily="34" charset="0"/>
                        <a:buChar char="•"/>
                      </a:pPr>
                      <a:endParaRPr lang="es-ES_tradnl" sz="800" noProof="0" dirty="0" smtClean="0">
                        <a:solidFill>
                          <a:schemeClr val="tx1"/>
                        </a:solidFill>
                      </a:endParaRPr>
                    </a:p>
                    <a:p>
                      <a:pPr marL="171450" indent="-171450">
                        <a:buFont typeface="Arial" panose="020B0604020202020204" pitchFamily="34" charset="0"/>
                        <a:buChar char="•"/>
                      </a:pPr>
                      <a:r>
                        <a:rPr lang="es-ES_tradnl" sz="800" noProof="0" dirty="0" smtClean="0">
                          <a:solidFill>
                            <a:schemeClr val="tx1"/>
                          </a:solidFill>
                        </a:rPr>
                        <a:t>sinónimos</a:t>
                      </a:r>
                    </a:p>
                    <a:p>
                      <a:pPr marL="171450" indent="-171450">
                        <a:buFont typeface="Arial" panose="020B0604020202020204" pitchFamily="34" charset="0"/>
                        <a:buChar char="•"/>
                      </a:pPr>
                      <a:r>
                        <a:rPr lang="es-ES_tradnl" sz="800" noProof="0" dirty="0" smtClean="0">
                          <a:solidFill>
                            <a:schemeClr val="tx1"/>
                          </a:solidFill>
                        </a:rPr>
                        <a:t>antónimos</a:t>
                      </a:r>
                    </a:p>
                    <a:p>
                      <a:pPr marL="171450" indent="-171450">
                        <a:buFont typeface="Arial" panose="020B0604020202020204" pitchFamily="34" charset="0"/>
                        <a:buChar char="•"/>
                      </a:pPr>
                      <a:r>
                        <a:rPr lang="es-ES_tradnl" sz="800" noProof="0" dirty="0" smtClean="0">
                          <a:solidFill>
                            <a:schemeClr val="tx1"/>
                          </a:solidFill>
                        </a:rPr>
                        <a:t>símiles</a:t>
                      </a:r>
                    </a:p>
                    <a:p>
                      <a:pPr marL="171450" indent="-171450">
                        <a:buFont typeface="Arial" panose="020B0604020202020204" pitchFamily="34" charset="0"/>
                        <a:buChar char="•"/>
                      </a:pPr>
                      <a:r>
                        <a:rPr lang="es-ES_tradnl" sz="800" noProof="0" dirty="0" smtClean="0">
                          <a:solidFill>
                            <a:schemeClr val="tx1"/>
                          </a:solidFill>
                        </a:rPr>
                        <a:t>metáforas</a:t>
                      </a:r>
                    </a:p>
                    <a:p>
                      <a:pPr marL="171450" indent="-171450">
                        <a:buFont typeface="Arial" panose="020B0604020202020204" pitchFamily="34" charset="0"/>
                        <a:buChar char="•"/>
                      </a:pPr>
                      <a:r>
                        <a:rPr lang="es-ES_tradnl" sz="800" noProof="0" dirty="0" smtClean="0">
                          <a:solidFill>
                            <a:schemeClr val="tx1"/>
                          </a:solidFill>
                        </a:rPr>
                        <a:t>___ idiomáticas</a:t>
                      </a:r>
                    </a:p>
                    <a:p>
                      <a:pPr marL="171450" indent="-171450">
                        <a:buFont typeface="Arial" panose="020B0604020202020204" pitchFamily="34" charset="0"/>
                        <a:buChar char="•"/>
                      </a:pPr>
                      <a:r>
                        <a:rPr lang="es-ES_tradnl" sz="800" noProof="0" dirty="0" smtClean="0">
                          <a:solidFill>
                            <a:schemeClr val="tx1"/>
                          </a:solidFill>
                        </a:rPr>
                        <a:t>adagios</a:t>
                      </a:r>
                    </a:p>
                    <a:p>
                      <a:pPr marL="171450" indent="-171450">
                        <a:buFont typeface="Arial" panose="020B0604020202020204" pitchFamily="34" charset="0"/>
                        <a:buChar char="•"/>
                      </a:pPr>
                      <a:r>
                        <a:rPr lang="es-ES_tradnl" sz="800" noProof="0" dirty="0" smtClean="0">
                          <a:solidFill>
                            <a:schemeClr val="tx1"/>
                          </a:solidFill>
                        </a:rPr>
                        <a:t>proverbios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CCSS.ELA-LITERACY.L.5.6</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Acquire and use accurately grade-appropriate general academic and domain-specific words and phrases, including those that signal contrast, addition, and other logical relationships (e.g., however, although, nevertheless, similarly, moreover, in addition).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in order to tell about unique/exciting information in a text that could be used in a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describing, writing or speaking about the Hook, students will be able to….</a:t>
                      </a:r>
                    </a:p>
                    <a:p>
                      <a:pPr marL="0" indent="0">
                        <a:buFont typeface="Wingdings" panose="05000000000000000000" pitchFamily="2" charset="2"/>
                        <a:buNone/>
                      </a:pPr>
                      <a:endParaRPr lang="en-US" sz="800" baseline="0" dirty="0" smtClean="0"/>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use precise academic and domain-specific language  when developing  the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precise academic language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domain –specific language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buFont typeface="Arial" panose="020B0604020202020204" pitchFamily="34" charset="0"/>
                        <a:buChar char="•"/>
                      </a:pPr>
                      <a:r>
                        <a:rPr lang="es-ES_tradnl" sz="800" baseline="0" noProof="0" dirty="0" smtClean="0">
                          <a:solidFill>
                            <a:schemeClr val="tx1"/>
                          </a:solidFill>
                        </a:rPr>
                        <a:t>lenguaje académico preciso</a:t>
                      </a:r>
                    </a:p>
                    <a:p>
                      <a:pPr marL="171450" indent="-171450">
                        <a:buFont typeface="Arial" panose="020B0604020202020204" pitchFamily="34" charset="0"/>
                        <a:buChar char="•"/>
                      </a:pPr>
                      <a:r>
                        <a:rPr lang="es-ES_tradnl" sz="800" baseline="0" noProof="0" dirty="0" smtClean="0">
                          <a:solidFill>
                            <a:schemeClr val="tx1"/>
                          </a:solidFill>
                        </a:rPr>
                        <a:t>lenguaje de dominio especifico</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gridSpan="5">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CONTINUED…</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40000"/>
                        <a:lumOff val="60000"/>
                      </a:schemeClr>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indent="-171450">
                        <a:buFont typeface="Arial" panose="020B0604020202020204" pitchFamily="34" charset="0"/>
                        <a:buChar char="•"/>
                      </a:pPr>
                      <a:endParaRPr lang="en-US" sz="800" baseline="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
        <p:nvSpPr>
          <p:cNvPr id="2" name="Date Placeholder 1"/>
          <p:cNvSpPr>
            <a:spLocks noGrp="1"/>
          </p:cNvSpPr>
          <p:nvPr>
            <p:ph type="dt" sz="half" idx="10"/>
          </p:nvPr>
        </p:nvSpPr>
        <p:spPr/>
        <p:txBody>
          <a:bodyPr/>
          <a:lstStyle/>
          <a:p>
            <a:r>
              <a:rPr lang="en-US" smtClean="0"/>
              <a:t>10/3/2016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39</a:t>
            </a:fld>
            <a:endParaRPr lang="en-US" dirty="0"/>
          </a:p>
        </p:txBody>
      </p:sp>
    </p:spTree>
    <p:extLst>
      <p:ext uri="{BB962C8B-B14F-4D97-AF65-F5344CB8AC3E}">
        <p14:creationId xmlns:p14="http://schemas.microsoft.com/office/powerpoint/2010/main" val="1512711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302950372"/>
              </p:ext>
            </p:extLst>
          </p:nvPr>
        </p:nvGraphicFramePr>
        <p:xfrm>
          <a:off x="318983" y="805102"/>
          <a:ext cx="6772056" cy="7275973"/>
        </p:xfrm>
        <a:graphic>
          <a:graphicData uri="http://schemas.openxmlformats.org/drawingml/2006/table">
            <a:tbl>
              <a:tblPr firstRow="1" bandRow="1">
                <a:tableStyleId>{9D7B26C5-4107-4FEC-AEDC-1716B250A1EF}</a:tableStyleId>
              </a:tblPr>
              <a:tblGrid>
                <a:gridCol w="1508855"/>
                <a:gridCol w="341869"/>
                <a:gridCol w="164051"/>
                <a:gridCol w="912406"/>
                <a:gridCol w="306932"/>
                <a:gridCol w="1007130"/>
                <a:gridCol w="768983"/>
                <a:gridCol w="1761830"/>
              </a:tblGrid>
              <a:tr h="1856229">
                <a:tc gridSpan="8">
                  <a:txBody>
                    <a:bodyPr/>
                    <a:lstStyle/>
                    <a:p>
                      <a:pPr marL="0" marR="0" algn="ctr" fontAlgn="b">
                        <a:lnSpc>
                          <a:spcPct val="115000"/>
                        </a:lnSpc>
                        <a:spcBef>
                          <a:spcPts val="0"/>
                        </a:spcBef>
                        <a:spcAft>
                          <a:spcPts val="0"/>
                        </a:spcAft>
                      </a:pPr>
                      <a:r>
                        <a:rPr lang="en-US" sz="1300" u="sng" kern="1200" dirty="0">
                          <a:effectLst/>
                        </a:rPr>
                        <a:t>Elementary Professional Development </a:t>
                      </a:r>
                      <a:r>
                        <a:rPr lang="en-US" sz="1300" u="sng" kern="1200" dirty="0" smtClean="0">
                          <a:effectLst/>
                        </a:rPr>
                        <a:t>Teams</a:t>
                      </a:r>
                    </a:p>
                    <a:p>
                      <a:pPr marL="0" marR="0" algn="ctr" fontAlgn="b">
                        <a:lnSpc>
                          <a:spcPct val="115000"/>
                        </a:lnSpc>
                        <a:spcBef>
                          <a:spcPts val="0"/>
                        </a:spcBef>
                        <a:spcAft>
                          <a:spcPts val="0"/>
                        </a:spcAft>
                      </a:pPr>
                      <a:r>
                        <a:rPr lang="en-US" sz="1300" u="sng" kern="1200" dirty="0" smtClean="0">
                          <a:effectLst/>
                        </a:rPr>
                        <a:t>2015-2016</a:t>
                      </a:r>
                    </a:p>
                    <a:p>
                      <a:pPr marL="0" marR="0" algn="ctr" fontAlgn="b">
                        <a:lnSpc>
                          <a:spcPct val="115000"/>
                        </a:lnSpc>
                        <a:spcBef>
                          <a:spcPts val="0"/>
                        </a:spcBef>
                        <a:spcAft>
                          <a:spcPts val="0"/>
                        </a:spcAft>
                      </a:pPr>
                      <a:endParaRPr lang="en-US" sz="1300" u="sng" dirty="0">
                        <a:effectLst/>
                      </a:endParaRPr>
                    </a:p>
                    <a:p>
                      <a:pPr marL="0" marR="0" algn="l" fontAlgn="b">
                        <a:lnSpc>
                          <a:spcPct val="115000"/>
                        </a:lnSpc>
                        <a:spcBef>
                          <a:spcPts val="0"/>
                        </a:spcBef>
                        <a:spcAft>
                          <a:spcPts val="0"/>
                        </a:spcAft>
                      </a:pPr>
                      <a:r>
                        <a:rPr lang="en-US" sz="1300" kern="1200" dirty="0">
                          <a:effectLst/>
                        </a:rPr>
                        <a:t>The TBEAR K-6 Read to Write </a:t>
                      </a:r>
                      <a:r>
                        <a:rPr lang="en-US" sz="1300" kern="1200" dirty="0" smtClean="0">
                          <a:effectLst/>
                        </a:rPr>
                        <a:t>Generic</a:t>
                      </a:r>
                      <a:r>
                        <a:rPr lang="en-US" sz="1300" kern="1200" baseline="0" dirty="0" smtClean="0">
                          <a:effectLst/>
                        </a:rPr>
                        <a:t> </a:t>
                      </a:r>
                      <a:r>
                        <a:rPr lang="en-US" sz="1300" kern="1200" dirty="0" smtClean="0">
                          <a:effectLst/>
                        </a:rPr>
                        <a:t>Lessons </a:t>
                      </a:r>
                      <a:r>
                        <a:rPr lang="en-US" sz="1300" kern="1200" dirty="0">
                          <a:effectLst/>
                        </a:rPr>
                        <a:t>are dedicated to the following contributors and their tireless efforts for teaching and refining these lessons and supporting all students to become successful writers using the TBEAR Writing Strategy </a:t>
                      </a:r>
                      <a:r>
                        <a:rPr lang="en-US" sz="1300" kern="1200" dirty="0" smtClean="0">
                          <a:effectLst/>
                        </a:rPr>
                        <a:t>as a structure for</a:t>
                      </a:r>
                      <a:r>
                        <a:rPr lang="en-US" sz="1300" kern="1200" baseline="0" dirty="0" smtClean="0">
                          <a:effectLst/>
                        </a:rPr>
                        <a:t> writing instruction.</a:t>
                      </a:r>
                      <a:endParaRPr lang="en-US" sz="1300" kern="1200" dirty="0" smtClean="0">
                        <a:effectLst/>
                      </a:endParaRPr>
                    </a:p>
                    <a:p>
                      <a:pPr marL="0" marR="0" algn="l" fontAlgn="b">
                        <a:lnSpc>
                          <a:spcPct val="115000"/>
                        </a:lnSpc>
                        <a:spcBef>
                          <a:spcPts val="0"/>
                        </a:spcBef>
                        <a:spcAft>
                          <a:spcPts val="0"/>
                        </a:spcAft>
                      </a:pPr>
                      <a:endParaRPr lang="en-US" sz="1300" dirty="0">
                        <a:effectLst/>
                        <a:latin typeface="Calibri"/>
                        <a:ea typeface="Calibri"/>
                        <a:cs typeface="Times New Roman"/>
                      </a:endParaRPr>
                    </a:p>
                  </a:txBody>
                  <a:tcPr marL="52307" marR="5449" marT="548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5034">
                <a:tc gridSpan="4">
                  <a:txBody>
                    <a:bodyPr/>
                    <a:lstStyle/>
                    <a:p>
                      <a:pPr marL="0" marR="0" algn="ctr" fontAlgn="b">
                        <a:lnSpc>
                          <a:spcPts val="1515"/>
                        </a:lnSpc>
                        <a:spcBef>
                          <a:spcPts val="0"/>
                        </a:spcBef>
                        <a:spcAft>
                          <a:spcPts val="0"/>
                        </a:spcAft>
                      </a:pPr>
                      <a:r>
                        <a:rPr lang="en-US" sz="1300" b="1" kern="1200" dirty="0">
                          <a:effectLst/>
                        </a:rPr>
                        <a:t>Elementary Coordinator</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fontAlgn="b">
                        <a:lnSpc>
                          <a:spcPts val="1515"/>
                        </a:lnSpc>
                        <a:spcBef>
                          <a:spcPts val="0"/>
                        </a:spcBef>
                        <a:spcAft>
                          <a:spcPts val="0"/>
                        </a:spcAft>
                      </a:pPr>
                      <a:r>
                        <a:rPr lang="en-US" sz="1300" b="1" kern="1200" dirty="0" smtClean="0">
                          <a:effectLst/>
                        </a:rPr>
                        <a:t>Lead</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36827">
                <a:tc gridSpan="4">
                  <a:txBody>
                    <a:bodyPr/>
                    <a:lstStyle/>
                    <a:p>
                      <a:pPr marL="0" marR="0" algn="ctr" fontAlgn="b">
                        <a:lnSpc>
                          <a:spcPct val="115000"/>
                        </a:lnSpc>
                        <a:spcBef>
                          <a:spcPts val="0"/>
                        </a:spcBef>
                        <a:spcAft>
                          <a:spcPts val="0"/>
                        </a:spcAft>
                      </a:pPr>
                      <a:r>
                        <a:rPr lang="en-US" sz="1300" kern="1200" dirty="0">
                          <a:effectLst/>
                        </a:rPr>
                        <a:t>Tovar, Arcema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fontAlgn="b">
                        <a:lnSpc>
                          <a:spcPct val="115000"/>
                        </a:lnSpc>
                        <a:spcBef>
                          <a:spcPts val="0"/>
                        </a:spcBef>
                        <a:spcAft>
                          <a:spcPts val="0"/>
                        </a:spcAft>
                      </a:pPr>
                      <a:r>
                        <a:rPr lang="en-US" sz="1300" kern="1200" dirty="0" smtClean="0">
                          <a:effectLst/>
                        </a:rPr>
                        <a:t>Susan Richmond</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36827">
                <a:tc gridSpan="8">
                  <a:txBody>
                    <a:bodyPr/>
                    <a:lstStyle/>
                    <a:p>
                      <a:pPr marL="0" marR="0" algn="l" fontAlgn="b">
                        <a:lnSpc>
                          <a:spcPct val="115000"/>
                        </a:lnSpc>
                        <a:spcBef>
                          <a:spcPts val="0"/>
                        </a:spcBef>
                        <a:spcAft>
                          <a:spcPts val="0"/>
                        </a:spcAft>
                      </a:pP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alpha val="2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1100" dirty="0">
                        <a:effectLst/>
                        <a:latin typeface="Calibri"/>
                        <a:ea typeface="Calibri"/>
                        <a:cs typeface="Times New Roman"/>
                      </a:endParaRPr>
                    </a:p>
                  </a:txBody>
                  <a:tcPr marL="51687"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36827">
                <a:tc gridSpan="8">
                  <a:txBody>
                    <a:bodyPr/>
                    <a:lstStyle/>
                    <a:p>
                      <a:pPr marL="0" marR="0" algn="ctr" fontAlgn="b">
                        <a:lnSpc>
                          <a:spcPct val="115000"/>
                        </a:lnSpc>
                        <a:spcBef>
                          <a:spcPts val="0"/>
                        </a:spcBef>
                        <a:spcAft>
                          <a:spcPts val="0"/>
                        </a:spcAft>
                      </a:pPr>
                      <a:r>
                        <a:rPr lang="en-US" sz="1300" b="1" kern="1200" dirty="0">
                          <a:effectLst/>
                        </a:rPr>
                        <a:t>Lead Trainers</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6827">
                <a:tc gridSpan="2">
                  <a:txBody>
                    <a:bodyPr/>
                    <a:lstStyle/>
                    <a:p>
                      <a:pPr marL="0" marR="0" algn="ctr" fontAlgn="b">
                        <a:lnSpc>
                          <a:spcPct val="115000"/>
                        </a:lnSpc>
                        <a:spcBef>
                          <a:spcPts val="0"/>
                        </a:spcBef>
                        <a:spcAft>
                          <a:spcPts val="0"/>
                        </a:spcAft>
                      </a:pPr>
                      <a:r>
                        <a:rPr lang="en-US" sz="1300" b="1" kern="1200" dirty="0">
                          <a:effectLst/>
                        </a:rPr>
                        <a:t>ELA Lead</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fontAlgn="b">
                        <a:lnSpc>
                          <a:spcPct val="115000"/>
                        </a:lnSpc>
                        <a:spcBef>
                          <a:spcPts val="0"/>
                        </a:spcBef>
                        <a:spcAft>
                          <a:spcPts val="0"/>
                        </a:spcAft>
                      </a:pPr>
                      <a:r>
                        <a:rPr lang="en-US" sz="1300" b="1" kern="1200" dirty="0">
                          <a:effectLst/>
                        </a:rPr>
                        <a:t>Math Lead</a:t>
                      </a:r>
                      <a:endParaRPr lang="en-US" sz="13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marL="0" marR="0" algn="ctr" fontAlgn="b">
                        <a:lnSpc>
                          <a:spcPct val="115000"/>
                        </a:lnSpc>
                        <a:spcBef>
                          <a:spcPts val="0"/>
                        </a:spcBef>
                        <a:spcAft>
                          <a:spcPts val="0"/>
                        </a:spcAft>
                      </a:pPr>
                      <a:r>
                        <a:rPr lang="en-US" sz="1300" b="1" kern="1200" dirty="0">
                          <a:effectLst/>
                        </a:rPr>
                        <a:t>Science Lead</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fontAlgn="b">
                        <a:lnSpc>
                          <a:spcPct val="115000"/>
                        </a:lnSpc>
                        <a:spcBef>
                          <a:spcPts val="0"/>
                        </a:spcBef>
                        <a:spcAft>
                          <a:spcPts val="0"/>
                        </a:spcAft>
                      </a:pPr>
                      <a:r>
                        <a:rPr lang="en-US" sz="1300" b="1" kern="1200" dirty="0">
                          <a:effectLst/>
                        </a:rPr>
                        <a:t>ELD Lead</a:t>
                      </a:r>
                      <a:endParaRPr lang="en-US" sz="13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827">
                <a:tc gridSpan="2">
                  <a:txBody>
                    <a:bodyPr/>
                    <a:lstStyle/>
                    <a:p>
                      <a:pPr marL="0" marR="0" algn="ctr" fontAlgn="b">
                        <a:lnSpc>
                          <a:spcPct val="115000"/>
                        </a:lnSpc>
                        <a:spcBef>
                          <a:spcPts val="0"/>
                        </a:spcBef>
                        <a:spcAft>
                          <a:spcPts val="0"/>
                        </a:spcAft>
                      </a:pPr>
                      <a:r>
                        <a:rPr lang="en-US" sz="1300" kern="1200" dirty="0">
                          <a:effectLst/>
                        </a:rPr>
                        <a:t>McLain, Gina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fontAlgn="b">
                        <a:lnSpc>
                          <a:spcPct val="115000"/>
                        </a:lnSpc>
                        <a:spcBef>
                          <a:spcPts val="0"/>
                        </a:spcBef>
                        <a:spcAft>
                          <a:spcPts val="0"/>
                        </a:spcAft>
                      </a:pPr>
                      <a:r>
                        <a:rPr lang="en-US" sz="1300" kern="1200" dirty="0">
                          <a:effectLst/>
                        </a:rPr>
                        <a:t>Petrick, Kellie</a:t>
                      </a:r>
                      <a:endParaRPr lang="en-US" sz="13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marL="0" marR="0" algn="ctr" fontAlgn="b">
                        <a:lnSpc>
                          <a:spcPct val="115000"/>
                        </a:lnSpc>
                        <a:spcBef>
                          <a:spcPts val="0"/>
                        </a:spcBef>
                        <a:spcAft>
                          <a:spcPts val="0"/>
                        </a:spcAft>
                      </a:pPr>
                      <a:r>
                        <a:rPr lang="en-US" sz="1300" kern="1200" dirty="0">
                          <a:effectLst/>
                        </a:rPr>
                        <a:t>Grinnell, Sandie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fontAlgn="b">
                        <a:lnSpc>
                          <a:spcPct val="115000"/>
                        </a:lnSpc>
                        <a:spcBef>
                          <a:spcPts val="0"/>
                        </a:spcBef>
                        <a:spcAft>
                          <a:spcPts val="0"/>
                        </a:spcAft>
                      </a:pPr>
                      <a:r>
                        <a:rPr lang="en-US" sz="1300" kern="1200" dirty="0">
                          <a:effectLst/>
                        </a:rPr>
                        <a:t> IsraelGreco, Dovina</a:t>
                      </a:r>
                      <a:endParaRPr lang="en-US" sz="13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827">
                <a:tc gridSpan="8">
                  <a:txBody>
                    <a:bodyPr/>
                    <a:lstStyle/>
                    <a:p>
                      <a:pPr marL="0" marR="0" algn="ctr" fontAlgn="b">
                        <a:lnSpc>
                          <a:spcPct val="115000"/>
                        </a:lnSpc>
                        <a:spcBef>
                          <a:spcPts val="0"/>
                        </a:spcBef>
                        <a:spcAft>
                          <a:spcPts val="0"/>
                        </a:spcAft>
                      </a:pPr>
                      <a:r>
                        <a:rPr lang="en-US" sz="1300" b="1" kern="1200" dirty="0">
                          <a:effectLst/>
                        </a:rPr>
                        <a:t>Lead Support  </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1200" b="1" dirty="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36827">
                <a:tc gridSpan="5">
                  <a:txBody>
                    <a:bodyPr/>
                    <a:lstStyle/>
                    <a:p>
                      <a:pPr marL="0" marR="0" algn="ctr" fontAlgn="b">
                        <a:lnSpc>
                          <a:spcPct val="115000"/>
                        </a:lnSpc>
                        <a:spcBef>
                          <a:spcPts val="0"/>
                        </a:spcBef>
                        <a:spcAft>
                          <a:spcPts val="0"/>
                        </a:spcAft>
                      </a:pPr>
                      <a:r>
                        <a:rPr lang="en-US" sz="1300" kern="1200" dirty="0">
                          <a:effectLst/>
                        </a:rPr>
                        <a:t>Judy </a:t>
                      </a:r>
                      <a:r>
                        <a:rPr lang="en-US" sz="1300" kern="1200" dirty="0" smtClean="0">
                          <a:effectLst/>
                        </a:rPr>
                        <a:t>Ramer (Consultant)</a:t>
                      </a:r>
                      <a:endParaRPr lang="en-US" sz="1300" dirty="0">
                        <a:effectLst/>
                        <a:latin typeface="Calibri"/>
                        <a:ea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1200" dirty="0">
                        <a:effectLst/>
                        <a:latin typeface="Calibri"/>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200" dirty="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fontAlgn="b">
                        <a:lnSpc>
                          <a:spcPct val="115000"/>
                        </a:lnSpc>
                        <a:spcBef>
                          <a:spcPts val="0"/>
                        </a:spcBef>
                        <a:spcAft>
                          <a:spcPts val="0"/>
                        </a:spcAft>
                      </a:pPr>
                      <a:r>
                        <a:rPr lang="en-US" sz="1300" kern="1200" dirty="0" smtClean="0">
                          <a:effectLst/>
                        </a:rPr>
                        <a:t>Brooke Vilante (TAG TOSA)</a:t>
                      </a:r>
                      <a:endParaRPr lang="en-US" sz="1300" dirty="0">
                        <a:effectLst/>
                        <a:latin typeface="+mn-lt"/>
                        <a:ea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fontAlgn="b">
                        <a:lnSpc>
                          <a:spcPct val="115000"/>
                        </a:lnSpc>
                        <a:spcBef>
                          <a:spcPts val="0"/>
                        </a:spcBef>
                        <a:spcAft>
                          <a:spcPts val="0"/>
                        </a:spcAft>
                      </a:pP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8">
                  <a:txBody>
                    <a:bodyPr/>
                    <a:lstStyle/>
                    <a:p>
                      <a:pPr marL="0" marR="0" algn="l" fontAlgn="b">
                        <a:lnSpc>
                          <a:spcPct val="115000"/>
                        </a:lnSpc>
                        <a:spcBef>
                          <a:spcPts val="0"/>
                        </a:spcBef>
                        <a:spcAft>
                          <a:spcPts val="0"/>
                        </a:spcAft>
                      </a:pPr>
                      <a:endParaRPr lang="en-US" sz="1300" dirty="0">
                        <a:effectLst/>
                        <a:latin typeface="Calibri"/>
                        <a:ea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alpha val="20000"/>
                      </a:schemeClr>
                    </a:solidFill>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1100">
                        <a:effectLst/>
                        <a:latin typeface="Calibri"/>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100">
                        <a:effectLst/>
                        <a:latin typeface="Calibri"/>
                        <a:ea typeface="Calibri"/>
                        <a:cs typeface="Times New Roman"/>
                      </a:endParaRPr>
                    </a:p>
                  </a:txBody>
                  <a:tcPr marL="51687"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11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6">
                  <a:txBody>
                    <a:bodyPr/>
                    <a:lstStyle/>
                    <a:p>
                      <a:pPr marL="0" marR="0" algn="ctr">
                        <a:lnSpc>
                          <a:spcPct val="115000"/>
                        </a:lnSpc>
                        <a:spcBef>
                          <a:spcPts val="0"/>
                        </a:spcBef>
                        <a:spcAft>
                          <a:spcPts val="0"/>
                        </a:spcAft>
                      </a:pPr>
                      <a:r>
                        <a:rPr lang="en-US" sz="1300" b="1" kern="1200" dirty="0">
                          <a:effectLst/>
                        </a:rPr>
                        <a:t>Trainer of Trainers</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57150" marR="0" algn="l">
                        <a:lnSpc>
                          <a:spcPct val="115000"/>
                        </a:lnSpc>
                        <a:spcBef>
                          <a:spcPts val="0"/>
                        </a:spcBef>
                        <a:spcAft>
                          <a:spcPts val="0"/>
                        </a:spcAft>
                      </a:pPr>
                      <a:r>
                        <a:rPr lang="en-US" sz="1300" dirty="0">
                          <a:effectLst/>
                        </a:rPr>
                        <a:t>Bennett, Brittany</a:t>
                      </a:r>
                      <a:endParaRPr lang="en-US" sz="13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a:txBody>
                    <a:bodyPr/>
                    <a:lstStyle/>
                    <a:p>
                      <a:pPr marL="0" marR="0" algn="l" fontAlgn="b">
                        <a:lnSpc>
                          <a:spcPct val="115000"/>
                        </a:lnSpc>
                        <a:spcBef>
                          <a:spcPts val="0"/>
                        </a:spcBef>
                        <a:spcAft>
                          <a:spcPts val="0"/>
                        </a:spcAft>
                      </a:pPr>
                      <a:r>
                        <a:rPr lang="en-US" sz="1300" kern="1200" dirty="0">
                          <a:effectLst/>
                        </a:rPr>
                        <a:t>Benson, Linda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Glasscock, Alicia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Larsen, Nancy</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Olivar, Mariaeugeniz</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a:txBody>
                    <a:bodyPr/>
                    <a:lstStyle/>
                    <a:p>
                      <a:pPr marL="0" marR="0" algn="l" fontAlgn="b">
                        <a:lnSpc>
                          <a:spcPct val="115000"/>
                        </a:lnSpc>
                        <a:spcBef>
                          <a:spcPts val="0"/>
                        </a:spcBef>
                        <a:spcAft>
                          <a:spcPts val="0"/>
                        </a:spcAft>
                      </a:pPr>
                      <a:r>
                        <a:rPr lang="en-US" sz="1300" kern="1200" dirty="0">
                          <a:effectLst/>
                        </a:rPr>
                        <a:t>Bethune, Amanda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Goldstein, Jaime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LeCorre, Jennifer</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Orozco-Acosta, Christina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468170">
                <a:tc>
                  <a:txBody>
                    <a:bodyPr/>
                    <a:lstStyle/>
                    <a:p>
                      <a:pPr marL="0" marR="0" algn="l" fontAlgn="b">
                        <a:lnSpc>
                          <a:spcPct val="115000"/>
                        </a:lnSpc>
                        <a:spcBef>
                          <a:spcPts val="0"/>
                        </a:spcBef>
                        <a:spcAft>
                          <a:spcPts val="0"/>
                        </a:spcAft>
                      </a:pPr>
                      <a:r>
                        <a:rPr lang="en-US" sz="1300" kern="1200" dirty="0">
                          <a:effectLst/>
                        </a:rPr>
                        <a:t>Carlson, Shari</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Gurney-Franco, Lisa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Lemus, Raquel</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Retzlaff, Sara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a:txBody>
                    <a:bodyPr/>
                    <a:lstStyle/>
                    <a:p>
                      <a:pPr marL="0" marR="0" algn="l" fontAlgn="b">
                        <a:lnSpc>
                          <a:spcPct val="115000"/>
                        </a:lnSpc>
                        <a:spcBef>
                          <a:spcPts val="0"/>
                        </a:spcBef>
                        <a:spcAft>
                          <a:spcPts val="0"/>
                        </a:spcAft>
                      </a:pPr>
                      <a:r>
                        <a:rPr lang="en-US" sz="1300" kern="1200" dirty="0">
                          <a:effectLst/>
                        </a:rPr>
                        <a:t>Dials, Karen</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Gutierrez, Kasia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Lentz, Jamie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Sunnes, Kay</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a:txBody>
                    <a:bodyPr/>
                    <a:lstStyle/>
                    <a:p>
                      <a:pPr marL="0" marR="0" algn="l" fontAlgn="b">
                        <a:lnSpc>
                          <a:spcPct val="115000"/>
                        </a:lnSpc>
                        <a:spcBef>
                          <a:spcPts val="0"/>
                        </a:spcBef>
                        <a:spcAft>
                          <a:spcPts val="0"/>
                        </a:spcAft>
                      </a:pPr>
                      <a:r>
                        <a:rPr lang="en-US" sz="1300" kern="1200" dirty="0">
                          <a:effectLst/>
                        </a:rPr>
                        <a:t>Garrett, Jeanine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Johnson, Dani</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Luther, Deborah</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Thoen, Nikki</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8">
                  <a:txBody>
                    <a:bodyPr/>
                    <a:lstStyle/>
                    <a:p>
                      <a:pPr marL="0" marR="0" algn="l" fontAlgn="b">
                        <a:lnSpc>
                          <a:spcPct val="115000"/>
                        </a:lnSpc>
                        <a:spcBef>
                          <a:spcPts val="0"/>
                        </a:spcBef>
                        <a:spcAft>
                          <a:spcPts val="0"/>
                        </a:spcAft>
                      </a:pP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100">
                        <a:effectLst/>
                        <a:latin typeface="Calibri"/>
                        <a:ea typeface="Calibri"/>
                        <a:cs typeface="Times New Roman"/>
                      </a:endParaRPr>
                    </a:p>
                  </a:txBody>
                  <a:tcPr marL="51687"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100" dirty="0">
                        <a:effectLst/>
                        <a:latin typeface="Calibri"/>
                        <a:ea typeface="Calibri"/>
                        <a:cs typeface="Times New Roman"/>
                      </a:endParaRPr>
                    </a:p>
                  </a:txBody>
                  <a:tcPr marL="51687"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6">
                  <a:txBody>
                    <a:bodyPr/>
                    <a:lstStyle/>
                    <a:p>
                      <a:pPr marL="0" marR="0" algn="ctr" fontAlgn="b">
                        <a:lnSpc>
                          <a:spcPct val="115000"/>
                        </a:lnSpc>
                        <a:spcBef>
                          <a:spcPts val="0"/>
                        </a:spcBef>
                        <a:spcAft>
                          <a:spcPts val="0"/>
                        </a:spcAft>
                      </a:pPr>
                      <a:r>
                        <a:rPr lang="en-US" sz="1300" b="1" kern="1200" dirty="0">
                          <a:effectLst/>
                        </a:rPr>
                        <a:t>School Module Experts</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Bayer, Tyler</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3">
                  <a:txBody>
                    <a:bodyPr/>
                    <a:lstStyle/>
                    <a:p>
                      <a:pPr marL="0" marR="0" algn="l" fontAlgn="b">
                        <a:lnSpc>
                          <a:spcPct val="115000"/>
                        </a:lnSpc>
                        <a:spcBef>
                          <a:spcPts val="0"/>
                        </a:spcBef>
                        <a:spcAft>
                          <a:spcPts val="0"/>
                        </a:spcAft>
                      </a:pPr>
                      <a:r>
                        <a:rPr lang="en-US" sz="1300" kern="1200" dirty="0">
                          <a:effectLst/>
                        </a:rPr>
                        <a:t>Brandt, Aliceson</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000" dirty="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Hugelier, Lisa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Schmidt, Andrea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3">
                  <a:txBody>
                    <a:bodyPr/>
                    <a:lstStyle/>
                    <a:p>
                      <a:pPr marL="0" marR="0" algn="l" fontAlgn="b">
                        <a:lnSpc>
                          <a:spcPct val="115000"/>
                        </a:lnSpc>
                        <a:spcBef>
                          <a:spcPts val="0"/>
                        </a:spcBef>
                        <a:spcAft>
                          <a:spcPts val="0"/>
                        </a:spcAft>
                      </a:pPr>
                      <a:r>
                        <a:rPr lang="en-US" sz="1300" kern="1200" dirty="0">
                          <a:effectLst/>
                        </a:rPr>
                        <a:t>Crackel, Deanna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Incrovato, Jamie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Tesdal, Jane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3">
                  <a:txBody>
                    <a:bodyPr/>
                    <a:lstStyle/>
                    <a:p>
                      <a:pPr marL="0" marR="0" algn="l" fontAlgn="b">
                        <a:lnSpc>
                          <a:spcPct val="115000"/>
                        </a:lnSpc>
                        <a:spcBef>
                          <a:spcPts val="0"/>
                        </a:spcBef>
                        <a:spcAft>
                          <a:spcPts val="0"/>
                        </a:spcAft>
                      </a:pPr>
                      <a:r>
                        <a:rPr lang="en-US" sz="1300" kern="1200" dirty="0">
                          <a:effectLst/>
                        </a:rPr>
                        <a:t>Gerige, Stephanie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Mergen, Reagan</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Underhill, Jenny</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3">
                  <a:txBody>
                    <a:bodyPr/>
                    <a:lstStyle/>
                    <a:p>
                      <a:pPr marL="0" marR="0" algn="l" fontAlgn="b">
                        <a:lnSpc>
                          <a:spcPct val="115000"/>
                        </a:lnSpc>
                        <a:spcBef>
                          <a:spcPts val="0"/>
                        </a:spcBef>
                        <a:spcAft>
                          <a:spcPts val="0"/>
                        </a:spcAft>
                      </a:pPr>
                      <a:r>
                        <a:rPr lang="en-US" sz="1300" kern="1200" dirty="0">
                          <a:effectLst/>
                        </a:rPr>
                        <a:t>Harris, Erin</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Munson, Shawna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Volk, Kristin</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3">
                  <a:txBody>
                    <a:bodyPr/>
                    <a:lstStyle/>
                    <a:p>
                      <a:pPr marL="0" marR="0" algn="l" fontAlgn="b">
                        <a:lnSpc>
                          <a:spcPct val="115000"/>
                        </a:lnSpc>
                        <a:spcBef>
                          <a:spcPts val="0"/>
                        </a:spcBef>
                        <a:spcAft>
                          <a:spcPts val="0"/>
                        </a:spcAft>
                      </a:pPr>
                      <a:r>
                        <a:rPr lang="en-US" sz="1300" kern="1200" dirty="0">
                          <a:effectLst/>
                        </a:rPr>
                        <a:t>Henningsen, Stephanie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Portinga, Teresa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Ward, Deborah</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
        <p:nvSpPr>
          <p:cNvPr id="2" name="Date Placeholder 1"/>
          <p:cNvSpPr>
            <a:spLocks noGrp="1"/>
          </p:cNvSpPr>
          <p:nvPr>
            <p:ph type="dt" sz="half" idx="10"/>
          </p:nvPr>
        </p:nvSpPr>
        <p:spPr/>
        <p:txBody>
          <a:bodyPr/>
          <a:lstStyle/>
          <a:p>
            <a:r>
              <a:rPr lang="en-US" smtClean="0"/>
              <a:t>10/3/2016</a:t>
            </a:r>
            <a:endParaRPr lang="en-US" dirty="0"/>
          </a:p>
        </p:txBody>
      </p:sp>
      <p:sp>
        <p:nvSpPr>
          <p:cNvPr id="4" name="Slide Number Placeholder 3"/>
          <p:cNvSpPr>
            <a:spLocks noGrp="1"/>
          </p:cNvSpPr>
          <p:nvPr>
            <p:ph type="sldNum" sz="quarter" idx="12"/>
          </p:nvPr>
        </p:nvSpPr>
        <p:spPr/>
        <p:txBody>
          <a:bodyPr/>
          <a:lstStyle/>
          <a:p>
            <a:fld id="{1A106AFE-017A-4B10-8C59-6A35C2B2E226}" type="slidenum">
              <a:rPr lang="en-US" smtClean="0"/>
              <a:t>4</a:t>
            </a:fld>
            <a:endParaRPr lang="en-US" dirty="0"/>
          </a:p>
        </p:txBody>
      </p:sp>
    </p:spTree>
    <p:extLst>
      <p:ext uri="{BB962C8B-B14F-4D97-AF65-F5344CB8AC3E}">
        <p14:creationId xmlns:p14="http://schemas.microsoft.com/office/powerpoint/2010/main" val="20003412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00183164"/>
              </p:ext>
            </p:extLst>
          </p:nvPr>
        </p:nvGraphicFramePr>
        <p:xfrm>
          <a:off x="144049" y="724901"/>
          <a:ext cx="7378541" cy="4466639"/>
        </p:xfrm>
        <a:graphic>
          <a:graphicData uri="http://schemas.openxmlformats.org/drawingml/2006/table">
            <a:tbl>
              <a:tblPr firstRow="1" bandRow="1">
                <a:tableStyleId>{5C22544A-7EE6-4342-B048-85BDC9FD1C3A}</a:tableStyleId>
              </a:tblPr>
              <a:tblGrid>
                <a:gridCol w="3832964"/>
                <a:gridCol w="3545577"/>
              </a:tblGrid>
              <a:tr h="370127">
                <a:tc gridSpan="2">
                  <a:txBody>
                    <a:bodyPr/>
                    <a:lstStyle/>
                    <a:p>
                      <a:pPr marL="0" marR="0" lvl="0" indent="0" algn="l" defTabSz="685800" rtl="0" eaLnBrk="1" fontAlgn="auto" latinLnBrk="0" hangingPunct="1">
                        <a:lnSpc>
                          <a:spcPct val="100000"/>
                        </a:lnSpc>
                        <a:spcBef>
                          <a:spcPts val="0"/>
                        </a:spcBef>
                        <a:spcAft>
                          <a:spcPts val="0"/>
                        </a:spcAft>
                        <a:buClr>
                          <a:prstClr val="black"/>
                        </a:buClr>
                        <a:buSzPct val="100000"/>
                        <a:buFont typeface="Arial"/>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…..CONTINUED LESSON 8</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r>
              <a:tr h="370127">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5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Writing the Bridge (Hook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fifth grade students use exciting words to write a Hook?</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50" b="1" i="0" u="none" strike="noStrike" kern="1200" cap="none" spc="0" normalizeH="0" baseline="0" noProof="0" dirty="0" smtClean="0">
                          <a:ln>
                            <a:noFill/>
                          </a:ln>
                          <a:solidFill>
                            <a:srgbClr val="C00000"/>
                          </a:solidFill>
                          <a:effectLst/>
                          <a:uLnTx/>
                          <a:uFillTx/>
                          <a:latin typeface="+mn-lt"/>
                          <a:ea typeface="+mn-ea"/>
                          <a:cs typeface="+mn-cs"/>
                        </a:rPr>
                        <a:t>B – Lesson 8 </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Standards RI.3, L.1, L.5, L.6– W.2a-b</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5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I can write the Hook in the introduction to grab the reader’s attention.</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117822">
                <a:tc>
                  <a:txBody>
                    <a:bodyPr/>
                    <a:lstStyle/>
                    <a:p>
                      <a:pPr algn="ctr"/>
                      <a:r>
                        <a:rPr lang="en-US" b="1" dirty="0" smtClean="0"/>
                        <a:t>Writing</a:t>
                      </a:r>
                      <a:r>
                        <a:rPr lang="en-US" b="1" baseline="0" dirty="0" smtClean="0"/>
                        <a:t> Strategies in TBEAR</a:t>
                      </a:r>
                      <a:endParaRPr lang="en-US"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b="1" dirty="0" smtClean="0"/>
                        <a:t>In </a:t>
                      </a:r>
                      <a:r>
                        <a:rPr lang="en-US" b="1" dirty="0" smtClean="0">
                          <a:solidFill>
                            <a:srgbClr val="C00000"/>
                          </a:solidFill>
                        </a:rPr>
                        <a:t>5</a:t>
                      </a:r>
                      <a:r>
                        <a:rPr lang="en-US" b="1" baseline="30000" dirty="0" smtClean="0">
                          <a:solidFill>
                            <a:srgbClr val="C00000"/>
                          </a:solidFill>
                        </a:rPr>
                        <a:t>th</a:t>
                      </a:r>
                      <a:r>
                        <a:rPr lang="en-US" b="1" baseline="0" dirty="0" smtClean="0">
                          <a:solidFill>
                            <a:srgbClr val="C00000"/>
                          </a:solidFill>
                        </a:rPr>
                        <a:t> </a:t>
                      </a:r>
                      <a:r>
                        <a:rPr lang="en-US" b="1" dirty="0" smtClean="0"/>
                        <a:t>grade students should be able to..</a:t>
                      </a:r>
                      <a:endParaRPr lang="en-US"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481921">
                <a:tc>
                  <a:txBody>
                    <a:bodyPr/>
                    <a:lstStyle/>
                    <a:p>
                      <a:pPr marL="171450" indent="-171450">
                        <a:buFont typeface="Arial" panose="020B0604020202020204" pitchFamily="34" charset="0"/>
                        <a:buChar char="•"/>
                      </a:pPr>
                      <a:r>
                        <a:rPr lang="en-US" sz="900" dirty="0" smtClean="0"/>
                        <a:t>Types of Hooks</a:t>
                      </a: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1" u="none" strike="noStrike" kern="1200" cap="none" spc="0" normalizeH="0" baseline="0" noProof="0" dirty="0" smtClean="0">
                          <a:ln>
                            <a:noFill/>
                          </a:ln>
                          <a:solidFill>
                            <a:schemeClr val="tx1"/>
                          </a:solidFill>
                          <a:effectLst/>
                          <a:uLnTx/>
                          <a:uFillTx/>
                          <a:latin typeface="+mn-lt"/>
                          <a:ea typeface="+mn-ea"/>
                          <a:cs typeface="+mn-cs"/>
                        </a:rPr>
                        <a:t>Note:  </a:t>
                      </a:r>
                      <a:r>
                        <a:rPr kumimoji="0" lang="en-US" sz="900" b="0" i="1" u="none" strike="noStrike" kern="1200" cap="none" spc="0" normalizeH="0" baseline="0" noProof="0" dirty="0" smtClean="0">
                          <a:ln>
                            <a:noFill/>
                          </a:ln>
                          <a:solidFill>
                            <a:schemeClr val="tx1"/>
                          </a:solidFill>
                          <a:effectLst/>
                          <a:uLnTx/>
                          <a:uFillTx/>
                          <a:latin typeface="+mn-lt"/>
                          <a:ea typeface="+mn-ea"/>
                          <a:cs typeface="+mn-cs"/>
                        </a:rPr>
                        <a:t>Students in fifth grade should be able to recognize these types of Hooks: anecdote, question, exclamation, odd fact, quote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understand the purpose of a Hook.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different types of Hooks (anecdote, question, exclamation, odd fact, quote) in mentor texts.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169863" marR="0" lvl="0" indent="-16986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Annotating – Note-Taking (use ideas definitions and descriptions chart)</a:t>
                      </a:r>
                    </a:p>
                    <a:p>
                      <a:pPr marL="169863" marR="0" lvl="0" indent="-16986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In fifth grade students should work collaboratively and independently when note-taking.</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write annotative notes (stickies or in margins of text) identifying descriptive language that is exciting, or unique about the Topic.</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descriptions from the Definitions &amp; Descriptions Chart that are expressive if applicable.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171450" indent="-171450">
                        <a:buFont typeface="Arial" panose="020B0604020202020204" pitchFamily="34" charset="0"/>
                        <a:buChar char="•"/>
                      </a:pPr>
                      <a:r>
                        <a:rPr lang="en-US" sz="900" dirty="0" smtClean="0"/>
                        <a:t>Writing the Hook –</a:t>
                      </a:r>
                      <a:r>
                        <a:rPr lang="en-US" sz="900" baseline="0" dirty="0" smtClean="0"/>
                        <a:t> Teacher Model (Bookmarks)</a:t>
                      </a:r>
                    </a:p>
                    <a:p>
                      <a:pPr marL="0" indent="0">
                        <a:buFont typeface="Arial" panose="020B0604020202020204" pitchFamily="34" charset="0"/>
                        <a:buNone/>
                      </a:pPr>
                      <a:r>
                        <a:rPr lang="en-US" sz="900" i="1" baseline="0" dirty="0" smtClean="0"/>
                        <a:t>Note:  In grade 5 continue to model periodically but move toward independence.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check their own notes/ideas following the Bookmark revision tool.</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write a Hook independently.</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23740">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record  their final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500240">
                <a:tc grid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smtClean="0"/>
                        <a:t>From</a:t>
                      </a:r>
                      <a:r>
                        <a:rPr lang="en-US" sz="900" b="1" baseline="0" dirty="0" smtClean="0"/>
                        <a:t> the Field… </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aseline="0" dirty="0" smtClean="0"/>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 Pre-teach different types of hooks.</a:t>
                      </a: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
        <p:nvSpPr>
          <p:cNvPr id="2" name="Date Placeholder 1"/>
          <p:cNvSpPr>
            <a:spLocks noGrp="1"/>
          </p:cNvSpPr>
          <p:nvPr>
            <p:ph type="dt" sz="half" idx="10"/>
          </p:nvPr>
        </p:nvSpPr>
        <p:spPr/>
        <p:txBody>
          <a:bodyPr/>
          <a:lstStyle/>
          <a:p>
            <a:r>
              <a:rPr lang="en-US" smtClean="0"/>
              <a:t>10/3/2016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40</a:t>
            </a:fld>
            <a:endParaRPr lang="en-US" dirty="0"/>
          </a:p>
        </p:txBody>
      </p:sp>
    </p:spTree>
    <p:extLst>
      <p:ext uri="{BB962C8B-B14F-4D97-AF65-F5344CB8AC3E}">
        <p14:creationId xmlns:p14="http://schemas.microsoft.com/office/powerpoint/2010/main" val="1724818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8959" y="732561"/>
            <a:ext cx="7048161" cy="5863047"/>
          </a:xfrm>
          <a:prstGeom prst="rect">
            <a:avLst/>
          </a:prstGeom>
          <a:noFill/>
        </p:spPr>
        <p:txBody>
          <a:bodyPr wrap="square" lIns="91348" tIns="45672" rIns="91348" bIns="45672" rtlCol="0">
            <a:spAutoFit/>
          </a:bodyPr>
          <a:lstStyle/>
          <a:p>
            <a:pPr algn="ctr"/>
            <a:r>
              <a:rPr lang="en-US" sz="2500" b="1" dirty="0">
                <a:solidFill>
                  <a:prstClr val="black"/>
                </a:solidFill>
                <a:latin typeface="MV Boli" panose="02000500030200090000" pitchFamily="2" charset="0"/>
                <a:cs typeface="MV Boli" panose="02000500030200090000" pitchFamily="2" charset="0"/>
              </a:rPr>
              <a:t>Introduction to Grade-Specific</a:t>
            </a:r>
          </a:p>
          <a:p>
            <a:pPr algn="ctr"/>
            <a:r>
              <a:rPr lang="en-US" b="1" dirty="0" smtClean="0">
                <a:solidFill>
                  <a:prstClr val="black"/>
                </a:solidFill>
                <a:latin typeface="MV Boli" panose="02000500030200090000" pitchFamily="2" charset="0"/>
                <a:cs typeface="MV Boli" panose="02000500030200090000" pitchFamily="2" charset="0"/>
              </a:rPr>
              <a:t>Suggestions</a:t>
            </a:r>
            <a:endParaRPr lang="en-US" b="1" dirty="0">
              <a:solidFill>
                <a:prstClr val="black"/>
              </a:solidFill>
              <a:latin typeface="MV Boli" panose="02000500030200090000" pitchFamily="2" charset="0"/>
              <a:cs typeface="MV Boli" panose="02000500030200090000" pitchFamily="2" charset="0"/>
            </a:endParaRPr>
          </a:p>
          <a:p>
            <a:pPr algn="ctr"/>
            <a:endParaRPr lang="en-US" sz="1200" b="1" dirty="0">
              <a:solidFill>
                <a:prstClr val="black"/>
              </a:solidFill>
              <a:latin typeface="MV Boli" panose="02000500030200090000" pitchFamily="2" charset="0"/>
              <a:cs typeface="MV Boli" panose="02000500030200090000" pitchFamily="2" charset="0"/>
            </a:endParaRPr>
          </a:p>
          <a:p>
            <a:r>
              <a:rPr lang="en-US" sz="1200" b="1" dirty="0">
                <a:solidFill>
                  <a:prstClr val="black"/>
                </a:solidFill>
                <a:latin typeface="MV Boli" panose="02000500030200090000" pitchFamily="2" charset="0"/>
                <a:cs typeface="MV Boli" panose="02000500030200090000" pitchFamily="2" charset="0"/>
              </a:rPr>
              <a:t>T</a:t>
            </a:r>
            <a:r>
              <a:rPr lang="en-US" sz="1200" dirty="0">
                <a:solidFill>
                  <a:prstClr val="black"/>
                </a:solidFill>
              </a:rPr>
              <a:t>his document contains suggestions for specific grades based on the state standards in reading and </a:t>
            </a:r>
            <a:r>
              <a:rPr lang="en-US" sz="1200" b="1" i="1" dirty="0">
                <a:solidFill>
                  <a:prstClr val="black"/>
                </a:solidFill>
              </a:rPr>
              <a:t>informational writing </a:t>
            </a:r>
            <a:r>
              <a:rPr lang="en-US" sz="1200" dirty="0">
                <a:solidFill>
                  <a:prstClr val="black"/>
                </a:solidFill>
              </a:rPr>
              <a:t>to clarify what students can or should be able to do at each grade level of the TBEAR – </a:t>
            </a:r>
            <a:r>
              <a:rPr lang="en-US" sz="1200" b="1" i="1" dirty="0">
                <a:solidFill>
                  <a:prstClr val="black"/>
                </a:solidFill>
              </a:rPr>
              <a:t>Read to Write </a:t>
            </a:r>
            <a:r>
              <a:rPr lang="en-US" sz="1200" dirty="0">
                <a:solidFill>
                  <a:prstClr val="black"/>
                </a:solidFill>
              </a:rPr>
              <a:t>Lessons. </a:t>
            </a:r>
          </a:p>
          <a:p>
            <a:endParaRPr lang="en-US" sz="1200" b="1" dirty="0">
              <a:solidFill>
                <a:prstClr val="black"/>
              </a:solidFill>
              <a:latin typeface="MV Boli" panose="02000500030200090000" pitchFamily="2" charset="0"/>
              <a:cs typeface="MV Boli" panose="02000500030200090000" pitchFamily="2" charset="0"/>
            </a:endParaRPr>
          </a:p>
          <a:p>
            <a:r>
              <a:rPr lang="en-US" sz="1200" b="1" dirty="0">
                <a:solidFill>
                  <a:prstClr val="black"/>
                </a:solidFill>
                <a:latin typeface="MV Boli" panose="02000500030200090000" pitchFamily="2" charset="0"/>
                <a:cs typeface="MV Boli" panose="02000500030200090000" pitchFamily="2" charset="0"/>
              </a:rPr>
              <a:t>T</a:t>
            </a:r>
            <a:r>
              <a:rPr lang="en-US" sz="1200" dirty="0">
                <a:solidFill>
                  <a:prstClr val="black"/>
                </a:solidFill>
              </a:rPr>
              <a:t>he actual TBEAR lessons are non-grade specific for grades K – 6.  Please read these lessons before implementing any of the suggestions for your grade level (or the suggestions will not make sense).</a:t>
            </a:r>
          </a:p>
          <a:p>
            <a:pPr lvl="0"/>
            <a:endParaRPr lang="en-US" sz="1400" dirty="0">
              <a:solidFill>
                <a:prstClr val="black"/>
              </a:solidFill>
            </a:endParaRPr>
          </a:p>
          <a:p>
            <a:pPr lvl="0"/>
            <a:r>
              <a:rPr lang="en-US" sz="1600" b="1" dirty="0">
                <a:solidFill>
                  <a:prstClr val="black"/>
                </a:solidFill>
                <a:latin typeface="MV Boli" panose="02000500030200090000" pitchFamily="2" charset="0"/>
                <a:cs typeface="MV Boli" panose="02000500030200090000" pitchFamily="2" charset="0"/>
              </a:rPr>
              <a:t>Fifth </a:t>
            </a:r>
            <a:r>
              <a:rPr lang="en-US" sz="1400" dirty="0">
                <a:solidFill>
                  <a:prstClr val="black"/>
                </a:solidFill>
                <a:cs typeface="MV Boli" panose="02000500030200090000" pitchFamily="2" charset="0"/>
              </a:rPr>
              <a:t>grade students </a:t>
            </a:r>
            <a:r>
              <a:rPr lang="en-US" sz="1400" dirty="0">
                <a:solidFill>
                  <a:prstClr val="black"/>
                </a:solidFill>
              </a:rPr>
              <a:t>need direct instruction for standard specific skills new to fifth grade.  Teacher modeling is still the norm, but with a faster release time</a:t>
            </a:r>
            <a:r>
              <a:rPr lang="en-US" sz="1400" dirty="0" smtClean="0">
                <a:solidFill>
                  <a:prstClr val="black"/>
                </a:solidFill>
              </a:rPr>
              <a:t>.</a:t>
            </a:r>
            <a:endParaRPr lang="en-US" sz="1400" dirty="0">
              <a:solidFill>
                <a:prstClr val="black"/>
              </a:solidFill>
            </a:endParaRPr>
          </a:p>
          <a:p>
            <a:endParaRPr lang="en-US" sz="1200" dirty="0">
              <a:solidFill>
                <a:prstClr val="black"/>
              </a:solidFill>
            </a:endParaRPr>
          </a:p>
          <a:p>
            <a:pPr lvl="0"/>
            <a:r>
              <a:rPr lang="en-US" sz="1200" b="1" dirty="0">
                <a:solidFill>
                  <a:prstClr val="black"/>
                </a:solidFill>
                <a:latin typeface="MV Boli" panose="02000500030200090000" pitchFamily="2" charset="0"/>
                <a:cs typeface="MV Boli" panose="02000500030200090000" pitchFamily="2" charset="0"/>
              </a:rPr>
              <a:t>R</a:t>
            </a:r>
            <a:r>
              <a:rPr lang="en-US" sz="1200" dirty="0">
                <a:solidFill>
                  <a:prstClr val="black"/>
                </a:solidFill>
              </a:rPr>
              <a:t>emember that reading standards RI.1 and RI.4 are overarching and supported throughout, even if they are not specifically addressed in each lesson.</a:t>
            </a:r>
          </a:p>
          <a:p>
            <a:endParaRPr lang="en-US" sz="1200" dirty="0">
              <a:solidFill>
                <a:prstClr val="black"/>
              </a:solidFill>
            </a:endParaRPr>
          </a:p>
          <a:p>
            <a:r>
              <a:rPr lang="en-US" sz="1200" b="1" dirty="0">
                <a:solidFill>
                  <a:prstClr val="black"/>
                </a:solidFill>
                <a:latin typeface="MV Boli" panose="02000500030200090000" pitchFamily="2" charset="0"/>
                <a:cs typeface="MV Boli" panose="02000500030200090000" pitchFamily="2" charset="0"/>
              </a:rPr>
              <a:t>A</a:t>
            </a:r>
            <a:r>
              <a:rPr lang="en-US" sz="1200" dirty="0">
                <a:solidFill>
                  <a:prstClr val="black"/>
                </a:solidFill>
              </a:rPr>
              <a:t>t the end of each lesson is a section entitled “From the Field.” These are comments from grade level teachers of what has actually worked from them in their classrooms.  These comments are not yet complete, but will be added each year. If you would like to add to these comments your suggestions are highly valued.  Your Trainer of Trainer and/or School Module Experts can relay your comments to </a:t>
            </a:r>
            <a:r>
              <a:rPr lang="en-US" sz="1200" dirty="0" smtClean="0">
                <a:solidFill>
                  <a:prstClr val="black"/>
                </a:solidFill>
              </a:rPr>
              <a:t>OSP.</a:t>
            </a:r>
          </a:p>
          <a:p>
            <a:endParaRPr lang="en-US" sz="1200" dirty="0">
              <a:solidFill>
                <a:prstClr val="black"/>
              </a:solidFill>
            </a:endParaRPr>
          </a:p>
          <a:p>
            <a:r>
              <a:rPr lang="en-US" sz="1200" b="1" dirty="0">
                <a:solidFill>
                  <a:prstClr val="black"/>
                </a:solidFill>
                <a:latin typeface="MV Boli" panose="02000500030200090000" pitchFamily="2" charset="0"/>
                <a:cs typeface="MV Boli" panose="02000500030200090000" pitchFamily="2" charset="0"/>
              </a:rPr>
              <a:t>I</a:t>
            </a:r>
            <a:r>
              <a:rPr lang="en-US" sz="1200" dirty="0">
                <a:solidFill>
                  <a:prstClr val="black"/>
                </a:solidFill>
              </a:rPr>
              <a:t>t has been suggested that the revision standard for writing (W.5) be added to these lessons.  This is under consideration for the next update of this document, but please implement this standard when possible.</a:t>
            </a:r>
          </a:p>
          <a:p>
            <a:endParaRPr lang="en-US" sz="1200" dirty="0">
              <a:solidFill>
                <a:prstClr val="black"/>
              </a:solidFill>
            </a:endParaRPr>
          </a:p>
          <a:p>
            <a:r>
              <a:rPr lang="en-US" sz="1200" b="1" dirty="0">
                <a:solidFill>
                  <a:prstClr val="black"/>
                </a:solidFill>
                <a:latin typeface="MV Boli" panose="02000500030200090000" pitchFamily="2" charset="0"/>
                <a:cs typeface="MV Boli" panose="02000500030200090000" pitchFamily="2" charset="0"/>
              </a:rPr>
              <a:t>T</a:t>
            </a:r>
            <a:r>
              <a:rPr lang="en-US" sz="1200" dirty="0">
                <a:solidFill>
                  <a:prstClr val="black"/>
                </a:solidFill>
              </a:rPr>
              <a:t>he academic word lists for each standard in conjunction with the writing focus lists possible cognates in Spanish and at times academic vocabulary for the lesson strategies.  At a later time we would like to add the academic vocabulary for specific lesson strategies.</a:t>
            </a:r>
          </a:p>
          <a:p>
            <a:endParaRPr lang="en-US" sz="1200" dirty="0">
              <a:solidFill>
                <a:prstClr val="black"/>
              </a:solidFill>
            </a:endParaRPr>
          </a:p>
          <a:p>
            <a:r>
              <a:rPr lang="en-US" sz="1200" b="1" dirty="0">
                <a:solidFill>
                  <a:prstClr val="black"/>
                </a:solidFill>
                <a:latin typeface="MV Boli" panose="02000500030200090000" pitchFamily="2" charset="0"/>
                <a:cs typeface="MV Boli" panose="02000500030200090000" pitchFamily="2" charset="0"/>
              </a:rPr>
              <a:t>T</a:t>
            </a:r>
            <a:r>
              <a:rPr lang="en-US" sz="1200" dirty="0">
                <a:solidFill>
                  <a:prstClr val="black"/>
                </a:solidFill>
              </a:rPr>
              <a:t>his document is dynamic or a work in progress.  Thank you for your ideas and contributions!</a:t>
            </a:r>
          </a:p>
        </p:txBody>
      </p:sp>
      <p:graphicFrame>
        <p:nvGraphicFramePr>
          <p:cNvPr id="4" name="Table 3"/>
          <p:cNvGraphicFramePr>
            <a:graphicFrameLocks noGrp="1"/>
          </p:cNvGraphicFramePr>
          <p:nvPr>
            <p:extLst>
              <p:ext uri="{D42A27DB-BD31-4B8C-83A1-F6EECF244321}">
                <p14:modId xmlns:p14="http://schemas.microsoft.com/office/powerpoint/2010/main" val="4200441963"/>
              </p:ext>
            </p:extLst>
          </p:nvPr>
        </p:nvGraphicFramePr>
        <p:xfrm>
          <a:off x="1218630" y="6866851"/>
          <a:ext cx="5181600" cy="1749553"/>
        </p:xfrm>
        <a:graphic>
          <a:graphicData uri="http://schemas.openxmlformats.org/drawingml/2006/table">
            <a:tbl>
              <a:tblPr firstRow="1" bandRow="1">
                <a:tableStyleId>{5C22544A-7EE6-4342-B048-85BDC9FD1C3A}</a:tableStyleId>
              </a:tblPr>
              <a:tblGrid>
                <a:gridCol w="1036320"/>
                <a:gridCol w="1036320"/>
                <a:gridCol w="1036320"/>
                <a:gridCol w="1036320"/>
                <a:gridCol w="1036320"/>
              </a:tblGrid>
              <a:tr h="560833">
                <a:tc gridSpan="5">
                  <a:txBody>
                    <a:bodyPr/>
                    <a:lstStyle/>
                    <a:p>
                      <a:pPr algn="ctr"/>
                      <a:r>
                        <a:rPr lang="en-US" sz="1500" dirty="0" smtClean="0">
                          <a:solidFill>
                            <a:schemeClr val="tx1"/>
                          </a:solidFill>
                        </a:rPr>
                        <a:t> K – 6:</a:t>
                      </a:r>
                      <a:r>
                        <a:rPr lang="en-US" sz="1500" baseline="0" dirty="0" smtClean="0">
                          <a:solidFill>
                            <a:schemeClr val="tx1"/>
                          </a:solidFill>
                        </a:rPr>
                        <a:t> Grade Level Suggestions</a:t>
                      </a:r>
                    </a:p>
                    <a:p>
                      <a:pPr algn="ctr"/>
                      <a:r>
                        <a:rPr lang="en-US" sz="1500" dirty="0" smtClean="0">
                          <a:solidFill>
                            <a:schemeClr val="tx1"/>
                          </a:solidFill>
                        </a:rPr>
                        <a:t>2016 HSD Contributors</a:t>
                      </a:r>
                      <a:endParaRPr lang="en-US" sz="15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en-US" dirty="0"/>
                    </a:p>
                  </a:txBody>
                  <a:tcP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240">
                <a:tc>
                  <a:txBody>
                    <a:bodyPr/>
                    <a:lstStyle/>
                    <a:p>
                      <a:r>
                        <a:rPr lang="en-US" sz="1000" dirty="0" smtClean="0">
                          <a:solidFill>
                            <a:schemeClr val="tx1"/>
                          </a:solidFill>
                          <a:latin typeface="Lucida Handwriting" panose="03010101010101010101" pitchFamily="66" charset="0"/>
                        </a:rPr>
                        <a:t>Gina McLain</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Susan Richmond</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Angela Walsh</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Teresa Portinga</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Sarah Reztlaff</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240">
                <a:tc>
                  <a:txBody>
                    <a:bodyPr/>
                    <a:lstStyle/>
                    <a:p>
                      <a:r>
                        <a:rPr lang="en-US" sz="1000" dirty="0" smtClean="0">
                          <a:solidFill>
                            <a:schemeClr val="tx1"/>
                          </a:solidFill>
                          <a:latin typeface="Lucida Handwriting" panose="03010101010101010101" pitchFamily="66" charset="0"/>
                        </a:rPr>
                        <a:t>Judy Ramer</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Renae Iversen</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Sharon Carlson</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Aliceson</a:t>
                      </a:r>
                    </a:p>
                    <a:p>
                      <a:r>
                        <a:rPr lang="en-US" sz="1000" dirty="0" smtClean="0">
                          <a:solidFill>
                            <a:schemeClr val="tx1"/>
                          </a:solidFill>
                          <a:latin typeface="Lucida Handwriting" panose="03010101010101010101" pitchFamily="66" charset="0"/>
                        </a:rPr>
                        <a:t>Brandt</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Kasia Guttierrez</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240">
                <a:tc>
                  <a:txBody>
                    <a:bodyPr/>
                    <a:lstStyle/>
                    <a:p>
                      <a:r>
                        <a:rPr lang="en-US" sz="1000" dirty="0" smtClean="0">
                          <a:solidFill>
                            <a:schemeClr val="tx1"/>
                          </a:solidFill>
                          <a:latin typeface="Lucida Handwriting" panose="03010101010101010101" pitchFamily="66" charset="0"/>
                        </a:rPr>
                        <a:t>Jeanine Garrett</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Nicole</a:t>
                      </a:r>
                    </a:p>
                    <a:p>
                      <a:r>
                        <a:rPr lang="en-US" sz="1000" dirty="0" smtClean="0">
                          <a:solidFill>
                            <a:schemeClr val="tx1"/>
                          </a:solidFill>
                          <a:latin typeface="Lucida Handwriting" panose="03010101010101010101" pitchFamily="66" charset="0"/>
                        </a:rPr>
                        <a:t>Thoen</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Linda Benson</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Kim Martinez</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Amanda Bethune</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 name="Date Placeholder 1"/>
          <p:cNvSpPr>
            <a:spLocks noGrp="1"/>
          </p:cNvSpPr>
          <p:nvPr>
            <p:ph type="dt" sz="half" idx="10"/>
          </p:nvPr>
        </p:nvSpPr>
        <p:spPr/>
        <p:txBody>
          <a:bodyPr/>
          <a:lstStyle/>
          <a:p>
            <a:r>
              <a:rPr lang="en-US" smtClean="0">
                <a:solidFill>
                  <a:prstClr val="black">
                    <a:tint val="75000"/>
                  </a:prstClr>
                </a:solidFill>
              </a:rPr>
              <a:t>10/3/2016</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BAC3556-5FAF-4CEF-BDF2-3BC833A9967C}"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3121515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10064" y="262501"/>
          <a:ext cx="7339913" cy="9151612"/>
        </p:xfrm>
        <a:graphic>
          <a:graphicData uri="http://schemas.openxmlformats.org/drawingml/2006/table">
            <a:tbl>
              <a:tblPr firstRow="1" bandRow="1">
                <a:tableStyleId>{5940675A-B579-460E-94D1-54222C63F5DA}</a:tableStyleId>
              </a:tblPr>
              <a:tblGrid>
                <a:gridCol w="1546819"/>
                <a:gridCol w="307187"/>
                <a:gridCol w="129371"/>
                <a:gridCol w="505505"/>
                <a:gridCol w="129371"/>
                <a:gridCol w="238158"/>
                <a:gridCol w="464426"/>
                <a:gridCol w="290471"/>
                <a:gridCol w="269303"/>
                <a:gridCol w="281001"/>
                <a:gridCol w="167549"/>
                <a:gridCol w="441232"/>
                <a:gridCol w="136291"/>
                <a:gridCol w="542565"/>
                <a:gridCol w="129371"/>
                <a:gridCol w="399998"/>
                <a:gridCol w="134296"/>
                <a:gridCol w="332983"/>
                <a:gridCol w="299315"/>
                <a:gridCol w="224000"/>
                <a:gridCol w="370701"/>
              </a:tblGrid>
              <a:tr h="1326020">
                <a:tc gridSpan="21">
                  <a:txBody>
                    <a:bodyPr/>
                    <a:lstStyle/>
                    <a:p>
                      <a:pPr algn="ctr"/>
                      <a:r>
                        <a:rPr lang="en-US" sz="2100" b="1" dirty="0" smtClean="0"/>
                        <a:t>             Writing an Introduction</a:t>
                      </a:r>
                    </a:p>
                    <a:p>
                      <a:pPr algn="ctr"/>
                      <a:r>
                        <a:rPr lang="en-US" sz="2100" b="1" dirty="0" smtClean="0"/>
                        <a:t>            Lesson Layout</a:t>
                      </a:r>
                    </a:p>
                    <a:p>
                      <a:pPr algn="ctr"/>
                      <a:r>
                        <a:rPr lang="en-US" sz="1800" b="0" dirty="0" smtClean="0"/>
                        <a:t>                (informational text model)</a:t>
                      </a:r>
                      <a:endParaRPr lang="en-US" sz="1800" b="0" dirty="0"/>
                    </a:p>
                  </a:txBody>
                  <a:tcPr marL="100584" marR="100584" marT="48813" marB="488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1946">
                <a:tc gridSpan="21">
                  <a:txBody>
                    <a:bodyPr/>
                    <a:lstStyle/>
                    <a:p>
                      <a:pPr algn="ctr"/>
                      <a:r>
                        <a:rPr lang="en-US" sz="1800" b="1" dirty="0" smtClean="0"/>
                        <a:t>Section 1</a:t>
                      </a:r>
                      <a:endParaRPr lang="en-US" sz="1800" b="1" dirty="0"/>
                    </a:p>
                  </a:txBody>
                  <a:tcPr marL="100584" marR="100584" marT="48813" marB="48813" anchor="c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1946">
                <a:tc gridSpan="21">
                  <a:txBody>
                    <a:bodyPr/>
                    <a:lstStyle/>
                    <a:p>
                      <a:pPr algn="ctr"/>
                      <a:r>
                        <a:rPr lang="en-US" sz="1800" b="1" dirty="0" smtClean="0"/>
                        <a:t>READ and</a:t>
                      </a:r>
                      <a:r>
                        <a:rPr lang="en-US" sz="1800" b="1" baseline="0" dirty="0" smtClean="0"/>
                        <a:t> ANALYZE an </a:t>
                      </a:r>
                      <a:r>
                        <a:rPr lang="en-US" sz="1800" b="1" dirty="0" smtClean="0"/>
                        <a:t>INTRODUCTION</a:t>
                      </a:r>
                      <a:endParaRPr lang="en-US" sz="1800" b="1" dirty="0"/>
                    </a:p>
                  </a:txBody>
                  <a:tcPr marL="100584" marR="100584" marT="48813" marB="48813"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7842">
                <a:tc rowSpan="2" gridSpan="2">
                  <a:txBody>
                    <a:bodyPr/>
                    <a:lstStyle/>
                    <a:p>
                      <a:pPr algn="l"/>
                      <a:r>
                        <a:rPr lang="en-US" sz="1100" b="1" dirty="0" smtClean="0"/>
                        <a:t>Parts of an Introduction</a:t>
                      </a:r>
                      <a:endParaRPr lang="en-US" sz="1100" b="1" dirty="0"/>
                    </a:p>
                  </a:txBody>
                  <a:tcPr marL="100584" marR="100584" marT="48813" marB="48813" anchor="ctr">
                    <a:solidFill>
                      <a:schemeClr val="accent1">
                        <a:lumMod val="20000"/>
                        <a:lumOff val="80000"/>
                      </a:schemeClr>
                    </a:solidFill>
                  </a:tcPr>
                </a:tc>
                <a:tc rowSpan="2" hMerge="1">
                  <a:txBody>
                    <a:bodyPr/>
                    <a:lstStyle/>
                    <a:p>
                      <a:endParaRPr lang="en-US"/>
                    </a:p>
                  </a:txBody>
                  <a:tcPr/>
                </a:tc>
                <a:tc gridSpan="6">
                  <a:txBody>
                    <a:bodyPr/>
                    <a:lstStyle/>
                    <a:p>
                      <a:pPr algn="ctr"/>
                      <a:r>
                        <a:rPr lang="en-US" sz="1100" b="1" dirty="0" smtClean="0"/>
                        <a:t>READ</a:t>
                      </a:r>
                      <a:endParaRPr lang="en-US" sz="1100" b="1" dirty="0"/>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a:r>
                        <a:rPr lang="en-US" sz="1100" b="1" dirty="0" smtClean="0"/>
                        <a:t>WRITE/REVISE</a:t>
                      </a:r>
                      <a:endParaRPr lang="en-US" sz="1100" b="1" dirty="0"/>
                    </a:p>
                  </a:txBody>
                  <a:tcPr marL="100584" marR="100584" marT="48813" marB="48813" anchor="ctr">
                    <a:solidFill>
                      <a:schemeClr val="accent1">
                        <a:lumMod val="20000"/>
                        <a:lumOff val="80000"/>
                      </a:schemeClr>
                    </a:solidFill>
                  </a:tcPr>
                </a:tc>
                <a:tc hMerge="1">
                  <a:txBody>
                    <a:bodyPr/>
                    <a:lstStyle/>
                    <a:p>
                      <a:pPr algn="ctr"/>
                      <a:endParaRPr lang="en-US" sz="1100" b="1" dirty="0"/>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a:r>
                        <a:rPr lang="en-US" sz="1100" b="1" dirty="0" smtClean="0"/>
                        <a:t>WRITE</a:t>
                      </a:r>
                      <a:endParaRPr lang="en-US" sz="1100" b="1" dirty="0"/>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9472">
                <a:tc gridSpan="2" vMerge="1">
                  <a:txBody>
                    <a:bodyPr/>
                    <a:lstStyle/>
                    <a:p>
                      <a:endParaRPr lang="en-US" dirty="0"/>
                    </a:p>
                  </a:txBody>
                  <a:tcPr>
                    <a:solidFill>
                      <a:schemeClr val="bg1"/>
                    </a:solidFill>
                  </a:tcPr>
                </a:tc>
                <a:tc hMerge="1" vMerge="1">
                  <a:txBody>
                    <a:bodyPr/>
                    <a:lstStyle/>
                    <a:p>
                      <a:endParaRPr lang="en-US"/>
                    </a:p>
                  </a:txBody>
                  <a:tcPr/>
                </a:tc>
                <a:tc gridSpan="6">
                  <a:txBody>
                    <a:bodyPr/>
                    <a:lstStyle/>
                    <a:p>
                      <a:pPr algn="ctr"/>
                      <a:r>
                        <a:rPr lang="en-US" sz="1100" b="1" dirty="0" smtClean="0"/>
                        <a:t>Lesson 1 Part 1</a:t>
                      </a:r>
                    </a:p>
                    <a:p>
                      <a:pPr algn="ctr"/>
                      <a:r>
                        <a:rPr lang="en-US" sz="1100" b="1" dirty="0" smtClean="0"/>
                        <a:t>Topic</a:t>
                      </a:r>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a:r>
                        <a:rPr lang="en-US" sz="1100" b="1" dirty="0" smtClean="0"/>
                        <a:t>Lesson 1</a:t>
                      </a:r>
                      <a:r>
                        <a:rPr lang="en-US" sz="1100" b="1" baseline="0" dirty="0" smtClean="0"/>
                        <a:t> Part 2</a:t>
                      </a:r>
                    </a:p>
                    <a:p>
                      <a:pPr algn="ctr"/>
                      <a:r>
                        <a:rPr lang="en-US" sz="1100" b="1" baseline="0" dirty="0" smtClean="0"/>
                        <a:t>Topic Sentence</a:t>
                      </a:r>
                      <a:endParaRPr lang="en-US" sz="1100" b="1" dirty="0"/>
                    </a:p>
                  </a:txBody>
                  <a:tcPr marL="100584" marR="100584" marT="48813" marB="48813" anchor="ctr">
                    <a:solidFill>
                      <a:schemeClr val="accent1">
                        <a:lumMod val="20000"/>
                        <a:lumOff val="80000"/>
                      </a:schemeClr>
                    </a:solidFill>
                  </a:tcPr>
                </a:tc>
                <a:tc hMerge="1">
                  <a:txBody>
                    <a:bodyPr/>
                    <a:lstStyle/>
                    <a:p>
                      <a:pPr algn="ctr"/>
                      <a:endParaRPr lang="en-US" sz="1100" b="1" dirty="0"/>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a:r>
                        <a:rPr lang="en-US" sz="1100" b="1" dirty="0" smtClean="0"/>
                        <a:t>Lesson 2</a:t>
                      </a:r>
                    </a:p>
                    <a:p>
                      <a:pPr algn="ctr"/>
                      <a:r>
                        <a:rPr lang="en-US" sz="1100" b="1" dirty="0" smtClean="0"/>
                        <a:t>Bridge</a:t>
                      </a:r>
                      <a:endParaRPr lang="en-US" sz="1100" b="1" dirty="0"/>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5266">
                <a:tc gridSpan="2">
                  <a:txBody>
                    <a:bodyPr/>
                    <a:lstStyle/>
                    <a:p>
                      <a:pPr marL="0" indent="0" algn="l">
                        <a:buFont typeface="Arial" panose="020B0604020202020204" pitchFamily="34" charset="0"/>
                        <a:buNone/>
                      </a:pPr>
                      <a:r>
                        <a:rPr lang="en-US" sz="1100" b="0" dirty="0" smtClean="0"/>
                        <a:t>Standard Connection</a:t>
                      </a:r>
                      <a:endParaRPr lang="en-US" sz="1100" b="0" dirty="0"/>
                    </a:p>
                  </a:txBody>
                  <a:tcPr marL="100584" marR="100584" marT="48813" marB="48813" anchor="ctr">
                    <a:solidFill>
                      <a:schemeClr val="bg1"/>
                    </a:solidFill>
                  </a:tcPr>
                </a:tc>
                <a:tc hMerge="1">
                  <a:txBody>
                    <a:bodyPr/>
                    <a:lstStyle/>
                    <a:p>
                      <a:endParaRPr lang="en-US"/>
                    </a:p>
                  </a:txBody>
                  <a:tcPr/>
                </a:tc>
                <a:tc gridSpan="6">
                  <a:txBody>
                    <a:bodyPr/>
                    <a:lstStyle/>
                    <a:p>
                      <a:r>
                        <a:rPr lang="en-US" sz="1100" dirty="0" smtClean="0"/>
                        <a:t>RI.</a:t>
                      </a:r>
                      <a:r>
                        <a:rPr lang="en-US" sz="1100" baseline="0" dirty="0" smtClean="0"/>
                        <a:t>1</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r>
                        <a:rPr lang="en-US" sz="1100" dirty="0" smtClean="0"/>
                        <a:t>RI.</a:t>
                      </a:r>
                      <a:r>
                        <a:rPr lang="en-US" sz="1100" baseline="0" dirty="0" smtClean="0"/>
                        <a:t>2</a:t>
                      </a:r>
                      <a:endParaRPr lang="en-US" sz="1100" dirty="0"/>
                    </a:p>
                  </a:txBody>
                  <a:tcPr marL="100584" marR="100584" marT="48813" marB="48813" anchor="ctr">
                    <a:solidFill>
                      <a:schemeClr val="bg1"/>
                    </a:solidFill>
                  </a:tcPr>
                </a:tc>
                <a:tc hMerge="1">
                  <a:txBody>
                    <a:bodyPr/>
                    <a:lstStyle/>
                    <a:p>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r>
                        <a:rPr lang="en-US" sz="1100" dirty="0" smtClean="0"/>
                        <a:t>RI.</a:t>
                      </a:r>
                      <a:r>
                        <a:rPr lang="en-US" sz="1100" baseline="0" dirty="0" smtClean="0"/>
                        <a:t>3,4</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5266">
                <a:tc gridSpan="2">
                  <a:txBody>
                    <a:bodyPr/>
                    <a:lstStyle/>
                    <a:p>
                      <a:pPr marL="0" indent="0" algn="l">
                        <a:buFont typeface="Arial" panose="020B0604020202020204" pitchFamily="34" charset="0"/>
                        <a:buNone/>
                      </a:pPr>
                      <a:r>
                        <a:rPr lang="en-US" sz="1100" b="0" dirty="0" smtClean="0"/>
                        <a:t>Depth of Knowledge Level</a:t>
                      </a:r>
                      <a:endParaRPr lang="en-US" sz="1100" b="0" dirty="0"/>
                    </a:p>
                  </a:txBody>
                  <a:tcPr marL="100584" marR="100584" marT="48813" marB="48813" anchor="ctr">
                    <a:solidFill>
                      <a:schemeClr val="bg1"/>
                    </a:solidFill>
                  </a:tcPr>
                </a:tc>
                <a:tc hMerge="1">
                  <a:txBody>
                    <a:bodyPr/>
                    <a:lstStyle/>
                    <a:p>
                      <a:endParaRPr lang="en-US"/>
                    </a:p>
                  </a:txBody>
                  <a:tcPr/>
                </a:tc>
                <a:tc gridSpan="6">
                  <a:txBody>
                    <a:bodyPr/>
                    <a:lstStyle/>
                    <a:p>
                      <a:r>
                        <a:rPr lang="en-US" sz="1100" dirty="0" smtClean="0"/>
                        <a:t>DOK-1</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l"/>
                      <a:r>
                        <a:rPr lang="en-US" sz="1100" dirty="0" smtClean="0"/>
                        <a:t>DOK-2</a:t>
                      </a:r>
                      <a:endParaRPr lang="en-US" sz="1100" dirty="0"/>
                    </a:p>
                  </a:txBody>
                  <a:tcPr marL="100584" marR="100584" marT="48813" marB="48813" anchor="ctr">
                    <a:solidFill>
                      <a:schemeClr val="bg1"/>
                    </a:solidFill>
                  </a:tcPr>
                </a:tc>
                <a:tc hMerge="1">
                  <a:txBody>
                    <a:bodyPr/>
                    <a:lstStyle/>
                    <a:p>
                      <a:pPr algn="l"/>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l"/>
                      <a:r>
                        <a:rPr lang="en-US" sz="1100" dirty="0" smtClean="0"/>
                        <a:t>DOK-2</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2906">
                <a:tc gridSpan="2">
                  <a:txBody>
                    <a:bodyPr/>
                    <a:lstStyle/>
                    <a:p>
                      <a:pPr marL="0" indent="0" algn="l">
                        <a:buFont typeface="Arial" panose="020B0604020202020204" pitchFamily="34" charset="0"/>
                        <a:buNone/>
                      </a:pPr>
                      <a:r>
                        <a:rPr lang="en-US" sz="1100" b="0" dirty="0" smtClean="0"/>
                        <a:t>Task</a:t>
                      </a:r>
                      <a:r>
                        <a:rPr lang="en-US" sz="1100" b="0" baseline="0" dirty="0" smtClean="0"/>
                        <a:t> Learning Target</a:t>
                      </a:r>
                      <a:endParaRPr lang="en-US" sz="1100" b="0" dirty="0"/>
                    </a:p>
                  </a:txBody>
                  <a:tcPr marL="100584" marR="100584" marT="48813" marB="48813" anchor="ctr">
                    <a:solidFill>
                      <a:schemeClr val="bg1"/>
                    </a:solidFill>
                  </a:tcPr>
                </a:tc>
                <a:tc hMerge="1">
                  <a:txBody>
                    <a:bodyPr/>
                    <a:lstStyle/>
                    <a:p>
                      <a:endParaRPr lang="en-US"/>
                    </a:p>
                  </a:txBody>
                  <a:tcPr/>
                </a:tc>
                <a:tc gridSpan="6">
                  <a:txBody>
                    <a:bodyPr/>
                    <a:lstStyle/>
                    <a:p>
                      <a:pPr algn="l"/>
                      <a:r>
                        <a:rPr lang="en-US" sz="1100" dirty="0" smtClean="0"/>
                        <a:t>Identify the Topic</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l"/>
                      <a:r>
                        <a:rPr lang="en-US" sz="1100" dirty="0" smtClean="0"/>
                        <a:t>Identify the Main Idea</a:t>
                      </a:r>
                      <a:r>
                        <a:rPr lang="en-US" sz="1100" baseline="0" dirty="0" smtClean="0"/>
                        <a:t> – Central Idea</a:t>
                      </a:r>
                      <a:endParaRPr lang="en-US" sz="1100" dirty="0"/>
                    </a:p>
                  </a:txBody>
                  <a:tcPr marL="100584" marR="100584" marT="48813" marB="48813" anchor="ctr">
                    <a:solidFill>
                      <a:schemeClr val="bg1"/>
                    </a:solidFill>
                  </a:tcPr>
                </a:tc>
                <a:tc hMerge="1">
                  <a:txBody>
                    <a:bodyPr/>
                    <a:lstStyle/>
                    <a:p>
                      <a:pPr algn="l"/>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l"/>
                      <a:r>
                        <a:rPr lang="en-US" sz="1100" dirty="0" smtClean="0"/>
                        <a:t>Identify</a:t>
                      </a:r>
                      <a:r>
                        <a:rPr lang="en-US" sz="1100" baseline="0" dirty="0" smtClean="0"/>
                        <a:t> Background</a:t>
                      </a:r>
                    </a:p>
                    <a:p>
                      <a:pPr algn="l"/>
                      <a:r>
                        <a:rPr lang="en-US" sz="1100" baseline="0" dirty="0" smtClean="0"/>
                        <a:t>Knowledge and Hook</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9472">
                <a:tc gridSpan="21">
                  <a:txBody>
                    <a:bodyPr/>
                    <a:lstStyle/>
                    <a:p>
                      <a:pPr algn="ctr"/>
                      <a:r>
                        <a:rPr lang="en-US" sz="1800" b="1" dirty="0" smtClean="0"/>
                        <a:t>Section 2</a:t>
                      </a:r>
                      <a:endParaRPr lang="en-US" sz="1800" b="1" dirty="0"/>
                    </a:p>
                  </a:txBody>
                  <a:tcPr marL="100584" marR="100584" marT="48813" marB="48813" anchor="c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9472">
                <a:tc gridSpan="21">
                  <a:txBody>
                    <a:bodyPr/>
                    <a:lstStyle/>
                    <a:p>
                      <a:pPr algn="ctr"/>
                      <a:r>
                        <a:rPr lang="en-US" sz="1800" b="1" dirty="0" smtClean="0"/>
                        <a:t>WRITE</a:t>
                      </a:r>
                      <a:r>
                        <a:rPr lang="en-US" sz="1800" b="1" baseline="0" dirty="0" smtClean="0"/>
                        <a:t> to REVISE an INTRODUCTION</a:t>
                      </a:r>
                      <a:endParaRPr lang="en-US" sz="1800" b="1" dirty="0"/>
                    </a:p>
                  </a:txBody>
                  <a:tcPr marL="100584" marR="100584" marT="48813" marB="48813"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9472">
                <a:tc gridSpan="2">
                  <a:txBody>
                    <a:bodyPr/>
                    <a:lstStyle/>
                    <a:p>
                      <a:pPr marL="0" indent="0" algn="l">
                        <a:buFont typeface="Arial" panose="020B0604020202020204" pitchFamily="34" charset="0"/>
                        <a:buNone/>
                      </a:pPr>
                      <a:r>
                        <a:rPr lang="en-US" sz="1100" b="1" dirty="0" smtClean="0"/>
                        <a:t>Parts of an Introduction</a:t>
                      </a:r>
                      <a:endParaRPr lang="en-US" sz="1100" b="1" dirty="0"/>
                    </a:p>
                  </a:txBody>
                  <a:tcPr marL="100584" marR="100584" marT="48813" marB="48813" anchor="ctr">
                    <a:solidFill>
                      <a:schemeClr val="accent6">
                        <a:lumMod val="20000"/>
                        <a:lumOff val="80000"/>
                      </a:schemeClr>
                    </a:solidFill>
                  </a:tcPr>
                </a:tc>
                <a:tc hMerge="1">
                  <a:txBody>
                    <a:bodyPr/>
                    <a:lstStyle/>
                    <a:p>
                      <a:endParaRPr lang="en-US"/>
                    </a:p>
                  </a:txBody>
                  <a:tcPr/>
                </a:tc>
                <a:tc gridSpan="5">
                  <a:txBody>
                    <a:bodyPr/>
                    <a:lstStyle/>
                    <a:p>
                      <a:pPr algn="ctr"/>
                      <a:r>
                        <a:rPr lang="en-US" sz="1100" b="1" dirty="0" smtClean="0"/>
                        <a:t>Lesson 2 Part 1</a:t>
                      </a:r>
                    </a:p>
                    <a:p>
                      <a:pPr algn="ctr"/>
                      <a:r>
                        <a:rPr lang="en-US" sz="1100" b="1" dirty="0" smtClean="0"/>
                        <a:t>Topic</a:t>
                      </a:r>
                    </a:p>
                  </a:txBody>
                  <a:tcPr marL="100584" marR="100584" marT="48813" marB="48813"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100" b="1" dirty="0" smtClean="0"/>
                        <a:t>Lesson 2 </a:t>
                      </a:r>
                      <a:r>
                        <a:rPr lang="en-US" sz="1100" b="1" baseline="0" dirty="0" smtClean="0"/>
                        <a:t>Part 2</a:t>
                      </a:r>
                    </a:p>
                    <a:p>
                      <a:pPr algn="ctr"/>
                      <a:r>
                        <a:rPr lang="en-US" sz="1100" b="1" baseline="0" dirty="0" smtClean="0"/>
                        <a:t>Topic Sentence</a:t>
                      </a:r>
                      <a:endParaRPr lang="en-US" sz="1100" b="1" dirty="0"/>
                    </a:p>
                  </a:txBody>
                  <a:tcPr marL="100584" marR="100584" marT="48813" marB="48813"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100" b="1" dirty="0" smtClean="0"/>
                        <a:t>Lesson 4</a:t>
                      </a:r>
                    </a:p>
                    <a:p>
                      <a:pPr algn="ctr"/>
                      <a:r>
                        <a:rPr lang="en-US" sz="1100" b="1" dirty="0" smtClean="0"/>
                        <a:t>Background Know.</a:t>
                      </a:r>
                      <a:endParaRPr lang="en-US" sz="1100" b="1" dirty="0"/>
                    </a:p>
                  </a:txBody>
                  <a:tcPr marL="100584" marR="100584" marT="48813" marB="48813"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1100" b="1" dirty="0" smtClean="0"/>
                        <a:t>Lesson 5</a:t>
                      </a:r>
                    </a:p>
                    <a:p>
                      <a:pPr algn="ctr"/>
                      <a:r>
                        <a:rPr lang="en-US" sz="1100" b="1" dirty="0" smtClean="0"/>
                        <a:t>Hook</a:t>
                      </a:r>
                      <a:endParaRPr lang="en-US" sz="1100" b="1" dirty="0"/>
                    </a:p>
                  </a:txBody>
                  <a:tcPr marL="100584" marR="100584" marT="48813" marB="48813"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32906">
                <a:tc gridSpan="2">
                  <a:txBody>
                    <a:bodyPr/>
                    <a:lstStyle/>
                    <a:p>
                      <a:pPr marL="0" indent="0" algn="l">
                        <a:buFont typeface="Arial" panose="020B0604020202020204" pitchFamily="34" charset="0"/>
                        <a:buNone/>
                      </a:pPr>
                      <a:r>
                        <a:rPr lang="en-US" sz="1100" b="0" dirty="0" smtClean="0"/>
                        <a:t>Standard Connection</a:t>
                      </a:r>
                      <a:endParaRPr lang="en-US" sz="1100" b="0" dirty="0"/>
                    </a:p>
                  </a:txBody>
                  <a:tcPr marL="100584" marR="100584" marT="48813" marB="48813" anchor="ctr">
                    <a:solidFill>
                      <a:schemeClr val="bg1"/>
                    </a:solidFill>
                  </a:tcPr>
                </a:tc>
                <a:tc hMerge="1">
                  <a:txBody>
                    <a:bodyPr/>
                    <a:lstStyle/>
                    <a:p>
                      <a:endParaRPr lang="en-US"/>
                    </a:p>
                  </a:txBody>
                  <a:tcPr/>
                </a:tc>
                <a:tc gridSpan="3">
                  <a:txBody>
                    <a:bodyPr/>
                    <a:lstStyle/>
                    <a:p>
                      <a:r>
                        <a:rPr lang="en-US" sz="1100" dirty="0" smtClean="0"/>
                        <a:t>RI.</a:t>
                      </a:r>
                      <a:r>
                        <a:rPr lang="en-US" sz="1100" baseline="0" dirty="0" smtClean="0"/>
                        <a:t>1</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gridSpan="2">
                  <a:txBody>
                    <a:bodyPr/>
                    <a:lstStyle/>
                    <a:p>
                      <a:r>
                        <a:rPr lang="en-US" sz="1100" dirty="0" smtClean="0"/>
                        <a:t>W.2a</a:t>
                      </a:r>
                      <a:endParaRPr lang="en-US" sz="1100" dirty="0"/>
                    </a:p>
                  </a:txBody>
                  <a:tcPr marL="100584" marR="100584" marT="48813" marB="48813" anchor="ctr">
                    <a:solidFill>
                      <a:schemeClr val="bg1"/>
                    </a:solidFill>
                  </a:tcPr>
                </a:tc>
                <a:tc hMerge="1">
                  <a:txBody>
                    <a:bodyPr/>
                    <a:lstStyle/>
                    <a:p>
                      <a:endParaRPr lang="en-US"/>
                    </a:p>
                  </a:txBody>
                  <a:tcPr/>
                </a:tc>
                <a:tc gridSpan="3">
                  <a:txBody>
                    <a:bodyPr/>
                    <a:lstStyle/>
                    <a:p>
                      <a:r>
                        <a:rPr lang="en-US" sz="1100" dirty="0" smtClean="0"/>
                        <a:t>RI.2</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gridSpan="2">
                  <a:txBody>
                    <a:bodyPr/>
                    <a:lstStyle/>
                    <a:p>
                      <a:r>
                        <a:rPr lang="en-US" sz="1100" dirty="0" smtClean="0"/>
                        <a:t>W.2a</a:t>
                      </a:r>
                      <a:endParaRPr lang="en-US" sz="1100" dirty="0"/>
                    </a:p>
                  </a:txBody>
                  <a:tcPr marL="100584" marR="100584" marT="48813" marB="48813" anchor="ctr">
                    <a:solidFill>
                      <a:schemeClr val="bg1"/>
                    </a:solidFill>
                  </a:tcPr>
                </a:tc>
                <a:tc hMerge="1">
                  <a:txBody>
                    <a:bodyPr/>
                    <a:lstStyle/>
                    <a:p>
                      <a:endParaRPr lang="en-US"/>
                    </a:p>
                  </a:txBody>
                  <a:tcPr/>
                </a:tc>
                <a:tc gridSpan="2">
                  <a:txBody>
                    <a:bodyPr/>
                    <a:lstStyle/>
                    <a:p>
                      <a:r>
                        <a:rPr lang="en-US" sz="1100" dirty="0" smtClean="0"/>
                        <a:t>RI.</a:t>
                      </a:r>
                      <a:r>
                        <a:rPr lang="en-US" sz="1100" baseline="0" dirty="0" smtClean="0"/>
                        <a:t>3,4</a:t>
                      </a:r>
                      <a:endParaRPr lang="en-US" sz="1100" dirty="0"/>
                    </a:p>
                  </a:txBody>
                  <a:tcPr marL="100584" marR="100584" marT="48813" marB="48813" anchor="ctr">
                    <a:solidFill>
                      <a:schemeClr val="bg1"/>
                    </a:solidFill>
                  </a:tcPr>
                </a:tc>
                <a:tc hMerge="1">
                  <a:txBody>
                    <a:bodyPr/>
                    <a:lstStyle/>
                    <a:p>
                      <a:endParaRPr lang="en-US"/>
                    </a:p>
                  </a:txBody>
                  <a:tcPr/>
                </a:tc>
                <a:tc gridSpan="3">
                  <a:txBody>
                    <a:bodyPr/>
                    <a:lstStyle/>
                    <a:p>
                      <a:pPr algn="l"/>
                      <a:r>
                        <a:rPr lang="en-US" sz="1100" dirty="0" smtClean="0"/>
                        <a:t>W.2b</a:t>
                      </a:r>
                      <a:endParaRPr lang="en-US" sz="1100" dirty="0"/>
                    </a:p>
                  </a:txBody>
                  <a:tcPr marL="100584" marR="100584" marT="48813" marB="48813" anchor="ctr">
                    <a:solidFill>
                      <a:schemeClr val="bg1"/>
                    </a:solidFill>
                  </a:tcPr>
                </a:tc>
                <a:tc hMerge="1">
                  <a:txBody>
                    <a:bodyPr/>
                    <a:lstStyle/>
                    <a:p>
                      <a:pPr algn="l"/>
                      <a:endParaRPr lang="en-US" sz="1100" dirty="0"/>
                    </a:p>
                  </a:txBody>
                  <a:tcPr marL="100584" marR="100584" marT="48813" marB="48813" anchor="ctr">
                    <a:solidFill>
                      <a:schemeClr val="bg1"/>
                    </a:solidFill>
                  </a:tcPr>
                </a:tc>
                <a:tc hMerge="1">
                  <a:txBody>
                    <a:bodyPr/>
                    <a:lstStyle/>
                    <a:p>
                      <a:endParaRPr lang="en-US"/>
                    </a:p>
                  </a:txBody>
                  <a:tcPr/>
                </a:tc>
                <a:tc gridSpan="2">
                  <a:txBody>
                    <a:bodyPr/>
                    <a:lstStyle/>
                    <a:p>
                      <a:r>
                        <a:rPr lang="en-US" sz="1100" dirty="0" smtClean="0"/>
                        <a:t>RI.</a:t>
                      </a:r>
                      <a:r>
                        <a:rPr lang="en-US" sz="1100" baseline="0" dirty="0" smtClean="0"/>
                        <a:t>3,4</a:t>
                      </a:r>
                      <a:endParaRPr lang="en-US" sz="1100" dirty="0"/>
                    </a:p>
                  </a:txBody>
                  <a:tcPr marL="100584" marR="100584" marT="48813" marB="48813" anchor="ctr">
                    <a:solidFill>
                      <a:schemeClr val="bg1"/>
                    </a:solidFill>
                  </a:tcPr>
                </a:tc>
                <a:tc hMerge="1">
                  <a:txBody>
                    <a:bodyPr/>
                    <a:lstStyle/>
                    <a:p>
                      <a:endParaRPr lang="en-US"/>
                    </a:p>
                  </a:txBody>
                  <a:tcPr/>
                </a:tc>
                <a:tc gridSpan="2">
                  <a:txBody>
                    <a:bodyPr/>
                    <a:lstStyle/>
                    <a:p>
                      <a:pPr algn="l"/>
                      <a:r>
                        <a:rPr lang="en-US" sz="1100" dirty="0" smtClean="0"/>
                        <a:t>W.2b</a:t>
                      </a:r>
                      <a:endParaRPr lang="en-US" sz="1100" dirty="0"/>
                    </a:p>
                  </a:txBody>
                  <a:tcPr marL="100584" marR="100584" marT="48813" marB="48813" anchor="ctr">
                    <a:solidFill>
                      <a:schemeClr val="bg1"/>
                    </a:solidFill>
                  </a:tcPr>
                </a:tc>
                <a:tc hMerge="1">
                  <a:txBody>
                    <a:bodyPr/>
                    <a:lstStyle/>
                    <a:p>
                      <a:pPr algn="l"/>
                      <a:endParaRPr lang="en-US" sz="1100" dirty="0"/>
                    </a:p>
                  </a:txBody>
                  <a:tcPr marL="100584" marR="100584" marT="48813" marB="48813" anchor="ctr">
                    <a:solidFill>
                      <a:schemeClr val="bg1"/>
                    </a:solidFill>
                  </a:tcPr>
                </a:tc>
              </a:tr>
              <a:tr h="265266">
                <a:tc gridSpan="2">
                  <a:txBody>
                    <a:bodyPr/>
                    <a:lstStyle/>
                    <a:p>
                      <a:pPr marL="0" indent="0" algn="l">
                        <a:buFont typeface="Arial" panose="020B0604020202020204" pitchFamily="34" charset="0"/>
                        <a:buNone/>
                      </a:pPr>
                      <a:r>
                        <a:rPr lang="en-US" sz="1100" b="0" dirty="0" smtClean="0"/>
                        <a:t>Depth of Knowledge Level</a:t>
                      </a:r>
                      <a:endParaRPr lang="en-US" sz="1100" b="0" dirty="0"/>
                    </a:p>
                  </a:txBody>
                  <a:tcPr marL="100584" marR="100584" marT="48813" marB="48813" anchor="ctr">
                    <a:solidFill>
                      <a:schemeClr val="bg1"/>
                    </a:solidFill>
                  </a:tcPr>
                </a:tc>
                <a:tc hMerge="1">
                  <a:txBody>
                    <a:bodyPr/>
                    <a:lstStyle/>
                    <a:p>
                      <a:endParaRPr lang="en-US"/>
                    </a:p>
                  </a:txBody>
                  <a:tcPr/>
                </a:tc>
                <a:tc gridSpan="5">
                  <a:txBody>
                    <a:bodyPr/>
                    <a:lstStyle/>
                    <a:p>
                      <a:r>
                        <a:rPr lang="en-US" sz="1100" dirty="0" smtClean="0"/>
                        <a:t>DOK-1</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DOK-2</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DOK-2,3</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100" dirty="0" smtClean="0"/>
                        <a:t>DOK-2</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32906">
                <a:tc gridSpan="2">
                  <a:txBody>
                    <a:bodyPr/>
                    <a:lstStyle/>
                    <a:p>
                      <a:pPr marL="0" indent="0" algn="l">
                        <a:buFont typeface="Arial" panose="020B0604020202020204" pitchFamily="34" charset="0"/>
                        <a:buNone/>
                      </a:pPr>
                      <a:r>
                        <a:rPr lang="en-US" sz="1100" b="0" dirty="0" smtClean="0"/>
                        <a:t>Task Learning</a:t>
                      </a:r>
                      <a:r>
                        <a:rPr lang="en-US" sz="1100" b="0" baseline="0" dirty="0" smtClean="0"/>
                        <a:t> Target</a:t>
                      </a:r>
                      <a:endParaRPr lang="en-US" sz="1100" b="0" dirty="0"/>
                    </a:p>
                  </a:txBody>
                  <a:tcPr marL="100584" marR="100584" marT="48813" marB="48813" anchor="ctr">
                    <a:solidFill>
                      <a:schemeClr val="bg1"/>
                    </a:solidFill>
                  </a:tcPr>
                </a:tc>
                <a:tc hMerge="1">
                  <a:txBody>
                    <a:bodyPr/>
                    <a:lstStyle/>
                    <a:p>
                      <a:endParaRPr lang="en-US"/>
                    </a:p>
                  </a:txBody>
                  <a:tcPr/>
                </a:tc>
                <a:tc gridSpan="5">
                  <a:txBody>
                    <a:bodyPr/>
                    <a:lstStyle/>
                    <a:p>
                      <a:r>
                        <a:rPr lang="en-US" sz="1100" dirty="0" smtClean="0"/>
                        <a:t>Identify the Topic</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Revise a Topic Sentence (Main</a:t>
                      </a:r>
                      <a:r>
                        <a:rPr lang="en-US" sz="1100" baseline="0" dirty="0" smtClean="0"/>
                        <a:t> Idea-Central Idea)</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Revise </a:t>
                      </a:r>
                      <a:r>
                        <a:rPr lang="en-US" sz="1100" smtClean="0"/>
                        <a:t>Background</a:t>
                      </a:r>
                      <a:r>
                        <a:rPr lang="en-US" sz="1100" baseline="0" smtClean="0"/>
                        <a:t> Knowledge</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100" b="0" dirty="0" smtClean="0"/>
                        <a:t>Revise a Hook</a:t>
                      </a:r>
                      <a:endParaRPr lang="en-US" sz="1100" b="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39472">
                <a:tc gridSpan="21">
                  <a:txBody>
                    <a:bodyPr/>
                    <a:lstStyle/>
                    <a:p>
                      <a:pPr algn="ctr"/>
                      <a:r>
                        <a:rPr lang="en-US" sz="1800" b="1" dirty="0" smtClean="0"/>
                        <a:t>Section 3</a:t>
                      </a:r>
                      <a:endParaRPr lang="en-US" sz="1800" b="1" dirty="0"/>
                    </a:p>
                  </a:txBody>
                  <a:tcPr marL="100584" marR="100584" marT="48813" marB="48813" anchor="c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9472">
                <a:tc gridSpan="21">
                  <a:txBody>
                    <a:bodyPr/>
                    <a:lstStyle/>
                    <a:p>
                      <a:pPr algn="ctr"/>
                      <a:r>
                        <a:rPr lang="en-US" sz="1800" b="1" dirty="0" smtClean="0"/>
                        <a:t>WRITE</a:t>
                      </a:r>
                      <a:r>
                        <a:rPr lang="en-US" sz="1800" b="1" baseline="0" dirty="0" smtClean="0"/>
                        <a:t> an INTRODUCTION</a:t>
                      </a:r>
                      <a:endParaRPr lang="en-US" sz="1800" b="1" dirty="0"/>
                    </a:p>
                  </a:txBody>
                  <a:tcPr marL="100584" marR="100584" marT="48813" marB="48813"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9472">
                <a:tc>
                  <a:txBody>
                    <a:bodyPr/>
                    <a:lstStyle/>
                    <a:p>
                      <a:pPr marL="0" indent="0" algn="l">
                        <a:buFont typeface="Arial" panose="020B0604020202020204" pitchFamily="34" charset="0"/>
                        <a:buNone/>
                      </a:pPr>
                      <a:r>
                        <a:rPr lang="en-US" sz="1100" b="1" dirty="0" smtClean="0"/>
                        <a:t>Parts of an Introduction</a:t>
                      </a:r>
                      <a:endParaRPr lang="en-US" sz="1100" b="1" dirty="0"/>
                    </a:p>
                  </a:txBody>
                  <a:tcPr marL="100584" marR="100584" marT="48813" marB="48813" anchor="ctr">
                    <a:solidFill>
                      <a:schemeClr val="accent2">
                        <a:lumMod val="40000"/>
                        <a:lumOff val="60000"/>
                      </a:schemeClr>
                    </a:solidFill>
                  </a:tcPr>
                </a:tc>
                <a:tc gridSpan="5">
                  <a:txBody>
                    <a:bodyPr/>
                    <a:lstStyle/>
                    <a:p>
                      <a:pPr algn="ctr"/>
                      <a:r>
                        <a:rPr lang="en-US" sz="1100" b="1" dirty="0" smtClean="0"/>
                        <a:t>Lesson 6  Part 1</a:t>
                      </a:r>
                    </a:p>
                    <a:p>
                      <a:pPr algn="ctr"/>
                      <a:r>
                        <a:rPr lang="en-US" sz="1100" b="1" dirty="0" smtClean="0"/>
                        <a:t>Topic</a:t>
                      </a:r>
                    </a:p>
                  </a:txBody>
                  <a:tcPr marL="100584" marR="100584" marT="48813" marB="48813" anchor="ctr">
                    <a:solidFill>
                      <a:schemeClr val="accent2">
                        <a:lumMod val="40000"/>
                        <a:lumOff val="60000"/>
                      </a:schemeClr>
                    </a:solidFill>
                  </a:tcPr>
                </a:tc>
                <a:tc hMerge="1">
                  <a:txBody>
                    <a:bodyPr/>
                    <a:lstStyle/>
                    <a:p>
                      <a:pPr algn="ctr"/>
                      <a:endParaRPr lang="en-US" sz="1100" b="1" dirty="0" smtClean="0"/>
                    </a:p>
                  </a:txBody>
                  <a:tcPr marL="100584" marR="100584" marT="50292" marB="50292" anchor="c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100" b="1" dirty="0" smtClean="0"/>
                        <a:t>Lesson 6 </a:t>
                      </a:r>
                      <a:r>
                        <a:rPr lang="en-US" sz="1100" b="1" baseline="0" dirty="0" smtClean="0"/>
                        <a:t> Part 2</a:t>
                      </a:r>
                    </a:p>
                    <a:p>
                      <a:pPr algn="ctr"/>
                      <a:r>
                        <a:rPr lang="en-US" sz="1100" b="1" baseline="0" dirty="0" smtClean="0"/>
                        <a:t>Topic Sentence</a:t>
                      </a:r>
                      <a:endParaRPr lang="en-US" sz="1100" b="1" dirty="0"/>
                    </a:p>
                  </a:txBody>
                  <a:tcPr marL="100584" marR="100584" marT="48813" marB="48813" anchor="ctr">
                    <a:solidFill>
                      <a:schemeClr val="accent2">
                        <a:lumMod val="40000"/>
                        <a:lumOff val="60000"/>
                      </a:schemeClr>
                    </a:solidFill>
                  </a:tcPr>
                </a:tc>
                <a:tc hMerge="1">
                  <a:txBody>
                    <a:bodyPr/>
                    <a:lstStyle/>
                    <a:p>
                      <a:pPr algn="ctr"/>
                      <a:endParaRPr lang="en-US" sz="1100" b="1" dirty="0"/>
                    </a:p>
                  </a:txBody>
                  <a:tcPr marL="100584" marR="100584" marT="50292" marB="50292" anchor="c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100" b="1" dirty="0" smtClean="0"/>
                        <a:t>Lesson7</a:t>
                      </a:r>
                    </a:p>
                    <a:p>
                      <a:pPr algn="ctr"/>
                      <a:r>
                        <a:rPr lang="en-US" sz="1100" b="1" dirty="0" smtClean="0"/>
                        <a:t>Background Know.</a:t>
                      </a:r>
                      <a:endParaRPr lang="en-US" sz="1100" b="1" dirty="0"/>
                    </a:p>
                  </a:txBody>
                  <a:tcPr marL="100584" marR="100584" marT="48813" marB="48813" anchor="c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100" b="1" dirty="0" smtClean="0"/>
                        <a:t>Lesson  8 </a:t>
                      </a:r>
                    </a:p>
                    <a:p>
                      <a:pPr algn="ctr"/>
                      <a:r>
                        <a:rPr lang="en-US" sz="1100" b="1" dirty="0" smtClean="0"/>
                        <a:t>Hook</a:t>
                      </a:r>
                      <a:endParaRPr lang="en-US" sz="1100" b="1" dirty="0"/>
                    </a:p>
                  </a:txBody>
                  <a:tcPr marL="100584" marR="100584" marT="48813" marB="48813" anchor="ctr">
                    <a:solidFill>
                      <a:schemeClr val="accent2">
                        <a:lumMod val="40000"/>
                        <a:lumOff val="60000"/>
                      </a:schemeClr>
                    </a:solidFill>
                  </a:tcPr>
                </a:tc>
                <a:tc hMerge="1">
                  <a:txBody>
                    <a:bodyPr/>
                    <a:lstStyle/>
                    <a:p>
                      <a:pPr algn="ctr"/>
                      <a:endParaRPr lang="en-US" sz="1100" dirty="0"/>
                    </a:p>
                  </a:txBody>
                  <a:tcPr marL="100584" marR="100584" marT="50292" marB="50292" anchor="c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1946">
                <a:tc>
                  <a:txBody>
                    <a:bodyPr/>
                    <a:lstStyle/>
                    <a:p>
                      <a:pPr marL="0" indent="0" algn="l">
                        <a:buFont typeface="Arial" panose="020B0604020202020204" pitchFamily="34" charset="0"/>
                        <a:buNone/>
                      </a:pPr>
                      <a:r>
                        <a:rPr lang="en-US" sz="1100" b="0" dirty="0" smtClean="0"/>
                        <a:t>Standard Connection</a:t>
                      </a:r>
                      <a:endParaRPr lang="en-US" sz="1100" b="0" dirty="0"/>
                    </a:p>
                  </a:txBody>
                  <a:tcPr marL="100584" marR="100584" marT="48813" marB="48813" anchor="ctr">
                    <a:solidFill>
                      <a:schemeClr val="bg1"/>
                    </a:solidFill>
                  </a:tcPr>
                </a:tc>
                <a:tc gridSpan="2">
                  <a:txBody>
                    <a:bodyPr/>
                    <a:lstStyle/>
                    <a:p>
                      <a:r>
                        <a:rPr lang="en-US" sz="900" dirty="0" smtClean="0"/>
                        <a:t>RI.1</a:t>
                      </a:r>
                      <a:endParaRPr lang="en-US" sz="900" dirty="0"/>
                    </a:p>
                  </a:txBody>
                  <a:tcPr marL="100584" marR="100584" marT="48813" marB="48813" anchor="ctr">
                    <a:solidFill>
                      <a:schemeClr val="bg1"/>
                    </a:solidFill>
                  </a:tcPr>
                </a:tc>
                <a:tc hMerge="1">
                  <a:txBody>
                    <a:bodyPr/>
                    <a:lstStyle/>
                    <a:p>
                      <a:endParaRPr lang="en-US" sz="900" dirty="0"/>
                    </a:p>
                  </a:txBody>
                  <a:tcPr marL="100584" marR="100584" marT="50292" marB="50292" anchor="ctr">
                    <a:solidFill>
                      <a:schemeClr val="bg1"/>
                    </a:solidFill>
                  </a:tcPr>
                </a:tc>
                <a:tc>
                  <a:txBody>
                    <a:bodyPr/>
                    <a:lstStyle/>
                    <a:p>
                      <a:r>
                        <a:rPr lang="en-US" sz="900" dirty="0" smtClean="0"/>
                        <a:t>W.2a </a:t>
                      </a:r>
                      <a:endParaRPr lang="en-US" sz="900" dirty="0"/>
                    </a:p>
                  </a:txBody>
                  <a:tcPr marL="100584" marR="100584" marT="48813" marB="48813" anchor="ctr">
                    <a:solidFill>
                      <a:schemeClr val="bg1"/>
                    </a:solidFill>
                  </a:tcPr>
                </a:tc>
                <a:tc gridSpan="2">
                  <a:txBody>
                    <a:bodyPr/>
                    <a:lstStyle/>
                    <a:p>
                      <a:r>
                        <a:rPr lang="en-US" sz="900" dirty="0" smtClean="0"/>
                        <a:t>L.1</a:t>
                      </a:r>
                      <a:endParaRPr lang="en-US" sz="900" dirty="0"/>
                    </a:p>
                  </a:txBody>
                  <a:tcPr marL="100584" marR="100584" marT="48813" marB="48813" anchor="ctr">
                    <a:solidFill>
                      <a:schemeClr val="bg1"/>
                    </a:solidFill>
                  </a:tcPr>
                </a:tc>
                <a:tc hMerge="1">
                  <a:txBody>
                    <a:bodyPr/>
                    <a:lstStyle/>
                    <a:p>
                      <a:endParaRPr lang="en-US" sz="900" dirty="0"/>
                    </a:p>
                  </a:txBody>
                  <a:tcPr marL="100584" marR="100584" marT="50292" marB="50292" anchor="ctr">
                    <a:solidFill>
                      <a:schemeClr val="bg1"/>
                    </a:solidFill>
                  </a:tcPr>
                </a:tc>
                <a:tc>
                  <a:txBody>
                    <a:bodyPr/>
                    <a:lstStyle/>
                    <a:p>
                      <a:pPr algn="l"/>
                      <a:r>
                        <a:rPr lang="en-US" sz="900" dirty="0" smtClean="0"/>
                        <a:t>RI.2</a:t>
                      </a:r>
                      <a:endParaRPr lang="en-US" sz="900" dirty="0"/>
                    </a:p>
                  </a:txBody>
                  <a:tcPr marL="100584" marR="100584" marT="48813" marB="48813" anchor="ctr">
                    <a:solidFill>
                      <a:schemeClr val="bg1"/>
                    </a:solidFill>
                  </a:tcPr>
                </a:tc>
                <a:tc gridSpan="2">
                  <a:txBody>
                    <a:bodyPr/>
                    <a:lstStyle/>
                    <a:p>
                      <a:r>
                        <a:rPr lang="en-US" sz="900" dirty="0" smtClean="0"/>
                        <a:t>W.2b</a:t>
                      </a:r>
                      <a:endParaRPr lang="en-US" sz="900" dirty="0"/>
                    </a:p>
                  </a:txBody>
                  <a:tcPr marL="100584" marR="100584" marT="48813" marB="48813" anchor="ctr">
                    <a:solidFill>
                      <a:schemeClr val="bg1"/>
                    </a:solidFill>
                  </a:tcPr>
                </a:tc>
                <a:tc hMerge="1">
                  <a:txBody>
                    <a:bodyPr/>
                    <a:lstStyle/>
                    <a:p>
                      <a:endParaRPr lang="en-US"/>
                    </a:p>
                  </a:txBody>
                  <a:tcPr/>
                </a:tc>
                <a:tc gridSpan="2">
                  <a:txBody>
                    <a:bodyPr/>
                    <a:lstStyle/>
                    <a:p>
                      <a:r>
                        <a:rPr lang="en-US" sz="900" dirty="0" smtClean="0"/>
                        <a:t>L.1,4</a:t>
                      </a:r>
                      <a:endParaRPr lang="en-US" sz="900" dirty="0"/>
                    </a:p>
                  </a:txBody>
                  <a:tcPr marL="100584" marR="100584" marT="48813" marB="48813" anchor="ctr">
                    <a:solidFill>
                      <a:schemeClr val="bg1"/>
                    </a:solidFill>
                  </a:tcPr>
                </a:tc>
                <a:tc hMerge="1">
                  <a:txBody>
                    <a:bodyPr/>
                    <a:lstStyle/>
                    <a:p>
                      <a:endParaRPr lang="en-US"/>
                    </a:p>
                  </a:txBody>
                  <a:tcPr/>
                </a:tc>
                <a:tc gridSpan="2">
                  <a:txBody>
                    <a:bodyPr/>
                    <a:lstStyle/>
                    <a:p>
                      <a:pPr algn="l"/>
                      <a:r>
                        <a:rPr lang="en-US" sz="900" dirty="0" smtClean="0"/>
                        <a:t>RI.3,4</a:t>
                      </a:r>
                      <a:endParaRPr lang="en-US" sz="900" dirty="0"/>
                    </a:p>
                  </a:txBody>
                  <a:tcPr marL="100584" marR="100584" marT="48813" marB="48813" anchor="ctr">
                    <a:solidFill>
                      <a:schemeClr val="bg1"/>
                    </a:solidFill>
                  </a:tcPr>
                </a:tc>
                <a:tc hMerge="1">
                  <a:txBody>
                    <a:bodyPr/>
                    <a:lstStyle/>
                    <a:p>
                      <a:endParaRPr lang="en-US" sz="900" dirty="0"/>
                    </a:p>
                  </a:txBody>
                  <a:tcPr marL="100584" marR="100584" marT="48813" marB="48813" anchor="ctr">
                    <a:solidFill>
                      <a:schemeClr val="bg1"/>
                    </a:solidFill>
                  </a:tcPr>
                </a:tc>
                <a:tc>
                  <a:txBody>
                    <a:bodyPr/>
                    <a:lstStyle/>
                    <a:p>
                      <a:r>
                        <a:rPr lang="en-US" sz="900" dirty="0" smtClean="0"/>
                        <a:t>W.2a,b</a:t>
                      </a:r>
                      <a:endParaRPr lang="en-US" sz="900" dirty="0"/>
                    </a:p>
                  </a:txBody>
                  <a:tcPr marL="100584" marR="100584" marT="48813" marB="48813" anchor="ctr">
                    <a:solidFill>
                      <a:schemeClr val="bg1"/>
                    </a:solidFill>
                  </a:tcPr>
                </a:tc>
                <a:tc gridSpan="2">
                  <a:txBody>
                    <a:bodyPr/>
                    <a:lstStyle/>
                    <a:p>
                      <a:r>
                        <a:rPr lang="en-US" sz="900" dirty="0" smtClean="0"/>
                        <a:t>L.1,4,5</a:t>
                      </a:r>
                      <a:endParaRPr lang="en-US" sz="900" dirty="0"/>
                    </a:p>
                  </a:txBody>
                  <a:tcPr marL="100584" marR="100584" marT="48813" marB="48813" anchor="ctr">
                    <a:solidFill>
                      <a:schemeClr val="bg1"/>
                    </a:solidFill>
                  </a:tcPr>
                </a:tc>
                <a:tc hMerge="1">
                  <a:txBody>
                    <a:bodyPr/>
                    <a:lstStyle/>
                    <a:p>
                      <a:endParaRPr lang="en-US" sz="1000" dirty="0"/>
                    </a:p>
                  </a:txBody>
                  <a:tcPr marL="100584" marR="100584" marT="50292" marB="50292" anchor="ctr">
                    <a:solidFill>
                      <a:schemeClr val="bg1"/>
                    </a:solidFill>
                  </a:tcPr>
                </a:tc>
                <a:tc gridSpan="2">
                  <a:txBody>
                    <a:bodyPr/>
                    <a:lstStyle/>
                    <a:p>
                      <a:r>
                        <a:rPr lang="en-US" sz="900" dirty="0" smtClean="0"/>
                        <a:t>RI.3,4</a:t>
                      </a:r>
                      <a:endParaRPr lang="en-US" sz="900" dirty="0"/>
                    </a:p>
                  </a:txBody>
                  <a:tcPr marL="100584" marR="100584" marT="48813" marB="48813" anchor="ctr">
                    <a:solidFill>
                      <a:schemeClr val="bg1"/>
                    </a:solidFill>
                  </a:tcPr>
                </a:tc>
                <a:tc hMerge="1">
                  <a:txBody>
                    <a:bodyPr/>
                    <a:lstStyle/>
                    <a:p>
                      <a:endParaRPr lang="en-US" sz="900" dirty="0"/>
                    </a:p>
                  </a:txBody>
                  <a:tcPr marL="100584" marR="100584" marT="50292" marB="50292" anchor="ctr">
                    <a:solidFill>
                      <a:schemeClr val="bg1"/>
                    </a:solidFill>
                  </a:tcPr>
                </a:tc>
                <a:tc gridSpan="2">
                  <a:txBody>
                    <a:bodyPr/>
                    <a:lstStyle/>
                    <a:p>
                      <a:r>
                        <a:rPr lang="en-US" sz="900" dirty="0" smtClean="0"/>
                        <a:t>W.2.</a:t>
                      </a:r>
                      <a:r>
                        <a:rPr lang="en-US" sz="900" baseline="0" dirty="0" smtClean="0"/>
                        <a:t> </a:t>
                      </a:r>
                      <a:r>
                        <a:rPr lang="en-US" sz="900" dirty="0" smtClean="0"/>
                        <a:t>a,b</a:t>
                      </a:r>
                      <a:endParaRPr lang="en-US" sz="900" dirty="0"/>
                    </a:p>
                  </a:txBody>
                  <a:tcPr marL="100584" marR="100584" marT="48813" marB="48813" anchor="ctr">
                    <a:solidFill>
                      <a:schemeClr val="bg1"/>
                    </a:solidFill>
                  </a:tcPr>
                </a:tc>
                <a:tc hMerge="1">
                  <a:txBody>
                    <a:bodyPr/>
                    <a:lstStyle/>
                    <a:p>
                      <a:endParaRPr lang="en-US"/>
                    </a:p>
                  </a:txBody>
                  <a:tcPr/>
                </a:tc>
                <a:tc>
                  <a:txBody>
                    <a:bodyPr/>
                    <a:lstStyle/>
                    <a:p>
                      <a:r>
                        <a:rPr lang="en-US" sz="800" dirty="0" smtClean="0"/>
                        <a:t>L.5-6</a:t>
                      </a:r>
                      <a:endParaRPr lang="en-US" sz="800" dirty="0"/>
                    </a:p>
                  </a:txBody>
                  <a:tcPr marL="100584" marR="100584" marT="48813" marB="48813" anchor="ctr">
                    <a:solidFill>
                      <a:schemeClr val="bg1"/>
                    </a:solidFill>
                  </a:tcPr>
                </a:tc>
              </a:tr>
              <a:tr h="432906">
                <a:tc>
                  <a:txBody>
                    <a:bodyPr/>
                    <a:lstStyle/>
                    <a:p>
                      <a:pPr marL="0" indent="0" algn="l">
                        <a:buFont typeface="Arial" panose="020B0604020202020204" pitchFamily="34" charset="0"/>
                        <a:buNone/>
                      </a:pPr>
                      <a:r>
                        <a:rPr lang="en-US" sz="1100" b="0" dirty="0" smtClean="0"/>
                        <a:t>Depth of Knowledge Level</a:t>
                      </a:r>
                      <a:endParaRPr lang="en-US" sz="1100" b="0" dirty="0"/>
                    </a:p>
                  </a:txBody>
                  <a:tcPr marL="100584" marR="100584" marT="48813" marB="48813" anchor="ctr">
                    <a:solidFill>
                      <a:schemeClr val="bg1"/>
                    </a:solidFill>
                  </a:tcPr>
                </a:tc>
                <a:tc gridSpan="5">
                  <a:txBody>
                    <a:bodyPr/>
                    <a:lstStyle/>
                    <a:p>
                      <a:r>
                        <a:rPr lang="en-US" sz="1100" dirty="0" smtClean="0"/>
                        <a:t>DOK-1</a:t>
                      </a:r>
                      <a:endParaRPr lang="en-US" sz="1100" dirty="0"/>
                    </a:p>
                  </a:txBody>
                  <a:tcPr marL="100584" marR="100584" marT="48813" marB="48813" anchor="ctr">
                    <a:solidFill>
                      <a:schemeClr val="bg1"/>
                    </a:solidFill>
                  </a:tcPr>
                </a:tc>
                <a:tc hMerge="1">
                  <a:txBody>
                    <a:bodyPr/>
                    <a:lstStyle/>
                    <a:p>
                      <a:endParaRPr lang="en-US" sz="1100"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DOK-</a:t>
                      </a:r>
                      <a:r>
                        <a:rPr lang="en-US" sz="1100" baseline="0" dirty="0" smtClean="0"/>
                        <a:t> 3</a:t>
                      </a:r>
                      <a:endParaRPr lang="en-US" sz="1100" dirty="0"/>
                    </a:p>
                  </a:txBody>
                  <a:tcPr marL="100584" marR="100584" marT="48813" marB="48813" anchor="ctr">
                    <a:solidFill>
                      <a:schemeClr val="bg1"/>
                    </a:solidFill>
                  </a:tcPr>
                </a:tc>
                <a:tc hMerge="1">
                  <a:txBody>
                    <a:bodyPr/>
                    <a:lstStyle/>
                    <a:p>
                      <a:endParaRPr lang="en-US" sz="1100"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DOK - 3</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DOK-3</a:t>
                      </a:r>
                      <a:endParaRPr lang="en-US" sz="1100" dirty="0"/>
                    </a:p>
                  </a:txBody>
                  <a:tcPr marL="100584" marR="100584" marT="48813" marB="48813" anchor="ctr">
                    <a:solidFill>
                      <a:schemeClr val="bg1"/>
                    </a:solidFill>
                  </a:tcPr>
                </a:tc>
                <a:tc hMerge="1">
                  <a:txBody>
                    <a:bodyPr/>
                    <a:lstStyle/>
                    <a:p>
                      <a:endParaRPr lang="en-US"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32906">
                <a:tc>
                  <a:txBody>
                    <a:bodyPr/>
                    <a:lstStyle/>
                    <a:p>
                      <a:pPr marL="0" indent="0" algn="l">
                        <a:buFont typeface="Arial" panose="020B0604020202020204" pitchFamily="34" charset="0"/>
                        <a:buNone/>
                      </a:pPr>
                      <a:r>
                        <a:rPr lang="en-US" sz="1100" b="0" dirty="0" smtClean="0"/>
                        <a:t>Task Learning Target</a:t>
                      </a:r>
                      <a:endParaRPr lang="en-US" sz="1100" b="0" dirty="0"/>
                    </a:p>
                  </a:txBody>
                  <a:tcPr marL="100584" marR="100584" marT="48813" marB="48813" anchor="ctr">
                    <a:solidFill>
                      <a:schemeClr val="bg1"/>
                    </a:solidFill>
                  </a:tcPr>
                </a:tc>
                <a:tc gridSpan="5">
                  <a:txBody>
                    <a:bodyPr/>
                    <a:lstStyle/>
                    <a:p>
                      <a:r>
                        <a:rPr lang="en-US" sz="1100" dirty="0" smtClean="0"/>
                        <a:t>Identify the  Topic</a:t>
                      </a:r>
                      <a:endParaRPr lang="en-US" sz="1100" dirty="0"/>
                    </a:p>
                  </a:txBody>
                  <a:tcPr marL="100584" marR="100584" marT="48813" marB="48813" anchor="ctr">
                    <a:solidFill>
                      <a:schemeClr val="bg1"/>
                    </a:solidFill>
                  </a:tcPr>
                </a:tc>
                <a:tc hMerge="1">
                  <a:txBody>
                    <a:bodyPr/>
                    <a:lstStyle/>
                    <a:p>
                      <a:endParaRPr lang="en-US" sz="1100"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Write a Topic Sentence (Main Idea – Central idea)</a:t>
                      </a:r>
                      <a:endParaRPr lang="en-US" sz="1100" dirty="0"/>
                    </a:p>
                  </a:txBody>
                  <a:tcPr marL="100584" marR="100584" marT="48813" marB="48813" anchor="ctr">
                    <a:solidFill>
                      <a:schemeClr val="bg1"/>
                    </a:solidFill>
                  </a:tcPr>
                </a:tc>
                <a:tc hMerge="1">
                  <a:txBody>
                    <a:bodyPr/>
                    <a:lstStyle/>
                    <a:p>
                      <a:endParaRPr lang="en-US" sz="1100"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Write Background Knowledge</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Write a Hook</a:t>
                      </a:r>
                      <a:endParaRPr lang="en-US" sz="1100" dirty="0"/>
                    </a:p>
                  </a:txBody>
                  <a:tcPr marL="100584" marR="100584" marT="48813" marB="48813" anchor="ctr">
                    <a:solidFill>
                      <a:schemeClr val="bg1"/>
                    </a:solidFill>
                  </a:tcPr>
                </a:tc>
                <a:tc hMerge="1">
                  <a:txBody>
                    <a:bodyPr/>
                    <a:lstStyle/>
                    <a:p>
                      <a:endParaRPr lang="en-US"/>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Date Placeholder 2"/>
          <p:cNvSpPr>
            <a:spLocks noGrp="1"/>
          </p:cNvSpPr>
          <p:nvPr>
            <p:ph type="dt" sz="half" idx="10"/>
          </p:nvPr>
        </p:nvSpPr>
        <p:spPr/>
        <p:txBody>
          <a:bodyPr/>
          <a:lstStyle/>
          <a:p>
            <a:r>
              <a:rPr lang="en-US" smtClean="0"/>
              <a:t>10/3/2016</a:t>
            </a:r>
            <a:endParaRPr lang="en-US" dirty="0"/>
          </a:p>
        </p:txBody>
      </p:sp>
      <p:sp>
        <p:nvSpPr>
          <p:cNvPr id="4" name="Slide Number Placeholder 3"/>
          <p:cNvSpPr>
            <a:spLocks noGrp="1"/>
          </p:cNvSpPr>
          <p:nvPr>
            <p:ph type="sldNum" sz="quarter" idx="12"/>
          </p:nvPr>
        </p:nvSpPr>
        <p:spPr/>
        <p:txBody>
          <a:bodyPr/>
          <a:lstStyle/>
          <a:p>
            <a:fld id="{CBAC3556-5FAF-4CEF-BDF2-3BC833A9967C}" type="slidenum">
              <a:rPr lang="en-US" smtClean="0"/>
              <a:t>6</a:t>
            </a:fld>
            <a:endParaRPr lang="en-US" dirty="0"/>
          </a:p>
        </p:txBody>
      </p:sp>
    </p:spTree>
    <p:extLst>
      <p:ext uri="{BB962C8B-B14F-4D97-AF65-F5344CB8AC3E}">
        <p14:creationId xmlns:p14="http://schemas.microsoft.com/office/powerpoint/2010/main" val="498467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483492390"/>
              </p:ext>
            </p:extLst>
          </p:nvPr>
        </p:nvGraphicFramePr>
        <p:xfrm>
          <a:off x="242888" y="349942"/>
          <a:ext cx="7372350" cy="9073550"/>
        </p:xfrm>
        <a:graphic>
          <a:graphicData uri="http://schemas.openxmlformats.org/drawingml/2006/table">
            <a:tbl>
              <a:tblPr firstRow="1" bandRow="1">
                <a:tableStyleId>{5C22544A-7EE6-4342-B048-85BDC9FD1C3A}</a:tableStyleId>
              </a:tblPr>
              <a:tblGrid>
                <a:gridCol w="6715125"/>
                <a:gridCol w="657225"/>
              </a:tblGrid>
              <a:tr h="331236">
                <a:tc gridSpan="2">
                  <a:txBody>
                    <a:bodyPr/>
                    <a:lstStyle/>
                    <a:p>
                      <a:pPr algn="ctr"/>
                      <a:r>
                        <a:rPr lang="en-US" dirty="0" smtClean="0"/>
                        <a:t>Lesson Table of Contents</a:t>
                      </a:r>
                      <a:endParaRPr lang="en-US" dirty="0"/>
                    </a:p>
                  </a:txBody>
                  <a:tcPr/>
                </a:tc>
                <a:tc hMerge="1">
                  <a:txBody>
                    <a:bodyPr/>
                    <a:lstStyle/>
                    <a:p>
                      <a:endParaRPr lang="en-US"/>
                    </a:p>
                  </a:txBody>
                  <a:tcPr/>
                </a:tc>
              </a:tr>
              <a:tr h="308966">
                <a:tc gridSpan="2">
                  <a:txBody>
                    <a:bodyPr/>
                    <a:lstStyle/>
                    <a:p>
                      <a:pPr algn="l"/>
                      <a:r>
                        <a:rPr lang="en-US" sz="1200" b="1" dirty="0" smtClean="0"/>
                        <a:t>READ LESSONS</a:t>
                      </a:r>
                      <a:endParaRPr lang="en-US" sz="1200" b="1" dirty="0"/>
                    </a:p>
                  </a:txBody>
                  <a:tcPr>
                    <a:solidFill>
                      <a:schemeClr val="accent4">
                        <a:lumMod val="40000"/>
                        <a:lumOff val="60000"/>
                      </a:schemeClr>
                    </a:solidFill>
                  </a:tcPr>
                </a:tc>
                <a:tc hMerge="1">
                  <a:txBody>
                    <a:bodyPr/>
                    <a:lstStyle/>
                    <a:p>
                      <a:endParaRPr lang="en-US"/>
                    </a:p>
                  </a:txBody>
                  <a:tcPr/>
                </a:tc>
              </a:tr>
              <a:tr h="0">
                <a:tc>
                  <a:txBody>
                    <a:bodyPr/>
                    <a:lstStyle/>
                    <a:p>
                      <a:pPr algn="l"/>
                      <a:r>
                        <a:rPr lang="en-US" sz="1100" dirty="0" smtClean="0"/>
                        <a:t>Lesson  1 - T – Part 1: </a:t>
                      </a:r>
                      <a:r>
                        <a:rPr lang="en-US" sz="1100" baseline="0" dirty="0" smtClean="0"/>
                        <a:t> </a:t>
                      </a:r>
                      <a:r>
                        <a:rPr lang="en-US" sz="1100" dirty="0" smtClean="0"/>
                        <a:t>Identifying</a:t>
                      </a:r>
                      <a:r>
                        <a:rPr lang="en-US" sz="1100" baseline="0" dirty="0" smtClean="0"/>
                        <a:t> the Topic K – 6 Generic Lesson</a:t>
                      </a:r>
                      <a:endParaRPr lang="en-US" sz="1100" dirty="0"/>
                    </a:p>
                  </a:txBody>
                  <a:tcPr anchor="ctr">
                    <a:solidFill>
                      <a:schemeClr val="accent4">
                        <a:lumMod val="20000"/>
                        <a:lumOff val="80000"/>
                      </a:schemeClr>
                    </a:solidFill>
                  </a:tcPr>
                </a:tc>
                <a:tc>
                  <a:txBody>
                    <a:bodyPr/>
                    <a:lstStyle/>
                    <a:p>
                      <a:pPr algn="ctr"/>
                      <a:r>
                        <a:rPr lang="en-US" sz="1100" b="1" dirty="0" smtClean="0"/>
                        <a:t>8</a:t>
                      </a:r>
                      <a:endParaRPr lang="en-US" sz="1100" b="1" dirty="0"/>
                    </a:p>
                  </a:txBody>
                  <a:tcPr anchor="ctr">
                    <a:solidFill>
                      <a:schemeClr val="accent4">
                        <a:lumMod val="20000"/>
                        <a:lumOff val="80000"/>
                      </a:schemeClr>
                    </a:solidFill>
                  </a:tcPr>
                </a:tc>
              </a:tr>
              <a:tr h="0">
                <a:tc>
                  <a:txBody>
                    <a:bodyPr/>
                    <a:lstStyle/>
                    <a:p>
                      <a:pPr algn="l"/>
                      <a:r>
                        <a:rPr lang="en-US" sz="1100" b="1" dirty="0" smtClean="0"/>
                        <a:t>Grade 5</a:t>
                      </a:r>
                      <a:r>
                        <a:rPr lang="en-US" sz="1100" b="1" baseline="0" dirty="0" smtClean="0"/>
                        <a:t> </a:t>
                      </a:r>
                      <a:r>
                        <a:rPr lang="en-US" sz="1100" b="1" dirty="0" smtClean="0"/>
                        <a:t> Suggestions for Identifying the Topic</a:t>
                      </a:r>
                      <a:endParaRPr lang="en-US" sz="1100" b="1" dirty="0"/>
                    </a:p>
                  </a:txBody>
                  <a:tcPr anchor="ctr">
                    <a:solidFill>
                      <a:schemeClr val="accent4">
                        <a:lumMod val="40000"/>
                        <a:lumOff val="60000"/>
                      </a:schemeClr>
                    </a:solidFill>
                  </a:tcPr>
                </a:tc>
                <a:tc>
                  <a:txBody>
                    <a:bodyPr/>
                    <a:lstStyle/>
                    <a:p>
                      <a:pPr algn="ctr"/>
                      <a:r>
                        <a:rPr lang="en-US" sz="1100" b="1" dirty="0" smtClean="0"/>
                        <a:t>9</a:t>
                      </a:r>
                      <a:endParaRPr lang="en-US" sz="1100" b="1" dirty="0"/>
                    </a:p>
                  </a:txBody>
                  <a:tcPr anchor="ctr">
                    <a:solidFill>
                      <a:schemeClr val="accent4">
                        <a:lumMod val="40000"/>
                        <a:lumOff val="60000"/>
                      </a:schemeClr>
                    </a:solidFill>
                  </a:tcPr>
                </a:tc>
              </a:tr>
              <a:tr h="163707">
                <a:tc>
                  <a:txBody>
                    <a:bodyPr/>
                    <a:lstStyle/>
                    <a:p>
                      <a:pPr algn="l"/>
                      <a:r>
                        <a:rPr lang="en-US" sz="1100" dirty="0" smtClean="0"/>
                        <a:t>Lesson  1 - T</a:t>
                      </a:r>
                      <a:r>
                        <a:rPr lang="en-US" sz="1100" baseline="0" dirty="0" smtClean="0"/>
                        <a:t> – Part 2:  </a:t>
                      </a:r>
                      <a:r>
                        <a:rPr lang="en-US" sz="1100" dirty="0" smtClean="0"/>
                        <a:t>Identifying the Topic Sentence (Main Idea) K-6 Generic Lesson</a:t>
                      </a:r>
                      <a:endParaRPr lang="en-US" sz="1100" dirty="0"/>
                    </a:p>
                  </a:txBody>
                  <a:tcPr anchor="ctr">
                    <a:solidFill>
                      <a:schemeClr val="accent4">
                        <a:lumMod val="20000"/>
                        <a:lumOff val="80000"/>
                      </a:schemeClr>
                    </a:solidFill>
                  </a:tcPr>
                </a:tc>
                <a:tc>
                  <a:txBody>
                    <a:bodyPr/>
                    <a:lstStyle/>
                    <a:p>
                      <a:pPr algn="ctr"/>
                      <a:r>
                        <a:rPr lang="en-US" sz="1100" b="1" dirty="0" smtClean="0"/>
                        <a:t>10</a:t>
                      </a:r>
                      <a:endParaRPr lang="en-US" sz="1100" b="1" dirty="0"/>
                    </a:p>
                  </a:txBody>
                  <a:tcPr anchor="ctr">
                    <a:solidFill>
                      <a:schemeClr val="accent4">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5  Suggestions for Identifying the Topic</a:t>
                      </a:r>
                      <a:r>
                        <a:rPr kumimoji="0" lang="en-US" sz="1100" b="1" i="0" u="none" strike="noStrike" kern="1200" cap="none" spc="0" normalizeH="0" baseline="0" noProof="0" dirty="0" smtClean="0">
                          <a:ln>
                            <a:noFill/>
                          </a:ln>
                          <a:solidFill>
                            <a:schemeClr val="dk1"/>
                          </a:solidFill>
                          <a:effectLst/>
                          <a:uLnTx/>
                          <a:uFillTx/>
                          <a:latin typeface="+mn-lt"/>
                          <a:ea typeface="+mn-ea"/>
                          <a:cs typeface="+mn-cs"/>
                        </a:rPr>
                        <a:t> Sentence (M.I.)</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accent4">
                        <a:lumMod val="40000"/>
                        <a:lumOff val="60000"/>
                      </a:schemeClr>
                    </a:solidFill>
                  </a:tcPr>
                </a:tc>
                <a:tc>
                  <a:txBody>
                    <a:bodyPr/>
                    <a:lstStyle/>
                    <a:p>
                      <a:pPr algn="ctr"/>
                      <a:r>
                        <a:rPr lang="en-US" sz="1100" b="1" dirty="0" smtClean="0"/>
                        <a:t>11</a:t>
                      </a:r>
                      <a:endParaRPr lang="en-US" sz="1100" b="1" dirty="0"/>
                    </a:p>
                  </a:txBody>
                  <a:tcPr anchor="ctr">
                    <a:solidFill>
                      <a:schemeClr val="accent4">
                        <a:lumMod val="40000"/>
                        <a:lumOff val="60000"/>
                      </a:schemeClr>
                    </a:solidFill>
                  </a:tcPr>
                </a:tc>
              </a:tr>
              <a:tr h="0">
                <a:tc>
                  <a:txBody>
                    <a:bodyPr/>
                    <a:lstStyle/>
                    <a:p>
                      <a:pPr algn="l"/>
                      <a:r>
                        <a:rPr lang="en-US" sz="1100" dirty="0" smtClean="0"/>
                        <a:t>Lesson </a:t>
                      </a:r>
                      <a:r>
                        <a:rPr lang="en-US" sz="1100" baseline="0" dirty="0" smtClean="0"/>
                        <a:t> 2– B:  Identifying the Background Knowledge/Hook K-6 Generic Lesson (two parts of a Bridge)</a:t>
                      </a:r>
                      <a:endParaRPr lang="en-US" sz="1100" dirty="0"/>
                    </a:p>
                  </a:txBody>
                  <a:tcPr anchor="ctr">
                    <a:solidFill>
                      <a:schemeClr val="accent4">
                        <a:lumMod val="20000"/>
                        <a:lumOff val="80000"/>
                      </a:schemeClr>
                    </a:solidFill>
                  </a:tcPr>
                </a:tc>
                <a:tc>
                  <a:txBody>
                    <a:bodyPr/>
                    <a:lstStyle/>
                    <a:p>
                      <a:pPr algn="ctr"/>
                      <a:r>
                        <a:rPr lang="en-US" sz="1100" b="1" dirty="0" smtClean="0"/>
                        <a:t>12</a:t>
                      </a:r>
                      <a:endParaRPr lang="en-US" sz="1100" b="1" dirty="0"/>
                    </a:p>
                  </a:txBody>
                  <a:tcPr anchor="ctr">
                    <a:solidFill>
                      <a:schemeClr val="accent4">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5  Suggestions for Identifying the Background Knowledge and Hook (two parts of a Bridge</a:t>
                      </a:r>
                    </a:p>
                  </a:txBody>
                  <a:tcPr anchor="ctr">
                    <a:solidFill>
                      <a:schemeClr val="accent4">
                        <a:lumMod val="40000"/>
                        <a:lumOff val="60000"/>
                      </a:schemeClr>
                    </a:solidFill>
                  </a:tcPr>
                </a:tc>
                <a:tc>
                  <a:txBody>
                    <a:bodyPr/>
                    <a:lstStyle/>
                    <a:p>
                      <a:pPr algn="ctr"/>
                      <a:r>
                        <a:rPr lang="en-US" sz="1100" b="1" dirty="0" smtClean="0"/>
                        <a:t>13</a:t>
                      </a:r>
                      <a:endParaRPr lang="en-US" sz="1100" b="1" dirty="0"/>
                    </a:p>
                  </a:txBody>
                  <a:tcPr anchor="ctr">
                    <a:solidFill>
                      <a:schemeClr val="accent4">
                        <a:lumMod val="40000"/>
                        <a:lumOff val="60000"/>
                      </a:schemeClr>
                    </a:solidFill>
                  </a:tcPr>
                </a:tc>
              </a:tr>
              <a:tr h="0">
                <a:tc>
                  <a:txBody>
                    <a:bodyPr/>
                    <a:lstStyle/>
                    <a:p>
                      <a:pPr algn="l"/>
                      <a:endParaRPr lang="en-US" sz="300" dirty="0"/>
                    </a:p>
                  </a:txBody>
                  <a:tcPr anchor="ctr">
                    <a:solidFill>
                      <a:schemeClr val="bg1">
                        <a:lumMod val="50000"/>
                      </a:schemeClr>
                    </a:solidFill>
                  </a:tcPr>
                </a:tc>
                <a:tc>
                  <a:txBody>
                    <a:bodyPr/>
                    <a:lstStyle/>
                    <a:p>
                      <a:endParaRPr lang="en-US"/>
                    </a:p>
                  </a:txBody>
                  <a:tcPr anchor="ctr">
                    <a:solidFill>
                      <a:schemeClr val="bg1">
                        <a:lumMod val="50000"/>
                      </a:schemeClr>
                    </a:solidFill>
                  </a:tcPr>
                </a:tc>
              </a:tr>
              <a:tr h="0">
                <a:tc>
                  <a:txBody>
                    <a:bodyPr/>
                    <a:lstStyle/>
                    <a:p>
                      <a:pPr algn="l"/>
                      <a:r>
                        <a:rPr lang="en-US" sz="1200" b="1" dirty="0" smtClean="0"/>
                        <a:t>WRITE</a:t>
                      </a:r>
                      <a:r>
                        <a:rPr lang="en-US" sz="1200" b="1" baseline="0" dirty="0" smtClean="0"/>
                        <a:t> TO REVISE LESSONS</a:t>
                      </a:r>
                      <a:endParaRPr lang="en-US" sz="1200" b="1" dirty="0"/>
                    </a:p>
                  </a:txBody>
                  <a:tcPr anchor="ctr">
                    <a:solidFill>
                      <a:schemeClr val="accent6">
                        <a:lumMod val="40000"/>
                        <a:lumOff val="60000"/>
                      </a:schemeClr>
                    </a:solidFill>
                  </a:tcPr>
                </a:tc>
                <a:tc>
                  <a:txBody>
                    <a:bodyPr/>
                    <a:lstStyle/>
                    <a:p>
                      <a:endParaRPr lang="en-US"/>
                    </a:p>
                  </a:txBody>
                  <a:tcPr anchor="ctr">
                    <a:solidFill>
                      <a:schemeClr val="accent6">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3 - T – Part 1:  Identifying the Topic , (What is a draft) K – 6 Generic Lesson</a:t>
                      </a:r>
                    </a:p>
                  </a:txBody>
                  <a:tcPr anchor="ctr">
                    <a:solidFill>
                      <a:schemeClr val="accent6">
                        <a:lumMod val="20000"/>
                        <a:lumOff val="80000"/>
                      </a:schemeClr>
                    </a:solidFill>
                  </a:tcPr>
                </a:tc>
                <a:tc>
                  <a:txBody>
                    <a:bodyPr/>
                    <a:lstStyle/>
                    <a:p>
                      <a:pPr algn="ctr"/>
                      <a:r>
                        <a:rPr lang="en-US" sz="1100" b="1" dirty="0" smtClean="0"/>
                        <a:t>14</a:t>
                      </a:r>
                      <a:endParaRPr lang="en-US" sz="1100" b="1" dirty="0"/>
                    </a:p>
                  </a:txBody>
                  <a:tcPr anchor="ctr">
                    <a:solidFill>
                      <a:schemeClr val="accent6">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5  Suggestions for Identifying the Topic</a:t>
                      </a:r>
                      <a:r>
                        <a:rPr kumimoji="0" lang="en-US" sz="1100" b="1" i="0" u="none" strike="noStrike" kern="1200" cap="none" spc="0" normalizeH="0" baseline="0" noProof="0" dirty="0" smtClean="0">
                          <a:ln>
                            <a:noFill/>
                          </a:ln>
                          <a:solidFill>
                            <a:schemeClr val="dk1"/>
                          </a:solidFill>
                          <a:effectLst/>
                          <a:uLnTx/>
                          <a:uFillTx/>
                          <a:latin typeface="+mn-lt"/>
                          <a:ea typeface="+mn-ea"/>
                          <a:cs typeface="+mn-cs"/>
                        </a:rPr>
                        <a:t>  (What is a draft)</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accent6">
                        <a:lumMod val="40000"/>
                        <a:lumOff val="60000"/>
                      </a:schemeClr>
                    </a:solidFill>
                  </a:tcPr>
                </a:tc>
                <a:tc>
                  <a:txBody>
                    <a:bodyPr/>
                    <a:lstStyle/>
                    <a:p>
                      <a:pPr algn="ctr"/>
                      <a:r>
                        <a:rPr lang="en-US" sz="1100" b="1" dirty="0" smtClean="0"/>
                        <a:t>15</a:t>
                      </a:r>
                      <a:endParaRPr lang="en-US" sz="1100" b="1" dirty="0"/>
                    </a:p>
                  </a:txBody>
                  <a:tcPr anchor="ctr">
                    <a:solidFill>
                      <a:schemeClr val="accent6">
                        <a:lumMod val="40000"/>
                        <a:lumOff val="60000"/>
                      </a:schemeClr>
                    </a:solidFill>
                  </a:tcPr>
                </a:tc>
              </a:tr>
              <a:tr h="0">
                <a:tc>
                  <a:txBody>
                    <a:bodyPr/>
                    <a:lstStyle/>
                    <a:p>
                      <a:pPr algn="l"/>
                      <a:r>
                        <a:rPr lang="en-US" sz="1100" dirty="0" smtClean="0"/>
                        <a:t>Lesson 3 – T – Part 2:</a:t>
                      </a:r>
                      <a:r>
                        <a:rPr lang="en-US" sz="1100" baseline="0" dirty="0" smtClean="0"/>
                        <a:t> </a:t>
                      </a:r>
                      <a:r>
                        <a:rPr lang="en-US" sz="1100" dirty="0" smtClean="0"/>
                        <a:t>Revising a Pre-Selected Topic Sentence K – 6 Generic Lesson</a:t>
                      </a:r>
                      <a:endParaRPr lang="en-US" sz="1100" dirty="0"/>
                    </a:p>
                  </a:txBody>
                  <a:tcPr anchor="ctr">
                    <a:solidFill>
                      <a:schemeClr val="accent6">
                        <a:lumMod val="20000"/>
                        <a:lumOff val="80000"/>
                      </a:schemeClr>
                    </a:solidFill>
                  </a:tcPr>
                </a:tc>
                <a:tc>
                  <a:txBody>
                    <a:bodyPr/>
                    <a:lstStyle/>
                    <a:p>
                      <a:pPr algn="ctr"/>
                      <a:r>
                        <a:rPr lang="en-US" sz="1100" b="1" dirty="0" smtClean="0"/>
                        <a:t>16</a:t>
                      </a:r>
                      <a:endParaRPr lang="en-US" sz="1100" b="1" dirty="0"/>
                    </a:p>
                  </a:txBody>
                  <a:tcPr anchor="ctr">
                    <a:solidFill>
                      <a:schemeClr val="accent6">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5  Suggestions for Revising a Pre-Selected Topic Sentence</a:t>
                      </a:r>
                    </a:p>
                  </a:txBody>
                  <a:tcPr anchor="ctr">
                    <a:solidFill>
                      <a:schemeClr val="accent6">
                        <a:lumMod val="40000"/>
                        <a:lumOff val="60000"/>
                      </a:schemeClr>
                    </a:solidFill>
                  </a:tcPr>
                </a:tc>
                <a:tc>
                  <a:txBody>
                    <a:bodyPr/>
                    <a:lstStyle/>
                    <a:p>
                      <a:pPr algn="ctr"/>
                      <a:r>
                        <a:rPr lang="en-US" sz="1100" b="1" dirty="0" smtClean="0"/>
                        <a:t>17</a:t>
                      </a:r>
                      <a:endParaRPr lang="en-US" sz="1100" b="1" dirty="0"/>
                    </a:p>
                  </a:txBody>
                  <a:tcPr anchor="ctr">
                    <a:solidFill>
                      <a:schemeClr val="accent6">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4 – B Revising Pre-Selected Background Knowledge  Sentences K – 6 Generic Lesson</a:t>
                      </a:r>
                    </a:p>
                  </a:txBody>
                  <a:tcPr anchor="ctr">
                    <a:solidFill>
                      <a:schemeClr val="accent6">
                        <a:lumMod val="20000"/>
                        <a:lumOff val="80000"/>
                      </a:schemeClr>
                    </a:solidFill>
                  </a:tcPr>
                </a:tc>
                <a:tc>
                  <a:txBody>
                    <a:bodyPr/>
                    <a:lstStyle/>
                    <a:p>
                      <a:pPr algn="ctr"/>
                      <a:r>
                        <a:rPr lang="en-US" sz="1100" b="1" dirty="0" smtClean="0"/>
                        <a:t>18-19</a:t>
                      </a:r>
                      <a:endParaRPr lang="en-US" sz="1100" b="1" dirty="0"/>
                    </a:p>
                  </a:txBody>
                  <a:tcPr anchor="ctr">
                    <a:solidFill>
                      <a:schemeClr val="accent6">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Blank Notes Page</a:t>
                      </a:r>
                    </a:p>
                  </a:txBody>
                  <a:tcPr anchor="ctr">
                    <a:solidFill>
                      <a:schemeClr val="accent6">
                        <a:lumMod val="40000"/>
                        <a:lumOff val="60000"/>
                      </a:schemeClr>
                    </a:solidFill>
                  </a:tcPr>
                </a:tc>
                <a:tc>
                  <a:txBody>
                    <a:bodyPr/>
                    <a:lstStyle/>
                    <a:p>
                      <a:pPr algn="ctr"/>
                      <a:r>
                        <a:rPr lang="en-US" sz="1100" b="1" dirty="0" smtClean="0"/>
                        <a:t>20</a:t>
                      </a:r>
                      <a:endParaRPr lang="en-US" sz="1100" b="1" dirty="0"/>
                    </a:p>
                  </a:txBody>
                  <a:tcPr anchor="ctr">
                    <a:solidFill>
                      <a:schemeClr val="accent6">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5  Suggestions for Revising Pre-Selected Background Knowledge Sentences</a:t>
                      </a:r>
                    </a:p>
                  </a:txBody>
                  <a:tcPr anchor="ctr">
                    <a:solidFill>
                      <a:schemeClr val="accent6">
                        <a:lumMod val="20000"/>
                        <a:lumOff val="80000"/>
                      </a:schemeClr>
                    </a:solidFill>
                  </a:tcPr>
                </a:tc>
                <a:tc>
                  <a:txBody>
                    <a:bodyPr/>
                    <a:lstStyle/>
                    <a:p>
                      <a:pPr algn="ctr"/>
                      <a:r>
                        <a:rPr lang="en-US" sz="1100" b="1" dirty="0" smtClean="0"/>
                        <a:t>21</a:t>
                      </a:r>
                      <a:endParaRPr lang="en-US" sz="1100" b="1" dirty="0"/>
                    </a:p>
                  </a:txBody>
                  <a:tcPr anchor="ctr">
                    <a:solidFill>
                      <a:schemeClr val="accent6">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5 – B Revising a Pre-Selected Hook Sentence K – 6 Generic Lesson</a:t>
                      </a:r>
                    </a:p>
                  </a:txBody>
                  <a:tcPr anchor="ctr">
                    <a:solidFill>
                      <a:schemeClr val="accent6">
                        <a:lumMod val="40000"/>
                        <a:lumOff val="60000"/>
                      </a:schemeClr>
                    </a:solidFill>
                  </a:tcPr>
                </a:tc>
                <a:tc>
                  <a:txBody>
                    <a:bodyPr/>
                    <a:lstStyle/>
                    <a:p>
                      <a:pPr algn="ctr"/>
                      <a:r>
                        <a:rPr lang="en-US" sz="1100" b="1" dirty="0" smtClean="0"/>
                        <a:t>22</a:t>
                      </a:r>
                      <a:endParaRPr lang="en-US" sz="1100" b="1" dirty="0"/>
                    </a:p>
                  </a:txBody>
                  <a:tcPr anchor="ctr">
                    <a:solidFill>
                      <a:schemeClr val="accent6">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K Suggestions for Revising a Pre-Selected Hook Sentence</a:t>
                      </a:r>
                    </a:p>
                  </a:txBody>
                  <a:tcPr anchor="ctr">
                    <a:solidFill>
                      <a:schemeClr val="accent6">
                        <a:lumMod val="20000"/>
                        <a:lumOff val="80000"/>
                      </a:schemeClr>
                    </a:solidFill>
                  </a:tcPr>
                </a:tc>
                <a:tc>
                  <a:txBody>
                    <a:bodyPr/>
                    <a:lstStyle/>
                    <a:p>
                      <a:pPr algn="ctr"/>
                      <a:r>
                        <a:rPr lang="en-US" sz="1100" b="1" dirty="0" smtClean="0"/>
                        <a:t>23</a:t>
                      </a:r>
                      <a:endParaRPr lang="en-US" sz="1100" b="1" dirty="0"/>
                    </a:p>
                  </a:txBody>
                  <a:tcPr anchor="ctr">
                    <a:solidFill>
                      <a:schemeClr val="accent6">
                        <a:lumMod val="20000"/>
                        <a:lumOff val="80000"/>
                      </a:schemeClr>
                    </a:solidFill>
                  </a:tcPr>
                </a:tc>
              </a:tr>
              <a:tr h="0">
                <a:tc gridSpan="2">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1">
                        <a:lumMod val="50000"/>
                      </a:schemeClr>
                    </a:solidFill>
                  </a:tcPr>
                </a:tc>
                <a:tc hMerge="1">
                  <a:txBody>
                    <a:bodyPr/>
                    <a:lstStyle/>
                    <a:p>
                      <a:endParaRPr lang="en-US"/>
                    </a:p>
                  </a:txBody>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WRITE a BRIEF TEXT LESSONS</a:t>
                      </a:r>
                    </a:p>
                  </a:txBody>
                  <a:tcPr anchor="ctr">
                    <a:solidFill>
                      <a:schemeClr val="accent2">
                        <a:lumMod val="40000"/>
                        <a:lumOff val="60000"/>
                      </a:schemeClr>
                    </a:solidFill>
                  </a:tcPr>
                </a:tc>
                <a:tc>
                  <a:txBody>
                    <a:bodyPr/>
                    <a:lstStyle/>
                    <a:p>
                      <a:endParaRPr lang="en-US" dirty="0"/>
                    </a:p>
                  </a:txBody>
                  <a:tcPr anchor="ctr">
                    <a:solidFill>
                      <a:schemeClr val="accent2">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6 - T – Part 1:  Identifying the Topic in a Text With no Introduction K – 6 Generic Lesson</a:t>
                      </a:r>
                    </a:p>
                  </a:txBody>
                  <a:tcPr anchor="ctr">
                    <a:solidFill>
                      <a:schemeClr val="accent2">
                        <a:lumMod val="20000"/>
                        <a:lumOff val="80000"/>
                      </a:schemeClr>
                    </a:solidFill>
                  </a:tcPr>
                </a:tc>
                <a:tc>
                  <a:txBody>
                    <a:bodyPr/>
                    <a:lstStyle/>
                    <a:p>
                      <a:pPr algn="ctr"/>
                      <a:r>
                        <a:rPr lang="en-US" sz="1200" b="1" dirty="0" smtClean="0"/>
                        <a:t>24</a:t>
                      </a:r>
                      <a:endParaRPr lang="en-US" sz="1200" b="1" dirty="0"/>
                    </a:p>
                  </a:txBody>
                  <a:tcPr anchor="ctr">
                    <a:solidFill>
                      <a:schemeClr val="accent2">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5  Suggestions for Identifying the Topic</a:t>
                      </a:r>
                      <a:r>
                        <a:rPr kumimoji="0" lang="en-US" sz="1100" b="1" i="0" u="none" strike="noStrike" kern="1200" cap="none" spc="0" normalizeH="0" baseline="0" noProof="0" dirty="0" smtClean="0">
                          <a:ln>
                            <a:noFill/>
                          </a:ln>
                          <a:solidFill>
                            <a:schemeClr val="dk1"/>
                          </a:solidFill>
                          <a:effectLst/>
                          <a:uLnTx/>
                          <a:uFillTx/>
                          <a:latin typeface="+mn-lt"/>
                          <a:ea typeface="+mn-ea"/>
                          <a:cs typeface="+mn-cs"/>
                        </a:rPr>
                        <a:t>  in a Text With no Introduction</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accent2">
                        <a:lumMod val="40000"/>
                        <a:lumOff val="60000"/>
                      </a:schemeClr>
                    </a:solidFill>
                  </a:tcPr>
                </a:tc>
                <a:tc>
                  <a:txBody>
                    <a:bodyPr/>
                    <a:lstStyle/>
                    <a:p>
                      <a:pPr algn="ctr"/>
                      <a:r>
                        <a:rPr lang="en-US" sz="1200" b="1" dirty="0" smtClean="0"/>
                        <a:t>25</a:t>
                      </a:r>
                      <a:endParaRPr lang="en-US" sz="1200" b="1" dirty="0"/>
                    </a:p>
                  </a:txBody>
                  <a:tcPr anchor="ctr">
                    <a:solidFill>
                      <a:schemeClr val="accent2">
                        <a:lumMod val="40000"/>
                        <a:lumOff val="60000"/>
                      </a:schemeClr>
                    </a:solidFill>
                  </a:tcPr>
                </a:tc>
              </a:tr>
              <a:tr h="0">
                <a:tc>
                  <a:txBody>
                    <a:bodyPr/>
                    <a:lstStyle/>
                    <a:p>
                      <a:pPr algn="l"/>
                      <a:r>
                        <a:rPr lang="en-US" sz="1100" dirty="0" smtClean="0"/>
                        <a:t>Lesson </a:t>
                      </a:r>
                      <a:r>
                        <a:rPr lang="en-US" sz="1100" baseline="0" dirty="0" smtClean="0"/>
                        <a:t> 6 </a:t>
                      </a:r>
                      <a:r>
                        <a:rPr lang="en-US" sz="1100" dirty="0" smtClean="0"/>
                        <a:t>– T – Part 2:</a:t>
                      </a:r>
                      <a:r>
                        <a:rPr lang="en-US" sz="1100" baseline="0" dirty="0" smtClean="0"/>
                        <a:t> Writing a Topic Sentence for a Text With no Introduction K-6 Generic Lesson</a:t>
                      </a:r>
                      <a:endParaRPr lang="en-US" sz="1100" dirty="0" smtClean="0"/>
                    </a:p>
                  </a:txBody>
                  <a:tcPr anchor="ctr">
                    <a:solidFill>
                      <a:schemeClr val="accent2">
                        <a:lumMod val="20000"/>
                        <a:lumOff val="80000"/>
                      </a:schemeClr>
                    </a:solidFill>
                  </a:tcPr>
                </a:tc>
                <a:tc>
                  <a:txBody>
                    <a:bodyPr/>
                    <a:lstStyle/>
                    <a:p>
                      <a:pPr algn="ctr"/>
                      <a:r>
                        <a:rPr lang="en-US" sz="1200" b="1" dirty="0" smtClean="0"/>
                        <a:t>26-27</a:t>
                      </a:r>
                      <a:endParaRPr lang="en-US" sz="1200" b="1" dirty="0"/>
                    </a:p>
                  </a:txBody>
                  <a:tcPr anchor="ctr">
                    <a:solidFill>
                      <a:schemeClr val="accent2">
                        <a:lumMod val="20000"/>
                        <a:lumOff val="80000"/>
                      </a:schemeClr>
                    </a:solidFill>
                  </a:tcPr>
                </a:tc>
              </a:tr>
              <a:tr h="0">
                <a:tc>
                  <a:txBody>
                    <a:bodyPr/>
                    <a:lstStyle/>
                    <a:p>
                      <a:pPr algn="l"/>
                      <a:r>
                        <a:rPr lang="en-US" sz="1100" dirty="0" smtClean="0"/>
                        <a:t>Blank Notes Page</a:t>
                      </a:r>
                    </a:p>
                  </a:txBody>
                  <a:tcPr anchor="ctr">
                    <a:solidFill>
                      <a:schemeClr val="accent2">
                        <a:lumMod val="40000"/>
                        <a:lumOff val="60000"/>
                      </a:schemeClr>
                    </a:solidFill>
                  </a:tcPr>
                </a:tc>
                <a:tc>
                  <a:txBody>
                    <a:bodyPr/>
                    <a:lstStyle/>
                    <a:p>
                      <a:pPr algn="ctr"/>
                      <a:r>
                        <a:rPr lang="en-US" sz="1200" b="1" dirty="0" smtClean="0"/>
                        <a:t>28</a:t>
                      </a:r>
                      <a:endParaRPr lang="en-US" sz="1200" b="1" dirty="0"/>
                    </a:p>
                  </a:txBody>
                  <a:tcPr anchor="ctr">
                    <a:solidFill>
                      <a:schemeClr val="accent2">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5  Suggestions for Writing a Topic Sentence for a Text With no Introduction</a:t>
                      </a:r>
                    </a:p>
                  </a:txBody>
                  <a:tcPr anchor="ctr">
                    <a:solidFill>
                      <a:schemeClr val="accent2">
                        <a:lumMod val="20000"/>
                        <a:lumOff val="80000"/>
                      </a:schemeClr>
                    </a:solidFill>
                  </a:tcPr>
                </a:tc>
                <a:tc>
                  <a:txBody>
                    <a:bodyPr/>
                    <a:lstStyle/>
                    <a:p>
                      <a:pPr algn="ctr"/>
                      <a:r>
                        <a:rPr lang="en-US" sz="1200" b="1" dirty="0" smtClean="0"/>
                        <a:t>29-30</a:t>
                      </a:r>
                      <a:endParaRPr lang="en-US" sz="1200" b="1" dirty="0"/>
                    </a:p>
                  </a:txBody>
                  <a:tcPr anchor="ctr">
                    <a:solidFill>
                      <a:schemeClr val="accent2">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Blank Notes Page</a:t>
                      </a:r>
                    </a:p>
                  </a:txBody>
                  <a:tcPr anchor="ctr">
                    <a:solidFill>
                      <a:schemeClr val="accent2">
                        <a:lumMod val="40000"/>
                        <a:lumOff val="60000"/>
                      </a:schemeClr>
                    </a:solidFill>
                  </a:tcPr>
                </a:tc>
                <a:tc>
                  <a:txBody>
                    <a:bodyPr/>
                    <a:lstStyle/>
                    <a:p>
                      <a:pPr algn="ctr"/>
                      <a:r>
                        <a:rPr lang="en-US" sz="1200" b="1" dirty="0" smtClean="0"/>
                        <a:t>31</a:t>
                      </a:r>
                      <a:endParaRPr lang="en-US" sz="1200" b="1" dirty="0"/>
                    </a:p>
                  </a:txBody>
                  <a:tcPr anchor="ctr">
                    <a:solidFill>
                      <a:schemeClr val="accent2">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7– B  Writing Background Knowledge Sentences  for a Text With no Introduction K – 6 Generic</a:t>
                      </a:r>
                    </a:p>
                  </a:txBody>
                  <a:tcPr anchor="ctr">
                    <a:solidFill>
                      <a:schemeClr val="accent2">
                        <a:lumMod val="20000"/>
                        <a:lumOff val="80000"/>
                      </a:schemeClr>
                    </a:solidFill>
                  </a:tcPr>
                </a:tc>
                <a:tc>
                  <a:txBody>
                    <a:bodyPr/>
                    <a:lstStyle/>
                    <a:p>
                      <a:pPr algn="ctr"/>
                      <a:r>
                        <a:rPr lang="en-US" sz="1200" b="1" dirty="0" smtClean="0"/>
                        <a:t>32-33</a:t>
                      </a:r>
                      <a:endParaRPr lang="en-US" sz="1200" b="1" dirty="0"/>
                    </a:p>
                  </a:txBody>
                  <a:tcPr anchor="ctr">
                    <a:solidFill>
                      <a:schemeClr val="accent2">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Blank Notes Page</a:t>
                      </a:r>
                    </a:p>
                  </a:txBody>
                  <a:tcPr anchor="ctr">
                    <a:solidFill>
                      <a:schemeClr val="accent2">
                        <a:lumMod val="40000"/>
                        <a:lumOff val="60000"/>
                      </a:schemeClr>
                    </a:solidFill>
                  </a:tcPr>
                </a:tc>
                <a:tc>
                  <a:txBody>
                    <a:bodyPr/>
                    <a:lstStyle/>
                    <a:p>
                      <a:pPr algn="ctr"/>
                      <a:r>
                        <a:rPr lang="en-US" sz="1200" b="1" dirty="0" smtClean="0"/>
                        <a:t>34</a:t>
                      </a:r>
                      <a:endParaRPr lang="en-US" sz="1200" b="1" dirty="0"/>
                    </a:p>
                  </a:txBody>
                  <a:tcPr anchor="ctr">
                    <a:solidFill>
                      <a:schemeClr val="accent2">
                        <a:lumMod val="40000"/>
                        <a:lumOff val="60000"/>
                      </a:schemeClr>
                    </a:solidFill>
                  </a:tcPr>
                </a:tc>
              </a:tr>
              <a:tr h="331236">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5  Suggestions for Writing Background Knowledge Sentences for a Text With no Introduction</a:t>
                      </a:r>
                    </a:p>
                  </a:txBody>
                  <a:tcPr anchor="ctr">
                    <a:solidFill>
                      <a:schemeClr val="accent2">
                        <a:lumMod val="20000"/>
                        <a:lumOff val="80000"/>
                      </a:schemeClr>
                    </a:solidFill>
                  </a:tcPr>
                </a:tc>
                <a:tc>
                  <a:txBody>
                    <a:bodyPr/>
                    <a:lstStyle/>
                    <a:p>
                      <a:pPr algn="ctr"/>
                      <a:r>
                        <a:rPr lang="en-US" sz="1200" b="1" dirty="0" smtClean="0"/>
                        <a:t>35-36</a:t>
                      </a:r>
                      <a:endParaRPr lang="en-US" sz="1200" b="1" dirty="0"/>
                    </a:p>
                  </a:txBody>
                  <a:tcPr anchor="ctr">
                    <a:solidFill>
                      <a:schemeClr val="accent2">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Blank Notes Page</a:t>
                      </a:r>
                    </a:p>
                  </a:txBody>
                  <a:tcPr anchor="ctr">
                    <a:solidFill>
                      <a:schemeClr val="accent2">
                        <a:lumMod val="40000"/>
                        <a:lumOff val="60000"/>
                      </a:schemeClr>
                    </a:solidFill>
                  </a:tcPr>
                </a:tc>
                <a:tc>
                  <a:txBody>
                    <a:bodyPr/>
                    <a:lstStyle/>
                    <a:p>
                      <a:pPr algn="ctr"/>
                      <a:r>
                        <a:rPr lang="en-US" sz="1200" b="1" dirty="0" smtClean="0"/>
                        <a:t>37</a:t>
                      </a:r>
                      <a:endParaRPr lang="en-US" sz="1200" b="1" dirty="0"/>
                    </a:p>
                  </a:txBody>
                  <a:tcPr anchor="ctr">
                    <a:solidFill>
                      <a:schemeClr val="accent2">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8 – B  Writing a Hook Sentence for a Text With no Introduction K – 6 Generic Lessons</a:t>
                      </a:r>
                    </a:p>
                  </a:txBody>
                  <a:tcPr anchor="ctr">
                    <a:solidFill>
                      <a:schemeClr val="accent2">
                        <a:lumMod val="20000"/>
                        <a:lumOff val="80000"/>
                      </a:schemeClr>
                    </a:solidFill>
                  </a:tcPr>
                </a:tc>
                <a:tc>
                  <a:txBody>
                    <a:bodyPr/>
                    <a:lstStyle/>
                    <a:p>
                      <a:pPr algn="ctr"/>
                      <a:r>
                        <a:rPr lang="en-US" sz="1200" b="1" dirty="0" smtClean="0"/>
                        <a:t>38</a:t>
                      </a:r>
                      <a:endParaRPr lang="en-US" sz="1200" b="1" dirty="0"/>
                    </a:p>
                  </a:txBody>
                  <a:tcPr anchor="ctr">
                    <a:solidFill>
                      <a:schemeClr val="accent2">
                        <a:lumMod val="20000"/>
                        <a:lumOff val="80000"/>
                      </a:schemeClr>
                    </a:solidFill>
                  </a:tcPr>
                </a:tc>
              </a:tr>
              <a:tr h="331236">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5  Suggestions for Writing a Hook Sentence for a Text With no Introduction</a:t>
                      </a:r>
                    </a:p>
                  </a:txBody>
                  <a:tcPr anchor="ctr">
                    <a:solidFill>
                      <a:schemeClr val="accent2">
                        <a:lumMod val="40000"/>
                        <a:lumOff val="60000"/>
                      </a:schemeClr>
                    </a:solidFill>
                  </a:tcPr>
                </a:tc>
                <a:tc>
                  <a:txBody>
                    <a:bodyPr/>
                    <a:lstStyle/>
                    <a:p>
                      <a:pPr algn="ctr"/>
                      <a:r>
                        <a:rPr lang="en-US" sz="1200" b="1" dirty="0" smtClean="0"/>
                        <a:t>39-40</a:t>
                      </a:r>
                      <a:endParaRPr lang="en-US" sz="1200" b="1" dirty="0"/>
                    </a:p>
                  </a:txBody>
                  <a:tcPr anchor="ctr">
                    <a:solidFill>
                      <a:schemeClr val="accent2">
                        <a:lumMod val="40000"/>
                        <a:lumOff val="60000"/>
                      </a:schemeClr>
                    </a:solidFill>
                  </a:tcPr>
                </a:tc>
              </a:tr>
            </a:tbl>
          </a:graphicData>
        </a:graphic>
      </p:graphicFrame>
      <p:sp>
        <p:nvSpPr>
          <p:cNvPr id="3" name="Slide Number Placeholder 2"/>
          <p:cNvSpPr>
            <a:spLocks noGrp="1"/>
          </p:cNvSpPr>
          <p:nvPr>
            <p:ph type="sldNum" sz="quarter" idx="12"/>
          </p:nvPr>
        </p:nvSpPr>
        <p:spPr>
          <a:xfrm>
            <a:off x="5866448" y="9423492"/>
            <a:ext cx="1748790" cy="535517"/>
          </a:xfrm>
        </p:spPr>
        <p:txBody>
          <a:bodyPr/>
          <a:lstStyle/>
          <a:p>
            <a:fld id="{CBAC3556-5FAF-4CEF-BDF2-3BC833A9967C}" type="slidenum">
              <a:rPr lang="en-US" smtClean="0"/>
              <a:t>7</a:t>
            </a:fld>
            <a:endParaRPr lang="en-US" dirty="0"/>
          </a:p>
        </p:txBody>
      </p:sp>
      <p:sp>
        <p:nvSpPr>
          <p:cNvPr id="4" name="Date Placeholder 3"/>
          <p:cNvSpPr>
            <a:spLocks noGrp="1"/>
          </p:cNvSpPr>
          <p:nvPr>
            <p:ph type="dt" sz="half" idx="10"/>
          </p:nvPr>
        </p:nvSpPr>
        <p:spPr>
          <a:xfrm>
            <a:off x="242888" y="9466116"/>
            <a:ext cx="1748790" cy="535517"/>
          </a:xfrm>
        </p:spPr>
        <p:txBody>
          <a:bodyPr/>
          <a:lstStyle/>
          <a:p>
            <a:r>
              <a:rPr lang="en-US" smtClean="0"/>
              <a:t>10/3/2016</a:t>
            </a:r>
            <a:endParaRPr lang="en-US" dirty="0"/>
          </a:p>
        </p:txBody>
      </p:sp>
    </p:spTree>
    <p:extLst>
      <p:ext uri="{BB962C8B-B14F-4D97-AF65-F5344CB8AC3E}">
        <p14:creationId xmlns:p14="http://schemas.microsoft.com/office/powerpoint/2010/main" val="777106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5185" y="26671"/>
            <a:ext cx="5227186" cy="1234846"/>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Shape 101"/>
          <p:cNvGrpSpPr/>
          <p:nvPr/>
        </p:nvGrpSpPr>
        <p:grpSpPr>
          <a:xfrm>
            <a:off x="3429031" y="0"/>
            <a:ext cx="1669347" cy="1531030"/>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graphicFrame>
        <p:nvGraphicFramePr>
          <p:cNvPr id="104" name="Shape 104"/>
          <p:cNvGraphicFramePr/>
          <p:nvPr>
            <p:extLst>
              <p:ext uri="{D42A27DB-BD31-4B8C-83A1-F6EECF244321}">
                <p14:modId xmlns:p14="http://schemas.microsoft.com/office/powerpoint/2010/main" val="1235551083"/>
              </p:ext>
            </p:extLst>
          </p:nvPr>
        </p:nvGraphicFramePr>
        <p:xfrm>
          <a:off x="129276" y="1095840"/>
          <a:ext cx="7556765" cy="8873464"/>
        </p:xfrm>
        <a:graphic>
          <a:graphicData uri="http://schemas.openxmlformats.org/drawingml/2006/table">
            <a:tbl>
              <a:tblPr firstRow="1" bandRow="1">
                <a:noFill/>
              </a:tblPr>
              <a:tblGrid>
                <a:gridCol w="311269"/>
                <a:gridCol w="2591598"/>
                <a:gridCol w="304941"/>
                <a:gridCol w="161965"/>
                <a:gridCol w="2077460"/>
                <a:gridCol w="1011629"/>
                <a:gridCol w="161048"/>
                <a:gridCol w="936855"/>
              </a:tblGrid>
              <a:tr h="532650">
                <a:tc rowSpan="2" gridSpan="3">
                  <a:txBody>
                    <a:bodyPr/>
                    <a:lstStyle/>
                    <a:p>
                      <a:pPr marL="0" marR="0" lvl="0" indent="0" algn="l" rtl="0">
                        <a:spcBef>
                          <a:spcPts val="0"/>
                        </a:spcBef>
                        <a:buSzPct val="25000"/>
                        <a:buNone/>
                      </a:pPr>
                      <a:r>
                        <a:rPr lang="en-US" sz="1300" b="1" i="1" u="none" strike="noStrike" cap="none" baseline="0" dirty="0" smtClean="0">
                          <a:solidFill>
                            <a:srgbClr val="C00000"/>
                          </a:solidFill>
                        </a:rPr>
                        <a:t>Note: White-Out the title of the TEXT!</a:t>
                      </a:r>
                    </a:p>
                    <a:p>
                      <a:pPr marL="0" marR="0" lvl="0" indent="0" algn="l" rtl="0">
                        <a:spcBef>
                          <a:spcPts val="0"/>
                        </a:spcBef>
                        <a:buSzPct val="25000"/>
                        <a:buNone/>
                      </a:pPr>
                      <a:endParaRPr lang="en-US" sz="600" b="1" u="sng" strike="noStrike" cap="none" baseline="0" dirty="0" smtClean="0"/>
                    </a:p>
                    <a:p>
                      <a:pPr marL="0" marR="0" lvl="0" indent="0" algn="l" rtl="0">
                        <a:spcBef>
                          <a:spcPts val="0"/>
                        </a:spcBef>
                        <a:buSzPct val="25000"/>
                        <a:buNone/>
                      </a:pPr>
                      <a:r>
                        <a:rPr lang="en-US" sz="1200" b="1" u="sng" strike="noStrike" cap="none" baseline="0" dirty="0" smtClean="0"/>
                        <a:t>Text</a:t>
                      </a:r>
                      <a:r>
                        <a:rPr lang="en-US" sz="1200" b="1" u="none" strike="noStrike" cap="none" baseline="0" dirty="0" smtClean="0"/>
                        <a:t>:  ____________________</a:t>
                      </a:r>
                    </a:p>
                    <a:p>
                      <a:pPr marL="0" marR="0" lvl="0" indent="0" algn="l" rtl="0">
                        <a:spcBef>
                          <a:spcPts val="0"/>
                        </a:spcBef>
                        <a:buSzPct val="25000"/>
                        <a:buNone/>
                      </a:pPr>
                      <a:endParaRPr lang="en-US" sz="800" b="1" u="none" strike="noStrike" cap="none" baseline="0" dirty="0" smtClean="0"/>
                    </a:p>
                    <a:p>
                      <a:pPr marL="0" marR="0" lvl="0" indent="0" algn="l" rtl="0">
                        <a:spcBef>
                          <a:spcPts val="0"/>
                        </a:spcBef>
                        <a:buSzPct val="25000"/>
                        <a:buNone/>
                      </a:pPr>
                      <a:r>
                        <a:rPr lang="en-US" sz="1200" b="1" u="sng" strike="noStrike" cap="none" baseline="0" dirty="0" smtClean="0"/>
                        <a:t>Big Idea: Prompt</a:t>
                      </a:r>
                      <a:r>
                        <a:rPr lang="en-US" sz="1200" b="1" u="none" strike="noStrike" cap="none" baseline="0" dirty="0" smtClean="0"/>
                        <a:t>:  How do readers identify the Topic of a text?</a:t>
                      </a:r>
                    </a:p>
                    <a:p>
                      <a:pPr marL="0" marR="0" lvl="0" indent="0" algn="l" rtl="0">
                        <a:spcBef>
                          <a:spcPts val="0"/>
                        </a:spcBef>
                        <a:buSzPct val="25000"/>
                        <a:buNone/>
                      </a:pPr>
                      <a:r>
                        <a:rPr lang="en-US" sz="1100" b="1" i="1" u="none" strike="noStrike" cap="none" baseline="0" dirty="0" smtClean="0"/>
                        <a:t>DOK-1: Show me words to identify the topic.</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pPr marL="0" marR="0" lvl="0" indent="0" algn="l" rtl="0">
                        <a:spcBef>
                          <a:spcPts val="0"/>
                        </a:spcBef>
                        <a:buSzPct val="25000"/>
                        <a:buNone/>
                      </a:pPr>
                      <a:endParaRPr lang="en-US" sz="1000" b="1" u="none" strike="noStrike" cap="none" baseline="0" dirty="0" smtClean="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endParaRPr lang="en-US"/>
                    </a:p>
                  </a:txBody>
                  <a:tcPr/>
                </a:tc>
                <a:tc gridSpan="5">
                  <a:txBody>
                    <a:bodyPr/>
                    <a:lstStyle/>
                    <a:p>
                      <a:pPr marL="463550" marR="0" lvl="0" indent="0" algn="l" rtl="0">
                        <a:spcBef>
                          <a:spcPts val="0"/>
                        </a:spcBef>
                        <a:buSzPct val="25000"/>
                        <a:buNone/>
                      </a:pPr>
                      <a:r>
                        <a:rPr lang="en-US" sz="1300" b="1" u="none" strike="noStrike" cap="none" baseline="0" dirty="0" smtClean="0"/>
                        <a:t>The Introduction</a:t>
                      </a:r>
                    </a:p>
                    <a:p>
                      <a:pPr marL="463550" marR="0" lvl="0" indent="0" algn="l" rtl="0">
                        <a:spcBef>
                          <a:spcPts val="0"/>
                        </a:spcBef>
                        <a:buSzPct val="25000"/>
                        <a:buNone/>
                      </a:pPr>
                      <a:r>
                        <a:rPr lang="en-US" sz="1700" b="1" u="none" strike="noStrike" cap="none" baseline="0" dirty="0" smtClean="0"/>
                        <a:t>Lesson 1:   </a:t>
                      </a:r>
                      <a:r>
                        <a:rPr lang="en-US" sz="1300" b="1" u="none" strike="noStrike" cap="none" baseline="0" dirty="0" smtClean="0"/>
                        <a:t>DOK-1</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0560">
                <a:tc gridSpan="3" vMerge="1">
                  <a:txBody>
                    <a:bodyPr/>
                    <a:lstStyle/>
                    <a:p>
                      <a:endParaRPr lang="en-US"/>
                    </a:p>
                  </a:txBody>
                  <a:tcPr/>
                </a:tc>
                <a:tc hMerge="1" vMerge="1">
                  <a:txBody>
                    <a:bodyPr/>
                    <a:lstStyle/>
                    <a:p>
                      <a:pPr marL="0" marR="0" lvl="0" indent="0" algn="ctr" rtl="0">
                        <a:spcBef>
                          <a:spcPts val="0"/>
                        </a:spcBef>
                        <a:buSzPct val="25000"/>
                        <a:buNone/>
                      </a:pPr>
                      <a:endParaRPr lang="en-US" sz="1200" b="1" u="sng"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vMerge="1">
                  <a:txBody>
                    <a:bodyPr/>
                    <a:lstStyle/>
                    <a:p>
                      <a:endParaRPr lang="en-US"/>
                    </a:p>
                  </a:txBody>
                  <a:tcPr/>
                </a:tc>
                <a:tc gridSpan="5">
                  <a:txBody>
                    <a:bodyPr/>
                    <a:lstStyle/>
                    <a:p>
                      <a:pPr marL="1144588" marR="0" lvl="0" indent="-681038" algn="l" rtl="0">
                        <a:spcBef>
                          <a:spcPts val="0"/>
                        </a:spcBef>
                        <a:buSzPct val="25000"/>
                        <a:buNone/>
                      </a:pPr>
                      <a:r>
                        <a:rPr lang="en-US" sz="1200" b="1" u="none" strike="noStrike" cap="none" baseline="0" dirty="0" smtClean="0">
                          <a:solidFill>
                            <a:srgbClr val="C00000"/>
                          </a:solidFill>
                        </a:rPr>
                        <a:t>T</a:t>
                      </a:r>
                      <a:r>
                        <a:rPr lang="en-US" sz="1200" b="1" u="none" strike="noStrike" cap="none" baseline="0" dirty="0" smtClean="0"/>
                        <a:t> is for </a:t>
                      </a:r>
                      <a:r>
                        <a:rPr lang="en-US" sz="1200" b="1" u="sng" strike="noStrike" cap="none" baseline="0" dirty="0" smtClean="0">
                          <a:solidFill>
                            <a:srgbClr val="C00000"/>
                          </a:solidFill>
                        </a:rPr>
                        <a:t>T</a:t>
                      </a:r>
                      <a:r>
                        <a:rPr lang="en-US" sz="1200" b="1" u="sng" strike="noStrike" cap="none" baseline="0" dirty="0" smtClean="0"/>
                        <a:t>OPIC</a:t>
                      </a:r>
                    </a:p>
                    <a:p>
                      <a:pPr marL="1144588" marR="0" lvl="0" indent="-1144588" algn="l" rtl="0">
                        <a:spcBef>
                          <a:spcPts val="0"/>
                        </a:spcBef>
                        <a:buSzPct val="25000"/>
                        <a:buNone/>
                      </a:pPr>
                      <a:r>
                        <a:rPr lang="en-US" sz="1200" b="1" u="none" strike="noStrike" cap="none" baseline="0" dirty="0" smtClean="0"/>
                        <a:t>             What is a </a:t>
                      </a:r>
                      <a:r>
                        <a:rPr lang="en-US" sz="1200" b="1" u="none" strike="noStrike" cap="none" baseline="0" dirty="0" smtClean="0">
                          <a:solidFill>
                            <a:srgbClr val="C00000"/>
                          </a:solidFill>
                        </a:rPr>
                        <a:t>T</a:t>
                      </a:r>
                      <a:r>
                        <a:rPr lang="en-US" sz="1200" b="1" u="none" strike="noStrike" cap="none" baseline="0" dirty="0" smtClean="0"/>
                        <a:t>opic?</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9363">
                <a:tc rowSpan="2" gridSpan="5">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500" b="1" i="0" u="none" strike="noStrike" kern="1200" cap="none" spc="0" normalizeH="0" baseline="0" noProof="0" dirty="0" smtClean="0">
                          <a:ln>
                            <a:noFill/>
                          </a:ln>
                          <a:solidFill>
                            <a:srgbClr val="C00000"/>
                          </a:solidFill>
                          <a:effectLst/>
                          <a:uLnTx/>
                          <a:uFillTx/>
                          <a:latin typeface="+mn-lt"/>
                          <a:ea typeface="+mn-ea"/>
                          <a:cs typeface="+mn-cs"/>
                        </a:rPr>
                        <a:t>T – Part 1: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RI.1, W.2a</a:t>
                      </a:r>
                    </a:p>
                    <a:p>
                      <a:pPr marL="168275" marR="0" lvl="0" indent="58738" algn="l" rtl="0">
                        <a:spcBef>
                          <a:spcPts val="0"/>
                        </a:spcBef>
                        <a:buSzPct val="25000"/>
                        <a:buNone/>
                      </a:pPr>
                      <a:r>
                        <a:rPr lang="en-US" sz="1100" b="1" u="none" strike="noStrike" cap="none" baseline="0" dirty="0" smtClean="0"/>
                        <a:t>Student Objective/Assessment Criteria:</a:t>
                      </a:r>
                      <a:endParaRPr lang="en-US" sz="1100" b="1" u="none" strike="noStrike" cap="none" baseline="0" dirty="0"/>
                    </a:p>
                    <a:p>
                      <a:pPr marL="168275" marR="0" lvl="0" indent="58738" algn="l" rtl="0">
                        <a:spcBef>
                          <a:spcPts val="0"/>
                        </a:spcBef>
                        <a:buClr>
                          <a:schemeClr val="dk1"/>
                        </a:buClr>
                        <a:buSzPct val="100000"/>
                        <a:buFont typeface="Arial"/>
                        <a:buChar char="•"/>
                      </a:pPr>
                      <a:r>
                        <a:rPr lang="en-US" sz="1100" u="none" strike="noStrike" cap="none" baseline="0" dirty="0"/>
                        <a:t>I </a:t>
                      </a:r>
                      <a:r>
                        <a:rPr lang="en-US" sz="1100" u="none" strike="noStrike" cap="none" baseline="0" dirty="0" smtClean="0"/>
                        <a:t>can identify </a:t>
                      </a:r>
                      <a:r>
                        <a:rPr lang="en-US" sz="1100" u="none" strike="noStrike" cap="none" baseline="0" dirty="0"/>
                        <a:t>the </a:t>
                      </a:r>
                      <a:r>
                        <a:rPr lang="en-US" sz="1100" u="none" strike="noStrike" cap="none" baseline="0" dirty="0" smtClean="0"/>
                        <a:t>Topic </a:t>
                      </a:r>
                      <a:r>
                        <a:rPr lang="en-US" sz="1100" u="none" strike="noStrike" cap="none" baseline="0" dirty="0"/>
                        <a:t>of a paragraph or a text.  </a:t>
                      </a:r>
                    </a:p>
                    <a:p>
                      <a:pPr marL="168275" marR="0" lvl="0" indent="58738" algn="l" rtl="0">
                        <a:spcBef>
                          <a:spcPts val="0"/>
                        </a:spcBef>
                        <a:buClr>
                          <a:schemeClr val="dk1"/>
                        </a:buClr>
                        <a:buSzPct val="100000"/>
                        <a:buFont typeface="Arial"/>
                        <a:buChar char="•"/>
                      </a:pPr>
                      <a:r>
                        <a:rPr lang="en-US" sz="1100" u="none" strike="noStrike" cap="none" baseline="0" dirty="0"/>
                        <a:t>I can explain how </a:t>
                      </a:r>
                      <a:r>
                        <a:rPr lang="en-US" sz="1100" u="none" strike="noStrike" cap="none" baseline="0" dirty="0" smtClean="0"/>
                        <a:t>I identified the Topic of a paragraph or text.</a:t>
                      </a:r>
                      <a:endParaRPr lang="en-US" sz="1100" u="none" strike="noStrike" cap="none" baseline="0" dirty="0"/>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rowSpan="2" hMerge="1">
                  <a:txBody>
                    <a:bodyPr/>
                    <a:lstStyle/>
                    <a:p>
                      <a:pPr marL="0" marR="0" lvl="0" indent="0" algn="l" rtl="0">
                        <a:spcBef>
                          <a:spcPts val="0"/>
                        </a:spcBef>
                        <a:buSzPct val="25000"/>
                        <a:buNone/>
                      </a:pPr>
                      <a:endParaRPr lang="en-US" sz="1100" u="none"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lt1"/>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3">
                  <a:txBody>
                    <a:bodyPr/>
                    <a:lstStyle/>
                    <a:p>
                      <a:endParaRPr lang="en-US" sz="600" dirty="0"/>
                    </a:p>
                  </a:txBody>
                  <a:tcPr marL="103625" marR="103625" marT="37725" marB="37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hMerge="1">
                  <a:txBody>
                    <a:bodyPr/>
                    <a:lstStyle/>
                    <a:p>
                      <a:endParaRPr lang="en-US"/>
                    </a:p>
                  </a:txBody>
                  <a:tcPr/>
                </a:tc>
                <a:tc hMerge="1">
                  <a:txBody>
                    <a:bodyPr/>
                    <a:lstStyle/>
                    <a:p>
                      <a:endParaRPr lang="en-US"/>
                    </a:p>
                  </a:txBody>
                  <a:tcPr/>
                </a:tc>
              </a:tr>
              <a:tr h="288253">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3">
                  <a:txBody>
                    <a:bodyPr/>
                    <a:lstStyle/>
                    <a:p>
                      <a:pPr algn="ctr"/>
                      <a:r>
                        <a:rPr lang="en-US" sz="1100" b="1" dirty="0" smtClean="0"/>
                        <a:t>Know</a:t>
                      </a:r>
                      <a:r>
                        <a:rPr lang="en-US" sz="1100" b="1" baseline="0" dirty="0" smtClean="0"/>
                        <a:t> and New </a:t>
                      </a:r>
                      <a:r>
                        <a:rPr lang="en-US" sz="1100" b="0" i="1" baseline="0" dirty="0" smtClean="0"/>
                        <a:t>Examples</a:t>
                      </a:r>
                      <a:endParaRPr lang="en-US" sz="1100" b="0" i="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r>
              <a:tr h="24309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rowSpan="2" gridSpan="4">
                  <a:txBody>
                    <a:bodyPr/>
                    <a:lstStyle/>
                    <a:p>
                      <a:pPr marR="0" algn="l" rtl="0">
                        <a:lnSpc>
                          <a:spcPct val="100000"/>
                        </a:lnSpc>
                        <a:spcBef>
                          <a:spcPts val="0"/>
                        </a:spcBef>
                        <a:spcAft>
                          <a:spcPts val="0"/>
                        </a:spcAft>
                        <a:buNone/>
                      </a:pPr>
                      <a:r>
                        <a:rPr lang="en-US" sz="1200" b="1" u="sng" dirty="0" smtClean="0"/>
                        <a:t>Introduction</a:t>
                      </a:r>
                      <a:r>
                        <a:rPr lang="en-US" sz="1200" b="1" u="sng" baseline="0" dirty="0" smtClean="0"/>
                        <a:t> - </a:t>
                      </a:r>
                      <a:r>
                        <a:rPr lang="en-US" sz="1200" b="1" u="sng" dirty="0" smtClean="0"/>
                        <a:t>Before</a:t>
                      </a:r>
                      <a:r>
                        <a:rPr lang="en-US" sz="1200" b="1" u="sng" baseline="0" dirty="0" smtClean="0"/>
                        <a:t> Read 1-2</a:t>
                      </a:r>
                      <a:r>
                        <a:rPr lang="en-US" sz="1200" b="1" u="none" baseline="0" dirty="0" smtClean="0"/>
                        <a:t>:  </a:t>
                      </a:r>
                      <a:r>
                        <a:rPr lang="en-US" sz="1100" b="1" u="none" baseline="0" dirty="0" smtClean="0"/>
                        <a:t>Establish Background Knowledge </a:t>
                      </a:r>
                      <a:endParaRPr lang="en-US" sz="1100" b="1" u="none" dirty="0"/>
                    </a:p>
                    <a:p>
                      <a:pPr marL="384175" marR="0" lvl="0" indent="-215900" algn="l" rtl="0">
                        <a:lnSpc>
                          <a:spcPct val="100000"/>
                        </a:lnSpc>
                        <a:spcBef>
                          <a:spcPts val="0"/>
                        </a:spcBef>
                        <a:spcAft>
                          <a:spcPts val="0"/>
                        </a:spcAft>
                        <a:buClr>
                          <a:schemeClr val="tx1"/>
                        </a:buClr>
                        <a:buSzPct val="150000"/>
                        <a:buFont typeface="Arial" panose="020B0604020202020204" pitchFamily="34" charset="0"/>
                        <a:buChar char="•"/>
                      </a:pPr>
                      <a:r>
                        <a:rPr lang="en-US" sz="1100" b="1" i="1" dirty="0" smtClean="0">
                          <a:solidFill>
                            <a:srgbClr val="C00000"/>
                          </a:solidFill>
                        </a:rPr>
                        <a:t>QU</a:t>
                      </a:r>
                      <a:r>
                        <a:rPr lang="en-US" sz="1100" dirty="0" smtClean="0"/>
                        <a:t>:  “</a:t>
                      </a:r>
                      <a:r>
                        <a:rPr lang="en-US" sz="1100" u="none" strike="noStrike" cap="none" baseline="0" dirty="0" smtClean="0"/>
                        <a:t>What </a:t>
                      </a:r>
                      <a:r>
                        <a:rPr lang="en-US" sz="1100" u="none" strike="noStrike" cap="none" baseline="0" dirty="0"/>
                        <a:t>do you already know about </a:t>
                      </a:r>
                      <a:r>
                        <a:rPr lang="en-US" sz="1100" u="sng" strike="noStrike" cap="none" baseline="0" dirty="0" smtClean="0"/>
                        <a:t>________</a:t>
                      </a:r>
                      <a:r>
                        <a:rPr lang="en-US" sz="1100" u="none" strike="noStrike" cap="none" baseline="0" dirty="0" smtClean="0"/>
                        <a:t>(the subject/theme)?</a:t>
                      </a:r>
                    </a:p>
                    <a:p>
                      <a:pPr marL="384175" marR="0" lvl="0" indent="-215900" algn="l" rtl="0">
                        <a:lnSpc>
                          <a:spcPct val="100000"/>
                        </a:lnSpc>
                        <a:spcBef>
                          <a:spcPts val="0"/>
                        </a:spcBef>
                        <a:spcAft>
                          <a:spcPts val="0"/>
                        </a:spcAft>
                        <a:buClr>
                          <a:schemeClr val="tx1"/>
                        </a:buClr>
                        <a:buSzPct val="150000"/>
                        <a:buFont typeface="Arial" panose="020B0604020202020204" pitchFamily="34" charset="0"/>
                        <a:buChar char="•"/>
                      </a:pPr>
                      <a:r>
                        <a:rPr lang="en-US" sz="1100" b="1" i="1" u="none" strike="noStrike" cap="none" baseline="0" dirty="0" smtClean="0">
                          <a:solidFill>
                            <a:srgbClr val="C00000"/>
                          </a:solidFill>
                        </a:rPr>
                        <a:t>Activity</a:t>
                      </a:r>
                      <a:r>
                        <a:rPr lang="en-US" sz="1100" u="none" strike="noStrike" cap="none" baseline="0" dirty="0" smtClean="0"/>
                        <a:t>: List ideas on chart under the </a:t>
                      </a:r>
                      <a:r>
                        <a:rPr lang="en-US" sz="1400" b="1" u="sng" strike="noStrike" cap="none" baseline="0" dirty="0"/>
                        <a:t>K</a:t>
                      </a:r>
                      <a:r>
                        <a:rPr lang="en-US" sz="1100" u="none" strike="noStrike" cap="none" baseline="0" dirty="0"/>
                        <a:t> of the  </a:t>
                      </a:r>
                      <a:r>
                        <a:rPr lang="en-US" sz="1100" b="1" i="1" u="none" strike="noStrike" cap="none" baseline="0" dirty="0"/>
                        <a:t>What I </a:t>
                      </a:r>
                      <a:r>
                        <a:rPr lang="en-US" sz="1100" b="1" i="1" u="none" strike="noStrike" cap="none" baseline="0" dirty="0" smtClean="0"/>
                        <a:t>Know </a:t>
                      </a:r>
                      <a:r>
                        <a:rPr lang="en-US" sz="1100" u="none" strike="noStrike" cap="none" baseline="0" dirty="0"/>
                        <a:t>and </a:t>
                      </a:r>
                      <a:r>
                        <a:rPr lang="en-US" sz="1100" b="1" i="1" u="none" strike="noStrike" cap="none" baseline="0" dirty="0"/>
                        <a:t>What is New </a:t>
                      </a:r>
                      <a:r>
                        <a:rPr lang="en-US" sz="1100" dirty="0" smtClean="0"/>
                        <a:t>two </a:t>
                      </a:r>
                      <a:r>
                        <a:rPr lang="en-US" sz="1100" dirty="0"/>
                        <a:t>column </a:t>
                      </a:r>
                      <a:r>
                        <a:rPr lang="en-US" sz="1100" u="none" strike="noStrike" cap="none" baseline="0" dirty="0"/>
                        <a:t>chart</a:t>
                      </a:r>
                      <a:r>
                        <a:rPr lang="en-US" sz="1100" u="none" strike="noStrike" cap="none" baseline="0" dirty="0" smtClean="0"/>
                        <a:t>.</a:t>
                      </a:r>
                      <a:endParaRPr lang="en-US" sz="1100" u="none" strike="noStrike" cap="none" baseline="0" dirty="0"/>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r>
                        <a:rPr lang="en-US" sz="1100" b="1" dirty="0" smtClean="0"/>
                        <a:t>What I Know</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gridSpan="2">
                  <a:txBody>
                    <a:bodyPr/>
                    <a:lstStyle/>
                    <a:p>
                      <a:r>
                        <a:rPr lang="en-US" sz="1100" b="1" dirty="0" smtClean="0"/>
                        <a:t>What is New</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r>
              <a:tr h="615937">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a:txBody>
                    <a:bodyPr/>
                    <a:lstStyle/>
                    <a:p>
                      <a:pPr algn="ctr"/>
                      <a:r>
                        <a:rPr lang="en-US" sz="1400" b="1" u="sng" dirty="0" smtClean="0"/>
                        <a:t>K</a:t>
                      </a:r>
                    </a:p>
                    <a:p>
                      <a:pPr marL="115888" indent="-115888" algn="l">
                        <a:buFont typeface="Arial" panose="020B0604020202020204" pitchFamily="34" charset="0"/>
                        <a:buChar char="•"/>
                      </a:pPr>
                      <a:r>
                        <a:rPr lang="en-US" sz="1000" b="0" u="none" dirty="0" smtClean="0"/>
                        <a:t>mud</a:t>
                      </a:r>
                    </a:p>
                    <a:p>
                      <a:pPr marL="115888" indent="-115888" algn="l">
                        <a:buFont typeface="Arial" panose="020B0604020202020204" pitchFamily="34" charset="0"/>
                        <a:buChar char="•"/>
                      </a:pPr>
                      <a:r>
                        <a:rPr lang="en-US" sz="1000" b="0" u="none" dirty="0" smtClean="0"/>
                        <a:t>rain</a:t>
                      </a:r>
                    </a:p>
                    <a:p>
                      <a:pPr marL="115888" indent="-115888" algn="l">
                        <a:buFont typeface="Arial" panose="020B0604020202020204" pitchFamily="34" charset="0"/>
                        <a:buChar char="•"/>
                      </a:pPr>
                      <a:r>
                        <a:rPr lang="en-US" sz="1000" b="0" u="none" dirty="0" smtClean="0"/>
                        <a:t>wet</a:t>
                      </a:r>
                    </a:p>
                    <a:p>
                      <a:pPr marL="115888" indent="-115888" algn="l">
                        <a:buFont typeface="Arial" panose="020B0604020202020204" pitchFamily="34" charset="0"/>
                        <a:buChar char="•"/>
                      </a:pPr>
                      <a:r>
                        <a:rPr lang="en-US" sz="1000" b="0" u="none" dirty="0" smtClean="0"/>
                        <a:t>rocks</a:t>
                      </a:r>
                    </a:p>
                    <a:p>
                      <a:pPr marL="115888" indent="-115888" algn="l">
                        <a:buFont typeface="Arial" panose="020B0604020202020204" pitchFamily="34" charset="0"/>
                        <a:buChar char="•"/>
                      </a:pPr>
                      <a:r>
                        <a:rPr lang="en-US" sz="1000" b="0" u="none" dirty="0" smtClean="0"/>
                        <a:t>lands on things</a:t>
                      </a:r>
                    </a:p>
                    <a:p>
                      <a:pPr marL="115888" indent="-115888" algn="l">
                        <a:buFont typeface="Arial" panose="020B0604020202020204" pitchFamily="34" charset="0"/>
                        <a:buChar char="•"/>
                      </a:pPr>
                      <a:r>
                        <a:rPr lang="en-US" sz="1000" b="0" u="none" dirty="0" smtClean="0"/>
                        <a:t>dangerous</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rowSpan="2" gridSpan="2">
                  <a:txBody>
                    <a:bodyPr/>
                    <a:lstStyle/>
                    <a:p>
                      <a:pPr algn="ctr"/>
                      <a:r>
                        <a:rPr lang="en-US" sz="1400" b="1" u="sng" dirty="0" smtClean="0"/>
                        <a:t>N</a:t>
                      </a:r>
                    </a:p>
                    <a:p>
                      <a:pPr marL="115888" indent="-115888" algn="l">
                        <a:buFont typeface="Arial" panose="020B0604020202020204" pitchFamily="34" charset="0"/>
                        <a:buChar char="•"/>
                      </a:pPr>
                      <a:r>
                        <a:rPr lang="en-US" sz="1000" b="0" u="none" dirty="0" smtClean="0"/>
                        <a:t>moves down</a:t>
                      </a:r>
                      <a:r>
                        <a:rPr lang="en-US" sz="1000" b="0" u="none" baseline="0" dirty="0" smtClean="0"/>
                        <a:t> a steep slope</a:t>
                      </a:r>
                      <a:endParaRPr lang="en-US" sz="1000" b="0" u="none" dirty="0" smtClean="0"/>
                    </a:p>
                    <a:p>
                      <a:pPr marL="115888" indent="-115888" algn="l">
                        <a:buFont typeface="Arial" panose="020B0604020202020204" pitchFamily="34" charset="0"/>
                        <a:buChar char="•"/>
                      </a:pPr>
                      <a:r>
                        <a:rPr lang="en-US" sz="1000" b="0" u="none" dirty="0" smtClean="0"/>
                        <a:t>damages</a:t>
                      </a:r>
                      <a:r>
                        <a:rPr lang="en-US" sz="1000" b="0" u="none" baseline="0" dirty="0" smtClean="0"/>
                        <a:t> things</a:t>
                      </a:r>
                    </a:p>
                    <a:p>
                      <a:pPr marL="115888" indent="-115888" algn="l">
                        <a:buFont typeface="Arial" panose="020B0604020202020204" pitchFamily="34" charset="0"/>
                        <a:buChar char="•"/>
                      </a:pPr>
                      <a:r>
                        <a:rPr lang="en-US" sz="1000" b="0" u="none" baseline="0" dirty="0" smtClean="0"/>
                        <a:t>blocks rivers</a:t>
                      </a:r>
                    </a:p>
                    <a:p>
                      <a:pPr marL="115888" indent="-115888" algn="l">
                        <a:buFont typeface="Arial" panose="020B0604020202020204" pitchFamily="34" charset="0"/>
                        <a:buChar char="•"/>
                      </a:pPr>
                      <a:r>
                        <a:rPr lang="en-US" sz="1000" b="0" u="none" baseline="0" dirty="0" smtClean="0"/>
                        <a:t>cover homes</a:t>
                      </a:r>
                    </a:p>
                    <a:p>
                      <a:pPr marL="115888" indent="-115888" algn="l">
                        <a:buFont typeface="Arial" panose="020B0604020202020204" pitchFamily="34" charset="0"/>
                        <a:buChar char="•"/>
                      </a:pPr>
                      <a:r>
                        <a:rPr lang="en-US" sz="1000" b="0" u="none" baseline="0" dirty="0" smtClean="0"/>
                        <a:t>flooding</a:t>
                      </a:r>
                    </a:p>
                    <a:p>
                      <a:pPr marL="115888" indent="-115888" algn="l">
                        <a:buFont typeface="Arial" panose="020B0604020202020204" pitchFamily="34" charset="0"/>
                        <a:buChar char="•"/>
                      </a:pPr>
                      <a:r>
                        <a:rPr lang="en-US" sz="1000" b="0" u="none" baseline="0" dirty="0" smtClean="0"/>
                        <a:t>trees are swept away</a:t>
                      </a:r>
                      <a:endParaRPr lang="en-US" sz="1000" b="0" u="none"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rowSpan="2" hMerge="1">
                  <a:txBody>
                    <a:bodyPr/>
                    <a:lstStyle/>
                    <a:p>
                      <a:pPr algn="ctr"/>
                      <a:endParaRPr lang="en-US" sz="1000" b="0" u="none"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r>
              <a:tr h="1044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2</a:t>
                      </a:r>
                    </a:p>
                    <a:p>
                      <a:pPr marL="171450" marR="0" lvl="0" indent="0" algn="l" rtl="0">
                        <a:lnSpc>
                          <a:spcPct val="100000"/>
                        </a:lnSpc>
                        <a:spcBef>
                          <a:spcPts val="0"/>
                        </a:spcBef>
                        <a:spcAft>
                          <a:spcPts val="0"/>
                        </a:spcAft>
                        <a:buClr>
                          <a:schemeClr val="dk1"/>
                        </a:buClr>
                        <a:buSzPct val="150000"/>
                        <a:buFont typeface="Arial" panose="020B0604020202020204" pitchFamily="34" charset="0"/>
                        <a:buNone/>
                      </a:pPr>
                      <a:endParaRPr lang="en-US" sz="1100" dirty="0">
                        <a:solidFill>
                          <a:srgbClr val="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4">
                  <a:txBody>
                    <a:bodyPr/>
                    <a:lstStyle/>
                    <a:p>
                      <a:pPr marL="0" marR="0" lvl="0" indent="0" algn="l" rtl="0">
                        <a:lnSpc>
                          <a:spcPct val="100000"/>
                        </a:lnSpc>
                        <a:spcBef>
                          <a:spcPts val="0"/>
                        </a:spcBef>
                        <a:spcAft>
                          <a:spcPts val="0"/>
                        </a:spcAft>
                        <a:buClr>
                          <a:schemeClr val="dk1"/>
                        </a:buClr>
                        <a:buSzPct val="25000"/>
                        <a:buFont typeface="Calibri"/>
                        <a:buNone/>
                      </a:pPr>
                      <a:r>
                        <a:rPr lang="en-US" sz="1200" b="1" u="sng" strike="noStrike" cap="none" baseline="0" dirty="0" smtClean="0"/>
                        <a:t>Read 1</a:t>
                      </a:r>
                      <a:r>
                        <a:rPr lang="en-US" sz="1100" b="1" u="none" strike="noStrike" cap="none" baseline="0" dirty="0" smtClean="0"/>
                        <a:t>: Set a Purpose for Reading – What is New? (choral read)</a:t>
                      </a:r>
                    </a:p>
                    <a:p>
                      <a:pPr marL="171450" marR="0" lvl="0" indent="58738" algn="l" rtl="0">
                        <a:lnSpc>
                          <a:spcPct val="100000"/>
                        </a:lnSpc>
                        <a:spcBef>
                          <a:spcPts val="0"/>
                        </a:spcBef>
                        <a:spcAft>
                          <a:spcPts val="0"/>
                        </a:spcAft>
                        <a:buClr>
                          <a:schemeClr val="dk1"/>
                        </a:buClr>
                        <a:buSzPct val="150000"/>
                        <a:buFont typeface="Arial" panose="020B0604020202020204" pitchFamily="34" charset="0"/>
                        <a:buChar char="•"/>
                      </a:pPr>
                      <a:r>
                        <a:rPr lang="en-US" sz="1100" u="none" strike="noStrike" cap="none" baseline="0" dirty="0" smtClean="0"/>
                        <a:t>     Read </a:t>
                      </a:r>
                      <a:r>
                        <a:rPr lang="en-US" sz="1100" u="none" strike="noStrike" cap="none" baseline="0" dirty="0"/>
                        <a:t>the tex</a:t>
                      </a:r>
                      <a:r>
                        <a:rPr lang="en-US" sz="1100" dirty="0"/>
                        <a:t>t chorally </a:t>
                      </a:r>
                      <a:r>
                        <a:rPr lang="en-US" sz="1100" dirty="0" smtClean="0"/>
                        <a:t>(without asking questions) to get the gist.</a:t>
                      </a:r>
                    </a:p>
                    <a:p>
                      <a:pPr marL="171450" marR="0" lvl="0" indent="58738" algn="l" rtl="0">
                        <a:lnSpc>
                          <a:spcPct val="100000"/>
                        </a:lnSpc>
                        <a:spcBef>
                          <a:spcPts val="0"/>
                        </a:spcBef>
                        <a:spcAft>
                          <a:spcPts val="0"/>
                        </a:spcAft>
                        <a:buClr>
                          <a:schemeClr val="dk1"/>
                        </a:buClr>
                        <a:buSzPct val="150000"/>
                        <a:buFont typeface="Arial" panose="020B0604020202020204" pitchFamily="34" charset="0"/>
                        <a:buChar char="•"/>
                      </a:pPr>
                      <a:r>
                        <a:rPr lang="en-US" sz="1100" dirty="0" smtClean="0"/>
                        <a:t>     </a:t>
                      </a:r>
                      <a:r>
                        <a:rPr lang="en-US" sz="1100" b="1" i="1" dirty="0" smtClean="0">
                          <a:solidFill>
                            <a:srgbClr val="C00000"/>
                          </a:solidFill>
                        </a:rPr>
                        <a:t>QU</a:t>
                      </a:r>
                      <a:r>
                        <a:rPr lang="en-US" sz="1100" dirty="0" smtClean="0"/>
                        <a:t>:  </a:t>
                      </a:r>
                      <a:r>
                        <a:rPr lang="en-US" sz="1100" u="none" strike="noStrike" cap="none" baseline="0" dirty="0" smtClean="0"/>
                        <a:t>“</a:t>
                      </a:r>
                      <a:r>
                        <a:rPr lang="en-US" sz="1100" dirty="0" smtClean="0"/>
                        <a:t>W</a:t>
                      </a:r>
                      <a:r>
                        <a:rPr lang="en-US" sz="1100" u="none" strike="noStrike" cap="none" baseline="0" dirty="0" smtClean="0"/>
                        <a:t>hat </a:t>
                      </a:r>
                      <a:r>
                        <a:rPr lang="en-US" sz="1100" b="1" u="none" strike="noStrike" cap="none" baseline="0" dirty="0"/>
                        <a:t>new facts or ideas </a:t>
                      </a:r>
                      <a:r>
                        <a:rPr lang="en-US" sz="1100" u="none" strike="noStrike" cap="none" baseline="0" dirty="0"/>
                        <a:t>did you learn </a:t>
                      </a:r>
                      <a:r>
                        <a:rPr lang="en-US" sz="1100" u="none" strike="noStrike" cap="none" baseline="0" dirty="0" smtClean="0"/>
                        <a:t>________________?” </a:t>
                      </a:r>
                    </a:p>
                    <a:p>
                      <a:pPr marL="401638" marR="0" lvl="0" indent="-233363" algn="l" rtl="0">
                        <a:lnSpc>
                          <a:spcPct val="100000"/>
                        </a:lnSpc>
                        <a:spcBef>
                          <a:spcPts val="0"/>
                        </a:spcBef>
                        <a:spcAft>
                          <a:spcPts val="0"/>
                        </a:spcAft>
                        <a:buClr>
                          <a:schemeClr val="dk1"/>
                        </a:buClr>
                        <a:buSzPct val="150000"/>
                        <a:buFont typeface="Arial" panose="020B0604020202020204" pitchFamily="34" charset="0"/>
                        <a:buChar cha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Activity</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lang="en-US" sz="1100" dirty="0" smtClean="0"/>
                        <a:t>List ideas on </a:t>
                      </a:r>
                      <a:r>
                        <a:rPr lang="en-US" sz="1100" dirty="0"/>
                        <a:t>chart under</a:t>
                      </a:r>
                      <a:r>
                        <a:rPr lang="en-US" sz="1100" b="0" i="0" u="none" strike="noStrike" cap="none" baseline="0" dirty="0">
                          <a:solidFill>
                            <a:srgbClr val="000000"/>
                          </a:solidFill>
                          <a:latin typeface="Calibri"/>
                          <a:ea typeface="Calibri"/>
                          <a:cs typeface="Calibri"/>
                          <a:sym typeface="Calibri"/>
                        </a:rPr>
                        <a:t> </a:t>
                      </a:r>
                      <a:r>
                        <a:rPr lang="en-US" sz="1100" b="0" i="0" u="none" strike="noStrike" cap="none" baseline="0" dirty="0" smtClean="0">
                          <a:solidFill>
                            <a:srgbClr val="000000"/>
                          </a:solidFill>
                          <a:latin typeface="Calibri"/>
                          <a:ea typeface="Calibri"/>
                          <a:cs typeface="Calibri"/>
                          <a:sym typeface="Calibri"/>
                        </a:rPr>
                        <a:t>the </a:t>
                      </a:r>
                      <a:r>
                        <a:rPr lang="en-US" sz="1400" b="1" i="0" u="sng" strike="noStrike" cap="none" baseline="0" dirty="0" smtClean="0">
                          <a:solidFill>
                            <a:srgbClr val="000000"/>
                          </a:solidFill>
                          <a:latin typeface="Calibri"/>
                          <a:ea typeface="Calibri"/>
                          <a:cs typeface="Calibri"/>
                          <a:sym typeface="Calibri"/>
                        </a:rPr>
                        <a:t>N</a:t>
                      </a:r>
                      <a:r>
                        <a:rPr lang="en-US" sz="1100" b="0" i="0" u="none" strike="noStrike" cap="none" baseline="0" dirty="0" smtClean="0">
                          <a:solidFill>
                            <a:srgbClr val="000000"/>
                          </a:solidFill>
                          <a:latin typeface="Calibri"/>
                          <a:ea typeface="Calibri"/>
                          <a:cs typeface="Calibri"/>
                          <a:sym typeface="Calibri"/>
                        </a:rPr>
                        <a:t> of </a:t>
                      </a:r>
                      <a:r>
                        <a:rPr lang="en-US" sz="1100" b="1" i="1" u="none" strike="noStrike" cap="none" baseline="0" dirty="0" smtClean="0">
                          <a:solidFill>
                            <a:srgbClr val="000000"/>
                          </a:solidFill>
                          <a:latin typeface="Calibri"/>
                          <a:ea typeface="Calibri"/>
                          <a:cs typeface="Calibri"/>
                          <a:sym typeface="Calibri"/>
                        </a:rPr>
                        <a:t>What </a:t>
                      </a:r>
                      <a:r>
                        <a:rPr lang="en-US" sz="1100" b="1" i="1" u="none" strike="noStrike" cap="none" baseline="0" dirty="0">
                          <a:solidFill>
                            <a:srgbClr val="000000"/>
                          </a:solidFill>
                          <a:latin typeface="Calibri"/>
                          <a:ea typeface="Calibri"/>
                          <a:cs typeface="Calibri"/>
                          <a:sym typeface="Calibri"/>
                        </a:rPr>
                        <a:t>is New </a:t>
                      </a:r>
                      <a:r>
                        <a:rPr lang="en-US" sz="1100" b="0" i="0" u="none" strike="noStrike" cap="none" baseline="0" dirty="0" smtClean="0">
                          <a:solidFill>
                            <a:srgbClr val="000000"/>
                          </a:solidFill>
                          <a:latin typeface="Calibri"/>
                          <a:ea typeface="Calibri"/>
                          <a:cs typeface="Calibri"/>
                          <a:sym typeface="Calibri"/>
                        </a:rPr>
                        <a:t> (</a:t>
                      </a:r>
                      <a:r>
                        <a:rPr lang="en-US" sz="1100" b="1" i="0" u="none" strike="noStrike" cap="none" baseline="0" dirty="0" smtClean="0">
                          <a:solidFill>
                            <a:srgbClr val="C00000"/>
                          </a:solidFill>
                          <a:latin typeface="Calibri"/>
                          <a:ea typeface="Calibri"/>
                          <a:cs typeface="Calibri"/>
                          <a:sym typeface="Calibri"/>
                        </a:rPr>
                        <a:t>save chart</a:t>
                      </a:r>
                      <a:r>
                        <a:rPr lang="en-US" sz="1100" b="0" i="0" u="none" strike="noStrike" cap="none" baseline="0" dirty="0" smtClean="0">
                          <a:solidFill>
                            <a:schemeClr val="tx1"/>
                          </a:solidFill>
                          <a:latin typeface="Calibri"/>
                          <a:ea typeface="Calibri"/>
                          <a:cs typeface="Calibri"/>
                          <a:sym typeface="Calibri"/>
                        </a:rPr>
                        <a:t>)</a:t>
                      </a:r>
                      <a:endParaRPr lang="en-US" sz="1100" b="0" dirty="0">
                        <a:solidFill>
                          <a:schemeClr val="tx1"/>
                        </a:solidFill>
                      </a:endParaRP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r>
              <a:tr h="708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3</a:t>
                      </a:r>
                    </a:p>
                    <a:p>
                      <a:pPr marL="168275" marR="0" lvl="0" indent="0" algn="l" rtl="0">
                        <a:spcBef>
                          <a:spcPts val="0"/>
                        </a:spcBef>
                        <a:buSzPct val="150000"/>
                        <a:buFont typeface="Arial" panose="020B0604020202020204" pitchFamily="34" charset="0"/>
                        <a:buNone/>
                      </a:pPr>
                      <a:endParaRPr lang="en-US" sz="11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7">
                  <a:txBody>
                    <a:bodyPr/>
                    <a:lstStyle/>
                    <a:p>
                      <a:pPr marL="0" marR="0" lvl="0" indent="0" algn="l" rtl="0">
                        <a:spcBef>
                          <a:spcPts val="0"/>
                        </a:spcBef>
                        <a:buSzPct val="25000"/>
                        <a:buNone/>
                      </a:pPr>
                      <a:r>
                        <a:rPr lang="en-US" sz="1200" b="1" u="sng" dirty="0" smtClean="0"/>
                        <a:t>Read 2</a:t>
                      </a:r>
                      <a:r>
                        <a:rPr lang="en-US" sz="1100" b="1" u="none" dirty="0" smtClean="0"/>
                        <a:t>: Set a Purpose for Reading - Identify the Topic (teacher</a:t>
                      </a:r>
                      <a:r>
                        <a:rPr lang="en-US" sz="1100" b="1" u="none" baseline="0" dirty="0" smtClean="0"/>
                        <a:t> read)</a:t>
                      </a:r>
                      <a:endParaRPr lang="en-US" sz="1100" b="1" u="none" strike="noStrike" cap="none" baseline="0" dirty="0"/>
                    </a:p>
                    <a:p>
                      <a:pPr marL="401638" marR="0" lvl="0" indent="-233363" algn="l" rtl="0">
                        <a:spcBef>
                          <a:spcPts val="0"/>
                        </a:spcBef>
                        <a:buClr>
                          <a:schemeClr val="tx1"/>
                        </a:buClr>
                        <a:buSzPct val="150000"/>
                        <a:buFont typeface="Arial" panose="020B0604020202020204" pitchFamily="34" charset="0"/>
                        <a:buChar cha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Activity</a:t>
                      </a:r>
                      <a:r>
                        <a:rPr kumimoji="0" lang="en-US" sz="1100" b="1" i="1" u="none" strike="noStrike" kern="1200" cap="none" spc="0" normalizeH="0" baseline="0" noProof="0" dirty="0" smtClean="0">
                          <a:ln>
                            <a:noFill/>
                          </a:ln>
                          <a:solidFill>
                            <a:schemeClr val="tx1"/>
                          </a:solidFill>
                          <a:effectLst/>
                          <a:uLnTx/>
                          <a:uFillTx/>
                          <a:latin typeface="+mn-lt"/>
                          <a:ea typeface="+mn-ea"/>
                          <a:cs typeface="+mn-cs"/>
                        </a:rPr>
                        <a:t>: </a:t>
                      </a:r>
                      <a:r>
                        <a:rPr lang="en-US" sz="1100" dirty="0" smtClean="0">
                          <a:solidFill>
                            <a:schemeClr val="tx1"/>
                          </a:solidFill>
                        </a:rPr>
                        <a:t>T</a:t>
                      </a:r>
                      <a:r>
                        <a:rPr lang="en-US" sz="1100" dirty="0" smtClean="0"/>
                        <a:t>eacher </a:t>
                      </a:r>
                      <a:r>
                        <a:rPr lang="en-US" sz="1100" dirty="0"/>
                        <a:t>reads the text a</a:t>
                      </a:r>
                      <a:r>
                        <a:rPr lang="en-US" sz="1100" u="none" strike="noStrike" cap="none" baseline="0" dirty="0"/>
                        <a:t> second </a:t>
                      </a:r>
                      <a:r>
                        <a:rPr lang="en-US" sz="1100" dirty="0"/>
                        <a:t>time </a:t>
                      </a:r>
                      <a:r>
                        <a:rPr lang="en-US" sz="1100" dirty="0" smtClean="0"/>
                        <a:t>while students</a:t>
                      </a:r>
                      <a:r>
                        <a:rPr lang="en-US" sz="1100" u="none" strike="noStrike" cap="none" baseline="0" dirty="0" smtClean="0"/>
                        <a:t> </a:t>
                      </a:r>
                      <a:r>
                        <a:rPr lang="en-US" sz="1100" dirty="0" smtClean="0"/>
                        <a:t>circle </a:t>
                      </a:r>
                      <a:r>
                        <a:rPr lang="en-US" sz="1100" b="1" u="none" strike="noStrike" cap="none" baseline="0" dirty="0" smtClean="0"/>
                        <a:t>again and again </a:t>
                      </a:r>
                      <a:r>
                        <a:rPr lang="en-US" sz="1100" u="none" strike="noStrike" cap="none" baseline="0" dirty="0" smtClean="0"/>
                        <a:t>word </a:t>
                      </a:r>
                      <a:r>
                        <a:rPr lang="en-US" sz="1100" u="none" strike="noStrike" cap="none" baseline="0" dirty="0"/>
                        <a:t>clues </a:t>
                      </a:r>
                      <a:r>
                        <a:rPr lang="en-US" sz="1100" u="none" strike="noStrike" cap="none" baseline="0" dirty="0" smtClean="0"/>
                        <a:t>that tell who or what the </a:t>
                      </a:r>
                      <a:r>
                        <a:rPr lang="en-US" sz="1100" b="0" u="none" strike="noStrike" cap="none" baseline="0" dirty="0" smtClean="0"/>
                        <a:t>text is about (the </a:t>
                      </a:r>
                      <a:r>
                        <a:rPr lang="en-US" sz="1100" b="1" u="none" strike="noStrike" cap="none" baseline="0" dirty="0" smtClean="0"/>
                        <a:t>subject</a:t>
                      </a:r>
                      <a:r>
                        <a:rPr lang="en-US" sz="1100" b="0" u="none" strike="noStrike" cap="none" baseline="0" dirty="0" smtClean="0"/>
                        <a:t> of the text)</a:t>
                      </a:r>
                      <a:r>
                        <a:rPr lang="en-US" sz="1100" b="1" u="none" strike="noStrike" cap="none" baseline="0" dirty="0" smtClean="0">
                          <a:effectLst>
                            <a:outerShdw blurRad="38100" dist="38100" dir="2700000" algn="tl">
                              <a:srgbClr val="000000">
                                <a:alpha val="43137"/>
                              </a:srgbClr>
                            </a:outerShdw>
                          </a:effectLst>
                        </a:rPr>
                        <a:t>.</a:t>
                      </a:r>
                      <a:endParaRPr lang="en-US" sz="1100" b="1" u="none" dirty="0">
                        <a:effectLst>
                          <a:outerShdw blurRad="38100" dist="38100" dir="2700000" algn="tl">
                            <a:srgbClr val="000000">
                              <a:alpha val="43137"/>
                            </a:srgbClr>
                          </a:outerShdw>
                        </a:effectLst>
                      </a:endParaRP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5490">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4</a:t>
                      </a:r>
                    </a:p>
                    <a:p>
                      <a:pPr marL="168275" marR="0" lvl="0" indent="0" algn="l" rtl="0">
                        <a:spcBef>
                          <a:spcPts val="0"/>
                        </a:spcBef>
                        <a:buClr>
                          <a:schemeClr val="tx1"/>
                        </a:buClr>
                        <a:buSzPct val="150000"/>
                        <a:buFont typeface="Arial" panose="020B0604020202020204" pitchFamily="34" charset="0"/>
                        <a:buNone/>
                      </a:pPr>
                      <a:endParaRPr lang="en-US" sz="1100" u="none" strike="noStrike" cap="none" baseline="0"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rowSpan="5" gridSpan="4">
                  <a:txBody>
                    <a:bodyPr/>
                    <a:lstStyle/>
                    <a:p>
                      <a:pPr marL="158750" marR="0" lvl="0" indent="-158750" algn="l" rtl="0">
                        <a:spcBef>
                          <a:spcPts val="0"/>
                        </a:spcBef>
                        <a:buClr>
                          <a:schemeClr val="tx1">
                            <a:lumMod val="95000"/>
                            <a:lumOff val="5000"/>
                          </a:schemeClr>
                        </a:buClr>
                        <a:buSzPct val="150000"/>
                        <a:buFont typeface="Arial" panose="020B0604020202020204" pitchFamily="34" charset="0"/>
                        <a:buNone/>
                      </a:pPr>
                      <a:r>
                        <a:rPr lang="en-US" sz="1200" b="1" i="0" u="sng" dirty="0" smtClean="0">
                          <a:solidFill>
                            <a:schemeClr val="tx1"/>
                          </a:solidFill>
                        </a:rPr>
                        <a:t>After Reading - Revisit:  </a:t>
                      </a:r>
                      <a:r>
                        <a:rPr lang="en-US" sz="1100" b="1" i="0" u="sng" dirty="0" smtClean="0">
                          <a:solidFill>
                            <a:schemeClr val="tx1"/>
                          </a:solidFill>
                        </a:rPr>
                        <a:t>Tally the Topic</a:t>
                      </a:r>
                      <a:r>
                        <a:rPr lang="en-US" sz="1100" b="1" i="1" u="none" dirty="0" smtClean="0">
                          <a:solidFill>
                            <a:schemeClr val="tx1"/>
                          </a:solidFill>
                        </a:rPr>
                        <a:t> (again</a:t>
                      </a:r>
                      <a:r>
                        <a:rPr lang="en-US" sz="1100" b="1" i="1" u="none" baseline="0" dirty="0" smtClean="0">
                          <a:solidFill>
                            <a:schemeClr val="tx1"/>
                          </a:solidFill>
                        </a:rPr>
                        <a:t> </a:t>
                      </a:r>
                      <a:r>
                        <a:rPr lang="en-US" sz="1100" b="1" i="1" u="none" dirty="0" smtClean="0">
                          <a:solidFill>
                            <a:schemeClr val="tx1"/>
                          </a:solidFill>
                        </a:rPr>
                        <a:t>and again words)</a:t>
                      </a:r>
                    </a:p>
                    <a:p>
                      <a:pPr marL="457200" marR="0" lvl="0" indent="-298450" algn="l" rtl="0">
                        <a:spcBef>
                          <a:spcPts val="0"/>
                        </a:spcBef>
                        <a:buClr>
                          <a:schemeClr val="tx1">
                            <a:lumMod val="95000"/>
                            <a:lumOff val="5000"/>
                          </a:schemeClr>
                        </a:buClr>
                        <a:buSzPct val="150000"/>
                        <a:buFont typeface="Arial" panose="020B0604020202020204" pitchFamily="34" charset="0"/>
                        <a:buChar char="•"/>
                      </a:pPr>
                      <a:r>
                        <a:rPr lang="en-US" sz="1100" b="1" i="1" dirty="0" smtClean="0">
                          <a:solidFill>
                            <a:srgbClr val="C00000"/>
                          </a:solidFill>
                        </a:rPr>
                        <a:t>QU: </a:t>
                      </a:r>
                      <a:r>
                        <a:rPr lang="en-US" sz="1100" dirty="0" smtClean="0"/>
                        <a:t>“What words</a:t>
                      </a:r>
                      <a:r>
                        <a:rPr lang="en-US" sz="1100" baseline="0" dirty="0" smtClean="0"/>
                        <a:t> or phrases did you identify as </a:t>
                      </a:r>
                      <a:r>
                        <a:rPr lang="en-US" sz="1100" b="1" baseline="0" dirty="0" smtClean="0"/>
                        <a:t>again and again</a:t>
                      </a:r>
                      <a:r>
                        <a:rPr lang="en-US" sz="1100" b="0" baseline="0" dirty="0" smtClean="0"/>
                        <a:t> words?</a:t>
                      </a:r>
                      <a:r>
                        <a:rPr lang="en-US" sz="1100" baseline="0" dirty="0" smtClean="0"/>
                        <a:t>”</a:t>
                      </a:r>
                    </a:p>
                    <a:p>
                      <a:pPr marL="460375" marR="0" lvl="0" indent="-292100" algn="l" rtl="0">
                        <a:spcBef>
                          <a:spcPts val="0"/>
                        </a:spcBef>
                        <a:buSzPct val="150000"/>
                        <a:buFont typeface="Arial" panose="020B0604020202020204" pitchFamily="34" charset="0"/>
                        <a:buChar char="•"/>
                      </a:pPr>
                      <a:r>
                        <a:rPr lang="en-US" sz="1100" dirty="0" smtClean="0"/>
                        <a:t>Write </a:t>
                      </a:r>
                      <a:r>
                        <a:rPr lang="en-US" sz="1100" u="none" strike="noStrike" cap="none" baseline="0" dirty="0" smtClean="0"/>
                        <a:t>students</a:t>
                      </a:r>
                      <a:r>
                        <a:rPr lang="en-US" sz="1100" u="none" strike="noStrike" cap="none" baseline="0" dirty="0"/>
                        <a:t>’ </a:t>
                      </a:r>
                      <a:r>
                        <a:rPr lang="en-US" sz="1100" u="none" strike="noStrike" cap="none" baseline="0" dirty="0" smtClean="0"/>
                        <a:t>circled words </a:t>
                      </a:r>
                      <a:r>
                        <a:rPr lang="en-US" sz="1100" u="none" strike="noStrike" cap="none" baseline="0" dirty="0"/>
                        <a:t>or phrases </a:t>
                      </a:r>
                      <a:r>
                        <a:rPr lang="en-US" sz="1100" u="none" strike="noStrike" cap="none" baseline="0" dirty="0" smtClean="0"/>
                        <a:t>on the chart titled </a:t>
                      </a:r>
                      <a:r>
                        <a:rPr lang="en-US" sz="1100" b="1" u="none" strike="noStrike" cap="none" baseline="0" dirty="0" smtClean="0"/>
                        <a:t>TOPIC.            </a:t>
                      </a:r>
                    </a:p>
                    <a:p>
                      <a:pPr marL="168275" marR="0" lvl="0" indent="0" algn="l" rtl="0">
                        <a:spcBef>
                          <a:spcPts val="0"/>
                        </a:spcBef>
                        <a:buSzPct val="150000"/>
                        <a:buFont typeface="Arial" panose="020B0604020202020204" pitchFamily="34" charset="0"/>
                        <a:buNone/>
                      </a:pPr>
                      <a:r>
                        <a:rPr lang="en-US" sz="1100" b="1" u="none" strike="noStrike" cap="none" baseline="0" dirty="0" smtClean="0"/>
                        <a:t>          </a:t>
                      </a:r>
                      <a:r>
                        <a:rPr lang="en-US" sz="1100" b="0" u="none" strike="noStrike" cap="none" baseline="0" dirty="0" smtClean="0"/>
                        <a:t>If a student says a word that is already listed, put a tally mark by it.</a:t>
                      </a:r>
                    </a:p>
                    <a:p>
                      <a:pPr marL="460375" marR="0" lvl="0" indent="-292100" algn="l" rtl="0">
                        <a:spcBef>
                          <a:spcPts val="0"/>
                        </a:spcBef>
                        <a:buClr>
                          <a:schemeClr val="tx1"/>
                        </a:buClr>
                        <a:buSzPct val="150000"/>
                        <a:buFont typeface="Arial" panose="020B0604020202020204" pitchFamily="34" charset="0"/>
                        <a:buChar char="•"/>
                      </a:pPr>
                      <a:r>
                        <a:rPr lang="en-US" sz="1100" b="1" i="1" u="none" strike="noStrike" cap="none" baseline="0" dirty="0" smtClean="0">
                          <a:solidFill>
                            <a:srgbClr val="C00000"/>
                          </a:solidFill>
                        </a:rPr>
                        <a:t>QU:  </a:t>
                      </a:r>
                      <a:r>
                        <a:rPr lang="en-US" sz="1100" u="none" strike="noStrike" cap="none" baseline="0" dirty="0" smtClean="0"/>
                        <a:t>“Which words/phrases have the most tally marks?  Are the other words on the chart connected to  the word with the most tally marks?”</a:t>
                      </a:r>
                    </a:p>
                    <a:p>
                      <a:pPr marL="460375" marR="0" lvl="0" indent="-29210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sym typeface="Arial"/>
                          <a:rtl val="0"/>
                        </a:rPr>
                        <a:t>Reveal title of passage to determine/prove  the </a:t>
                      </a:r>
                      <a:r>
                        <a:rPr kumimoji="0" lang="en-US" sz="1100" b="1" i="0" u="sng"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sym typeface="Arial"/>
                          <a:rtl val="0"/>
                        </a:rPr>
                        <a:t>topic</a:t>
                      </a:r>
                      <a:r>
                        <a:rPr kumimoji="0" lang="en-US" sz="11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sym typeface="Arial"/>
                          <a:rtl val="0"/>
                        </a:rPr>
                        <a:t> of the passage.</a:t>
                      </a:r>
                      <a:endParaRPr lang="en-US" sz="1100" u="none" strike="noStrike" cap="none" baseline="0" dirty="0" smtClean="0"/>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rowSpan="5" hMerge="1">
                  <a:txBody>
                    <a:bodyPr/>
                    <a:lstStyle/>
                    <a:p>
                      <a:endParaRPr lang="en-US"/>
                    </a:p>
                  </a:txBody>
                  <a:tcPr/>
                </a:tc>
                <a:tc rowSpan="5" hMerge="1">
                  <a:txBody>
                    <a:bodyPr/>
                    <a:lstStyle/>
                    <a:p>
                      <a:endParaRPr lang="en-US"/>
                    </a:p>
                  </a:txBody>
                  <a:tcPr/>
                </a:tc>
                <a:tc rowSpan="5" hMerge="1">
                  <a:txBody>
                    <a:bodyPr/>
                    <a:lstStyle/>
                    <a:p>
                      <a:endParaRPr lang="en-US"/>
                    </a:p>
                  </a:txBody>
                  <a:tcPr/>
                </a:tc>
                <a:tc gridSpan="3">
                  <a:txBody>
                    <a:bodyPr/>
                    <a:lstStyle/>
                    <a:p>
                      <a:pPr marL="158750" marR="0" lvl="0" indent="0" algn="ctr" rtl="0">
                        <a:spcBef>
                          <a:spcPts val="0"/>
                        </a:spcBef>
                        <a:buSzPct val="100000"/>
                        <a:buNone/>
                      </a:pPr>
                      <a:r>
                        <a:rPr lang="en-US" sz="1100" b="1" u="none" strike="noStrike" cap="none" baseline="0" dirty="0" smtClean="0"/>
                        <a:t>TOPIC TALLY </a:t>
                      </a:r>
                    </a:p>
                    <a:p>
                      <a:pPr marL="158750" marR="0" lvl="0" indent="-158750" algn="l" rtl="0">
                        <a:spcBef>
                          <a:spcPts val="0"/>
                        </a:spcBef>
                        <a:buSzPct val="100000"/>
                        <a:buNone/>
                      </a:pPr>
                      <a:r>
                        <a:rPr lang="en-US" sz="1000" b="0" i="1" u="none" strike="noStrike" cap="none" baseline="0" dirty="0" smtClean="0"/>
                        <a:t>Examples of Again and Again Words</a:t>
                      </a:r>
                      <a:endParaRPr lang="en-US" sz="1000" b="0" i="1" u="none"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hMerge="1">
                  <a:txBody>
                    <a:bodyPr/>
                    <a:lstStyle/>
                    <a:p>
                      <a:endParaRPr lang="en-US"/>
                    </a:p>
                  </a:txBody>
                  <a:tcPr/>
                </a:tc>
                <a:tc hMerge="1">
                  <a:txBody>
                    <a:bodyPr/>
                    <a:lstStyle/>
                    <a:p>
                      <a:endParaRPr lang="en-US"/>
                    </a:p>
                  </a:txBody>
                  <a:tcPr/>
                </a:tc>
              </a:tr>
              <a:tr h="243090">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100" b="1" dirty="0" smtClean="0">
                          <a:solidFill>
                            <a:srgbClr val="C00000"/>
                          </a:solidFill>
                        </a:rPr>
                        <a:t>destructive I</a:t>
                      </a:r>
                      <a:endParaRPr lang="en-US" sz="1100" b="1" dirty="0">
                        <a:solidFill>
                          <a:srgbClr val="C00000"/>
                        </a:solidFill>
                      </a:endParaRPr>
                    </a:p>
                  </a:txBody>
                  <a:tcPr marL="103625" marR="103625" marT="37725" marB="37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FFF2CC"/>
                    </a:solidFill>
                  </a:tcPr>
                </a:tc>
                <a:tc hMerge="1">
                  <a:txBody>
                    <a:bodyPr/>
                    <a:lstStyle/>
                    <a:p>
                      <a:endParaRPr lang="en-US"/>
                    </a:p>
                  </a:txBody>
                  <a:tcPr/>
                </a:tc>
                <a:tc>
                  <a:txBody>
                    <a:bodyPr/>
                    <a:lstStyle/>
                    <a:p>
                      <a:r>
                        <a:rPr lang="en-US" sz="1100" b="1" dirty="0" smtClean="0">
                          <a:solidFill>
                            <a:srgbClr val="7030A0"/>
                          </a:solidFill>
                        </a:rPr>
                        <a:t>swept   </a:t>
                      </a:r>
                      <a:r>
                        <a:rPr lang="en-US" sz="1100" b="1" i="0" dirty="0" smtClean="0">
                          <a:solidFill>
                            <a:srgbClr val="7030A0"/>
                          </a:solidFill>
                        </a:rPr>
                        <a:t>I</a:t>
                      </a:r>
                      <a:r>
                        <a:rPr lang="en-US" sz="1100" b="1" dirty="0" smtClean="0">
                          <a:solidFill>
                            <a:srgbClr val="7030A0"/>
                          </a:solidFill>
                        </a:rPr>
                        <a:t>I</a:t>
                      </a:r>
                      <a:endParaRPr lang="en-US" sz="1100" b="1" dirty="0">
                        <a:solidFill>
                          <a:srgbClr val="7030A0"/>
                        </a:solidFill>
                      </a:endParaRPr>
                    </a:p>
                  </a:txBody>
                  <a:tcPr marL="103625" marR="103625" marT="37725" marB="37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FFF2CC"/>
                    </a:solidFill>
                  </a:tcPr>
                </a:tc>
              </a:tr>
              <a:tr h="243090">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100" b="1" dirty="0" smtClean="0"/>
                        <a:t>landslides   IIII </a:t>
                      </a:r>
                      <a:r>
                        <a:rPr lang="en-US" sz="1100" b="1" i="0" dirty="0" smtClean="0"/>
                        <a:t>II</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2CC"/>
                    </a:solidFill>
                  </a:tcPr>
                </a:tc>
                <a:tc hMerge="1">
                  <a:txBody>
                    <a:bodyPr/>
                    <a:lstStyle/>
                    <a:p>
                      <a:endParaRPr lang="en-US"/>
                    </a:p>
                  </a:txBody>
                  <a:tcPr/>
                </a:tc>
                <a:tc>
                  <a:txBody>
                    <a:bodyPr/>
                    <a:lstStyle/>
                    <a:p>
                      <a:r>
                        <a:rPr lang="en-US" sz="1100" b="1" dirty="0" smtClean="0">
                          <a:solidFill>
                            <a:srgbClr val="C00000"/>
                          </a:solidFill>
                        </a:rPr>
                        <a:t>destroy  I</a:t>
                      </a:r>
                      <a:endParaRPr lang="en-US" sz="1100" b="1" dirty="0">
                        <a:solidFill>
                          <a:srgbClr val="C00000"/>
                        </a:solidFill>
                      </a:endParaRPr>
                    </a:p>
                  </a:txBody>
                  <a:tcPr marL="103625" marR="103625" marT="37725" marB="37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2CC"/>
                    </a:solidFill>
                  </a:tcPr>
                </a:tc>
              </a:tr>
              <a:tr h="243090">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100" b="1" dirty="0" smtClean="0"/>
                        <a:t>bury/cover III</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2CC"/>
                    </a:solidFill>
                  </a:tcPr>
                </a:tc>
                <a:tc hMerge="1">
                  <a:txBody>
                    <a:bodyPr/>
                    <a:lstStyle/>
                    <a:p>
                      <a:endParaRPr lang="en-US"/>
                    </a:p>
                  </a:txBody>
                  <a:tcPr/>
                </a:tc>
                <a:tc>
                  <a:txBody>
                    <a:bodyPr/>
                    <a:lstStyle/>
                    <a:p>
                      <a:r>
                        <a:rPr lang="en-US" sz="1100" b="1" dirty="0" smtClean="0">
                          <a:solidFill>
                            <a:srgbClr val="C00000"/>
                          </a:solidFill>
                        </a:rPr>
                        <a:t>hurt   I</a:t>
                      </a:r>
                      <a:endParaRPr lang="en-US" sz="1100" b="1" dirty="0">
                        <a:solidFill>
                          <a:srgbClr val="C00000"/>
                        </a:solidFill>
                      </a:endParaRPr>
                    </a:p>
                  </a:txBody>
                  <a:tcPr marL="103625" marR="103625" marT="37725" marB="37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2CC"/>
                    </a:solidFill>
                  </a:tcPr>
                </a:tc>
              </a:tr>
              <a:tr h="342180">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100" b="1" dirty="0" smtClean="0">
                          <a:solidFill>
                            <a:srgbClr val="7030A0"/>
                          </a:solidFill>
                        </a:rPr>
                        <a:t>carries I</a:t>
                      </a:r>
                      <a:endParaRPr lang="en-US" sz="1100" b="1" dirty="0">
                        <a:solidFill>
                          <a:srgbClr val="7030A0"/>
                        </a:solidFill>
                      </a:endParaRPr>
                    </a:p>
                  </a:txBody>
                  <a:tcPr marL="103625" marR="103625" marT="37725" marB="37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FFF2CC"/>
                    </a:solidFill>
                  </a:tcPr>
                </a:tc>
                <a:tc hMerge="1">
                  <a:txBody>
                    <a:bodyPr/>
                    <a:lstStyle/>
                    <a:p>
                      <a:endParaRPr lang="en-US"/>
                    </a:p>
                  </a:txBody>
                  <a:tcPr/>
                </a:tc>
                <a:tc>
                  <a:txBody>
                    <a:bodyPr/>
                    <a:lstStyle/>
                    <a:p>
                      <a:r>
                        <a:rPr lang="en-US" sz="1100" b="1" dirty="0" smtClean="0"/>
                        <a:t>block II</a:t>
                      </a:r>
                      <a:endParaRPr lang="en-US" sz="1100" b="1" dirty="0"/>
                    </a:p>
                  </a:txBody>
                  <a:tcPr marL="103625" marR="103625" marT="37725" marB="37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rgbClr val="FFF2CC"/>
                    </a:solidFill>
                  </a:tcPr>
                </a:tc>
              </a:tr>
              <a:tr h="293381">
                <a:tc gridSpan="8">
                  <a:txBody>
                    <a:bodyPr/>
                    <a:lstStyle/>
                    <a:p>
                      <a:pPr marL="0" marR="0" lvl="0" indent="0" algn="ctr" rtl="0">
                        <a:spcBef>
                          <a:spcPts val="0"/>
                        </a:spcBef>
                        <a:buSzPct val="25000"/>
                        <a:buNone/>
                      </a:pPr>
                      <a:r>
                        <a:rPr lang="en-US" sz="1400" b="1" i="1" u="none" strike="noStrike" cap="none" baseline="0" dirty="0" smtClean="0">
                          <a:solidFill>
                            <a:schemeClr val="tx1"/>
                          </a:solidFill>
                          <a:latin typeface="Calibri"/>
                          <a:ea typeface="Calibri"/>
                          <a:cs typeface="Calibri"/>
                          <a:sym typeface="Calibri"/>
                        </a:rPr>
                        <a:t>Scaffold to Writing</a:t>
                      </a:r>
                    </a:p>
                  </a:txBody>
                  <a:tcPr marL="103625" marR="103625" marT="37725" marB="37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288925" marR="0" lvl="0" indent="-231775" algn="l" rtl="0">
                        <a:spcBef>
                          <a:spcPts val="0"/>
                        </a:spcBef>
                        <a:buSzPct val="150000"/>
                        <a:buFont typeface="Arial" panose="020B0604020202020204" pitchFamily="34" charset="0"/>
                        <a:buChar char="•"/>
                      </a:pPr>
                      <a:endParaRPr lang="en-US" sz="1200" b="0" i="0" u="none" strike="noStrike" cap="none" baseline="0" dirty="0" smtClean="0">
                        <a:solidFill>
                          <a:schemeClr val="tx1"/>
                        </a:solidFill>
                        <a:latin typeface="Calibri"/>
                        <a:ea typeface="Calibri"/>
                        <a:cs typeface="Calibri"/>
                        <a:sym typeface="Calibri"/>
                      </a:endParaRP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30997">
                <a:tc gridSpan="2">
                  <a:txBody>
                    <a:bodyPr/>
                    <a:lstStyle/>
                    <a:p>
                      <a:pPr marL="0" marR="0" lvl="0" indent="0" algn="ctr" rtl="0">
                        <a:spcBef>
                          <a:spcPts val="0"/>
                        </a:spcBef>
                        <a:buSzPct val="25000"/>
                        <a:buNone/>
                      </a:pPr>
                      <a:endParaRPr lang="en-US" sz="1400" b="1" i="1" u="none" strike="noStrike" cap="none" baseline="0" dirty="0" smtClean="0">
                        <a:solidFill>
                          <a:srgbClr val="C00000"/>
                        </a:solidFill>
                        <a:latin typeface="Calibri"/>
                        <a:ea typeface="Calibri"/>
                        <a:cs typeface="Calibri"/>
                        <a:sym typeface="Calibri"/>
                      </a:endParaRP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0" marR="0" lvl="0" indent="0" algn="ctr" rtl="0">
                        <a:spcBef>
                          <a:spcPts val="0"/>
                        </a:spcBef>
                        <a:buSzPct val="25000"/>
                        <a:buNone/>
                      </a:pPr>
                      <a:endParaRPr lang="en-US" sz="1400" b="1" i="1" u="none" strike="noStrike" cap="none" baseline="0" dirty="0" smtClean="0">
                        <a:latin typeface="Calibri"/>
                        <a:ea typeface="Calibri"/>
                        <a:cs typeface="Calibri"/>
                        <a:sym typeface="Calibri"/>
                      </a:endParaRPr>
                    </a:p>
                  </a:txBody>
                  <a:tcPr marL="103625" marR="103625" marT="37725" marB="37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gridSpan="2">
                  <a:txBody>
                    <a:bodyPr/>
                    <a:lstStyle/>
                    <a:p>
                      <a:pPr marL="0" indent="0" algn="ctr"/>
                      <a:r>
                        <a:rPr lang="en-US" sz="2400" b="1" dirty="0" smtClean="0"/>
                        <a:t>5</a:t>
                      </a:r>
                      <a:endParaRPr lang="en-US" sz="2400" b="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hMerge="1">
                  <a:txBody>
                    <a:bodyPr/>
                    <a:lstStyle/>
                    <a:p>
                      <a:pPr marL="0" indent="0"/>
                      <a:endParaRPr lang="en-US" sz="2400" b="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4">
                  <a:txBody>
                    <a:bodyPr/>
                    <a:lstStyle/>
                    <a:p>
                      <a:pPr marL="0" marR="0" lvl="0" indent="0" algn="ctr" rtl="0">
                        <a:spcBef>
                          <a:spcPts val="0"/>
                        </a:spcBef>
                        <a:buSzPct val="25000"/>
                        <a:buNone/>
                      </a:pPr>
                      <a:r>
                        <a:rPr lang="en-US" sz="1400" b="1" i="1" u="none" strike="noStrike" cap="none" baseline="0" dirty="0" smtClean="0">
                          <a:latin typeface="Calibri"/>
                          <a:ea typeface="Calibri"/>
                          <a:cs typeface="Calibri"/>
                          <a:sym typeface="Calibri"/>
                        </a:rPr>
                        <a:t> </a:t>
                      </a:r>
                      <a:r>
                        <a:rPr lang="en-US" sz="1200" b="1" i="1" u="sng" strike="noStrike" cap="none" baseline="0" dirty="0" smtClean="0">
                          <a:latin typeface="Calibri"/>
                          <a:ea typeface="Calibri"/>
                          <a:cs typeface="Calibri"/>
                          <a:sym typeface="Calibri"/>
                        </a:rPr>
                        <a:t>TBEAR STUDENT RECORD NOTES</a:t>
                      </a:r>
                    </a:p>
                    <a:p>
                      <a:pPr marL="115888" marR="0" lvl="0" indent="-58738" algn="ctr" rtl="0">
                        <a:spcBef>
                          <a:spcPts val="0"/>
                        </a:spcBef>
                        <a:buClr>
                          <a:schemeClr val="tx1"/>
                        </a:buClr>
                        <a:buSzPct val="150000"/>
                        <a:buFont typeface="Arial" panose="020B0604020202020204" pitchFamily="34" charset="0"/>
                        <a:buChar char="•"/>
                      </a:pPr>
                      <a:r>
                        <a:rPr lang="en-US" sz="1200" b="1" i="1" u="none" strike="noStrike" cap="none" baseline="0" dirty="0" smtClean="0">
                          <a:solidFill>
                            <a:srgbClr val="C00000"/>
                          </a:solidFill>
                          <a:latin typeface="Calibri"/>
                          <a:ea typeface="Calibri"/>
                          <a:cs typeface="Calibri"/>
                          <a:sym typeface="Calibri"/>
                        </a:rPr>
                        <a:t>    QU: </a:t>
                      </a:r>
                      <a:r>
                        <a:rPr lang="en-US" sz="1200" b="1" i="1" u="none" strike="noStrike" cap="none" baseline="0" dirty="0" smtClean="0">
                          <a:solidFill>
                            <a:schemeClr val="tx1"/>
                          </a:solidFill>
                          <a:latin typeface="Calibri"/>
                          <a:ea typeface="Calibri"/>
                          <a:cs typeface="Calibri"/>
                          <a:sym typeface="Calibri"/>
                        </a:rPr>
                        <a:t>“What notes can we record next to Part 1 of T ?”</a:t>
                      </a:r>
                    </a:p>
                    <a:p>
                      <a:pPr marL="288925" marR="0" lvl="0" indent="-231775" algn="l" rtl="0">
                        <a:spcBef>
                          <a:spcPts val="0"/>
                        </a:spcBef>
                        <a:buSzPct val="150000"/>
                        <a:buFont typeface="Arial" panose="020B0604020202020204" pitchFamily="34" charset="0"/>
                        <a:buChar char="•"/>
                      </a:pPr>
                      <a:r>
                        <a:rPr lang="en-US" sz="1200" b="0" i="0" u="none" strike="noStrike" cap="none" baseline="0" dirty="0" smtClean="0">
                          <a:solidFill>
                            <a:schemeClr val="tx1"/>
                          </a:solidFill>
                          <a:latin typeface="Calibri"/>
                          <a:ea typeface="Calibri"/>
                          <a:cs typeface="Calibri"/>
                          <a:sym typeface="Calibri"/>
                        </a:rPr>
                        <a:t>Students may write on their own TBEAR Graphic Organizers the topic prompt </a:t>
                      </a:r>
                      <a:r>
                        <a:rPr lang="en-US" sz="1200" b="1" i="0" u="sng" strike="noStrike" cap="none" baseline="0" dirty="0" smtClean="0">
                          <a:solidFill>
                            <a:schemeClr val="tx1"/>
                          </a:solidFill>
                          <a:latin typeface="Calibri"/>
                          <a:ea typeface="Calibri"/>
                          <a:cs typeface="Calibri"/>
                          <a:sym typeface="Calibri"/>
                        </a:rPr>
                        <a:t>response</a:t>
                      </a:r>
                      <a:r>
                        <a:rPr lang="en-US" sz="1200" b="0" i="0" u="none" strike="noStrike" cap="none" baseline="0" dirty="0" smtClean="0">
                          <a:solidFill>
                            <a:schemeClr val="tx1"/>
                          </a:solidFill>
                          <a:latin typeface="Calibri"/>
                          <a:ea typeface="Calibri"/>
                          <a:cs typeface="Calibri"/>
                          <a:sym typeface="Calibri"/>
                        </a:rPr>
                        <a:t> or you may do it as a class on a class TBEAR Graphic Organizer.</a:t>
                      </a: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87302">
                <a:tc rowSpan="2"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9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0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white">
                              <a:lumMod val="50000"/>
                            </a:prstClr>
                          </a:solidFill>
                          <a:effectLst/>
                          <a:uLnTx/>
                          <a:uFillTx/>
                          <a:latin typeface="+mn-lt"/>
                          <a:ea typeface="Calibri"/>
                          <a:cs typeface="Calibri"/>
                          <a:sym typeface="Calibri"/>
                        </a:rPr>
                        <a:t>Part 2:  Identify the Main Idea (Topic Sentence)</a:t>
                      </a:r>
                      <a:endParaRPr kumimoji="0" lang="en-US" sz="1200" b="0" i="0" u="none" strike="noStrike" kern="1200" cap="none" spc="0" normalizeH="0" baseline="0" noProof="0" dirty="0">
                        <a:ln>
                          <a:noFill/>
                        </a:ln>
                        <a:solidFill>
                          <a:prstClr val="white">
                            <a:lumMod val="50000"/>
                          </a:prstClr>
                        </a:solidFill>
                        <a:effectLst/>
                        <a:uLnTx/>
                        <a:uFillTx/>
                        <a:latin typeface="+mn-lt"/>
                        <a:ea typeface="Calibri"/>
                        <a:cs typeface="Calibri"/>
                        <a:sym typeface="Calibri"/>
                      </a:endParaRPr>
                    </a:p>
                  </a:txBody>
                  <a:tcPr marL="103625" marR="103625" marT="37725" marB="37725">
                    <a:lnL w="12700" cap="flat" cmpd="sng" algn="ctr">
                      <a:solidFill>
                        <a:schemeClr val="tx1"/>
                      </a:solidFill>
                      <a:prstDash val="solid"/>
                      <a:round/>
                      <a:headEnd type="none" w="med" len="med"/>
                      <a:tailEnd type="none" w="med" len="med"/>
                    </a:lnL>
                    <a:lnB w="28575" cap="flat" cmpd="sng" algn="ctr">
                      <a:solidFill>
                        <a:schemeClr val="dk1"/>
                      </a:solidFill>
                      <a:prstDash val="solid"/>
                      <a:round/>
                      <a:headEnd type="none" w="med" len="med"/>
                      <a:tailEnd type="none" w="med" len="med"/>
                    </a:lnB>
                    <a:solidFill>
                      <a:srgbClr val="D8E2F3"/>
                    </a:solidFill>
                  </a:tcPr>
                </a:tc>
                <a:tc rowSpan="2" hMerge="1">
                  <a:txBody>
                    <a:bodyPr/>
                    <a:lstStyle/>
                    <a:p>
                      <a:pPr marL="0" marR="0" lvl="0" indent="0" algn="ctr" rtl="0">
                        <a:spcBef>
                          <a:spcPts val="0"/>
                        </a:spcBef>
                        <a:buSzPct val="25000"/>
                        <a:buNone/>
                      </a:pPr>
                      <a:endParaRPr lang="en-US" sz="1200" b="0" u="none" strike="noStrike" cap="none" baseline="0" dirty="0">
                        <a:latin typeface="Calibri"/>
                        <a:ea typeface="Calibri"/>
                        <a:cs typeface="Calibri"/>
                        <a:sym typeface="Calibri"/>
                      </a:endParaRPr>
                    </a:p>
                  </a:txBody>
                  <a:tcPr marL="103625" marR="103625" marT="37725" marB="37725" anchor="ctr">
                    <a:lnB w="28575" cap="flat" cmpd="sng">
                      <a:solidFill>
                        <a:schemeClr val="dk1"/>
                      </a:solidFill>
                      <a:prstDash val="solid"/>
                      <a:round/>
                      <a:headEnd type="none" w="med" len="med"/>
                      <a:tailEnd type="none" w="med" len="med"/>
                    </a:lnB>
                    <a:solidFill>
                      <a:srgbClr val="D8E2F3"/>
                    </a:solidFill>
                  </a:tcPr>
                </a:tc>
                <a:tc gridSpan="6">
                  <a:txBody>
                    <a:bodyPr/>
                    <a:lstStyle/>
                    <a:p>
                      <a:pPr marL="1588"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schemeClr val="tx1"/>
                          </a:solidFill>
                          <a:effectLst/>
                          <a:uLnTx/>
                          <a:uFillTx/>
                          <a:latin typeface="+mn-lt"/>
                          <a:ea typeface="+mn-ea"/>
                          <a:cs typeface="+mn-cs"/>
                          <a:sym typeface="Arial"/>
                          <a:rtl val="0"/>
                        </a:rPr>
                        <a:t>Part 1</a:t>
                      </a:r>
                      <a:r>
                        <a:rPr kumimoji="0" lang="en-US" sz="1400" b="1" i="0" u="none" strike="noStrike" kern="1200" cap="none" spc="0" normalizeH="0" baseline="0" noProof="0" dirty="0" smtClean="0">
                          <a:ln>
                            <a:noFill/>
                          </a:ln>
                          <a:solidFill>
                            <a:schemeClr val="tx1"/>
                          </a:solidFill>
                          <a:effectLst/>
                          <a:uLnTx/>
                          <a:uFillTx/>
                          <a:latin typeface="+mn-lt"/>
                          <a:ea typeface="+mn-ea"/>
                          <a:cs typeface="+mn-cs"/>
                          <a:sym typeface="Arial"/>
                          <a:rtl val="0"/>
                        </a:rPr>
                        <a:t>:  Topic</a:t>
                      </a:r>
                    </a:p>
                    <a:p>
                      <a:pPr marL="1588"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_____________________________</a:t>
                      </a:r>
                    </a:p>
                  </a:txBody>
                  <a:tcPr marL="103625" marR="103625" marT="37725" marB="37725">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tc hMerge="1">
                  <a:txBody>
                    <a:bodyPr/>
                    <a:lstStyle/>
                    <a:p>
                      <a:pPr marL="152400" lvl="0" indent="0" rtl="0">
                        <a:spcBef>
                          <a:spcPts val="0"/>
                        </a:spcBef>
                        <a:buNone/>
                      </a:pPr>
                      <a:endParaRPr sz="1600" i="1" dirty="0"/>
                    </a:p>
                  </a:txBody>
                  <a:tcPr marL="103625" marR="103625" marT="37725" marB="37725">
                    <a:lnR w="12700" cap="flat" cmpd="sng" algn="ctr">
                      <a:solidFill>
                        <a:schemeClr val="tx1"/>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42397">
                <a:tc gridSpan="2" vMerge="1">
                  <a:txBody>
                    <a:bodyPr/>
                    <a:lstStyle/>
                    <a:p>
                      <a:endParaRPr lang="en-US"/>
                    </a:p>
                  </a:txBody>
                  <a:tcPr/>
                </a:tc>
                <a:tc hMerge="1" vMerge="1">
                  <a:txBody>
                    <a:bodyPr/>
                    <a:lstStyle/>
                    <a:p>
                      <a:endParaRPr lang="en-US"/>
                    </a:p>
                  </a:txBody>
                  <a:tcPr/>
                </a:tc>
                <a:tc gridSpan="6">
                  <a:txBody>
                    <a:bodyPr/>
                    <a:lstStyle/>
                    <a:p>
                      <a:pPr marL="1588"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Part 2</a:t>
                      </a:r>
                      <a:r>
                        <a:rPr kumimoji="0" lang="en-US" sz="1400" b="1" i="0" u="none"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  Main Idea-Topic Sentence-Thesis</a:t>
                      </a:r>
                      <a:endParaRPr kumimoji="0" lang="en-US" sz="1400" b="1" i="0" u="none" strike="noStrike" kern="1200" cap="none" spc="0" normalizeH="0" baseline="0" noProof="0" dirty="0" smtClean="0">
                        <a:ln>
                          <a:noFill/>
                        </a:ln>
                        <a:solidFill>
                          <a:prstClr val="white">
                            <a:lumMod val="65000"/>
                          </a:prstClr>
                        </a:solidFill>
                        <a:effectLst/>
                        <a:uLnTx/>
                        <a:uFillTx/>
                        <a:latin typeface="+mn-lt"/>
                        <a:ea typeface="+mn-ea"/>
                        <a:cs typeface="+mn-cs"/>
                      </a:endParaRPr>
                    </a:p>
                  </a:txBody>
                  <a:tcPr marL="103625" marR="103625" marT="37725" marB="3772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dk1"/>
                      </a:solid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Right Arrow 5"/>
          <p:cNvSpPr/>
          <p:nvPr/>
        </p:nvSpPr>
        <p:spPr>
          <a:xfrm>
            <a:off x="5074386" y="3777757"/>
            <a:ext cx="488350" cy="5785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8" tIns="45667" rIns="91338" bIns="45667" rtlCol="0" anchor="ctr"/>
          <a:lstStyle/>
          <a:p>
            <a:pPr algn="ctr"/>
            <a:endParaRPr lang="en-US" dirty="0">
              <a:solidFill>
                <a:schemeClr val="tx1"/>
              </a:solidFill>
            </a:endParaRPr>
          </a:p>
        </p:txBody>
      </p:sp>
      <p:sp>
        <p:nvSpPr>
          <p:cNvPr id="18" name="Right Arrow 17"/>
          <p:cNvSpPr/>
          <p:nvPr/>
        </p:nvSpPr>
        <p:spPr>
          <a:xfrm>
            <a:off x="5069987" y="4770844"/>
            <a:ext cx="1298241" cy="6835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8" tIns="45667" rIns="91338" bIns="45667" rtlCol="0" anchor="ctr"/>
          <a:lstStyle/>
          <a:p>
            <a:pPr algn="ctr"/>
            <a:endParaRPr lang="en-US" dirty="0">
              <a:solidFill>
                <a:schemeClr val="tx1"/>
              </a:solidFill>
            </a:endParaRPr>
          </a:p>
        </p:txBody>
      </p:sp>
      <p:sp>
        <p:nvSpPr>
          <p:cNvPr id="2" name="TextBox 1"/>
          <p:cNvSpPr txBox="1"/>
          <p:nvPr/>
        </p:nvSpPr>
        <p:spPr>
          <a:xfrm>
            <a:off x="1539210" y="127690"/>
            <a:ext cx="2118390" cy="584775"/>
          </a:xfrm>
          <a:prstGeom prst="rect">
            <a:avLst/>
          </a:prstGeom>
          <a:noFill/>
        </p:spPr>
        <p:txBody>
          <a:bodyPr wrap="square" lIns="91338" tIns="45667" rIns="91338" bIns="45667" rtlCol="0">
            <a:spAutoFit/>
          </a:bodyPr>
          <a:lstStyle/>
          <a:p>
            <a:pPr algn="ctr"/>
            <a:r>
              <a:rPr lang="en-US" sz="3200" dirty="0">
                <a:latin typeface="Arial Black" panose="020B0A04020102020204" pitchFamily="34" charset="0"/>
              </a:rPr>
              <a:t>READ</a:t>
            </a:r>
          </a:p>
        </p:txBody>
      </p:sp>
      <p:grpSp>
        <p:nvGrpSpPr>
          <p:cNvPr id="105" name="Shape 105"/>
          <p:cNvGrpSpPr/>
          <p:nvPr/>
        </p:nvGrpSpPr>
        <p:grpSpPr>
          <a:xfrm>
            <a:off x="5596463" y="1057477"/>
            <a:ext cx="2089589" cy="1237275"/>
            <a:chOff x="2330009" y="56590"/>
            <a:chExt cx="3466081" cy="2751577"/>
          </a:xfrm>
        </p:grpSpPr>
        <p:sp>
          <p:nvSpPr>
            <p:cNvPr id="106" name="Shape 106"/>
            <p:cNvSpPr/>
            <p:nvPr/>
          </p:nvSpPr>
          <p:spPr>
            <a:xfrm>
              <a:off x="2330009" y="56590"/>
              <a:ext cx="2197977" cy="2751577"/>
            </a:xfrm>
            <a:prstGeom prst="rect">
              <a:avLst/>
            </a:prstGeom>
            <a:solidFill>
              <a:srgbClr val="D8E2F3"/>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endParaRPr sz="1000" dirty="0">
                <a:solidFill>
                  <a:schemeClr val="lt1"/>
                </a:solidFill>
                <a:latin typeface="Calibri"/>
                <a:ea typeface="Calibri"/>
                <a:cs typeface="Calibri"/>
                <a:sym typeface="Calibri"/>
              </a:endParaRPr>
            </a:p>
          </p:txBody>
        </p:sp>
        <p:sp>
          <p:nvSpPr>
            <p:cNvPr id="107" name="Shape 107"/>
            <p:cNvSpPr/>
            <p:nvPr/>
          </p:nvSpPr>
          <p:spPr>
            <a:xfrm>
              <a:off x="2578300" y="973470"/>
              <a:ext cx="1740600" cy="174545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buSzPct val="25000"/>
              </a:pPr>
              <a:r>
                <a:rPr lang="en-US" sz="1200" b="1" dirty="0">
                  <a:solidFill>
                    <a:schemeClr val="lt1"/>
                  </a:solidFill>
                  <a:latin typeface="Calibri"/>
                  <a:ea typeface="Calibri"/>
                  <a:cs typeface="Calibri"/>
                  <a:sym typeface="Calibri"/>
                </a:rPr>
                <a:t>SHOW ME</a:t>
              </a:r>
            </a:p>
            <a:p>
              <a:pPr algn="ctr">
                <a:buSzPct val="25000"/>
              </a:pPr>
              <a:r>
                <a:rPr lang="en-US" sz="1200" b="1" dirty="0">
                  <a:solidFill>
                    <a:schemeClr val="lt1"/>
                  </a:solidFill>
                  <a:latin typeface="Calibri"/>
                  <a:ea typeface="Calibri"/>
                  <a:cs typeface="Calibri"/>
                  <a:sym typeface="Calibri"/>
                </a:rPr>
                <a:t>TELL ME</a:t>
              </a:r>
            </a:p>
          </p:txBody>
        </p:sp>
        <p:pic>
          <p:nvPicPr>
            <p:cNvPr id="109" name="Shape 109"/>
            <p:cNvPicPr preferRelativeResize="0"/>
            <p:nvPr/>
          </p:nvPicPr>
          <p:blipFill rotWithShape="1">
            <a:blip r:embed="rId5">
              <a:alphaModFix/>
            </a:blip>
            <a:srcRect/>
            <a:stretch/>
          </p:blipFill>
          <p:spPr>
            <a:xfrm>
              <a:off x="4776280" y="808006"/>
              <a:ext cx="874046" cy="1081410"/>
            </a:xfrm>
            <a:prstGeom prst="rect">
              <a:avLst/>
            </a:prstGeom>
            <a:noFill/>
            <a:ln>
              <a:noFill/>
            </a:ln>
          </p:spPr>
        </p:pic>
        <p:sp>
          <p:nvSpPr>
            <p:cNvPr id="110" name="Shape 110"/>
            <p:cNvSpPr txBox="1"/>
            <p:nvPr/>
          </p:nvSpPr>
          <p:spPr>
            <a:xfrm>
              <a:off x="4524233" y="1878301"/>
              <a:ext cx="1271857" cy="905506"/>
            </a:xfrm>
            <a:prstGeom prst="rect">
              <a:avLst/>
            </a:prstGeom>
            <a:solidFill>
              <a:schemeClr val="lt1"/>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lnSpc>
                  <a:spcPct val="115000"/>
                </a:lnSpc>
                <a:spcAft>
                  <a:spcPts val="999"/>
                </a:spcAft>
                <a:buSzPct val="25000"/>
              </a:pPr>
              <a:r>
                <a:rPr lang="en-US" sz="1000" b="1" dirty="0">
                  <a:solidFill>
                    <a:schemeClr val="dk1"/>
                  </a:solidFill>
                  <a:latin typeface="Calibri"/>
                  <a:ea typeface="Calibri"/>
                  <a:cs typeface="Calibri"/>
                  <a:sym typeface="Calibri"/>
                </a:rPr>
                <a:t>Reporter</a:t>
              </a:r>
            </a:p>
          </p:txBody>
        </p:sp>
        <p:sp>
          <p:nvSpPr>
            <p:cNvPr id="108" name="Shape 108"/>
            <p:cNvSpPr txBox="1"/>
            <p:nvPr/>
          </p:nvSpPr>
          <p:spPr>
            <a:xfrm>
              <a:off x="2379456" y="113288"/>
              <a:ext cx="2166796" cy="889775"/>
            </a:xfrm>
            <a:prstGeom prst="rect">
              <a:avLst/>
            </a:prstGeom>
            <a:noFill/>
            <a:ln>
              <a:noFill/>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buSzPct val="25000"/>
              </a:pPr>
              <a:r>
                <a:rPr lang="en-US" sz="1000" b="1" i="1" dirty="0">
                  <a:solidFill>
                    <a:schemeClr val="dk1"/>
                  </a:solidFill>
                  <a:latin typeface="Calibri"/>
                  <a:ea typeface="Calibri"/>
                  <a:cs typeface="Calibri"/>
                  <a:sym typeface="Calibri"/>
                </a:rPr>
                <a:t>Recall - Reproduce</a:t>
              </a:r>
            </a:p>
          </p:txBody>
        </p:sp>
      </p:grpSp>
      <p:grpSp>
        <p:nvGrpSpPr>
          <p:cNvPr id="11" name="Group 10"/>
          <p:cNvGrpSpPr/>
          <p:nvPr/>
        </p:nvGrpSpPr>
        <p:grpSpPr>
          <a:xfrm rot="21207241">
            <a:off x="201378" y="7296032"/>
            <a:ext cx="2730390" cy="1089352"/>
            <a:chOff x="109517" y="6533762"/>
            <a:chExt cx="3090430" cy="1128965"/>
          </a:xfrm>
        </p:grpSpPr>
        <p:pic>
          <p:nvPicPr>
            <p:cNvPr id="1029" name="Picture 5" descr="C:\Users\SUSANR~1\AppData\Local\Temp\opened_book_pencil_writing_1600_clr_15069.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18634" y="6698723"/>
              <a:ext cx="3081313" cy="669834"/>
            </a:xfrm>
            <a:prstGeom prst="rect">
              <a:avLst/>
            </a:prstGeom>
            <a:noFill/>
          </p:spPr>
          <p:txBody>
            <a:bodyPr wrap="square" rtlCol="0">
              <a:spAutoFit/>
            </a:bodyPr>
            <a:lstStyle/>
            <a:p>
              <a:pPr algn="ctr"/>
              <a:r>
                <a:rPr lang="en-US" dirty="0">
                  <a:latin typeface="Arial Black" panose="020B0A04020102020204" pitchFamily="34" charset="0"/>
                </a:rPr>
                <a:t>Record</a:t>
              </a:r>
            </a:p>
            <a:p>
              <a:pPr algn="ctr"/>
              <a:r>
                <a:rPr lang="en-US" dirty="0">
                  <a:latin typeface="Arial Black" panose="020B0A04020102020204" pitchFamily="34" charset="0"/>
                </a:rPr>
                <a:t>Final Notes</a:t>
              </a:r>
            </a:p>
          </p:txBody>
        </p:sp>
      </p:grpSp>
      <p:cxnSp>
        <p:nvCxnSpPr>
          <p:cNvPr id="7" name="Straight Connector 6"/>
          <p:cNvCxnSpPr/>
          <p:nvPr/>
        </p:nvCxnSpPr>
        <p:spPr>
          <a:xfrm>
            <a:off x="6372592" y="6368031"/>
            <a:ext cx="152400" cy="38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562297" y="7"/>
            <a:ext cx="752143" cy="1107996"/>
          </a:xfrm>
          <a:prstGeom prst="rect">
            <a:avLst/>
          </a:prstGeom>
          <a:noFill/>
        </p:spPr>
        <p:txBody>
          <a:bodyPr wrap="square" lIns="91338" tIns="45667" rIns="91338" bIns="45667">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6600" b="1" dirty="0">
                <a:ln w="50800"/>
                <a:solidFill>
                  <a:srgbClr val="00B0F0"/>
                </a:solidFill>
                <a:latin typeface="Calibri"/>
                <a:ea typeface="Calibri"/>
                <a:cs typeface="Calibri"/>
                <a:sym typeface="Calibri"/>
              </a:rPr>
              <a:t>T</a:t>
            </a:r>
            <a:endParaRPr lang="en-US" sz="6600" b="1" dirty="0">
              <a:ln w="50800"/>
              <a:solidFill>
                <a:srgbClr val="00B0F0"/>
              </a:solidFill>
            </a:endParaRPr>
          </a:p>
        </p:txBody>
      </p:sp>
      <p:sp>
        <p:nvSpPr>
          <p:cNvPr id="13" name="Down Arrow 12"/>
          <p:cNvSpPr/>
          <p:nvPr/>
        </p:nvSpPr>
        <p:spPr>
          <a:xfrm>
            <a:off x="7005259" y="8440228"/>
            <a:ext cx="306995" cy="557272"/>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8" tIns="45667" rIns="91338" bIns="45667" rtlCol="0" anchor="ctr"/>
          <a:lstStyle/>
          <a:p>
            <a:pPr algn="ctr"/>
            <a:endParaRPr lang="en-US" dirty="0"/>
          </a:p>
        </p:txBody>
      </p:sp>
      <p:sp>
        <p:nvSpPr>
          <p:cNvPr id="3" name="Rectangle 2"/>
          <p:cNvSpPr/>
          <p:nvPr/>
        </p:nvSpPr>
        <p:spPr>
          <a:xfrm>
            <a:off x="5314444" y="98403"/>
            <a:ext cx="2313672" cy="656875"/>
          </a:xfrm>
          <a:prstGeom prst="rect">
            <a:avLst/>
          </a:prstGeom>
        </p:spPr>
        <p:txBody>
          <a:bodyPr wrap="square" lIns="101775" tIns="50888" rIns="101775" bIns="50888">
            <a:spAutoFit/>
          </a:bodyPr>
          <a:lstStyle/>
          <a:p>
            <a:pPr lvl="0" algn="ctr">
              <a:buSzPct val="25000"/>
            </a:pPr>
            <a:r>
              <a:rPr lang="en-US" b="1" dirty="0">
                <a:solidFill>
                  <a:srgbClr val="C00000"/>
                </a:solidFill>
                <a:effectLst>
                  <a:outerShdw blurRad="38100" dist="38100" dir="2700000" algn="tl">
                    <a:srgbClr val="000000">
                      <a:alpha val="43137"/>
                    </a:srgbClr>
                  </a:outerShdw>
                </a:effectLst>
              </a:rPr>
              <a:t>Topic Introduction</a:t>
            </a:r>
          </a:p>
          <a:p>
            <a:pPr lvl="0" algn="ctr">
              <a:buSzPct val="25000"/>
            </a:pPr>
            <a:r>
              <a:rPr lang="en-US" b="1" dirty="0">
                <a:solidFill>
                  <a:srgbClr val="C00000"/>
                </a:solidFill>
                <a:effectLst>
                  <a:outerShdw blurRad="38100" dist="38100" dir="2700000" algn="tl">
                    <a:srgbClr val="000000">
                      <a:alpha val="43137"/>
                    </a:srgbClr>
                  </a:outerShdw>
                </a:effectLst>
              </a:rPr>
              <a:t>Lesson 1 – Part 1</a:t>
            </a:r>
          </a:p>
        </p:txBody>
      </p:sp>
      <p:sp>
        <p:nvSpPr>
          <p:cNvPr id="25" name="Right Arrow 24"/>
          <p:cNvSpPr/>
          <p:nvPr/>
        </p:nvSpPr>
        <p:spPr>
          <a:xfrm>
            <a:off x="4990676" y="6163060"/>
            <a:ext cx="558462" cy="6401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8" tIns="45667" rIns="91338" bIns="45667" rtlCol="0" anchor="ctr"/>
          <a:lstStyle/>
          <a:p>
            <a:pPr algn="ctr"/>
            <a:endParaRPr lang="en-US" dirty="0">
              <a:solidFill>
                <a:schemeClr val="tx1"/>
              </a:solidFill>
            </a:endParaRPr>
          </a:p>
        </p:txBody>
      </p:sp>
      <p:sp>
        <p:nvSpPr>
          <p:cNvPr id="8" name="Slide Number Placeholder 7"/>
          <p:cNvSpPr>
            <a:spLocks noGrp="1"/>
          </p:cNvSpPr>
          <p:nvPr>
            <p:ph type="sldNum" sz="quarter" idx="12"/>
          </p:nvPr>
        </p:nvSpPr>
        <p:spPr/>
        <p:txBody>
          <a:bodyPr/>
          <a:lstStyle/>
          <a:p>
            <a:fld id="{1A106AFE-017A-4B10-8C59-6A35C2B2E226}" type="slidenum">
              <a:rPr lang="en-US" smtClean="0"/>
              <a:t>8</a:t>
            </a:fld>
            <a:endParaRPr lang="en-US" dirty="0"/>
          </a:p>
        </p:txBody>
      </p:sp>
    </p:spTree>
    <p:extLst>
      <p:ext uri="{BB962C8B-B14F-4D97-AF65-F5344CB8AC3E}">
        <p14:creationId xmlns:p14="http://schemas.microsoft.com/office/powerpoint/2010/main" val="195960737"/>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69283120"/>
              </p:ext>
            </p:extLst>
          </p:nvPr>
        </p:nvGraphicFramePr>
        <p:xfrm>
          <a:off x="211566" y="307521"/>
          <a:ext cx="7450221" cy="8957867"/>
        </p:xfrm>
        <a:graphic>
          <a:graphicData uri="http://schemas.openxmlformats.org/drawingml/2006/table">
            <a:tbl>
              <a:tblPr firstRow="1" bandRow="1">
                <a:tableStyleId>{5C22544A-7EE6-4342-B048-85BDC9FD1C3A}</a:tableStyleId>
              </a:tblPr>
              <a:tblGrid>
                <a:gridCol w="2582434"/>
                <a:gridCol w="262366"/>
                <a:gridCol w="2417334"/>
                <a:gridCol w="1016000"/>
                <a:gridCol w="1172087"/>
              </a:tblGrid>
              <a:tr h="370127">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5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Topic Introduction</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1 – Part 1</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  How do fifth grade students identify the Main Topic of a text?</a:t>
                      </a:r>
                      <a:endParaRPr kumimoji="0" lang="en-US" sz="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400" b="0" i="0" u="none" strike="noStrike" kern="1200" cap="none" spc="0" normalizeH="0" baseline="0" noProof="0" dirty="0" smtClean="0">
                          <a:ln>
                            <a:noFill/>
                          </a:ln>
                          <a:solidFill>
                            <a:srgbClr val="C00000"/>
                          </a:solidFill>
                          <a:effectLst/>
                          <a:uLnTx/>
                          <a:uFillTx/>
                          <a:latin typeface="+mn-lt"/>
                          <a:ea typeface="+mn-ea"/>
                          <a:cs typeface="+mn-cs"/>
                        </a:rPr>
                        <a:t>T – Part 1: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Standard RI.1, W.2a</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I can identify the Main Topic of a paragraph or a text.  </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I can explain how I identified the Main Topic of a paragraph or text.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0">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600" b="1" dirty="0" smtClean="0"/>
                        <a:t>Essential Skills</a:t>
                      </a:r>
                      <a:r>
                        <a:rPr lang="en-US" sz="1600" b="1" baseline="0" dirty="0" smtClean="0"/>
                        <a:t> and Concepts</a:t>
                      </a:r>
                      <a:endParaRPr lang="en-US" sz="16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CCSS.ELA-LITERACY.RI.5.1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Quote accurately from a text when explaining what the text says explicitly and when drawing inferences from the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 in order to identify the main topic of a text</a:t>
                      </a: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smtClean="0">
                          <a:ln>
                            <a:noFill/>
                          </a:ln>
                          <a:solidFill>
                            <a:schemeClr val="tx1"/>
                          </a:solidFill>
                          <a:effectLst/>
                          <a:uLnTx/>
                          <a:uFillTx/>
                          <a:latin typeface="+mn-lt"/>
                          <a:ea typeface="+mn-ea"/>
                          <a:cs typeface="+mn-cs"/>
                        </a:rPr>
                        <a:t>Note:  5</a:t>
                      </a:r>
                      <a:r>
                        <a:rPr kumimoji="0" lang="en-US" sz="800" b="0" i="1" u="none" strike="noStrike" kern="1200" cap="none" spc="0" normalizeH="0" baseline="30000" noProof="0" dirty="0" smtClean="0">
                          <a:ln>
                            <a:noFill/>
                          </a:ln>
                          <a:solidFill>
                            <a:schemeClr val="tx1"/>
                          </a:solidFill>
                          <a:effectLst/>
                          <a:uLnTx/>
                          <a:uFillTx/>
                          <a:latin typeface="+mn-lt"/>
                          <a:ea typeface="+mn-ea"/>
                          <a:cs typeface="+mn-cs"/>
                        </a:rPr>
                        <a:t>th</a:t>
                      </a:r>
                      <a:r>
                        <a:rPr kumimoji="0" lang="en-US" sz="800" b="0" i="1" u="none" strike="noStrike" kern="1200" cap="none" spc="0" normalizeH="0" baseline="0" noProof="0" dirty="0" smtClean="0">
                          <a:ln>
                            <a:noFill/>
                          </a:ln>
                          <a:solidFill>
                            <a:schemeClr val="tx1"/>
                          </a:solidFill>
                          <a:effectLst/>
                          <a:uLnTx/>
                          <a:uFillTx/>
                          <a:latin typeface="+mn-lt"/>
                          <a:ea typeface="+mn-ea"/>
                          <a:cs typeface="+mn-cs"/>
                        </a:rPr>
                        <a:t> grade is the first time students are asked to cite a textual reference as a quote</a:t>
                      </a:r>
                      <a:r>
                        <a:rPr kumimoji="0" lang="en-US" sz="800" b="0" i="0" u="none" strike="noStrike" kern="1200" cap="none" spc="0" normalizeH="0" baseline="0" noProof="0" dirty="0" smtClean="0">
                          <a:ln>
                            <a:noFill/>
                          </a:ln>
                          <a:solidFill>
                            <a:srgbClr val="FF0000"/>
                          </a:solidFill>
                          <a:effectLst/>
                          <a:uLnTx/>
                          <a:uFillTx/>
                          <a:latin typeface="+mn-lt"/>
                          <a:ea typeface="+mn-ea"/>
                          <a:cs typeface="+mn-cs"/>
                        </a:rPr>
                        <a: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reading and taking notes to identify the topic (subject) of a text, students need to be able to…</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number paragraphs/sections of a text before note-taking.</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recognize repeated words or phrases in a text as clues to the Main Topic (subject).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draw inferences and clues from the context including Main Topics that may not be evident.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annotate facts, definitions, concrete details, quotation and examples (W.2b) in the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algn="ctr"/>
                      <a:r>
                        <a:rPr lang="en-US" sz="900" b="1" dirty="0" smtClean="0"/>
                        <a:t>Academic</a:t>
                      </a:r>
                      <a:endParaRPr lang="en-US" sz="9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900" b="1" dirty="0" smtClean="0"/>
                        <a:t>Cognates</a:t>
                      </a:r>
                      <a:endParaRPr lang="en-US" sz="9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037971">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850" dirty="0" smtClean="0">
                          <a:solidFill>
                            <a:schemeClr val="tx1"/>
                          </a:solidFill>
                        </a:rPr>
                        <a:t>topic</a:t>
                      </a:r>
                    </a:p>
                    <a:p>
                      <a:pPr marL="112713" indent="-112713">
                        <a:buFont typeface="Arial" panose="020B0604020202020204" pitchFamily="34" charset="0"/>
                        <a:buChar char="•"/>
                      </a:pPr>
                      <a:r>
                        <a:rPr lang="en-US" sz="850" dirty="0" smtClean="0">
                          <a:solidFill>
                            <a:schemeClr val="tx1"/>
                          </a:solidFill>
                        </a:rPr>
                        <a:t>text </a:t>
                      </a:r>
                      <a:r>
                        <a:rPr lang="en-US" sz="850" b="1" baseline="30000" dirty="0" smtClean="0">
                          <a:solidFill>
                            <a:schemeClr val="tx1"/>
                          </a:solidFill>
                        </a:rPr>
                        <a:t>1</a:t>
                      </a:r>
                    </a:p>
                    <a:p>
                      <a:pPr marL="112713" indent="-112713">
                        <a:buFont typeface="Arial" panose="020B0604020202020204" pitchFamily="34" charset="0"/>
                        <a:buChar char="•"/>
                      </a:pPr>
                      <a:r>
                        <a:rPr lang="en-US" sz="850" dirty="0" smtClean="0">
                          <a:solidFill>
                            <a:schemeClr val="tx1"/>
                          </a:solidFill>
                        </a:rPr>
                        <a:t>explain</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explicitly</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inferences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context clues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50" b="0" i="0" u="none" strike="noStrike" kern="1200" cap="none" spc="0" normalizeH="0" baseline="0" noProof="0" dirty="0" smtClean="0">
                        <a:ln>
                          <a:noFill/>
                        </a:ln>
                        <a:solidFill>
                          <a:prstClr val="black"/>
                        </a:solidFill>
                        <a:effectLst/>
                        <a:uLnTx/>
                        <a:uFillTx/>
                        <a:latin typeface="+mn-lt"/>
                        <a:ea typeface="+mn-ea"/>
                        <a:cs typeface="+mn-cs"/>
                      </a:endParaRP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evidence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s-ES_tradnl" sz="850" noProof="0" dirty="0" smtClean="0">
                          <a:solidFill>
                            <a:schemeClr val="tx1"/>
                          </a:solidFill>
                        </a:rPr>
                        <a:t>tópico</a:t>
                      </a:r>
                    </a:p>
                    <a:p>
                      <a:pPr marL="171450" indent="-171450">
                        <a:buFont typeface="Arial" panose="020B0604020202020204" pitchFamily="34" charset="0"/>
                        <a:buChar char="•"/>
                      </a:pPr>
                      <a:r>
                        <a:rPr lang="es-ES_tradnl" sz="850" noProof="0" dirty="0" smtClean="0">
                          <a:solidFill>
                            <a:schemeClr val="tx1"/>
                          </a:solidFill>
                        </a:rPr>
                        <a:t>texto</a:t>
                      </a:r>
                    </a:p>
                    <a:p>
                      <a:pPr marL="171450" indent="-171450">
                        <a:buFont typeface="Arial" panose="020B0604020202020204" pitchFamily="34" charset="0"/>
                        <a:buChar char="•"/>
                      </a:pPr>
                      <a:r>
                        <a:rPr lang="es-ES_tradnl" sz="850" noProof="0" dirty="0" smtClean="0">
                          <a:solidFill>
                            <a:schemeClr val="tx1"/>
                          </a:solidFill>
                        </a:rPr>
                        <a:t>explicar</a:t>
                      </a:r>
                    </a:p>
                    <a:p>
                      <a:pPr marL="171450" indent="-171450">
                        <a:buFont typeface="Arial" panose="020B0604020202020204" pitchFamily="34" charset="0"/>
                        <a:buChar char="•"/>
                      </a:pPr>
                      <a:r>
                        <a:rPr lang="es-ES_tradnl" sz="850" noProof="0" dirty="0" smtClean="0">
                          <a:solidFill>
                            <a:schemeClr val="tx1"/>
                          </a:solidFill>
                        </a:rPr>
                        <a:t>explícitamente</a:t>
                      </a:r>
                    </a:p>
                    <a:p>
                      <a:pPr marL="171450" indent="-171450">
                        <a:buFont typeface="Arial" panose="020B0604020202020204" pitchFamily="34" charset="0"/>
                        <a:buChar char="•"/>
                      </a:pPr>
                      <a:r>
                        <a:rPr lang="es-ES_tradnl" sz="850" noProof="0" dirty="0" smtClean="0">
                          <a:solidFill>
                            <a:schemeClr val="tx1"/>
                          </a:solidFill>
                        </a:rPr>
                        <a:t>inferencias</a:t>
                      </a:r>
                    </a:p>
                    <a:p>
                      <a:pPr marL="171450" indent="-171450">
                        <a:buFont typeface="Arial" panose="020B0604020202020204" pitchFamily="34" charset="0"/>
                        <a:buChar char="•"/>
                      </a:pPr>
                      <a:r>
                        <a:rPr lang="es-ES_tradnl" sz="850" noProof="0" dirty="0" smtClean="0">
                          <a:solidFill>
                            <a:schemeClr val="tx1"/>
                          </a:solidFill>
                        </a:rPr>
                        <a:t>___</a:t>
                      </a:r>
                      <a:r>
                        <a:rPr lang="es-ES_tradnl" sz="850" baseline="0" noProof="0" dirty="0" smtClean="0">
                          <a:solidFill>
                            <a:schemeClr val="tx1"/>
                          </a:solidFill>
                        </a:rPr>
                        <a:t> para formar -contexto</a:t>
                      </a:r>
                    </a:p>
                    <a:p>
                      <a:pPr marL="171450" indent="-171450">
                        <a:buFont typeface="Arial" panose="020B0604020202020204" pitchFamily="34" charset="0"/>
                        <a:buChar char="•"/>
                      </a:pPr>
                      <a:r>
                        <a:rPr lang="es-ES_tradnl" sz="850" baseline="0" noProof="0" dirty="0" smtClean="0">
                          <a:solidFill>
                            <a:schemeClr val="tx1"/>
                          </a:solidFill>
                        </a:rPr>
                        <a:t>evidencia</a:t>
                      </a:r>
                      <a:endParaRPr lang="es-ES_tradnl" sz="85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READ TO 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CCSS.ELA-LITERACY.W.5.2a (focus)</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Write informative/explanatory texts to examine a topic and convey ideas and information clearly.</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Introduce a topic clearly, provide a general observation and focus, and group related information logically; include formatting (e.g., headings), illustrations, and multimedia when useful to aiding comprehension.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CCSS.ELA-Literacy.W.5.2.b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Develop the topic with facts, definitions, concrete details, quotations, or other information and examples related to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lumMod val="75000"/>
                            </a:schemeClr>
                          </a:solidFill>
                          <a:effectLst/>
                          <a:uLnTx/>
                          <a:uFillTx/>
                          <a:latin typeface="+mn-lt"/>
                          <a:ea typeface="+mn-ea"/>
                          <a:cs typeface="+mn-cs"/>
                        </a:rPr>
                        <a:t>CCSS.ELA-Literacy.W.5.2.c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lumMod val="75000"/>
                            </a:schemeClr>
                          </a:solidFill>
                          <a:effectLst/>
                          <a:uLnTx/>
                          <a:uFillTx/>
                          <a:latin typeface="+mn-lt"/>
                          <a:ea typeface="+mn-ea"/>
                          <a:cs typeface="+mn-cs"/>
                        </a:rPr>
                        <a:t>Link ideas within and across categories of information using words, phrases, and clauses (e.g., in contrast, especially).</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lumMod val="75000"/>
                            </a:schemeClr>
                          </a:solidFill>
                          <a:effectLst/>
                          <a:uLnTx/>
                          <a:uFillTx/>
                          <a:latin typeface="+mn-lt"/>
                          <a:ea typeface="+mn-ea"/>
                          <a:cs typeface="+mn-cs"/>
                        </a:rPr>
                        <a:t>CCSS.ELA-Literacy.W.5.2.d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lumMod val="75000"/>
                            </a:schemeClr>
                          </a:solidFill>
                          <a:effectLst/>
                          <a:uLnTx/>
                          <a:uFillTx/>
                          <a:latin typeface="+mn-lt"/>
                          <a:ea typeface="+mn-ea"/>
                          <a:cs typeface="+mn-cs"/>
                        </a:rPr>
                        <a:t>Use precise language and domain-specific vocabulary to inform about or explain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lumMod val="75000"/>
                            </a:schemeClr>
                          </a:solidFill>
                          <a:effectLst/>
                          <a:uLnTx/>
                          <a:uFillTx/>
                          <a:latin typeface="+mn-lt"/>
                          <a:ea typeface="+mn-ea"/>
                          <a:cs typeface="+mn-cs"/>
                        </a:rPr>
                        <a:t>CCSS.ELA-Literacy.W.5.2.e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lumMod val="75000"/>
                            </a:schemeClr>
                          </a:solidFill>
                          <a:effectLst/>
                          <a:uLnTx/>
                          <a:uFillTx/>
                          <a:latin typeface="+mn-lt"/>
                          <a:ea typeface="+mn-ea"/>
                          <a:cs typeface="+mn-cs"/>
                        </a:rPr>
                        <a:t>Provide a concluding statement or section related to the information or explanation presented.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In order to demonstrate that students can identify the Main Topic within a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writing to demonstrate the ability  to identify the Main Topic; students need to be able to….</a:t>
                      </a: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7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find and group in some form (graphic organizer) to organize ideas, related facts, definitions, concrete details, quotations and other examples that are repeated throughout the text.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organize information and ideas logically.</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context clues and inferencing skills to identify related information.</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identify the Main Topic of the text and explain how they identified the Main Topic (i.e., “Based on the information I’ve grouped in the graphic organizer, I can tell that the Main Topic of the text is ______.”  For instance in paragraph/section ____ the author states that “______ - quote.”)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Quote text to support analysis of what the Main Topic is.</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Note:  </a:t>
                      </a:r>
                      <a:r>
                        <a:rPr kumimoji="0" lang="en-US" sz="800" b="0" i="1" u="none" strike="noStrike" kern="1200" cap="none" spc="0" normalizeH="0" baseline="0" noProof="0" dirty="0" smtClean="0">
                          <a:ln>
                            <a:noFill/>
                          </a:ln>
                          <a:solidFill>
                            <a:prstClr val="black"/>
                          </a:solidFill>
                          <a:effectLst/>
                          <a:uLnTx/>
                          <a:uFillTx/>
                          <a:latin typeface="+mn-lt"/>
                          <a:ea typeface="+mn-ea"/>
                          <a:cs typeface="+mn-cs"/>
                        </a:rPr>
                        <a:t>In grade 5 students are practicing using quotation marks when citing direct statements from the text. </a:t>
                      </a:r>
                      <a:r>
                        <a:rPr kumimoji="0" lang="en-US" sz="800" b="1" i="1" u="none" strike="noStrike" kern="1200" cap="none" spc="0" normalizeH="0" baseline="30000" noProof="0" dirty="0" smtClean="0">
                          <a:ln>
                            <a:noFill/>
                          </a:ln>
                          <a:solidFill>
                            <a:prstClr val="black"/>
                          </a:solidFill>
                          <a:effectLst/>
                          <a:uLnTx/>
                          <a:uFillTx/>
                          <a:latin typeface="+mn-lt"/>
                          <a:ea typeface="+mn-ea"/>
                          <a:cs typeface="+mn-cs"/>
                        </a:rPr>
                        <a:t>2</a:t>
                      </a:r>
                      <a:endParaRPr kumimoji="0" lang="en-US" sz="800" b="0" i="1" u="none" strike="noStrike" kern="1200" cap="none" spc="0" normalizeH="0" baseline="3000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800" b="0" i="1"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srgbClr val="C00000"/>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12713" indent="-112713">
                        <a:buFont typeface="Arial" panose="020B0604020202020204" pitchFamily="34" charset="0"/>
                        <a:buChar char="•"/>
                      </a:pPr>
                      <a:r>
                        <a:rPr lang="en-US" sz="850" dirty="0" smtClean="0">
                          <a:solidFill>
                            <a:schemeClr val="tx1"/>
                          </a:solidFill>
                        </a:rPr>
                        <a:t>related</a:t>
                      </a:r>
                    </a:p>
                    <a:p>
                      <a:pPr marL="112713" indent="-112713">
                        <a:buFont typeface="Arial" panose="020B0604020202020204" pitchFamily="34" charset="0"/>
                        <a:buChar char="•"/>
                      </a:pPr>
                      <a:r>
                        <a:rPr lang="en-US" sz="850" dirty="0" smtClean="0">
                          <a:solidFill>
                            <a:schemeClr val="tx1"/>
                          </a:solidFill>
                        </a:rPr>
                        <a:t>topic</a:t>
                      </a:r>
                    </a:p>
                    <a:p>
                      <a:pPr marL="112713" indent="-112713">
                        <a:buFont typeface="Arial" panose="020B0604020202020204" pitchFamily="34" charset="0"/>
                        <a:buChar char="•"/>
                      </a:pPr>
                      <a:r>
                        <a:rPr lang="en-US" sz="850" dirty="0" smtClean="0">
                          <a:solidFill>
                            <a:schemeClr val="tx1"/>
                          </a:solidFill>
                        </a:rPr>
                        <a:t>group</a:t>
                      </a:r>
                    </a:p>
                    <a:p>
                      <a:pPr marL="112713" indent="-112713">
                        <a:buFont typeface="Arial" panose="020B0604020202020204" pitchFamily="34" charset="0"/>
                        <a:buChar char="•"/>
                      </a:pPr>
                      <a:r>
                        <a:rPr lang="en-US" sz="850" dirty="0" smtClean="0">
                          <a:solidFill>
                            <a:schemeClr val="tx1"/>
                          </a:solidFill>
                        </a:rPr>
                        <a:t>information</a:t>
                      </a:r>
                    </a:p>
                    <a:p>
                      <a:pPr marL="112713" indent="-112713">
                        <a:buFont typeface="Arial" panose="020B0604020202020204" pitchFamily="34" charset="0"/>
                        <a:buChar char="•"/>
                      </a:pPr>
                      <a:r>
                        <a:rPr lang="en-US" sz="850" dirty="0" smtClean="0">
                          <a:solidFill>
                            <a:schemeClr val="tx1"/>
                          </a:solidFill>
                        </a:rPr>
                        <a:t>illustrations</a:t>
                      </a:r>
                    </a:p>
                    <a:p>
                      <a:pPr marL="112713" indent="-112713">
                        <a:buFont typeface="Arial" panose="020B0604020202020204" pitchFamily="34" charset="0"/>
                        <a:buChar char="•"/>
                      </a:pPr>
                      <a:r>
                        <a:rPr lang="en-US" sz="850" dirty="0" smtClean="0">
                          <a:solidFill>
                            <a:schemeClr val="tx1"/>
                          </a:solidFill>
                        </a:rPr>
                        <a:t>aiding</a:t>
                      </a:r>
                    </a:p>
                    <a:p>
                      <a:pPr marL="112713" indent="-112713">
                        <a:buFont typeface="Arial" panose="020B0604020202020204" pitchFamily="34" charset="0"/>
                        <a:buChar char="•"/>
                      </a:pPr>
                      <a:r>
                        <a:rPr lang="en-US" sz="850" dirty="0" smtClean="0">
                          <a:solidFill>
                            <a:schemeClr val="tx1"/>
                          </a:solidFill>
                        </a:rPr>
                        <a:t>comprehension</a:t>
                      </a:r>
                    </a:p>
                    <a:p>
                      <a:pPr marL="112713" indent="-112713">
                        <a:buFont typeface="Arial" panose="020B0604020202020204" pitchFamily="34" charset="0"/>
                        <a:buChar char="•"/>
                      </a:pPr>
                      <a:r>
                        <a:rPr lang="en-US" sz="850" dirty="0" smtClean="0">
                          <a:solidFill>
                            <a:schemeClr val="tx1"/>
                          </a:solidFill>
                        </a:rPr>
                        <a:t>multi-media</a:t>
                      </a:r>
                    </a:p>
                    <a:p>
                      <a:pPr marL="112713" indent="-112713">
                        <a:buFont typeface="Arial" panose="020B0604020202020204" pitchFamily="34" charset="0"/>
                        <a:buChar char="•"/>
                      </a:pPr>
                      <a:r>
                        <a:rPr lang="en-US" sz="850" dirty="0" smtClean="0">
                          <a:solidFill>
                            <a:schemeClr val="tx1"/>
                          </a:solidFill>
                        </a:rPr>
                        <a:t>context clues</a:t>
                      </a:r>
                    </a:p>
                    <a:p>
                      <a:pPr marL="112713" indent="-112713">
                        <a:buFont typeface="Arial" panose="020B0604020202020204" pitchFamily="34" charset="0"/>
                        <a:buChar char="•"/>
                      </a:pPr>
                      <a:endParaRPr lang="en-US" sz="850" dirty="0" smtClean="0">
                        <a:solidFill>
                          <a:schemeClr val="tx1"/>
                        </a:solidFill>
                      </a:endParaRPr>
                    </a:p>
                    <a:p>
                      <a:pPr marL="112713" indent="-112713">
                        <a:buFont typeface="Arial" panose="020B0604020202020204" pitchFamily="34" charset="0"/>
                        <a:buChar char="•"/>
                      </a:pPr>
                      <a:r>
                        <a:rPr lang="en-US" sz="850" dirty="0" smtClean="0">
                          <a:solidFill>
                            <a:schemeClr val="tx1"/>
                          </a:solidFill>
                        </a:rPr>
                        <a:t>inferences</a:t>
                      </a:r>
                      <a:endParaRPr lang="en-US" sz="85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69863" indent="-169863">
                        <a:buFont typeface="Arial" panose="020B0604020202020204" pitchFamily="34" charset="0"/>
                        <a:buChar char="•"/>
                      </a:pPr>
                      <a:r>
                        <a:rPr lang="es-ES_tradnl" sz="850" noProof="0" dirty="0" smtClean="0">
                          <a:solidFill>
                            <a:schemeClr val="tx1"/>
                          </a:solidFill>
                        </a:rPr>
                        <a:t>relacionado</a:t>
                      </a:r>
                    </a:p>
                    <a:p>
                      <a:pPr marL="169863" indent="-169863">
                        <a:buFont typeface="Arial" panose="020B0604020202020204" pitchFamily="34" charset="0"/>
                        <a:buChar char="•"/>
                      </a:pPr>
                      <a:r>
                        <a:rPr lang="es-ES_tradnl" sz="850" noProof="0" dirty="0" smtClean="0">
                          <a:solidFill>
                            <a:schemeClr val="tx1"/>
                          </a:solidFill>
                        </a:rPr>
                        <a:t>tópico</a:t>
                      </a:r>
                      <a:r>
                        <a:rPr lang="es-ES_tradnl" sz="850" baseline="0" noProof="0" dirty="0" smtClean="0">
                          <a:solidFill>
                            <a:schemeClr val="tx1"/>
                          </a:solidFill>
                        </a:rPr>
                        <a:t> (tema)</a:t>
                      </a:r>
                    </a:p>
                    <a:p>
                      <a:pPr marL="169863" indent="-169863">
                        <a:buFont typeface="Arial" panose="020B0604020202020204" pitchFamily="34" charset="0"/>
                        <a:buChar char="•"/>
                      </a:pPr>
                      <a:r>
                        <a:rPr lang="es-ES_tradnl" sz="850" baseline="0" noProof="0" dirty="0" smtClean="0">
                          <a:solidFill>
                            <a:schemeClr val="tx1"/>
                          </a:solidFill>
                        </a:rPr>
                        <a:t>grupo</a:t>
                      </a:r>
                    </a:p>
                    <a:p>
                      <a:pPr marL="169863" indent="-169863">
                        <a:buFont typeface="Arial" panose="020B0604020202020204" pitchFamily="34" charset="0"/>
                        <a:buChar char="•"/>
                      </a:pPr>
                      <a:r>
                        <a:rPr lang="es-ES_tradnl" sz="850" baseline="0" noProof="0" dirty="0" smtClean="0">
                          <a:solidFill>
                            <a:schemeClr val="tx1"/>
                          </a:solidFill>
                        </a:rPr>
                        <a:t>información</a:t>
                      </a:r>
                    </a:p>
                    <a:p>
                      <a:pPr marL="169863" indent="-169863">
                        <a:buFont typeface="Arial" panose="020B0604020202020204" pitchFamily="34" charset="0"/>
                        <a:buChar char="•"/>
                      </a:pPr>
                      <a:r>
                        <a:rPr lang="es-ES_tradnl" sz="850" baseline="0" noProof="0" dirty="0" smtClean="0">
                          <a:solidFill>
                            <a:schemeClr val="tx1"/>
                          </a:solidFill>
                        </a:rPr>
                        <a:t>ilustraciones</a:t>
                      </a:r>
                    </a:p>
                    <a:p>
                      <a:pPr marL="169863" indent="-169863">
                        <a:buFont typeface="Arial" panose="020B0604020202020204" pitchFamily="34" charset="0"/>
                        <a:buChar char="•"/>
                      </a:pPr>
                      <a:endParaRPr lang="es-ES_tradnl" sz="850" baseline="0" noProof="0" dirty="0" smtClean="0">
                        <a:solidFill>
                          <a:schemeClr val="tx1"/>
                        </a:solidFill>
                      </a:endParaRPr>
                    </a:p>
                    <a:p>
                      <a:pPr marL="169863" indent="-169863">
                        <a:buFont typeface="Arial" panose="020B0604020202020204" pitchFamily="34" charset="0"/>
                        <a:buChar char="•"/>
                      </a:pPr>
                      <a:r>
                        <a:rPr lang="es-ES_tradnl" sz="850" baseline="0" noProof="0" dirty="0" smtClean="0">
                          <a:solidFill>
                            <a:schemeClr val="tx1"/>
                          </a:solidFill>
                        </a:rPr>
                        <a:t>comprensión</a:t>
                      </a:r>
                    </a:p>
                    <a:p>
                      <a:pPr marL="169863" indent="-169863">
                        <a:buFont typeface="Arial" panose="020B0604020202020204" pitchFamily="34" charset="0"/>
                        <a:buChar char="•"/>
                      </a:pPr>
                      <a:r>
                        <a:rPr lang="es-ES_tradnl" sz="850" baseline="0" noProof="0" dirty="0" smtClean="0">
                          <a:solidFill>
                            <a:schemeClr val="tx1"/>
                          </a:solidFill>
                        </a:rPr>
                        <a:t>multimedia</a:t>
                      </a:r>
                    </a:p>
                    <a:p>
                      <a:pPr marL="169863" indent="-169863">
                        <a:buFont typeface="Arial" panose="020B0604020202020204" pitchFamily="34" charset="0"/>
                        <a:buChar char="•"/>
                      </a:pPr>
                      <a:r>
                        <a:rPr lang="es-ES_tradnl" sz="850" baseline="0" noProof="0" dirty="0" smtClean="0">
                          <a:solidFill>
                            <a:schemeClr val="tx1"/>
                          </a:solidFill>
                        </a:rPr>
                        <a:t>____ para formar -contexto</a:t>
                      </a:r>
                    </a:p>
                    <a:p>
                      <a:pPr marL="169863" indent="-169863">
                        <a:buFont typeface="Arial" panose="020B0604020202020204" pitchFamily="34" charset="0"/>
                        <a:buChar char="•"/>
                      </a:pPr>
                      <a:r>
                        <a:rPr lang="es-ES_tradnl" sz="850" baseline="0" noProof="0" dirty="0" smtClean="0">
                          <a:solidFill>
                            <a:schemeClr val="tx1"/>
                          </a:solidFill>
                        </a:rPr>
                        <a:t>inferencias</a:t>
                      </a:r>
                      <a:endParaRPr lang="es-ES_tradnl" sz="85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0">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Read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to Write Strategies in TBEAR</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gridSpan="4">
                  <a:txBody>
                    <a:bodyPr/>
                    <a:lstStyle/>
                    <a:p>
                      <a:pPr algn="ctr"/>
                      <a:r>
                        <a:rPr lang="en-US" sz="1200" b="1" dirty="0" smtClean="0"/>
                        <a:t>In </a:t>
                      </a:r>
                      <a:r>
                        <a:rPr lang="en-US" sz="1200" b="1" dirty="0" smtClean="0">
                          <a:solidFill>
                            <a:srgbClr val="C00000"/>
                          </a:solidFill>
                        </a:rPr>
                        <a:t>5</a:t>
                      </a:r>
                      <a:r>
                        <a:rPr lang="en-US" sz="1200" b="1" baseline="30000" dirty="0" smtClean="0">
                          <a:solidFill>
                            <a:srgbClr val="C00000"/>
                          </a:solidFill>
                        </a:rPr>
                        <a:t>th</a:t>
                      </a:r>
                      <a:r>
                        <a:rPr lang="en-US" sz="1200" b="1" dirty="0" smtClean="0">
                          <a:solidFill>
                            <a:srgbClr val="C00000"/>
                          </a:solidFill>
                        </a:rPr>
                        <a:t>  </a:t>
                      </a:r>
                      <a:r>
                        <a:rPr lang="en-US" sz="1200" b="1" dirty="0" smtClean="0"/>
                        <a:t>grade students should be able to..</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What I Know and What is New (2 column chart)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access prior knowledge about a topic (K)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new concepts in a text (N)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37161">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Topic Tally Chart</a:t>
                      </a:r>
                      <a:endParaRPr kumimoji="0" lang="en-US" sz="900" b="0" i="0"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69863" marR="0" lvl="0" indent="-169863" algn="l" defTabSz="777240" rtl="0" eaLnBrk="1" fontAlgn="auto" latinLnBrk="0" hangingPunct="1">
                        <a:lnSpc>
                          <a:spcPct val="100000"/>
                        </a:lnSpc>
                        <a:spcBef>
                          <a:spcPts val="0"/>
                        </a:spcBef>
                        <a:spcAft>
                          <a:spcPts val="0"/>
                        </a:spcAft>
                        <a:buClrTx/>
                        <a:buSzTx/>
                        <a:buFont typeface="Arial"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identify ‘again and again’ words.</a:t>
                      </a:r>
                    </a:p>
                    <a:p>
                      <a:pPr marL="169863" marR="0" lvl="0" indent="-169863" algn="l" defTabSz="777240" rtl="0" eaLnBrk="1" fontAlgn="auto" latinLnBrk="0" hangingPunct="1">
                        <a:lnSpc>
                          <a:spcPct val="100000"/>
                        </a:lnSpc>
                        <a:spcBef>
                          <a:spcPts val="0"/>
                        </a:spcBef>
                        <a:spcAft>
                          <a:spcPts val="0"/>
                        </a:spcAft>
                        <a:buClrTx/>
                        <a:buSzTx/>
                        <a:buFont typeface="Arial"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determine importance of again and again words.</a:t>
                      </a:r>
                      <a:r>
                        <a:rPr kumimoji="0" lang="en-US" sz="900" b="0" i="0" u="none" strike="noStrike" kern="1200" cap="none" spc="0" normalizeH="0" baseline="30000" noProof="0" dirty="0" smtClean="0">
                          <a:ln>
                            <a:noFill/>
                          </a:ln>
                          <a:solidFill>
                            <a:schemeClr val="tx1"/>
                          </a:solidFill>
                          <a:effectLst/>
                          <a:uLnTx/>
                          <a:uFillTx/>
                          <a:latin typeface="+mn-lt"/>
                          <a:ea typeface="+mn-ea"/>
                          <a:cs typeface="+mn-cs"/>
                        </a:rPr>
                        <a:t>3</a:t>
                      </a:r>
                    </a:p>
                    <a:p>
                      <a:pPr marL="169863" marR="0" lvl="0" indent="-169863" algn="l" defTabSz="777240" rtl="0" eaLnBrk="1" fontAlgn="auto" latinLnBrk="0" hangingPunct="1">
                        <a:lnSpc>
                          <a:spcPct val="100000"/>
                        </a:lnSpc>
                        <a:spcBef>
                          <a:spcPts val="0"/>
                        </a:spcBef>
                        <a:spcAft>
                          <a:spcPts val="0"/>
                        </a:spcAft>
                        <a:buClrTx/>
                        <a:buSzTx/>
                        <a:buFont typeface="Arial"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identify connected words –such as synonyms or words that are referring to the same thing…(this skill begins in lesson  3 Part 2 (revising) but can be integrated in 5</a:t>
                      </a:r>
                      <a:r>
                        <a:rPr kumimoji="0" lang="en-US" sz="900" b="0" i="0" u="none" strike="noStrike" kern="1200" cap="none" spc="0" normalizeH="0" baseline="30000" noProof="0" dirty="0" smtClean="0">
                          <a:ln>
                            <a:noFill/>
                          </a:ln>
                          <a:solidFill>
                            <a:schemeClr val="tx1"/>
                          </a:solidFill>
                          <a:effectLst/>
                          <a:uLnTx/>
                          <a:uFillTx/>
                          <a:latin typeface="+mn-lt"/>
                          <a:ea typeface="+mn-ea"/>
                          <a:cs typeface="+mn-cs"/>
                        </a:rPr>
                        <a:t>th</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grade earlier if needed).</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79546">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3038" marR="0" lvl="0" indent="-17303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Write/record  </a:t>
                      </a:r>
                      <a:r>
                        <a:rPr kumimoji="0" lang="en-US" sz="900" b="0" i="0" u="none" strike="noStrike" kern="1200" cap="none" spc="0" normalizeH="0" baseline="0" noProof="0" smtClean="0">
                          <a:ln>
                            <a:noFill/>
                          </a:ln>
                          <a:solidFill>
                            <a:prstClr val="black"/>
                          </a:solidFill>
                          <a:effectLst/>
                          <a:uLnTx/>
                          <a:uFillTx/>
                          <a:latin typeface="+mn-lt"/>
                          <a:ea typeface="+mn-ea"/>
                          <a:cs typeface="+mn-cs"/>
                        </a:rPr>
                        <a:t>the Main Topic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of the text (2-3 words) on the TBEAR graphic organizer.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40254">
                <a:tc gridSpan="5">
                  <a:txBody>
                    <a:bodyPr/>
                    <a:lstStyle/>
                    <a:p>
                      <a:r>
                        <a:rPr lang="en-US" sz="900" b="1" dirty="0" smtClean="0">
                          <a:solidFill>
                            <a:schemeClr val="tx1"/>
                          </a:solidFill>
                        </a:rPr>
                        <a:t>From</a:t>
                      </a:r>
                      <a:r>
                        <a:rPr lang="en-US" sz="900" b="1" baseline="0" dirty="0" smtClean="0">
                          <a:solidFill>
                            <a:schemeClr val="tx1"/>
                          </a:solidFill>
                        </a:rPr>
                        <a:t> the Field</a:t>
                      </a:r>
                      <a:r>
                        <a:rPr lang="en-US" sz="900" baseline="0" dirty="0" smtClean="0">
                          <a:solidFill>
                            <a:schemeClr val="tx1"/>
                          </a:solidFill>
                        </a:rPr>
                        <a:t>… </a:t>
                      </a:r>
                    </a:p>
                    <a:p>
                      <a:pPr marL="171450" indent="-171450">
                        <a:buFont typeface="Wingdings" panose="05000000000000000000" pitchFamily="2" charset="2"/>
                        <a:buChar char="ü"/>
                      </a:pPr>
                      <a:r>
                        <a:rPr lang="en-US" sz="900" baseline="30000" dirty="0" smtClean="0">
                          <a:solidFill>
                            <a:schemeClr val="tx1"/>
                          </a:solidFill>
                        </a:rPr>
                        <a:t>1</a:t>
                      </a:r>
                      <a:r>
                        <a:rPr lang="en-US" sz="900" baseline="0" dirty="0" smtClean="0">
                          <a:solidFill>
                            <a:schemeClr val="tx1"/>
                          </a:solidFill>
                        </a:rPr>
                        <a:t> Text includes any form of media, including, but not limited to : text, video, sound and images.</a:t>
                      </a:r>
                    </a:p>
                    <a:p>
                      <a:pPr marL="171450" indent="-171450">
                        <a:buFont typeface="Wingdings" panose="05000000000000000000" pitchFamily="2" charset="2"/>
                        <a:buChar char="ü"/>
                      </a:pPr>
                      <a:r>
                        <a:rPr lang="en-US" sz="900" b="1" baseline="30000" dirty="0" smtClean="0">
                          <a:solidFill>
                            <a:schemeClr val="tx1"/>
                          </a:solidFill>
                        </a:rPr>
                        <a:t>2 </a:t>
                      </a:r>
                      <a:r>
                        <a:rPr lang="en-US" sz="900" baseline="0" dirty="0" smtClean="0">
                          <a:solidFill>
                            <a:schemeClr val="tx1"/>
                          </a:solidFill>
                        </a:rPr>
                        <a:t>Students often think that quoting or citing evidence means looking for quotes already in the text.  Be explicit in teaching that when asked to cite or quote evidence, they are not looking for statements already quoted in the text.</a:t>
                      </a:r>
                    </a:p>
                    <a:p>
                      <a:pPr marL="171450" indent="-171450">
                        <a:buFont typeface="Wingdings" panose="05000000000000000000" pitchFamily="2" charset="2"/>
                        <a:buChar char="ü"/>
                      </a:pPr>
                      <a:r>
                        <a:rPr lang="en-US" sz="900" baseline="30000" dirty="0" smtClean="0">
                          <a:solidFill>
                            <a:schemeClr val="tx1"/>
                          </a:solidFill>
                        </a:rPr>
                        <a:t>3 </a:t>
                      </a:r>
                      <a:r>
                        <a:rPr lang="en-US" sz="900" baseline="0" dirty="0" smtClean="0">
                          <a:solidFill>
                            <a:schemeClr val="tx1"/>
                          </a:solidFill>
                        </a:rPr>
                        <a:t>Determine importance of the Topic Tally words by using the K/N chart (focus on domain specific vocabulary rather than articles and linking words 1, an, the, to, etc..).</a:t>
                      </a:r>
                    </a:p>
                    <a:p>
                      <a:pPr marL="171450" indent="-171450">
                        <a:buFont typeface="Wingdings" panose="05000000000000000000" pitchFamily="2" charset="2"/>
                        <a:buChar char="ü"/>
                      </a:pPr>
                      <a:r>
                        <a:rPr lang="en-US" sz="900" baseline="0" dirty="0" smtClean="0">
                          <a:solidFill>
                            <a:schemeClr val="tx1"/>
                          </a:solidFill>
                        </a:rPr>
                        <a:t>This lesson can be incorporated with using different types of context clues (definition, example, synonym and antonym – antonym is a higher level).</a:t>
                      </a:r>
                    </a:p>
                    <a:p>
                      <a:pPr marL="171450" indent="-171450">
                        <a:buFont typeface="Wingdings" panose="05000000000000000000" pitchFamily="2" charset="2"/>
                        <a:buChar char="ü"/>
                      </a:pPr>
                      <a:r>
                        <a:rPr lang="en-US" sz="900" baseline="0" dirty="0" smtClean="0">
                          <a:solidFill>
                            <a:schemeClr val="tx1"/>
                          </a:solidFill>
                        </a:rPr>
                        <a:t>When asked for the Topic of a text students may supply  a list of details instead.  Have students practice working with topics, subtopics, and supporting details.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CBAC3556-5FAF-4CEF-BDF2-3BC833A9967C}" type="slidenum">
              <a:rPr lang="en-US" smtClean="0"/>
              <a:t>9</a:t>
            </a:fld>
            <a:endParaRPr lang="en-US" dirty="0"/>
          </a:p>
        </p:txBody>
      </p:sp>
    </p:spTree>
    <p:extLst>
      <p:ext uri="{BB962C8B-B14F-4D97-AF65-F5344CB8AC3E}">
        <p14:creationId xmlns:p14="http://schemas.microsoft.com/office/powerpoint/2010/main" val="4214680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5588</TotalTime>
  <Words>21623</Words>
  <Application>Microsoft Office PowerPoint</Application>
  <PresentationFormat>Custom</PresentationFormat>
  <Paragraphs>2759</Paragraphs>
  <Slides>40</Slides>
  <Notes>16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40</vt:i4>
      </vt:variant>
    </vt:vector>
  </HeadingPairs>
  <TitlesOfParts>
    <vt:vector size="53" baseType="lpstr">
      <vt:lpstr>Anton</vt:lpstr>
      <vt:lpstr>Arial</vt:lpstr>
      <vt:lpstr>Arial Black</vt:lpstr>
      <vt:lpstr>Calibri</vt:lpstr>
      <vt:lpstr>Calibri Light</vt:lpstr>
      <vt:lpstr>Garamond</vt:lpstr>
      <vt:lpstr>Lucida Handwriting</vt:lpstr>
      <vt:lpstr>MV Boli</vt:lpstr>
      <vt:lpstr>Symbol</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Hillsboro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Richmond, Susan</cp:lastModifiedBy>
  <cp:revision>463</cp:revision>
  <cp:lastPrinted>2016-08-23T12:57:51Z</cp:lastPrinted>
  <dcterms:created xsi:type="dcterms:W3CDTF">2016-06-27T18:19:10Z</dcterms:created>
  <dcterms:modified xsi:type="dcterms:W3CDTF">2016-10-10T21:25:22Z</dcterms:modified>
</cp:coreProperties>
</file>