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70" r:id="rId3"/>
    <p:sldId id="292" r:id="rId4"/>
    <p:sldId id="272" r:id="rId5"/>
    <p:sldId id="273" r:id="rId6"/>
    <p:sldId id="274" r:id="rId7"/>
    <p:sldId id="293" r:id="rId8"/>
    <p:sldId id="294" r:id="rId9"/>
    <p:sldId id="277" r:id="rId10"/>
    <p:sldId id="256" r:id="rId11"/>
    <p:sldId id="278" r:id="rId12"/>
    <p:sldId id="257" r:id="rId13"/>
    <p:sldId id="279" r:id="rId14"/>
    <p:sldId id="258" r:id="rId15"/>
    <p:sldId id="280" r:id="rId16"/>
    <p:sldId id="259" r:id="rId17"/>
    <p:sldId id="281" r:id="rId18"/>
    <p:sldId id="260" r:id="rId19"/>
    <p:sldId id="282" r:id="rId20"/>
    <p:sldId id="283" r:id="rId21"/>
    <p:sldId id="295" r:id="rId22"/>
    <p:sldId id="261" r:id="rId23"/>
    <p:sldId id="284" r:id="rId24"/>
    <p:sldId id="262" r:id="rId25"/>
    <p:sldId id="285" r:id="rId26"/>
    <p:sldId id="264" r:id="rId27"/>
    <p:sldId id="286" r:id="rId28"/>
    <p:sldId id="291" r:id="rId29"/>
    <p:sldId id="296" r:id="rId30"/>
    <p:sldId id="263" r:id="rId31"/>
    <p:sldId id="265" r:id="rId32"/>
    <p:sldId id="297" r:id="rId33"/>
    <p:sldId id="287" r:id="rId34"/>
    <p:sldId id="288" r:id="rId35"/>
    <p:sldId id="298" r:id="rId36"/>
    <p:sldId id="266" r:id="rId37"/>
    <p:sldId id="267" r:id="rId38"/>
    <p:sldId id="289" r:id="rId39"/>
    <p:sldId id="299" r:id="rId40"/>
    <p:sldId id="268" r:id="rId41"/>
    <p:sldId id="269" r:id="rId42"/>
  </p:sldIdLst>
  <p:sldSz cx="7772400" cy="10058400"/>
  <p:notesSz cx="7010400" cy="9296400"/>
  <p:defaultTextStyle>
    <a:defPPr>
      <a:defRPr lang="en-US"/>
    </a:defPPr>
    <a:lvl1pPr marL="0" algn="l" defTabSz="913759" rtl="0" eaLnBrk="1" latinLnBrk="0" hangingPunct="1">
      <a:defRPr sz="1800" kern="1200">
        <a:solidFill>
          <a:schemeClr val="tx1"/>
        </a:solidFill>
        <a:latin typeface="+mn-lt"/>
        <a:ea typeface="+mn-ea"/>
        <a:cs typeface="+mn-cs"/>
      </a:defRPr>
    </a:lvl1pPr>
    <a:lvl2pPr marL="456879" algn="l" defTabSz="913759" rtl="0" eaLnBrk="1" latinLnBrk="0" hangingPunct="1">
      <a:defRPr sz="1800" kern="1200">
        <a:solidFill>
          <a:schemeClr val="tx1"/>
        </a:solidFill>
        <a:latin typeface="+mn-lt"/>
        <a:ea typeface="+mn-ea"/>
        <a:cs typeface="+mn-cs"/>
      </a:defRPr>
    </a:lvl2pPr>
    <a:lvl3pPr marL="913759" algn="l" defTabSz="913759" rtl="0" eaLnBrk="1" latinLnBrk="0" hangingPunct="1">
      <a:defRPr sz="1800" kern="1200">
        <a:solidFill>
          <a:schemeClr val="tx1"/>
        </a:solidFill>
        <a:latin typeface="+mn-lt"/>
        <a:ea typeface="+mn-ea"/>
        <a:cs typeface="+mn-cs"/>
      </a:defRPr>
    </a:lvl3pPr>
    <a:lvl4pPr marL="1370638" algn="l" defTabSz="913759" rtl="0" eaLnBrk="1" latinLnBrk="0" hangingPunct="1">
      <a:defRPr sz="1800" kern="1200">
        <a:solidFill>
          <a:schemeClr val="tx1"/>
        </a:solidFill>
        <a:latin typeface="+mn-lt"/>
        <a:ea typeface="+mn-ea"/>
        <a:cs typeface="+mn-cs"/>
      </a:defRPr>
    </a:lvl4pPr>
    <a:lvl5pPr marL="1827516" algn="l" defTabSz="913759" rtl="0" eaLnBrk="1" latinLnBrk="0" hangingPunct="1">
      <a:defRPr sz="1800" kern="1200">
        <a:solidFill>
          <a:schemeClr val="tx1"/>
        </a:solidFill>
        <a:latin typeface="+mn-lt"/>
        <a:ea typeface="+mn-ea"/>
        <a:cs typeface="+mn-cs"/>
      </a:defRPr>
    </a:lvl5pPr>
    <a:lvl6pPr marL="2284396" algn="l" defTabSz="913759" rtl="0" eaLnBrk="1" latinLnBrk="0" hangingPunct="1">
      <a:defRPr sz="1800" kern="1200">
        <a:solidFill>
          <a:schemeClr val="tx1"/>
        </a:solidFill>
        <a:latin typeface="+mn-lt"/>
        <a:ea typeface="+mn-ea"/>
        <a:cs typeface="+mn-cs"/>
      </a:defRPr>
    </a:lvl6pPr>
    <a:lvl7pPr marL="2741276" algn="l" defTabSz="913759" rtl="0" eaLnBrk="1" latinLnBrk="0" hangingPunct="1">
      <a:defRPr sz="1800" kern="1200">
        <a:solidFill>
          <a:schemeClr val="tx1"/>
        </a:solidFill>
        <a:latin typeface="+mn-lt"/>
        <a:ea typeface="+mn-ea"/>
        <a:cs typeface="+mn-cs"/>
      </a:defRPr>
    </a:lvl7pPr>
    <a:lvl8pPr marL="3198155" algn="l" defTabSz="913759" rtl="0" eaLnBrk="1" latinLnBrk="0" hangingPunct="1">
      <a:defRPr sz="1800" kern="1200">
        <a:solidFill>
          <a:schemeClr val="tx1"/>
        </a:solidFill>
        <a:latin typeface="+mn-lt"/>
        <a:ea typeface="+mn-ea"/>
        <a:cs typeface="+mn-cs"/>
      </a:defRPr>
    </a:lvl8pPr>
    <a:lvl9pPr marL="3655035" algn="l" defTabSz="9137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8" autoAdjust="0"/>
    <p:restoredTop sz="99564" autoAdjust="0"/>
  </p:normalViewPr>
  <p:slideViewPr>
    <p:cSldViewPr snapToGrid="0">
      <p:cViewPr varScale="1">
        <p:scale>
          <a:sx n="76" d="100"/>
          <a:sy n="76" d="100"/>
        </p:scale>
        <p:origin x="1806" y="10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65D4642-CD86-471D-BB73-CAF09D7DEB4D}" type="datetimeFigureOut">
              <a:rPr lang="en-US" smtClean="0"/>
              <a:t>10/10/2016</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3E4DFCE-3B52-44F1-A531-54BEC986FB67}" type="slidenum">
              <a:rPr lang="en-US" smtClean="0"/>
              <a:t>‹#›</a:t>
            </a:fld>
            <a:endParaRPr lang="en-US"/>
          </a:p>
        </p:txBody>
      </p:sp>
    </p:spTree>
    <p:extLst>
      <p:ext uri="{BB962C8B-B14F-4D97-AF65-F5344CB8AC3E}">
        <p14:creationId xmlns:p14="http://schemas.microsoft.com/office/powerpoint/2010/main" val="941965659"/>
      </p:ext>
    </p:extLst>
  </p:cSld>
  <p:clrMap bg1="lt1" tx1="dk1" bg2="lt2" tx2="dk2" accent1="accent1" accent2="accent2" accent3="accent3" accent4="accent4" accent5="accent5" accent6="accent6" hlink="hlink" folHlink="folHlink"/>
  <p:notesStyle>
    <a:lvl1pPr marL="0" algn="l" defTabSz="913759" rtl="0" eaLnBrk="1" latinLnBrk="0" hangingPunct="1">
      <a:defRPr sz="1200" kern="1200">
        <a:solidFill>
          <a:schemeClr val="tx1"/>
        </a:solidFill>
        <a:latin typeface="+mn-lt"/>
        <a:ea typeface="+mn-ea"/>
        <a:cs typeface="+mn-cs"/>
      </a:defRPr>
    </a:lvl1pPr>
    <a:lvl2pPr marL="456879" algn="l" defTabSz="913759" rtl="0" eaLnBrk="1" latinLnBrk="0" hangingPunct="1">
      <a:defRPr sz="1200" kern="1200">
        <a:solidFill>
          <a:schemeClr val="tx1"/>
        </a:solidFill>
        <a:latin typeface="+mn-lt"/>
        <a:ea typeface="+mn-ea"/>
        <a:cs typeface="+mn-cs"/>
      </a:defRPr>
    </a:lvl2pPr>
    <a:lvl3pPr marL="913759" algn="l" defTabSz="913759" rtl="0" eaLnBrk="1" latinLnBrk="0" hangingPunct="1">
      <a:defRPr sz="1200" kern="1200">
        <a:solidFill>
          <a:schemeClr val="tx1"/>
        </a:solidFill>
        <a:latin typeface="+mn-lt"/>
        <a:ea typeface="+mn-ea"/>
        <a:cs typeface="+mn-cs"/>
      </a:defRPr>
    </a:lvl3pPr>
    <a:lvl4pPr marL="1370638" algn="l" defTabSz="913759" rtl="0" eaLnBrk="1" latinLnBrk="0" hangingPunct="1">
      <a:defRPr sz="1200" kern="1200">
        <a:solidFill>
          <a:schemeClr val="tx1"/>
        </a:solidFill>
        <a:latin typeface="+mn-lt"/>
        <a:ea typeface="+mn-ea"/>
        <a:cs typeface="+mn-cs"/>
      </a:defRPr>
    </a:lvl4pPr>
    <a:lvl5pPr marL="1827516" algn="l" defTabSz="913759" rtl="0" eaLnBrk="1" latinLnBrk="0" hangingPunct="1">
      <a:defRPr sz="1200" kern="1200">
        <a:solidFill>
          <a:schemeClr val="tx1"/>
        </a:solidFill>
        <a:latin typeface="+mn-lt"/>
        <a:ea typeface="+mn-ea"/>
        <a:cs typeface="+mn-cs"/>
      </a:defRPr>
    </a:lvl5pPr>
    <a:lvl6pPr marL="2284396" algn="l" defTabSz="913759" rtl="0" eaLnBrk="1" latinLnBrk="0" hangingPunct="1">
      <a:defRPr sz="1200" kern="1200">
        <a:solidFill>
          <a:schemeClr val="tx1"/>
        </a:solidFill>
        <a:latin typeface="+mn-lt"/>
        <a:ea typeface="+mn-ea"/>
        <a:cs typeface="+mn-cs"/>
      </a:defRPr>
    </a:lvl6pPr>
    <a:lvl7pPr marL="2741276" algn="l" defTabSz="913759" rtl="0" eaLnBrk="1" latinLnBrk="0" hangingPunct="1">
      <a:defRPr sz="1200" kern="1200">
        <a:solidFill>
          <a:schemeClr val="tx1"/>
        </a:solidFill>
        <a:latin typeface="+mn-lt"/>
        <a:ea typeface="+mn-ea"/>
        <a:cs typeface="+mn-cs"/>
      </a:defRPr>
    </a:lvl7pPr>
    <a:lvl8pPr marL="3198155" algn="l" defTabSz="913759" rtl="0" eaLnBrk="1" latinLnBrk="0" hangingPunct="1">
      <a:defRPr sz="1200" kern="1200">
        <a:solidFill>
          <a:schemeClr val="tx1"/>
        </a:solidFill>
        <a:latin typeface="+mn-lt"/>
        <a:ea typeface="+mn-ea"/>
        <a:cs typeface="+mn-cs"/>
      </a:defRPr>
    </a:lvl8pPr>
    <a:lvl9pPr marL="3655035" algn="l" defTabSz="9137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E4DFCE-3B52-44F1-A531-54BEC986FB67}" type="slidenum">
              <a:rPr lang="en-US" smtClean="0"/>
              <a:t>5</a:t>
            </a:fld>
            <a:endParaRPr lang="en-US"/>
          </a:p>
        </p:txBody>
      </p:sp>
    </p:spTree>
    <p:extLst>
      <p:ext uri="{BB962C8B-B14F-4D97-AF65-F5344CB8AC3E}">
        <p14:creationId xmlns:p14="http://schemas.microsoft.com/office/powerpoint/2010/main" val="117310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4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1.  Do the Topic Tally chart as before</a:t>
            </a:r>
            <a:r>
              <a:rPr lang="en-US" baseline="0" dirty="0" smtClean="0"/>
              <a:t> ( identifying which word has the most tallies).</a:t>
            </a:r>
          </a:p>
          <a:p>
            <a:pPr marL="228600" indent="-228600">
              <a:buAutoNum type="arabicPeriod" startAt="2"/>
            </a:pPr>
            <a:r>
              <a:rPr lang="en-US" baseline="0" dirty="0" smtClean="0"/>
              <a:t>Group the words that refer to the same thing ( i.e., Tower of Pisa, Building, Landmark).</a:t>
            </a:r>
          </a:p>
          <a:p>
            <a:pPr marL="228600" indent="-228600">
              <a:buAutoNum type="arabicPeriod" startAt="2"/>
            </a:pPr>
            <a:r>
              <a:rPr lang="en-US" baseline="0" dirty="0" smtClean="0"/>
              <a:t>Divide the Topic Tally words by their Parts of Speech.*</a:t>
            </a:r>
          </a:p>
          <a:p>
            <a:pPr marL="0" indent="0">
              <a:buNone/>
            </a:pPr>
            <a:r>
              <a:rPr lang="en-US" baseline="0" dirty="0" smtClean="0"/>
              <a:t>*This builds vocabulary and understanding of the text, but prepares students to know how to</a:t>
            </a:r>
          </a:p>
          <a:p>
            <a:pPr marL="0" indent="0">
              <a:buNone/>
            </a:pPr>
            <a:r>
              <a:rPr lang="en-US" baseline="0" dirty="0" smtClean="0"/>
              <a:t>use the Topic Tally Words to build a Topic Sentence or Main Idea statement in the next lesson.</a:t>
            </a:r>
          </a:p>
          <a:p>
            <a:pPr marL="0" indent="0">
              <a:buNone/>
            </a:pPr>
            <a:r>
              <a:rPr lang="en-US" baseline="0" dirty="0" smtClean="0"/>
              <a:t>Many programs use vocabulary words to build around a topic, main or central idea – thesis in developing stages.</a:t>
            </a:r>
          </a:p>
          <a:p>
            <a:pPr marL="0" indent="0">
              <a:buNone/>
            </a:pPr>
            <a:r>
              <a:rPr lang="en-US" baseline="0" dirty="0" smtClean="0"/>
              <a:t>These are “Key Words,” that could also be used in other ways – most on the Topic Tally will be Tier III – Domain Specific words that the CCSS require when writing full compositions.   Words on the Topic Tally chart that do not have as many tallies are still entry points for key details that support a main/central idea.</a:t>
            </a:r>
          </a:p>
          <a:p>
            <a:pPr marL="0" indent="0">
              <a:buNone/>
            </a:pPr>
            <a:r>
              <a:rPr lang="en-US" baseline="0" dirty="0" smtClean="0"/>
              <a:t>Whatever we are working on – we can interject and begin to ask students…..where do we see the writing craft of ……(6+ traits) voice/tone, ideas, organization, fluency, conventions, word choice, etc.…</a:t>
            </a:r>
            <a:endParaRPr lang="en-US" baseline="0"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There is a continued review of the parts of an introduction.  Here students prepare to write their own topic sentence and understand that it represents the main idea of the text – what the author wants students to know MOST about the text.  It is tested by the Topic Tally and the K/N words.  Is one idea consistently mentioned MOST?  It is important that students</a:t>
            </a:r>
          </a:p>
          <a:p>
            <a:r>
              <a:rPr lang="en-US" dirty="0" smtClean="0"/>
              <a:t>know</a:t>
            </a:r>
            <a:r>
              <a:rPr lang="en-US" baseline="0" dirty="0" smtClean="0"/>
              <a:t> what a summary statement is.  Prior work with summarization is very, very important!  This is a hard skill.  Use any successful strategies you’ve had in the past.  One strategy is the IVF strategy developed by Step Up to Writing.  </a:t>
            </a:r>
          </a:p>
          <a:p>
            <a:r>
              <a:rPr lang="en-US" baseline="0" dirty="0" smtClean="0"/>
              <a:t>Identify – Add a Verb – Finish your thought.   This is helps students develop a very basic Topic Sentence; thus my term</a:t>
            </a:r>
          </a:p>
          <a:p>
            <a:r>
              <a:rPr lang="en-US" baseline="0" dirty="0" smtClean="0"/>
              <a:t>Basic Topic Sentence.  In common core we want to have a meaningful topic sentence.   From Basic to Meaningful.</a:t>
            </a:r>
          </a:p>
          <a:p>
            <a:r>
              <a:rPr lang="en-US" baseline="0" dirty="0" smtClean="0"/>
              <a:t>A Meaningful Topic Sentence (SFA) is one in which the identified subject (in our case the topic) is so specific that</a:t>
            </a:r>
          </a:p>
          <a:p>
            <a:r>
              <a:rPr lang="en-US" baseline="0" dirty="0" smtClean="0"/>
              <a:t>it can’t be replace with other words and still make sense.  In other words – the basic topic sentence – The </a:t>
            </a:r>
            <a:r>
              <a:rPr lang="en-US" u="sng" baseline="0" dirty="0" smtClean="0"/>
              <a:t>Leaning Tower of Pisa</a:t>
            </a:r>
            <a:r>
              <a:rPr lang="en-US" u="none" baseline="0" dirty="0" smtClean="0"/>
              <a:t> could </a:t>
            </a:r>
            <a:r>
              <a:rPr lang="en-US" baseline="0" dirty="0" smtClean="0"/>
              <a:t>topple if it tilts too far – the underlined topic words </a:t>
            </a:r>
            <a:r>
              <a:rPr lang="en-US" b="1" i="1" u="sng" baseline="0" dirty="0" smtClean="0"/>
              <a:t>Leaning Tower of Pisa</a:t>
            </a:r>
            <a:r>
              <a:rPr lang="en-US" b="1" i="1" u="none" baseline="0" dirty="0" smtClean="0"/>
              <a:t> </a:t>
            </a:r>
            <a:r>
              <a:rPr lang="en-US" baseline="0" dirty="0" smtClean="0"/>
              <a:t>could be replaced by </a:t>
            </a:r>
            <a:r>
              <a:rPr lang="en-US" b="1" i="1" u="sng" baseline="0" dirty="0" smtClean="0"/>
              <a:t>TREE </a:t>
            </a:r>
            <a:r>
              <a:rPr lang="en-US" b="0" i="0" u="none" baseline="0" dirty="0" smtClean="0"/>
              <a:t>and still make sense.  This is not a meaningful sentence.  Meaningful sentences have good contextual clues as to the meaning of the topic or key subject of the sentence.   Contextual clues can by synonyms, antonyms, examples or definitions (SFA – John Hopkins University).     It is important to note that not all sentences must be meaningful!</a:t>
            </a:r>
          </a:p>
          <a:p>
            <a:r>
              <a:rPr lang="en-US" b="0" i="0" u="none" baseline="0" dirty="0" smtClean="0"/>
              <a:t>Some are very self explanatory.  But a boring Topic Sentence or one that is not clear does not help the reader understand the Main Idea of the text.</a:t>
            </a:r>
            <a:endParaRPr b="1" i="1" u="sng"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Students must first determine if they need the sentence to be meaningful.  Are there words that are not clear about the meaning of the Topic?</a:t>
            </a:r>
          </a:p>
          <a:p>
            <a:r>
              <a:rPr lang="en-US" dirty="0" smtClean="0"/>
              <a:t>Regardless, learning this strategy is</a:t>
            </a:r>
            <a:r>
              <a:rPr lang="en-US" baseline="0" dirty="0" smtClean="0"/>
              <a:t> important as sentences throughout a text may need to be meaningful sentences ( or more meaningful).</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Here we are taking the Definitions/Descriptions chart a bit further.  Students write definitions that are specific to how</a:t>
            </a:r>
            <a:r>
              <a:rPr lang="en-US" baseline="0" dirty="0" smtClean="0"/>
              <a:t> the word/phrase is used in the text as they can.  </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013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70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9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015C5-4A50-47B2-A317-BA8EC3F8D4D0}" type="slidenum">
              <a:rPr lang="en-US" smtClean="0"/>
              <a:t>6</a:t>
            </a:fld>
            <a:endParaRPr lang="en-US" dirty="0"/>
          </a:p>
        </p:txBody>
      </p:sp>
    </p:spTree>
    <p:extLst>
      <p:ext uri="{BB962C8B-B14F-4D97-AF65-F5344CB8AC3E}">
        <p14:creationId xmlns:p14="http://schemas.microsoft.com/office/powerpoint/2010/main" val="92005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9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12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5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785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0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2000"/>
            </a:lvl1pPr>
            <a:lvl2pPr marL="388348" indent="0" algn="ctr">
              <a:buNone/>
              <a:defRPr sz="1700"/>
            </a:lvl2pPr>
            <a:lvl3pPr marL="776695" indent="0" algn="ctr">
              <a:buNone/>
              <a:defRPr sz="1600"/>
            </a:lvl3pPr>
            <a:lvl4pPr marL="1165044" indent="0" algn="ctr">
              <a:buNone/>
              <a:defRPr sz="1300"/>
            </a:lvl4pPr>
            <a:lvl5pPr marL="1553390" indent="0" algn="ctr">
              <a:buNone/>
              <a:defRPr sz="1300"/>
            </a:lvl5pPr>
            <a:lvl6pPr marL="1941738" indent="0" algn="ctr">
              <a:buNone/>
              <a:defRPr sz="1300"/>
            </a:lvl6pPr>
            <a:lvl7pPr marL="2330083" indent="0" algn="ctr">
              <a:buNone/>
              <a:defRPr sz="1300"/>
            </a:lvl7pPr>
            <a:lvl8pPr marL="2718433" indent="0" algn="ctr">
              <a:buNone/>
              <a:defRPr sz="1300"/>
            </a:lvl8pPr>
            <a:lvl9pPr marL="3106781" indent="0" algn="ctr">
              <a:buNone/>
              <a:defRPr sz="1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19486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73235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3"/>
            <a:ext cx="1675923"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4" y="535523"/>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4145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2000"/>
            </a:lvl1pPr>
            <a:lvl2pPr marL="388348" indent="0" algn="ctr">
              <a:buNone/>
              <a:defRPr sz="1700"/>
            </a:lvl2pPr>
            <a:lvl3pPr marL="776695" indent="0" algn="ctr">
              <a:buNone/>
              <a:defRPr sz="1600"/>
            </a:lvl3pPr>
            <a:lvl4pPr marL="1165044" indent="0" algn="ctr">
              <a:buNone/>
              <a:defRPr sz="1300"/>
            </a:lvl4pPr>
            <a:lvl5pPr marL="1553390" indent="0" algn="ctr">
              <a:buNone/>
              <a:defRPr sz="1300"/>
            </a:lvl5pPr>
            <a:lvl6pPr marL="1941738" indent="0" algn="ctr">
              <a:buNone/>
              <a:defRPr sz="1300"/>
            </a:lvl6pPr>
            <a:lvl7pPr marL="2330083" indent="0" algn="ctr">
              <a:buNone/>
              <a:defRPr sz="1300"/>
            </a:lvl7pPr>
            <a:lvl8pPr marL="2718433" indent="0" algn="ctr">
              <a:buNone/>
              <a:defRPr sz="1300"/>
            </a:lvl8pPr>
            <a:lvl9pPr marL="3106781" indent="0" algn="ctr">
              <a:buNone/>
              <a:defRPr sz="1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82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6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12" y="2507622"/>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12" y="6731215"/>
            <a:ext cx="6703695" cy="2200274"/>
          </a:xfrm>
        </p:spPr>
        <p:txBody>
          <a:bodyPr/>
          <a:lstStyle>
            <a:lvl1pPr marL="0" indent="0">
              <a:buNone/>
              <a:defRPr sz="2000">
                <a:solidFill>
                  <a:schemeClr val="tx1"/>
                </a:solidFill>
              </a:defRPr>
            </a:lvl1pPr>
            <a:lvl2pPr marL="388348" indent="0">
              <a:buNone/>
              <a:defRPr sz="1700">
                <a:solidFill>
                  <a:schemeClr val="tx1">
                    <a:tint val="75000"/>
                  </a:schemeClr>
                </a:solidFill>
              </a:defRPr>
            </a:lvl2pPr>
            <a:lvl3pPr marL="776695" indent="0">
              <a:buNone/>
              <a:defRPr sz="1600">
                <a:solidFill>
                  <a:schemeClr val="tx1">
                    <a:tint val="75000"/>
                  </a:schemeClr>
                </a:solidFill>
              </a:defRPr>
            </a:lvl3pPr>
            <a:lvl4pPr marL="1165044" indent="0">
              <a:buNone/>
              <a:defRPr sz="1300">
                <a:solidFill>
                  <a:schemeClr val="tx1">
                    <a:tint val="75000"/>
                  </a:schemeClr>
                </a:solidFill>
              </a:defRPr>
            </a:lvl4pPr>
            <a:lvl5pPr marL="1553390" indent="0">
              <a:buNone/>
              <a:defRPr sz="1300">
                <a:solidFill>
                  <a:schemeClr val="tx1">
                    <a:tint val="75000"/>
                  </a:schemeClr>
                </a:solidFill>
              </a:defRPr>
            </a:lvl5pPr>
            <a:lvl6pPr marL="1941738" indent="0">
              <a:buNone/>
              <a:defRPr sz="1300">
                <a:solidFill>
                  <a:schemeClr val="tx1">
                    <a:tint val="75000"/>
                  </a:schemeClr>
                </a:solidFill>
              </a:defRPr>
            </a:lvl6pPr>
            <a:lvl7pPr marL="2330083" indent="0">
              <a:buNone/>
              <a:defRPr sz="1300">
                <a:solidFill>
                  <a:schemeClr val="tx1">
                    <a:tint val="75000"/>
                  </a:schemeClr>
                </a:solidFill>
              </a:defRPr>
            </a:lvl7pPr>
            <a:lvl8pPr marL="2718433" indent="0">
              <a:buNone/>
              <a:defRPr sz="1300">
                <a:solidFill>
                  <a:schemeClr val="tx1">
                    <a:tint val="75000"/>
                  </a:schemeClr>
                </a:solidFill>
              </a:defRPr>
            </a:lvl8pPr>
            <a:lvl9pPr marL="310678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27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218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71" y="535526"/>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73" y="2465712"/>
            <a:ext cx="3288089" cy="1208404"/>
          </a:xfrm>
        </p:spPr>
        <p:txBody>
          <a:bodyPr anchor="b"/>
          <a:lstStyle>
            <a:lvl1pPr marL="0" indent="0">
              <a:buNone/>
              <a:defRPr sz="2000" b="1"/>
            </a:lvl1pPr>
            <a:lvl2pPr marL="388348" indent="0">
              <a:buNone/>
              <a:defRPr sz="1700" b="1"/>
            </a:lvl2pPr>
            <a:lvl3pPr marL="776695" indent="0">
              <a:buNone/>
              <a:defRPr sz="1600" b="1"/>
            </a:lvl3pPr>
            <a:lvl4pPr marL="1165044" indent="0">
              <a:buNone/>
              <a:defRPr sz="1300" b="1"/>
            </a:lvl4pPr>
            <a:lvl5pPr marL="1553390" indent="0">
              <a:buNone/>
              <a:defRPr sz="1300" b="1"/>
            </a:lvl5pPr>
            <a:lvl6pPr marL="1941738" indent="0">
              <a:buNone/>
              <a:defRPr sz="1300" b="1"/>
            </a:lvl6pPr>
            <a:lvl7pPr marL="2330083" indent="0">
              <a:buNone/>
              <a:defRPr sz="1300" b="1"/>
            </a:lvl7pPr>
            <a:lvl8pPr marL="2718433" indent="0">
              <a:buNone/>
              <a:defRPr sz="1300" b="1"/>
            </a:lvl8pPr>
            <a:lvl9pPr marL="3106781"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35373"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82" y="2465712"/>
            <a:ext cx="3304282" cy="1208404"/>
          </a:xfrm>
        </p:spPr>
        <p:txBody>
          <a:bodyPr anchor="b"/>
          <a:lstStyle>
            <a:lvl1pPr marL="0" indent="0">
              <a:buNone/>
              <a:defRPr sz="2000" b="1"/>
            </a:lvl1pPr>
            <a:lvl2pPr marL="388348" indent="0">
              <a:buNone/>
              <a:defRPr sz="1700" b="1"/>
            </a:lvl2pPr>
            <a:lvl3pPr marL="776695" indent="0">
              <a:buNone/>
              <a:defRPr sz="1600" b="1"/>
            </a:lvl3pPr>
            <a:lvl4pPr marL="1165044" indent="0">
              <a:buNone/>
              <a:defRPr sz="1300" b="1"/>
            </a:lvl4pPr>
            <a:lvl5pPr marL="1553390" indent="0">
              <a:buNone/>
              <a:defRPr sz="1300" b="1"/>
            </a:lvl5pPr>
            <a:lvl6pPr marL="1941738" indent="0">
              <a:buNone/>
              <a:defRPr sz="1300" b="1"/>
            </a:lvl6pPr>
            <a:lvl7pPr marL="2330083" indent="0">
              <a:buNone/>
              <a:defRPr sz="1300" b="1"/>
            </a:lvl7pPr>
            <a:lvl8pPr marL="2718433" indent="0">
              <a:buNone/>
              <a:defRPr sz="1300" b="1"/>
            </a:lvl8pPr>
            <a:lvl9pPr marL="3106781"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934782"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8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93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71" y="670560"/>
            <a:ext cx="2506801" cy="2346960"/>
          </a:xfrm>
        </p:spPr>
        <p:txBody>
          <a:bodyPr anchor="b"/>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a:xfrm>
            <a:off x="3304286" y="1448229"/>
            <a:ext cx="3934778" cy="714798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71" y="3017527"/>
            <a:ext cx="2506801" cy="5590329"/>
          </a:xfrm>
        </p:spPr>
        <p:txBody>
          <a:bodyPr/>
          <a:lstStyle>
            <a:lvl1pPr marL="0" indent="0">
              <a:buNone/>
              <a:defRPr sz="1300"/>
            </a:lvl1pPr>
            <a:lvl2pPr marL="388348" indent="0">
              <a:buNone/>
              <a:defRPr sz="1200"/>
            </a:lvl2pPr>
            <a:lvl3pPr marL="776695" indent="0">
              <a:buNone/>
              <a:defRPr sz="1000"/>
            </a:lvl3pPr>
            <a:lvl4pPr marL="1165044" indent="0">
              <a:buNone/>
              <a:defRPr sz="900"/>
            </a:lvl4pPr>
            <a:lvl5pPr marL="1553390" indent="0">
              <a:buNone/>
              <a:defRPr sz="900"/>
            </a:lvl5pPr>
            <a:lvl6pPr marL="1941738" indent="0">
              <a:buNone/>
              <a:defRPr sz="900"/>
            </a:lvl6pPr>
            <a:lvl7pPr marL="2330083" indent="0">
              <a:buNone/>
              <a:defRPr sz="900"/>
            </a:lvl7pPr>
            <a:lvl8pPr marL="2718433" indent="0">
              <a:buNone/>
              <a:defRPr sz="900"/>
            </a:lvl8pPr>
            <a:lvl9pPr marL="31067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5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488863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71" y="670560"/>
            <a:ext cx="2506801" cy="2346960"/>
          </a:xfrm>
        </p:spPr>
        <p:txBody>
          <a:bodyPr anchor="b"/>
          <a:lstStyle>
            <a:lvl1pP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6" y="1448229"/>
            <a:ext cx="3934778" cy="7147983"/>
          </a:xfrm>
        </p:spPr>
        <p:txBody>
          <a:bodyPr anchor="t"/>
          <a:lstStyle>
            <a:lvl1pPr marL="0" indent="0">
              <a:buNone/>
              <a:defRPr sz="2700"/>
            </a:lvl1pPr>
            <a:lvl2pPr marL="388348" indent="0">
              <a:buNone/>
              <a:defRPr sz="2300"/>
            </a:lvl2pPr>
            <a:lvl3pPr marL="776695" indent="0">
              <a:buNone/>
              <a:defRPr sz="2000"/>
            </a:lvl3pPr>
            <a:lvl4pPr marL="1165044" indent="0">
              <a:buNone/>
              <a:defRPr sz="1700"/>
            </a:lvl4pPr>
            <a:lvl5pPr marL="1553390" indent="0">
              <a:buNone/>
              <a:defRPr sz="1700"/>
            </a:lvl5pPr>
            <a:lvl6pPr marL="1941738" indent="0">
              <a:buNone/>
              <a:defRPr sz="1700"/>
            </a:lvl6pPr>
            <a:lvl7pPr marL="2330083" indent="0">
              <a:buNone/>
              <a:defRPr sz="1700"/>
            </a:lvl7pPr>
            <a:lvl8pPr marL="2718433" indent="0">
              <a:buNone/>
              <a:defRPr sz="1700"/>
            </a:lvl8pPr>
            <a:lvl9pPr marL="3106781"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71" y="3017527"/>
            <a:ext cx="2506801" cy="5590329"/>
          </a:xfrm>
        </p:spPr>
        <p:txBody>
          <a:bodyPr/>
          <a:lstStyle>
            <a:lvl1pPr marL="0" indent="0">
              <a:buNone/>
              <a:defRPr sz="1300"/>
            </a:lvl1pPr>
            <a:lvl2pPr marL="388348" indent="0">
              <a:buNone/>
              <a:defRPr sz="1200"/>
            </a:lvl2pPr>
            <a:lvl3pPr marL="776695" indent="0">
              <a:buNone/>
              <a:defRPr sz="1000"/>
            </a:lvl3pPr>
            <a:lvl4pPr marL="1165044" indent="0">
              <a:buNone/>
              <a:defRPr sz="900"/>
            </a:lvl4pPr>
            <a:lvl5pPr marL="1553390" indent="0">
              <a:buNone/>
              <a:defRPr sz="900"/>
            </a:lvl5pPr>
            <a:lvl6pPr marL="1941738" indent="0">
              <a:buNone/>
              <a:defRPr sz="900"/>
            </a:lvl6pPr>
            <a:lvl7pPr marL="2330083" indent="0">
              <a:buNone/>
              <a:defRPr sz="900"/>
            </a:lvl7pPr>
            <a:lvl8pPr marL="2718433" indent="0">
              <a:buNone/>
              <a:defRPr sz="900"/>
            </a:lvl8pPr>
            <a:lvl9pPr marL="31067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2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64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3"/>
            <a:ext cx="1675923"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4" y="535523"/>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12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12" y="2507622"/>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12" y="6731215"/>
            <a:ext cx="6703695" cy="2200274"/>
          </a:xfrm>
        </p:spPr>
        <p:txBody>
          <a:bodyPr/>
          <a:lstStyle>
            <a:lvl1pPr marL="0" indent="0">
              <a:buNone/>
              <a:defRPr sz="2000">
                <a:solidFill>
                  <a:schemeClr val="tx1"/>
                </a:solidFill>
              </a:defRPr>
            </a:lvl1pPr>
            <a:lvl2pPr marL="388348" indent="0">
              <a:buNone/>
              <a:defRPr sz="1700">
                <a:solidFill>
                  <a:schemeClr val="tx1">
                    <a:tint val="75000"/>
                  </a:schemeClr>
                </a:solidFill>
              </a:defRPr>
            </a:lvl2pPr>
            <a:lvl3pPr marL="776695" indent="0">
              <a:buNone/>
              <a:defRPr sz="1600">
                <a:solidFill>
                  <a:schemeClr val="tx1">
                    <a:tint val="75000"/>
                  </a:schemeClr>
                </a:solidFill>
              </a:defRPr>
            </a:lvl3pPr>
            <a:lvl4pPr marL="1165044" indent="0">
              <a:buNone/>
              <a:defRPr sz="1300">
                <a:solidFill>
                  <a:schemeClr val="tx1">
                    <a:tint val="75000"/>
                  </a:schemeClr>
                </a:solidFill>
              </a:defRPr>
            </a:lvl4pPr>
            <a:lvl5pPr marL="1553390" indent="0">
              <a:buNone/>
              <a:defRPr sz="1300">
                <a:solidFill>
                  <a:schemeClr val="tx1">
                    <a:tint val="75000"/>
                  </a:schemeClr>
                </a:solidFill>
              </a:defRPr>
            </a:lvl5pPr>
            <a:lvl6pPr marL="1941738" indent="0">
              <a:buNone/>
              <a:defRPr sz="1300">
                <a:solidFill>
                  <a:schemeClr val="tx1">
                    <a:tint val="75000"/>
                  </a:schemeClr>
                </a:solidFill>
              </a:defRPr>
            </a:lvl6pPr>
            <a:lvl7pPr marL="2330083" indent="0">
              <a:buNone/>
              <a:defRPr sz="1300">
                <a:solidFill>
                  <a:schemeClr val="tx1">
                    <a:tint val="75000"/>
                  </a:schemeClr>
                </a:solidFill>
              </a:defRPr>
            </a:lvl7pPr>
            <a:lvl8pPr marL="2718433" indent="0">
              <a:buNone/>
              <a:defRPr sz="1300">
                <a:solidFill>
                  <a:schemeClr val="tx1">
                    <a:tint val="75000"/>
                  </a:schemeClr>
                </a:solidFill>
              </a:defRPr>
            </a:lvl8pPr>
            <a:lvl9pPr marL="310678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10-2-16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23885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10-2-16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7904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71" y="535526"/>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73" y="2465712"/>
            <a:ext cx="3288089" cy="1208404"/>
          </a:xfrm>
        </p:spPr>
        <p:txBody>
          <a:bodyPr anchor="b"/>
          <a:lstStyle>
            <a:lvl1pPr marL="0" indent="0">
              <a:buNone/>
              <a:defRPr sz="2000" b="1"/>
            </a:lvl1pPr>
            <a:lvl2pPr marL="388348" indent="0">
              <a:buNone/>
              <a:defRPr sz="1700" b="1"/>
            </a:lvl2pPr>
            <a:lvl3pPr marL="776695" indent="0">
              <a:buNone/>
              <a:defRPr sz="1600" b="1"/>
            </a:lvl3pPr>
            <a:lvl4pPr marL="1165044" indent="0">
              <a:buNone/>
              <a:defRPr sz="1300" b="1"/>
            </a:lvl4pPr>
            <a:lvl5pPr marL="1553390" indent="0">
              <a:buNone/>
              <a:defRPr sz="1300" b="1"/>
            </a:lvl5pPr>
            <a:lvl6pPr marL="1941738" indent="0">
              <a:buNone/>
              <a:defRPr sz="1300" b="1"/>
            </a:lvl6pPr>
            <a:lvl7pPr marL="2330083" indent="0">
              <a:buNone/>
              <a:defRPr sz="1300" b="1"/>
            </a:lvl7pPr>
            <a:lvl8pPr marL="2718433" indent="0">
              <a:buNone/>
              <a:defRPr sz="1300" b="1"/>
            </a:lvl8pPr>
            <a:lvl9pPr marL="3106781"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35373"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82" y="2465712"/>
            <a:ext cx="3304282" cy="1208404"/>
          </a:xfrm>
        </p:spPr>
        <p:txBody>
          <a:bodyPr anchor="b"/>
          <a:lstStyle>
            <a:lvl1pPr marL="0" indent="0">
              <a:buNone/>
              <a:defRPr sz="2000" b="1"/>
            </a:lvl1pPr>
            <a:lvl2pPr marL="388348" indent="0">
              <a:buNone/>
              <a:defRPr sz="1700" b="1"/>
            </a:lvl2pPr>
            <a:lvl3pPr marL="776695" indent="0">
              <a:buNone/>
              <a:defRPr sz="1600" b="1"/>
            </a:lvl3pPr>
            <a:lvl4pPr marL="1165044" indent="0">
              <a:buNone/>
              <a:defRPr sz="1300" b="1"/>
            </a:lvl4pPr>
            <a:lvl5pPr marL="1553390" indent="0">
              <a:buNone/>
              <a:defRPr sz="1300" b="1"/>
            </a:lvl5pPr>
            <a:lvl6pPr marL="1941738" indent="0">
              <a:buNone/>
              <a:defRPr sz="1300" b="1"/>
            </a:lvl6pPr>
            <a:lvl7pPr marL="2330083" indent="0">
              <a:buNone/>
              <a:defRPr sz="1300" b="1"/>
            </a:lvl7pPr>
            <a:lvl8pPr marL="2718433" indent="0">
              <a:buNone/>
              <a:defRPr sz="1300" b="1"/>
            </a:lvl8pPr>
            <a:lvl9pPr marL="3106781"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3934782"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10-2-16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2875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10-2-16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5999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2180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71" y="670560"/>
            <a:ext cx="2506801" cy="2346960"/>
          </a:xfrm>
        </p:spPr>
        <p:txBody>
          <a:bodyPr anchor="b"/>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a:xfrm>
            <a:off x="3304286" y="1448229"/>
            <a:ext cx="3934778" cy="714798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71" y="3017527"/>
            <a:ext cx="2506801" cy="5590329"/>
          </a:xfrm>
        </p:spPr>
        <p:txBody>
          <a:bodyPr/>
          <a:lstStyle>
            <a:lvl1pPr marL="0" indent="0">
              <a:buNone/>
              <a:defRPr sz="1300"/>
            </a:lvl1pPr>
            <a:lvl2pPr marL="388348" indent="0">
              <a:buNone/>
              <a:defRPr sz="1200"/>
            </a:lvl2pPr>
            <a:lvl3pPr marL="776695" indent="0">
              <a:buNone/>
              <a:defRPr sz="1000"/>
            </a:lvl3pPr>
            <a:lvl4pPr marL="1165044" indent="0">
              <a:buNone/>
              <a:defRPr sz="900"/>
            </a:lvl4pPr>
            <a:lvl5pPr marL="1553390" indent="0">
              <a:buNone/>
              <a:defRPr sz="900"/>
            </a:lvl5pPr>
            <a:lvl6pPr marL="1941738" indent="0">
              <a:buNone/>
              <a:defRPr sz="900"/>
            </a:lvl6pPr>
            <a:lvl7pPr marL="2330083" indent="0">
              <a:buNone/>
              <a:defRPr sz="900"/>
            </a:lvl7pPr>
            <a:lvl8pPr marL="2718433" indent="0">
              <a:buNone/>
              <a:defRPr sz="900"/>
            </a:lvl8pPr>
            <a:lvl9pPr marL="31067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7217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71" y="670560"/>
            <a:ext cx="2506801" cy="2346960"/>
          </a:xfrm>
        </p:spPr>
        <p:txBody>
          <a:bodyPr anchor="b"/>
          <a:lstStyle>
            <a:lvl1pP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6" y="1448229"/>
            <a:ext cx="3934778" cy="7147983"/>
          </a:xfrm>
        </p:spPr>
        <p:txBody>
          <a:bodyPr anchor="t"/>
          <a:lstStyle>
            <a:lvl1pPr marL="0" indent="0">
              <a:buNone/>
              <a:defRPr sz="2700"/>
            </a:lvl1pPr>
            <a:lvl2pPr marL="388348" indent="0">
              <a:buNone/>
              <a:defRPr sz="2300"/>
            </a:lvl2pPr>
            <a:lvl3pPr marL="776695" indent="0">
              <a:buNone/>
              <a:defRPr sz="2000"/>
            </a:lvl3pPr>
            <a:lvl4pPr marL="1165044" indent="0">
              <a:buNone/>
              <a:defRPr sz="1700"/>
            </a:lvl4pPr>
            <a:lvl5pPr marL="1553390" indent="0">
              <a:buNone/>
              <a:defRPr sz="1700"/>
            </a:lvl5pPr>
            <a:lvl6pPr marL="1941738" indent="0">
              <a:buNone/>
              <a:defRPr sz="1700"/>
            </a:lvl6pPr>
            <a:lvl7pPr marL="2330083" indent="0">
              <a:buNone/>
              <a:defRPr sz="1700"/>
            </a:lvl7pPr>
            <a:lvl8pPr marL="2718433" indent="0">
              <a:buNone/>
              <a:defRPr sz="1700"/>
            </a:lvl8pPr>
            <a:lvl9pPr marL="3106781"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71" y="3017527"/>
            <a:ext cx="2506801" cy="5590329"/>
          </a:xfrm>
        </p:spPr>
        <p:txBody>
          <a:bodyPr/>
          <a:lstStyle>
            <a:lvl1pPr marL="0" indent="0">
              <a:buNone/>
              <a:defRPr sz="1300"/>
            </a:lvl1pPr>
            <a:lvl2pPr marL="388348" indent="0">
              <a:buNone/>
              <a:defRPr sz="1200"/>
            </a:lvl2pPr>
            <a:lvl3pPr marL="776695" indent="0">
              <a:buNone/>
              <a:defRPr sz="1000"/>
            </a:lvl3pPr>
            <a:lvl4pPr marL="1165044" indent="0">
              <a:buNone/>
              <a:defRPr sz="900"/>
            </a:lvl4pPr>
            <a:lvl5pPr marL="1553390" indent="0">
              <a:buNone/>
              <a:defRPr sz="900"/>
            </a:lvl5pPr>
            <a:lvl6pPr marL="1941738" indent="0">
              <a:buNone/>
              <a:defRPr sz="900"/>
            </a:lvl6pPr>
            <a:lvl7pPr marL="2330083" indent="0">
              <a:buNone/>
              <a:defRPr sz="900"/>
            </a:lvl7pPr>
            <a:lvl8pPr marL="2718433" indent="0">
              <a:buNone/>
              <a:defRPr sz="900"/>
            </a:lvl8pPr>
            <a:lvl9pPr marL="310678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10-2-16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358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9" y="535526"/>
            <a:ext cx="6703695" cy="1944159"/>
          </a:xfrm>
          <a:prstGeom prst="rect">
            <a:avLst/>
          </a:prstGeom>
        </p:spPr>
        <p:txBody>
          <a:bodyPr vert="horz" lIns="91378" tIns="45688" rIns="91378" bIns="4568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9" y="2677584"/>
            <a:ext cx="6703695" cy="6381962"/>
          </a:xfrm>
          <a:prstGeom prst="rect">
            <a:avLst/>
          </a:prstGeom>
        </p:spPr>
        <p:txBody>
          <a:bodyPr vert="horz" lIns="91378" tIns="45688" rIns="91378"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52"/>
            <a:ext cx="1748790" cy="535517"/>
          </a:xfrm>
          <a:prstGeom prst="rect">
            <a:avLst/>
          </a:prstGeom>
        </p:spPr>
        <p:txBody>
          <a:bodyPr vert="horz" lIns="91378" tIns="45688" rIns="91378" bIns="45688" rtlCol="0" anchor="ctr"/>
          <a:lstStyle>
            <a:lvl1pPr algn="l">
              <a:defRPr sz="1000">
                <a:solidFill>
                  <a:schemeClr val="tx1">
                    <a:tint val="75000"/>
                  </a:schemeClr>
                </a:solidFill>
              </a:defRPr>
            </a:lvl1pPr>
          </a:lstStyle>
          <a:p>
            <a:r>
              <a:rPr lang="en-US" smtClean="0"/>
              <a:t>10-2-16</a:t>
            </a:r>
            <a:endParaRPr lang="en-US" dirty="0"/>
          </a:p>
        </p:txBody>
      </p:sp>
      <p:sp>
        <p:nvSpPr>
          <p:cNvPr id="5" name="Footer Placeholder 4"/>
          <p:cNvSpPr>
            <a:spLocks noGrp="1"/>
          </p:cNvSpPr>
          <p:nvPr>
            <p:ph type="ftr" sz="quarter" idx="3"/>
          </p:nvPr>
        </p:nvSpPr>
        <p:spPr>
          <a:xfrm>
            <a:off x="2574614" y="9322652"/>
            <a:ext cx="2623185" cy="535517"/>
          </a:xfrm>
          <a:prstGeom prst="rect">
            <a:avLst/>
          </a:prstGeom>
        </p:spPr>
        <p:txBody>
          <a:bodyPr vert="horz" lIns="91378" tIns="45688" rIns="91378" bIns="45688"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52"/>
            <a:ext cx="1748790" cy="535517"/>
          </a:xfrm>
          <a:prstGeom prst="rect">
            <a:avLst/>
          </a:prstGeom>
        </p:spPr>
        <p:txBody>
          <a:bodyPr vert="horz" lIns="91378" tIns="45688" rIns="91378" bIns="45688" rtlCol="0" anchor="ctr"/>
          <a:lstStyle>
            <a:lvl1pPr algn="r">
              <a:defRPr sz="1000">
                <a:solidFill>
                  <a:schemeClr val="tx1">
                    <a:tint val="75000"/>
                  </a:schemeClr>
                </a:solidFill>
              </a:defRPr>
            </a:lvl1pPr>
          </a:lstStyle>
          <a:p>
            <a:fld id="{CBAC3556-5FAF-4CEF-BDF2-3BC833A9967C}" type="slidenum">
              <a:rPr lang="en-US" smtClean="0"/>
              <a:t>‹#›</a:t>
            </a:fld>
            <a:endParaRPr lang="en-US" dirty="0"/>
          </a:p>
        </p:txBody>
      </p:sp>
    </p:spTree>
    <p:extLst>
      <p:ext uri="{BB962C8B-B14F-4D97-AF65-F5344CB8AC3E}">
        <p14:creationId xmlns:p14="http://schemas.microsoft.com/office/powerpoint/2010/main" val="135780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776695"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174" indent="-194174" algn="l" defTabSz="776695" rtl="0" eaLnBrk="1" latinLnBrk="0" hangingPunct="1">
        <a:lnSpc>
          <a:spcPct val="90000"/>
        </a:lnSpc>
        <a:spcBef>
          <a:spcPts val="850"/>
        </a:spcBef>
        <a:buFont typeface="Arial" panose="020B0604020202020204" pitchFamily="34" charset="0"/>
        <a:buChar char="•"/>
        <a:defRPr sz="2300" kern="1200">
          <a:solidFill>
            <a:schemeClr val="tx1"/>
          </a:solidFill>
          <a:latin typeface="+mn-lt"/>
          <a:ea typeface="+mn-ea"/>
          <a:cs typeface="+mn-cs"/>
        </a:defRPr>
      </a:lvl1pPr>
      <a:lvl2pPr marL="582519" indent="-194174" algn="l" defTabSz="776695" rtl="0" eaLnBrk="1" latinLnBrk="0" hangingPunct="1">
        <a:lnSpc>
          <a:spcPct val="90000"/>
        </a:lnSpc>
        <a:spcBef>
          <a:spcPts val="425"/>
        </a:spcBef>
        <a:buFont typeface="Arial" panose="020B0604020202020204" pitchFamily="34" charset="0"/>
        <a:buChar char="•"/>
        <a:defRPr sz="2000" kern="1200">
          <a:solidFill>
            <a:schemeClr val="tx1"/>
          </a:solidFill>
          <a:latin typeface="+mn-lt"/>
          <a:ea typeface="+mn-ea"/>
          <a:cs typeface="+mn-cs"/>
        </a:defRPr>
      </a:lvl2pPr>
      <a:lvl3pPr marL="970868" indent="-194174" algn="l" defTabSz="776695"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59215"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4pPr>
      <a:lvl5pPr marL="1747560"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5pPr>
      <a:lvl6pPr marL="2135911"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6pPr>
      <a:lvl7pPr marL="2524258"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7pPr>
      <a:lvl8pPr marL="2912606"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8pPr>
      <a:lvl9pPr marL="3300952"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76695" rtl="0" eaLnBrk="1" latinLnBrk="0" hangingPunct="1">
        <a:defRPr sz="1600" kern="1200">
          <a:solidFill>
            <a:schemeClr val="tx1"/>
          </a:solidFill>
          <a:latin typeface="+mn-lt"/>
          <a:ea typeface="+mn-ea"/>
          <a:cs typeface="+mn-cs"/>
        </a:defRPr>
      </a:lvl1pPr>
      <a:lvl2pPr marL="388348" algn="l" defTabSz="776695" rtl="0" eaLnBrk="1" latinLnBrk="0" hangingPunct="1">
        <a:defRPr sz="1600" kern="1200">
          <a:solidFill>
            <a:schemeClr val="tx1"/>
          </a:solidFill>
          <a:latin typeface="+mn-lt"/>
          <a:ea typeface="+mn-ea"/>
          <a:cs typeface="+mn-cs"/>
        </a:defRPr>
      </a:lvl2pPr>
      <a:lvl3pPr marL="776695" algn="l" defTabSz="776695" rtl="0" eaLnBrk="1" latinLnBrk="0" hangingPunct="1">
        <a:defRPr sz="1600" kern="1200">
          <a:solidFill>
            <a:schemeClr val="tx1"/>
          </a:solidFill>
          <a:latin typeface="+mn-lt"/>
          <a:ea typeface="+mn-ea"/>
          <a:cs typeface="+mn-cs"/>
        </a:defRPr>
      </a:lvl3pPr>
      <a:lvl4pPr marL="1165044" algn="l" defTabSz="776695" rtl="0" eaLnBrk="1" latinLnBrk="0" hangingPunct="1">
        <a:defRPr sz="1600" kern="1200">
          <a:solidFill>
            <a:schemeClr val="tx1"/>
          </a:solidFill>
          <a:latin typeface="+mn-lt"/>
          <a:ea typeface="+mn-ea"/>
          <a:cs typeface="+mn-cs"/>
        </a:defRPr>
      </a:lvl4pPr>
      <a:lvl5pPr marL="1553390" algn="l" defTabSz="776695" rtl="0" eaLnBrk="1" latinLnBrk="0" hangingPunct="1">
        <a:defRPr sz="1600" kern="1200">
          <a:solidFill>
            <a:schemeClr val="tx1"/>
          </a:solidFill>
          <a:latin typeface="+mn-lt"/>
          <a:ea typeface="+mn-ea"/>
          <a:cs typeface="+mn-cs"/>
        </a:defRPr>
      </a:lvl5pPr>
      <a:lvl6pPr marL="1941738" algn="l" defTabSz="776695" rtl="0" eaLnBrk="1" latinLnBrk="0" hangingPunct="1">
        <a:defRPr sz="1600" kern="1200">
          <a:solidFill>
            <a:schemeClr val="tx1"/>
          </a:solidFill>
          <a:latin typeface="+mn-lt"/>
          <a:ea typeface="+mn-ea"/>
          <a:cs typeface="+mn-cs"/>
        </a:defRPr>
      </a:lvl6pPr>
      <a:lvl7pPr marL="2330083" algn="l" defTabSz="776695" rtl="0" eaLnBrk="1" latinLnBrk="0" hangingPunct="1">
        <a:defRPr sz="1600" kern="1200">
          <a:solidFill>
            <a:schemeClr val="tx1"/>
          </a:solidFill>
          <a:latin typeface="+mn-lt"/>
          <a:ea typeface="+mn-ea"/>
          <a:cs typeface="+mn-cs"/>
        </a:defRPr>
      </a:lvl7pPr>
      <a:lvl8pPr marL="2718433" algn="l" defTabSz="776695" rtl="0" eaLnBrk="1" latinLnBrk="0" hangingPunct="1">
        <a:defRPr sz="1600" kern="1200">
          <a:solidFill>
            <a:schemeClr val="tx1"/>
          </a:solidFill>
          <a:latin typeface="+mn-lt"/>
          <a:ea typeface="+mn-ea"/>
          <a:cs typeface="+mn-cs"/>
        </a:defRPr>
      </a:lvl8pPr>
      <a:lvl9pPr marL="3106781" algn="l" defTabSz="776695"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9" y="535526"/>
            <a:ext cx="6703695" cy="1944159"/>
          </a:xfrm>
          <a:prstGeom prst="rect">
            <a:avLst/>
          </a:prstGeom>
        </p:spPr>
        <p:txBody>
          <a:bodyPr vert="horz" lIns="91378" tIns="45688" rIns="91378" bIns="4568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9" y="2677584"/>
            <a:ext cx="6703695" cy="6381962"/>
          </a:xfrm>
          <a:prstGeom prst="rect">
            <a:avLst/>
          </a:prstGeom>
        </p:spPr>
        <p:txBody>
          <a:bodyPr vert="horz" lIns="91378" tIns="45688" rIns="91378" bIns="456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52"/>
            <a:ext cx="1748790" cy="535517"/>
          </a:xfrm>
          <a:prstGeom prst="rect">
            <a:avLst/>
          </a:prstGeom>
        </p:spPr>
        <p:txBody>
          <a:bodyPr vert="horz" lIns="91378" tIns="45688" rIns="91378" bIns="45688" rtlCol="0" anchor="ctr"/>
          <a:lstStyle>
            <a:lvl1pPr algn="l">
              <a:defRPr sz="1000">
                <a:solidFill>
                  <a:schemeClr val="tx1">
                    <a:tint val="75000"/>
                  </a:schemeClr>
                </a:solidFill>
              </a:defRPr>
            </a:lvl1pPr>
          </a:lstStyle>
          <a:p>
            <a:r>
              <a:rPr lang="en-US" smtClean="0">
                <a:solidFill>
                  <a:prstClr val="black">
                    <a:tint val="75000"/>
                  </a:prstClr>
                </a:solidFill>
              </a:rPr>
              <a:t>10-2-16</a:t>
            </a:r>
            <a:endParaRPr lang="en-US" dirty="0">
              <a:solidFill>
                <a:prstClr val="black">
                  <a:tint val="75000"/>
                </a:prstClr>
              </a:solidFill>
            </a:endParaRPr>
          </a:p>
        </p:txBody>
      </p:sp>
      <p:sp>
        <p:nvSpPr>
          <p:cNvPr id="5" name="Footer Placeholder 4"/>
          <p:cNvSpPr>
            <a:spLocks noGrp="1"/>
          </p:cNvSpPr>
          <p:nvPr>
            <p:ph type="ftr" sz="quarter" idx="3"/>
          </p:nvPr>
        </p:nvSpPr>
        <p:spPr>
          <a:xfrm>
            <a:off x="2574614" y="9322652"/>
            <a:ext cx="2623185" cy="535517"/>
          </a:xfrm>
          <a:prstGeom prst="rect">
            <a:avLst/>
          </a:prstGeom>
        </p:spPr>
        <p:txBody>
          <a:bodyPr vert="horz" lIns="91378" tIns="45688" rIns="91378" bIns="45688"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489258" y="9322652"/>
            <a:ext cx="1748790" cy="535517"/>
          </a:xfrm>
          <a:prstGeom prst="rect">
            <a:avLst/>
          </a:prstGeom>
        </p:spPr>
        <p:txBody>
          <a:bodyPr vert="horz" lIns="91378" tIns="45688" rIns="91378" bIns="45688" rtlCol="0" anchor="ctr"/>
          <a:lstStyle>
            <a:lvl1pPr algn="r">
              <a:defRPr sz="1000">
                <a:solidFill>
                  <a:schemeClr val="tx1">
                    <a:tint val="75000"/>
                  </a:schemeClr>
                </a:solidFill>
              </a:defRPr>
            </a:lvl1p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405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776695"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194174" indent="-194174" algn="l" defTabSz="776695" rtl="0" eaLnBrk="1" latinLnBrk="0" hangingPunct="1">
        <a:lnSpc>
          <a:spcPct val="90000"/>
        </a:lnSpc>
        <a:spcBef>
          <a:spcPts val="850"/>
        </a:spcBef>
        <a:buFont typeface="Arial" panose="020B0604020202020204" pitchFamily="34" charset="0"/>
        <a:buChar char="•"/>
        <a:defRPr sz="2300" kern="1200">
          <a:solidFill>
            <a:schemeClr val="tx1"/>
          </a:solidFill>
          <a:latin typeface="+mn-lt"/>
          <a:ea typeface="+mn-ea"/>
          <a:cs typeface="+mn-cs"/>
        </a:defRPr>
      </a:lvl1pPr>
      <a:lvl2pPr marL="582519" indent="-194174" algn="l" defTabSz="776695" rtl="0" eaLnBrk="1" latinLnBrk="0" hangingPunct="1">
        <a:lnSpc>
          <a:spcPct val="90000"/>
        </a:lnSpc>
        <a:spcBef>
          <a:spcPts val="425"/>
        </a:spcBef>
        <a:buFont typeface="Arial" panose="020B0604020202020204" pitchFamily="34" charset="0"/>
        <a:buChar char="•"/>
        <a:defRPr sz="2000" kern="1200">
          <a:solidFill>
            <a:schemeClr val="tx1"/>
          </a:solidFill>
          <a:latin typeface="+mn-lt"/>
          <a:ea typeface="+mn-ea"/>
          <a:cs typeface="+mn-cs"/>
        </a:defRPr>
      </a:lvl2pPr>
      <a:lvl3pPr marL="970868" indent="-194174" algn="l" defTabSz="776695"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59215"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4pPr>
      <a:lvl5pPr marL="1747560"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5pPr>
      <a:lvl6pPr marL="2135911"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6pPr>
      <a:lvl7pPr marL="2524258"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7pPr>
      <a:lvl8pPr marL="2912606"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8pPr>
      <a:lvl9pPr marL="3300952" indent="-194174" algn="l" defTabSz="776695" rtl="0" eaLnBrk="1" latinLnBrk="0" hangingPunct="1">
        <a:lnSpc>
          <a:spcPct val="90000"/>
        </a:lnSpc>
        <a:spcBef>
          <a:spcPts val="42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776695" rtl="0" eaLnBrk="1" latinLnBrk="0" hangingPunct="1">
        <a:defRPr sz="1600" kern="1200">
          <a:solidFill>
            <a:schemeClr val="tx1"/>
          </a:solidFill>
          <a:latin typeface="+mn-lt"/>
          <a:ea typeface="+mn-ea"/>
          <a:cs typeface="+mn-cs"/>
        </a:defRPr>
      </a:lvl1pPr>
      <a:lvl2pPr marL="388348" algn="l" defTabSz="776695" rtl="0" eaLnBrk="1" latinLnBrk="0" hangingPunct="1">
        <a:defRPr sz="1600" kern="1200">
          <a:solidFill>
            <a:schemeClr val="tx1"/>
          </a:solidFill>
          <a:latin typeface="+mn-lt"/>
          <a:ea typeface="+mn-ea"/>
          <a:cs typeface="+mn-cs"/>
        </a:defRPr>
      </a:lvl2pPr>
      <a:lvl3pPr marL="776695" algn="l" defTabSz="776695" rtl="0" eaLnBrk="1" latinLnBrk="0" hangingPunct="1">
        <a:defRPr sz="1600" kern="1200">
          <a:solidFill>
            <a:schemeClr val="tx1"/>
          </a:solidFill>
          <a:latin typeface="+mn-lt"/>
          <a:ea typeface="+mn-ea"/>
          <a:cs typeface="+mn-cs"/>
        </a:defRPr>
      </a:lvl3pPr>
      <a:lvl4pPr marL="1165044" algn="l" defTabSz="776695" rtl="0" eaLnBrk="1" latinLnBrk="0" hangingPunct="1">
        <a:defRPr sz="1600" kern="1200">
          <a:solidFill>
            <a:schemeClr val="tx1"/>
          </a:solidFill>
          <a:latin typeface="+mn-lt"/>
          <a:ea typeface="+mn-ea"/>
          <a:cs typeface="+mn-cs"/>
        </a:defRPr>
      </a:lvl4pPr>
      <a:lvl5pPr marL="1553390" algn="l" defTabSz="776695" rtl="0" eaLnBrk="1" latinLnBrk="0" hangingPunct="1">
        <a:defRPr sz="1600" kern="1200">
          <a:solidFill>
            <a:schemeClr val="tx1"/>
          </a:solidFill>
          <a:latin typeface="+mn-lt"/>
          <a:ea typeface="+mn-ea"/>
          <a:cs typeface="+mn-cs"/>
        </a:defRPr>
      </a:lvl5pPr>
      <a:lvl6pPr marL="1941738" algn="l" defTabSz="776695" rtl="0" eaLnBrk="1" latinLnBrk="0" hangingPunct="1">
        <a:defRPr sz="1600" kern="1200">
          <a:solidFill>
            <a:schemeClr val="tx1"/>
          </a:solidFill>
          <a:latin typeface="+mn-lt"/>
          <a:ea typeface="+mn-ea"/>
          <a:cs typeface="+mn-cs"/>
        </a:defRPr>
      </a:lvl6pPr>
      <a:lvl7pPr marL="2330083" algn="l" defTabSz="776695" rtl="0" eaLnBrk="1" latinLnBrk="0" hangingPunct="1">
        <a:defRPr sz="1600" kern="1200">
          <a:solidFill>
            <a:schemeClr val="tx1"/>
          </a:solidFill>
          <a:latin typeface="+mn-lt"/>
          <a:ea typeface="+mn-ea"/>
          <a:cs typeface="+mn-cs"/>
        </a:defRPr>
      </a:lvl7pPr>
      <a:lvl8pPr marL="2718433" algn="l" defTabSz="776695" rtl="0" eaLnBrk="1" latinLnBrk="0" hangingPunct="1">
        <a:defRPr sz="1600" kern="1200">
          <a:solidFill>
            <a:schemeClr val="tx1"/>
          </a:solidFill>
          <a:latin typeface="+mn-lt"/>
          <a:ea typeface="+mn-ea"/>
          <a:cs typeface="+mn-cs"/>
        </a:defRPr>
      </a:lvl8pPr>
      <a:lvl9pPr marL="3106781" algn="l" defTabSz="7766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hyperlink" Target="https://drive.google.com/drive/folders/0B0OjBPDtDVpsWXE5WUg0bjdpaT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gaaoMO5MdgU"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athubert.wikispaces.com/file/view/5_TBEAR_Graphic_Organizer_two_levels2.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83473" y="1673576"/>
            <a:ext cx="5939568" cy="4812333"/>
            <a:chOff x="927106" y="1431182"/>
            <a:chExt cx="5939567" cy="4812332"/>
          </a:xfrm>
        </p:grpSpPr>
        <p:grpSp>
          <p:nvGrpSpPr>
            <p:cNvPr id="5" name="Group 4"/>
            <p:cNvGrpSpPr/>
            <p:nvPr/>
          </p:nvGrpSpPr>
          <p:grpSpPr>
            <a:xfrm>
              <a:off x="2763845" y="2246228"/>
              <a:ext cx="2161391" cy="2095700"/>
              <a:chOff x="2470634" y="734276"/>
              <a:chExt cx="1839214" cy="2066073"/>
            </a:xfrm>
          </p:grpSpPr>
          <p:pic>
            <p:nvPicPr>
              <p:cNvPr id="6" name="Picture 5"/>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7" name="Rectangle 6"/>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7200" b="1" dirty="0">
                    <a:ln w="12700">
                      <a:solidFill>
                        <a:srgbClr val="A5A5A5">
                          <a:lumMod val="50000"/>
                        </a:srgbClr>
                      </a:solidFill>
                      <a:prstDash val="solid"/>
                    </a:ln>
                    <a:solidFill>
                      <a:srgbClr val="00B0F0"/>
                    </a:solidFill>
                    <a:effectLst>
                      <a:outerShdw blurRad="38100" dist="38100" dir="2700000" algn="tl">
                        <a:srgbClr val="000000">
                          <a:alpha val="43137"/>
                        </a:srgbClr>
                      </a:outerShdw>
                    </a:effectLst>
                  </a:rPr>
                  <a:t>T</a:t>
                </a:r>
              </a:p>
            </p:txBody>
          </p:sp>
        </p:grpSp>
        <p:sp>
          <p:nvSpPr>
            <p:cNvPr id="8" name="Rectangle 7"/>
            <p:cNvSpPr/>
            <p:nvPr/>
          </p:nvSpPr>
          <p:spPr>
            <a:xfrm>
              <a:off x="927106" y="4246044"/>
              <a:ext cx="5939567" cy="1997470"/>
            </a:xfrm>
            <a:prstGeom prst="rect">
              <a:avLst/>
            </a:prstGeom>
            <a:noFill/>
          </p:spPr>
          <p:txBody>
            <a:bodyPr wrap="none" lIns="91440" tIns="45720" rIns="91440" bIns="45720">
              <a:spAutoFit/>
            </a:bodyPr>
            <a:lstStyle/>
            <a:p>
              <a:pPr lvl="0" algn="ctr"/>
              <a:r>
                <a:rPr lang="en-US" sz="4500" b="1" dirty="0">
                  <a:ln w="6600">
                    <a:solidFill>
                      <a:srgbClr val="ED7D31"/>
                    </a:solidFill>
                    <a:prstDash val="solid"/>
                  </a:ln>
                  <a:solidFill>
                    <a:srgbClr val="FFFFFF"/>
                  </a:solidFill>
                  <a:effectLst>
                    <a:outerShdw dist="38100" dir="2700000" algn="tl" rotWithShape="0">
                      <a:srgbClr val="ED7D31"/>
                    </a:outerShdw>
                  </a:effectLst>
                </a:rPr>
                <a:t>Writing an Introduction</a:t>
              </a:r>
            </a:p>
            <a:p>
              <a:pPr lvl="0" algn="ctr"/>
              <a:r>
                <a:rPr lang="en-US" sz="3100" b="1" dirty="0">
                  <a:ln w="6600">
                    <a:solidFill>
                      <a:srgbClr val="ED7D31"/>
                    </a:solidFill>
                    <a:prstDash val="solid"/>
                  </a:ln>
                  <a:solidFill>
                    <a:srgbClr val="FFFFFF"/>
                  </a:solidFill>
                  <a:effectLst>
                    <a:outerShdw dist="38100" dir="2700000" algn="tl" rotWithShape="0">
                      <a:srgbClr val="ED7D31"/>
                    </a:outerShdw>
                  </a:effectLst>
                </a:rPr>
                <a:t>for an Informational Text K - 6</a:t>
              </a:r>
            </a:p>
            <a:p>
              <a:pPr lvl="0" algn="ctr"/>
              <a:r>
                <a:rPr lang="en-US" sz="3100" b="1" dirty="0">
                  <a:ln w="6600">
                    <a:solidFill>
                      <a:srgbClr val="ED7D31"/>
                    </a:solidFill>
                    <a:prstDash val="solid"/>
                  </a:ln>
                  <a:solidFill>
                    <a:prstClr val="black"/>
                  </a:solidFill>
                  <a:effectLst>
                    <a:outerShdw dist="38100" dir="2700000" algn="tl" rotWithShape="0">
                      <a:srgbClr val="ED7D31"/>
                    </a:outerShdw>
                  </a:effectLst>
                </a:rPr>
                <a:t>AND</a:t>
              </a:r>
            </a:p>
            <a:p>
              <a:pPr lvl="0" algn="ctr"/>
              <a:r>
                <a:rPr lang="en-US" b="1" dirty="0" smtClean="0">
                  <a:solidFill>
                    <a:srgbClr val="C00000"/>
                  </a:solidFill>
                </a:rPr>
                <a:t>Fourth Grade </a:t>
              </a:r>
              <a:r>
                <a:rPr lang="en-US" b="1" dirty="0">
                  <a:solidFill>
                    <a:srgbClr val="C00000"/>
                  </a:solidFill>
                </a:rPr>
                <a:t>Specific Suggestions from Classroom Teachers</a:t>
              </a:r>
            </a:p>
          </p:txBody>
        </p:sp>
        <p:sp>
          <p:nvSpPr>
            <p:cNvPr id="9" name="Rectangle 8"/>
            <p:cNvSpPr/>
            <p:nvPr/>
          </p:nvSpPr>
          <p:spPr>
            <a:xfrm>
              <a:off x="1683060" y="1431182"/>
              <a:ext cx="4484019" cy="3124828"/>
            </a:xfrm>
            <a:prstGeom prst="rect">
              <a:avLst/>
            </a:prstGeom>
            <a:noFill/>
          </p:spPr>
          <p:txBody>
            <a:bodyPr spcFirstLastPara="1" wrap="square" lIns="91440" tIns="45720" rIns="91440" bIns="45720"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0" b="1" dirty="0">
                  <a:ln w="22225">
                    <a:solidFill>
                      <a:srgbClr val="ED7D31"/>
                    </a:solidFill>
                    <a:prstDash val="solid"/>
                  </a:ln>
                  <a:solidFill>
                    <a:srgbClr val="ED7D31">
                      <a:lumMod val="50000"/>
                    </a:srgbClr>
                  </a:solidFill>
                  <a:effectLst>
                    <a:outerShdw blurRad="38100" dist="38100" dir="2700000" algn="tl">
                      <a:srgbClr val="000000">
                        <a:alpha val="43137"/>
                      </a:srgbClr>
                    </a:outerShdw>
                  </a:effectLst>
                </a:rPr>
                <a:t>Read to Write with TBEAR</a:t>
              </a:r>
            </a:p>
          </p:txBody>
        </p:sp>
      </p:grpSp>
      <p:pic>
        <p:nvPicPr>
          <p:cNvPr id="1026" name="Picture 2" descr="http://www.hsd.k12.or.us/Portals/_default/Skins/DistrictSkin/images/webhead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78" y="229682"/>
            <a:ext cx="2853897" cy="681142"/>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smtClean="0">
                <a:solidFill>
                  <a:prstClr val="black">
                    <a:tint val="75000"/>
                  </a:prstClr>
                </a:solidFill>
              </a:rPr>
              <a:t>10-2-16</a:t>
            </a:r>
          </a:p>
          <a:p>
            <a:r>
              <a:rPr lang="en-US" dirty="0" err="1" smtClean="0">
                <a:solidFill>
                  <a:prstClr val="black">
                    <a:tint val="75000"/>
                  </a:prstClr>
                </a:solidFill>
              </a:rPr>
              <a:t>S.Richmond</a:t>
            </a:r>
            <a:r>
              <a:rPr lang="en-US" dirty="0" smtClean="0">
                <a:solidFill>
                  <a:prstClr val="black">
                    <a:tint val="75000"/>
                  </a:prstClr>
                </a:solidFill>
              </a:rPr>
              <a:t>/OSP/HSD</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CBAC3556-5FAF-4CEF-BDF2-3BC833A9967C}"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47759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52753"/>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4" y="-83818"/>
            <a:ext cx="1828800" cy="180916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defTabSz="1017990">
                <a:buSzPct val="25000"/>
              </a:pPr>
              <a:endParaRPr lang="en-US" sz="8000" b="1" dirty="0">
                <a:solidFill>
                  <a:srgbClr val="DBDBDB"/>
                </a:solidFill>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452569580"/>
              </p:ext>
            </p:extLst>
          </p:nvPr>
        </p:nvGraphicFramePr>
        <p:xfrm>
          <a:off x="129283" y="927324"/>
          <a:ext cx="7490725" cy="9012322"/>
        </p:xfrm>
        <a:graphic>
          <a:graphicData uri="http://schemas.openxmlformats.org/drawingml/2006/table">
            <a:tbl>
              <a:tblPr firstRow="1" bandRow="1">
                <a:noFill/>
              </a:tblPr>
              <a:tblGrid>
                <a:gridCol w="304799"/>
                <a:gridCol w="2588525"/>
                <a:gridCol w="247804"/>
                <a:gridCol w="183996"/>
                <a:gridCol w="2008875"/>
                <a:gridCol w="990600"/>
                <a:gridCol w="1166126"/>
              </a:tblGrid>
              <a:tr h="791731">
                <a:tc rowSpan="2" gridSpan="3">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endParaRPr lang="en-US" sz="12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can reader’s identify the Main Idea of a text?</a:t>
                      </a:r>
                    </a:p>
                    <a:p>
                      <a:pPr marL="0" marR="0" lvl="0" indent="0" algn="l" rtl="0">
                        <a:spcBef>
                          <a:spcPts val="0"/>
                        </a:spcBef>
                        <a:buSzPct val="25000"/>
                        <a:buNone/>
                      </a:pPr>
                      <a:r>
                        <a:rPr lang="en-US" sz="1100" b="1" i="1" u="none" strike="noStrike" cap="none" baseline="0" dirty="0" smtClean="0"/>
                        <a:t>(DOK-2: Select details to Identify the Main Idea)</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4">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463550" algn="l" rtl="0">
                        <a:spcBef>
                          <a:spcPts val="0"/>
                        </a:spcBef>
                        <a:buSzPct val="25000"/>
                        <a:buNone/>
                      </a:pPr>
                      <a:r>
                        <a:rPr lang="en-US" sz="1700" b="1" u="none" strike="noStrike" cap="none" baseline="0" dirty="0" smtClean="0"/>
                        <a:t>Lesson 1 – Part 2:  </a:t>
                      </a:r>
                    </a:p>
                    <a:p>
                      <a:pPr marL="463550" marR="0" lvl="0" indent="-463550" algn="l" rtl="0">
                        <a:spcBef>
                          <a:spcPts val="0"/>
                        </a:spcBef>
                        <a:buSzPct val="25000"/>
                        <a:buNone/>
                      </a:pPr>
                      <a:r>
                        <a:rPr lang="en-US" sz="1700" b="1" u="none" strike="noStrike" cap="none" baseline="0" dirty="0" smtClean="0"/>
                        <a:t>             </a:t>
                      </a:r>
                      <a:r>
                        <a:rPr lang="en-US" sz="1300" b="1" u="none" strike="noStrike" cap="none" baseline="0" dirty="0" smtClean="0"/>
                        <a:t>DOK-1-2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4">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 is for </a:t>
                      </a: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opic Sentence </a:t>
                      </a:r>
                    </a:p>
                    <a:p>
                      <a:pPr marL="463550" marR="0" lvl="0" indent="-46355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Calibri"/>
                          <a:sym typeface="Arial"/>
                          <a:rtl val="0"/>
                        </a:rPr>
                        <a:t>           What is the Main Idea?</a:t>
                      </a:r>
                      <a:endParaRPr kumimoji="0" lang="en-US" sz="1200" b="1" i="0" u="none" strike="noStrike" kern="0" cap="none" spc="0" normalizeH="0" baseline="0" noProof="0" dirty="0">
                        <a:ln>
                          <a:noFill/>
                        </a:ln>
                        <a:solidFill>
                          <a:srgbClr val="000000"/>
                        </a:solidFill>
                        <a:effectLst/>
                        <a:uLnTx/>
                        <a:uFillTx/>
                        <a:latin typeface="Calibri"/>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rtl="0">
                        <a:spcBef>
                          <a:spcPts val="0"/>
                        </a:spcBef>
                        <a:buSzPct val="25000"/>
                        <a:buNone/>
                      </a:pPr>
                      <a:r>
                        <a:rPr lang="en-US" sz="1500" b="1" u="none" strike="noStrike" cap="none" baseline="0" dirty="0" smtClean="0">
                          <a:solidFill>
                            <a:srgbClr val="C00000"/>
                          </a:solidFill>
                        </a:rPr>
                        <a:t>T – Part 2: </a:t>
                      </a:r>
                      <a:r>
                        <a:rPr lang="en-US" sz="1200" b="0" u="none" strike="noStrike" cap="none" baseline="0" dirty="0" smtClean="0">
                          <a:solidFill>
                            <a:schemeClr val="tx1"/>
                          </a:solidFill>
                        </a:rPr>
                        <a:t>Standard RI.2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the Main Idea of a text </a:t>
                      </a:r>
                      <a:r>
                        <a:rPr lang="en-US" sz="1100" b="1" u="none" strike="noStrike" cap="none" baseline="0" dirty="0" smtClean="0"/>
                        <a:t>and </a:t>
                      </a:r>
                      <a:r>
                        <a:rPr lang="en-US" sz="1100" u="none" strike="noStrike" cap="none" baseline="0" dirty="0" smtClean="0"/>
                        <a:t>explain how I identified the Main Idea.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r>
              <a:tr h="24309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100" b="1" dirty="0" smtClean="0"/>
                        <a:t>Know</a:t>
                      </a:r>
                      <a:r>
                        <a:rPr lang="en-US" sz="1100" b="1" baseline="0" dirty="0" smtClean="0"/>
                        <a:t> and New </a:t>
                      </a:r>
                      <a:r>
                        <a:rPr lang="en-US" sz="1100" b="0" baseline="0" dirty="0" smtClean="0"/>
                        <a:t>Examples</a:t>
                      </a:r>
                      <a:endParaRPr lang="en-US" sz="1100" b="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Quick Review</a:t>
                      </a:r>
                      <a:r>
                        <a:rPr lang="en-US" sz="1200" b="1" u="none" dirty="0" smtClean="0"/>
                        <a:t>:</a:t>
                      </a:r>
                      <a:r>
                        <a:rPr lang="en-US" sz="1200" b="1" u="none" baseline="0" dirty="0" smtClean="0"/>
                        <a:t>  The Topic</a:t>
                      </a:r>
                      <a:endParaRPr lang="en-US" sz="1200" b="1" u="none" dirty="0"/>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b="1" i="1" dirty="0" smtClean="0">
                          <a:solidFill>
                            <a:schemeClr val="tx1"/>
                          </a:solidFill>
                        </a:rPr>
                        <a:t>:</a:t>
                      </a:r>
                      <a:r>
                        <a:rPr lang="en-US" sz="1100" b="1" i="1" baseline="0" dirty="0" smtClean="0">
                          <a:solidFill>
                            <a:srgbClr val="C00000"/>
                          </a:solidFill>
                        </a:rPr>
                        <a:t> </a:t>
                      </a:r>
                      <a:r>
                        <a:rPr lang="en-US" sz="1100" b="1" i="0" baseline="0" dirty="0" smtClean="0">
                          <a:solidFill>
                            <a:schemeClr val="tx1"/>
                          </a:solidFill>
                        </a:rPr>
                        <a:t> </a:t>
                      </a:r>
                      <a:r>
                        <a:rPr lang="en-US" sz="1100" b="0" i="0" baseline="0" dirty="0" smtClean="0">
                          <a:solidFill>
                            <a:schemeClr val="tx1"/>
                          </a:solidFill>
                        </a:rPr>
                        <a:t>“What was the topic of the text?  How do we know?”</a:t>
                      </a:r>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baseline="0" dirty="0" smtClean="0">
                          <a:solidFill>
                            <a:srgbClr val="C00000"/>
                          </a:solidFill>
                        </a:rPr>
                        <a:t>QU</a:t>
                      </a:r>
                      <a:r>
                        <a:rPr lang="en-US" sz="1100" b="0" i="0" baseline="0" dirty="0" smtClean="0">
                          <a:solidFill>
                            <a:schemeClr val="tx1"/>
                          </a:solidFill>
                        </a:rPr>
                        <a:t>:  “What did we </a:t>
                      </a:r>
                      <a:r>
                        <a:rPr lang="en-US" sz="1200" b="1" i="0" u="sng" baseline="0" dirty="0" smtClean="0">
                          <a:solidFill>
                            <a:schemeClr val="tx1"/>
                          </a:solidFill>
                        </a:rPr>
                        <a:t>K</a:t>
                      </a:r>
                      <a:r>
                        <a:rPr lang="en-US" sz="1100" b="0" i="0" baseline="0" dirty="0" smtClean="0">
                          <a:solidFill>
                            <a:schemeClr val="tx1"/>
                          </a:solidFill>
                        </a:rPr>
                        <a:t>now and what was </a:t>
                      </a:r>
                      <a:r>
                        <a:rPr lang="en-US" sz="1200" b="1" i="0" u="sng" baseline="0" dirty="0" smtClean="0">
                          <a:solidFill>
                            <a:schemeClr val="tx1"/>
                          </a:solidFill>
                        </a:rPr>
                        <a:t>N</a:t>
                      </a:r>
                      <a:r>
                        <a:rPr lang="en-US" sz="1100" b="0" i="0" baseline="0" dirty="0" smtClean="0">
                          <a:solidFill>
                            <a:schemeClr val="tx1"/>
                          </a:solidFill>
                        </a:rPr>
                        <a:t>ew about the text?”</a:t>
                      </a:r>
                      <a:endParaRPr lang="en-US" sz="1100" b="1" i="1" dirty="0" smtClean="0">
                        <a:solidFill>
                          <a:srgbClr val="C00000"/>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41176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76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200" b="1" u="sng" dirty="0" smtClean="0">
                          <a:solidFill>
                            <a:srgbClr val="000000"/>
                          </a:solidFill>
                        </a:rPr>
                        <a:t>Introduction –Before Read 3</a:t>
                      </a:r>
                      <a:r>
                        <a:rPr lang="en-US" sz="1200" b="1" u="none" dirty="0" smtClean="0">
                          <a:solidFill>
                            <a:schemeClr val="tx1"/>
                          </a:solidFill>
                        </a:rPr>
                        <a:t>: </a:t>
                      </a:r>
                      <a:r>
                        <a:rPr lang="en-US" sz="1100" b="1" u="none" dirty="0" smtClean="0">
                          <a:solidFill>
                            <a:schemeClr val="tx1"/>
                          </a:solidFill>
                        </a:rPr>
                        <a:t> </a:t>
                      </a:r>
                      <a:r>
                        <a:rPr lang="en-US" sz="1200" b="1" u="none" dirty="0" smtClean="0">
                          <a:solidFill>
                            <a:schemeClr val="tx1"/>
                          </a:solidFill>
                        </a:rPr>
                        <a:t>Topic Sentence (Main Idea/Thesis) </a:t>
                      </a:r>
                      <a:r>
                        <a:rPr lang="en-US" sz="1100" b="1" u="none" dirty="0" smtClean="0">
                          <a:solidFill>
                            <a:schemeClr val="tx1"/>
                          </a:solidFill>
                        </a:rPr>
                        <a:t>“</a:t>
                      </a:r>
                      <a:r>
                        <a:rPr lang="en-US" sz="1100" dirty="0" smtClean="0">
                          <a:solidFill>
                            <a:srgbClr val="000000"/>
                          </a:solidFill>
                        </a:rPr>
                        <a:t>The main idea of a text tells</a:t>
                      </a:r>
                      <a:r>
                        <a:rPr lang="en-US" sz="1100" baseline="0" dirty="0" smtClean="0">
                          <a:solidFill>
                            <a:srgbClr val="000000"/>
                          </a:solidFill>
                        </a:rPr>
                        <a:t> the reader what the author wants you to know </a:t>
                      </a:r>
                      <a:r>
                        <a:rPr lang="en-US" sz="1100" b="1" u="sng" baseline="0" dirty="0" smtClean="0">
                          <a:solidFill>
                            <a:srgbClr val="000000"/>
                          </a:solidFill>
                        </a:rPr>
                        <a:t>most</a:t>
                      </a:r>
                      <a:r>
                        <a:rPr lang="en-US" sz="1100" baseline="0" dirty="0" smtClean="0">
                          <a:solidFill>
                            <a:srgbClr val="000000"/>
                          </a:solidFill>
                        </a:rPr>
                        <a:t> </a:t>
                      </a:r>
                      <a:r>
                        <a:rPr lang="en-US" sz="1100" b="0" baseline="0" dirty="0" smtClean="0">
                          <a:solidFill>
                            <a:schemeClr val="tx1"/>
                          </a:solidFill>
                        </a:rPr>
                        <a:t>about the topic </a:t>
                      </a:r>
                      <a:r>
                        <a:rPr lang="en-US" sz="1100" b="1" baseline="0" dirty="0" smtClean="0">
                          <a:solidFill>
                            <a:schemeClr val="tx1"/>
                          </a:solidFill>
                        </a:rPr>
                        <a:t>.”</a:t>
                      </a:r>
                    </a:p>
                    <a:p>
                      <a:pPr marL="171450" marR="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solidFill>
                            <a:srgbClr val="000000"/>
                          </a:solidFill>
                        </a:rPr>
                        <a:t>“Let’s re-read our </a:t>
                      </a:r>
                      <a:r>
                        <a:rPr lang="en-US" sz="1100" b="1" u="sng" dirty="0" smtClean="0">
                          <a:solidFill>
                            <a:srgbClr val="000000"/>
                          </a:solidFill>
                        </a:rPr>
                        <a:t>K</a:t>
                      </a:r>
                      <a:r>
                        <a:rPr lang="en-US" sz="1100" dirty="0" smtClean="0">
                          <a:solidFill>
                            <a:srgbClr val="000000"/>
                          </a:solidFill>
                        </a:rPr>
                        <a:t> and </a:t>
                      </a:r>
                      <a:r>
                        <a:rPr lang="en-US" sz="1100" b="1" u="sng" dirty="0" smtClean="0">
                          <a:solidFill>
                            <a:srgbClr val="000000"/>
                          </a:solidFill>
                        </a:rPr>
                        <a:t>N</a:t>
                      </a:r>
                      <a:r>
                        <a:rPr lang="en-US" sz="1100" b="1" u="none" dirty="0" smtClean="0">
                          <a:solidFill>
                            <a:srgbClr val="000000"/>
                          </a:solidFill>
                        </a:rPr>
                        <a:t> </a:t>
                      </a:r>
                      <a:r>
                        <a:rPr lang="en-US" sz="1100" u="none" dirty="0" smtClean="0">
                          <a:solidFill>
                            <a:srgbClr val="000000"/>
                          </a:solidFill>
                        </a:rPr>
                        <a:t>words</a:t>
                      </a:r>
                      <a:r>
                        <a:rPr lang="en-US" sz="1100" dirty="0" smtClean="0">
                          <a:solidFill>
                            <a:srgbClr val="000000"/>
                          </a:solidFill>
                        </a:rPr>
                        <a:t>.</a:t>
                      </a:r>
                      <a:r>
                        <a:rPr lang="en-US" sz="1100" baseline="0" dirty="0" smtClean="0">
                          <a:solidFill>
                            <a:srgbClr val="000000"/>
                          </a:solidFill>
                        </a:rPr>
                        <a:t> The </a:t>
                      </a:r>
                      <a:r>
                        <a:rPr lang="en-US" sz="1100" b="1" u="sng" baseline="0" dirty="0" smtClean="0">
                          <a:solidFill>
                            <a:srgbClr val="000000"/>
                          </a:solidFill>
                        </a:rPr>
                        <a:t>N</a:t>
                      </a:r>
                      <a:r>
                        <a:rPr lang="en-US" sz="1100" baseline="0" dirty="0" smtClean="0">
                          <a:solidFill>
                            <a:srgbClr val="000000"/>
                          </a:solidFill>
                        </a:rPr>
                        <a:t>ew words/phrases are textual clues (</a:t>
                      </a:r>
                      <a:r>
                        <a:rPr lang="en-US" sz="1100" b="1" baseline="0" dirty="0" smtClean="0">
                          <a:solidFill>
                            <a:srgbClr val="000000"/>
                          </a:solidFill>
                        </a:rPr>
                        <a:t>Key Ideas</a:t>
                      </a:r>
                      <a:r>
                        <a:rPr lang="en-US" sz="1100" baseline="0" dirty="0" smtClean="0">
                          <a:solidFill>
                            <a:srgbClr val="000000"/>
                          </a:solidFill>
                        </a:rPr>
                        <a:t>) to help identify the </a:t>
                      </a:r>
                      <a:r>
                        <a:rPr lang="en-US" sz="1100" b="1" baseline="0" dirty="0" smtClean="0">
                          <a:solidFill>
                            <a:srgbClr val="000000"/>
                          </a:solidFill>
                        </a:rPr>
                        <a:t>Main Idea </a:t>
                      </a:r>
                      <a:r>
                        <a:rPr lang="en-US" sz="1100" b="0" baseline="0" dirty="0" smtClean="0">
                          <a:solidFill>
                            <a:srgbClr val="000000"/>
                          </a:solidFill>
                        </a:rPr>
                        <a:t>- </a:t>
                      </a:r>
                      <a:r>
                        <a:rPr lang="en-US" sz="1100" baseline="0" dirty="0" smtClean="0">
                          <a:solidFill>
                            <a:srgbClr val="000000"/>
                          </a:solidFill>
                        </a:rPr>
                        <a:t>what the author wants the reader to know </a:t>
                      </a:r>
                      <a:r>
                        <a:rPr lang="en-US" sz="1100" b="1" baseline="0" dirty="0" smtClean="0">
                          <a:solidFill>
                            <a:srgbClr val="000000"/>
                          </a:solidFill>
                        </a:rPr>
                        <a:t>MOST</a:t>
                      </a:r>
                      <a:r>
                        <a:rPr lang="en-US" sz="1100" baseline="0" dirty="0" smtClean="0">
                          <a:solidFill>
                            <a:srgbClr val="000000"/>
                          </a:solidFill>
                        </a:rPr>
                        <a:t> about the topic.”</a:t>
                      </a:r>
                    </a:p>
                    <a:p>
                      <a:pPr marL="171450" marR="0" lvl="0" indent="-171450" algn="l" defTabSz="685800" rtl="0" eaLnBrk="1" fontAlgn="auto" latinLnBrk="0" hangingPunct="1">
                        <a:lnSpc>
                          <a:spcPct val="100000"/>
                        </a:lnSpc>
                        <a:spcBef>
                          <a:spcPts val="0"/>
                        </a:spcBef>
                        <a:spcAft>
                          <a:spcPts val="0"/>
                        </a:spcAft>
                        <a:buClr>
                          <a:schemeClr val="dk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Calibri"/>
                          <a:sym typeface="Arial"/>
                          <a:rtl val="0"/>
                        </a:rPr>
                        <a:t>Activity</a:t>
                      </a:r>
                      <a:r>
                        <a:rPr kumimoji="0" lang="en-US" sz="1100" b="1" i="1" u="none" strike="noStrike" kern="0" cap="none" spc="0" normalizeH="0" baseline="0" noProof="0" dirty="0" smtClean="0">
                          <a:ln>
                            <a:noFill/>
                          </a:ln>
                          <a:solidFill>
                            <a:srgbClr val="000000"/>
                          </a:solidFill>
                          <a:effectLst/>
                          <a:uLnTx/>
                          <a:uFillTx/>
                          <a:latin typeface="Calibri"/>
                          <a:sym typeface="Arial"/>
                          <a:rtl val="0"/>
                        </a:rPr>
                        <a:t>:</a:t>
                      </a:r>
                      <a:r>
                        <a:rPr kumimoji="0" lang="en-US" sz="1100" b="1" i="1" u="none" strike="noStrike" kern="0" cap="none" spc="0" normalizeH="0" baseline="0" noProof="0" dirty="0" smtClean="0">
                          <a:ln>
                            <a:noFill/>
                          </a:ln>
                          <a:solidFill>
                            <a:srgbClr val="C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Calibri"/>
                          <a:sym typeface="Arial"/>
                          <a:rtl val="0"/>
                        </a:rPr>
                        <a:t>“Use the </a:t>
                      </a:r>
                      <a:r>
                        <a:rPr kumimoji="0" lang="en-US" sz="1100" b="1" i="0" u="sng" strike="noStrike" kern="0" cap="none" spc="0" normalizeH="0" baseline="0" noProof="0" dirty="0" smtClean="0">
                          <a:ln>
                            <a:noFill/>
                          </a:ln>
                          <a:solidFill>
                            <a:srgbClr val="000000"/>
                          </a:solidFill>
                          <a:effectLst/>
                          <a:uLnTx/>
                          <a:uFillTx/>
                          <a:latin typeface="Calibri"/>
                          <a:sym typeface="Arial"/>
                          <a:rtl val="0"/>
                        </a:rPr>
                        <a:t>N</a:t>
                      </a:r>
                      <a:r>
                        <a:rPr kumimoji="0" lang="en-US" sz="1100" b="0" i="0" u="none" strike="noStrike" kern="0" cap="none" spc="0" normalizeH="0" baseline="0" noProof="0" dirty="0" smtClean="0">
                          <a:ln>
                            <a:noFill/>
                          </a:ln>
                          <a:solidFill>
                            <a:srgbClr val="000000"/>
                          </a:solidFill>
                          <a:effectLst/>
                          <a:uLnTx/>
                          <a:uFillTx/>
                          <a:latin typeface="Calibri"/>
                          <a:sym typeface="Arial"/>
                          <a:rtl val="0"/>
                        </a:rPr>
                        <a:t>ew words/phrases (key ideas) and </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Calibri"/>
                          <a:sym typeface="Arial"/>
                          <a:rtl val="0"/>
                        </a:rPr>
                        <a:t>words to write a summary sentence with your partner (4-8 words).  Your sentence should summarize what the author wants the readers to know </a:t>
                      </a:r>
                      <a:r>
                        <a:rPr kumimoji="0" lang="en-US" sz="1100" b="1" i="0" u="none" strike="noStrike" kern="0" cap="none" spc="0" normalizeH="0" baseline="0" noProof="0" dirty="0" smtClean="0">
                          <a:ln>
                            <a:noFill/>
                          </a:ln>
                          <a:solidFill>
                            <a:srgbClr val="000000"/>
                          </a:solidFill>
                          <a:effectLst/>
                          <a:uLnTx/>
                          <a:uFillTx/>
                          <a:latin typeface="Calibri"/>
                          <a:sym typeface="Arial"/>
                          <a:rtl val="0"/>
                        </a:rPr>
                        <a:t>MOST</a:t>
                      </a:r>
                      <a:r>
                        <a:rPr kumimoji="0" lang="en-US" sz="1100" b="0" i="0" u="none" strike="noStrike" kern="0" cap="none" spc="0" normalizeH="0" baseline="0" noProof="0" dirty="0" smtClean="0">
                          <a:ln>
                            <a:noFill/>
                          </a:ln>
                          <a:solidFill>
                            <a:srgbClr val="000000"/>
                          </a:solidFill>
                          <a:effectLst/>
                          <a:uLnTx/>
                          <a:uFillTx/>
                          <a:latin typeface="Calibri"/>
                          <a:sym typeface="Arial"/>
                          <a:rtl val="0"/>
                        </a:rPr>
                        <a:t> about _______(</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a:t>
                      </a:r>
                      <a:r>
                        <a:rPr kumimoji="0" lang="en-US" sz="1100" b="0" i="0" u="none" strike="noStrike" kern="0" cap="none" spc="0" normalizeH="0" baseline="0" noProof="0" dirty="0" smtClean="0">
                          <a:ln>
                            <a:noFill/>
                          </a:ln>
                          <a:solidFill>
                            <a:srgbClr val="0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mn-lt"/>
                          <a:sym typeface="Arial"/>
                          <a:rtl val="0"/>
                        </a:rPr>
                        <a:t>Select - write 3 sentences on the board. Discuss ideas briefly.</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78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–Topic Sentence and/or Main Idea - Partner Reading</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we are going to 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_________.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Look for a sentence that summarizes what the author wants the reader to know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MOST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__________.  This is called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Sometimes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of a text is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summarized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in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a form of 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author’s main idea of the text as you read with your partner. You can use the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ew words and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words to help you find the main idea or topic sentence.”</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After Reading - 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Was there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“Sometimes the main idea of a text is summarized and written as a topic sentence.”  (Students compare  their summary sentences to the topic sentence found in the text).</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932">
                <a:tc gridSpan="7">
                  <a:txBody>
                    <a:bodyPr/>
                    <a:lstStyle/>
                    <a:p>
                      <a:pPr marL="0" marR="0" lvl="0" indent="0" algn="ctr" defTabSz="685800" rtl="0" eaLnBrk="1" fontAlgn="auto" latinLnBrk="0" hangingPunct="1">
                        <a:lnSpc>
                          <a:spcPct val="100000"/>
                        </a:lnSpc>
                        <a:spcBef>
                          <a:spcPts val="0"/>
                        </a:spcBef>
                        <a:spcAft>
                          <a:spcPts val="0"/>
                        </a:spcAft>
                        <a:buClrTx/>
                        <a:buSzPct val="25000"/>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Calibri"/>
                          <a:cs typeface="Calibri"/>
                          <a:sym typeface="Calibri"/>
                        </a:rPr>
                        <a:t>Scaffold to Writing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2200" b="1" dirty="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endParaRPr>
                    </a:p>
                  </a:txBody>
                  <a:tcPr marL="91434" marR="91434" marT="34295" marB="3429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9974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Calibri"/>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71450" marR="0" lvl="0" indent="-171450" algn="l" rtl="0">
                        <a:spcBef>
                          <a:spcPts val="0"/>
                        </a:spcBef>
                        <a:buClr>
                          <a:schemeClr val="tx1"/>
                        </a:buClr>
                        <a:buSzPct val="150000"/>
                        <a:buFont typeface="Arial" panose="020B0604020202020204" pitchFamily="34" charset="0"/>
                        <a:buChar char="•"/>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pPr algn="ctr"/>
                      <a:r>
                        <a:rPr lang="en-US" sz="2400" b="1" dirty="0" smtClean="0"/>
                        <a:t>4</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556145">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a:t>
                      </a: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2:  Identify the Main Idea                          (Topic Sentence - Thesis)</a:t>
                      </a:r>
                      <a:endParaRPr kumimoji="0" lang="en-US" sz="1200" b="0" i="0" u="none" strike="noStrike" kern="1200" cap="none" spc="0" normalizeH="0" baseline="0" noProof="0" dirty="0" smtClean="0">
                        <a:ln>
                          <a:noFill/>
                        </a:ln>
                        <a:solidFill>
                          <a:srgbClr val="C00000"/>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0" marR="0" lvl="0" indent="0" algn="l" rtl="0">
                        <a:spcBef>
                          <a:spcPts val="0"/>
                        </a:spcBef>
                        <a:buSzPct val="25000"/>
                        <a:buNone/>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Topic</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491">
                <a:tc gridSpan="2" vMerge="1">
                  <a:txBody>
                    <a:bodyPr/>
                    <a:lstStyle/>
                    <a:p>
                      <a:endParaRPr lang="en-US"/>
                    </a:p>
                  </a:txBody>
                  <a:tcPr/>
                </a:tc>
                <a:tc hMerge="1" vMerge="1">
                  <a:txBody>
                    <a:bodyPr/>
                    <a:lstStyle/>
                    <a:p>
                      <a:endParaRPr lang="en-US"/>
                    </a:p>
                  </a:txBody>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Main Idea-Topic Sentence-Thesis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______________________________________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539210" y="249019"/>
            <a:ext cx="2118390" cy="584775"/>
          </a:xfrm>
          <a:prstGeom prst="rect">
            <a:avLst/>
          </a:prstGeom>
          <a:noFill/>
        </p:spPr>
        <p:txBody>
          <a:bodyPr wrap="square" lIns="91358" tIns="45677" rIns="91358" bIns="45677" rtlCol="0">
            <a:spAutoFit/>
          </a:bodyPr>
          <a:lstStyle/>
          <a:p>
            <a:pPr algn="ctr" defTabSz="1017990"/>
            <a:r>
              <a:rPr lang="en-US" sz="3200" dirty="0">
                <a:solidFill>
                  <a:prstClr val="black"/>
                </a:solidFill>
                <a:latin typeface="Arial Black" panose="020B0A04020102020204" pitchFamily="34" charset="0"/>
              </a:rPr>
              <a:t>READ</a:t>
            </a:r>
          </a:p>
        </p:txBody>
      </p:sp>
      <p:sp>
        <p:nvSpPr>
          <p:cNvPr id="10" name="Rectangle 9"/>
          <p:cNvSpPr/>
          <p:nvPr/>
        </p:nvSpPr>
        <p:spPr>
          <a:xfrm>
            <a:off x="5463406" y="2589351"/>
            <a:ext cx="2164713" cy="245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ctr"/>
          <a:lstStyle/>
          <a:p>
            <a:pPr algn="ctr" defTabSz="1017990"/>
            <a:endParaRPr lang="en-US" dirty="0">
              <a:solidFill>
                <a:srgbClr val="0070C0"/>
              </a:solidFill>
            </a:endParaRPr>
          </a:p>
        </p:txBody>
      </p:sp>
      <p:sp>
        <p:nvSpPr>
          <p:cNvPr id="12" name="Rectangle 11"/>
          <p:cNvSpPr/>
          <p:nvPr/>
        </p:nvSpPr>
        <p:spPr>
          <a:xfrm>
            <a:off x="4533986" y="79188"/>
            <a:ext cx="752143" cy="1107996"/>
          </a:xfrm>
          <a:prstGeom prst="rect">
            <a:avLst/>
          </a:prstGeom>
          <a:noFill/>
        </p:spPr>
        <p:txBody>
          <a:bodyPr wrap="square" lIns="91358" tIns="45677" rIns="91358" bIns="45677">
            <a:spAutoFit/>
            <a:scene3d>
              <a:camera prst="orthographicFront"/>
              <a:lightRig rig="balanced" dir="t">
                <a:rot lat="0" lon="0" rev="2100000"/>
              </a:lightRig>
            </a:scene3d>
            <a:sp3d extrusionH="57150" prstMaterial="metal">
              <a:bevelT w="38100" h="25400"/>
              <a:contourClr>
                <a:schemeClr val="bg2"/>
              </a:contourClr>
            </a:sp3d>
          </a:bodyPr>
          <a:lstStyle/>
          <a:p>
            <a:pPr algn="ctr" defTabSz="1017990"/>
            <a:r>
              <a:rPr lang="en-US" sz="6600" b="1" dirty="0">
                <a:ln w="50800"/>
                <a:solidFill>
                  <a:srgbClr val="00B0F0"/>
                </a:solidFill>
                <a:sym typeface="Calibri"/>
              </a:rPr>
              <a:t>T</a:t>
            </a:r>
            <a:endParaRPr lang="en-US" sz="6600" b="1" dirty="0">
              <a:ln w="50800"/>
              <a:solidFill>
                <a:srgbClr val="00B0F0"/>
              </a:solidFill>
            </a:endParaRPr>
          </a:p>
        </p:txBody>
      </p:sp>
      <p:sp>
        <p:nvSpPr>
          <p:cNvPr id="21" name="Rectangle 20"/>
          <p:cNvSpPr/>
          <p:nvPr/>
        </p:nvSpPr>
        <p:spPr>
          <a:xfrm>
            <a:off x="5203707" y="109750"/>
            <a:ext cx="2457961" cy="887707"/>
          </a:xfrm>
          <a:prstGeom prst="rect">
            <a:avLst/>
          </a:prstGeom>
        </p:spPr>
        <p:txBody>
          <a:bodyPr wrap="square" lIns="101799" tIns="50900" rIns="101799" bIns="50900">
            <a:spAutoFit/>
          </a:bodyPr>
          <a:lstStyle/>
          <a:p>
            <a:pPr algn="ctr" defTabSz="1017990">
              <a:buSzPct val="25000"/>
            </a:pPr>
            <a:r>
              <a:rPr lang="en-US" sz="1700" b="1" dirty="0">
                <a:solidFill>
                  <a:srgbClr val="C00000"/>
                </a:solidFill>
                <a:effectLst>
                  <a:outerShdw blurRad="38100" dist="38100" dir="2700000" algn="tl">
                    <a:srgbClr val="000000">
                      <a:alpha val="43137"/>
                    </a:srgbClr>
                  </a:outerShdw>
                </a:effectLst>
              </a:rPr>
              <a:t>Topic Sentence </a:t>
            </a:r>
          </a:p>
          <a:p>
            <a:pPr algn="ctr" defTabSz="1017990">
              <a:buSzPct val="25000"/>
            </a:pPr>
            <a:r>
              <a:rPr lang="en-US" sz="1700" b="1" dirty="0">
                <a:solidFill>
                  <a:srgbClr val="C00000"/>
                </a:solidFill>
                <a:effectLst>
                  <a:outerShdw blurRad="38100" dist="38100" dir="2700000" algn="tl">
                    <a:srgbClr val="000000">
                      <a:alpha val="43137"/>
                    </a:srgbClr>
                  </a:outerShdw>
                </a:effectLst>
              </a:rPr>
              <a:t>(main idea) Introduction</a:t>
            </a:r>
          </a:p>
          <a:p>
            <a:pPr algn="ctr" defTabSz="1017990">
              <a:buSzPct val="25000"/>
            </a:pPr>
            <a:r>
              <a:rPr lang="en-US" sz="1700" b="1" dirty="0">
                <a:solidFill>
                  <a:srgbClr val="C00000"/>
                </a:solidFill>
                <a:effectLst>
                  <a:outerShdw blurRad="38100" dist="38100" dir="2700000" algn="tl">
                    <a:srgbClr val="000000">
                      <a:alpha val="43137"/>
                    </a:srgbClr>
                  </a:outerShdw>
                </a:effectLst>
              </a:rPr>
              <a:t>Lesson 1 - Part 2</a:t>
            </a:r>
          </a:p>
        </p:txBody>
      </p:sp>
      <p:sp>
        <p:nvSpPr>
          <p:cNvPr id="4" name="Rectangle 3"/>
          <p:cNvSpPr/>
          <p:nvPr/>
        </p:nvSpPr>
        <p:spPr>
          <a:xfrm>
            <a:off x="5467603" y="4127660"/>
            <a:ext cx="2164713" cy="113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799" tIns="50900" rIns="101799" bIns="50900" rtlCol="0" anchor="ctr"/>
          <a:lstStyle/>
          <a:p>
            <a:pPr algn="ctr" defTabSz="1017990"/>
            <a:r>
              <a:rPr lang="en-US" sz="1100" b="1" u="sng" dirty="0">
                <a:solidFill>
                  <a:prstClr val="black"/>
                </a:solidFill>
              </a:rPr>
              <a:t>Summary Sentence Practice</a:t>
            </a:r>
          </a:p>
          <a:p>
            <a:pPr marL="190874" indent="-190874" defTabSz="1017990">
              <a:buFont typeface="Arial" panose="020B0604020202020204" pitchFamily="34" charset="0"/>
              <a:buChar char="•"/>
            </a:pPr>
            <a:r>
              <a:rPr lang="en-US" sz="1100" b="1" dirty="0">
                <a:solidFill>
                  <a:prstClr val="black"/>
                </a:solidFill>
              </a:rPr>
              <a:t>Landslides are big.</a:t>
            </a:r>
          </a:p>
          <a:p>
            <a:pPr marL="190874" indent="-190874" defTabSz="1017990">
              <a:buFont typeface="Arial" panose="020B0604020202020204" pitchFamily="34" charset="0"/>
              <a:buChar char="•"/>
            </a:pPr>
            <a:r>
              <a:rPr lang="en-US" sz="1100" b="1" dirty="0">
                <a:solidFill>
                  <a:prstClr val="black"/>
                </a:solidFill>
              </a:rPr>
              <a:t>They move down fast.</a:t>
            </a:r>
          </a:p>
          <a:p>
            <a:pPr marL="190874" indent="-190874" defTabSz="1017990">
              <a:buFont typeface="Arial" panose="020B0604020202020204" pitchFamily="34" charset="0"/>
              <a:buChar char="•"/>
            </a:pPr>
            <a:r>
              <a:rPr lang="en-US" sz="1100" b="1" dirty="0">
                <a:solidFill>
                  <a:prstClr val="black"/>
                </a:solidFill>
              </a:rPr>
              <a:t>A landslide hurts things.</a:t>
            </a:r>
          </a:p>
        </p:txBody>
      </p:sp>
      <p:grpSp>
        <p:nvGrpSpPr>
          <p:cNvPr id="20" name="Group 19"/>
          <p:cNvGrpSpPr/>
          <p:nvPr/>
        </p:nvGrpSpPr>
        <p:grpSpPr>
          <a:xfrm rot="20667221">
            <a:off x="199125" y="7358822"/>
            <a:ext cx="2680180" cy="1092449"/>
            <a:chOff x="109517" y="6533762"/>
            <a:chExt cx="3090430" cy="1128965"/>
          </a:xfrm>
        </p:grpSpPr>
        <p:pic>
          <p:nvPicPr>
            <p:cNvPr id="22"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8634" y="6698723"/>
              <a:ext cx="3081313" cy="669834"/>
            </a:xfrm>
            <a:prstGeom prst="rect">
              <a:avLst/>
            </a:prstGeom>
            <a:noFill/>
          </p:spPr>
          <p:txBody>
            <a:bodyPr wrap="square" rtlCol="0">
              <a:spAutoFit/>
            </a:bodyPr>
            <a:lstStyle/>
            <a:p>
              <a:pPr algn="ctr" defTabSz="1017990"/>
              <a:r>
                <a:rPr lang="en-US" dirty="0">
                  <a:solidFill>
                    <a:prstClr val="black"/>
                  </a:solidFill>
                  <a:latin typeface="Arial Black" panose="020B0A04020102020204" pitchFamily="34" charset="0"/>
                </a:rPr>
                <a:t>Record</a:t>
              </a:r>
            </a:p>
            <a:p>
              <a:pPr algn="ctr" defTabSz="1017990"/>
              <a:r>
                <a:rPr lang="en-US" dirty="0">
                  <a:solidFill>
                    <a:prstClr val="black"/>
                  </a:solidFill>
                  <a:latin typeface="Arial Black" panose="020B0A04020102020204" pitchFamily="34" charset="0"/>
                </a:rPr>
                <a:t>Final Notes</a:t>
              </a:r>
            </a:p>
          </p:txBody>
        </p:sp>
      </p:grpSp>
      <p:grpSp>
        <p:nvGrpSpPr>
          <p:cNvPr id="5" name="Group 4"/>
          <p:cNvGrpSpPr/>
          <p:nvPr/>
        </p:nvGrpSpPr>
        <p:grpSpPr>
          <a:xfrm>
            <a:off x="6936004" y="8239321"/>
            <a:ext cx="530108" cy="1356915"/>
            <a:chOff x="6009257" y="6996040"/>
            <a:chExt cx="467742" cy="1233559"/>
          </a:xfrm>
          <a:solidFill>
            <a:schemeClr val="accent4">
              <a:lumMod val="60000"/>
              <a:lumOff val="40000"/>
            </a:schemeClr>
          </a:solidFill>
        </p:grpSpPr>
        <p:sp>
          <p:nvSpPr>
            <p:cNvPr id="30" name="Down Arrow 29"/>
            <p:cNvSpPr/>
            <p:nvPr/>
          </p:nvSpPr>
          <p:spPr>
            <a:xfrm>
              <a:off x="6009257" y="6996041"/>
              <a:ext cx="326512" cy="648317"/>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7990"/>
              <a:endParaRPr lang="en-US" dirty="0">
                <a:solidFill>
                  <a:prstClr val="white"/>
                </a:solidFill>
              </a:endParaRPr>
            </a:p>
          </p:txBody>
        </p:sp>
        <p:sp>
          <p:nvSpPr>
            <p:cNvPr id="24" name="Down Arrow 23"/>
            <p:cNvSpPr/>
            <p:nvPr/>
          </p:nvSpPr>
          <p:spPr>
            <a:xfrm>
              <a:off x="6188204" y="6996040"/>
              <a:ext cx="288795" cy="123355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7990"/>
              <a:endParaRPr lang="en-US" dirty="0">
                <a:solidFill>
                  <a:prstClr val="white"/>
                </a:solidFill>
              </a:endParaRPr>
            </a:p>
          </p:txBody>
        </p:sp>
      </p:grpSp>
      <p:pic>
        <p:nvPicPr>
          <p:cNvPr id="25" name="Picture 24"/>
          <p:cNvPicPr>
            <a:picLocks noChangeAspect="1"/>
          </p:cNvPicPr>
          <p:nvPr/>
        </p:nvPicPr>
        <p:blipFill rotWithShape="1">
          <a:blip r:embed="rId6"/>
          <a:srcRect l="23375" t="43778" r="67058" b="37259"/>
          <a:stretch/>
        </p:blipFill>
        <p:spPr>
          <a:xfrm>
            <a:off x="5613724" y="1020514"/>
            <a:ext cx="1912721" cy="103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617229" y="3186490"/>
            <a:ext cx="734412" cy="502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8" tIns="45677" rIns="91358" bIns="45677" rtlCol="0" anchor="ctr"/>
          <a:lstStyle/>
          <a:p>
            <a:pPr algn="ctr" defTabSz="1017990"/>
            <a:endParaRPr lang="en-US" dirty="0">
              <a:solidFill>
                <a:prstClr val="black"/>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26610200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20234493"/>
              </p:ext>
            </p:extLst>
          </p:nvPr>
        </p:nvGraphicFramePr>
        <p:xfrm>
          <a:off x="197963" y="258182"/>
          <a:ext cx="7381188" cy="9623028"/>
        </p:xfrm>
        <a:graphic>
          <a:graphicData uri="http://schemas.openxmlformats.org/drawingml/2006/table">
            <a:tbl>
              <a:tblPr firstRow="1" bandRow="1">
                <a:tableStyleId>{5C22544A-7EE6-4342-B048-85BDC9FD1C3A}</a:tableStyleId>
              </a:tblPr>
              <a:tblGrid>
                <a:gridCol w="2720850"/>
                <a:gridCol w="350167"/>
                <a:gridCol w="622962"/>
                <a:gridCol w="1757190"/>
                <a:gridCol w="942587"/>
                <a:gridCol w="987432"/>
              </a:tblGrid>
              <a:tr h="1298449">
                <a:tc gridSpan="3">
                  <a:txBody>
                    <a:bodyPr/>
                    <a:lstStyle/>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Topic Sentence </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(main idea) Introduction</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1 -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fourth grade students identify the Main Idea of a text?</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RI.2,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Idea of a text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I identified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algn="ctr"/>
                      <a:endParaRPr lang="en-US" sz="1600" b="1" dirty="0"/>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860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CCSS.ELA-LITERACY.RI.4.2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main idea of a text and explain how it is supported by key details; summarize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identifying the main idea of a text (in connection to the Topic Sentence in the introduction).</a:t>
                      </a:r>
                      <a:endParaRPr kumimoji="0" lang="en-US" sz="900" b="1"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The term “Main Idea,” begins in grade 3.  The TBEAR lessons present in a Topic Sentence in an introduction.  This is the first time students are asked to summarize a whole  text (not applicable to this TBEAR lesson).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 text to identify the main idea,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the Main Idea  is what the author wants the reader to know MOST and is often found in the Topic Sentence of an introduction.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note which Key Details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are often repeated.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summarize Key Details supporting the Main Idea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and highlight the Main Idea in the introduction (the Topic Sente</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nce)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Academic</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0876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solidFill>
                            <a:schemeClr val="tx1"/>
                          </a:solidFill>
                        </a:rPr>
                        <a:t>support</a:t>
                      </a:r>
                    </a:p>
                    <a:p>
                      <a:pPr marL="112713" indent="-112713">
                        <a:buFont typeface="Arial" panose="020B0604020202020204" pitchFamily="34" charset="0"/>
                        <a:buChar char="•"/>
                      </a:pPr>
                      <a:r>
                        <a:rPr lang="en-US" sz="900" dirty="0" smtClean="0">
                          <a:solidFill>
                            <a:schemeClr val="tx1"/>
                          </a:solidFill>
                        </a:rPr>
                        <a:t>explain</a:t>
                      </a:r>
                    </a:p>
                    <a:p>
                      <a:pPr marL="112713" indent="-112713">
                        <a:buFont typeface="Arial" panose="020B0604020202020204" pitchFamily="34" charset="0"/>
                        <a:buChar char="•"/>
                      </a:pPr>
                      <a:r>
                        <a:rPr lang="en-US" sz="900" dirty="0" smtClean="0">
                          <a:solidFill>
                            <a:schemeClr val="tx1"/>
                          </a:solidFill>
                        </a:rPr>
                        <a:t>determine</a:t>
                      </a:r>
                    </a:p>
                    <a:p>
                      <a:pPr marL="112713" indent="-112713">
                        <a:buFont typeface="Arial" panose="020B0604020202020204" pitchFamily="34" charset="0"/>
                        <a:buChar char="•"/>
                      </a:pPr>
                      <a:r>
                        <a:rPr lang="en-US" sz="900" dirty="0" smtClean="0">
                          <a:solidFill>
                            <a:schemeClr val="tx1"/>
                          </a:solidFill>
                        </a:rPr>
                        <a:t>main idea</a:t>
                      </a:r>
                    </a:p>
                    <a:p>
                      <a:pPr marL="112713" indent="-112713">
                        <a:buFont typeface="Arial" panose="020B0604020202020204" pitchFamily="34" charset="0"/>
                        <a:buChar char="•"/>
                      </a:pPr>
                      <a:r>
                        <a:rPr lang="en-US" sz="900" dirty="0" smtClean="0">
                          <a:solidFill>
                            <a:schemeClr val="tx1"/>
                          </a:solidFill>
                        </a:rPr>
                        <a:t>recount</a:t>
                      </a:r>
                    </a:p>
                    <a:p>
                      <a:pPr marL="112713" indent="-112713">
                        <a:buFont typeface="Arial" panose="020B0604020202020204" pitchFamily="34" charset="0"/>
                        <a:buChar char="•"/>
                      </a:pPr>
                      <a:r>
                        <a:rPr lang="en-US" sz="900" dirty="0" smtClean="0">
                          <a:solidFill>
                            <a:schemeClr val="tx1"/>
                          </a:solidFill>
                        </a:rPr>
                        <a:t>key details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171450" indent="-171450">
                        <a:buFont typeface="Arial" panose="020B0604020202020204" pitchFamily="34" charset="0"/>
                        <a:buChar char="•"/>
                      </a:pPr>
                      <a:endParaRPr lang="es-ES_tradnl" sz="900" b="0" dirty="0" smtClean="0">
                        <a:solidFill>
                          <a:schemeClr val="tx1"/>
                        </a:solidFill>
                      </a:endParaRPr>
                    </a:p>
                    <a:p>
                      <a:pPr marL="171450" indent="-171450">
                        <a:buFont typeface="Arial" panose="020B0604020202020204" pitchFamily="34" charset="0"/>
                        <a:buChar char="•"/>
                      </a:pPr>
                      <a:r>
                        <a:rPr lang="es-ES_tradnl" sz="900" b="0" dirty="0" smtClean="0">
                          <a:solidFill>
                            <a:schemeClr val="tx1"/>
                          </a:solidFill>
                        </a:rPr>
                        <a:t>explicar</a:t>
                      </a:r>
                    </a:p>
                    <a:p>
                      <a:pPr marL="171450" indent="-171450">
                        <a:buFont typeface="Arial" panose="020B0604020202020204" pitchFamily="34" charset="0"/>
                        <a:buChar char="•"/>
                      </a:pPr>
                      <a:r>
                        <a:rPr lang="es-ES_tradnl" sz="900" b="0" dirty="0" smtClean="0">
                          <a:solidFill>
                            <a:schemeClr val="tx1"/>
                          </a:solidFill>
                        </a:rPr>
                        <a:t>determinar</a:t>
                      </a:r>
                    </a:p>
                    <a:p>
                      <a:pPr marL="171450" indent="-171450">
                        <a:buFont typeface="Arial" panose="020B0604020202020204" pitchFamily="34" charset="0"/>
                        <a:buChar char="•"/>
                      </a:pPr>
                      <a:r>
                        <a:rPr lang="es-ES_tradnl" sz="900" b="0" dirty="0" smtClean="0">
                          <a:solidFill>
                            <a:schemeClr val="tx1"/>
                          </a:solidFill>
                        </a:rPr>
                        <a:t>idea ______</a:t>
                      </a:r>
                    </a:p>
                    <a:p>
                      <a:pPr marL="171450" indent="-171450">
                        <a:buFont typeface="Arial" panose="020B0604020202020204" pitchFamily="34" charset="0"/>
                        <a:buChar char="•"/>
                      </a:pPr>
                      <a:r>
                        <a:rPr lang="es-ES_tradnl" sz="900" b="0" dirty="0" smtClean="0">
                          <a:solidFill>
                            <a:schemeClr val="tx1"/>
                          </a:solidFill>
                        </a:rPr>
                        <a:t>recontar</a:t>
                      </a:r>
                    </a:p>
                    <a:p>
                      <a:pPr marL="171450" indent="-171450">
                        <a:buFont typeface="Arial" panose="020B0604020202020204" pitchFamily="34" charset="0"/>
                        <a:buChar char="•"/>
                      </a:pPr>
                      <a:r>
                        <a:rPr lang="es-ES_tradnl" sz="900" b="0" dirty="0" smtClean="0">
                          <a:solidFill>
                            <a:schemeClr val="tx1"/>
                          </a:solidFill>
                        </a:rPr>
                        <a:t>detalles 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10896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 –b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demonstrating the ability to identify the Main Idea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identify the Main Idea (in an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previous notes.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words/information found in paragraphs and sections  including:  facts, definitions, concrete details, quotations, or other information and examples (illustrations -multimedia if  applicable) that specifically support the Main Idea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summarize the Key Details found in the grouped information  to determine the Main Idea.</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and explain how  they determined the</a:t>
                      </a:r>
                    </a:p>
                    <a:p>
                      <a:pPr marL="174625"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Main Idea (e.g., “The Main Idea of _____ is________________.  I determined this because  ________________ confirms __________.”).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summarize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idea</a:t>
                      </a:r>
                    </a:p>
                    <a:p>
                      <a:pPr marL="115888" indent="-115888">
                        <a:buFont typeface="Arial" panose="020B0604020202020204" pitchFamily="34" charset="0"/>
                        <a:buChar char="•"/>
                      </a:pPr>
                      <a:endParaRPr lang="en-US" sz="900" dirty="0" smtClean="0">
                        <a:solidFill>
                          <a:srgbClr val="0070C0"/>
                        </a:solidFill>
                      </a:endParaRPr>
                    </a:p>
                    <a:p>
                      <a:pPr marL="115888" indent="-115888">
                        <a:buFont typeface="Arial" panose="020B0604020202020204" pitchFamily="34" charset="0"/>
                        <a:buChar char="•"/>
                      </a:pPr>
                      <a:endParaRPr lang="en-US" sz="9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b="0" dirty="0" smtClean="0">
                          <a:solidFill>
                            <a:schemeClr val="tx1"/>
                          </a:solidFill>
                        </a:rPr>
                        <a:t>grupo</a:t>
                      </a:r>
                    </a:p>
                    <a:p>
                      <a:pPr marL="171450" indent="-171450">
                        <a:buFont typeface="Arial" panose="020B0604020202020204" pitchFamily="34" charset="0"/>
                        <a:buChar char="•"/>
                      </a:pPr>
                      <a:r>
                        <a:rPr lang="es-ES_tradnl" sz="900" b="0" dirty="0" smtClean="0">
                          <a:solidFill>
                            <a:schemeClr val="tx1"/>
                          </a:solidFill>
                        </a:rPr>
                        <a:t>relacionado</a:t>
                      </a:r>
                    </a:p>
                    <a:p>
                      <a:pPr marL="171450" indent="-171450">
                        <a:buFont typeface="Arial" panose="020B0604020202020204" pitchFamily="34" charset="0"/>
                        <a:buChar char="•"/>
                      </a:pPr>
                      <a:endParaRPr lang="es-ES_tradnl" sz="900" b="0" dirty="0" smtClean="0">
                        <a:solidFill>
                          <a:schemeClr val="tx1"/>
                        </a:solidFill>
                      </a:endParaRPr>
                    </a:p>
                    <a:p>
                      <a:pPr marL="171450" indent="-171450">
                        <a:buFont typeface="Arial" panose="020B0604020202020204" pitchFamily="34" charset="0"/>
                        <a:buChar char="•"/>
                      </a:pPr>
                      <a:r>
                        <a:rPr lang="es-ES_tradnl" sz="900" b="0" dirty="0" smtClean="0">
                          <a:solidFill>
                            <a:schemeClr val="tx1"/>
                          </a:solidFill>
                        </a:rPr>
                        <a:t>idea _______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14845">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640080">
                <a:tc gridSpan="2">
                  <a:txBody>
                    <a:bodyPr/>
                    <a:lstStyle/>
                    <a:p>
                      <a:pPr marL="171450" indent="-171450">
                        <a:buFont typeface="Arial" panose="020B0604020202020204" pitchFamily="34" charset="0"/>
                        <a:buChar char="•"/>
                      </a:pPr>
                      <a:r>
                        <a:rPr lang="en-US" sz="900" b="0" strike="noStrike" dirty="0" smtClean="0">
                          <a:solidFill>
                            <a:schemeClr val="tx1"/>
                          </a:solidFill>
                        </a:rPr>
                        <a:t>What I Know and What is New</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K/N and Topic Tally charts to confirm and support information that the author wants the readers to know MOST about a topic (Main Idea).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640080">
                <a:tc gridSpan="2">
                  <a:txBody>
                    <a:bodyPr/>
                    <a:lstStyle/>
                    <a:p>
                      <a:pPr marL="171450" indent="-171450">
                        <a:buFont typeface="Arial" panose="020B0604020202020204" pitchFamily="34" charset="0"/>
                        <a:buChar char="•"/>
                      </a:pPr>
                      <a:r>
                        <a:rPr lang="en-US" sz="900" b="0" strike="noStrike" dirty="0" smtClean="0">
                          <a:solidFill>
                            <a:schemeClr val="tx1"/>
                          </a:solidFill>
                        </a:rPr>
                        <a:t>Summary Sentences</a:t>
                      </a:r>
                    </a:p>
                    <a:p>
                      <a:pPr marL="0" indent="0">
                        <a:buFont typeface="Arial" panose="020B0604020202020204" pitchFamily="34" charset="0"/>
                        <a:buNone/>
                      </a:pPr>
                      <a:r>
                        <a:rPr lang="en-US" sz="900" b="0" strike="noStrike" dirty="0" smtClean="0">
                          <a:solidFill>
                            <a:schemeClr val="tx1"/>
                          </a:solidFill>
                        </a:rPr>
                        <a:t>      </a:t>
                      </a:r>
                      <a:r>
                        <a:rPr lang="en-US" sz="900" b="0" i="1" strike="noStrike" dirty="0" smtClean="0">
                          <a:solidFill>
                            <a:schemeClr val="tx1"/>
                          </a:solidFill>
                        </a:rPr>
                        <a:t>Note: Full text summaries begin in grade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concepts of Topic Tally and the Know/New Chart to synthesize and create summary sentences.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during the discussion of 3 summary sentences, students will analyze and evaluate to determine  the most accurate summary sentence – with little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0292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strike="noStrike" dirty="0" smtClean="0"/>
                        <a:t>What the Author Wants the Reader to Know Most (identifying a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compare and contrast student ideas to author’s text to identify the 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locate the Topic Sentence in  the text (with little or no support – the 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how they identified the Main idea in writing.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lang="en-US" sz="900" strike="noStrike" dirty="0" smtClean="0"/>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Topic Sentence that best summarizes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40080">
                <a:tc gridSpan="6">
                  <a:txBody>
                    <a:bodyPr/>
                    <a:lstStyle/>
                    <a:p>
                      <a:r>
                        <a:rPr lang="en-US" sz="900" b="1" strike="noStrike" dirty="0" smtClean="0">
                          <a:solidFill>
                            <a:schemeClr val="tx1"/>
                          </a:solidFill>
                        </a:rPr>
                        <a:t>From</a:t>
                      </a:r>
                      <a:r>
                        <a:rPr lang="en-US" sz="900" b="1" strike="noStrike" baseline="0" dirty="0" smtClean="0">
                          <a:solidFill>
                            <a:schemeClr val="tx1"/>
                          </a:solidFill>
                        </a:rPr>
                        <a:t> the Field</a:t>
                      </a:r>
                      <a:r>
                        <a:rPr lang="en-US" sz="900" strike="noStrike" baseline="0" dirty="0" smtClean="0">
                          <a:solidFill>
                            <a:schemeClr val="tx1"/>
                          </a:solidFill>
                        </a:rPr>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CCSStandards L.4.3 Use precise language and vocabulary  - can be integrated with this lesson.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Grade 4 students can begin to understand that in texts of length there can be a Topic Sentence in each paragraph.  This prepares students for later grades in understanding that Main Idea can become a larger concept (Central Idea – Thesis).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30361" y="9132152"/>
            <a:ext cx="1748790" cy="535517"/>
          </a:xfrm>
        </p:spPr>
        <p:txBody>
          <a:bodyPr/>
          <a:lstStyle/>
          <a:p>
            <a:fld id="{CBAC3556-5FAF-4CEF-BDF2-3BC833A9967C}" type="slidenum">
              <a:rPr lang="en-US" smtClean="0"/>
              <a:t>11</a:t>
            </a:fld>
            <a:endParaRPr lang="en-US" dirty="0"/>
          </a:p>
        </p:txBody>
      </p:sp>
    </p:spTree>
    <p:extLst>
      <p:ext uri="{BB962C8B-B14F-4D97-AF65-F5344CB8AC3E}">
        <p14:creationId xmlns:p14="http://schemas.microsoft.com/office/powerpoint/2010/main" val="373274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22738" y="26606"/>
            <a:ext cx="5001694" cy="118157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2885228" y="-129897"/>
            <a:ext cx="1375353" cy="172534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3169741920"/>
              </p:ext>
            </p:extLst>
          </p:nvPr>
        </p:nvGraphicFramePr>
        <p:xfrm>
          <a:off x="122734" y="798859"/>
          <a:ext cx="7535173" cy="9201254"/>
        </p:xfrm>
        <a:graphic>
          <a:graphicData uri="http://schemas.openxmlformats.org/drawingml/2006/table">
            <a:tbl>
              <a:tblPr firstRow="1" bandRow="1">
                <a:noFill/>
              </a:tblPr>
              <a:tblGrid>
                <a:gridCol w="304799"/>
                <a:gridCol w="1990523"/>
                <a:gridCol w="699603"/>
                <a:gridCol w="146203"/>
                <a:gridCol w="234797"/>
                <a:gridCol w="1627515"/>
                <a:gridCol w="2531733"/>
              </a:tblGrid>
              <a:tr h="532650">
                <a:tc rowSpan="2" gridSpan="4">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does the Background Knowledge and Hook (parts of the Bridge) to describe or define the Main Idea of a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(DOK-2: Select details to Identify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rowSpan="2" hMerge="1">
                  <a:txBody>
                    <a:bodyPr/>
                    <a:lstStyle/>
                    <a:p>
                      <a:endParaRPr lang="en-US"/>
                    </a:p>
                  </a:txBody>
                  <a:tcPr/>
                </a:tc>
                <a:tc gridSpan="3">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0" algn="l" rtl="0">
                        <a:spcBef>
                          <a:spcPts val="0"/>
                        </a:spcBef>
                        <a:buSzPct val="25000"/>
                        <a:buNone/>
                      </a:pPr>
                      <a:r>
                        <a:rPr lang="en-US" sz="1700" b="1" u="none" strike="noStrike" cap="none" baseline="0" dirty="0" smtClean="0"/>
                        <a:t>Lesson 2:   </a:t>
                      </a:r>
                      <a:r>
                        <a:rPr lang="en-US" sz="1300" b="1" u="none" strike="noStrike" cap="none" baseline="0" dirty="0" smtClean="0"/>
                        <a:t>DOK-2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r>
              <a:tr h="655320">
                <a:tc gridSpan="4"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hMerge="1" vMerge="1">
                  <a:txBody>
                    <a:bodyPr/>
                    <a:lstStyle/>
                    <a:p>
                      <a:endParaRPr lang="en-US"/>
                    </a:p>
                  </a:txBody>
                  <a:tcPr/>
                </a:tc>
                <a:tc gridSpan="3">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a:t>
                      </a:r>
                    </a:p>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endParaRPr kumimoji="0" lang="en-US" sz="1200" b="1"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r>
              <a:tr h="704088">
                <a:tc gridSpan="7">
                  <a:txBody>
                    <a:bodyPr/>
                    <a:lstStyle/>
                    <a:p>
                      <a:pPr marL="168275" marR="0" lvl="0" indent="3175" algn="l" rtl="0">
                        <a:spcBef>
                          <a:spcPts val="0"/>
                        </a:spcBef>
                        <a:buSzPct val="25000"/>
                        <a:buNone/>
                      </a:pPr>
                      <a:r>
                        <a:rPr lang="en-US" sz="1300" b="1" u="none" strike="noStrike" cap="none" baseline="0" dirty="0" smtClean="0">
                          <a:solidFill>
                            <a:srgbClr val="C00000"/>
                          </a:solidFill>
                        </a:rPr>
                        <a:t>B- Lesson 2  </a:t>
                      </a:r>
                      <a:r>
                        <a:rPr lang="en-US" sz="1200" b="0" u="none" strike="noStrike" cap="none" baseline="0" dirty="0" smtClean="0">
                          <a:solidFill>
                            <a:schemeClr val="tx1"/>
                          </a:solidFill>
                        </a:rPr>
                        <a:t>Standards RI.4 (and possibly RI.3)  </a:t>
                      </a:r>
                    </a:p>
                    <a:p>
                      <a:pPr marL="168275" marR="0" lvl="0" indent="3175" algn="l" rtl="0">
                        <a:spcBef>
                          <a:spcPts val="0"/>
                        </a:spcBef>
                        <a:buSzPct val="25000"/>
                        <a:buNone/>
                      </a:pPr>
                      <a:r>
                        <a:rPr lang="en-US" sz="1100" b="0" u="none" strike="noStrike" cap="none" baseline="0" dirty="0" smtClean="0">
                          <a:solidFill>
                            <a:schemeClr val="tx1"/>
                          </a:solidFill>
                        </a:rPr>
                        <a:t>Student Objective/Assessment Criteria:</a:t>
                      </a:r>
                      <a:endParaRPr lang="en-US" sz="1100" b="0" u="none" strike="noStrike" cap="none" baseline="0" dirty="0">
                        <a:solidFill>
                          <a:schemeClr val="tx1"/>
                        </a:solidFill>
                      </a:endParaRP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each tells more about the Main Idea.</a:t>
                      </a:r>
                      <a:endParaRPr lang="en-US" sz="1100" u="none" strike="noStrike" cap="none"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The Main Idea</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or Topic Sentence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How do we know?”</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Introduction - Before 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(reread the text to your class if a quick review is needed)</a:t>
                      </a:r>
                    </a:p>
                    <a:p>
                      <a:pPr marL="171450" marR="0" lvl="0" indent="-171450" algn="l" rtl="0">
                        <a:spcBef>
                          <a:spcPts val="0"/>
                        </a:spcBef>
                        <a:buClr>
                          <a:schemeClr val="tx1">
                            <a:lumMod val="95000"/>
                            <a:lumOff val="5000"/>
                          </a:schemeClr>
                        </a:buClr>
                        <a:buSzPct val="150000"/>
                        <a:buFont typeface="Arial" panose="020B0604020202020204" pitchFamily="34" charset="0"/>
                        <a:buChar cha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T</a:t>
                      </a:r>
                      <a:r>
                        <a:rPr lang="en-US" sz="1100" b="1" i="0" u="none" dirty="0" smtClean="0">
                          <a:solidFill>
                            <a:schemeClr val="tx1"/>
                          </a:solidFill>
                        </a:rPr>
                        <a:t>he Bridge – Background Knowledge and Hook  </a:t>
                      </a:r>
                      <a:r>
                        <a:rPr lang="en-US" sz="1100" b="0" i="0" u="none" dirty="0" smtClean="0">
                          <a:solidFill>
                            <a:schemeClr val="tx1"/>
                          </a:solidFill>
                        </a:rPr>
                        <a:t>“In the introduction of a text an author interrupts the reader to define/describe</a:t>
                      </a:r>
                      <a:r>
                        <a:rPr lang="en-US" sz="1100" b="0" i="0" u="none" baseline="0" dirty="0" smtClean="0">
                          <a:solidFill>
                            <a:schemeClr val="tx1"/>
                          </a:solidFill>
                        </a:rPr>
                        <a:t> </a:t>
                      </a:r>
                      <a:r>
                        <a:rPr lang="en-US" sz="1100" b="1" i="0" u="none" dirty="0" smtClean="0">
                          <a:solidFill>
                            <a:schemeClr val="tx1"/>
                          </a:solidFill>
                        </a:rPr>
                        <a:t>Background Knowledge  </a:t>
                      </a:r>
                      <a:r>
                        <a:rPr lang="en-US" sz="1100" b="0" i="0" u="none" dirty="0" smtClean="0">
                          <a:solidFill>
                            <a:schemeClr val="tx1"/>
                          </a:solidFill>
                        </a:rPr>
                        <a:t>the  reader</a:t>
                      </a:r>
                      <a:r>
                        <a:rPr lang="en-US" sz="1100" b="0" i="0" u="none" baseline="0" dirty="0" smtClean="0">
                          <a:solidFill>
                            <a:schemeClr val="tx1"/>
                          </a:solidFill>
                        </a:rPr>
                        <a:t> </a:t>
                      </a:r>
                      <a:r>
                        <a:rPr lang="en-US" sz="1100" b="0" i="0" u="none" dirty="0" smtClean="0">
                          <a:solidFill>
                            <a:schemeClr val="tx1"/>
                          </a:solidFill>
                        </a:rPr>
                        <a:t>needs to know in order to </a:t>
                      </a:r>
                      <a:r>
                        <a:rPr lang="en-US" sz="1100" b="0" i="0" u="none" baseline="0" dirty="0" smtClean="0">
                          <a:solidFill>
                            <a:schemeClr val="tx1"/>
                          </a:solidFill>
                        </a:rPr>
                        <a:t>understand what the rest of the text will be about and want to read more. This is one part of the Bridge. Another part of the Bridge is  called the </a:t>
                      </a:r>
                      <a:r>
                        <a:rPr lang="en-US" sz="1100" b="1" i="0" u="none" baseline="0" dirty="0" smtClean="0">
                          <a:solidFill>
                            <a:schemeClr val="tx1"/>
                          </a:solidFill>
                        </a:rPr>
                        <a:t>Hook</a:t>
                      </a:r>
                      <a:r>
                        <a:rPr lang="en-US" sz="1100" b="0" i="0" u="none" baseline="0" dirty="0" smtClean="0">
                          <a:solidFill>
                            <a:schemeClr val="tx1"/>
                          </a:solidFill>
                        </a:rPr>
                        <a:t>.  A Hook grabs the reader’s attention!” (Give students an example of a hook.)</a:t>
                      </a:r>
                      <a:endParaRPr kumimoji="0" lang="en-US" sz="11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Define and Describe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 and 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is completed).  Read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Ask this question 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Word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then write down the students’ responses.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p>
                    <a:p>
                      <a:pPr marL="461963" marR="0" lvl="0" indent="-461963"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as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define/describe _____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090">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Sentence/Main Idea :  </a:t>
                      </a:r>
                      <a:r>
                        <a:rPr kumimoji="0" lang="en-US" sz="11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Landslides can be highly destructive.</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43090">
                <a:tc vMerge="1">
                  <a:txBody>
                    <a:bodyPr/>
                    <a:lstStyle/>
                    <a:p>
                      <a:endParaRPr lang="en-US"/>
                    </a:p>
                  </a:txBody>
                  <a:tcPr/>
                </a:tc>
                <a:tc>
                  <a:txBody>
                    <a:bodyPr/>
                    <a:lstStyle/>
                    <a:p>
                      <a:pPr algn="ctr"/>
                      <a:r>
                        <a:rPr lang="en-US" sz="11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algn="ctr"/>
                      <a:r>
                        <a:rPr lang="en-US" sz="1100" b="1" dirty="0" smtClean="0"/>
                        <a:t>Definition</a:t>
                      </a:r>
                      <a:r>
                        <a:rPr lang="en-US" sz="1100" b="1" baseline="0" dirty="0" smtClean="0"/>
                        <a:t> Examples</a:t>
                      </a:r>
                      <a:endParaRPr lang="en-US" sz="11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1000" b="1" dirty="0" smtClean="0"/>
                    </a:p>
                  </a:txBody>
                  <a:tcPr marL="0" marR="0" marT="0" marB="0" anchor="ctr"/>
                </a:tc>
                <a:tc hMerge="1">
                  <a:txBody>
                    <a:bodyPr/>
                    <a:lstStyle/>
                    <a:p>
                      <a:pPr algn="ctr"/>
                      <a:endParaRPr lang="en-US" sz="1100" b="1" dirty="0" smtClean="0"/>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Description Examples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Destructive I + Damage 4 =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53975" indent="-53975"/>
                      <a:r>
                        <a:rPr lang="en-US" sz="1000" dirty="0" smtClean="0"/>
                        <a:t>  hurting</a:t>
                      </a:r>
                      <a:r>
                        <a:rPr lang="en-US" sz="1000" baseline="0" dirty="0" smtClean="0"/>
                        <a:t> or injuring something or someone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sz="900" dirty="0"/>
                    </a:p>
                  </a:txBody>
                  <a:tcPr marL="0" marR="0" marT="0" marB="0" anchor="ctr"/>
                </a:tc>
                <a:tc hMerge="1">
                  <a:txBody>
                    <a:bodyPr/>
                    <a:lstStyle/>
                    <a:p>
                      <a:pPr marL="53975" indent="-53975"/>
                      <a:endParaRPr lang="en-US" sz="1100" dirty="0"/>
                    </a:p>
                  </a:txBody>
                  <a:tcPr marL="0" marR="0" marT="0" marB="0" anchor="ctr"/>
                </a:tc>
                <a:tc>
                  <a:txBody>
                    <a:bodyPr/>
                    <a:lstStyle/>
                    <a:p>
                      <a:r>
                        <a:rPr lang="en-US" sz="1000" dirty="0" smtClean="0"/>
                        <a:t>    injure, loss,</a:t>
                      </a:r>
                      <a:r>
                        <a:rPr lang="en-US" sz="1000" baseline="0" dirty="0" smtClean="0"/>
                        <a:t> harmful, devastate</a:t>
                      </a:r>
                      <a:endParaRPr lang="en-US" sz="10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Landslides IIII 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when</a:t>
                      </a:r>
                      <a:r>
                        <a:rPr lang="en-US" sz="1000" baseline="0" dirty="0" smtClean="0"/>
                        <a:t> land moves down a steep slope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fast, large amount, muddy, rocky, scary</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Swept or Sweep Away/Carries =3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indent="-60325"/>
                      <a:r>
                        <a:rPr lang="en-US" sz="1000" dirty="0" smtClean="0"/>
                        <a:t>  something</a:t>
                      </a:r>
                      <a:r>
                        <a:rPr lang="en-US" sz="1000" baseline="0" dirty="0" smtClean="0"/>
                        <a:t> is moved away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60325" indent="-60325"/>
                      <a:endParaRPr lang="en-US" sz="1100" dirty="0"/>
                    </a:p>
                  </a:txBody>
                  <a:tcPr marL="0" marR="0" marT="0" marB="0" anchor="ctr"/>
                </a:tc>
                <a:tc>
                  <a:txBody>
                    <a:bodyPr/>
                    <a:lstStyle/>
                    <a:p>
                      <a:pPr marL="117475" indent="0"/>
                      <a:r>
                        <a:rPr lang="en-US" sz="1000" dirty="0" smtClean="0"/>
                        <a:t>strong, swift, wide, entire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Bury/Cover III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to</a:t>
                      </a:r>
                      <a:r>
                        <a:rPr lang="en-US" sz="1000" baseline="0" dirty="0" smtClean="0"/>
                        <a:t> hide, shelter or conceal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buried</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7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Background Knowledge </a:t>
                      </a:r>
                    </a:p>
                    <a:p>
                      <a:pPr marL="171450"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author uses in the introduction to help the reader understand what the rest of the text will be about and want to read more. Think about how the background knowledge  defines and describes why or how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________</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Topic Sentence).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Look for a Hook that grabs the reader’s attention.”</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After Reading - Revisit: </a:t>
                      </a:r>
                      <a:endParaRPr kumimoji="0" lang="en-US" sz="1100" b="1" i="1" u="sng" strike="noStrike" kern="1200" cap="none" spc="0" normalizeH="0" baseline="0" noProof="0" dirty="0" smtClean="0">
                        <a:ln>
                          <a:noFill/>
                        </a:ln>
                        <a:solidFill>
                          <a:srgbClr val="C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background knowledge did the author use to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describe or define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why or how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_____</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the background knowledge help the reader understand what the rest of the text was about so the reader will want to read more?” Compare the bridge sentence(s) found in the text to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 chart.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there a Hook in the text?”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3">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gridSpan="2">
                  <a:txBody>
                    <a:bodyPr/>
                    <a:lstStyle/>
                    <a:p>
                      <a:pPr marL="0" indent="0"/>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1" u="none" strike="noStrike" kern="0" cap="none" spc="0" normalizeH="0" baseline="0" noProof="0" dirty="0" smtClean="0">
                          <a:ln>
                            <a:noFill/>
                          </a:ln>
                          <a:solidFill>
                            <a:srgbClr val="000000"/>
                          </a:solidFill>
                          <a:effectLst/>
                          <a:uLnTx/>
                          <a:uFillTx/>
                          <a:latin typeface="Calibri"/>
                          <a:ea typeface="Calibri"/>
                          <a:cs typeface="Calibri"/>
                          <a:sym typeface="Calibri"/>
                          <a:rtl val="0"/>
                        </a:rPr>
                        <a:t> </a:t>
                      </a:r>
                      <a:r>
                        <a:rPr kumimoji="0" lang="en-US" sz="1200" b="1" i="1" u="sng" strike="noStrike" kern="0" cap="none" spc="0" normalizeH="0" baseline="0" noProof="0" dirty="0" smtClean="0">
                          <a:ln>
                            <a:noFill/>
                          </a:ln>
                          <a:solidFill>
                            <a:srgbClr val="000000"/>
                          </a:solidFill>
                          <a:effectLst/>
                          <a:uLnTx/>
                          <a:uFillTx/>
                          <a:latin typeface="Calibri"/>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a:t>
                      </a:r>
                      <a:endParaRPr kumimoji="0" lang="en-US" sz="11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Calibri"/>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r>
              <a:tr h="813065">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103625" marR="103625" marT="37725" marB="37725" anchor="ctr">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rowSpan="2" hMerge="1">
                  <a:txBody>
                    <a:bodyPr/>
                    <a:lstStyle/>
                    <a:p>
                      <a:endParaRPr lang="en-US"/>
                    </a:p>
                  </a:txBody>
                  <a:tcPr/>
                </a:tc>
                <a:tc gridSpan="4">
                  <a:txBody>
                    <a:bodyPr/>
                    <a:lstStyle/>
                    <a:p>
                      <a:pPr marL="0" marR="0" lvl="0" indent="0" algn="l" rtl="0">
                        <a:spcBef>
                          <a:spcPts val="0"/>
                        </a:spcBef>
                        <a:buNone/>
                      </a:pPr>
                      <a:r>
                        <a:rPr lang="en-US" sz="1200" b="1" i="0" u="sng" dirty="0" smtClean="0"/>
                        <a:t>Bridge</a:t>
                      </a:r>
                      <a:r>
                        <a:rPr lang="en-US" sz="1200" b="1" i="0" u="none" dirty="0" smtClean="0"/>
                        <a:t> </a:t>
                      </a:r>
                      <a:r>
                        <a:rPr lang="en-US" sz="1400" b="1" i="0" u="none" dirty="0" smtClean="0"/>
                        <a:t>– </a:t>
                      </a:r>
                      <a:r>
                        <a:rPr lang="en-US" sz="1200" b="1" i="1" u="none" dirty="0" smtClean="0"/>
                        <a:t>background knowledge </a:t>
                      </a:r>
                      <a:r>
                        <a:rPr lang="en-US" sz="1200" b="0" i="1" u="none" dirty="0" smtClean="0"/>
                        <a:t>about the </a:t>
                      </a:r>
                      <a:r>
                        <a:rPr lang="en-US" sz="1200" b="1" i="1" u="none" dirty="0" smtClean="0"/>
                        <a:t>topic</a:t>
                      </a:r>
                      <a:r>
                        <a:rPr lang="en-US" sz="1200" b="1" i="1" u="none" baseline="0" dirty="0" smtClean="0"/>
                        <a:t> </a:t>
                      </a:r>
                      <a:r>
                        <a:rPr lang="en-US" sz="1200" b="0" i="1" u="none" baseline="0" dirty="0" smtClean="0"/>
                        <a:t>connecting to the </a:t>
                      </a:r>
                      <a:r>
                        <a:rPr lang="en-US" sz="1200" b="1" i="1" u="none" dirty="0" smtClean="0"/>
                        <a:t>main idea</a:t>
                      </a:r>
                      <a:r>
                        <a:rPr lang="en-US" sz="1200" b="0" i="1" u="none" dirty="0" smtClean="0"/>
                        <a:t>. </a:t>
                      </a:r>
                      <a:r>
                        <a:rPr lang="en-US" sz="1100" b="0" i="0" dirty="0" smtClean="0"/>
                        <a:t>land moves quickly </a:t>
                      </a:r>
                    </a:p>
                    <a:p>
                      <a:pPr marL="171450" marR="0" lvl="0" indent="-171450" algn="l" rtl="0">
                        <a:spcBef>
                          <a:spcPts val="0"/>
                        </a:spcBef>
                        <a:buFont typeface="Arial" panose="020B0604020202020204" pitchFamily="34" charset="0"/>
                        <a:buChar char="•"/>
                      </a:pPr>
                      <a:r>
                        <a:rPr lang="en-US" sz="1100" b="0" i="0" dirty="0" smtClean="0"/>
                        <a:t>steep slope </a:t>
                      </a:r>
                    </a:p>
                    <a:p>
                      <a:pPr marL="171450" marR="0" lvl="0" indent="-171450" algn="l" rtl="0">
                        <a:spcBef>
                          <a:spcPts val="0"/>
                        </a:spcBef>
                        <a:buFont typeface="Arial" panose="020B0604020202020204" pitchFamily="34" charset="0"/>
                        <a:buChar char="•"/>
                      </a:pPr>
                      <a:r>
                        <a:rPr lang="en-US" sz="1100" b="0" i="0" dirty="0" smtClean="0"/>
                        <a:t>large amount of earth, mud, rock, other materials</a:t>
                      </a:r>
                      <a:endParaRPr sz="1100" b="0" i="0"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pPr marL="1588" lvl="0" indent="0" algn="l" rtl="0">
                        <a:spcBef>
                          <a:spcPts val="0"/>
                        </a:spcBef>
                        <a:buNone/>
                      </a:pPr>
                      <a:endParaRPr sz="1400" i="1" dirty="0"/>
                    </a:p>
                  </a:txBody>
                  <a:tcPr marL="103625" marR="103625" marT="37725" marB="3772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42749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Hook</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grab the reader’s attention.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Watch out! (the hook!)</a:t>
                      </a: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363716" y="305299"/>
            <a:ext cx="2065313" cy="507821"/>
          </a:xfrm>
          <a:prstGeom prst="rect">
            <a:avLst/>
          </a:prstGeom>
          <a:noFill/>
        </p:spPr>
        <p:txBody>
          <a:bodyPr wrap="square" lIns="91368" tIns="45682" rIns="91368" bIns="45682" rtlCol="0">
            <a:spAutoFit/>
          </a:bodyPr>
          <a:lstStyle/>
          <a:p>
            <a:pPr algn="ctr"/>
            <a:r>
              <a:rPr lang="en-US" sz="2700" dirty="0">
                <a:latin typeface="Arial Black" panose="020B0A04020102020204" pitchFamily="34" charset="0"/>
              </a:rPr>
              <a:t>READ</a:t>
            </a:r>
          </a:p>
        </p:txBody>
      </p:sp>
      <p:sp>
        <p:nvSpPr>
          <p:cNvPr id="12" name="Rectangle 11"/>
          <p:cNvSpPr/>
          <p:nvPr/>
        </p:nvSpPr>
        <p:spPr>
          <a:xfrm>
            <a:off x="3780959" y="-70245"/>
            <a:ext cx="733298" cy="903675"/>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300" b="1" dirty="0">
                <a:ln w="50800"/>
                <a:solidFill>
                  <a:srgbClr val="00B0F0"/>
                </a:solidFill>
                <a:latin typeface="Calibri"/>
                <a:sym typeface="Calibri"/>
              </a:rPr>
              <a:t>B</a:t>
            </a:r>
            <a:endParaRPr lang="en-US" sz="5300" b="1" dirty="0">
              <a:ln w="50800"/>
              <a:solidFill>
                <a:srgbClr val="00B0F0"/>
              </a:solidFill>
            </a:endParaRPr>
          </a:p>
        </p:txBody>
      </p:sp>
      <p:grpSp>
        <p:nvGrpSpPr>
          <p:cNvPr id="24" name="Group 23"/>
          <p:cNvGrpSpPr/>
          <p:nvPr/>
        </p:nvGrpSpPr>
        <p:grpSpPr>
          <a:xfrm rot="20667221">
            <a:off x="305213" y="7799815"/>
            <a:ext cx="2680180" cy="1092449"/>
            <a:chOff x="109517" y="6533762"/>
            <a:chExt cx="3090430" cy="1128965"/>
          </a:xfrm>
        </p:grpSpPr>
        <p:pic>
          <p:nvPicPr>
            <p:cNvPr id="25"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sp>
        <p:nvSpPr>
          <p:cNvPr id="19" name="Rectangle 18"/>
          <p:cNvSpPr/>
          <p:nvPr/>
        </p:nvSpPr>
        <p:spPr>
          <a:xfrm>
            <a:off x="5001695" y="135590"/>
            <a:ext cx="2313672" cy="656875"/>
          </a:xfrm>
          <a:prstGeom prst="rect">
            <a:avLst/>
          </a:prstGeom>
        </p:spPr>
        <p:txBody>
          <a:bodyPr wrap="square" lIns="101811" tIns="50906" rIns="101811" bIns="50906">
            <a:spAutoFit/>
          </a:bodyPr>
          <a:lstStyle/>
          <a:p>
            <a:pPr lvl="0" algn="ctr">
              <a:buSzPct val="25000"/>
            </a:pPr>
            <a:r>
              <a:rPr lang="en-US" b="1" dirty="0">
                <a:solidFill>
                  <a:srgbClr val="C00000"/>
                </a:solidFill>
                <a:effectLst>
                  <a:outerShdw blurRad="38100" dist="38100" dir="2700000" algn="tl">
                    <a:srgbClr val="000000">
                      <a:alpha val="43137"/>
                    </a:srgbClr>
                  </a:outerShdw>
                </a:effectLst>
              </a:rPr>
              <a:t>Bridge Introduction</a:t>
            </a:r>
          </a:p>
          <a:p>
            <a:pPr lvl="0" algn="ctr">
              <a:buSzPct val="25000"/>
            </a:pPr>
            <a:r>
              <a:rPr lang="en-US" b="1" dirty="0">
                <a:solidFill>
                  <a:srgbClr val="C00000"/>
                </a:solidFill>
                <a:effectLst>
                  <a:outerShdw blurRad="38100" dist="38100" dir="2700000" algn="tl">
                    <a:srgbClr val="000000">
                      <a:alpha val="43137"/>
                    </a:srgbClr>
                  </a:outerShdw>
                </a:effectLst>
              </a:rPr>
              <a:t>Lesson 2</a:t>
            </a:r>
          </a:p>
        </p:txBody>
      </p:sp>
      <p:pic>
        <p:nvPicPr>
          <p:cNvPr id="13" name="Picture 12"/>
          <p:cNvPicPr>
            <a:picLocks noChangeAspect="1"/>
          </p:cNvPicPr>
          <p:nvPr/>
        </p:nvPicPr>
        <p:blipFill rotWithShape="1">
          <a:blip r:embed="rId6"/>
          <a:srcRect l="23375" t="43778" r="67058" b="37259"/>
          <a:stretch/>
        </p:blipFill>
        <p:spPr>
          <a:xfrm>
            <a:off x="5781575" y="906319"/>
            <a:ext cx="1765815" cy="95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1118979" y="5541571"/>
            <a:ext cx="130797" cy="6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5781575" y="9464596"/>
            <a:ext cx="1748790" cy="535517"/>
          </a:xfrm>
        </p:spPr>
        <p:txBody>
          <a:bodyPr/>
          <a:lstStyle/>
          <a:p>
            <a:fld id="{1A106AFE-017A-4B10-8C59-6A35C2B2E226}" type="slidenum">
              <a:rPr lang="en-US" smtClean="0"/>
              <a:t>12</a:t>
            </a:fld>
            <a:endParaRPr lang="en-US" dirty="0"/>
          </a:p>
        </p:txBody>
      </p:sp>
    </p:spTree>
    <p:extLst>
      <p:ext uri="{BB962C8B-B14F-4D97-AF65-F5344CB8AC3E}">
        <p14:creationId xmlns:p14="http://schemas.microsoft.com/office/powerpoint/2010/main" val="375538384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7298751"/>
              </p:ext>
            </p:extLst>
          </p:nvPr>
        </p:nvGraphicFramePr>
        <p:xfrm>
          <a:off x="155836" y="213934"/>
          <a:ext cx="7571347" cy="9531099"/>
        </p:xfrm>
        <a:graphic>
          <a:graphicData uri="http://schemas.openxmlformats.org/drawingml/2006/table">
            <a:tbl>
              <a:tblPr firstRow="1" bandRow="1">
                <a:tableStyleId>{5C22544A-7EE6-4342-B048-85BDC9FD1C3A}</a:tableStyleId>
              </a:tblPr>
              <a:tblGrid>
                <a:gridCol w="2738889"/>
                <a:gridCol w="967073"/>
                <a:gridCol w="2104998"/>
                <a:gridCol w="853440"/>
                <a:gridCol w="906947"/>
              </a:tblGrid>
              <a:tr h="13258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Bridge Introduction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 and Hook)</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How do fourth  grade students identify information in a text that gives the reader Background Knowledge (of what a reader will learn) and the Hook (what grabs the reader’s attention)?</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srgbClr val="C00000"/>
                          </a:solidFill>
                          <a:effectLst/>
                          <a:uLnTx/>
                          <a:uFillTx/>
                          <a:latin typeface="+mn-lt"/>
                          <a:ea typeface="+mn-ea"/>
                          <a:cs typeface="+mn-cs"/>
                        </a:rPr>
                        <a:t>B- Lesson 2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Standards RI.3, RI.4, W.2a-b</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5888" marR="0" lvl="0" indent="-11588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0" marR="0" lvl="0" indent="31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I can explain how each tells more about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09373">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Essential Skills</a:t>
                      </a:r>
                      <a:r>
                        <a:rPr lang="en-US" sz="1400" b="1" baseline="0" dirty="0" smtClean="0"/>
                        <a:t> and Concepts</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59081">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events, procedures, ideas, or concepts in a historical, scientific, or technical text, including what happened and why,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identifying the background knowledge and hook in a bridge</a:t>
                      </a:r>
                      <a:endParaRPr kumimoji="0" lang="en-US" sz="9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In grade 4 students explain what happened and why in one text (not a series). They understand  in more depth, how the Background Knowledge begins to Bridge the introduction </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to the body </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identifying the Background Knowledge and Hook of a text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two parts of the Bridge.</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have an understanding that Background Knowledge supports the Main Idea (Topic Sentence) of the text bridging readers from the introduction to the body.</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a Hook grabs the reader’s attention .</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the focus (expanding the Main Idea)of events, procedures, etc.. In a text.</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 find information that explains more about the Main Idea (what happened or why) in the introduction of a text (this can be Background Knowledge or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100" b="1" dirty="0" smtClean="0"/>
                        <a:t>Academic</a:t>
                      </a:r>
                      <a:endParaRPr lang="en-US" sz="11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100" b="1" dirty="0" smtClean="0"/>
                        <a:t>Cognates</a:t>
                      </a:r>
                      <a:endParaRPr lang="en-US" sz="11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589525">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events</a:t>
                      </a:r>
                    </a:p>
                    <a:p>
                      <a:pPr marL="112713" indent="-112713">
                        <a:buFont typeface="Arial" panose="020B0604020202020204" pitchFamily="34" charset="0"/>
                        <a:buChar char="•"/>
                      </a:pPr>
                      <a:r>
                        <a:rPr lang="en-US" sz="900" dirty="0" smtClean="0"/>
                        <a:t>historical</a:t>
                      </a:r>
                    </a:p>
                    <a:p>
                      <a:pPr marL="112713" indent="-112713">
                        <a:buFont typeface="Arial" panose="020B0604020202020204" pitchFamily="34" charset="0"/>
                        <a:buChar char="•"/>
                      </a:pPr>
                      <a:r>
                        <a:rPr lang="en-US" sz="900" dirty="0" smtClean="0"/>
                        <a:t>scientific</a:t>
                      </a:r>
                    </a:p>
                    <a:p>
                      <a:pPr marL="112713" indent="-112713">
                        <a:buFont typeface="Arial" panose="020B0604020202020204" pitchFamily="34" charset="0"/>
                        <a:buChar char="•"/>
                      </a:pPr>
                      <a:r>
                        <a:rPr lang="en-US" sz="900" dirty="0" smtClean="0"/>
                        <a:t>ideas</a:t>
                      </a:r>
                    </a:p>
                    <a:p>
                      <a:pPr marL="112713" indent="-112713">
                        <a:buFont typeface="Arial" panose="020B0604020202020204" pitchFamily="34" charset="0"/>
                        <a:buChar char="•"/>
                      </a:pPr>
                      <a:r>
                        <a:rPr lang="en-US" sz="900" dirty="0" smtClean="0"/>
                        <a:t>concepts</a:t>
                      </a:r>
                    </a:p>
                    <a:p>
                      <a:pPr marL="112713" indent="-112713">
                        <a:buFont typeface="Arial" panose="020B0604020202020204" pitchFamily="34" charset="0"/>
                        <a:buChar char="•"/>
                      </a:pPr>
                      <a:r>
                        <a:rPr lang="en-US" sz="900" dirty="0" smtClean="0"/>
                        <a:t>technical</a:t>
                      </a:r>
                    </a:p>
                    <a:p>
                      <a:pPr marL="112713" indent="-112713">
                        <a:buFont typeface="Arial" panose="020B0604020202020204" pitchFamily="34" charset="0"/>
                        <a:buChar char="•"/>
                      </a:pPr>
                      <a:r>
                        <a:rPr lang="en-US" sz="900" dirty="0" smtClean="0"/>
                        <a:t>procedures</a:t>
                      </a:r>
                    </a:p>
                    <a:p>
                      <a:pPr marL="112713" indent="-112713">
                        <a:buFont typeface="Arial" panose="020B0604020202020204" pitchFamily="34" charset="0"/>
                        <a:buChar char="•"/>
                      </a:pPr>
                      <a:r>
                        <a:rPr lang="en-US" sz="900" dirty="0" smtClean="0"/>
                        <a:t>background knowledge</a:t>
                      </a:r>
                    </a:p>
                    <a:p>
                      <a:pPr marL="112713" indent="-112713">
                        <a:buFont typeface="Arial" panose="020B0604020202020204" pitchFamily="34" charset="0"/>
                        <a:buChar char="•"/>
                      </a:pPr>
                      <a:r>
                        <a:rPr lang="en-US" sz="900" dirty="0" smtClean="0"/>
                        <a:t>hook</a:t>
                      </a:r>
                    </a:p>
                    <a:p>
                      <a:pPr marL="112713" indent="-112713">
                        <a:buFont typeface="Arial" panose="020B0604020202020204" pitchFamily="34" charset="0"/>
                        <a:buChar char="•"/>
                      </a:pPr>
                      <a:r>
                        <a:rPr lang="en-US" sz="900" dirty="0" smtClean="0"/>
                        <a:t>bridge</a:t>
                      </a:r>
                    </a:p>
                    <a:p>
                      <a:pPr marL="112713" indent="-112713">
                        <a:buFont typeface="Arial" panose="020B0604020202020204" pitchFamily="34" charset="0"/>
                        <a:buChar char="•"/>
                      </a:pPr>
                      <a:r>
                        <a:rPr lang="en-US" sz="900" dirty="0" smtClean="0"/>
                        <a:t>main idea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5888" indent="-115888">
                        <a:buFont typeface="Arial" panose="020B0604020202020204" pitchFamily="34" charset="0"/>
                        <a:buChar char="•"/>
                      </a:pPr>
                      <a:r>
                        <a:rPr lang="es-ES_tradnl" sz="900" noProof="0" dirty="0" smtClean="0">
                          <a:solidFill>
                            <a:schemeClr val="tx1"/>
                          </a:solidFill>
                        </a:rPr>
                        <a:t>eventos</a:t>
                      </a:r>
                    </a:p>
                    <a:p>
                      <a:pPr marL="115888" indent="-115888">
                        <a:buFont typeface="Arial" panose="020B0604020202020204" pitchFamily="34" charset="0"/>
                        <a:buChar char="•"/>
                      </a:pPr>
                      <a:r>
                        <a:rPr lang="es-ES_tradnl" sz="900" noProof="0" dirty="0" smtClean="0">
                          <a:solidFill>
                            <a:schemeClr val="tx1"/>
                          </a:solidFill>
                        </a:rPr>
                        <a:t>históricos</a:t>
                      </a:r>
                    </a:p>
                    <a:p>
                      <a:pPr marL="115888" indent="-115888">
                        <a:buFont typeface="Arial" panose="020B0604020202020204" pitchFamily="34" charset="0"/>
                        <a:buChar char="•"/>
                      </a:pPr>
                      <a:r>
                        <a:rPr lang="es-ES_tradnl" sz="900" noProof="0" dirty="0" smtClean="0">
                          <a:solidFill>
                            <a:schemeClr val="tx1"/>
                          </a:solidFill>
                        </a:rPr>
                        <a:t>científico</a:t>
                      </a:r>
                    </a:p>
                    <a:p>
                      <a:pPr marL="115888" indent="-115888">
                        <a:buFont typeface="Arial" panose="020B0604020202020204" pitchFamily="34" charset="0"/>
                        <a:buChar char="•"/>
                      </a:pPr>
                      <a:r>
                        <a:rPr lang="es-ES_tradnl" sz="900" noProof="0" dirty="0" smtClean="0">
                          <a:solidFill>
                            <a:schemeClr val="tx1"/>
                          </a:solidFill>
                        </a:rPr>
                        <a:t>ideas</a:t>
                      </a:r>
                    </a:p>
                    <a:p>
                      <a:pPr marL="115888" indent="-115888">
                        <a:buFont typeface="Arial" panose="020B0604020202020204" pitchFamily="34" charset="0"/>
                        <a:buChar char="•"/>
                      </a:pPr>
                      <a:r>
                        <a:rPr lang="es-ES_tradnl" sz="900" noProof="0" dirty="0" smtClean="0">
                          <a:solidFill>
                            <a:schemeClr val="tx1"/>
                          </a:solidFill>
                        </a:rPr>
                        <a:t>conceptos</a:t>
                      </a:r>
                    </a:p>
                    <a:p>
                      <a:pPr marL="115888" indent="-115888">
                        <a:buFont typeface="Arial" panose="020B0604020202020204" pitchFamily="34" charset="0"/>
                        <a:buChar char="•"/>
                      </a:pPr>
                      <a:r>
                        <a:rPr lang="es-ES_tradnl" sz="900" noProof="0" dirty="0" smtClean="0">
                          <a:solidFill>
                            <a:schemeClr val="tx1"/>
                          </a:solidFill>
                        </a:rPr>
                        <a:t>técnicos</a:t>
                      </a:r>
                    </a:p>
                    <a:p>
                      <a:pPr marL="115888" indent="-115888">
                        <a:buFont typeface="Arial" panose="020B0604020202020204" pitchFamily="34" charset="0"/>
                        <a:buChar char="•"/>
                      </a:pPr>
                      <a:r>
                        <a:rPr lang="es-ES_tradnl" sz="900" noProof="0" dirty="0" err="1" smtClean="0">
                          <a:solidFill>
                            <a:schemeClr val="tx1"/>
                          </a:solidFill>
                        </a:rPr>
                        <a:t>procedimien</a:t>
                      </a:r>
                      <a:r>
                        <a:rPr lang="es-ES_tradnl" sz="900" noProof="0" dirty="0" smtClean="0">
                          <a:solidFill>
                            <a:schemeClr val="tx1"/>
                          </a:solidFill>
                        </a:rPr>
                        <a:t>-tos</a:t>
                      </a:r>
                    </a:p>
                    <a:p>
                      <a:pPr marL="115888" indent="-115888">
                        <a:buFont typeface="Arial" panose="020B0604020202020204" pitchFamily="34" charset="0"/>
                        <a:buChar char="•"/>
                      </a:pPr>
                      <a:endParaRPr lang="es-ES_tradnl" sz="900" noProof="0" dirty="0" smtClean="0">
                        <a:solidFill>
                          <a:schemeClr val="tx1"/>
                        </a:solidFill>
                      </a:endParaRPr>
                    </a:p>
                    <a:p>
                      <a:pPr marL="115888" indent="-115888">
                        <a:buFont typeface="Arial" panose="020B0604020202020204" pitchFamily="34" charset="0"/>
                        <a:buChar char="•"/>
                      </a:pPr>
                      <a:endParaRPr lang="es-ES_tradnl" sz="900" noProof="0" dirty="0" smtClean="0">
                        <a:solidFill>
                          <a:schemeClr val="tx1"/>
                        </a:solidFill>
                      </a:endParaRPr>
                    </a:p>
                    <a:p>
                      <a:pPr marL="115888" indent="-115888">
                        <a:buFont typeface="Arial" panose="020B0604020202020204" pitchFamily="34" charset="0"/>
                        <a:buChar char="•"/>
                      </a:pPr>
                      <a:r>
                        <a:rPr lang="es-ES_tradnl" sz="900" noProof="0" dirty="0" smtClean="0">
                          <a:solidFill>
                            <a:schemeClr val="tx1"/>
                          </a:solidFill>
                        </a:rPr>
                        <a:t>idea _____</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97180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 –b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65000"/>
                            </a:scheme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65000"/>
                            </a:scheme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65000"/>
                            </a:scheme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65000"/>
                            </a:scheme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65000"/>
                            </a:scheme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lumMod val="65000"/>
                            </a:scheme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demonstrating an ability to identify the Bridge of a text</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ability to identify the Background Knowledge/Hook students need to be able to…</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700" dirty="0" smtClean="0"/>
                    </a:p>
                    <a:p>
                      <a:pPr marL="173038" indent="-173038">
                        <a:buFont typeface="Wingdings" panose="05000000000000000000" pitchFamily="2" charset="2"/>
                        <a:buChar char="q"/>
                      </a:pPr>
                      <a:r>
                        <a:rPr lang="en-US" sz="900" baseline="0" dirty="0" smtClean="0"/>
                        <a:t>recognize that the author describes and defines Background Knowledge using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etc..</a:t>
                      </a:r>
                    </a:p>
                    <a:p>
                      <a:pPr marL="173038" indent="-173038">
                        <a:buFont typeface="Wingdings" panose="05000000000000000000" pitchFamily="2" charset="2"/>
                        <a:buChar char="q"/>
                      </a:pPr>
                      <a:r>
                        <a:rPr lang="en-US" sz="900" baseline="0" dirty="0" smtClean="0"/>
                        <a:t>understand that Background Knowledge defines and describes (tells more about) the specific focus of the Topic Sentence.</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words/information together to show which facts, definitions, concrete details, quotations, the author uses as Background Knowledge or in the Hook from individual paragraphs or sections.</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(highlight the Background Knowledge and the Hook in the introduction ) with little or no support.</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how each part of the Bridge tells more about the Main Idea.</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grade 4 students are asked to differentiate between details and concrete details ( these describe, explain, or justify something).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900" dirty="0" smtClean="0">
                          <a:solidFill>
                            <a:schemeClr val="tx1"/>
                          </a:solidFill>
                        </a:rPr>
                        <a:t>group</a:t>
                      </a:r>
                    </a:p>
                    <a:p>
                      <a:pPr marL="112713" indent="-112713">
                        <a:buFont typeface="Arial" panose="020B0604020202020204" pitchFamily="34" charset="0"/>
                        <a:buChar char="•"/>
                      </a:pPr>
                      <a:r>
                        <a:rPr lang="en-US" sz="900" dirty="0" smtClean="0">
                          <a:solidFill>
                            <a:schemeClr val="tx1"/>
                          </a:solidFill>
                        </a:rPr>
                        <a:t>bridge</a:t>
                      </a:r>
                    </a:p>
                    <a:p>
                      <a:pPr marL="112713" indent="-112713">
                        <a:buFont typeface="Arial" panose="020B0604020202020204" pitchFamily="34" charset="0"/>
                        <a:buChar char="•"/>
                      </a:pPr>
                      <a:r>
                        <a:rPr lang="en-US" sz="900" dirty="0" smtClean="0">
                          <a:solidFill>
                            <a:schemeClr val="tx1"/>
                          </a:solidFill>
                        </a:rPr>
                        <a:t>hook</a:t>
                      </a:r>
                    </a:p>
                    <a:p>
                      <a:pPr marL="112713" indent="-112713">
                        <a:buFont typeface="Arial" panose="020B0604020202020204" pitchFamily="34" charset="0"/>
                        <a:buChar char="•"/>
                      </a:pPr>
                      <a:r>
                        <a:rPr lang="en-US" sz="900" dirty="0" smtClean="0">
                          <a:solidFill>
                            <a:schemeClr val="tx1"/>
                          </a:solidFill>
                        </a:rPr>
                        <a:t>background knowledge</a:t>
                      </a:r>
                    </a:p>
                    <a:p>
                      <a:pPr marL="112713" indent="-112713">
                        <a:buFont typeface="Arial" panose="020B0604020202020204" pitchFamily="34" charset="0"/>
                        <a:buChar char="•"/>
                      </a:pPr>
                      <a:r>
                        <a:rPr lang="en-US" sz="900" dirty="0" smtClean="0">
                          <a:solidFill>
                            <a:schemeClr val="tx1"/>
                          </a:solidFill>
                        </a:rPr>
                        <a:t>related</a:t>
                      </a:r>
                    </a:p>
                    <a:p>
                      <a:pPr marL="112713" indent="-112713">
                        <a:buFont typeface="Arial" panose="020B0604020202020204" pitchFamily="34" charset="0"/>
                        <a:buChar char="•"/>
                      </a:pPr>
                      <a:r>
                        <a:rPr lang="en-US" sz="900" dirty="0" smtClean="0">
                          <a:solidFill>
                            <a:schemeClr val="tx1"/>
                          </a:solidFill>
                        </a:rPr>
                        <a:t>paragraphs</a:t>
                      </a:r>
                    </a:p>
                    <a:p>
                      <a:pPr marL="112713" indent="-112713">
                        <a:buFont typeface="Arial" panose="020B0604020202020204" pitchFamily="34" charset="0"/>
                        <a:buChar char="•"/>
                      </a:pPr>
                      <a:r>
                        <a:rPr lang="en-US" sz="900" dirty="0" smtClean="0">
                          <a:solidFill>
                            <a:schemeClr val="tx1"/>
                          </a:solidFill>
                        </a:rPr>
                        <a:t>sections</a:t>
                      </a:r>
                    </a:p>
                    <a:p>
                      <a:pPr marL="112713" indent="-112713">
                        <a:buFont typeface="Arial" panose="020B0604020202020204" pitchFamily="34" charset="0"/>
                        <a:buChar char="•"/>
                      </a:pPr>
                      <a:r>
                        <a:rPr lang="en-US" sz="900" dirty="0" smtClean="0">
                          <a:solidFill>
                            <a:schemeClr val="tx1"/>
                          </a:solidFill>
                        </a:rPr>
                        <a:t>defines</a:t>
                      </a:r>
                    </a:p>
                    <a:p>
                      <a:pPr marL="112713" indent="-112713">
                        <a:buFont typeface="Arial" panose="020B0604020202020204" pitchFamily="34" charset="0"/>
                        <a:buChar char="•"/>
                      </a:pPr>
                      <a:r>
                        <a:rPr lang="en-US" sz="900" dirty="0" smtClean="0">
                          <a:solidFill>
                            <a:schemeClr val="tx1"/>
                          </a:solidFill>
                        </a:rPr>
                        <a:t>describes</a:t>
                      </a:r>
                    </a:p>
                    <a:p>
                      <a:pPr marL="112713" indent="-112713">
                        <a:buFont typeface="Arial" panose="020B0604020202020204" pitchFamily="34" charset="0"/>
                        <a:buChar char="•"/>
                      </a:pPr>
                      <a:r>
                        <a:rPr lang="en-US" sz="900" dirty="0" smtClean="0">
                          <a:solidFill>
                            <a:schemeClr val="tx1"/>
                          </a:solidFill>
                        </a:rPr>
                        <a:t>facts</a:t>
                      </a:r>
                    </a:p>
                    <a:p>
                      <a:pPr marL="112713" indent="-112713">
                        <a:buFont typeface="Arial" panose="020B0604020202020204" pitchFamily="34" charset="0"/>
                        <a:buChar char="•"/>
                      </a:pPr>
                      <a:r>
                        <a:rPr lang="en-US" sz="900" dirty="0" smtClean="0">
                          <a:solidFill>
                            <a:schemeClr val="tx1"/>
                          </a:solidFill>
                        </a:rPr>
                        <a:t>definitions</a:t>
                      </a:r>
                    </a:p>
                    <a:p>
                      <a:pPr marL="112713" indent="-112713">
                        <a:buFont typeface="Arial" panose="020B0604020202020204" pitchFamily="34" charset="0"/>
                        <a:buChar char="•"/>
                      </a:pPr>
                      <a:r>
                        <a:rPr lang="en-US" sz="900" dirty="0" smtClean="0">
                          <a:solidFill>
                            <a:schemeClr val="tx1"/>
                          </a:solidFill>
                        </a:rPr>
                        <a:t>concrete details</a:t>
                      </a:r>
                    </a:p>
                    <a:p>
                      <a:pPr marL="112713" indent="-112713">
                        <a:buFont typeface="Arial" panose="020B0604020202020204" pitchFamily="34" charset="0"/>
                        <a:buChar char="•"/>
                      </a:pPr>
                      <a:r>
                        <a:rPr lang="en-US" sz="900" dirty="0" smtClean="0">
                          <a:solidFill>
                            <a:schemeClr val="tx1"/>
                          </a:solidFill>
                        </a:rPr>
                        <a:t>quotations</a:t>
                      </a:r>
                    </a:p>
                    <a:p>
                      <a:pPr marL="112713" indent="-112713">
                        <a:buFont typeface="Arial" panose="020B0604020202020204" pitchFamily="34" charset="0"/>
                        <a:buChar char="•"/>
                      </a:pPr>
                      <a:endParaRPr lang="en-US" sz="900" dirty="0" smtClean="0">
                        <a:solidFill>
                          <a:schemeClr val="tx1"/>
                        </a:solidFill>
                      </a:endParaRPr>
                    </a:p>
                    <a:p>
                      <a:pPr marL="112713" indent="-112713">
                        <a:buFont typeface="Arial" panose="020B0604020202020204" pitchFamily="34" charset="0"/>
                        <a:buChar char="•"/>
                      </a:pPr>
                      <a:endParaRPr lang="en-US" sz="900" dirty="0" smtClean="0">
                        <a:solidFill>
                          <a:schemeClr val="tx1"/>
                        </a:solidFill>
                      </a:endParaRPr>
                    </a:p>
                    <a:p>
                      <a:pPr marL="0" indent="0">
                        <a:buFont typeface="Arial" panose="020B0604020202020204" pitchFamily="34" charset="0"/>
                        <a:buNone/>
                      </a:pPr>
                      <a:endParaRPr lang="en-US" sz="9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r>
                        <a:rPr lang="es-ES_tradnl" sz="900" noProof="0" dirty="0" smtClean="0">
                          <a:solidFill>
                            <a:schemeClr val="tx1"/>
                          </a:solidFill>
                        </a:rPr>
                        <a:t>grupo</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relacionados</a:t>
                      </a:r>
                    </a:p>
                    <a:p>
                      <a:pPr marL="111125" indent="-111125">
                        <a:buFont typeface="Arial" panose="020B0604020202020204" pitchFamily="34" charset="0"/>
                        <a:buChar char="•"/>
                      </a:pPr>
                      <a:r>
                        <a:rPr lang="es-ES_tradnl" sz="900" noProof="0" dirty="0" smtClean="0">
                          <a:solidFill>
                            <a:schemeClr val="tx1"/>
                          </a:solidFill>
                        </a:rPr>
                        <a:t>párrafos</a:t>
                      </a:r>
                    </a:p>
                    <a:p>
                      <a:pPr marL="111125" indent="-111125">
                        <a:buFont typeface="Arial" panose="020B0604020202020204" pitchFamily="34" charset="0"/>
                        <a:buChar char="•"/>
                      </a:pPr>
                      <a:r>
                        <a:rPr lang="es-ES_tradnl" sz="900" noProof="0" dirty="0" smtClean="0">
                          <a:solidFill>
                            <a:schemeClr val="tx1"/>
                          </a:solidFill>
                        </a:rPr>
                        <a:t>secciones</a:t>
                      </a:r>
                    </a:p>
                    <a:p>
                      <a:pPr marL="111125" indent="-111125">
                        <a:buFont typeface="Arial" panose="020B0604020202020204" pitchFamily="34" charset="0"/>
                        <a:buChar char="•"/>
                      </a:pPr>
                      <a:r>
                        <a:rPr lang="es-ES_tradnl" sz="900" noProof="0" dirty="0" smtClean="0">
                          <a:solidFill>
                            <a:schemeClr val="tx1"/>
                          </a:solidFill>
                        </a:rPr>
                        <a:t>define</a:t>
                      </a:r>
                    </a:p>
                    <a:p>
                      <a:pPr marL="111125" indent="-111125">
                        <a:buFont typeface="Arial" panose="020B0604020202020204" pitchFamily="34" charset="0"/>
                        <a:buChar char="•"/>
                      </a:pPr>
                      <a:r>
                        <a:rPr lang="es-ES_tradnl" sz="900" noProof="0" dirty="0" smtClean="0">
                          <a:solidFill>
                            <a:schemeClr val="tx1"/>
                          </a:solidFill>
                        </a:rPr>
                        <a:t>describe</a:t>
                      </a: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detalles concretos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05156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meaning of general academic and domain-specific words or phrases in a text relevant to a grade 4 topic or subject area.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words to describe-define</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determining the meaning of words and phrases as related to the Bridge,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context clues to determine word meaning.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define and describe words specific to the 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and use synonyms.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solidFill>
                            <a:schemeClr val="tx1"/>
                          </a:solidFill>
                        </a:rPr>
                        <a:t>context clues</a:t>
                      </a:r>
                    </a:p>
                    <a:p>
                      <a:pPr marL="171450" indent="-171450">
                        <a:buFont typeface="Arial" panose="020B0604020202020204" pitchFamily="34" charset="0"/>
                        <a:buChar char="•"/>
                      </a:pPr>
                      <a:r>
                        <a:rPr lang="en-US" sz="900" dirty="0" smtClean="0">
                          <a:solidFill>
                            <a:schemeClr val="tx1"/>
                          </a:solidFill>
                        </a:rPr>
                        <a:t>define</a:t>
                      </a:r>
                    </a:p>
                    <a:p>
                      <a:pPr marL="171450" indent="-171450">
                        <a:buFont typeface="Arial" panose="020B0604020202020204" pitchFamily="34" charset="0"/>
                        <a:buChar char="•"/>
                      </a:pPr>
                      <a:r>
                        <a:rPr lang="en-US" sz="900" dirty="0" smtClean="0">
                          <a:solidFill>
                            <a:schemeClr val="tx1"/>
                          </a:solidFill>
                        </a:rPr>
                        <a:t>describe</a:t>
                      </a:r>
                    </a:p>
                    <a:p>
                      <a:pPr marL="171450" indent="-171450">
                        <a:buFont typeface="Arial" panose="020B0604020202020204" pitchFamily="34" charset="0"/>
                        <a:buChar char="•"/>
                      </a:pPr>
                      <a:r>
                        <a:rPr lang="en-US" sz="900" dirty="0" smtClean="0">
                          <a:solidFill>
                            <a:schemeClr val="tx1"/>
                          </a:solidFill>
                        </a:rPr>
                        <a:t>determine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s-ES_tradnl" sz="900" noProof="0" dirty="0" smtClean="0">
                          <a:solidFill>
                            <a:schemeClr val="tx1"/>
                          </a:solidFill>
                        </a:rPr>
                        <a:t>___ contexto</a:t>
                      </a:r>
                    </a:p>
                    <a:p>
                      <a:pPr marL="0" indent="0">
                        <a:buFont typeface="Arial" panose="020B0604020202020204" pitchFamily="34" charset="0"/>
                        <a:buNone/>
                      </a:pPr>
                      <a:r>
                        <a:rPr lang="es-ES_tradnl" sz="900" noProof="0" dirty="0" smtClean="0">
                          <a:solidFill>
                            <a:schemeClr val="tx1"/>
                          </a:solidFill>
                        </a:rPr>
                        <a:t>definir</a:t>
                      </a:r>
                    </a:p>
                    <a:p>
                      <a:pPr marL="0" indent="0">
                        <a:buFont typeface="Arial" panose="020B0604020202020204" pitchFamily="34" charset="0"/>
                        <a:buNone/>
                      </a:pPr>
                      <a:r>
                        <a:rPr lang="es-ES_tradnl" sz="900" noProof="0" dirty="0" smtClean="0">
                          <a:solidFill>
                            <a:schemeClr val="tx1"/>
                          </a:solidFill>
                        </a:rPr>
                        <a:t>describir</a:t>
                      </a:r>
                    </a:p>
                    <a:p>
                      <a:pPr marL="0" indent="0">
                        <a:buFont typeface="Arial" panose="020B0604020202020204" pitchFamily="34" charset="0"/>
                        <a:buNone/>
                      </a:pPr>
                      <a:r>
                        <a:rPr lang="es-ES_tradnl" sz="900" noProof="0" dirty="0" smtClean="0">
                          <a:solidFill>
                            <a:schemeClr val="tx1"/>
                          </a:solidFill>
                        </a:rPr>
                        <a:t>determinar</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2920">
                <a:tc>
                  <a:txBody>
                    <a:bodyPr/>
                    <a:lstStyle/>
                    <a:p>
                      <a:pPr marL="171450" indent="-171450">
                        <a:buFont typeface="Arial" panose="020B0604020202020204" pitchFamily="34" charset="0"/>
                        <a:buChar char="•"/>
                      </a:pPr>
                      <a:r>
                        <a:rPr lang="en-US" sz="900" b="0" dirty="0" smtClean="0">
                          <a:solidFill>
                            <a:schemeClr val="tx1"/>
                          </a:solidFill>
                        </a:rPr>
                        <a:t>Definition and Description Chart </a:t>
                      </a:r>
                    </a:p>
                    <a:p>
                      <a:pPr marL="0" indent="0">
                        <a:buFont typeface="Arial" panose="020B0604020202020204" pitchFamily="34" charset="0"/>
                        <a:buNone/>
                      </a:pPr>
                      <a:r>
                        <a:rPr lang="en-US" sz="900" b="0" dirty="0" smtClean="0">
                          <a:solidFill>
                            <a:schemeClr val="tx1"/>
                          </a:solidFill>
                        </a:rPr>
                        <a:t>(words or phrases that could be used as Background Knowledge or a Hook in the introduction of a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the Definition and Descriptions Chart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and/or other resources (i.e., using synonyms, adjectives, adverbs) to  create definitions and descriptions examples of the Topic Tally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US" sz="10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6576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Grabbing the Reader’s Attention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recognize the Hook in a text (if present) and how it grabs the reader’s attention.</a:t>
                      </a:r>
                    </a:p>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compare the definition and description examples to the Hook in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860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the Background Knowledge and Hook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02920">
                <a:tc gridSpan="5">
                  <a:txBody>
                    <a:bodyPr/>
                    <a:lstStyle/>
                    <a:p>
                      <a:pPr marL="0" marR="0" lvl="0" indent="0" algn="l" defTabSz="777240" rtl="0" eaLnBrk="1" fontAlgn="auto" latinLnBrk="0" hangingPunct="1">
                        <a:lnSpc>
                          <a:spcPct val="100000"/>
                        </a:lnSpc>
                        <a:spcBef>
                          <a:spcPts val="0"/>
                        </a:spcBef>
                        <a:spcAft>
                          <a:spcPts val="0"/>
                        </a:spcAft>
                        <a:buClrTx/>
                        <a:buSzTx/>
                        <a:buFont typeface="Arial" charset="0"/>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From the 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a text that has necessary components (hook/bridge).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be integrated with this lesson.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13</a:t>
            </a:fld>
            <a:endParaRPr lang="en-US" dirty="0"/>
          </a:p>
        </p:txBody>
      </p:sp>
    </p:spTree>
    <p:extLst>
      <p:ext uri="{BB962C8B-B14F-4D97-AF65-F5344CB8AC3E}">
        <p14:creationId xmlns:p14="http://schemas.microsoft.com/office/powerpoint/2010/main" val="293253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3527376469"/>
              </p:ext>
            </p:extLst>
          </p:nvPr>
        </p:nvGraphicFramePr>
        <p:xfrm>
          <a:off x="129275" y="1312105"/>
          <a:ext cx="7556767" cy="8184801"/>
        </p:xfrm>
        <a:graphic>
          <a:graphicData uri="http://schemas.openxmlformats.org/drawingml/2006/table">
            <a:tbl>
              <a:tblPr firstRow="1" bandRow="1">
                <a:noFill/>
              </a:tblPr>
              <a:tblGrid>
                <a:gridCol w="464102"/>
                <a:gridCol w="2743706"/>
                <a:gridCol w="227083"/>
                <a:gridCol w="513317"/>
                <a:gridCol w="1515599"/>
                <a:gridCol w="1046480"/>
                <a:gridCol w="1046480"/>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Topic of the student’s draft?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Select (write or edit) a text with a weak introduction that needs revision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Preparing to Revise the </a:t>
                      </a:r>
                    </a:p>
                    <a:p>
                      <a:pPr marL="0" marR="0" lvl="0" indent="0" algn="l" rtl="0">
                        <a:spcBef>
                          <a:spcPts val="0"/>
                        </a:spcBef>
                        <a:buSzPct val="25000"/>
                        <a:buNone/>
                      </a:pPr>
                      <a:r>
                        <a:rPr lang="en-US" sz="1300" b="1" u="none" strike="noStrike" cap="none" baseline="0" dirty="0" smtClean="0"/>
                        <a:t>Introduction:   Lesson 3-1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RI.1, W.2a</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6">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was the topic sentence/main idea in the text _____? What is the purpose of a topic sentence?”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bridge in the text _____?  What is the purpose of the bridge?”</a:t>
                      </a:r>
                    </a:p>
                    <a:p>
                      <a:pPr marL="115888" marR="0" lvl="0" indent="0">
                        <a:spcBef>
                          <a:spcPts val="0"/>
                        </a:spcBef>
                        <a:spcAft>
                          <a:spcPts val="0"/>
                        </a:spcAft>
                        <a:buFont typeface="Symbol"/>
                        <a:buNone/>
                      </a:pPr>
                      <a:r>
                        <a:rPr lang="en-US" sz="1100" kern="1200" dirty="0" smtClean="0">
                          <a:solidFill>
                            <a:schemeClr val="tx1"/>
                          </a:solidFill>
                          <a:effectLst/>
                          <a:latin typeface="+mn-lt"/>
                          <a:ea typeface="+mn-ea"/>
                          <a:cs typeface="+mn-cs"/>
                        </a:rPr>
                        <a:t>“ Thinking back to the work we’ve done so far, we learned about topics, topic sentences and main ideas, and bridges with  hooks.  These make up the parts of a good introduction.” </a:t>
                      </a:r>
                      <a:endParaRPr lang="en-US" sz="1500" dirty="0" smtClean="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A draft means the writing piece is not yet complete.  In this draft, the introduction is not yet finished.”</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r>
                        <a:rPr lang="en-US" sz="1000" dirty="0" smtClean="0"/>
                        <a:t>  </a:t>
                      </a:r>
                      <a:r>
                        <a:rPr lang="en-US" sz="1000" b="1" dirty="0" smtClean="0"/>
                        <a:t>Know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000" b="1" dirty="0" smtClean="0"/>
                        <a:t>New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1177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60325">
                        <a:buFont typeface="Arial" panose="020B0604020202020204" pitchFamily="34" charset="0"/>
                        <a:buChar char="•"/>
                      </a:pPr>
                      <a:r>
                        <a:rPr lang="en-US" sz="1000" dirty="0" smtClean="0"/>
                        <a:t>  hot</a:t>
                      </a:r>
                    </a:p>
                    <a:p>
                      <a:pPr marL="171450" indent="-60325">
                        <a:buFont typeface="Arial" panose="020B0604020202020204" pitchFamily="34" charset="0"/>
                        <a:buChar char="•"/>
                      </a:pPr>
                      <a:r>
                        <a:rPr lang="en-US" sz="1000" baseline="0" dirty="0" smtClean="0"/>
                        <a:t>  lava</a:t>
                      </a:r>
                    </a:p>
                    <a:p>
                      <a:pPr marL="171450" indent="-60325">
                        <a:buFont typeface="Arial" panose="020B0604020202020204" pitchFamily="34" charset="0"/>
                        <a:buChar char="•"/>
                      </a:pPr>
                      <a:r>
                        <a:rPr lang="en-US" sz="1000" baseline="0" dirty="0" smtClean="0"/>
                        <a:t>  scary</a:t>
                      </a:r>
                    </a:p>
                    <a:p>
                      <a:pPr marL="171450" indent="-60325">
                        <a:buFont typeface="Arial" panose="020B0604020202020204" pitchFamily="34" charset="0"/>
                        <a:buChar char="•"/>
                      </a:pPr>
                      <a:r>
                        <a:rPr lang="en-US" sz="1000" baseline="0" dirty="0" smtClean="0"/>
                        <a:t>  not safe</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11125">
                        <a:buFont typeface="Arial" panose="020B0604020202020204" pitchFamily="34" charset="0"/>
                        <a:buChar char="•"/>
                      </a:pPr>
                      <a:r>
                        <a:rPr lang="en-US" sz="1000" dirty="0" smtClean="0"/>
                        <a:t>scientists</a:t>
                      </a:r>
                      <a:r>
                        <a:rPr lang="en-US" sz="1000" baseline="0" dirty="0" smtClean="0"/>
                        <a:t> use data</a:t>
                      </a:r>
                    </a:p>
                    <a:p>
                      <a:pPr marL="171450" indent="-111125">
                        <a:buFont typeface="Arial" panose="020B0604020202020204" pitchFamily="34" charset="0"/>
                        <a:buChar char="•"/>
                      </a:pPr>
                      <a:r>
                        <a:rPr lang="en-US" sz="1000" baseline="0" dirty="0" smtClean="0"/>
                        <a:t>they track changes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268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Start /Complete  Lesson 1 – Part 1 #1-4, from the READ section: </a:t>
                      </a:r>
                      <a:r>
                        <a:rPr kumimoji="0" lang="en-US" sz="1200" b="1" i="0" u="sng"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Let’s look at our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again.  Are any of the words referring to  the same thing?   Are there other words from the text that mean the same thing as the Tally Topic words?  Can we add them to the Topic Tally words?”</a:t>
                      </a:r>
                    </a:p>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Revisit:</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Explain that because some words are referring to the same thing they can be  grouped together.  Group the words and recount the tallies.  </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“When we grouped the words did the Topic change?  Why or Why not?”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1030986">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800" dirty="0" smtClean="0"/>
                        <a:t>   </a:t>
                      </a:r>
                      <a:r>
                        <a:rPr lang="en-US" sz="1000" dirty="0" smtClean="0"/>
                        <a:t>Colima </a:t>
                      </a:r>
                      <a:r>
                        <a:rPr lang="en-US" sz="1000" b="1" dirty="0" smtClean="0"/>
                        <a:t>IIII  + </a:t>
                      </a:r>
                      <a:r>
                        <a:rPr lang="en-US" sz="1000" b="0" dirty="0" smtClean="0"/>
                        <a:t>Volcano </a:t>
                      </a:r>
                      <a:r>
                        <a:rPr lang="en-US" sz="1000" b="1" dirty="0" smtClean="0"/>
                        <a:t>III + </a:t>
                      </a:r>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21790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9706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61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4"/>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2314" y="115416"/>
            <a:ext cx="2873728" cy="887707"/>
          </a:xfrm>
          <a:prstGeom prst="rect">
            <a:avLst/>
          </a:prstGeom>
        </p:spPr>
        <p:txBody>
          <a:bodyPr wrap="square" lIns="101811" tIns="50906" rIns="101811" bIns="50906">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Preparing to Revise</a:t>
            </a:r>
          </a:p>
          <a:p>
            <a:pPr lvl="0" algn="ctr">
              <a:buSzPct val="25000"/>
            </a:pPr>
            <a:r>
              <a:rPr lang="en-US" sz="17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700" b="1" dirty="0">
                <a:solidFill>
                  <a:srgbClr val="C00000"/>
                </a:solidFill>
                <a:effectLst>
                  <a:outerShdw blurRad="38100" dist="38100" dir="2700000" algn="tl">
                    <a:srgbClr val="000000">
                      <a:alpha val="43137"/>
                    </a:srgbClr>
                  </a:outerShdw>
                </a:effectLst>
              </a:rPr>
              <a:t>Lesson 3 - Part 1</a:t>
            </a:r>
          </a:p>
        </p:txBody>
      </p:sp>
      <p:sp>
        <p:nvSpPr>
          <p:cNvPr id="2" name="TextBox 1"/>
          <p:cNvSpPr txBox="1"/>
          <p:nvPr/>
        </p:nvSpPr>
        <p:spPr>
          <a:xfrm>
            <a:off x="1117357" y="386671"/>
            <a:ext cx="2775136" cy="768253"/>
          </a:xfrm>
          <a:prstGeom prst="rect">
            <a:avLst/>
          </a:prstGeom>
          <a:noFill/>
        </p:spPr>
        <p:txBody>
          <a:bodyPr wrap="square" lIns="91368" tIns="45682" rIns="91368" bIns="45682" rtlCol="0">
            <a:spAutoFit/>
          </a:bodyPr>
          <a:lstStyle/>
          <a:p>
            <a:pPr algn="ctr"/>
            <a:r>
              <a:rPr lang="en-US" sz="2200" dirty="0">
                <a:latin typeface="Arial Black" panose="020B0A04020102020204" pitchFamily="34" charset="0"/>
              </a:rPr>
              <a:t>WRITE TO REVISE</a:t>
            </a:r>
          </a:p>
        </p:txBody>
      </p:sp>
      <p:grpSp>
        <p:nvGrpSpPr>
          <p:cNvPr id="101" name="Shape 101"/>
          <p:cNvGrpSpPr/>
          <p:nvPr/>
        </p:nvGrpSpPr>
        <p:grpSpPr>
          <a:xfrm>
            <a:off x="3530212" y="-71334"/>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1" y="-31314"/>
            <a:ext cx="558496" cy="846375"/>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484506" y="6522880"/>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27909" y="1199037"/>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04314" y="7690925"/>
            <a:ext cx="306995" cy="65294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14</a:t>
            </a:fld>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pic>
        <p:nvPicPr>
          <p:cNvPr id="1026"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304350" y="4214611"/>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6692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5009202"/>
              </p:ext>
            </p:extLst>
          </p:nvPr>
        </p:nvGraphicFramePr>
        <p:xfrm>
          <a:off x="137645" y="547165"/>
          <a:ext cx="7539296" cy="8691376"/>
        </p:xfrm>
        <a:graphic>
          <a:graphicData uri="http://schemas.openxmlformats.org/drawingml/2006/table">
            <a:tbl>
              <a:tblPr firstRow="1" bandRow="1">
                <a:tableStyleId>{5C22544A-7EE6-4342-B048-85BDC9FD1C3A}</a:tableStyleId>
              </a:tblPr>
              <a:tblGrid>
                <a:gridCol w="2773202"/>
                <a:gridCol w="784190"/>
                <a:gridCol w="2072717"/>
                <a:gridCol w="844061"/>
                <a:gridCol w="1065126"/>
              </a:tblGrid>
              <a:tr h="115824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700" b="1" i="0" u="none" strike="noStrike" kern="1200" cap="none" spc="0" normalizeH="0" baseline="0" noProof="0" dirty="0" smtClean="0">
                          <a:ln>
                            <a:noFill/>
                          </a:ln>
                          <a:solidFill>
                            <a:srgbClr val="C00000"/>
                          </a:solidFill>
                          <a:effectLst/>
                          <a:uLnTx/>
                          <a:uFillTx/>
                          <a:latin typeface="+mn-lt"/>
                          <a:ea typeface="+mn-ea"/>
                          <a:cs typeface="+mn-cs"/>
                        </a:rPr>
                        <a:t> 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Preparing to Revise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fourth grade students identify the Topic of a text (introducing draft)?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RI.1, W.2a</a:t>
                      </a:r>
                      <a:endParaRPr kumimoji="0" lang="en-US" sz="1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Topic of a text (in a student’s draft).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50521">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60249">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details and examples in a text when explaining what the text says explicitly and when drawing inferences from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to identify the Topic of a text ( a “student’s”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to identify the topic of a student’s draft,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and explain how repeated details and examples provide clues or inferences needed to identify the Topic of a text (a draft).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notes explicit textual references (paragraphs or sections) of details and examples.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Topic (subject) of a text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88721">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refer</a:t>
                      </a:r>
                    </a:p>
                    <a:p>
                      <a:pPr marL="112713" indent="-112713">
                        <a:buFont typeface="Arial" panose="020B0604020202020204" pitchFamily="34" charset="0"/>
                        <a:buChar char="•"/>
                      </a:pPr>
                      <a:r>
                        <a:rPr lang="en-US" sz="900" dirty="0" smtClean="0"/>
                        <a:t>explicitly</a:t>
                      </a:r>
                    </a:p>
                    <a:p>
                      <a:pPr marL="112713" indent="-112713">
                        <a:buFont typeface="Arial" panose="020B0604020202020204" pitchFamily="34" charset="0"/>
                        <a:buChar char="•"/>
                      </a:pPr>
                      <a:r>
                        <a:rPr lang="en-US" sz="900" dirty="0" smtClean="0"/>
                        <a:t>draft</a:t>
                      </a:r>
                    </a:p>
                    <a:p>
                      <a:pPr marL="112713" indent="-112713">
                        <a:buFont typeface="Arial" panose="020B0604020202020204" pitchFamily="34" charset="0"/>
                        <a:buChar char="•"/>
                      </a:pPr>
                      <a:r>
                        <a:rPr lang="en-US" sz="900" dirty="0" smtClean="0"/>
                        <a:t>topic</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clues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inferences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tabLst>
                          <a:tab pos="60325" algn="l"/>
                        </a:tabLst>
                      </a:pPr>
                      <a:r>
                        <a:rPr lang="es-ES_tradnl" sz="900" noProof="0" dirty="0" smtClean="0">
                          <a:solidFill>
                            <a:schemeClr val="tx1"/>
                          </a:solidFill>
                        </a:rPr>
                        <a:t>referir</a:t>
                      </a:r>
                    </a:p>
                    <a:p>
                      <a:pPr marL="111125" indent="-111125">
                        <a:buFont typeface="Arial" panose="020B0604020202020204" pitchFamily="34" charset="0"/>
                        <a:buChar char="•"/>
                        <a:tabLst>
                          <a:tab pos="60325" algn="l"/>
                        </a:tabLst>
                      </a:pPr>
                      <a:r>
                        <a:rPr lang="es-ES_tradnl" sz="900" noProof="0" dirty="0" smtClean="0">
                          <a:solidFill>
                            <a:schemeClr val="tx1"/>
                          </a:solidFill>
                        </a:rPr>
                        <a:t>explícitamente</a:t>
                      </a:r>
                    </a:p>
                    <a:p>
                      <a:pPr marL="111125" indent="-111125">
                        <a:buFont typeface="Arial" panose="020B0604020202020204" pitchFamily="34" charset="0"/>
                        <a:buChar char="•"/>
                        <a:tabLst>
                          <a:tab pos="60325" algn="l"/>
                        </a:tabLst>
                      </a:pPr>
                      <a:r>
                        <a:rPr lang="es-ES_tradnl" sz="900" noProof="0" dirty="0" smtClean="0">
                          <a:solidFill>
                            <a:schemeClr val="tx1"/>
                          </a:solidFill>
                        </a:rPr>
                        <a:t>tópico (tema)</a:t>
                      </a:r>
                    </a:p>
                    <a:p>
                      <a:pPr marL="0" indent="0">
                        <a:buFont typeface="Arial" panose="020B0604020202020204" pitchFamily="34" charset="0"/>
                        <a:buNone/>
                        <a:tabLst>
                          <a:tab pos="60325" algn="l"/>
                        </a:tabLst>
                      </a:pPr>
                      <a:endParaRPr lang="es-ES_tradnl" sz="900" noProof="0" dirty="0" smtClean="0">
                        <a:solidFill>
                          <a:schemeClr val="tx1"/>
                        </a:solidFill>
                      </a:endParaRPr>
                    </a:p>
                    <a:p>
                      <a:pPr marL="0" indent="0">
                        <a:buFont typeface="Arial" panose="020B0604020202020204" pitchFamily="34" charset="0"/>
                        <a:buNone/>
                        <a:tabLst>
                          <a:tab pos="60325" algn="l"/>
                        </a:tabLst>
                      </a:pPr>
                      <a:endParaRPr lang="es-ES_tradnl" sz="900" noProof="0" dirty="0" smtClean="0">
                        <a:solidFill>
                          <a:schemeClr val="tx1"/>
                        </a:solidFill>
                      </a:endParaRPr>
                    </a:p>
                    <a:p>
                      <a:pPr marL="111125" indent="-111125">
                        <a:buFont typeface="Arial" panose="020B0604020202020204" pitchFamily="34" charset="0"/>
                        <a:buChar char="•"/>
                        <a:tabLst>
                          <a:tab pos="60325" algn="l"/>
                        </a:tabLst>
                      </a:pPr>
                      <a:r>
                        <a:rPr lang="es-ES_tradnl" sz="900" noProof="0" dirty="0" smtClean="0">
                          <a:solidFill>
                            <a:schemeClr val="tx1"/>
                          </a:solidFill>
                        </a:rPr>
                        <a:t>inferencias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92772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demonstrating that students can explain how they identified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locate the topic of a text, students need to be able to….</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refers to previous notes.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organize repeated and related information  in paragraphs and sections,  to confirm what the Topic is.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groups related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facts, definitions, concrete details, quotations, or other information and examples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to confirm the Topic.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uses context clues and inferencing skills to identify related information.</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stated Topic of the text and explain how they identified the Topic (i.e., “Based on the information I’ve grouped in the graphic organizer, I can tell that the topic of the text is ______.”  For instance in paragraph/section ____ the author states that “______ - quote.”)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2713" indent="-112713">
                        <a:buFont typeface="Arial" panose="020B0604020202020204" pitchFamily="34" charset="0"/>
                        <a:buChar char="•"/>
                      </a:pPr>
                      <a:r>
                        <a:rPr lang="en-US" sz="900" dirty="0" smtClean="0"/>
                        <a:t>topic</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concrete details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quotations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examples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context clues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inference</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r>
                        <a:rPr lang="es-ES_tradnl" sz="900" noProof="0" dirty="0" smtClean="0">
                          <a:solidFill>
                            <a:schemeClr val="tx1"/>
                          </a:solidFill>
                        </a:rPr>
                        <a:t>tópico (tema)</a:t>
                      </a:r>
                    </a:p>
                    <a:p>
                      <a:pPr marL="111125" indent="-111125">
                        <a:buFont typeface="Arial" panose="020B0604020202020204" pitchFamily="34" charset="0"/>
                        <a:buChar char="•"/>
                      </a:pPr>
                      <a:r>
                        <a:rPr lang="es-ES_tradnl" sz="900" noProof="0" dirty="0" smtClean="0">
                          <a:solidFill>
                            <a:schemeClr val="tx1"/>
                          </a:solidFill>
                        </a:rPr>
                        <a:t>grupo</a:t>
                      </a:r>
                    </a:p>
                    <a:p>
                      <a:pPr marL="111125" indent="-111125">
                        <a:buFont typeface="Arial" panose="020B0604020202020204" pitchFamily="34" charset="0"/>
                        <a:buChar char="•"/>
                      </a:pPr>
                      <a:r>
                        <a:rPr lang="es-ES_tradnl" sz="900" noProof="0" dirty="0" smtClean="0">
                          <a:solidFill>
                            <a:schemeClr val="tx1"/>
                          </a:solidFill>
                        </a:rPr>
                        <a:t>relacionado</a:t>
                      </a: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detalles concretos</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ejemplos</a:t>
                      </a:r>
                    </a:p>
                    <a:p>
                      <a:pPr marL="111125" indent="-111125">
                        <a:buFont typeface="Arial" panose="020B0604020202020204" pitchFamily="34" charset="0"/>
                        <a:buChar char="•"/>
                      </a:pPr>
                      <a:r>
                        <a:rPr lang="es-ES_tradnl" sz="900" noProof="0" dirty="0" smtClean="0">
                          <a:solidFill>
                            <a:schemeClr val="tx1"/>
                          </a:solidFill>
                        </a:rPr>
                        <a:t>____ contexto</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inferencias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6576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673040">
                <a:tc>
                  <a:txBody>
                    <a:bodyPr/>
                    <a:lstStyle/>
                    <a:p>
                      <a:pPr marL="171450" indent="-171450">
                        <a:buFont typeface="Arial" panose="020B0604020202020204" pitchFamily="34" charset="0"/>
                        <a:buChar char="•"/>
                      </a:pPr>
                      <a:r>
                        <a:rPr lang="en-US" sz="900" b="0" dirty="0" smtClean="0">
                          <a:solidFill>
                            <a:schemeClr val="tx1"/>
                          </a:solidFill>
                        </a:rPr>
                        <a:t>Topic Tally Chart (Grouping Words</a:t>
                      </a:r>
                      <a:r>
                        <a:rPr lang="en-US" sz="900" b="0" baseline="0" dirty="0" smtClean="0">
                          <a:solidFill>
                            <a:schemeClr val="tx1"/>
                          </a:solidFill>
                        </a:rPr>
                        <a:t> by Meaning)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find again and again words and be able to tally them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revise the Topic Tally chart by grouping the words that refer to the same thing (may include synonyms, pronouns, etc..).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name the Topic based on the again and again words.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add additional words from the text to the Topic Tally words if  they refer to the same thing.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Topic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7240">
                <a:tc gridSpan="5">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be integrated with this lesson.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Words that refer to the “same thing,” are not synonyms and should not be taught as thus.  For instance Ted can be referred to as him.  Ted and Him are not synonyms but refer to the same thing.  This is a very important concept when grouping on the Topic Tally Chart.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15</a:t>
            </a:fld>
            <a:endParaRPr lang="en-US" dirty="0"/>
          </a:p>
        </p:txBody>
      </p:sp>
    </p:spTree>
    <p:extLst>
      <p:ext uri="{BB962C8B-B14F-4D97-AF65-F5344CB8AC3E}">
        <p14:creationId xmlns:p14="http://schemas.microsoft.com/office/powerpoint/2010/main" val="40099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695" y="131103"/>
            <a:ext cx="2873728" cy="626097"/>
          </a:xfrm>
          <a:prstGeom prst="rect">
            <a:avLst/>
          </a:prstGeom>
        </p:spPr>
        <p:txBody>
          <a:bodyPr wrap="square" lIns="101811" tIns="50906" rIns="101811" bIns="50906">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Revise the Topic Sentence Lesson 3 – Part 2</a:t>
            </a:r>
          </a:p>
        </p:txBody>
      </p:sp>
      <p:grpSp>
        <p:nvGrpSpPr>
          <p:cNvPr id="4" name="Group 3"/>
          <p:cNvGrpSpPr/>
          <p:nvPr/>
        </p:nvGrpSpPr>
        <p:grpSpPr>
          <a:xfrm>
            <a:off x="3462735"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87597" y="400433"/>
            <a:ext cx="2775136"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1" name="Group 10"/>
          <p:cNvGrpSpPr/>
          <p:nvPr/>
        </p:nvGrpSpPr>
        <p:grpSpPr>
          <a:xfrm rot="20998471">
            <a:off x="339119" y="7123594"/>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408634733"/>
              </p:ext>
            </p:extLst>
          </p:nvPr>
        </p:nvGraphicFramePr>
        <p:xfrm>
          <a:off x="114111" y="766282"/>
          <a:ext cx="7556768" cy="9195065"/>
        </p:xfrm>
        <a:graphic>
          <a:graphicData uri="http://schemas.openxmlformats.org/drawingml/2006/table">
            <a:tbl>
              <a:tblPr firstRow="1" bandRow="1">
                <a:noFill/>
              </a:tblPr>
              <a:tblGrid>
                <a:gridCol w="464102"/>
                <a:gridCol w="2743706"/>
                <a:gridCol w="227083"/>
                <a:gridCol w="513317"/>
                <a:gridCol w="1222918"/>
                <a:gridCol w="2385642"/>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Topic Sentence to make it clearer? </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4">
                  <a:txBody>
                    <a:bodyPr/>
                    <a:lstStyle/>
                    <a:p>
                      <a:pPr marL="0" marR="0" lvl="0" indent="0" algn="l" rtl="0">
                        <a:spcBef>
                          <a:spcPts val="0"/>
                        </a:spcBef>
                        <a:buSzPct val="25000"/>
                        <a:buNone/>
                      </a:pPr>
                      <a:r>
                        <a:rPr lang="en-US" sz="1300" b="1" u="none" strike="noStrike" cap="none" baseline="0" dirty="0" smtClean="0"/>
                        <a:t>Revising the Topic Sentence in an</a:t>
                      </a:r>
                    </a:p>
                    <a:p>
                      <a:pPr marL="0" marR="0" lvl="0" indent="0" algn="l" rtl="0">
                        <a:spcBef>
                          <a:spcPts val="0"/>
                        </a:spcBef>
                        <a:buSzPct val="25000"/>
                        <a:buNone/>
                      </a:pPr>
                      <a:r>
                        <a:rPr lang="en-US" sz="1300" b="1" u="none" strike="noStrike" cap="none" baseline="0" dirty="0" smtClean="0"/>
                        <a:t>Introduction:   Lesson 3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8">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4">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448">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add, delete or change parts of a Topic Sentence to make it clearer.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a:t>
                      </a:r>
                    </a:p>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Review 3 parts of an Introduction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refer to TBEAR Graphic from previous lesson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know?    Why do we need to know the topic?”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What is Revising?  Revising the Topic Sentence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A draft means the article is not finished.  The student wants to revise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the introduction. Revising means to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add, delete or change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something in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 it is clearer.” </a:t>
                      </a:r>
                      <a:r>
                        <a:rPr lang="en-US" sz="1100" b="0" i="0" dirty="0" smtClean="0">
                          <a:effectLst/>
                          <a:latin typeface="Garamond" panose="02020404030301010803" pitchFamily="18" charset="0"/>
                          <a:hlinkClick r:id="rId6" tooltip="https://www.youtube.com/watch?v=gaaoMO5MdgU&#10;Cmd+Click or tap to follow the link"/>
                        </a:rPr>
                        <a:t>Revision UTube Demo</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Tell the students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and have them highlight it in the text.  </a:t>
                      </a:r>
                      <a:endParaRPr kumimoji="0" lang="en-US" sz="1100" b="1" i="0" u="none" strike="noStrike" kern="1200" cap="none" spc="0" normalizeH="0" baseline="0" noProof="0" dirty="0" smtClean="0">
                        <a:ln>
                          <a:noFill/>
                        </a:ln>
                        <a:solidFill>
                          <a:srgbClr val="0070C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sng" strike="noStrike" kern="1200" cap="none" spc="0" normalizeH="0" baseline="0" noProof="0" dirty="0" smtClean="0">
                          <a:ln>
                            <a:noFill/>
                          </a:ln>
                          <a:solidFill>
                            <a:prstClr val="black"/>
                          </a:solidFill>
                          <a:effectLst/>
                          <a:uLnTx/>
                          <a:uFillTx/>
                          <a:latin typeface="+mn-lt"/>
                          <a:ea typeface="+mn-ea"/>
                          <a:cs typeface="+mn-cs"/>
                        </a:rPr>
                        <a:t>  </a:t>
                      </a: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Reading–Preparing to Revise the Topic Sentence</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the article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 your copy of the text to show how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You can use ideas from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K/N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Chart.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 Topic Sentence should tell what the author wants the readers to know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MOST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 topic.</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Topic Sentence clearer?” (Record the students’ ideas)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Students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Topic Sentence).</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mn-ea"/>
                        <a:cs typeface="+mn-cs"/>
                      </a:endParaRP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Adding, Deleting or Changing the Topic Sentence</a:t>
                      </a: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Examples</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needs more information added.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why scientists are worried.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eruption and volcano.</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There’s not much to take away!</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I’d change some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Show the students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symbols on the Revision Sheet (use an overhead).  Discuss how each symbol is used on the Revision Sheet.</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revising the students Topic Sentence of the  introduction using the Revision Sheet.”  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“Think Alouds.” If desired, use the power point illustration. (must be downloaded as a power point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7"/>
                          <a:rtl val="0"/>
                        </a:rPr>
                        <a:t>Revising a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Revisit:</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Topic Sentence clearer than the one in the student’s first draft?  How do you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17145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9220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a:t>
                      </a: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534764">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  Topic: </a:t>
                      </a: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9739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the revised sentence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22" name="Picture 21"/>
          <p:cNvPicPr>
            <a:picLocks noChangeAspect="1"/>
          </p:cNvPicPr>
          <p:nvPr/>
        </p:nvPicPr>
        <p:blipFill rotWithShape="1">
          <a:blip r:embed="rId8"/>
          <a:srcRect l="23375" t="43778" r="67058" b="37259"/>
          <a:stretch/>
        </p:blipFill>
        <p:spPr>
          <a:xfrm>
            <a:off x="5990436" y="796277"/>
            <a:ext cx="1665986" cy="856830"/>
          </a:xfrm>
          <a:prstGeom prst="rect">
            <a:avLst/>
          </a:prstGeom>
        </p:spPr>
      </p:pic>
      <p:grpSp>
        <p:nvGrpSpPr>
          <p:cNvPr id="18" name="Group 17"/>
          <p:cNvGrpSpPr/>
          <p:nvPr/>
        </p:nvGrpSpPr>
        <p:grpSpPr>
          <a:xfrm rot="20667221">
            <a:off x="307083" y="7840873"/>
            <a:ext cx="2586868"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16</a:t>
            </a:fld>
            <a:endParaRPr lang="en-US" dirty="0"/>
          </a:p>
        </p:txBody>
      </p:sp>
    </p:spTree>
    <p:extLst>
      <p:ext uri="{BB962C8B-B14F-4D97-AF65-F5344CB8AC3E}">
        <p14:creationId xmlns:p14="http://schemas.microsoft.com/office/powerpoint/2010/main" val="320497661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52828562"/>
              </p:ext>
            </p:extLst>
          </p:nvPr>
        </p:nvGraphicFramePr>
        <p:xfrm>
          <a:off x="135172" y="258177"/>
          <a:ext cx="7551818" cy="9543291"/>
        </p:xfrm>
        <a:graphic>
          <a:graphicData uri="http://schemas.openxmlformats.org/drawingml/2006/table">
            <a:tbl>
              <a:tblPr firstRow="1" bandRow="1">
                <a:tableStyleId>{5C22544A-7EE6-4342-B048-85BDC9FD1C3A}</a:tableStyleId>
              </a:tblPr>
              <a:tblGrid>
                <a:gridCol w="2916548"/>
                <a:gridCol w="480447"/>
                <a:gridCol w="223028"/>
                <a:gridCol w="2133140"/>
                <a:gridCol w="934497"/>
                <a:gridCol w="864158"/>
              </a:tblGrid>
              <a:tr h="1264921">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Revise the Topic Sentence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fourth grade students revise a Topic Sentence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RI.2, W.2a</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add, delete or change parts of a Topic Sentence to make it clearer (of a student’s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1336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CCSS.ELA-LITERACY.RI.4.2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main idea of a text and explain how it is supported by key details; summarize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revising a pre-selected Topic Sentence of a student’s draft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Students in Grade 4 should practice note-taking whenever possible, remembering to number paragraphs or sections.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preparing to revise a pre-selected Topic Sentence,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the pre-selected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what a Main Idea (Topic Sentence) should include (which Key Details support and are relevant).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have a more refined system of note-taking (writing in the margins, anecdotal, etc.…) while reading of what could be added, deleted or changed (a prelude to finding evidence).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 what changes they would make to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800" b="1" dirty="0" smtClean="0"/>
                        <a:t>Academic</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Cognates</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6116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7475" marR="0" lvl="0" indent="-11747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draft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delete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change </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idea</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summarize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Revisar</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idea</a:t>
                      </a:r>
                      <a:r>
                        <a:rPr lang="es-ES_tradnl" sz="900" baseline="0" noProof="0" dirty="0" smtClean="0">
                          <a:solidFill>
                            <a:schemeClr val="tx1"/>
                          </a:solidFill>
                        </a:rPr>
                        <a:t>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10896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endPar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revising a pre-selected Topic Sentence of a student’s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revising a pre-selected Topic Sentence, students need to be able to…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knows a Topic Sentence is a written summary of what the author wants a reader to know MOST and reflects the Main Idea of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back to their own notes for possible Topic Sentence revisions.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have organized facts, definitions, concrete details, quotes or other examples from the text to revise the Topic  Sentence (grouped information).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distinguish between Main Idea and supporting Key Details.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revise the Topic Sentence with very little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explain their revisions to the Topic Sentence (e.g., “ I added _____ to (deleted from, changed to/the).. the Topic Sentence because_____.”).</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organize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distinguish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quotations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examples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organizar</a:t>
                      </a:r>
                    </a:p>
                    <a:p>
                      <a:pPr marL="111125" indent="-111125">
                        <a:buFont typeface="Arial" panose="020B0604020202020204" pitchFamily="34" charset="0"/>
                        <a:buChar char="•"/>
                      </a:pPr>
                      <a:r>
                        <a:rPr lang="es-ES_tradnl" sz="900" noProof="0" dirty="0" smtClean="0">
                          <a:solidFill>
                            <a:schemeClr val="tx1"/>
                          </a:solidFill>
                        </a:rPr>
                        <a:t>distinguir</a:t>
                      </a:r>
                    </a:p>
                    <a:p>
                      <a:pPr marL="111125" indent="-111125">
                        <a:buFont typeface="Arial" panose="020B0604020202020204" pitchFamily="34" charset="0"/>
                        <a:buChar char="•"/>
                      </a:pPr>
                      <a:r>
                        <a:rPr lang="es-ES_tradnl" sz="900" noProof="0" dirty="0" smtClean="0">
                          <a:solidFill>
                            <a:schemeClr val="tx1"/>
                          </a:solidFill>
                        </a:rPr>
                        <a:t>idea ____</a:t>
                      </a:r>
                    </a:p>
                    <a:p>
                      <a:pPr marL="111125" indent="-111125">
                        <a:buFont typeface="Arial" panose="020B0604020202020204" pitchFamily="34" charset="0"/>
                        <a:buChar char="•"/>
                      </a:pPr>
                      <a:r>
                        <a:rPr lang="es-ES_tradnl" sz="900" noProof="0" dirty="0" smtClean="0">
                          <a:solidFill>
                            <a:schemeClr val="tx1"/>
                          </a:solidFill>
                        </a:rPr>
                        <a:t>grupo</a:t>
                      </a:r>
                    </a:p>
                    <a:p>
                      <a:pPr marL="111125" indent="-111125">
                        <a:buFont typeface="Arial" panose="020B0604020202020204" pitchFamily="34" charset="0"/>
                        <a:buChar char="•"/>
                      </a:pPr>
                      <a:r>
                        <a:rPr lang="es-ES_tradnl" sz="900" noProof="0" dirty="0" smtClean="0">
                          <a:solidFill>
                            <a:schemeClr val="tx1"/>
                          </a:solidFill>
                        </a:rPr>
                        <a:t>detalles</a:t>
                      </a: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Ejemplos</a:t>
                      </a:r>
                    </a:p>
                    <a:p>
                      <a:pPr marL="0" indent="0">
                        <a:buFont typeface="Arial" panose="020B0604020202020204" pitchFamily="34" charset="0"/>
                        <a:buNone/>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revisar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8600">
                <a:tc gridSpan="2">
                  <a:txBody>
                    <a:bodyPr/>
                    <a:lstStyle/>
                    <a:p>
                      <a:pPr marL="285750" indent="-285750">
                        <a:buFont typeface="Arial" panose="020B0604020202020204" pitchFamily="34" charset="0"/>
                        <a:buChar char="•"/>
                      </a:pPr>
                      <a:r>
                        <a:rPr lang="en-US" sz="900" b="0" dirty="0" smtClean="0"/>
                        <a:t>Highlight the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on their own copy of the text, students will highlight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2920">
                <a:tc gridSpan="2">
                  <a:txBody>
                    <a:bodyPr/>
                    <a:lstStyle/>
                    <a:p>
                      <a:pPr marL="285750" indent="-285750">
                        <a:buFont typeface="Arial" panose="020B0604020202020204" pitchFamily="34" charset="0"/>
                        <a:buChar char="•"/>
                      </a:pPr>
                      <a:r>
                        <a:rPr lang="en-US" sz="900" i="0" dirty="0" smtClean="0"/>
                        <a:t>Annotating – Note-Taking (use ideas from K/N and 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collaborate with a partner to re-read text and make revision thinking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know and use revision symbols for add delete, and 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add, delete, and/or change key details to revise the Topic Sentence.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40080">
                <a:tc gridSpan="2">
                  <a:txBody>
                    <a:bodyPr/>
                    <a:lstStyle/>
                    <a:p>
                      <a:pPr marL="285750" indent="-285750">
                        <a:buFont typeface="Arial" panose="020B0604020202020204" pitchFamily="34" charset="0"/>
                        <a:buChar char="•"/>
                      </a:pPr>
                      <a:r>
                        <a:rPr lang="en-US" sz="900" dirty="0" smtClean="0"/>
                        <a:t>What the author wants</a:t>
                      </a:r>
                      <a:r>
                        <a:rPr lang="en-US" sz="900" baseline="0" dirty="0" smtClean="0"/>
                        <a:t> the reader to know MOST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thinking notes, Topic Tally chart, and K/N chart to revise a Topic Sentence for clarity (with a partner and eventually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what additions, deletions or changes should be made and WHY (thinking like the author) during class discussions.</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02920">
                <a:tc gridSpan="2">
                  <a:txBody>
                    <a:bodyPr/>
                    <a:lstStyle/>
                    <a:p>
                      <a:pPr marL="173038" indent="-173038">
                        <a:buFont typeface="Arial" panose="020B0604020202020204" pitchFamily="34" charset="0"/>
                        <a:buChar char="•"/>
                      </a:pPr>
                      <a:r>
                        <a:rPr lang="en-US" sz="900" dirty="0" smtClean="0"/>
                        <a:t>     Revision Model Sheet (and bookmarks)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follow along with a teacher-guided model of revision and take notes as desired.  Compare/contrast original Topic Sentence to revised Topic Sentence.  Is it clearer and if so why?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860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TBEAR Student Record Note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revised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40080">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a:t>
                      </a:r>
                      <a:r>
                        <a:rPr lang="en-US" sz="900" b="1" baseline="0" dirty="0" smtClean="0">
                          <a:solidFill>
                            <a:schemeClr val="tx1"/>
                          </a:solidFill>
                        </a:rPr>
                        <a:t>Field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Sentence frames for justifying revision: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I think the word ___ is better than the word ___ because. I think we need to add ____ because _____. I think ___ can be deleted because  _____.</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be integrated with this lesson.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19458" y="9386152"/>
            <a:ext cx="1748790" cy="535517"/>
          </a:xfrm>
        </p:spPr>
        <p:txBody>
          <a:bodyPr/>
          <a:lstStyle/>
          <a:p>
            <a:fld id="{CBAC3556-5FAF-4CEF-BDF2-3BC833A9967C}" type="slidenum">
              <a:rPr lang="en-US" smtClean="0"/>
              <a:t>17</a:t>
            </a:fld>
            <a:endParaRPr lang="en-US" dirty="0"/>
          </a:p>
        </p:txBody>
      </p:sp>
    </p:spTree>
    <p:extLst>
      <p:ext uri="{BB962C8B-B14F-4D97-AF65-F5344CB8AC3E}">
        <p14:creationId xmlns:p14="http://schemas.microsoft.com/office/powerpoint/2010/main" val="154040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44"/>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8" y="150894"/>
            <a:ext cx="4016047" cy="1103926"/>
            <a:chOff x="785468" y="-63646"/>
            <a:chExt cx="3543571" cy="1003569"/>
          </a:xfrm>
        </p:grpSpPr>
        <p:sp>
          <p:nvSpPr>
            <p:cNvPr id="2" name="TextBox 1"/>
            <p:cNvSpPr txBox="1"/>
            <p:nvPr/>
          </p:nvSpPr>
          <p:spPr>
            <a:xfrm>
              <a:off x="785468" y="135052"/>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574355623"/>
              </p:ext>
            </p:extLst>
          </p:nvPr>
        </p:nvGraphicFramePr>
        <p:xfrm>
          <a:off x="95414" y="879702"/>
          <a:ext cx="7590708" cy="8307394"/>
        </p:xfrm>
        <a:graphic>
          <a:graphicData uri="http://schemas.openxmlformats.org/drawingml/2006/table">
            <a:tbl>
              <a:tblPr firstRow="1" bandRow="1">
                <a:noFill/>
              </a:tblPr>
              <a:tblGrid>
                <a:gridCol w="464102"/>
                <a:gridCol w="1782809"/>
                <a:gridCol w="960897"/>
                <a:gridCol w="2211134"/>
                <a:gridCol w="602683"/>
                <a:gridCol w="1569083"/>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Background Knowledge in the introduction?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include the revised Topic Sentence.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Revising Background Knowledge                                                          of the Bridge</a:t>
                      </a:r>
                    </a:p>
                    <a:p>
                      <a:pPr marL="0" marR="0" lvl="0" indent="0" algn="l" rtl="0">
                        <a:spcBef>
                          <a:spcPts val="0"/>
                        </a:spcBef>
                        <a:buSzPct val="25000"/>
                        <a:buNone/>
                      </a:pPr>
                      <a:r>
                        <a:rPr lang="en-US" sz="1300" b="1" u="none" strike="noStrike" cap="none" baseline="0" dirty="0" smtClean="0"/>
                        <a:t>Lesson 4</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617612">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Background Knowledge of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original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Topic Sentence of the text (main idea)? Why did it need to be revised?”</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revise the Topic Sentence (add, delete, change)?”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Topic Sentence (main idea ) of the text? (TBEAR Chart from previous lesson)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did we not revise?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1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in the draft about ______.   We added,  deleted or changed parts of the Topic Sentence to make it clearer (Point to the Topic Sentence at the topic of the Definitions/Description Chart).  The student also wants to revise the Background Knowledge of the Bridge so it is clearer.”</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“When we revise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Bridge we can use definitions and descriptions that tell why ___or how (Topic Sentence).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define and describe each word on our Topic Tally Chart to give us more ideas about what Background Knowledge we could add to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Where would we find a definition? What is a definition of ____(topic word)</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kinds of words are descriptions? What is a description of _____ (topic word)            </a:t>
                      </a:r>
                      <a:endParaRPr kumimoji="0" lang="en-US" sz="1200" b="1" i="0" u="sng"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841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9863" indent="-57150"/>
                      <a:r>
                        <a:rPr lang="en-US" sz="1000" dirty="0" smtClean="0"/>
                        <a:t>Colima </a:t>
                      </a:r>
                      <a:r>
                        <a:rPr lang="en-US" sz="1000" b="1" dirty="0" smtClean="0"/>
                        <a:t>IIII  + </a:t>
                      </a:r>
                      <a:r>
                        <a:rPr lang="en-US" sz="1000" b="0" dirty="0" smtClean="0"/>
                        <a:t>Volcano </a:t>
                      </a:r>
                      <a:r>
                        <a:rPr lang="en-US" sz="1000" b="1" dirty="0" smtClean="0"/>
                        <a:t>III +</a:t>
                      </a:r>
                    </a:p>
                    <a:p>
                      <a:pPr marL="169863" indent="-57150"/>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8012">
                <a:tc rowSpan="8">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(Do together and work toward independence toward 4</a:t>
                      </a:r>
                      <a:r>
                        <a:rPr kumimoji="0" lang="en-US" sz="12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grade)</a:t>
                      </a:r>
                    </a:p>
                    <a:p>
                      <a:pPr marL="227013" marR="0" lvl="0" indent="-11430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Definition/Description Chart (the Topic Tally column is completed).  For each Topic Tally word ask the       following question (record all responses on the chart). Do one example for the students before completing the chart.</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to define/describe _____ (Topic Tally Word)?”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endParaRPr lang="en-US"/>
                    </a:p>
                  </a:txBody>
                  <a:tcPr/>
                </a:tc>
                <a:tc gridSpan="5">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kumimoji="0" lang="en-US" sz="12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Scientists are worried about Colima’s next big eruption.</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Colima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IIII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Volcano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1200" dirty="0" smtClean="0"/>
                        <a:t>  </a:t>
                      </a:r>
                      <a:r>
                        <a:rPr lang="en-US" sz="1200" baseline="0" dirty="0" smtClean="0"/>
                        <a:t>a volcano in Mexico – a    mountain with a hole or crater</a:t>
                      </a:r>
                      <a:endParaRPr lang="en-US" sz="1200" b="1" i="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cone-like, chimney, gigantic</a:t>
                      </a:r>
                    </a:p>
                    <a:p>
                      <a:pPr marL="111125" indent="0"/>
                      <a:r>
                        <a:rPr lang="en-US" sz="1200" dirty="0" smtClean="0"/>
                        <a:t>monstrous</a:t>
                      </a:r>
                      <a:endParaRPr lang="en-US" sz="1200" b="1" i="1"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indent="0"/>
                      <a:r>
                        <a:rPr kumimoji="0" lang="en-US" sz="1200" b="0" i="0" u="none" strike="noStrike" kern="1200" cap="none" spc="0" normalizeH="0" baseline="0" noProof="0" dirty="0" smtClean="0">
                          <a:ln>
                            <a:noFill/>
                          </a:ln>
                          <a:solidFill>
                            <a:prstClr val="black"/>
                          </a:solidFill>
                          <a:effectLst/>
                          <a:uLnTx/>
                          <a:uFillTx/>
                          <a:latin typeface="+mn-lt"/>
                          <a:ea typeface="+mn-ea"/>
                          <a:cs typeface="+mn-cs"/>
                        </a:rPr>
                        <a:t>Scientists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They</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 = 4</a:t>
                      </a:r>
                      <a:endParaRPr lang="en-US" sz="1200" b="1" dirty="0" smtClean="0"/>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people studying, researching Colima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baseline="0" dirty="0" smtClean="0"/>
                        <a:t>  brave, adventurous, smart</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Eruption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1200" dirty="0" smtClean="0"/>
                        <a:t>  </a:t>
                      </a:r>
                      <a:r>
                        <a:rPr lang="en-US" sz="1200" baseline="0" dirty="0" smtClean="0"/>
                        <a:t>when a volcano spews ,   explodes, erupts lava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57150" indent="0"/>
                      <a:r>
                        <a:rPr lang="en-US" sz="1200" dirty="0" smtClean="0"/>
                        <a:t>ashy,</a:t>
                      </a:r>
                      <a:r>
                        <a:rPr lang="en-US" sz="1200" baseline="0" dirty="0" smtClean="0"/>
                        <a:t> intense, roaring, loud,  angry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Another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1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another or time like sequence</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1200" dirty="0" smtClean="0"/>
                        <a:t>   not </a:t>
                      </a:r>
                      <a:r>
                        <a:rPr lang="en-US" sz="1200" baseline="0" dirty="0" smtClean="0"/>
                        <a:t>afraid – not hurt</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relieved, happy, okay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854964">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Revisit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  Explain.”</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882759" y="1239305"/>
            <a:ext cx="1803362" cy="948223"/>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18</a:t>
            </a:fld>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spTree>
    <p:extLst>
      <p:ext uri="{BB962C8B-B14F-4D97-AF65-F5344CB8AC3E}">
        <p14:creationId xmlns:p14="http://schemas.microsoft.com/office/powerpoint/2010/main" val="109938438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83"/>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1032973" y="-70009"/>
            <a:ext cx="3873279" cy="1103926"/>
            <a:chOff x="911440" y="-63646"/>
            <a:chExt cx="3417599" cy="1003569"/>
          </a:xfrm>
        </p:grpSpPr>
        <p:sp>
          <p:nvSpPr>
            <p:cNvPr id="2" name="TextBox 1"/>
            <p:cNvSpPr txBox="1"/>
            <p:nvPr/>
          </p:nvSpPr>
          <p:spPr>
            <a:xfrm>
              <a:off x="911440" y="266593"/>
              <a:ext cx="2448649" cy="578961"/>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NOW 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364805458"/>
              </p:ext>
            </p:extLst>
          </p:nvPr>
        </p:nvGraphicFramePr>
        <p:xfrm>
          <a:off x="114107" y="940359"/>
          <a:ext cx="7595340" cy="6650934"/>
        </p:xfrm>
        <a:graphic>
          <a:graphicData uri="http://schemas.openxmlformats.org/drawingml/2006/table">
            <a:tbl>
              <a:tblPr firstRow="1" bandRow="1">
                <a:noFill/>
              </a:tblPr>
              <a:tblGrid>
                <a:gridCol w="464102"/>
                <a:gridCol w="2970789"/>
                <a:gridCol w="371925"/>
                <a:gridCol w="1722405"/>
                <a:gridCol w="2066119"/>
              </a:tblGrid>
              <a:tr h="152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sentence(s) that make up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you highlight them on the Revisions Sheet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and Description Chart. </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rowSpan="2">
                  <a:txBody>
                    <a:bodyPr/>
                    <a:lstStyle/>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Ideas</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7012"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Add more about Colima!</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Explain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699714">
                <a:tc vMerge="1">
                  <a:txBody>
                    <a:bodyPr/>
                    <a:lstStyle/>
                    <a:p>
                      <a:endParaRPr lang="en-US"/>
                    </a:p>
                  </a:txBody>
                  <a:tcPr/>
                </a:tc>
                <a:tc gridSpan="3">
                  <a:txBody>
                    <a:bodyPr/>
                    <a:lstStyle/>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Background Knowledge in the Bridge clearer? (Record  the students’ ideas).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Background Knowledge).</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solidFill>
                      <a:srgbClr val="F1F8EC"/>
                    </a:solidFill>
                  </a:tcPr>
                </a:tc>
                <a:tc hMerge="1">
                  <a:txBody>
                    <a:bodyPr/>
                    <a:lstStyle/>
                    <a:p>
                      <a:endParaRPr lang="en-US"/>
                    </a:p>
                  </a:txBody>
                  <a:tcPr/>
                </a:tc>
                <a:tc hMerge="1">
                  <a:txBody>
                    <a:bodyPr/>
                    <a:lstStyle/>
                    <a:p>
                      <a:endParaRPr lang="en-US"/>
                    </a:p>
                  </a:txBody>
                  <a:tcPr/>
                </a:tc>
                <a:tc vMerge="1">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1" i="1"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74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background knowledge sentence(s) of the introduction using the Revision Sheet.  We have already revised the Topic Sentence.</a:t>
                      </a:r>
                      <a:r>
                        <a:rPr kumimoji="0" lang="en-US" sz="1100" b="0" i="0" u="none" strike="sngStrike" kern="0" cap="none" spc="0" normalizeH="0" baseline="0" noProof="0" dirty="0" smtClean="0">
                          <a:ln>
                            <a:noFill/>
                          </a:ln>
                          <a:solidFill>
                            <a:srgbClr val="0070C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Revising The Background Knowledge Sentences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bl>
          </a:graphicData>
        </a:graphic>
      </p:graphicFrame>
      <p:grpSp>
        <p:nvGrpSpPr>
          <p:cNvPr id="17" name="Group 16"/>
          <p:cNvGrpSpPr/>
          <p:nvPr/>
        </p:nvGrpSpPr>
        <p:grpSpPr>
          <a:xfrm rot="20713203">
            <a:off x="420949" y="4928645"/>
            <a:ext cx="2586868"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10-2-16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19</a:t>
            </a:fld>
            <a:endParaRPr lang="en-US" dirty="0"/>
          </a:p>
        </p:txBody>
      </p:sp>
    </p:spTree>
    <p:extLst>
      <p:ext uri="{BB962C8B-B14F-4D97-AF65-F5344CB8AC3E}">
        <p14:creationId xmlns:p14="http://schemas.microsoft.com/office/powerpoint/2010/main" val="293271206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702334" y="9381613"/>
            <a:ext cx="1748790" cy="535517"/>
          </a:xfrm>
        </p:spPr>
        <p:txBody>
          <a:bodyPr/>
          <a:lstStyle/>
          <a:p>
            <a:fld id="{CBAC3556-5FAF-4CEF-BDF2-3BC833A9967C}" type="slidenum">
              <a:rPr lang="en-US" smtClean="0"/>
              <a:t>2</a:t>
            </a:fld>
            <a:endParaRPr lang="en-US" dirty="0"/>
          </a:p>
        </p:txBody>
      </p:sp>
      <p:sp>
        <p:nvSpPr>
          <p:cNvPr id="6" name="Date Placeholder 5"/>
          <p:cNvSpPr>
            <a:spLocks noGrp="1"/>
          </p:cNvSpPr>
          <p:nvPr>
            <p:ph type="dt" sz="half" idx="10"/>
          </p:nvPr>
        </p:nvSpPr>
        <p:spPr/>
        <p:txBody>
          <a:bodyPr/>
          <a:lstStyle/>
          <a:p>
            <a:r>
              <a:rPr lang="en-US" smtClean="0"/>
              <a:t>10-2-16</a:t>
            </a:r>
            <a:endParaRPr lang="en-US" dirty="0"/>
          </a:p>
        </p:txBody>
      </p:sp>
      <p:sp>
        <p:nvSpPr>
          <p:cNvPr id="7" name="TextBox 6"/>
          <p:cNvSpPr txBox="1"/>
          <p:nvPr/>
        </p:nvSpPr>
        <p:spPr>
          <a:xfrm>
            <a:off x="407045" y="266503"/>
            <a:ext cx="6499952" cy="3754874"/>
          </a:xfrm>
          <a:prstGeom prst="rect">
            <a:avLst/>
          </a:prstGeom>
          <a:noFill/>
        </p:spPr>
        <p:txBody>
          <a:bodyPr wrap="square" rtlCol="0">
            <a:spAutoFit/>
          </a:bodyPr>
          <a:lstStyle/>
          <a:p>
            <a:pPr algn="ctr"/>
            <a:r>
              <a:rPr lang="en-US" sz="1400" dirty="0" smtClean="0"/>
              <a:t>How to Print this Booklet</a:t>
            </a:r>
          </a:p>
          <a:p>
            <a:endParaRPr lang="en-US" sz="1400" dirty="0" smtClean="0"/>
          </a:p>
          <a:p>
            <a:r>
              <a:rPr lang="en-US" sz="1400" dirty="0" smtClean="0"/>
              <a:t>This booklet can be printed in its entirety or in sections.  It is recommended that pages 1 – 7 always be available for teacher reference. </a:t>
            </a:r>
          </a:p>
          <a:p>
            <a:endParaRPr lang="en-US" sz="1400" dirty="0"/>
          </a:p>
          <a:p>
            <a:r>
              <a:rPr lang="en-US" sz="1400" dirty="0" smtClean="0"/>
              <a:t>Instructional Content: Pages 1 - 7</a:t>
            </a:r>
          </a:p>
          <a:p>
            <a:endParaRPr lang="en-US" sz="1400" dirty="0" smtClean="0"/>
          </a:p>
          <a:p>
            <a:r>
              <a:rPr lang="en-US" sz="1400" dirty="0" smtClean="0"/>
              <a:t>READ:  Pages 8 – 13</a:t>
            </a:r>
          </a:p>
          <a:p>
            <a:endParaRPr lang="en-US" sz="1400" dirty="0" smtClean="0"/>
          </a:p>
          <a:p>
            <a:r>
              <a:rPr lang="en-US" sz="1400" dirty="0" smtClean="0"/>
              <a:t>REVISE: Pages 14-23</a:t>
            </a:r>
          </a:p>
          <a:p>
            <a:endParaRPr lang="en-US" sz="1400" dirty="0" smtClean="0"/>
          </a:p>
          <a:p>
            <a:r>
              <a:rPr lang="en-US" sz="1400" dirty="0" smtClean="0"/>
              <a:t>WRITE: Pages 24 – 40</a:t>
            </a:r>
          </a:p>
          <a:p>
            <a:endParaRPr lang="en-US" sz="1400" dirty="0"/>
          </a:p>
          <a:p>
            <a:r>
              <a:rPr lang="en-US" sz="1400" dirty="0" smtClean="0"/>
              <a:t>FOR PRINTING:  Print Shop:  Select Booklet Form 11 X 17    </a:t>
            </a:r>
          </a:p>
          <a:p>
            <a:r>
              <a:rPr lang="en-US" sz="1400" dirty="0" smtClean="0"/>
              <a:t>From your own computer do the following….</a:t>
            </a:r>
          </a:p>
          <a:p>
            <a:endParaRPr lang="en-US" sz="1400" dirty="0"/>
          </a:p>
          <a:p>
            <a:endParaRPr lang="en-US" sz="1400" dirty="0"/>
          </a:p>
        </p:txBody>
      </p:sp>
      <p:grpSp>
        <p:nvGrpSpPr>
          <p:cNvPr id="20" name="Group 19"/>
          <p:cNvGrpSpPr/>
          <p:nvPr/>
        </p:nvGrpSpPr>
        <p:grpSpPr>
          <a:xfrm>
            <a:off x="407045" y="3688560"/>
            <a:ext cx="7161526" cy="5693053"/>
            <a:chOff x="407045" y="3503205"/>
            <a:chExt cx="7161526" cy="5693053"/>
          </a:xfrm>
        </p:grpSpPr>
        <p:grpSp>
          <p:nvGrpSpPr>
            <p:cNvPr id="11" name="Group 10"/>
            <p:cNvGrpSpPr/>
            <p:nvPr/>
          </p:nvGrpSpPr>
          <p:grpSpPr>
            <a:xfrm>
              <a:off x="484925" y="4888200"/>
              <a:ext cx="7083646" cy="4308058"/>
              <a:chOff x="534353" y="4702845"/>
              <a:chExt cx="7083646" cy="4308058"/>
            </a:xfrm>
          </p:grpSpPr>
          <p:pic>
            <p:nvPicPr>
              <p:cNvPr id="9" name="Picture 8"/>
              <p:cNvPicPr>
                <a:picLocks noChangeAspect="1"/>
              </p:cNvPicPr>
              <p:nvPr/>
            </p:nvPicPr>
            <p:blipFill rotWithShape="1">
              <a:blip r:embed="rId2"/>
              <a:srcRect l="11250" t="7037" r="81354" b="37778"/>
              <a:stretch/>
            </p:blipFill>
            <p:spPr>
              <a:xfrm>
                <a:off x="534353" y="4702845"/>
                <a:ext cx="2052833"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3"/>
              <a:srcRect l="8021" t="7407" r="73542" b="45185"/>
              <a:stretch/>
            </p:blipFill>
            <p:spPr>
              <a:xfrm>
                <a:off x="2761038" y="4702845"/>
                <a:ext cx="4856961"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07045" y="4030924"/>
              <a:ext cx="2003405" cy="2666442"/>
              <a:chOff x="407045" y="3845569"/>
              <a:chExt cx="2003405" cy="2666442"/>
            </a:xfrm>
          </p:grpSpPr>
          <p:sp>
            <p:nvSpPr>
              <p:cNvPr id="12" name="TextBox 11"/>
              <p:cNvSpPr txBox="1"/>
              <p:nvPr/>
            </p:nvSpPr>
            <p:spPr>
              <a:xfrm>
                <a:off x="407045" y="3845569"/>
                <a:ext cx="2003405" cy="738664"/>
              </a:xfrm>
              <a:prstGeom prst="rect">
                <a:avLst/>
              </a:prstGeom>
              <a:noFill/>
            </p:spPr>
            <p:txBody>
              <a:bodyPr wrap="square" rtlCol="0">
                <a:spAutoFit/>
              </a:bodyPr>
              <a:lstStyle/>
              <a:p>
                <a:r>
                  <a:rPr lang="en-US" sz="1400" dirty="0" smtClean="0"/>
                  <a:t>1.  </a:t>
                </a:r>
              </a:p>
              <a:p>
                <a:r>
                  <a:rPr lang="en-US" sz="1400" dirty="0" smtClean="0"/>
                  <a:t>Go to print and select Printer Properties.</a:t>
                </a:r>
                <a:endParaRPr lang="en-US" sz="1400" dirty="0"/>
              </a:p>
            </p:txBody>
          </p:sp>
          <p:cxnSp>
            <p:nvCxnSpPr>
              <p:cNvPr id="14" name="Straight Arrow Connector 13"/>
              <p:cNvCxnSpPr/>
              <p:nvPr/>
            </p:nvCxnSpPr>
            <p:spPr>
              <a:xfrm>
                <a:off x="1754659" y="4473146"/>
                <a:ext cx="185352" cy="20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1610" y="3503205"/>
              <a:ext cx="4739514" cy="1384995"/>
            </a:xfrm>
            <a:prstGeom prst="rect">
              <a:avLst/>
            </a:prstGeom>
            <a:noFill/>
          </p:spPr>
          <p:txBody>
            <a:bodyPr wrap="square" rtlCol="0">
              <a:spAutoFit/>
            </a:bodyPr>
            <a:lstStyle/>
            <a:p>
              <a:r>
                <a:rPr lang="en-US" sz="1400" dirty="0" smtClean="0"/>
                <a:t>2.</a:t>
              </a:r>
            </a:p>
            <a:p>
              <a:r>
                <a:rPr lang="en-US" sz="1400" dirty="0" smtClean="0"/>
                <a:t>Select “My Tab.”</a:t>
              </a:r>
            </a:p>
            <a:p>
              <a:r>
                <a:rPr lang="en-US" sz="1400" dirty="0" smtClean="0"/>
                <a:t>Keep “Original Size,” at 81/2X11</a:t>
              </a:r>
            </a:p>
            <a:p>
              <a:r>
                <a:rPr lang="en-US" sz="1400" dirty="0" smtClean="0"/>
                <a:t>For “Paper Size,” Select 11 X 17</a:t>
              </a:r>
            </a:p>
            <a:p>
              <a:r>
                <a:rPr lang="en-US" sz="1400" dirty="0" smtClean="0"/>
                <a:t>For “Print Type,” Select Booklet</a:t>
              </a:r>
            </a:p>
            <a:p>
              <a:r>
                <a:rPr lang="en-US" sz="1400" dirty="0" smtClean="0"/>
                <a:t>Click “OK”</a:t>
              </a:r>
              <a:endParaRPr lang="en-US" sz="1400" dirty="0"/>
            </a:p>
          </p:txBody>
        </p:sp>
        <p:sp>
          <p:nvSpPr>
            <p:cNvPr id="17" name="Oval 16"/>
            <p:cNvSpPr/>
            <p:nvPr/>
          </p:nvSpPr>
          <p:spPr>
            <a:xfrm>
              <a:off x="4525428" y="6862664"/>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8284" y="7282793"/>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7024" y="7102104"/>
              <a:ext cx="840260" cy="600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300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20</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03228" y="13509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smtClean="0"/>
              <a:t>10-2-16</a:t>
            </a:r>
            <a:endParaRPr lang="en-US" dirty="0"/>
          </a:p>
        </p:txBody>
      </p:sp>
      <p:sp>
        <p:nvSpPr>
          <p:cNvPr id="12" name="TextBox 11"/>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54593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4897812"/>
              </p:ext>
            </p:extLst>
          </p:nvPr>
        </p:nvGraphicFramePr>
        <p:xfrm>
          <a:off x="105164" y="258176"/>
          <a:ext cx="7611970" cy="9634730"/>
        </p:xfrm>
        <a:graphic>
          <a:graphicData uri="http://schemas.openxmlformats.org/drawingml/2006/table">
            <a:tbl>
              <a:tblPr firstRow="1" bandRow="1">
                <a:tableStyleId>{5C22544A-7EE6-4342-B048-85BDC9FD1C3A}</a:tableStyleId>
              </a:tblPr>
              <a:tblGrid>
                <a:gridCol w="2966652"/>
                <a:gridCol w="712922"/>
                <a:gridCol w="2023210"/>
                <a:gridCol w="914400"/>
                <a:gridCol w="994786"/>
              </a:tblGrid>
              <a:tr h="115824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fourth grade students revise the Background Knowledge to make it clearer?</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B – Lesson 4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RI.3–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Background Knowledge of the Bridge by describing or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1336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events, procedures, ideas, or concepts in a historical, scientific, or technical text, including what happened and why,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identifying information needed to revise the Background Knowledge of a Bridge.</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When reading a draft for revision, the Background Knowledge  is pre-identified for the students.  Students in Grade 4 should be able to take notes from the text independently or with very little support.</a:t>
                      </a:r>
                      <a:endParaRPr kumimoji="0" lang="en-US" sz="900" b="1" i="0"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preparing to revise  pre-selected Background Knowledge students need to be able to…</a:t>
                      </a:r>
                    </a:p>
                    <a:p>
                      <a:pPr marL="0" indent="0">
                        <a:buFont typeface="Wingdings" panose="05000000000000000000" pitchFamily="2" charset="2"/>
                        <a:buNone/>
                      </a:pP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paragraphs or sections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the pre-selected 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Background Knowledge clarifies more about the Main Idea for the reader.</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have a more refined system of note-taking (writing in the margins, anecdotal, etc.…) while reading of what could be added, deleted or changed to the Background Knowledge (a prelude to finding evidence).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ideas from the definitions and descriptions for 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specific information from the text that is used to explain what happened that could be used in the introduction as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Academic</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Cognates</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0980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identify</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events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procedures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ideas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concepts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historical</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scientific</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technical</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paragraphs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sections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idea</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note-taking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r>
                        <a:rPr lang="es-ES_tradnl" sz="900" noProof="0" dirty="0" smtClean="0">
                          <a:solidFill>
                            <a:schemeClr val="tx1"/>
                          </a:solidFill>
                        </a:rPr>
                        <a:t>identificar</a:t>
                      </a:r>
                    </a:p>
                    <a:p>
                      <a:pPr marL="111125" indent="-111125">
                        <a:buFont typeface="Arial" panose="020B0604020202020204" pitchFamily="34" charset="0"/>
                        <a:buChar char="•"/>
                      </a:pPr>
                      <a:r>
                        <a:rPr lang="es-ES_tradnl" sz="900" noProof="0" dirty="0" smtClean="0">
                          <a:solidFill>
                            <a:schemeClr val="tx1"/>
                          </a:solidFill>
                        </a:rPr>
                        <a:t>eventos</a:t>
                      </a:r>
                    </a:p>
                    <a:p>
                      <a:pPr marL="111125" indent="-111125">
                        <a:buFont typeface="Arial" panose="020B0604020202020204" pitchFamily="34" charset="0"/>
                        <a:buChar char="•"/>
                      </a:pPr>
                      <a:r>
                        <a:rPr lang="es-ES_tradnl" sz="800" noProof="0" dirty="0" smtClean="0">
                          <a:solidFill>
                            <a:schemeClr val="tx1"/>
                          </a:solidFill>
                        </a:rPr>
                        <a:t>procedimientos</a:t>
                      </a:r>
                    </a:p>
                    <a:p>
                      <a:pPr marL="111125" indent="-111125">
                        <a:buFont typeface="Arial" panose="020B0604020202020204" pitchFamily="34" charset="0"/>
                        <a:buChar char="•"/>
                      </a:pPr>
                      <a:r>
                        <a:rPr lang="es-ES_tradnl" sz="900" noProof="0" dirty="0" smtClean="0">
                          <a:solidFill>
                            <a:schemeClr val="tx1"/>
                          </a:solidFill>
                        </a:rPr>
                        <a:t>ideas</a:t>
                      </a:r>
                    </a:p>
                    <a:p>
                      <a:pPr marL="111125" indent="-111125">
                        <a:buFont typeface="Arial" panose="020B0604020202020204" pitchFamily="34" charset="0"/>
                        <a:buChar char="•"/>
                      </a:pPr>
                      <a:r>
                        <a:rPr lang="es-ES_tradnl" sz="900" noProof="0" dirty="0" smtClean="0">
                          <a:solidFill>
                            <a:schemeClr val="tx1"/>
                          </a:solidFill>
                        </a:rPr>
                        <a:t>conceptos</a:t>
                      </a:r>
                    </a:p>
                    <a:p>
                      <a:pPr marL="111125" indent="-111125">
                        <a:buFont typeface="Arial" panose="020B0604020202020204" pitchFamily="34" charset="0"/>
                        <a:buChar char="•"/>
                      </a:pPr>
                      <a:r>
                        <a:rPr lang="es-ES_tradnl" sz="900" noProof="0" dirty="0" smtClean="0">
                          <a:solidFill>
                            <a:schemeClr val="tx1"/>
                          </a:solidFill>
                        </a:rPr>
                        <a:t>históricos</a:t>
                      </a:r>
                    </a:p>
                    <a:p>
                      <a:pPr marL="111125" indent="-111125">
                        <a:buFont typeface="Arial" panose="020B0604020202020204" pitchFamily="34" charset="0"/>
                        <a:buChar char="•"/>
                      </a:pPr>
                      <a:r>
                        <a:rPr lang="es-ES_tradnl" sz="900" noProof="0" dirty="0" smtClean="0">
                          <a:solidFill>
                            <a:schemeClr val="tx1"/>
                          </a:solidFill>
                        </a:rPr>
                        <a:t>científico</a:t>
                      </a:r>
                    </a:p>
                    <a:p>
                      <a:pPr marL="111125" indent="-111125">
                        <a:buFont typeface="Arial" panose="020B0604020202020204" pitchFamily="34" charset="0"/>
                        <a:buChar char="•"/>
                      </a:pPr>
                      <a:r>
                        <a:rPr lang="es-ES_tradnl" sz="900" noProof="0" dirty="0" smtClean="0">
                          <a:solidFill>
                            <a:schemeClr val="tx1"/>
                          </a:solidFill>
                        </a:rPr>
                        <a:t>técnico</a:t>
                      </a:r>
                    </a:p>
                    <a:p>
                      <a:pPr marL="111125" indent="-111125">
                        <a:buFont typeface="Arial" panose="020B0604020202020204" pitchFamily="34" charset="0"/>
                        <a:buChar char="•"/>
                      </a:pPr>
                      <a:r>
                        <a:rPr lang="es-ES_tradnl" sz="900" noProof="0" dirty="0" smtClean="0">
                          <a:solidFill>
                            <a:schemeClr val="tx1"/>
                          </a:solidFill>
                        </a:rPr>
                        <a:t>párrafos</a:t>
                      </a:r>
                    </a:p>
                    <a:p>
                      <a:pPr marL="111125" indent="-111125">
                        <a:buFont typeface="Arial" panose="020B0604020202020204" pitchFamily="34" charset="0"/>
                        <a:buChar char="•"/>
                      </a:pPr>
                      <a:r>
                        <a:rPr lang="es-ES_tradnl" sz="900" noProof="0" dirty="0" smtClean="0">
                          <a:solidFill>
                            <a:schemeClr val="tx1"/>
                          </a:solidFill>
                        </a:rPr>
                        <a:t>secciones</a:t>
                      </a:r>
                    </a:p>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idea _____</a:t>
                      </a:r>
                    </a:p>
                    <a:p>
                      <a:pPr marL="111125" indent="-111125">
                        <a:buFont typeface="Arial" panose="020B0604020202020204" pitchFamily="34" charset="0"/>
                        <a:buChar char="•"/>
                      </a:pPr>
                      <a:r>
                        <a:rPr lang="es-ES_tradnl" sz="900" noProof="0" dirty="0" smtClean="0">
                          <a:solidFill>
                            <a:schemeClr val="tx1"/>
                          </a:solidFill>
                        </a:rPr>
                        <a:t>anotar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10896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CCSS.ELA-LITERACY.W.4.4a-b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demonstrate understanding of revising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revising the preselected Background Knowledge of a Bridge,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9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previous notes to add, delete or change words/information to the Background Knowledge (facts, definitions, concrete details, quotations, or other information and examples).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ideas from the Definitions and Descriptions Chart that can be used as 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check to make sure that the Background Knowledge will support the focus of the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compare their revised Background Knowledge to the student’s original draft for clarity (important!).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the revised Background Knowledge sentence(s) with little or not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their revision choices (e.g., “I revised the Background Knowledge sentence(s) by adding/deleting/changing – to-from - ______ because ________.”).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topic sentence</a:t>
                      </a:r>
                    </a:p>
                    <a:p>
                      <a:pPr marL="171450" indent="-171450">
                        <a:buFont typeface="Arial" panose="020B0604020202020204" pitchFamily="34" charset="0"/>
                        <a:buChar char="•"/>
                      </a:pPr>
                      <a:r>
                        <a:rPr lang="en-US" sz="900" dirty="0" smtClean="0"/>
                        <a:t>add</a:t>
                      </a:r>
                    </a:p>
                    <a:p>
                      <a:pPr marL="171450" indent="-171450">
                        <a:buFont typeface="Arial" panose="020B0604020202020204" pitchFamily="34" charset="0"/>
                        <a:buChar char="•"/>
                      </a:pPr>
                      <a:r>
                        <a:rPr lang="en-US" sz="900" dirty="0" smtClean="0"/>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quotations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examples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descriptions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illustrations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detalles</a:t>
                      </a:r>
                    </a:p>
                    <a:p>
                      <a:pPr marL="111125" indent="-111125">
                        <a:buFont typeface="Arial" panose="020B0604020202020204" pitchFamily="34" charset="0"/>
                        <a:buChar char="•"/>
                      </a:pPr>
                      <a:r>
                        <a:rPr lang="es-ES_tradnl" sz="900" noProof="0" dirty="0" smtClean="0">
                          <a:solidFill>
                            <a:schemeClr val="tx1"/>
                          </a:solidFill>
                        </a:rPr>
                        <a:t>Descripciones</a:t>
                      </a:r>
                    </a:p>
                    <a:p>
                      <a:pPr marL="111125" indent="-111125">
                        <a:buFont typeface="Arial" panose="020B0604020202020204" pitchFamily="34" charset="0"/>
                        <a:buChar char="•"/>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ilustraciones</a:t>
                      </a:r>
                    </a:p>
                    <a:p>
                      <a:pPr marL="111125" indent="-111125">
                        <a:buFont typeface="Arial" panose="020B0604020202020204" pitchFamily="34" charset="0"/>
                        <a:buChar char="•"/>
                      </a:pPr>
                      <a:r>
                        <a:rPr lang="es-ES_tradnl" sz="900" noProof="0" dirty="0" smtClean="0">
                          <a:solidFill>
                            <a:schemeClr val="tx1"/>
                          </a:solidFill>
                        </a:rPr>
                        <a:t>revisar</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292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t>Definitions and Descriptions of the Topic Tally Words to increase understanding of why the Main Idea or Topic Sentence is Important (Background</a:t>
                      </a:r>
                      <a:r>
                        <a:rPr lang="en-US" sz="900" b="0" baseline="0" dirty="0" smtClean="0"/>
                        <a:t> Knowledge</a:t>
                      </a:r>
                      <a:r>
                        <a:rPr lang="en-US" sz="900" b="0" dirty="0" smtClean="0"/>
                        <a: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complete Definition and Description Chart as a class but encourage adding on to the chart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77724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(use ideas from K/N and Topic Tally Chart)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highlight text and add thinking notes on how to revise the Background Knowledge sentence(s) for more clarity.</a:t>
                      </a:r>
                    </a:p>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what elements make the Background Knowledge more relevant.</a:t>
                      </a:r>
                    </a:p>
                    <a:p>
                      <a:pPr marL="171450" marR="0" lvl="0" indent="-171450"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add, delete, and/or change Key Details to suggest revisions to the Background </a:t>
                      </a:r>
                      <a:r>
                        <a:rPr kumimoji="0" lang="en-US" sz="900" b="0" i="0" u="none" strike="noStrike" kern="1200" cap="none" spc="0" normalizeH="0" baseline="0" noProof="0" smtClean="0">
                          <a:ln>
                            <a:noFill/>
                          </a:ln>
                          <a:solidFill>
                            <a:schemeClr val="tx1"/>
                          </a:solidFill>
                          <a:effectLst/>
                          <a:uLnTx/>
                          <a:uFillTx/>
                          <a:latin typeface="+mn-lt"/>
                          <a:ea typeface="+mn-ea"/>
                          <a:cs typeface="+mn-cs"/>
                        </a:rPr>
                        <a:t>Knowledge sentence(s) to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make it clearer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6576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Revision</a:t>
                      </a:r>
                      <a:r>
                        <a:rPr lang="en-US" sz="900" baseline="0" dirty="0" smtClean="0"/>
                        <a:t> Model Sheet (Bookmarks)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follow along with teacher-guided model of revision and take notes as desired.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compare/contrast original Background Knowledge to revised. Is it clearer and if so why?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860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revised Background Knowledge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87680">
                <a:tc gridSpan="5">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smtClean="0"/>
                        <a:t>From</a:t>
                      </a:r>
                      <a:r>
                        <a:rPr lang="en-US" sz="800" b="1" baseline="0" dirty="0" smtClean="0"/>
                        <a:t> the Field…. </a:t>
                      </a:r>
                      <a:endParaRPr lang="en-US" sz="800" b="0" baseline="0" dirty="0" smtClean="0">
                        <a:solidFill>
                          <a:srgbClr val="FF0000"/>
                        </a:solidFill>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baseline="0" dirty="0" smtClean="0">
                          <a:solidFill>
                            <a:schemeClr val="tx1"/>
                          </a:solidFill>
                        </a:rPr>
                        <a:t>recommend splitting this into two lessons.  Day one, steps 1-3 and Day two (and maybe three if necessary) steps 4-7</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be integrated with this lesson.</a:t>
                      </a:r>
                      <a:endParaRPr lang="en-US" sz="800" b="0" baseline="0" dirty="0" smtClean="0">
                        <a:solidFill>
                          <a:srgbClr val="FF000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21</a:t>
            </a:fld>
            <a:endParaRPr lang="en-US" dirty="0"/>
          </a:p>
        </p:txBody>
      </p:sp>
    </p:spTree>
    <p:extLst>
      <p:ext uri="{BB962C8B-B14F-4D97-AF65-F5344CB8AC3E}">
        <p14:creationId xmlns:p14="http://schemas.microsoft.com/office/powerpoint/2010/main" val="17947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1809" y="95020"/>
            <a:ext cx="4695287" cy="379876"/>
          </a:xfrm>
          <a:prstGeom prst="rect">
            <a:avLst/>
          </a:prstGeom>
        </p:spPr>
        <p:txBody>
          <a:bodyPr wrap="square" lIns="101811" tIns="50906" rIns="101811" bIns="50906">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Revise the Bridge Lesson 5</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708147" y="-73074"/>
            <a:ext cx="3946990" cy="1085800"/>
            <a:chOff x="846401" y="-267250"/>
            <a:chExt cx="3482638" cy="987091"/>
          </a:xfrm>
        </p:grpSpPr>
        <p:sp>
          <p:nvSpPr>
            <p:cNvPr id="2" name="TextBox 1"/>
            <p:cNvSpPr txBox="1"/>
            <p:nvPr/>
          </p:nvSpPr>
          <p:spPr>
            <a:xfrm>
              <a:off x="846401" y="-63646"/>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222949"/>
              <a:ext cx="888053" cy="942790"/>
              <a:chOff x="2247160" y="346804"/>
              <a:chExt cx="1806092" cy="2143175"/>
            </a:xfrm>
          </p:grpSpPr>
          <p:pic>
            <p:nvPicPr>
              <p:cNvPr id="102" name="Shape 102"/>
              <p:cNvPicPr preferRelativeResize="0"/>
              <p:nvPr/>
            </p:nvPicPr>
            <p:blipFill rotWithShape="1">
              <a:blip r:embed="rId4">
                <a:alphaModFix/>
              </a:blip>
              <a:srcRect/>
              <a:stretch/>
            </p:blipFill>
            <p:spPr>
              <a:xfrm>
                <a:off x="2247160" y="346804"/>
                <a:ext cx="1806092" cy="2066071"/>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267250"/>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952338306"/>
              </p:ext>
            </p:extLst>
          </p:nvPr>
        </p:nvGraphicFramePr>
        <p:xfrm>
          <a:off x="98166" y="557564"/>
          <a:ext cx="7590713" cy="9040933"/>
        </p:xfrm>
        <a:graphic>
          <a:graphicData uri="http://schemas.openxmlformats.org/drawingml/2006/table">
            <a:tbl>
              <a:tblPr firstRow="1" bandRow="1">
                <a:noFill/>
              </a:tblPr>
              <a:tblGrid>
                <a:gridCol w="353461"/>
                <a:gridCol w="2606016"/>
                <a:gridCol w="423539"/>
                <a:gridCol w="540690"/>
                <a:gridCol w="48381"/>
                <a:gridCol w="1789964"/>
                <a:gridCol w="1828662"/>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change it to include the revised Topic Sentence and Background Knowledge (of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Revising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5</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spcBef>
                          <a:spcPts val="0"/>
                        </a:spcBef>
                        <a:buSzPct val="25000"/>
                        <a:buNone/>
                      </a:pPr>
                      <a:endParaRPr lang="en-US" sz="1200" b="1" u="none" strike="noStrike" cap="none" baseline="0" dirty="0" smtClean="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40426">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r>
              <a:tr h="53644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Hook of the Bridge to grab the reader’s attention.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original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Background Knowledge of the text?”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“Why did it need to be revised?”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we revise the Background Knowledge (add, delete, change)?”</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100" b="1" i="1" u="none" strike="noStrike" kern="1200" cap="none" spc="0" normalizeH="0" baseline="0" noProof="0" dirty="0" smtClean="0">
                        <a:ln>
                          <a:noFill/>
                        </a:ln>
                        <a:solidFill>
                          <a:srgbClr val="FF0000"/>
                        </a:solidFill>
                        <a:effectLst/>
                        <a:uLnTx/>
                        <a:uFillTx/>
                        <a:latin typeface="+mn-lt"/>
                        <a:ea typeface="+mn-ea"/>
                        <a:cs typeface="+mn-cs"/>
                      </a:endParaRP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Background Knowledge of the Bridge?”</a:t>
                      </a: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have we not revised?”</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r>
              <a:tr h="556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and the Background Knowledge of the Bridge . We added, deleted or changed parts to make them clearer. The student wants to revise the Hook of the Bridge so it is clearer too.”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endParaRPr kumimoji="0" lang="en-US" sz="1000" b="1" i="0" u="none"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1190244">
                <a:tc rowSpan="2">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that grabs the reader’s attention.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Hook Ideas</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 out below!</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Looking down a volcano is not a wise thing to 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vMerge="1">
                  <a:txBody>
                    <a:bodyPr/>
                    <a:lstStyle/>
                    <a:p>
                      <a:endParaRPr lang="en-US"/>
                    </a:p>
                  </a:txBody>
                  <a:tcPr/>
                </a:tc>
                <a:tc gridSpan="6">
                  <a:txBody>
                    <a:bodyPr/>
                    <a:lstStyle/>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would you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the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improve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00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using the Revision Sheet. Model the entire revision process, asking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Questions for Revising the Hook of the Bridge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 Revising The Hook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Hook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r>
              <a:tr h="123444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6"/>
          <a:srcRect l="23375" t="43778" r="67058" b="37259"/>
          <a:stretch/>
        </p:blipFill>
        <p:spPr>
          <a:xfrm>
            <a:off x="5543026" y="594497"/>
            <a:ext cx="2145848" cy="1136501"/>
          </a:xfrm>
          <a:prstGeom prst="rect">
            <a:avLst/>
          </a:prstGeom>
          <a:ln>
            <a:solidFill>
              <a:schemeClr val="tx1"/>
            </a:solidFill>
          </a:ln>
        </p:spPr>
      </p:pic>
      <p:sp>
        <p:nvSpPr>
          <p:cNvPr id="8" name="Slide Number Placeholder 7"/>
          <p:cNvSpPr>
            <a:spLocks noGrp="1"/>
          </p:cNvSpPr>
          <p:nvPr>
            <p:ph type="sldNum" sz="quarter" idx="12"/>
          </p:nvPr>
        </p:nvSpPr>
        <p:spPr>
          <a:xfrm>
            <a:off x="5808306" y="9632155"/>
            <a:ext cx="1748790" cy="535516"/>
          </a:xfrm>
        </p:spPr>
        <p:txBody>
          <a:bodyPr/>
          <a:lstStyle/>
          <a:p>
            <a:fld id="{1A106AFE-017A-4B10-8C59-6A35C2B2E226}" type="slidenum">
              <a:rPr lang="en-US" smtClean="0"/>
              <a:t>22</a:t>
            </a:fld>
            <a:endParaRPr lang="en-US" dirty="0"/>
          </a:p>
        </p:txBody>
      </p:sp>
    </p:spTree>
    <p:extLst>
      <p:ext uri="{BB962C8B-B14F-4D97-AF65-F5344CB8AC3E}">
        <p14:creationId xmlns:p14="http://schemas.microsoft.com/office/powerpoint/2010/main" val="189093269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75011269"/>
              </p:ext>
            </p:extLst>
          </p:nvPr>
        </p:nvGraphicFramePr>
        <p:xfrm>
          <a:off x="124143" y="59588"/>
          <a:ext cx="7572894" cy="9985251"/>
        </p:xfrm>
        <a:graphic>
          <a:graphicData uri="http://schemas.openxmlformats.org/drawingml/2006/table">
            <a:tbl>
              <a:tblPr firstRow="1" bandRow="1">
                <a:tableStyleId>{5C22544A-7EE6-4342-B048-85BDC9FD1C3A}</a:tableStyleId>
              </a:tblPr>
              <a:tblGrid>
                <a:gridCol w="2650059"/>
                <a:gridCol w="790413"/>
                <a:gridCol w="204603"/>
                <a:gridCol w="2050401"/>
                <a:gridCol w="902728"/>
                <a:gridCol w="974690"/>
              </a:tblGrid>
              <a:tr h="1005840">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Lesson</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(Hook) </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5</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fourth grade students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T – Lesson 5:</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 RI.3-4,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Hook of the Bridge to grab the reader’s attention</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200" b="1" dirty="0" smtClean="0"/>
                        <a:t>Essential Skills</a:t>
                      </a:r>
                      <a:r>
                        <a:rPr lang="en-US" sz="1200" b="1" baseline="0" dirty="0" smtClean="0"/>
                        <a:t> and Concepts</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200" b="1" dirty="0" smtClean="0"/>
                        <a:t>Vocabulary</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1336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events, procedures, ideas, or concepts in a historical, scientific, or technical text, including what happened and why,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identifying information from the text that can be used to revise and grab the reader’s (Hook).</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n-lt"/>
                          <a:ea typeface="+mn-ea"/>
                          <a:cs typeface="+mn-cs"/>
                        </a:rPr>
                        <a:t>Note: </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When revising a Hook students do not have to find the hook – it is identified for them in the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preparing to revise  a pre-selected Hook,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7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the pre-selected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Hook &amp; different types of Hooks (anecdote, question, exclamation, odd fact).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have a more refined system of note-taking (writing in the margins, anecdotal, etc.…) while reading of what could be added, deleted or changed (a prelude to finding evidence) to make a better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definitions and descriptions about the Main Idea (Topic Sentence) to include in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specific information from the text explaining what happened that could be presented in a Hook.</a:t>
                      </a:r>
                      <a:endParaRPr kumimoji="0" lang="en-US" sz="900" b="0"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800" b="1" dirty="0" smtClean="0"/>
                        <a:t>Academic</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800" b="1" dirty="0" smtClean="0"/>
                        <a:t>Cognates</a:t>
                      </a:r>
                      <a:endParaRPr lang="en-US" sz="8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6784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identify</a:t>
                      </a:r>
                    </a:p>
                    <a:p>
                      <a:pPr marL="112713" indent="-112713">
                        <a:buFont typeface="Arial" panose="020B0604020202020204" pitchFamily="34" charset="0"/>
                        <a:buChar char="•"/>
                      </a:pPr>
                      <a:r>
                        <a:rPr lang="en-US" sz="900" dirty="0" smtClean="0"/>
                        <a:t>hook</a:t>
                      </a:r>
                    </a:p>
                    <a:p>
                      <a:pPr marL="112713" indent="-112713">
                        <a:buFont typeface="Arial" panose="020B0604020202020204" pitchFamily="34" charset="0"/>
                        <a:buChar char="•"/>
                      </a:pPr>
                      <a:r>
                        <a:rPr lang="en-US" sz="900" dirty="0" smtClean="0"/>
                        <a:t>note-taking</a:t>
                      </a:r>
                    </a:p>
                    <a:p>
                      <a:pPr marL="112713" indent="-112713">
                        <a:buFont typeface="Arial" panose="020B0604020202020204" pitchFamily="34" charset="0"/>
                        <a:buChar char="•"/>
                      </a:pPr>
                      <a:r>
                        <a:rPr lang="en-US" sz="900" dirty="0" smtClean="0"/>
                        <a:t>added</a:t>
                      </a:r>
                    </a:p>
                    <a:p>
                      <a:pPr marL="112713" indent="-112713">
                        <a:buFont typeface="Arial" panose="020B0604020202020204" pitchFamily="34" charset="0"/>
                        <a:buChar char="•"/>
                      </a:pPr>
                      <a:r>
                        <a:rPr lang="en-US" sz="900" dirty="0" smtClean="0"/>
                        <a:t>deleted</a:t>
                      </a:r>
                    </a:p>
                    <a:p>
                      <a:pPr marL="112713" indent="-112713">
                        <a:buFont typeface="Arial" panose="020B0604020202020204" pitchFamily="34" charset="0"/>
                        <a:buChar char="•"/>
                      </a:pPr>
                      <a:r>
                        <a:rPr lang="en-US" sz="900" dirty="0" smtClean="0"/>
                        <a:t>changed</a:t>
                      </a:r>
                    </a:p>
                    <a:p>
                      <a:pPr marL="112713" indent="-112713">
                        <a:buFont typeface="Arial" panose="020B0604020202020204" pitchFamily="34" charset="0"/>
                        <a:buChar char="•"/>
                      </a:pPr>
                      <a:r>
                        <a:rPr lang="en-US" sz="900" dirty="0" smtClean="0"/>
                        <a:t>definitions</a:t>
                      </a:r>
                    </a:p>
                    <a:p>
                      <a:pPr marL="112713" indent="-112713">
                        <a:buFont typeface="Arial" panose="020B0604020202020204" pitchFamily="34" charset="0"/>
                        <a:buChar char="•"/>
                      </a:pPr>
                      <a:r>
                        <a:rPr lang="en-US" sz="900" dirty="0" smtClean="0"/>
                        <a:t>descriptions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r>
                        <a:rPr lang="es-ES_tradnl" sz="900" noProof="0" dirty="0" smtClean="0">
                          <a:solidFill>
                            <a:schemeClr val="tx1"/>
                          </a:solidFill>
                        </a:rPr>
                        <a:t>identificar</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anotar</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descripciones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550293">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revising a preselected Hook of a Bridge,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Hook.</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previous notes to add, delete or change words/information to the Hook (facts, definitions, concrete details, quotations, or other information and examples - and illustrations when applicable).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that the Hook uses exciting or unique information to grab a reader’s attention.</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compare their revised Hook to the student’s original draft for clarity.</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 the Hook for the introduction with support.</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the revision (e.g., “Changing the Hook from ___ to ____ is more attention getting because ___.”).</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in reference to using unique information from a text to revise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revise</a:t>
                      </a:r>
                    </a:p>
                    <a:p>
                      <a:pPr marL="171450" indent="-171450">
                        <a:buFont typeface="Arial" panose="020B0604020202020204" pitchFamily="34" charset="0"/>
                        <a:buChar char="•"/>
                      </a:pPr>
                      <a:r>
                        <a:rPr lang="en-US" sz="900" dirty="0" smtClean="0"/>
                        <a:t>hook</a:t>
                      </a:r>
                    </a:p>
                    <a:p>
                      <a:pPr marL="171450" indent="-171450">
                        <a:buFont typeface="Arial" panose="020B0604020202020204" pitchFamily="34" charset="0"/>
                        <a:buChar char="•"/>
                      </a:pPr>
                      <a:r>
                        <a:rPr lang="en-US" sz="900" dirty="0" smtClean="0"/>
                        <a:t>add</a:t>
                      </a:r>
                    </a:p>
                    <a:p>
                      <a:pPr marL="171450" indent="-171450">
                        <a:buFont typeface="Arial" panose="020B0604020202020204" pitchFamily="34" charset="0"/>
                        <a:buChar char="•"/>
                      </a:pPr>
                      <a:r>
                        <a:rPr lang="en-US" sz="900" dirty="0" smtClean="0"/>
                        <a:t>delete</a:t>
                      </a:r>
                    </a:p>
                    <a:p>
                      <a:pPr marL="171450" indent="-171450">
                        <a:buFont typeface="Arial" panose="020B0604020202020204" pitchFamily="34" charset="0"/>
                        <a:buChar char="•"/>
                      </a:pPr>
                      <a:r>
                        <a:rPr lang="en-US" sz="900" dirty="0" smtClean="0"/>
                        <a:t>change</a:t>
                      </a:r>
                    </a:p>
                    <a:p>
                      <a:pPr marL="171450" indent="-171450">
                        <a:buFont typeface="Arial" panose="020B0604020202020204" pitchFamily="34" charset="0"/>
                        <a:buChar char="•"/>
                      </a:pPr>
                      <a:r>
                        <a:rPr lang="en-US" sz="900" dirty="0" smtClean="0"/>
                        <a:t>exciting</a:t>
                      </a:r>
                    </a:p>
                    <a:p>
                      <a:pPr marL="171450" indent="-171450">
                        <a:buFont typeface="Arial" panose="020B0604020202020204" pitchFamily="34" charset="0"/>
                        <a:buChar char="•"/>
                      </a:pPr>
                      <a:r>
                        <a:rPr lang="en-US" sz="900" dirty="0" smtClean="0"/>
                        <a:t>unique</a:t>
                      </a:r>
                    </a:p>
                    <a:p>
                      <a:pPr marL="171450" indent="-171450">
                        <a:buFont typeface="Arial" panose="020B0604020202020204" pitchFamily="34" charset="0"/>
                        <a:buChar char="•"/>
                      </a:pPr>
                      <a:r>
                        <a:rPr lang="en-US" sz="900" dirty="0" smtClean="0"/>
                        <a:t>attention</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definitions</a:t>
                      </a:r>
                    </a:p>
                    <a:p>
                      <a:pPr marL="171450" indent="-171450">
                        <a:buFont typeface="Arial" panose="020B0604020202020204" pitchFamily="34" charset="0"/>
                        <a:buChar char="•"/>
                      </a:pPr>
                      <a:r>
                        <a:rPr lang="en-US" sz="900" dirty="0" smtClean="0"/>
                        <a:t>concrete details</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r>
                        <a:rPr lang="es-ES_tradnl" sz="900" noProof="0" dirty="0" smtClean="0">
                          <a:solidFill>
                            <a:schemeClr val="tx1"/>
                          </a:solidFill>
                        </a:rPr>
                        <a:t>Tópico</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único</a:t>
                      </a:r>
                    </a:p>
                    <a:p>
                      <a:pPr marL="111125" indent="-111125">
                        <a:buFont typeface="Arial" panose="020B0604020202020204" pitchFamily="34" charset="0"/>
                        <a:buChar char="•"/>
                      </a:pPr>
                      <a:r>
                        <a:rPr lang="es-ES_tradnl" sz="900" noProof="0" dirty="0" smtClean="0">
                          <a:solidFill>
                            <a:schemeClr val="tx1"/>
                          </a:solidFill>
                        </a:rPr>
                        <a:t>atención</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detalles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8872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meaning of general academic and domain-specific words or phrases in a text relevant to a grade 4 topic or subject area.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determining the meaning of words in a Hook</a:t>
                      </a:r>
                      <a:endParaRPr kumimoji="0" lang="en-US" sz="900" b="1" i="1"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deciding on words that can be used in a Hook that may be </a:t>
                      </a:r>
                      <a:r>
                        <a:rPr kumimoji="0" lang="en-US" sz="900" b="1" i="1" u="none" strike="noStrike" kern="1200" cap="none" spc="0" normalizeH="0" baseline="0" noProof="0" dirty="0" smtClean="0">
                          <a:ln>
                            <a:noFill/>
                          </a:ln>
                          <a:solidFill>
                            <a:schemeClr val="tx1"/>
                          </a:solidFill>
                          <a:effectLst/>
                          <a:uLnTx/>
                          <a:uFillTx/>
                          <a:latin typeface="+mn-lt"/>
                          <a:ea typeface="+mn-ea"/>
                          <a:cs typeface="+mn-cs"/>
                        </a:rPr>
                        <a:t>unknown,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context clues to determine meaning.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know and use precise language (L.4.3).</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clues</a:t>
                      </a:r>
                    </a:p>
                    <a:p>
                      <a:pPr marL="171450" indent="-171450">
                        <a:buFont typeface="Arial" panose="020B0604020202020204" pitchFamily="34" charset="0"/>
                        <a:buChar char="•"/>
                      </a:pPr>
                      <a:r>
                        <a:rPr lang="en-US" sz="900" dirty="0" smtClean="0"/>
                        <a:t>determine</a:t>
                      </a:r>
                    </a:p>
                    <a:p>
                      <a:pPr marL="171450" indent="-171450">
                        <a:buFont typeface="Arial" panose="020B0604020202020204" pitchFamily="34" charset="0"/>
                        <a:buChar char="•"/>
                      </a:pPr>
                      <a:r>
                        <a:rPr lang="en-US" sz="900" dirty="0" smtClean="0"/>
                        <a:t>precise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s-ES_tradnl" sz="900" noProof="0" dirty="0" smtClean="0">
                          <a:solidFill>
                            <a:schemeClr val="tx1"/>
                          </a:solidFill>
                        </a:rPr>
                        <a:t>contexto</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determinar</a:t>
                      </a:r>
                    </a:p>
                    <a:p>
                      <a:pPr marL="111125" indent="-111125">
                        <a:buFont typeface="Arial" panose="020B0604020202020204" pitchFamily="34" charset="0"/>
                        <a:buChar char="•"/>
                      </a:pPr>
                      <a:r>
                        <a:rPr lang="es-ES_tradnl" sz="900" noProof="0" dirty="0" smtClean="0">
                          <a:solidFill>
                            <a:schemeClr val="tx1"/>
                          </a:solidFill>
                        </a:rPr>
                        <a:t>precisar</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292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t>Definitions and Descriptions of the Topic Tally Words to increase understanding of specific</a:t>
                      </a:r>
                      <a:r>
                        <a:rPr lang="en-US" sz="900" b="0" baseline="0" dirty="0" smtClean="0"/>
                        <a:t> words/phrases that describe-define the Topic in a “WOW” way.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words as needed from Definitions -Descriptions chart when revising a hook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understand the different types of Hooks.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292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the definitions and description chart) – while reading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of what should be added, deleted or changed in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share and discuss ideas on how to make the Hook clearer.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gridSpan="2">
                  <a:txBody>
                    <a:bodyPr/>
                    <a:lstStyle/>
                    <a:p>
                      <a:pPr marL="171450" indent="-171450">
                        <a:buFont typeface="Arial" panose="020B0604020202020204" pitchFamily="34" charset="0"/>
                        <a:buChar char="•"/>
                      </a:pPr>
                      <a:r>
                        <a:rPr lang="en-US" sz="900" dirty="0" smtClean="0"/>
                        <a:t>Revision</a:t>
                      </a:r>
                      <a:r>
                        <a:rPr lang="en-US" sz="900" baseline="0" dirty="0" smtClean="0"/>
                        <a:t> Model Sheet (Bookmarks)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 fourth grade students are practicing all 5 types of Hooks.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follow along with teacher-guided model of revision and take notes as desired.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compare/contrast original hook to revised hook.  Is it clearer and if so why?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gridSpan="2">
                  <a:txBody>
                    <a:bodyPr/>
                    <a:lstStyle/>
                    <a:p>
                      <a:pPr marL="288925" marR="0" lvl="0" indent="-2889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revised Hook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7240">
                <a:tc gridSpan="6">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dirty="0" smtClean="0"/>
                        <a:t>From</a:t>
                      </a:r>
                      <a:r>
                        <a:rPr lang="en-US" sz="900" b="1" baseline="0" dirty="0" smtClean="0"/>
                        <a:t> the </a:t>
                      </a:r>
                      <a:r>
                        <a:rPr lang="en-US" sz="900" b="1" baseline="0" dirty="0" smtClean="0">
                          <a:solidFill>
                            <a:schemeClr val="tx1"/>
                          </a:solidFill>
                        </a:rPr>
                        <a:t>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baseline="0" dirty="0" smtClean="0">
                          <a:solidFill>
                            <a:schemeClr val="tx1"/>
                          </a:solidFill>
                        </a:rPr>
                        <a:t>CCSStandards L.4.3 Use precise language and vocabulary  - can be integrated with this lesson.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baseline="0" dirty="0" smtClean="0">
                          <a:solidFill>
                            <a:schemeClr val="tx1"/>
                          </a:solidFill>
                        </a:rPr>
                        <a:t>Possibly have a chart to identify types of hooks:  anecdote, question, exclamation, odd fact, quote and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mentor texts to show examples.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Revision Bookmarks as a reflection.  Have students turn the statements on the bookmark into questions.  For example:   Does your revised  Hook grab the reader’s attention?  Partners can ask each other questions about their revisions.</a:t>
                      </a:r>
                      <a:endParaRPr lang="en-US" sz="900" b="1"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23</a:t>
            </a:fld>
            <a:endParaRPr lang="en-US" dirty="0"/>
          </a:p>
        </p:txBody>
      </p:sp>
    </p:spTree>
    <p:extLst>
      <p:ext uri="{BB962C8B-B14F-4D97-AF65-F5344CB8AC3E}">
        <p14:creationId xmlns:p14="http://schemas.microsoft.com/office/powerpoint/2010/main" val="320185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3953179403"/>
              </p:ext>
            </p:extLst>
          </p:nvPr>
        </p:nvGraphicFramePr>
        <p:xfrm>
          <a:off x="129275" y="1312109"/>
          <a:ext cx="7556767" cy="8493512"/>
        </p:xfrm>
        <a:graphic>
          <a:graphicData uri="http://schemas.openxmlformats.org/drawingml/2006/table">
            <a:tbl>
              <a:tblPr firstRow="1" bandRow="1">
                <a:noFill/>
              </a:tblPr>
              <a:tblGrid>
                <a:gridCol w="464102"/>
                <a:gridCol w="2743706"/>
                <a:gridCol w="227083"/>
                <a:gridCol w="513317"/>
                <a:gridCol w="1267747"/>
                <a:gridCol w="545431"/>
                <a:gridCol w="669913"/>
                <a:gridCol w="590034"/>
                <a:gridCol w="535434"/>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text’s topic?</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7">
                  <a:txBody>
                    <a:bodyPr/>
                    <a:lstStyle/>
                    <a:p>
                      <a:pPr marL="0" marR="0" lvl="0" indent="0" algn="l" rtl="0">
                        <a:lnSpc>
                          <a:spcPct val="100000"/>
                        </a:lnSpc>
                        <a:spcBef>
                          <a:spcPts val="0"/>
                        </a:spcBef>
                        <a:spcAft>
                          <a:spcPts val="0"/>
                        </a:spcAft>
                        <a:buSzPct val="25000"/>
                        <a:buNone/>
                      </a:pPr>
                      <a:r>
                        <a:rPr lang="en-US" sz="1300" b="1" u="none" strike="noStrike" cap="none" baseline="0" dirty="0" smtClean="0"/>
                        <a:t>Preparing to Write an </a:t>
                      </a:r>
                    </a:p>
                    <a:p>
                      <a:pPr marL="0" marR="0" lvl="0" indent="0" algn="l" rtl="0">
                        <a:lnSpc>
                          <a:spcPct val="100000"/>
                        </a:lnSpc>
                        <a:spcBef>
                          <a:spcPts val="0"/>
                        </a:spcBef>
                        <a:spcAft>
                          <a:spcPts val="0"/>
                        </a:spcAft>
                        <a:buSzPct val="25000"/>
                        <a:buNone/>
                      </a:pPr>
                      <a:r>
                        <a:rPr lang="en-US" sz="1300" b="1" u="none" strike="noStrike" cap="none" baseline="0" dirty="0" smtClean="0"/>
                        <a:t>Introduction: Lesson 6 -1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7">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9">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Standards:RI.1, W.2a, L.1</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8">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  What is revise?”  (Do a quick revision review if needed)</a:t>
                      </a:r>
                    </a:p>
                  </a:txBody>
                  <a:tcPr marL="0" marR="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In this draft the introduction hasn’t been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4538">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Adject.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or softest</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Leaning</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a:t>
                      </a:r>
                    </a:p>
                    <a:p>
                      <a:pPr algn="ctr">
                        <a:lnSpc>
                          <a:spcPct val="100000"/>
                        </a:lnSpc>
                        <a:spcBef>
                          <a:spcPts val="0"/>
                        </a:spcBef>
                        <a:spcAft>
                          <a:spcPts val="0"/>
                        </a:spcAft>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 of Pisa  + Building + Landmark</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 </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 sand+ clay</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Pronouns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 (tower)</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They (workers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algn="ctr">
                        <a:lnSpc>
                          <a:spcPct val="100000"/>
                        </a:lnSpc>
                        <a:spcBef>
                          <a:spcPts val="0"/>
                        </a:spcBef>
                        <a:spcAft>
                          <a:spcPts val="0"/>
                        </a:spcAft>
                      </a:pPr>
                      <a:r>
                        <a:rPr lang="en-US" sz="1100" b="1" u="sng" dirty="0" smtClean="0"/>
                        <a:t>Adverbs</a:t>
                      </a:r>
                    </a:p>
                    <a:p>
                      <a:pPr algn="l">
                        <a:lnSpc>
                          <a:spcPct val="100000"/>
                        </a:lnSpc>
                        <a:spcBef>
                          <a:spcPts val="0"/>
                        </a:spcBef>
                        <a:spcAft>
                          <a:spcPts val="0"/>
                        </a:spcAft>
                      </a:pPr>
                      <a:endParaRPr lang="en-US" sz="1100" b="1" u="sng"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Verbs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Tilts  + Leans + Slanted</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Topple + Crash + falling over</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Save </a:t>
                      </a:r>
                    </a:p>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104470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508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Do Lesson 1 – Part 1: #1-4 </a:t>
                      </a:r>
                      <a:r>
                        <a:rPr kumimoji="0" lang="en-US" sz="1000" b="1" i="1"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the K/N Chart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(from the READ section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identify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and then group words that refer to the same thing (same activity as in </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REVISE part 3</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Before  beginning the new activity, students should have had some instruction </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different parts of speech.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NEW Activity: </a:t>
                      </a:r>
                      <a:r>
                        <a:rPr kumimoji="0" lang="en-US" sz="10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Students can write the Topic Tally words on index cards or sticky notes..</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“There is another way to group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Sometimes </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we group words by their parts of speech.  Write each word on a sticky note.  Then, discuss with your team what part of speech each word belongs in.”</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or a team put their sticky notes under the correct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2536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86635">
                <a:tc vMerge="1">
                  <a:txBody>
                    <a:bodyPr/>
                    <a:lstStyle/>
                    <a:p>
                      <a:endParaRPr lang="en-US"/>
                    </a:p>
                  </a:txBody>
                  <a:tcPr/>
                </a:tc>
                <a:tc gridSpan="8">
                  <a:txBody>
                    <a:bodyPr/>
                    <a:lstStyle/>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part of speech is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part of speech has the most words?  Which part of speech tells who/what the text is about? Which part of speech tells what happened?  Which describes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 other parts of speech as needed to the chart).   </a:t>
                      </a:r>
                      <a:endPar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144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rPr>
                        <a:t>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4"/>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039" y="83336"/>
            <a:ext cx="3107594" cy="914097"/>
          </a:xfrm>
          <a:prstGeom prst="rect">
            <a:avLst/>
          </a:prstGeom>
        </p:spPr>
        <p:txBody>
          <a:bodyPr wrap="square" lIns="101811" tIns="50906" rIns="101811" bIns="50906">
            <a:spAutoFit/>
          </a:bodyPr>
          <a:lstStyle/>
          <a:p>
            <a:pPr lvl="0" algn="ctr">
              <a:buSzPct val="25000"/>
            </a:pPr>
            <a:r>
              <a:rPr lang="en-US" sz="1300" b="1" dirty="0">
                <a:solidFill>
                  <a:srgbClr val="C00000"/>
                </a:solidFill>
                <a:effectLst>
                  <a:outerShdw blurRad="38100" dist="38100" dir="2700000" algn="tl">
                    <a:srgbClr val="000000">
                      <a:alpha val="43137"/>
                    </a:srgbClr>
                  </a:outerShdw>
                </a:effectLst>
              </a:rPr>
              <a:t>Preparing to Write the </a:t>
            </a:r>
          </a:p>
          <a:p>
            <a:pPr lvl="0" algn="ctr">
              <a:buSzPct val="25000"/>
            </a:pPr>
            <a:r>
              <a:rPr lang="en-US" sz="1300" b="1" dirty="0">
                <a:solidFill>
                  <a:srgbClr val="C00000"/>
                </a:solidFill>
                <a:effectLst>
                  <a:outerShdw blurRad="38100" dist="38100" dir="2700000" algn="tl">
                    <a:srgbClr val="000000">
                      <a:alpha val="43137"/>
                    </a:srgbClr>
                  </a:outerShdw>
                </a:effectLst>
              </a:rPr>
              <a:t>Introduction of a Brief Text </a:t>
            </a:r>
          </a:p>
          <a:p>
            <a:pPr lvl="0" algn="ctr">
              <a:buSzPct val="25000"/>
            </a:pPr>
            <a:r>
              <a:rPr lang="en-US" sz="13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300" b="1" dirty="0">
                <a:solidFill>
                  <a:srgbClr val="C00000"/>
                </a:solidFill>
                <a:effectLst>
                  <a:outerShdw blurRad="38100" dist="38100" dir="2700000" algn="tl">
                    <a:srgbClr val="000000">
                      <a:alpha val="43137"/>
                    </a:srgbClr>
                  </a:outerShdw>
                </a:effectLst>
              </a:rPr>
              <a:t>Lesson 6 – Part 1</a:t>
            </a:r>
          </a:p>
        </p:txBody>
      </p:sp>
      <p:sp>
        <p:nvSpPr>
          <p:cNvPr id="2" name="TextBox 1"/>
          <p:cNvSpPr txBox="1"/>
          <p:nvPr/>
        </p:nvSpPr>
        <p:spPr>
          <a:xfrm>
            <a:off x="1117357" y="386671"/>
            <a:ext cx="2775136" cy="768253"/>
          </a:xfrm>
          <a:prstGeom prst="rect">
            <a:avLst/>
          </a:prstGeom>
          <a:noFill/>
        </p:spPr>
        <p:txBody>
          <a:bodyPr wrap="square" lIns="91368" tIns="45682" rIns="91368" bIns="45682" rtlCol="0">
            <a:spAutoFit/>
          </a:bodyPr>
          <a:lstStyle/>
          <a:p>
            <a:pPr algn="ctr"/>
            <a:r>
              <a:rPr lang="en-US" sz="2200" dirty="0">
                <a:latin typeface="Arial Black" panose="020B0A04020102020204" pitchFamily="34" charset="0"/>
              </a:rPr>
              <a:t>Write a Brief Text</a:t>
            </a:r>
          </a:p>
        </p:txBody>
      </p:sp>
      <p:grpSp>
        <p:nvGrpSpPr>
          <p:cNvPr id="101" name="Shape 101"/>
          <p:cNvGrpSpPr/>
          <p:nvPr/>
        </p:nvGrpSpPr>
        <p:grpSpPr>
          <a:xfrm>
            <a:off x="3530212" y="-71334"/>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1" y="-31314"/>
            <a:ext cx="558496" cy="846375"/>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245364" y="7097802"/>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65641" y="990551"/>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48963" y="8142938"/>
            <a:ext cx="306995" cy="652942"/>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8" tIns="45682" rIns="91368" bIns="45682"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24</a:t>
            </a:fld>
            <a:endParaRPr lang="en-US" dirty="0"/>
          </a:p>
        </p:txBody>
      </p:sp>
      <p:pic>
        <p:nvPicPr>
          <p:cNvPr id="22"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6" y="4230941"/>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7283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74471403"/>
              </p:ext>
            </p:extLst>
          </p:nvPr>
        </p:nvGraphicFramePr>
        <p:xfrm>
          <a:off x="101512" y="125226"/>
          <a:ext cx="7595527" cy="9881619"/>
        </p:xfrm>
        <a:graphic>
          <a:graphicData uri="http://schemas.openxmlformats.org/drawingml/2006/table">
            <a:tbl>
              <a:tblPr firstRow="1" bandRow="1">
                <a:tableStyleId>{5C22544A-7EE6-4342-B048-85BDC9FD1C3A}</a:tableStyleId>
              </a:tblPr>
              <a:tblGrid>
                <a:gridCol w="2616996"/>
                <a:gridCol w="712921"/>
                <a:gridCol w="327682"/>
                <a:gridCol w="1978499"/>
                <a:gridCol w="974690"/>
                <a:gridCol w="984739"/>
              </a:tblGrid>
              <a:tr h="1188721">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Preparing to Write the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Introduction of a Brief Text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Lesson 6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How do fourth grade students identify the Topic of  a text that has </a:t>
                      </a:r>
                      <a:r>
                        <a:rPr kumimoji="0" lang="en-US" sz="900" b="1" i="0" u="none" strike="noStrike" kern="1200" cap="none" spc="0" normalizeH="0" baseline="0" noProof="0" dirty="0" smtClean="0">
                          <a:ln>
                            <a:noFill/>
                          </a:ln>
                          <a:solidFill>
                            <a:srgbClr val="C00000"/>
                          </a:solidFill>
                          <a:effectLst/>
                          <a:uLnTx/>
                          <a:uFillTx/>
                          <a:latin typeface="+mn-lt"/>
                          <a:ea typeface="+mn-ea"/>
                          <a:cs typeface="+mn-cs"/>
                        </a:rPr>
                        <a:t>no or an incomplete</a:t>
                      </a:r>
                      <a:r>
                        <a:rPr kumimoji="0" lang="en-US" sz="9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introduction?</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Standards:RI.1, W.2a, L.1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7475" marR="0" lvl="0" indent="-1174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17475" marR="0" lvl="0" indent="-1174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09373">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400" b="1" dirty="0" smtClean="0"/>
                        <a:t>Essential Skills</a:t>
                      </a:r>
                      <a:r>
                        <a:rPr lang="en-US" sz="1400" b="1" baseline="0" dirty="0" smtClean="0"/>
                        <a:t> and Concepts</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860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details and examples in a text when explaining what the text says explicitly and when drawing inferences from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identifying the Topic of a text with no introduction (the introduction has purposefully been left out)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 text to identify the topic of a text that has </a:t>
                      </a:r>
                      <a:r>
                        <a:rPr kumimoji="0" lang="en-US" sz="900" b="1" i="1" u="sng" strike="noStrike" kern="1200" cap="none" spc="0" normalizeH="0" baseline="0" noProof="0" dirty="0" smtClean="0">
                          <a:ln>
                            <a:noFill/>
                          </a:ln>
                          <a:solidFill>
                            <a:prstClr val="black"/>
                          </a:solidFill>
                          <a:effectLst/>
                          <a:uLnTx/>
                          <a:uFillTx/>
                          <a:latin typeface="+mn-lt"/>
                          <a:ea typeface="+mn-ea"/>
                          <a:cs typeface="+mn-cs"/>
                        </a:rPr>
                        <a:t>no introduction</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 students need to be able to…</a:t>
                      </a:r>
                    </a:p>
                    <a:p>
                      <a:pPr marL="0" indent="0">
                        <a:buFont typeface="Wingdings" panose="05000000000000000000" pitchFamily="2" charset="2"/>
                        <a:buNone/>
                      </a:pPr>
                      <a:endParaRPr lang="en-US" sz="700" dirty="0" smtClean="0"/>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and explain how repeated Key Details -examples in the body of a text can provide clues or inferences needed to identify the Topic of a text with no introduction.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text explicitly when identifying Key Details as evidence to support what the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topic of a text  independently.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900" b="1" dirty="0" smtClean="0"/>
                        <a:t>Academic</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09728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key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explicitly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context clues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inferences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60325" indent="-60325">
                        <a:buFont typeface="Arial" panose="020B0604020202020204" pitchFamily="34" charset="0"/>
                        <a:buChar char="•"/>
                      </a:pPr>
                      <a:r>
                        <a:rPr lang="es-ES_tradnl" sz="900" noProof="0" dirty="0" smtClean="0">
                          <a:solidFill>
                            <a:schemeClr val="tx1"/>
                          </a:solidFill>
                        </a:rPr>
                        <a:t>referir</a:t>
                      </a:r>
                    </a:p>
                    <a:p>
                      <a:pPr marL="60325" indent="-60325">
                        <a:buFont typeface="Arial" panose="020B0604020202020204" pitchFamily="34" charset="0"/>
                        <a:buChar char="•"/>
                      </a:pPr>
                      <a:r>
                        <a:rPr lang="es-ES_tradnl" sz="900" noProof="0" dirty="0" smtClean="0">
                          <a:solidFill>
                            <a:schemeClr val="tx1"/>
                          </a:solidFill>
                        </a:rPr>
                        <a:t>detalles ____</a:t>
                      </a:r>
                    </a:p>
                    <a:p>
                      <a:pPr marL="60325" indent="-60325">
                        <a:buFont typeface="Arial" panose="020B0604020202020204" pitchFamily="34" charset="0"/>
                        <a:buChar char="•"/>
                      </a:pPr>
                      <a:r>
                        <a:rPr lang="es-ES_tradnl" sz="900" noProof="0" dirty="0" smtClean="0">
                          <a:solidFill>
                            <a:schemeClr val="tx1"/>
                          </a:solidFill>
                        </a:rPr>
                        <a:t>explícitamente</a:t>
                      </a:r>
                    </a:p>
                    <a:p>
                      <a:pPr marL="60325" indent="-60325">
                        <a:buFont typeface="Arial" panose="020B0604020202020204" pitchFamily="34" charset="0"/>
                        <a:buChar char="•"/>
                      </a:pPr>
                      <a:r>
                        <a:rPr lang="es-ES_tradnl" sz="900" noProof="0" dirty="0" smtClean="0">
                          <a:solidFill>
                            <a:schemeClr val="tx1"/>
                          </a:solidFill>
                        </a:rPr>
                        <a:t>introducción</a:t>
                      </a:r>
                    </a:p>
                    <a:p>
                      <a:pPr marL="60325" indent="-60325">
                        <a:buFont typeface="Arial" panose="020B0604020202020204" pitchFamily="34" charset="0"/>
                        <a:buChar char="•"/>
                      </a:pPr>
                      <a:r>
                        <a:rPr lang="es-ES_tradnl" sz="900" noProof="0" dirty="0" smtClean="0">
                          <a:solidFill>
                            <a:schemeClr val="tx1"/>
                          </a:solidFill>
                        </a:rPr>
                        <a:t>tópico</a:t>
                      </a:r>
                    </a:p>
                    <a:p>
                      <a:pPr marL="60325" indent="-60325">
                        <a:buFont typeface="Arial" panose="020B0604020202020204" pitchFamily="34" charset="0"/>
                        <a:buChar char="•"/>
                      </a:pPr>
                      <a:r>
                        <a:rPr lang="es-ES_tradnl" sz="900" noProof="0" dirty="0" smtClean="0">
                          <a:solidFill>
                            <a:schemeClr val="tx1"/>
                          </a:solidFill>
                        </a:rPr>
                        <a:t>___ contexto</a:t>
                      </a:r>
                    </a:p>
                    <a:p>
                      <a:pPr marL="60325" indent="-60325">
                        <a:buFont typeface="Arial" panose="020B0604020202020204" pitchFamily="34" charset="0"/>
                        <a:buChar char="•"/>
                      </a:pPr>
                      <a:r>
                        <a:rPr lang="es-ES_tradnl" sz="900" noProof="0" dirty="0" smtClean="0">
                          <a:solidFill>
                            <a:schemeClr val="tx1"/>
                          </a:solidFill>
                        </a:rPr>
                        <a:t>inferencias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83213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for students to show they can identify the Topic of a text with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their understanding of how to identify the topic of a text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organized repeated and related information  in paragraphs and sections,  to confirm what the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facts, definitions, concrete details, quotations, or other information and examples to confirm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the Topic is usually a subject noun (the who or what of a text) and be able to distinguish between</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adjectives, nouns, pronouns, adverbs, verbs, and other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how they identified the topic  referring to their grouped information (e.g., “Based on information that the author repeated because of its importance, such as ____, _______ and _______ (examples from text), I have concluded that the Topic of this text is ______.”).</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once students have identified the Topic of a text they are ready to begin writing the introduction (lesson  6 part 2).</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concrete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quotations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examples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nouns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pronouns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adverbs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verbs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60325" indent="-60325">
                        <a:buFont typeface="Arial" panose="020B0604020202020204" pitchFamily="34" charset="0"/>
                        <a:buChar char="•"/>
                      </a:pPr>
                      <a:r>
                        <a:rPr lang="es-ES_tradnl" sz="900" noProof="0" dirty="0" smtClean="0">
                          <a:solidFill>
                            <a:schemeClr val="tx1"/>
                          </a:solidFill>
                        </a:rPr>
                        <a:t>tópico</a:t>
                      </a:r>
                    </a:p>
                    <a:p>
                      <a:pPr marL="60325" indent="-60325">
                        <a:buFont typeface="Arial" panose="020B0604020202020204" pitchFamily="34" charset="0"/>
                        <a:buChar char="•"/>
                      </a:pPr>
                      <a:r>
                        <a:rPr lang="es-ES_tradnl" sz="900" noProof="0" dirty="0" smtClean="0">
                          <a:solidFill>
                            <a:schemeClr val="tx1"/>
                          </a:solidFill>
                        </a:rPr>
                        <a:t>grupo</a:t>
                      </a:r>
                    </a:p>
                    <a:p>
                      <a:pPr marL="60325" indent="-60325">
                        <a:buFont typeface="Arial" panose="020B0604020202020204" pitchFamily="34" charset="0"/>
                        <a:buChar char="•"/>
                      </a:pPr>
                      <a:r>
                        <a:rPr lang="es-ES_tradnl" sz="900" noProof="0" dirty="0" smtClean="0">
                          <a:solidFill>
                            <a:schemeClr val="tx1"/>
                          </a:solidFill>
                        </a:rPr>
                        <a:t>relacionado</a:t>
                      </a:r>
                    </a:p>
                    <a:p>
                      <a:pPr marL="60325" indent="-60325">
                        <a:buFont typeface="Arial" panose="020B0604020202020204" pitchFamily="34" charset="0"/>
                        <a:buChar char="•"/>
                      </a:pPr>
                      <a:endParaRPr lang="es-ES_tradnl" sz="900" noProof="0" dirty="0" smtClean="0">
                        <a:solidFill>
                          <a:schemeClr val="tx1"/>
                        </a:solidFill>
                      </a:endParaRPr>
                    </a:p>
                    <a:p>
                      <a:pPr marL="60325" indent="-60325">
                        <a:buFont typeface="Arial" panose="020B0604020202020204" pitchFamily="34" charset="0"/>
                        <a:buChar char="•"/>
                      </a:pPr>
                      <a:r>
                        <a:rPr lang="es-ES_tradnl" sz="900" noProof="0" dirty="0" smtClean="0">
                          <a:solidFill>
                            <a:schemeClr val="tx1"/>
                          </a:solidFill>
                        </a:rPr>
                        <a:t>definiciones</a:t>
                      </a:r>
                    </a:p>
                    <a:p>
                      <a:pPr marL="60325" indent="-60325">
                        <a:buFont typeface="Arial" panose="020B0604020202020204" pitchFamily="34" charset="0"/>
                        <a:buChar char="•"/>
                      </a:pPr>
                      <a:r>
                        <a:rPr lang="es-ES_tradnl" sz="900" noProof="0" dirty="0" smtClean="0">
                          <a:solidFill>
                            <a:schemeClr val="tx1"/>
                          </a:solidFill>
                        </a:rPr>
                        <a:t>detalles concretos</a:t>
                      </a:r>
                    </a:p>
                    <a:p>
                      <a:pPr marL="60325" indent="-60325">
                        <a:buFont typeface="Arial" panose="020B0604020202020204" pitchFamily="34" charset="0"/>
                        <a:buChar char="•"/>
                      </a:pPr>
                      <a:endParaRPr lang="es-ES_tradnl" sz="900" noProof="0" dirty="0" smtClean="0">
                        <a:solidFill>
                          <a:schemeClr val="tx1"/>
                        </a:solidFill>
                      </a:endParaRPr>
                    </a:p>
                    <a:p>
                      <a:pPr marL="60325" indent="-60325">
                        <a:buFont typeface="Arial" panose="020B0604020202020204" pitchFamily="34" charset="0"/>
                        <a:buChar char="•"/>
                      </a:pPr>
                      <a:r>
                        <a:rPr lang="es-ES_tradnl" sz="900" noProof="0" dirty="0" smtClean="0">
                          <a:solidFill>
                            <a:schemeClr val="tx1"/>
                          </a:solidFill>
                        </a:rPr>
                        <a:t>ejemplos</a:t>
                      </a:r>
                    </a:p>
                    <a:p>
                      <a:pPr marL="60325" indent="-60325">
                        <a:buFont typeface="Arial" panose="020B0604020202020204" pitchFamily="34" charset="0"/>
                        <a:buChar char="•"/>
                      </a:pPr>
                      <a:r>
                        <a:rPr lang="es-ES_tradnl" sz="900" noProof="0" dirty="0" smtClean="0">
                          <a:solidFill>
                            <a:schemeClr val="tx1"/>
                          </a:solidFill>
                        </a:rPr>
                        <a:t>adjetivos</a:t>
                      </a:r>
                    </a:p>
                    <a:p>
                      <a:pPr marL="60325" indent="-60325">
                        <a:buFont typeface="Arial" panose="020B0604020202020204" pitchFamily="34" charset="0"/>
                        <a:buChar char="•"/>
                      </a:pPr>
                      <a:endParaRPr lang="es-ES_tradnl" sz="900" noProof="0" dirty="0" smtClean="0">
                        <a:solidFill>
                          <a:schemeClr val="tx1"/>
                        </a:solidFill>
                      </a:endParaRPr>
                    </a:p>
                    <a:p>
                      <a:pPr marL="60325" indent="-60325">
                        <a:buFont typeface="Arial" panose="020B0604020202020204" pitchFamily="34" charset="0"/>
                        <a:buChar char="•"/>
                      </a:pPr>
                      <a:r>
                        <a:rPr lang="es-ES_tradnl" sz="900" noProof="0" dirty="0" smtClean="0">
                          <a:solidFill>
                            <a:schemeClr val="tx1"/>
                          </a:solidFill>
                        </a:rPr>
                        <a:t>pronombres</a:t>
                      </a:r>
                    </a:p>
                    <a:p>
                      <a:pPr marL="60325" indent="-60325">
                        <a:buFont typeface="Arial" panose="020B0604020202020204" pitchFamily="34" charset="0"/>
                        <a:buChar char="•"/>
                      </a:pPr>
                      <a:r>
                        <a:rPr lang="es-ES_tradnl" sz="900" noProof="0" dirty="0" smtClean="0">
                          <a:solidFill>
                            <a:schemeClr val="tx1"/>
                          </a:solidFill>
                        </a:rPr>
                        <a:t>adverbios</a:t>
                      </a:r>
                    </a:p>
                    <a:p>
                      <a:pPr marL="60325" indent="-60325">
                        <a:buFont typeface="Arial" panose="020B0604020202020204" pitchFamily="34" charset="0"/>
                        <a:buChar char="•"/>
                      </a:pPr>
                      <a:r>
                        <a:rPr lang="es-ES_tradnl" sz="900" noProof="0" dirty="0" smtClean="0">
                          <a:solidFill>
                            <a:schemeClr val="tx1"/>
                          </a:solidFill>
                        </a:rPr>
                        <a:t>verbos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630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 L.4.1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grammar and usage</a:t>
                      </a:r>
                      <a:r>
                        <a:rPr kumimoji="0" lang="en-US" sz="9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share/verbalize what they know about the topic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or speaking about the Topic of a text students will demonstrate their understanding using correctly…</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relative pronouns (who, whose, whom, which, that) and adverbs (where, when, why).</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progressive forms(e.g., I was walking; I am walking; I will be walking) verb tenses.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modal auxiliaries(e.g., can, may, must) to convey various conditions.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 order according to convention patterns (e.g., a small red bag rather than a red small bag).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progressive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relative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60325" indent="-60325">
                        <a:buFont typeface="Arial" panose="020B0604020202020204" pitchFamily="34" charset="0"/>
                        <a:buChar char="•"/>
                      </a:pPr>
                      <a:r>
                        <a:rPr lang="es-ES_tradnl" sz="900" noProof="0" dirty="0" smtClean="0">
                          <a:solidFill>
                            <a:schemeClr val="tx1"/>
                          </a:solidFill>
                        </a:rPr>
                        <a:t>adjetivo</a:t>
                      </a:r>
                    </a:p>
                    <a:p>
                      <a:pPr marL="60325" indent="-60325">
                        <a:buFont typeface="Arial" panose="020B0604020202020204" pitchFamily="34" charset="0"/>
                        <a:buChar char="•"/>
                      </a:pPr>
                      <a:endParaRPr lang="es-ES_tradnl" sz="900" noProof="0" dirty="0" smtClean="0">
                        <a:solidFill>
                          <a:schemeClr val="tx1"/>
                        </a:solidFill>
                      </a:endParaRPr>
                    </a:p>
                    <a:p>
                      <a:pPr marL="60325" indent="-60325">
                        <a:buFont typeface="Arial" panose="020B0604020202020204" pitchFamily="34" charset="0"/>
                        <a:buChar char="•"/>
                      </a:pPr>
                      <a:r>
                        <a:rPr lang="es-ES_tradnl" sz="900" noProof="0" dirty="0" smtClean="0">
                          <a:solidFill>
                            <a:schemeClr val="tx1"/>
                          </a:solidFill>
                        </a:rPr>
                        <a:t>adverbio</a:t>
                      </a:r>
                    </a:p>
                    <a:p>
                      <a:pPr marL="60325" indent="-60325">
                        <a:buFont typeface="Arial" panose="020B0604020202020204" pitchFamily="34" charset="0"/>
                        <a:buChar char="•"/>
                      </a:pPr>
                      <a:r>
                        <a:rPr lang="es-ES_tradnl" sz="900" noProof="0" dirty="0" smtClean="0">
                          <a:solidFill>
                            <a:schemeClr val="tx1"/>
                          </a:solidFill>
                        </a:rPr>
                        <a:t>verbo</a:t>
                      </a:r>
                    </a:p>
                    <a:p>
                      <a:pPr marL="60325" indent="-60325">
                        <a:buFont typeface="Arial" panose="020B0604020202020204" pitchFamily="34" charset="0"/>
                        <a:buChar char="•"/>
                      </a:pPr>
                      <a:r>
                        <a:rPr lang="es-ES_tradnl" sz="900" noProof="0" dirty="0" smtClean="0">
                          <a:solidFill>
                            <a:schemeClr val="tx1"/>
                          </a:solidFill>
                        </a:rPr>
                        <a:t>pronombre</a:t>
                      </a:r>
                    </a:p>
                    <a:p>
                      <a:pPr marL="60325" indent="-60325">
                        <a:buFont typeface="Arial" panose="020B0604020202020204" pitchFamily="34" charset="0"/>
                        <a:buChar char="•"/>
                      </a:pPr>
                      <a:r>
                        <a:rPr lang="es-ES_tradnl" sz="900" noProof="0" dirty="0" smtClean="0">
                          <a:solidFill>
                            <a:schemeClr val="tx1"/>
                          </a:solidFill>
                        </a:rPr>
                        <a:t>progresivo</a:t>
                      </a:r>
                    </a:p>
                    <a:p>
                      <a:pPr marL="60325" indent="-60325">
                        <a:buFont typeface="Arial" panose="020B0604020202020204" pitchFamily="34" charset="0"/>
                        <a:buChar char="•"/>
                      </a:pPr>
                      <a:r>
                        <a:rPr lang="es-ES_tradnl" sz="900" noProof="0" dirty="0" smtClean="0">
                          <a:solidFill>
                            <a:schemeClr val="tx1"/>
                          </a:solidFill>
                        </a:rPr>
                        <a:t>relativo</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gridSpan="2">
                  <a:txBody>
                    <a:bodyPr/>
                    <a:lstStyle/>
                    <a:p>
                      <a:pPr algn="ctr"/>
                      <a:r>
                        <a:rPr lang="en-US" sz="1200" b="1" dirty="0" smtClean="0"/>
                        <a:t>Writing</a:t>
                      </a:r>
                      <a:r>
                        <a:rPr lang="en-US" sz="1200" b="1" baseline="0" dirty="0" smtClean="0"/>
                        <a:t> Strategies in TBEAR</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baseline="0"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2185">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What I Know and What is New (2 column chart)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 and identify new concepts in a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92452">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Topic Tally Chart (Grouping Words by Meaning</a:t>
                      </a:r>
                      <a:r>
                        <a:rPr lang="en-US" sz="900" b="0" baseline="0" dirty="0" smtClean="0">
                          <a:solidFill>
                            <a:schemeClr val="tx1"/>
                          </a:solidFill>
                        </a:rPr>
                        <a: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find again and again words and be able to tally them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 the Topic Tally chart by grouping the words that refer to the same thing (may include synonyms and pronouns).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the Topic based on the again and again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576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Topic Tally Chart (Grouping Words by Parts of Speech)</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words on the Topic Tally chart by their correct parts of speech.</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Topic 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0080">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i="0" dirty="0" smtClean="0"/>
                        <a:t>From</a:t>
                      </a:r>
                      <a:r>
                        <a:rPr lang="en-US" sz="900" b="1" i="0" baseline="0" dirty="0" smtClean="0"/>
                        <a:t> the Field…</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Prior to this lesson, re-do lesson1, #1-4. Review parts of speech, conventions, and basic grammar rules.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Standard L.4.4b  can be integrated into this lesson during the Topic Tally to reinforce the identification of words that “use common, grade-appropriate Greek and Latin affixes and roots as clues to the meaning of a word (e.g., telegraph, photograph, autograph).”</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25</a:t>
            </a:fld>
            <a:endParaRPr lang="en-US" dirty="0"/>
          </a:p>
        </p:txBody>
      </p:sp>
    </p:spTree>
    <p:extLst>
      <p:ext uri="{BB962C8B-B14F-4D97-AF65-F5344CB8AC3E}">
        <p14:creationId xmlns:p14="http://schemas.microsoft.com/office/powerpoint/2010/main" val="89810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5758" y="50839"/>
            <a:ext cx="2873728" cy="933874"/>
          </a:xfrm>
          <a:prstGeom prst="rect">
            <a:avLst/>
          </a:prstGeom>
        </p:spPr>
        <p:txBody>
          <a:bodyPr wrap="square" lIns="101811" tIns="50906" rIns="101811" bIns="50906">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p>
        </p:txBody>
      </p:sp>
      <p:grpSp>
        <p:nvGrpSpPr>
          <p:cNvPr id="4" name="Group 3"/>
          <p:cNvGrpSpPr/>
          <p:nvPr/>
        </p:nvGrpSpPr>
        <p:grpSpPr>
          <a:xfrm>
            <a:off x="3462735"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28378" y="251567"/>
            <a:ext cx="2775136"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1" name="Group 10"/>
          <p:cNvGrpSpPr/>
          <p:nvPr/>
        </p:nvGrpSpPr>
        <p:grpSpPr>
          <a:xfrm rot="20998471">
            <a:off x="339119" y="7123594"/>
            <a:ext cx="2586868"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1850134543"/>
              </p:ext>
            </p:extLst>
          </p:nvPr>
        </p:nvGraphicFramePr>
        <p:xfrm>
          <a:off x="114111" y="941915"/>
          <a:ext cx="7557652" cy="8518806"/>
        </p:xfrm>
        <a:graphic>
          <a:graphicData uri="http://schemas.openxmlformats.org/drawingml/2006/table">
            <a:tbl>
              <a:tblPr firstRow="1" bandRow="1">
                <a:noFill/>
              </a:tblPr>
              <a:tblGrid>
                <a:gridCol w="464102"/>
                <a:gridCol w="2612177"/>
                <a:gridCol w="132412"/>
                <a:gridCol w="452369"/>
                <a:gridCol w="3896592"/>
              </a:tblGrid>
              <a:tr h="477785">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a Topic Sentence that tells most what the author wants the reader to know.</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Writing the Topic Sentence in an</a:t>
                      </a:r>
                    </a:p>
                    <a:p>
                      <a:pPr marL="0" marR="0" lvl="0" indent="0" algn="l" rtl="0">
                        <a:spcBef>
                          <a:spcPts val="0"/>
                        </a:spcBef>
                        <a:buSzPct val="25000"/>
                        <a:buNone/>
                      </a:pPr>
                      <a:r>
                        <a:rPr lang="en-US" sz="1300" b="1" u="none" strike="noStrike" cap="none" baseline="0" dirty="0" smtClean="0"/>
                        <a:t>Introduction:   Lesson 6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r>
              <a:tr h="452628">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 L.1, L.4</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60325"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a new way?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missing in the draft of the text _____?”  (an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Preparing to Write a Topic Sentence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In this draft there is no introduction.”</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“What are the identifiable parts of an introduction when reading?” (topic, topic sentence, bridge – background knowledge &amp; hook)</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“What are the 3 parts of an introduction you write?” (topic sentence, background knowledge and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“We already know the Topic.  What is next?” (topic sentence).  “What do we need to know in order to write a Topic Sentence?” (what the author wants the reader to know MOST about the text)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What does the author want the reader to know MOST?</a:t>
                      </a:r>
                    </a:p>
                    <a:p>
                      <a:pPr marL="287338" marR="0" lvl="0" indent="-112713"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mn-lt"/>
                        </a:rPr>
                        <a:t>“</a:t>
                      </a:r>
                      <a:r>
                        <a:rPr lang="en-US" sz="1100" baseline="0" dirty="0" smtClean="0">
                          <a:solidFill>
                            <a:srgbClr val="000000"/>
                          </a:solidFill>
                          <a:latin typeface="+mn-lt"/>
                        </a:rPr>
                        <a:t>The </a:t>
                      </a:r>
                      <a:r>
                        <a:rPr lang="en-US" sz="1100" b="1" baseline="0" dirty="0" smtClean="0">
                          <a:solidFill>
                            <a:srgbClr val="000000"/>
                          </a:solidFill>
                          <a:latin typeface="+mn-lt"/>
                        </a:rPr>
                        <a:t>Topic Tally </a:t>
                      </a:r>
                      <a:r>
                        <a:rPr lang="en-US" sz="1100" baseline="0" dirty="0" smtClean="0">
                          <a:solidFill>
                            <a:srgbClr val="000000"/>
                          </a:solidFill>
                          <a:latin typeface="+mn-lt"/>
                        </a:rPr>
                        <a:t>words can also be clues about what the author wants the reader to know </a:t>
                      </a:r>
                      <a:r>
                        <a:rPr lang="en-US" sz="1100" b="1" baseline="0" dirty="0" smtClean="0">
                          <a:solidFill>
                            <a:srgbClr val="000000"/>
                          </a:solidFill>
                          <a:latin typeface="+mn-lt"/>
                        </a:rPr>
                        <a:t>MOST</a:t>
                      </a:r>
                      <a:r>
                        <a:rPr lang="en-US" sz="1100" baseline="0" dirty="0" smtClean="0">
                          <a:solidFill>
                            <a:srgbClr val="000000"/>
                          </a:solidFill>
                          <a:latin typeface="+mn-lt"/>
                        </a:rPr>
                        <a:t> about the topic.” </a:t>
                      </a: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Write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about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you feel the author wants the reader to know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MOST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Model how you want your students to take notes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571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does the author wants the reader to know most about the topic?  Did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words give you clues? Did the K/N Chart give you clues?” (record student ideas on the board and discuss)</a:t>
                      </a: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57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a Basic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(modified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IVF</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(Model as a think-aloud!)</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writing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(emphasize it is a summary). I will begin with Identifying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Nouns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Column.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The Leaning Tower of Pisa</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Next I will select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topple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Verbs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Column. If I put these together they could read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206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 could topple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Finish</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my thought</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If it tilts too far. </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I want you to practice writing a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with your partner. Start with the (1)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add a (2)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verb</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(3)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finish your thought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You may use words that are not on the Topic Tally to </a:t>
                      </a:r>
                      <a:r>
                        <a:rPr kumimoji="0" lang="en-US" sz="1100" b="1" i="0" u="none" strike="noStrike" kern="0" cap="none" spc="0" normalizeH="0" baseline="0" noProof="0" dirty="0" smtClean="0">
                          <a:ln>
                            <a:noFill/>
                          </a:ln>
                          <a:solidFill>
                            <a:srgbClr val="002060"/>
                          </a:solidFill>
                          <a:effectLst/>
                          <a:uLnTx/>
                          <a:uFillTx/>
                          <a:latin typeface="+mn-lt"/>
                          <a:ea typeface="+mn-ea"/>
                          <a:cs typeface="+mn-cs"/>
                          <a:sym typeface="Arial"/>
                          <a:rtl val="0"/>
                        </a:rPr>
                        <a:t>Finish Your Thought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needed.(Write several of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Sentences on the board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underlining the Topic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73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rowSpan="2">
                  <a:txBody>
                    <a:bodyPr/>
                    <a:lstStyle/>
                    <a:p>
                      <a:pPr marL="231775"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“Let’s compare each of your Basic Topic Sentences on the board to the criteria for a Topic Sentence .” (Model a Think Aloud )!</a:t>
                      </a:r>
                      <a:endParaRPr lang="en-US" sz="1100" b="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87756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50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vMerge="1">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vMerge="1">
                  <a:txBody>
                    <a:bodyPr/>
                    <a:lstStyle/>
                    <a:p>
                      <a:endParaRPr lang="en-US"/>
                    </a:p>
                  </a:txBody>
                  <a:tcPr/>
                </a:tc>
                <a:tc vMerge="1">
                  <a:txBody>
                    <a:bodyPr/>
                    <a:lstStyle/>
                    <a:p>
                      <a:pPr marL="285750" indent="-227013">
                        <a:buSzPct val="150000"/>
                        <a:buFont typeface="Arial" panose="020B0604020202020204" pitchFamily="34" charset="0"/>
                        <a:buChar char="•"/>
                      </a:pPr>
                      <a:endParaRPr lang="en-US" sz="10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22" name="Picture 21"/>
          <p:cNvPicPr>
            <a:picLocks noChangeAspect="1"/>
          </p:cNvPicPr>
          <p:nvPr/>
        </p:nvPicPr>
        <p:blipFill rotWithShape="1">
          <a:blip r:embed="rId6"/>
          <a:srcRect l="23375" t="43778" r="67058" b="37259"/>
          <a:stretch/>
        </p:blipFill>
        <p:spPr>
          <a:xfrm>
            <a:off x="5990436" y="979923"/>
            <a:ext cx="1665986" cy="856830"/>
          </a:xfrm>
          <a:prstGeom prst="rect">
            <a:avLst/>
          </a:prstGeom>
        </p:spPr>
      </p:pic>
      <p:grpSp>
        <p:nvGrpSpPr>
          <p:cNvPr id="18" name="Group 17"/>
          <p:cNvGrpSpPr/>
          <p:nvPr/>
        </p:nvGrpSpPr>
        <p:grpSpPr>
          <a:xfrm rot="20667221">
            <a:off x="179413" y="6722002"/>
            <a:ext cx="2586868"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26</a:t>
            </a:fld>
            <a:endParaRPr lang="en-US" dirty="0"/>
          </a:p>
        </p:txBody>
      </p:sp>
      <p:pic>
        <p:nvPicPr>
          <p:cNvPr id="23" name="Picture 22"/>
          <p:cNvPicPr/>
          <p:nvPr/>
        </p:nvPicPr>
        <p:blipFill rotWithShape="1">
          <a:blip r:embed="rId7"/>
          <a:srcRect l="40430" t="27206" r="32273" b="23897"/>
          <a:stretch/>
        </p:blipFill>
        <p:spPr bwMode="auto">
          <a:xfrm>
            <a:off x="4543357" y="7499236"/>
            <a:ext cx="2376796" cy="18831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10-2-16</a:t>
            </a:r>
            <a:endParaRPr lang="en-US" dirty="0"/>
          </a:p>
        </p:txBody>
      </p:sp>
    </p:spTree>
    <p:extLst>
      <p:ext uri="{BB962C8B-B14F-4D97-AF65-F5344CB8AC3E}">
        <p14:creationId xmlns:p14="http://schemas.microsoft.com/office/powerpoint/2010/main" val="108738542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4004" y="28024"/>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260" y="-21617"/>
            <a:ext cx="2873728" cy="1210873"/>
          </a:xfrm>
          <a:prstGeom prst="rect">
            <a:avLst/>
          </a:prstGeom>
        </p:spPr>
        <p:txBody>
          <a:bodyPr wrap="square" lIns="101811" tIns="50906" rIns="101811" bIns="50906">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 …</a:t>
            </a:r>
            <a:r>
              <a:rPr lang="en-US" b="1" i="1" dirty="0">
                <a:solidFill>
                  <a:srgbClr val="C00000"/>
                </a:solidFill>
                <a:effectLst>
                  <a:outerShdw blurRad="38100" dist="38100" dir="2700000" algn="tl">
                    <a:srgbClr val="000000">
                      <a:alpha val="43137"/>
                    </a:srgbClr>
                  </a:outerShdw>
                </a:effectLst>
              </a:rPr>
              <a:t>continued</a:t>
            </a:r>
          </a:p>
        </p:txBody>
      </p:sp>
      <p:grpSp>
        <p:nvGrpSpPr>
          <p:cNvPr id="4" name="Group 3"/>
          <p:cNvGrpSpPr/>
          <p:nvPr/>
        </p:nvGrpSpPr>
        <p:grpSpPr>
          <a:xfrm>
            <a:off x="3462735"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87455640"/>
              </p:ext>
            </p:extLst>
          </p:nvPr>
        </p:nvGraphicFramePr>
        <p:xfrm>
          <a:off x="114111" y="811083"/>
          <a:ext cx="7557652" cy="9252127"/>
        </p:xfrm>
        <a:graphic>
          <a:graphicData uri="http://schemas.openxmlformats.org/drawingml/2006/table">
            <a:tbl>
              <a:tblPr firstRow="1" bandRow="1">
                <a:noFill/>
              </a:tblPr>
              <a:tblGrid>
                <a:gridCol w="464102"/>
                <a:gridCol w="2612177"/>
                <a:gridCol w="584781"/>
                <a:gridCol w="3896592"/>
              </a:tblGrid>
              <a:tr h="612571">
                <a:tc gridSpan="4">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1" i="1" u="none" strike="noStrike" kern="1200" cap="none" spc="0" normalizeH="0" baseline="0" noProof="0" dirty="0" smtClean="0">
                          <a:ln>
                            <a:noFill/>
                          </a:ln>
                          <a:solidFill>
                            <a:srgbClr val="C00000"/>
                          </a:solidFill>
                          <a:effectLst/>
                          <a:uLnTx/>
                          <a:uFillTx/>
                          <a:latin typeface="+mn-lt"/>
                          <a:ea typeface="+mn-ea"/>
                          <a:cs typeface="+mn-cs"/>
                        </a:rPr>
                        <a:t>continued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7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600" dirty="0" smtClean="0"/>
                        <a:t>  </a:t>
                      </a:r>
                    </a:p>
                    <a:p>
                      <a:r>
                        <a:rPr lang="en-US" sz="1100" b="1" baseline="0" dirty="0" smtClean="0"/>
                        <a:t>  </a:t>
                      </a:r>
                      <a:r>
                        <a:rPr lang="en-US" sz="1200" b="1" dirty="0" smtClean="0"/>
                        <a:t>After</a:t>
                      </a:r>
                      <a:r>
                        <a:rPr lang="en-US" sz="1100" dirty="0" smtClean="0"/>
                        <a:t> discussing</a:t>
                      </a:r>
                      <a:r>
                        <a:rPr lang="en-US" sz="1100" baseline="0" dirty="0" smtClean="0"/>
                        <a:t> and comparing each Basic Topic Sentence the students wrote to the Introduction Bookmark…</a:t>
                      </a:r>
                    </a:p>
                    <a:p>
                      <a:pPr marL="171450" indent="-114300">
                        <a:buSzPct val="150000"/>
                        <a:buFont typeface="Arial" panose="020B0604020202020204" pitchFamily="34" charset="0"/>
                        <a:buChar char="•"/>
                      </a:pPr>
                      <a:r>
                        <a:rPr lang="en-US" sz="1100" baseline="0" dirty="0" smtClean="0"/>
                        <a:t> </a:t>
                      </a:r>
                      <a:r>
                        <a:rPr lang="en-US" sz="1100" b="1" i="1" baseline="0" dirty="0" smtClean="0">
                          <a:solidFill>
                            <a:srgbClr val="C00000"/>
                          </a:solidFill>
                        </a:rPr>
                        <a:t>QU</a:t>
                      </a:r>
                      <a:r>
                        <a:rPr lang="en-US" sz="1100" baseline="0" dirty="0" smtClean="0"/>
                        <a:t>:  “What are some things a good Basic Topic Sentence has?”  (tells what the author wants the reader to know MOST about the topic, has several again and again – Topic Tally words, makes sense to the audience and there are no words that the sentence doesn’t need or words that are redundant, irrelevant)</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097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dirty="0" smtClean="0"/>
                        <a:t> </a:t>
                      </a:r>
                      <a:r>
                        <a:rPr lang="en-US" sz="1100"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Preparing to Refine a 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to be a Meaningful Sentence (could be considered revising)</a:t>
                      </a:r>
                    </a:p>
                    <a:p>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lang="en-US" sz="1100" dirty="0" smtClean="0"/>
                        <a:t>“Let’s read the </a:t>
                      </a:r>
                      <a:r>
                        <a:rPr lang="en-US" sz="1100" b="1" dirty="0" smtClean="0"/>
                        <a:t>Basic Topic Sentence </a:t>
                      </a:r>
                      <a:r>
                        <a:rPr lang="en-US" sz="1100" dirty="0" smtClean="0"/>
                        <a:t>together that I wrote:  </a:t>
                      </a:r>
                      <a:r>
                        <a:rPr lang="en-US" sz="1100" b="0" i="1" dirty="0" smtClean="0"/>
                        <a:t>The</a:t>
                      </a:r>
                      <a:r>
                        <a:rPr lang="en-US" sz="1100" b="1" i="1" dirty="0" smtClean="0"/>
                        <a:t> </a:t>
                      </a:r>
                      <a:r>
                        <a:rPr lang="en-US" sz="1100" b="1" i="1" u="sng" dirty="0" smtClean="0"/>
                        <a:t>Leaning Tower of Pisa</a:t>
                      </a:r>
                      <a:r>
                        <a:rPr lang="en-US" sz="1100" b="1" i="1" u="none" dirty="0" smtClean="0"/>
                        <a:t> </a:t>
                      </a:r>
                      <a:r>
                        <a:rPr lang="en-US" sz="1100" b="0" i="1" dirty="0" smtClean="0"/>
                        <a:t>could topple if it tilts</a:t>
                      </a:r>
                      <a:r>
                        <a:rPr lang="en-US" sz="1100" b="0" i="1" baseline="0" dirty="0" smtClean="0"/>
                        <a:t> too far</a:t>
                      </a:r>
                      <a:r>
                        <a:rPr lang="en-US" sz="1100" baseline="0" dirty="0" smtClean="0"/>
                        <a:t>.</a:t>
                      </a:r>
                    </a:p>
                    <a:p>
                      <a:r>
                        <a:rPr lang="en-US" sz="1100" baseline="0" dirty="0" smtClean="0"/>
                        <a:t>     I am going to underline the Topic Words:   </a:t>
                      </a:r>
                      <a:r>
                        <a:rPr lang="en-US" sz="1100" b="1" i="1" u="sng" baseline="0" dirty="0" smtClean="0"/>
                        <a:t>Leaning Tower of Pisa</a:t>
                      </a:r>
                      <a:r>
                        <a:rPr lang="en-US" sz="1100" b="1" i="1" u="none" baseline="0" dirty="0" smtClean="0"/>
                        <a:t> </a:t>
                      </a:r>
                      <a:r>
                        <a:rPr lang="en-US" sz="1100" baseline="0" dirty="0" smtClean="0"/>
                        <a:t>because that is who-what the text and this sentence</a:t>
                      </a:r>
                    </a:p>
                    <a:p>
                      <a:pPr marL="115888" indent="-115888"/>
                      <a:r>
                        <a:rPr lang="en-US" sz="1100" baseline="0" dirty="0" smtClean="0"/>
                        <a:t>     is about.  What if I erased </a:t>
                      </a:r>
                      <a:r>
                        <a:rPr lang="en-US" sz="1100" b="1" i="1" u="sng" baseline="0" dirty="0" smtClean="0"/>
                        <a:t>Leaning Tower of Pisa</a:t>
                      </a:r>
                      <a:r>
                        <a:rPr lang="en-US" sz="1100" b="1" i="1" u="none" baseline="0" dirty="0" smtClean="0"/>
                        <a:t> </a:t>
                      </a:r>
                      <a:r>
                        <a:rPr lang="en-US" sz="1100" baseline="0" dirty="0" smtClean="0"/>
                        <a:t>and replaced it with</a:t>
                      </a:r>
                      <a:r>
                        <a:rPr lang="en-US" sz="1100" b="1" i="1" u="none" baseline="0" dirty="0" smtClean="0"/>
                        <a:t> </a:t>
                      </a:r>
                      <a:r>
                        <a:rPr lang="en-US" sz="1100" b="1" i="1" u="sng" baseline="0" dirty="0" smtClean="0"/>
                        <a:t>TREE</a:t>
                      </a:r>
                      <a:r>
                        <a:rPr lang="en-US" sz="1100" baseline="0" dirty="0" smtClean="0"/>
                        <a:t>?  (re-read the sentence with the word    TREE)  Does the sentence make sense with the new word TREE?  If the sentence makes sense with a new word then this  shows us the sentence is not meaningful.  It needs context clues to help the reader know what the Topic is.</a:t>
                      </a: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97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u="none" dirty="0" smtClean="0"/>
                        <a:t> </a:t>
                      </a:r>
                      <a:r>
                        <a:rPr lang="en-US" sz="1200" u="none"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Refining (revising) a Basic Topic Sentence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to be a Meaningful Sentence</a:t>
                      </a:r>
                    </a:p>
                    <a:p>
                      <a:pPr marL="171450" indent="-114300">
                        <a:buSzPct val="150000"/>
                        <a:buFont typeface="Arial" panose="020B0604020202020204" pitchFamily="34" charset="0"/>
                        <a:buChar cha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Meaningful sentences give the reader context clues to help the reader determine the meaning of the word(s).”</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other words on our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refer to the Leaning Tower of Pisa?”  (landmark, building)</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“What other words or details in the text refer specifically to the Leaning Tower of Pisa that are not on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(it is in Italy, It is a very old).</a:t>
                      </a:r>
                      <a:endParaRPr kumimoji="0" lang="en-US" sz="1500" b="0" i="1" u="none" strike="noStrike" kern="1200" cap="none" spc="0" normalizeH="0" baseline="0" noProof="0" dirty="0" smtClean="0">
                        <a:ln>
                          <a:noFill/>
                        </a:ln>
                        <a:solidFill>
                          <a:schemeClr val="tx1"/>
                        </a:solidFill>
                        <a:effectLst/>
                        <a:uLnTx/>
                        <a:uFillTx/>
                        <a:latin typeface="+mn-lt"/>
                        <a:ea typeface="+mn-ea"/>
                        <a:cs typeface="+mn-cs"/>
                        <a:sym typeface="Arial"/>
                        <a:rtl val="0"/>
                      </a:endParaRPr>
                    </a:p>
                    <a:p>
                      <a:pPr marL="171450" indent="-114300">
                        <a:buSzPct val="150000"/>
                        <a:buFont typeface="Arial" panose="020B0604020202020204" pitchFamily="34" charset="0"/>
                        <a:buChar char="•"/>
                      </a:pP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These words &amp; details can be context clues that we can add to our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to make it more Meaningful.”</a:t>
                      </a: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69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Using Context Clues in Sentences</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“Context clues help the reader understand the meaning of a word or concept better.  Readers may not know what the Topic Words –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is referring to.”</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following sentences.</a:t>
                      </a: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7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227013" marR="0" lvl="0" indent="-16986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could topple if it tilts too far.</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6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C00000"/>
                          </a:solidFill>
                          <a:effectLst/>
                          <a:uLnTx/>
                          <a:uFillTx/>
                          <a:latin typeface="+mn-lt"/>
                          <a:ea typeface="+mn-ea"/>
                          <a:cs typeface="+mn-cs"/>
                          <a:sym typeface="Arial"/>
                          <a:rtl val="0"/>
                        </a:rPr>
                        <a:t>an old building in Italy</a:t>
                      </a: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 old building in Italy, could topple if….</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150876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10</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8737" indent="0">
                        <a:buSzPct val="150000"/>
                        <a:buFont typeface="Arial" panose="020B0604020202020204" pitchFamily="34" charset="0"/>
                        <a:buNone/>
                      </a:pPr>
                      <a:r>
                        <a:rPr lang="en-US" sz="1100" b="1" i="1" dirty="0" smtClean="0">
                          <a:solidFill>
                            <a:srgbClr val="C00000"/>
                          </a:solidFill>
                        </a:rPr>
                        <a:t>Activity:  </a:t>
                      </a:r>
                      <a:r>
                        <a:rPr lang="en-US" sz="1100" dirty="0" smtClean="0"/>
                        <a:t>Write these sentences on the board.  </a:t>
                      </a:r>
                    </a:p>
                    <a:p>
                      <a:pPr marL="230187" indent="-171450">
                        <a:buSzPct val="100000"/>
                        <a:buFont typeface="Wingdings" panose="05000000000000000000" pitchFamily="2" charset="2"/>
                        <a:buChar char="Ø"/>
                      </a:pPr>
                      <a:r>
                        <a:rPr lang="en-US" sz="1100" dirty="0" smtClean="0"/>
                        <a:t>Toad felt </a:t>
                      </a:r>
                      <a:r>
                        <a:rPr lang="en-US" sz="1100" b="1" i="1" u="sng" dirty="0" smtClean="0"/>
                        <a:t>ostracized</a:t>
                      </a:r>
                      <a:r>
                        <a:rPr lang="en-US" sz="1100" dirty="0" smtClean="0"/>
                        <a:t> because he was left alone at the pond.</a:t>
                      </a:r>
                    </a:p>
                    <a:p>
                      <a:pPr marL="230187" indent="-171450">
                        <a:buSzPct val="100000"/>
                        <a:buFont typeface="Wingdings" panose="05000000000000000000" pitchFamily="2" charset="2"/>
                        <a:buChar char="Ø"/>
                      </a:pPr>
                      <a:r>
                        <a:rPr lang="en-US" sz="1100" dirty="0" smtClean="0"/>
                        <a:t>Yertle</a:t>
                      </a:r>
                      <a:r>
                        <a:rPr lang="en-US" sz="1100" baseline="0" dirty="0" smtClean="0"/>
                        <a:t> the Turtle was </a:t>
                      </a:r>
                      <a:r>
                        <a:rPr lang="en-US" sz="1100" b="1" i="1" u="sng" baseline="0" dirty="0" smtClean="0"/>
                        <a:t>condescending</a:t>
                      </a:r>
                      <a:r>
                        <a:rPr lang="en-US" sz="1100" baseline="0" dirty="0" smtClean="0"/>
                        <a:t> when he thought the other turtles should obey him.</a:t>
                      </a:r>
                      <a:endParaRPr lang="en-US" sz="1100" dirty="0" smtClean="0"/>
                    </a:p>
                    <a:p>
                      <a:pPr marL="230187" indent="-171450">
                        <a:buSzPct val="100000"/>
                        <a:buFont typeface="Wingdings" panose="05000000000000000000" pitchFamily="2" charset="2"/>
                        <a:buChar char="Ø"/>
                      </a:pPr>
                      <a:r>
                        <a:rPr lang="en-US" sz="1100" dirty="0" smtClean="0"/>
                        <a:t>The wolf was </a:t>
                      </a:r>
                      <a:r>
                        <a:rPr lang="en-US" sz="1100" b="1" i="1" u="sng" dirty="0" smtClean="0"/>
                        <a:t>ferocious.</a:t>
                      </a:r>
                    </a:p>
                    <a:p>
                      <a:pPr marL="230187" indent="-171450">
                        <a:buSzPct val="100000"/>
                        <a:buFont typeface="Wingdings" panose="05000000000000000000" pitchFamily="2" charset="2"/>
                        <a:buChar char="Ø"/>
                      </a:pPr>
                      <a:r>
                        <a:rPr kumimoji="0" lang="en-US" sz="1100" b="1" i="1" u="sng" strike="noStrike" kern="1200" cap="none" spc="0" normalizeH="0" baseline="0" noProof="0" dirty="0" smtClean="0">
                          <a:ln>
                            <a:noFill/>
                          </a:ln>
                          <a:solidFill>
                            <a:prstClr val="black"/>
                          </a:solidFill>
                          <a:effectLst/>
                          <a:uLnTx/>
                          <a:uFillTx/>
                          <a:latin typeface="+mn-lt"/>
                          <a:ea typeface="+mn-ea"/>
                          <a:cs typeface="+mn-cs"/>
                        </a:rPr>
                        <a:t>Little Red Riding Hood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 character in the story, was alone.</a:t>
                      </a:r>
                    </a:p>
                    <a:p>
                      <a:pPr marL="58737" indent="0">
                        <a:buSzPct val="100000"/>
                        <a:buFont typeface="Wingdings" panose="05000000000000000000" pitchFamily="2" charset="2"/>
                        <a:buNone/>
                      </a:pPr>
                      <a:r>
                        <a:rPr lang="en-US" sz="1100" b="1" i="0" dirty="0" smtClean="0">
                          <a:solidFill>
                            <a:schemeClr val="tx1"/>
                          </a:solidFill>
                        </a:rPr>
                        <a:t>REVISIT</a:t>
                      </a:r>
                    </a:p>
                    <a:p>
                      <a:pPr marL="58737" indent="0">
                        <a:buSzPct val="100000"/>
                        <a:buFont typeface="Wingdings" panose="05000000000000000000" pitchFamily="2" charset="2"/>
                        <a:buNone/>
                      </a:pPr>
                      <a:r>
                        <a:rPr lang="en-US" sz="1100" b="1" i="1" dirty="0" smtClean="0">
                          <a:solidFill>
                            <a:srgbClr val="C00000"/>
                          </a:solidFill>
                        </a:rPr>
                        <a:t>QU:  </a:t>
                      </a:r>
                      <a:r>
                        <a:rPr lang="en-US" sz="1100" dirty="0" smtClean="0"/>
                        <a:t>“Which sentences have context clues?  Which do not?</a:t>
                      </a:r>
                      <a:r>
                        <a:rPr lang="en-US" sz="1100" baseline="0" dirty="0" smtClean="0"/>
                        <a:t> How do the clues help the reader understand the underlined word?”</a:t>
                      </a:r>
                      <a:endParaRPr lang="en-US" sz="11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929640">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rowSpan="2">
                  <a:txBody>
                    <a:bodyPr/>
                    <a:lstStyle/>
                    <a:p>
                      <a:pPr algn="ctr"/>
                      <a:r>
                        <a:rPr lang="en-US" sz="2400" b="1" dirty="0" smtClean="0"/>
                        <a:t>11</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lang="en-US" sz="1700" dirty="0" smtClean="0"/>
                        <a:t> </a:t>
                      </a: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659636">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Part 1: Topic (students write topic here)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  _______________________________________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Part 2:  Write a Topic Sentence: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oup 17"/>
          <p:cNvGrpSpPr/>
          <p:nvPr/>
        </p:nvGrpSpPr>
        <p:grpSpPr>
          <a:xfrm rot="20667221">
            <a:off x="294622" y="5906858"/>
            <a:ext cx="2586868"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27</a:t>
            </a:fld>
            <a:endParaRPr lang="en-US" dirty="0"/>
          </a:p>
        </p:txBody>
      </p:sp>
      <p:grpSp>
        <p:nvGrpSpPr>
          <p:cNvPr id="5" name="Group 4"/>
          <p:cNvGrpSpPr/>
          <p:nvPr/>
        </p:nvGrpSpPr>
        <p:grpSpPr>
          <a:xfrm>
            <a:off x="7186094" y="8285895"/>
            <a:ext cx="459592" cy="855096"/>
            <a:chOff x="6070560" y="7585405"/>
            <a:chExt cx="405522" cy="777360"/>
          </a:xfrm>
          <a:solidFill>
            <a:schemeClr val="accent2">
              <a:lumMod val="75000"/>
            </a:schemeClr>
          </a:solidFill>
        </p:grpSpPr>
        <p:sp>
          <p:nvSpPr>
            <p:cNvPr id="15" name="Down Arrow 14"/>
            <p:cNvSpPr/>
            <p:nvPr/>
          </p:nvSpPr>
          <p:spPr>
            <a:xfrm>
              <a:off x="6070560" y="7585405"/>
              <a:ext cx="270878" cy="502154"/>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cxnSp>
        <p:nvCxnSpPr>
          <p:cNvPr id="7" name="Straight Arrow Connector 6"/>
          <p:cNvCxnSpPr/>
          <p:nvPr/>
        </p:nvCxnSpPr>
        <p:spPr>
          <a:xfrm>
            <a:off x="2779667" y="5743628"/>
            <a:ext cx="81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064" y="139205"/>
            <a:ext cx="2775136"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2" name="Date Placeholder 1"/>
          <p:cNvSpPr>
            <a:spLocks noGrp="1"/>
          </p:cNvSpPr>
          <p:nvPr>
            <p:ph type="dt" sz="half" idx="10"/>
          </p:nvPr>
        </p:nvSpPr>
        <p:spPr/>
        <p:txBody>
          <a:bodyPr/>
          <a:lstStyle/>
          <a:p>
            <a:r>
              <a:rPr lang="en-US" smtClean="0"/>
              <a:t>10-2-16</a:t>
            </a:r>
            <a:endParaRPr lang="en-US" dirty="0"/>
          </a:p>
        </p:txBody>
      </p:sp>
    </p:spTree>
    <p:extLst>
      <p:ext uri="{BB962C8B-B14F-4D97-AF65-F5344CB8AC3E}">
        <p14:creationId xmlns:p14="http://schemas.microsoft.com/office/powerpoint/2010/main" val="338775176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28</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13986" y="14894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10-2-16</a:t>
            </a:r>
            <a:endParaRPr lang="en-US" dirty="0"/>
          </a:p>
        </p:txBody>
      </p:sp>
      <p:sp>
        <p:nvSpPr>
          <p:cNvPr id="3" name="TextBox 2"/>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3142835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6594725"/>
              </p:ext>
            </p:extLst>
          </p:nvPr>
        </p:nvGraphicFramePr>
        <p:xfrm>
          <a:off x="54375" y="212463"/>
          <a:ext cx="7628351" cy="9610348"/>
        </p:xfrm>
        <a:graphic>
          <a:graphicData uri="http://schemas.openxmlformats.org/drawingml/2006/table">
            <a:tbl>
              <a:tblPr firstRow="1" bandRow="1">
                <a:tableStyleId>{5C22544A-7EE6-4342-B048-85BDC9FD1C3A}</a:tableStyleId>
              </a:tblPr>
              <a:tblGrid>
                <a:gridCol w="2952296"/>
                <a:gridCol w="705303"/>
                <a:gridCol w="2185131"/>
                <a:gridCol w="929145"/>
                <a:gridCol w="856476"/>
              </a:tblGrid>
              <a:tr h="1264921">
                <a:tc gridSpan="2">
                  <a:txBody>
                    <a:bodyPr/>
                    <a:lstStyle/>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fourth grade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2</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RI.2a , W.2.a, L.1, L.4</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2613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500" b="1" dirty="0" smtClean="0"/>
                        <a:t>Essential Skills</a:t>
                      </a:r>
                      <a:r>
                        <a:rPr lang="en-US" sz="1500" b="1" baseline="0" dirty="0" smtClean="0"/>
                        <a:t> and Concepts</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main idea of a text and explain how it is supported by key details; summarize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of a text with no introduction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Fourth grade students should be able to identify Key Details in the body (of a text with no introduction) that will help them form a Topic Sentence (Main Idea).  The Topic Sentence is a form of a “summary,” however; students do not summarize the entire text in this lesson.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prepare to a write a Topic Sentence, for a missing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700" dirty="0" smtClean="0"/>
                    </a:p>
                    <a:p>
                      <a:pPr marL="285750" indent="-285750">
                        <a:buFont typeface="Wingdings" panose="05000000000000000000" pitchFamily="2" charset="2"/>
                        <a:buChar char="q"/>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 able to explain the definition of Main Idea.</a:t>
                      </a:r>
                    </a:p>
                    <a:p>
                      <a:pPr marL="285750" indent="-285750">
                        <a:buFont typeface="Wingdings" panose="05000000000000000000" pitchFamily="2" charset="2"/>
                        <a:buChar char="q"/>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a Topic Sentence represents the Main Idea of a text.</a:t>
                      </a:r>
                    </a:p>
                    <a:p>
                      <a:pPr marL="285750" indent="-285750">
                        <a:buFont typeface="Wingdings" panose="05000000000000000000" pitchFamily="2" charset="2"/>
                        <a:buChar char="q"/>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Key Details that explain what the author wants the reader to know MOST about the Topic (students know to use the Topic Tally words and the K/N Charts as a support for this).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while reading, to demonstrate an understanding of Key Details that are relevant.</a:t>
                      </a:r>
                      <a:endParaRPr kumimoji="0" lang="en-US" sz="900" b="0"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63040">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50" dirty="0" smtClean="0"/>
                        <a:t>main idea</a:t>
                      </a:r>
                    </a:p>
                    <a:p>
                      <a:pPr marL="112713" indent="-112713">
                        <a:buFont typeface="Arial" panose="020B0604020202020204" pitchFamily="34" charset="0"/>
                        <a:buChar char="•"/>
                      </a:pPr>
                      <a:r>
                        <a:rPr lang="en-US" sz="850" dirty="0" smtClean="0"/>
                        <a:t>summarize</a:t>
                      </a:r>
                    </a:p>
                    <a:p>
                      <a:pPr marL="112713" indent="-112713">
                        <a:buFont typeface="Arial" panose="020B0604020202020204" pitchFamily="34" charset="0"/>
                        <a:buChar char="•"/>
                      </a:pPr>
                      <a:r>
                        <a:rPr lang="en-US" sz="850" dirty="0" smtClean="0"/>
                        <a:t>support</a:t>
                      </a:r>
                    </a:p>
                    <a:p>
                      <a:pPr marL="112713" indent="-112713">
                        <a:buFont typeface="Arial" panose="020B0604020202020204" pitchFamily="34" charset="0"/>
                        <a:buChar char="•"/>
                      </a:pPr>
                      <a:r>
                        <a:rPr lang="en-US" sz="850" dirty="0" smtClean="0"/>
                        <a:t>explain</a:t>
                      </a:r>
                    </a:p>
                    <a:p>
                      <a:pPr marL="112713" indent="-112713">
                        <a:buFont typeface="Arial" panose="020B0604020202020204" pitchFamily="34" charset="0"/>
                        <a:buChar char="•"/>
                      </a:pPr>
                      <a:r>
                        <a:rPr lang="en-US" sz="850" dirty="0" smtClean="0"/>
                        <a:t>key</a:t>
                      </a:r>
                      <a:r>
                        <a:rPr lang="en-US" sz="850" baseline="0" dirty="0" smtClean="0"/>
                        <a:t> details</a:t>
                      </a:r>
                    </a:p>
                    <a:p>
                      <a:pPr marL="112713" indent="-112713">
                        <a:buFont typeface="Arial" panose="020B0604020202020204" pitchFamily="34" charset="0"/>
                        <a:buChar char="•"/>
                      </a:pPr>
                      <a:r>
                        <a:rPr lang="en-US" sz="850" baseline="0" dirty="0" smtClean="0"/>
                        <a:t>topic sentence</a:t>
                      </a:r>
                    </a:p>
                    <a:p>
                      <a:pPr marL="112713" indent="-112713">
                        <a:buFont typeface="Arial" panose="020B0604020202020204" pitchFamily="34" charset="0"/>
                        <a:buChar char="•"/>
                      </a:pPr>
                      <a:r>
                        <a:rPr lang="en-US" sz="850" baseline="0" dirty="0" smtClean="0"/>
                        <a:t>relevant</a:t>
                      </a:r>
                      <a:endParaRPr lang="en-US" sz="8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s-ES_tradnl" sz="850" noProof="0" dirty="0" smtClean="0">
                          <a:solidFill>
                            <a:schemeClr val="tx1"/>
                          </a:solidFill>
                        </a:rPr>
                        <a:t>idea _____</a:t>
                      </a:r>
                    </a:p>
                    <a:p>
                      <a:pPr marL="112713" indent="-112713">
                        <a:buFont typeface="Arial" panose="020B0604020202020204" pitchFamily="34" charset="0"/>
                        <a:buChar char="•"/>
                      </a:pPr>
                      <a:endParaRPr lang="es-ES_tradnl" sz="850" noProof="0" dirty="0" smtClean="0">
                        <a:solidFill>
                          <a:schemeClr val="tx1"/>
                        </a:solidFill>
                      </a:endParaRPr>
                    </a:p>
                    <a:p>
                      <a:pPr marL="112713" indent="-112713">
                        <a:buFont typeface="Arial" panose="020B0604020202020204" pitchFamily="34" charset="0"/>
                        <a:buChar char="•"/>
                      </a:pPr>
                      <a:endParaRPr lang="es-ES_tradnl" sz="850" noProof="0" dirty="0" smtClean="0">
                        <a:solidFill>
                          <a:schemeClr val="tx1"/>
                        </a:solidFill>
                      </a:endParaRPr>
                    </a:p>
                    <a:p>
                      <a:pPr marL="112713" indent="-112713">
                        <a:buFont typeface="Arial" panose="020B0604020202020204" pitchFamily="34" charset="0"/>
                        <a:buChar char="•"/>
                      </a:pPr>
                      <a:r>
                        <a:rPr lang="es-ES_tradnl" sz="850" noProof="0" dirty="0" smtClean="0">
                          <a:solidFill>
                            <a:schemeClr val="tx1"/>
                          </a:solidFill>
                        </a:rPr>
                        <a:t>explicar</a:t>
                      </a:r>
                    </a:p>
                    <a:p>
                      <a:pPr marL="112713" indent="-112713">
                        <a:buFont typeface="Arial" panose="020B0604020202020204" pitchFamily="34" charset="0"/>
                        <a:buChar char="•"/>
                      </a:pPr>
                      <a:r>
                        <a:rPr lang="es-ES_tradnl" sz="850" noProof="0" dirty="0" smtClean="0">
                          <a:solidFill>
                            <a:schemeClr val="tx1"/>
                          </a:solidFill>
                        </a:rPr>
                        <a:t>detalles ___</a:t>
                      </a:r>
                    </a:p>
                    <a:p>
                      <a:pPr marL="0" indent="0">
                        <a:buFont typeface="Arial" panose="020B0604020202020204" pitchFamily="34" charset="0"/>
                        <a:buNone/>
                      </a:pPr>
                      <a:endParaRPr lang="es-ES_tradnl" sz="850" noProof="0" dirty="0" smtClean="0">
                        <a:solidFill>
                          <a:schemeClr val="tx1"/>
                        </a:solidFill>
                      </a:endParaRPr>
                    </a:p>
                    <a:p>
                      <a:pPr marL="0" indent="0">
                        <a:buFont typeface="Arial" panose="020B0604020202020204" pitchFamily="34" charset="0"/>
                        <a:buNone/>
                      </a:pPr>
                      <a:endParaRPr lang="es-ES_tradnl" sz="850" noProof="0" dirty="0" smtClean="0">
                        <a:solidFill>
                          <a:schemeClr val="tx1"/>
                        </a:solidFill>
                      </a:endParaRPr>
                    </a:p>
                    <a:p>
                      <a:pPr marL="112713" indent="-112713">
                        <a:buFont typeface="Arial" panose="020B0604020202020204" pitchFamily="34" charset="0"/>
                        <a:buChar char="•"/>
                      </a:pPr>
                      <a:r>
                        <a:rPr lang="es-ES_tradnl" sz="850" noProof="0" dirty="0" smtClean="0">
                          <a:solidFill>
                            <a:schemeClr val="tx1"/>
                          </a:solidFill>
                        </a:rPr>
                        <a:t>relevante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82619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an incomplete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a Topic Sentence for a text with no introduction, students need to be able to…</a:t>
                      </a:r>
                    </a:p>
                    <a:p>
                      <a:pPr marL="0" indent="0">
                        <a:buFont typeface="Wingdings" panose="05000000000000000000" pitchFamily="2" charset="2"/>
                        <a:buNone/>
                      </a:pPr>
                      <a:endParaRPr lang="en-US" sz="900" dirty="0" smtClean="0"/>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understands the purpose of a Topic Sentence (it is a summary of the Main Idea).</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their own notes as a source to gather ideas to write a Topic Sentence.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information that helps them connect facts, definitions, concrete details, quotations, or other information and examples that should be in a Topic Sentence (Main Idea).</a:t>
                      </a:r>
                      <a:endParaRPr lang="en-US" sz="900" i="0" baseline="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construct a basic Topic Sentence to be refined into a meaningful sentence using context clues.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writing meaningful sentences requires repeated practice throughout the year.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60325" marR="0" lvl="0" indent="-603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 topic</a:t>
                      </a:r>
                    </a:p>
                    <a:p>
                      <a:pPr marL="60325" marR="0" lvl="0" indent="-603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facts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concrete 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quotations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examples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main idea</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s-ES_tradnl" sz="850" noProof="0" dirty="0" smtClean="0">
                          <a:solidFill>
                            <a:schemeClr val="tx1"/>
                          </a:solidFill>
                        </a:rPr>
                        <a:t>tópico (tema)</a:t>
                      </a:r>
                    </a:p>
                    <a:p>
                      <a:pPr marL="111125" indent="-111125">
                        <a:buFont typeface="Arial" panose="020B0604020202020204" pitchFamily="34" charset="0"/>
                        <a:buChar char="•"/>
                      </a:pPr>
                      <a:r>
                        <a:rPr lang="es-ES_tradnl" sz="850" noProof="0" dirty="0" smtClean="0">
                          <a:solidFill>
                            <a:schemeClr val="tx1"/>
                          </a:solidFill>
                        </a:rPr>
                        <a:t>grupo</a:t>
                      </a:r>
                    </a:p>
                    <a:p>
                      <a:pPr marL="111125" indent="-111125">
                        <a:buFont typeface="Arial" panose="020B0604020202020204" pitchFamily="34" charset="0"/>
                        <a:buChar char="•"/>
                      </a:pPr>
                      <a:r>
                        <a:rPr lang="es-ES_tradnl" sz="850" noProof="0" dirty="0" smtClean="0">
                          <a:solidFill>
                            <a:schemeClr val="tx1"/>
                          </a:solidFill>
                        </a:rPr>
                        <a:t>relacionado</a:t>
                      </a:r>
                    </a:p>
                    <a:p>
                      <a:pPr marL="111125" indent="-111125">
                        <a:buFont typeface="Arial" panose="020B0604020202020204" pitchFamily="34" charset="0"/>
                        <a:buChar char="•"/>
                      </a:pPr>
                      <a:endParaRPr lang="es-ES_tradnl" sz="850" noProof="0" dirty="0" smtClean="0">
                        <a:solidFill>
                          <a:schemeClr val="tx1"/>
                        </a:solidFill>
                      </a:endParaRPr>
                    </a:p>
                    <a:p>
                      <a:pPr marL="111125" indent="-111125">
                        <a:buFont typeface="Arial" panose="020B0604020202020204" pitchFamily="34" charset="0"/>
                        <a:buChar char="•"/>
                      </a:pPr>
                      <a:r>
                        <a:rPr lang="es-ES_tradnl" sz="850" noProof="0" dirty="0" smtClean="0">
                          <a:solidFill>
                            <a:schemeClr val="tx1"/>
                          </a:solidFill>
                        </a:rPr>
                        <a:t>definiciones</a:t>
                      </a:r>
                    </a:p>
                    <a:p>
                      <a:pPr marL="111125" indent="-111125">
                        <a:buFont typeface="Arial" panose="020B0604020202020204" pitchFamily="34" charset="0"/>
                        <a:buChar char="•"/>
                      </a:pPr>
                      <a:r>
                        <a:rPr lang="es-ES_tradnl" sz="850" noProof="0" dirty="0" smtClean="0">
                          <a:solidFill>
                            <a:schemeClr val="tx1"/>
                          </a:solidFill>
                        </a:rPr>
                        <a:t>detalles concretos</a:t>
                      </a:r>
                    </a:p>
                    <a:p>
                      <a:pPr marL="111125" indent="-111125">
                        <a:buFont typeface="Arial" panose="020B0604020202020204" pitchFamily="34" charset="0"/>
                        <a:buChar char="•"/>
                      </a:pPr>
                      <a:endParaRPr lang="es-ES_tradnl" sz="850" noProof="0" dirty="0" smtClean="0">
                        <a:solidFill>
                          <a:schemeClr val="tx1"/>
                        </a:solidFill>
                      </a:endParaRPr>
                    </a:p>
                    <a:p>
                      <a:pPr marL="111125" indent="-111125">
                        <a:buFont typeface="Arial" panose="020B0604020202020204" pitchFamily="34" charset="0"/>
                        <a:buChar char="•"/>
                      </a:pPr>
                      <a:r>
                        <a:rPr lang="es-ES_tradnl" sz="850" noProof="0" dirty="0" smtClean="0">
                          <a:solidFill>
                            <a:schemeClr val="tx1"/>
                          </a:solidFill>
                        </a:rPr>
                        <a:t>ejemplos</a:t>
                      </a:r>
                    </a:p>
                    <a:p>
                      <a:pPr marL="111125" indent="-111125">
                        <a:buFont typeface="Arial" panose="020B0604020202020204" pitchFamily="34" charset="0"/>
                        <a:buChar char="•"/>
                      </a:pPr>
                      <a:r>
                        <a:rPr lang="es-ES_tradnl" sz="850" noProof="0" dirty="0" smtClean="0">
                          <a:solidFill>
                            <a:schemeClr val="tx1"/>
                          </a:solidFill>
                        </a:rPr>
                        <a:t>idea ______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3256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 L.4.1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Demonstrate command of the conventions of standard English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grammar and usage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using grammar correctly when writing a basic (simple)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a basic Topic Sentence (IVF model) students need to be able to… (see complete TBEAR lesson)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noun or subject of the text.(I)</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correct subject/verb agreement in the Topic Sentence (V)</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related noun, adjectives, pronouns and adverbs as needed to finish (tell more about the topic) the Topic Sentence (F)</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subject 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agreement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adjective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pronoun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adverb</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50" noProof="0" dirty="0" smtClean="0">
                          <a:solidFill>
                            <a:schemeClr val="tx1"/>
                          </a:solidFill>
                        </a:rPr>
                        <a:t>sujeto____</a:t>
                      </a:r>
                    </a:p>
                    <a:p>
                      <a:pPr marL="171450" indent="-171450">
                        <a:buFont typeface="Arial" panose="020B0604020202020204" pitchFamily="34" charset="0"/>
                        <a:buChar char="•"/>
                      </a:pPr>
                      <a:r>
                        <a:rPr lang="es-ES_tradnl" sz="850" noProof="0" dirty="0" smtClean="0">
                          <a:solidFill>
                            <a:schemeClr val="tx1"/>
                          </a:solidFill>
                        </a:rPr>
                        <a:t>verbo</a:t>
                      </a:r>
                    </a:p>
                    <a:p>
                      <a:pPr marL="171450" indent="-171450">
                        <a:buFont typeface="Arial" panose="020B0604020202020204" pitchFamily="34" charset="0"/>
                        <a:buChar char="•"/>
                      </a:pPr>
                      <a:endParaRPr lang="es-ES_tradnl" sz="850" noProof="0" dirty="0" smtClean="0">
                        <a:solidFill>
                          <a:schemeClr val="tx1"/>
                        </a:solidFill>
                      </a:endParaRPr>
                    </a:p>
                    <a:p>
                      <a:pPr marL="171450" indent="-171450">
                        <a:buFont typeface="Arial" panose="020B0604020202020204" pitchFamily="34" charset="0"/>
                        <a:buChar char="•"/>
                      </a:pPr>
                      <a:endParaRPr lang="es-ES_tradnl" sz="850" noProof="0" dirty="0" smtClean="0">
                        <a:solidFill>
                          <a:schemeClr val="tx1"/>
                        </a:solidFill>
                      </a:endParaRPr>
                    </a:p>
                    <a:p>
                      <a:pPr marL="171450" indent="-171450">
                        <a:buFont typeface="Arial" panose="020B0604020202020204" pitchFamily="34" charset="0"/>
                        <a:buChar char="•"/>
                      </a:pPr>
                      <a:r>
                        <a:rPr lang="es-ES_tradnl" sz="850" noProof="0" dirty="0" smtClean="0">
                          <a:solidFill>
                            <a:schemeClr val="tx1"/>
                          </a:solidFill>
                        </a:rPr>
                        <a:t>adjetivo</a:t>
                      </a:r>
                    </a:p>
                    <a:p>
                      <a:pPr marL="171450" indent="-171450">
                        <a:buFont typeface="Arial" panose="020B0604020202020204" pitchFamily="34" charset="0"/>
                        <a:buChar char="•"/>
                      </a:pPr>
                      <a:r>
                        <a:rPr lang="es-ES_tradnl" sz="850" noProof="0" dirty="0" smtClean="0">
                          <a:solidFill>
                            <a:schemeClr val="tx1"/>
                          </a:solidFill>
                        </a:rPr>
                        <a:t>pronombre</a:t>
                      </a:r>
                    </a:p>
                    <a:p>
                      <a:pPr marL="171450" indent="-171450">
                        <a:buFont typeface="Arial" panose="020B0604020202020204" pitchFamily="34" charset="0"/>
                        <a:buChar char="•"/>
                      </a:pPr>
                      <a:r>
                        <a:rPr lang="es-ES_tradnl" sz="850" noProof="0" dirty="0" smtClean="0">
                          <a:solidFill>
                            <a:schemeClr val="tx1"/>
                          </a:solidFill>
                        </a:rPr>
                        <a:t>adverbio</a:t>
                      </a:r>
                      <a:endParaRPr lang="es-ES_tradnl" sz="8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44753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CCSS.ELA-LITERACY.L.4.4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 and phrases based on grade 4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writing a Meaningful Topic Sentence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see the entire TBEAR lesson on meaningful sentences (Lesson 6 part 2)</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students write a Meaningful Topic Sentence they need to be able to… (see complete TBEAR lesson)</a:t>
                      </a:r>
                      <a:endParaRPr kumimoji="0" lang="en-US" sz="900" b="1" i="1"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700" dirty="0" smtClean="0"/>
                    </a:p>
                    <a:p>
                      <a:pPr marL="285750" indent="-285750">
                        <a:buFont typeface="Wingdings" panose="05000000000000000000" pitchFamily="2" charset="2"/>
                        <a:buChar char="q"/>
                      </a:pPr>
                      <a:r>
                        <a:rPr lang="en-US" sz="900" baseline="0" dirty="0" smtClean="0"/>
                        <a:t>adds context clues in the sentence that helps the reader understand determine the meaning of the subject or Topic – that can only pertain to the Topic.</a:t>
                      </a:r>
                      <a:endParaRPr lang="en-US" sz="900" dirty="0" smtClean="0"/>
                    </a:p>
                    <a:p>
                      <a:pPr marL="285750" indent="-285750">
                        <a:buFont typeface="Wingdings" panose="05000000000000000000" pitchFamily="2" charset="2"/>
                        <a:buChar char="q"/>
                      </a:pPr>
                      <a:r>
                        <a:rPr lang="en-US" sz="900" dirty="0" smtClean="0"/>
                        <a:t>find words explicitly from the text that define or describe the Topic in more specific ways</a:t>
                      </a:r>
                      <a:r>
                        <a:rPr lang="en-US" sz="900" baseline="0" dirty="0" smtClean="0"/>
                        <a:t> (not from the Topic Tally list).</a:t>
                      </a:r>
                      <a:endParaRPr lang="en-US" sz="900" dirty="0" smtClean="0"/>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select precise vocabulary that tells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50" dirty="0" smtClean="0"/>
                        <a:t>meaningful sentence</a:t>
                      </a:r>
                    </a:p>
                    <a:p>
                      <a:pPr marL="171450" indent="-171450">
                        <a:buFont typeface="Arial" panose="020B0604020202020204" pitchFamily="34" charset="0"/>
                        <a:buChar char="•"/>
                      </a:pPr>
                      <a:r>
                        <a:rPr lang="en-US" sz="850" dirty="0" smtClean="0"/>
                        <a:t>context clues</a:t>
                      </a:r>
                    </a:p>
                    <a:p>
                      <a:pPr marL="171450" indent="-171450">
                        <a:buFont typeface="Arial" panose="020B0604020202020204" pitchFamily="34" charset="0"/>
                        <a:buChar char="•"/>
                      </a:pPr>
                      <a:r>
                        <a:rPr lang="en-US" sz="850" dirty="0" smtClean="0"/>
                        <a:t>explicitly</a:t>
                      </a:r>
                    </a:p>
                    <a:p>
                      <a:pPr marL="171450" indent="-171450">
                        <a:buFont typeface="Arial" panose="020B0604020202020204" pitchFamily="34" charset="0"/>
                        <a:buChar char="•"/>
                      </a:pPr>
                      <a:r>
                        <a:rPr lang="en-US" sz="850" dirty="0" smtClean="0"/>
                        <a:t>define</a:t>
                      </a:r>
                    </a:p>
                    <a:p>
                      <a:pPr marL="171450" indent="-171450">
                        <a:buFont typeface="Arial" panose="020B0604020202020204" pitchFamily="34" charset="0"/>
                        <a:buChar char="•"/>
                      </a:pPr>
                      <a:r>
                        <a:rPr lang="en-US" sz="850" dirty="0" smtClean="0"/>
                        <a:t>describe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s-ES_tradnl" sz="850" noProof="0" dirty="0" smtClean="0">
                        <a:solidFill>
                          <a:schemeClr val="tx1"/>
                        </a:solidFill>
                      </a:endParaRPr>
                    </a:p>
                    <a:p>
                      <a:pPr marL="0" indent="0">
                        <a:buFont typeface="Arial" panose="020B0604020202020204" pitchFamily="34" charset="0"/>
                        <a:buNone/>
                      </a:pPr>
                      <a:endParaRPr lang="es-ES_tradnl" sz="850" noProof="0" dirty="0" smtClean="0">
                        <a:solidFill>
                          <a:schemeClr val="tx1"/>
                        </a:solidFill>
                      </a:endParaRPr>
                    </a:p>
                    <a:p>
                      <a:pPr marL="171450" indent="-171450">
                        <a:buFont typeface="Arial" panose="020B0604020202020204" pitchFamily="34" charset="0"/>
                        <a:buChar char="•"/>
                      </a:pPr>
                      <a:r>
                        <a:rPr lang="es-ES_tradnl" sz="850" noProof="0" dirty="0" smtClean="0">
                          <a:solidFill>
                            <a:schemeClr val="tx1"/>
                          </a:solidFill>
                        </a:rPr>
                        <a:t>__contexto</a:t>
                      </a:r>
                    </a:p>
                    <a:p>
                      <a:pPr marL="171450" indent="-171450">
                        <a:buFont typeface="Arial" panose="020B0604020202020204" pitchFamily="34" charset="0"/>
                        <a:buChar char="•"/>
                      </a:pPr>
                      <a:r>
                        <a:rPr lang="es-ES_tradnl" sz="850" noProof="0" dirty="0" err="1" smtClean="0">
                          <a:solidFill>
                            <a:schemeClr val="tx1"/>
                          </a:solidFill>
                        </a:rPr>
                        <a:t>explícitam</a:t>
                      </a:r>
                      <a:r>
                        <a:rPr lang="es-ES_tradnl" sz="850" noProof="0" dirty="0" smtClean="0">
                          <a:solidFill>
                            <a:schemeClr val="tx1"/>
                          </a:solidFill>
                        </a:rPr>
                        <a:t>-ente</a:t>
                      </a:r>
                    </a:p>
                    <a:p>
                      <a:pPr marL="171450" indent="-171450">
                        <a:buFont typeface="Arial" panose="020B0604020202020204" pitchFamily="34" charset="0"/>
                        <a:buChar char="•"/>
                      </a:pPr>
                      <a:r>
                        <a:rPr lang="es-ES_tradnl" sz="850" noProof="0" dirty="0" smtClean="0">
                          <a:solidFill>
                            <a:schemeClr val="tx1"/>
                          </a:solidFill>
                        </a:rPr>
                        <a:t>definir</a:t>
                      </a:r>
                    </a:p>
                    <a:p>
                      <a:pPr marL="171450" indent="-171450">
                        <a:buFont typeface="Arial" panose="020B0604020202020204" pitchFamily="34" charset="0"/>
                        <a:buChar char="•"/>
                      </a:pPr>
                      <a:r>
                        <a:rPr lang="es-ES_tradnl" sz="850" noProof="0" dirty="0" smtClean="0">
                          <a:solidFill>
                            <a:schemeClr val="tx1"/>
                          </a:solidFill>
                        </a:rPr>
                        <a:t>describir</a:t>
                      </a:r>
                      <a:endParaRPr lang="es-ES_tradnl" sz="85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29</a:t>
            </a:fld>
            <a:endParaRPr lang="en-US" dirty="0"/>
          </a:p>
        </p:txBody>
      </p:sp>
    </p:spTree>
    <p:extLst>
      <p:ext uri="{BB962C8B-B14F-4D97-AF65-F5344CB8AC3E}">
        <p14:creationId xmlns:p14="http://schemas.microsoft.com/office/powerpoint/2010/main" val="135637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10-2-16</a:t>
            </a: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98132326"/>
              </p:ext>
            </p:extLst>
          </p:nvPr>
        </p:nvGraphicFramePr>
        <p:xfrm>
          <a:off x="402805" y="525890"/>
          <a:ext cx="7232611" cy="7895844"/>
        </p:xfrm>
        <a:graphic>
          <a:graphicData uri="http://schemas.openxmlformats.org/drawingml/2006/table">
            <a:tbl>
              <a:tblPr firstRow="1" bandRow="1">
                <a:tableStyleId>{5C22544A-7EE6-4342-B048-85BDC9FD1C3A}</a:tableStyleId>
              </a:tblPr>
              <a:tblGrid>
                <a:gridCol w="7232611"/>
              </a:tblGrid>
              <a:tr h="502920">
                <a:tc>
                  <a:txBody>
                    <a:bodyPr/>
                    <a:lstStyle/>
                    <a:p>
                      <a:pPr algn="ctr"/>
                      <a:r>
                        <a:rPr lang="en-US" sz="2600" b="1" dirty="0" smtClean="0">
                          <a:solidFill>
                            <a:schemeClr val="tx1"/>
                          </a:solidFill>
                        </a:rPr>
                        <a:t>Introduction to K – 6 Generic Lessons</a:t>
                      </a:r>
                      <a:endParaRPr lang="en-US" sz="2600" b="1" dirty="0">
                        <a:solidFill>
                          <a:schemeClr val="tx1"/>
                        </a:solidFill>
                      </a:endParaRPr>
                    </a:p>
                  </a:txBody>
                  <a:tcPr marL="103632" marR="103632" marT="50292" marB="50292" anchor="ctr">
                    <a:solidFill>
                      <a:schemeClr val="bg1"/>
                    </a:solidFill>
                  </a:tcPr>
                </a:tc>
              </a:tr>
              <a:tr h="7392924">
                <a:tc>
                  <a:txBody>
                    <a:bodyPr/>
                    <a:lstStyle/>
                    <a:p>
                      <a:r>
                        <a:rPr lang="en-US" sz="1500" b="1" dirty="0" smtClean="0">
                          <a:solidFill>
                            <a:schemeClr val="tx1"/>
                          </a:solidFill>
                        </a:rPr>
                        <a:t>What is TBEAR?</a:t>
                      </a:r>
                    </a:p>
                    <a:p>
                      <a:r>
                        <a:rPr lang="en-US" sz="1200" b="0" dirty="0" smtClean="0">
                          <a:solidFill>
                            <a:schemeClr val="tx1"/>
                          </a:solidFill>
                        </a:rPr>
                        <a:t>TBEAR is a writing strategy.  The acronym helps students remember to include the necessary elements in</a:t>
                      </a:r>
                      <a:r>
                        <a:rPr lang="en-US" sz="1200" b="0" baseline="0" dirty="0" smtClean="0">
                          <a:solidFill>
                            <a:schemeClr val="tx1"/>
                          </a:solidFill>
                        </a:rPr>
                        <a:t> creating a well-developed paragraph.  This can be one paragraph or a complete development of ideas in several paragraphs as part of an essay.</a:t>
                      </a:r>
                    </a:p>
                    <a:p>
                      <a:r>
                        <a:rPr lang="en-US" sz="1200" b="1" i="0" u="sng" kern="1200" dirty="0" smtClean="0">
                          <a:solidFill>
                            <a:schemeClr val="accent4">
                              <a:lumMod val="75000"/>
                            </a:schemeClr>
                          </a:solidFill>
                          <a:effectLst/>
                          <a:latin typeface="+mn-lt"/>
                          <a:ea typeface="+mn-ea"/>
                          <a:cs typeface="+mn-cs"/>
                        </a:rPr>
                        <a:t>T</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Topic Sentence</a:t>
                      </a:r>
                      <a:r>
                        <a:rPr lang="en-US" sz="1200" b="0" i="0" kern="1200" dirty="0" smtClean="0">
                          <a:solidFill>
                            <a:schemeClr val="dk1"/>
                          </a:solidFill>
                          <a:effectLst/>
                          <a:latin typeface="+mn-lt"/>
                          <a:ea typeface="+mn-ea"/>
                          <a:cs typeface="+mn-cs"/>
                        </a:rPr>
                        <a:t>  </a:t>
                      </a:r>
                    </a:p>
                    <a:p>
                      <a:r>
                        <a:rPr lang="en-US" sz="1200" b="1" i="0" u="sng" kern="1200" dirty="0" smtClean="0">
                          <a:solidFill>
                            <a:srgbClr val="0070C0"/>
                          </a:solidFill>
                          <a:effectLst/>
                          <a:latin typeface="+mn-lt"/>
                          <a:ea typeface="+mn-ea"/>
                          <a:cs typeface="+mn-cs"/>
                        </a:rPr>
                        <a:t>B</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Brief Explanation/Bridge to Examples</a:t>
                      </a:r>
                      <a:r>
                        <a:rPr lang="en-US" sz="1200" b="0" i="0" kern="1200" dirty="0" smtClean="0">
                          <a:solidFill>
                            <a:schemeClr val="dk1"/>
                          </a:solidFill>
                          <a:effectLst/>
                          <a:latin typeface="+mn-lt"/>
                          <a:ea typeface="+mn-ea"/>
                          <a:cs typeface="+mn-cs"/>
                        </a:rPr>
                        <a:t> </a:t>
                      </a:r>
                    </a:p>
                    <a:p>
                      <a:r>
                        <a:rPr lang="en-US" sz="1200" b="1" i="0" u="sng" kern="1200" dirty="0" smtClean="0">
                          <a:solidFill>
                            <a:srgbClr val="00B050"/>
                          </a:solidFill>
                          <a:effectLst/>
                          <a:latin typeface="+mn-lt"/>
                          <a:ea typeface="+mn-ea"/>
                          <a:cs typeface="+mn-cs"/>
                        </a:rPr>
                        <a:t>E</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Examples\Evidence</a:t>
                      </a:r>
                      <a:r>
                        <a:rPr lang="en-US" sz="1200" b="0" i="0" kern="1200" dirty="0" smtClean="0">
                          <a:solidFill>
                            <a:schemeClr val="dk1"/>
                          </a:solidFill>
                          <a:effectLst/>
                          <a:latin typeface="+mn-lt"/>
                          <a:ea typeface="+mn-ea"/>
                          <a:cs typeface="+mn-cs"/>
                        </a:rPr>
                        <a:t>  </a:t>
                      </a:r>
                    </a:p>
                    <a:p>
                      <a:r>
                        <a:rPr lang="en-US" sz="1200" b="1" i="0" u="sng" kern="1200" dirty="0" smtClean="0">
                          <a:solidFill>
                            <a:schemeClr val="accent2">
                              <a:lumMod val="75000"/>
                            </a:schemeClr>
                          </a:solidFill>
                          <a:effectLst/>
                          <a:latin typeface="+mn-lt"/>
                          <a:ea typeface="+mn-ea"/>
                          <a:cs typeface="+mn-cs"/>
                        </a:rPr>
                        <a:t>A</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Analysis</a:t>
                      </a:r>
                      <a:r>
                        <a:rPr lang="en-US" sz="1200" b="0" i="0" kern="1200" dirty="0" smtClean="0">
                          <a:solidFill>
                            <a:schemeClr val="dk1"/>
                          </a:solidFill>
                          <a:effectLst/>
                          <a:latin typeface="+mn-lt"/>
                          <a:ea typeface="+mn-ea"/>
                          <a:cs typeface="+mn-cs"/>
                        </a:rPr>
                        <a:t>  </a:t>
                      </a:r>
                    </a:p>
                    <a:p>
                      <a:r>
                        <a:rPr lang="en-US" sz="1200" b="1" i="0" u="sng" kern="1200" dirty="0" smtClean="0">
                          <a:solidFill>
                            <a:srgbClr val="C00000"/>
                          </a:solidFill>
                          <a:effectLst/>
                          <a:latin typeface="+mn-lt"/>
                          <a:ea typeface="+mn-ea"/>
                          <a:cs typeface="+mn-cs"/>
                        </a:rPr>
                        <a:t>R</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Recall/Reflect/Relate</a:t>
                      </a:r>
                      <a:r>
                        <a:rPr lang="en-US" sz="1200" b="0" i="0" kern="1200" dirty="0" smtClean="0">
                          <a:solidFill>
                            <a:schemeClr val="dk1"/>
                          </a:solidFill>
                          <a:effectLst/>
                          <a:latin typeface="+mn-lt"/>
                          <a:ea typeface="+mn-ea"/>
                          <a:cs typeface="+mn-cs"/>
                        </a:rPr>
                        <a:t> </a:t>
                      </a:r>
                    </a:p>
                    <a:p>
                      <a:endParaRPr lang="en-US" sz="900" b="0" i="0" kern="1200" dirty="0" smtClean="0">
                        <a:solidFill>
                          <a:schemeClr val="dk1"/>
                        </a:solidFill>
                        <a:effectLst/>
                        <a:latin typeface="+mn-lt"/>
                        <a:ea typeface="+mn-ea"/>
                        <a:cs typeface="+mn-cs"/>
                      </a:endParaRPr>
                    </a:p>
                    <a:p>
                      <a:r>
                        <a:rPr lang="en-US" sz="1500" b="1" i="0" kern="1200" dirty="0" smtClean="0">
                          <a:solidFill>
                            <a:schemeClr val="dk1"/>
                          </a:solidFill>
                          <a:effectLst/>
                          <a:latin typeface="+mn-lt"/>
                          <a:ea typeface="+mn-ea"/>
                          <a:cs typeface="+mn-cs"/>
                        </a:rPr>
                        <a:t>Where did TBEAR come from</a:t>
                      </a:r>
                      <a:r>
                        <a:rPr lang="en-US" sz="15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 2010 Karin Hess adapted T-BEAR </a:t>
                      </a:r>
                      <a:r>
                        <a:rPr lang="en-US" sz="1200" b="0" baseline="0" dirty="0" smtClean="0">
                          <a:solidFill>
                            <a:schemeClr val="tx1"/>
                          </a:solidFill>
                        </a:rPr>
                        <a:t> (</a:t>
                      </a:r>
                      <a:r>
                        <a:rPr lang="en-US" sz="1200" b="0" i="1" dirty="0" smtClean="0">
                          <a:solidFill>
                            <a:schemeClr val="tx1"/>
                          </a:solidFill>
                        </a:rPr>
                        <a:t>Local Assessment Toolkit: </a:t>
                      </a:r>
                      <a:r>
                        <a:rPr lang="en-US" sz="1200" b="0" dirty="0" smtClean="0">
                          <a:solidFill>
                            <a:schemeClr val="tx1"/>
                          </a:solidFill>
                        </a:rPr>
                        <a:t>Cognitive Rigor &amp; Writing)</a:t>
                      </a:r>
                      <a:r>
                        <a:rPr lang="en-US" sz="1200" b="0" baseline="0" dirty="0" smtClean="0">
                          <a:solidFill>
                            <a:schemeClr val="tx1"/>
                          </a:solidFill>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hlinkClick r:id="rId2"/>
                        </a:rPr>
                        <a:t>Hess Original RTBEAR Graphic Organizer</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sz="1200" b="0" dirty="0" smtClean="0">
                          <a:solidFill>
                            <a:schemeClr val="tx1"/>
                          </a:solidFill>
                        </a:rPr>
                        <a:t>Since then TBEAR has</a:t>
                      </a:r>
                      <a:r>
                        <a:rPr lang="en-US" sz="1200" b="0" baseline="0" dirty="0" smtClean="0">
                          <a:solidFill>
                            <a:schemeClr val="tx1"/>
                          </a:solidFill>
                        </a:rPr>
                        <a:t> been used across many school districts across many states from kindergarten through college.  Researched conducted by Dr.  Fallen Thomen from the University of California </a:t>
                      </a:r>
                      <a:r>
                        <a:rPr lang="en-US" sz="1200" b="0" i="0" kern="1200" dirty="0" smtClean="0">
                          <a:solidFill>
                            <a:schemeClr val="dk1"/>
                          </a:solidFill>
                          <a:effectLst/>
                          <a:latin typeface="+mn-lt"/>
                          <a:ea typeface="+mn-ea"/>
                          <a:cs typeface="+mn-cs"/>
                        </a:rPr>
                        <a:t>revealed that “Student outcome achievement data reveal higher overall scores on T-BEAR paragraph elements resulting in increased cohesion and overall more articulate literary response essays.</a:t>
                      </a:r>
                      <a:r>
                        <a:rPr lang="en-US" sz="1200" b="0" i="0" kern="1200" baseline="0" dirty="0" smtClean="0">
                          <a:solidFill>
                            <a:schemeClr val="dk1"/>
                          </a:solidFill>
                          <a:effectLst/>
                          <a:latin typeface="+mn-lt"/>
                          <a:ea typeface="+mn-ea"/>
                          <a:cs typeface="+mn-cs"/>
                        </a:rPr>
                        <a:t>” 1</a:t>
                      </a:r>
                      <a:endParaRPr lang="en-US" sz="11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dk1"/>
                          </a:solidFill>
                          <a:effectLst/>
                          <a:latin typeface="+mn-lt"/>
                          <a:ea typeface="+mn-ea"/>
                          <a:cs typeface="+mn-cs"/>
                        </a:rPr>
                        <a:t>Will</a:t>
                      </a:r>
                      <a:r>
                        <a:rPr lang="en-US" sz="1500" b="1" i="0" kern="1200" baseline="0" dirty="0" smtClean="0">
                          <a:solidFill>
                            <a:schemeClr val="dk1"/>
                          </a:solidFill>
                          <a:effectLst/>
                          <a:latin typeface="+mn-lt"/>
                          <a:ea typeface="+mn-ea"/>
                          <a:cs typeface="+mn-cs"/>
                        </a:rPr>
                        <a:t> TBEAR change my writing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TBEAR is not and does not replace current successful writing instruction.</a:t>
                      </a:r>
                      <a:r>
                        <a:rPr lang="en-US" sz="1200" b="0" baseline="0" dirty="0" smtClean="0">
                          <a:solidFill>
                            <a:schemeClr val="tx1"/>
                          </a:solidFill>
                        </a:rPr>
                        <a:t> It is a strategy teachers can use to structure their existing writing instruction. However, the complexity of the writing tasks have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Writing has become an extension of reading. Today’s standards emphasize using evidence from texts to “Present careful analyses, well-defended claims and clear information.  Writing is no longer based solely on prior knowledge and experience.” 2  TBEAR addresses each element of writing as well as the analyses of information students must now present in their writing</a:t>
                      </a:r>
                      <a:r>
                        <a:rPr lang="en-US" sz="13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baseline="0" dirty="0" smtClean="0">
                          <a:solidFill>
                            <a:schemeClr val="tx1"/>
                          </a:solidFill>
                        </a:rPr>
                        <a:t>Why were the TBEAR Lessons developed in this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TBEAR writing lessons have been developed and tried by a team of educators who wanted to support and integrate the TBEAR strategy into their everyday writing instruction.   Although TBEAR is  a strategy,  it has been structured with more complex tasks from Reading Analyses to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How are the TBEAR Lessons organized?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follow the continuum from reading, revising and writing which parallels the complexity levels of the depths of knowledge (DOK) as well as standardized assessment scaffolds to prepare students to complete a full written composition as part of a performance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lesson focuses on an objective aligned to a prompt, standard and DOK level. Students review and are introduced to the lesson’s concepts through reading and activities.  The objective is revisited at the end of each lesson and notes are recorded on the TBEAR Graphic Organizer.</a:t>
                      </a:r>
                    </a:p>
                  </a:txBody>
                  <a:tcPr marL="103632" marR="103632" marT="50292" marB="50292">
                    <a:solidFill>
                      <a:schemeClr val="bg1"/>
                    </a:solidFill>
                  </a:tcPr>
                </a:tc>
              </a:tr>
            </a:tbl>
          </a:graphicData>
        </a:graphic>
      </p:graphicFrame>
    </p:spTree>
    <p:extLst>
      <p:ext uri="{BB962C8B-B14F-4D97-AF65-F5344CB8AC3E}">
        <p14:creationId xmlns:p14="http://schemas.microsoft.com/office/powerpoint/2010/main" val="1407678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2869169"/>
              </p:ext>
            </p:extLst>
          </p:nvPr>
        </p:nvGraphicFramePr>
        <p:xfrm>
          <a:off x="144049" y="700707"/>
          <a:ext cx="7450120" cy="5845655"/>
        </p:xfrm>
        <a:graphic>
          <a:graphicData uri="http://schemas.openxmlformats.org/drawingml/2006/table">
            <a:tbl>
              <a:tblPr firstRow="1" bandRow="1">
                <a:tableStyleId>{5C22544A-7EE6-4342-B048-85BDC9FD1C3A}</a:tableStyleId>
              </a:tblPr>
              <a:tblGrid>
                <a:gridCol w="3141592"/>
                <a:gridCol w="4308528"/>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…..CONTINUED LESSON 6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264921">
                <a:tc>
                  <a:txBody>
                    <a:bodyPr/>
                    <a:lstStyle/>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fourth grade students write Basic and Meaningful Topic Sentences?</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RI.1 , L.1, L.4–   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 (text has no introduction).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sz="1500" b="1" dirty="0" smtClean="0"/>
                        <a:t>Writing</a:t>
                      </a:r>
                      <a:r>
                        <a:rPr lang="en-US" sz="1500" b="1" baseline="0" dirty="0" smtClean="0"/>
                        <a:t> Strategies in TBEAR</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500" b="1" dirty="0" smtClean="0"/>
                        <a:t>In </a:t>
                      </a:r>
                      <a:r>
                        <a:rPr lang="en-US" sz="1500" b="1" dirty="0" smtClean="0">
                          <a:solidFill>
                            <a:srgbClr val="C00000"/>
                          </a:solidFill>
                        </a:rPr>
                        <a:t>4</a:t>
                      </a:r>
                      <a:r>
                        <a:rPr lang="en-US" sz="1500" b="1" baseline="30000" dirty="0" smtClean="0">
                          <a:solidFill>
                            <a:srgbClr val="C00000"/>
                          </a:solidFill>
                        </a:rPr>
                        <a:t>th</a:t>
                      </a:r>
                      <a:r>
                        <a:rPr lang="en-US" sz="1500" b="1" dirty="0" smtClean="0">
                          <a:solidFill>
                            <a:srgbClr val="C00000"/>
                          </a:solidFill>
                        </a:rPr>
                        <a:t> </a:t>
                      </a:r>
                      <a:r>
                        <a:rPr lang="en-US" sz="1500" b="1" dirty="0" smtClean="0"/>
                        <a:t>grade students should be able to..</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3528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3 Parts of an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that when writing, an introduction needs to have an identifiable Topic within a written Topic Sentence, and a Bridge ( Background Knowledge and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64008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K/N and Topic Tally Charts) This is done during a reading of the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collaborate with a partner in order to write thinking notes about the parts of the text the author wants them to know MOST about the Topic.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text, add thinking notes (annotations or noting in the margins) and use clues from the K/N chart that would support a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7724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Writing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Basic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 (Teacher Model) – IVF Model</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Although the TBEAR lessons has students collaborating with partners, in 4</a:t>
                      </a:r>
                      <a:r>
                        <a:rPr kumimoji="0" lang="en-US" sz="9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grade most students should be able to write an IVF Basic Topic Sentence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the Basic Topic  Sentence (with IVF) is a summary.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IVF graphic organizer after reading/annotating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topic (noun column of the topic tally parts of speech sorting chart). (I)</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select an appropriate verb from the Topic Tally parts of speech sorting chart. (V)</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finish the thought that connects the topic and the verb. (F)</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25880">
                <a:tc>
                  <a:txBody>
                    <a:bodyPr/>
                    <a:lstStyle/>
                    <a:p>
                      <a:pPr marL="171450" indent="-171450">
                        <a:buFont typeface="Arial" panose="020B0604020202020204" pitchFamily="34" charset="0"/>
                        <a:buChar char="•"/>
                      </a:pPr>
                      <a:r>
                        <a:rPr lang="en-US" sz="900" b="0" dirty="0" smtClean="0">
                          <a:solidFill>
                            <a:schemeClr val="tx1"/>
                          </a:solidFill>
                        </a:rPr>
                        <a:t>Writing a </a:t>
                      </a:r>
                      <a:r>
                        <a:rPr lang="en-US" sz="900" b="1" dirty="0" smtClean="0">
                          <a:solidFill>
                            <a:schemeClr val="tx1"/>
                          </a:solidFill>
                        </a:rPr>
                        <a:t>Meaningful </a:t>
                      </a:r>
                      <a:r>
                        <a:rPr lang="en-US" sz="900" b="0" dirty="0" smtClean="0">
                          <a:solidFill>
                            <a:schemeClr val="tx1"/>
                          </a:solidFill>
                        </a:rPr>
                        <a:t>Topic Sentence</a:t>
                      </a:r>
                      <a:r>
                        <a:rPr lang="en-US" sz="900" b="0" baseline="0" dirty="0" smtClean="0">
                          <a:solidFill>
                            <a:schemeClr val="tx1"/>
                          </a:solidFill>
                        </a:rPr>
                        <a:t> </a:t>
                      </a:r>
                    </a:p>
                    <a:p>
                      <a:pPr marL="0" indent="0">
                        <a:buFont typeface="Arial" panose="020B0604020202020204" pitchFamily="34" charset="0"/>
                        <a:buNone/>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students in grades K – 2 have not been introduced to a Meaningful Sentence and in grade 3 as a modeled lesson only</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Meaningful Topic Sentence is to add more contextual understanding about the Topic.</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Sequence of Instruction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begin with their IVF Basic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underline the Topic word or phrases in the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add words or phrases to the IVF sentence that specifically define the meaning of the Topic word.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substitute another word for the underlined word to see if it still makes sense. Why/why not?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860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record their own final</a:t>
                      </a:r>
                      <a:r>
                        <a:rPr lang="en-US" sz="900" baseline="0" dirty="0" smtClean="0"/>
                        <a:t> Meaningful Topic Sentence.</a:t>
                      </a:r>
                      <a:endParaRPr lang="en-US" sz="9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2920">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this is a very long lesson with multiple parts.  Break the lesson into smaller chucks such as ending at step 4 for part 1.  Then steps 5-8.  And finish with steps 9-11.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30</a:t>
            </a:fld>
            <a:endParaRPr lang="en-US" dirty="0"/>
          </a:p>
        </p:txBody>
      </p:sp>
    </p:spTree>
    <p:extLst>
      <p:ext uri="{BB962C8B-B14F-4D97-AF65-F5344CB8AC3E}">
        <p14:creationId xmlns:p14="http://schemas.microsoft.com/office/powerpoint/2010/main" val="302324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31</a:t>
            </a:fld>
            <a:endParaRPr lang="en-US" dirty="0"/>
          </a:p>
        </p:txBody>
      </p:sp>
      <p:sp>
        <p:nvSpPr>
          <p:cNvPr id="6" name="Date Placeholder 5"/>
          <p:cNvSpPr>
            <a:spLocks noGrp="1"/>
          </p:cNvSpPr>
          <p:nvPr>
            <p:ph type="dt" sz="half" idx="10"/>
          </p:nvPr>
        </p:nvSpPr>
        <p:spPr/>
        <p:txBody>
          <a:bodyPr/>
          <a:lstStyle/>
          <a:p>
            <a:r>
              <a:rPr lang="en-US" smtClean="0"/>
              <a:t>10-2-16</a:t>
            </a:r>
            <a:endParaRPr lang="en-US" dirty="0"/>
          </a:p>
        </p:txBody>
      </p:sp>
      <p:sp>
        <p:nvSpPr>
          <p:cNvPr id="7" name="TextBox 6"/>
          <p:cNvSpPr txBox="1"/>
          <p:nvPr/>
        </p:nvSpPr>
        <p:spPr>
          <a:xfrm>
            <a:off x="415910" y="616946"/>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4159463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44"/>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8" y="150894"/>
            <a:ext cx="4016047" cy="1103926"/>
            <a:chOff x="785468" y="-63646"/>
            <a:chExt cx="3543571" cy="1003569"/>
          </a:xfrm>
        </p:grpSpPr>
        <p:sp>
          <p:nvSpPr>
            <p:cNvPr id="2" name="TextBox 1"/>
            <p:cNvSpPr txBox="1"/>
            <p:nvPr/>
          </p:nvSpPr>
          <p:spPr>
            <a:xfrm>
              <a:off x="785468" y="135052"/>
              <a:ext cx="2566581"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681050959"/>
              </p:ext>
            </p:extLst>
          </p:nvPr>
        </p:nvGraphicFramePr>
        <p:xfrm>
          <a:off x="95414" y="911302"/>
          <a:ext cx="7590708" cy="7963086"/>
        </p:xfrm>
        <a:graphic>
          <a:graphicData uri="http://schemas.openxmlformats.org/drawingml/2006/table">
            <a:tbl>
              <a:tblPr firstRow="1" bandRow="1">
                <a:noFill/>
              </a:tblPr>
              <a:tblGrid>
                <a:gridCol w="464102"/>
                <a:gridCol w="1782809"/>
                <a:gridCol w="696770"/>
                <a:gridCol w="2725978"/>
                <a:gridCol w="1921049"/>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Background Knowledge to explain why the Topic Sentence is important.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Write the Background Knowledge                                                          in the Bridge</a:t>
                      </a:r>
                    </a:p>
                    <a:p>
                      <a:pPr marL="0" marR="0" lvl="0" indent="0" algn="l" rtl="0">
                        <a:spcBef>
                          <a:spcPts val="0"/>
                        </a:spcBef>
                        <a:buSzPct val="25000"/>
                        <a:buNone/>
                      </a:pPr>
                      <a:r>
                        <a:rPr lang="en-US" sz="1300" b="1" u="none" strike="noStrike" cap="none" baseline="0" dirty="0" smtClean="0"/>
                        <a:t>Lesson 7</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r>
              <a:tr h="617612">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L.1, L.4, L.5</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background knowledge for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makes a good Topic Sentence?”  ( introduction bookmark – IVF model)</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 meaningful sentence?”  (has context clues to explain the underlined Topic (or word(s)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525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Preparing to write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for the introduction of the draft ____, adding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context clues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make it more meaningful.”</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introduction also needs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to help the reader understand what the text will be about, explains why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idea is important, fills in gaps of knowledge the reader may have about the topic by defining or describing more about it).</a:t>
                      </a:r>
                    </a:p>
                    <a:p>
                      <a:pPr marL="287338"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use definitions and descriptions of the Topic Tally words that tell why ___or how (Topic Sentence) is important.”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7300">
                <a:tc rowSpan="15">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4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column is completed). “We can define and describe each word on our Topic Tally Chart to give us more ideas about what Background Knowledge we could add to the Bridge.”</a:t>
                      </a:r>
                    </a:p>
                    <a:p>
                      <a:pPr marL="112713"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 ask  the following question (record all responses on the chart). </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define/describe _____ (Topic Word) that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refers to how its used in the text?”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Do one example for the students before completing the chart – start connecting more to the reference of the text.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327">
                <a:tc vMerge="1">
                  <a:txBody>
                    <a:bodyPr/>
                    <a:lstStyle/>
                    <a:p>
                      <a:endParaRPr lang="en-US"/>
                    </a:p>
                  </a:txBody>
                  <a:tcPr/>
                </a:tc>
                <a:tc gridSpan="4">
                  <a:txBody>
                    <a:bodyPr/>
                    <a:lstStyle/>
                    <a:p>
                      <a:pPr marL="0" marR="0" algn="ctr">
                        <a:lnSpc>
                          <a:spcPct val="107000"/>
                        </a:lnSpc>
                        <a:spcBef>
                          <a:spcPts val="0"/>
                        </a:spcBef>
                        <a:spcAft>
                          <a:spcPts val="800"/>
                        </a:spcAft>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lang="en-US" sz="1200" dirty="0" smtClean="0">
                          <a:solidFill>
                            <a:srgbClr val="000000"/>
                          </a:solidFill>
                          <a:effectLst/>
                          <a:highlight>
                            <a:srgbClr val="FFFF00"/>
                          </a:highlight>
                          <a:latin typeface="Calibri" panose="020F0502020204030204" pitchFamily="34" charset="0"/>
                          <a:ea typeface="+mn-ea"/>
                          <a:cs typeface="+mn-cs"/>
                        </a:rPr>
                        <a:t>The </a:t>
                      </a:r>
                      <a:r>
                        <a:rPr lang="en-US" sz="1200" b="1" i="1" u="sng" dirty="0" smtClean="0">
                          <a:solidFill>
                            <a:srgbClr val="000000"/>
                          </a:solidFill>
                          <a:effectLst/>
                          <a:highlight>
                            <a:srgbClr val="FFFF00"/>
                          </a:highlight>
                          <a:latin typeface="Calibri" panose="020F0502020204030204" pitchFamily="34" charset="0"/>
                          <a:ea typeface="+mn-ea"/>
                          <a:cs typeface="+mn-cs"/>
                        </a:rPr>
                        <a:t>Leaning Tower of Pisa</a:t>
                      </a:r>
                      <a:r>
                        <a:rPr lang="en-US" sz="1200" b="1" i="1" dirty="0" smtClean="0">
                          <a:solidFill>
                            <a:srgbClr val="000000"/>
                          </a:solidFill>
                          <a:effectLst/>
                          <a:highlight>
                            <a:srgbClr val="FFFF00"/>
                          </a:highlight>
                          <a:latin typeface="Calibri" panose="020F0502020204030204" pitchFamily="34" charset="0"/>
                          <a:ea typeface="+mn-ea"/>
                          <a:cs typeface="+mn-cs"/>
                        </a:rPr>
                        <a:t>, </a:t>
                      </a:r>
                      <a:r>
                        <a:rPr lang="en-US" sz="1200" b="1" dirty="0" smtClean="0">
                          <a:solidFill>
                            <a:srgbClr val="C00000"/>
                          </a:solidFill>
                          <a:effectLst/>
                          <a:highlight>
                            <a:srgbClr val="FFFF00"/>
                          </a:highlight>
                          <a:latin typeface="Calibri" panose="020F0502020204030204" pitchFamily="34" charset="0"/>
                          <a:ea typeface="+mn-ea"/>
                          <a:cs typeface="+mn-cs"/>
                        </a:rPr>
                        <a:t>an old building in Italy</a:t>
                      </a:r>
                      <a:r>
                        <a:rPr lang="en-US" sz="1200" b="1" dirty="0" smtClean="0">
                          <a:solidFill>
                            <a:srgbClr val="000000"/>
                          </a:solidFill>
                          <a:effectLst/>
                          <a:highlight>
                            <a:srgbClr val="FFFF00"/>
                          </a:highlight>
                          <a:latin typeface="Calibri" panose="020F0502020204030204" pitchFamily="34" charset="0"/>
                          <a:ea typeface="+mn-ea"/>
                          <a:cs typeface="+mn-cs"/>
                        </a:rPr>
                        <a:t>, </a:t>
                      </a:r>
                      <a:r>
                        <a:rPr lang="en-US" sz="1200" dirty="0" smtClean="0">
                          <a:solidFill>
                            <a:srgbClr val="000000"/>
                          </a:solidFill>
                          <a:effectLst/>
                          <a:highlight>
                            <a:srgbClr val="FFFF00"/>
                          </a:highlight>
                          <a:latin typeface="Calibri" panose="020F0502020204030204" pitchFamily="34" charset="0"/>
                          <a:ea typeface="+mn-ea"/>
                          <a:cs typeface="+mn-cs"/>
                        </a:rPr>
                        <a:t>could topple if it tilts too far.</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2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Tower+Building+It+Landmark = 29</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900" b="1" i="1" dirty="0" smtClean="0"/>
                        <a:t>  </a:t>
                      </a:r>
                      <a:r>
                        <a:rPr lang="en-US" sz="900" b="0" i="0" dirty="0" smtClean="0"/>
                        <a:t>The Tower of Pisa is a tall structure</a:t>
                      </a:r>
                      <a:r>
                        <a:rPr lang="en-US" sz="900" b="0" i="0" baseline="0" dirty="0" smtClean="0"/>
                        <a:t> that is easily seen.</a:t>
                      </a:r>
                      <a:endParaRPr lang="en-US" sz="900" b="0" i="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b="1" i="1" dirty="0" smtClean="0"/>
                        <a:t>  </a:t>
                      </a:r>
                      <a:r>
                        <a:rPr lang="en-US" sz="900" b="0" i="0" dirty="0" smtClean="0"/>
                        <a:t>tall</a:t>
                      </a:r>
                      <a:r>
                        <a:rPr lang="en-US" sz="900" b="0" i="0" baseline="0" dirty="0" smtClean="0"/>
                        <a:t>  narrow    visible    clear</a:t>
                      </a:r>
                      <a:endParaRPr lang="en-US" sz="900" b="0" i="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indent="0"/>
                      <a:r>
                        <a:rPr lang="en-US" sz="900" b="0" dirty="0" smtClean="0"/>
                        <a:t>Engineers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Engineers design or build things like the Leaning Tower of Pisa.</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Scientists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A person who has expert knowledge about science.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skilled  knowledgeable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Soil+clay+sand=5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There are different kinds of soil like clay and sand under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gritty   soft</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 + lean+slant = 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a:t>
                      </a:r>
                      <a:r>
                        <a:rPr lang="en-US" sz="900" baseline="0" dirty="0" smtClean="0"/>
                        <a:t> tower was leaning – that is like slanting or tilting to the side.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 - 7</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position to the left or right of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 + they = 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Someone that works is a worker.  Workers</a:t>
                      </a:r>
                      <a:r>
                        <a:rPr lang="en-US" sz="900" baseline="0" dirty="0" smtClean="0"/>
                        <a:t> helped fix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Heavy means it weighs a lot!  The tower weighed a lot.</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weighty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 = 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thick</a:t>
                      </a:r>
                      <a:r>
                        <a:rPr lang="en-US" sz="900" baseline="0" dirty="0" smtClean="0"/>
                        <a:t> rope is a cable.  Cable ropes are made of wire sometimes.</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stiff     thick     steely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 soil beneath the tower was very soft or squishy.</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soft   squishy  mushy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When soil is soft then heavy things can sink deep into the soil.</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Timber+topple-tip over - 3</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900" dirty="0" smtClean="0"/>
                        <a:t>  Timber is a</a:t>
                      </a:r>
                      <a:r>
                        <a:rPr lang="en-US" sz="900" baseline="0" dirty="0" smtClean="0"/>
                        <a:t> word used to say something is falling, or toppling over.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r>
              <a:tr h="669383">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______________(Topic Sentence) is important?  Explain.”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15"/>
          <p:cNvPicPr>
            <a:picLocks noChangeAspect="1"/>
          </p:cNvPicPr>
          <p:nvPr/>
        </p:nvPicPr>
        <p:blipFill rotWithShape="1">
          <a:blip r:embed="rId5"/>
          <a:srcRect l="23375" t="43778" r="67058" b="37259"/>
          <a:stretch/>
        </p:blipFill>
        <p:spPr>
          <a:xfrm>
            <a:off x="5574858" y="1137382"/>
            <a:ext cx="2032421" cy="1068664"/>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32</a:t>
            </a:fld>
            <a:endParaRPr lang="en-US" dirty="0"/>
          </a:p>
        </p:txBody>
      </p:sp>
      <p:sp>
        <p:nvSpPr>
          <p:cNvPr id="4" name="Date Placeholder 3"/>
          <p:cNvSpPr>
            <a:spLocks noGrp="1"/>
          </p:cNvSpPr>
          <p:nvPr>
            <p:ph type="dt" sz="half" idx="10"/>
          </p:nvPr>
        </p:nvSpPr>
        <p:spPr/>
        <p:txBody>
          <a:bodyPr/>
          <a:lstStyle/>
          <a:p>
            <a:r>
              <a:rPr lang="en-US" smtClean="0"/>
              <a:t>10-2-16</a:t>
            </a:r>
            <a:endParaRPr lang="en-US" dirty="0"/>
          </a:p>
        </p:txBody>
      </p:sp>
    </p:spTree>
    <p:extLst>
      <p:ext uri="{BB962C8B-B14F-4D97-AF65-F5344CB8AC3E}">
        <p14:creationId xmlns:p14="http://schemas.microsoft.com/office/powerpoint/2010/main" val="304023638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83"/>
            <a:ext cx="2873728" cy="656875"/>
          </a:xfrm>
          <a:prstGeom prst="rect">
            <a:avLst/>
          </a:prstGeom>
        </p:spPr>
        <p:txBody>
          <a:bodyPr wrap="square" lIns="101811" tIns="50906" rIns="101811" bIns="50906">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3798989" y="-70009"/>
            <a:ext cx="1107255" cy="1103926"/>
            <a:chOff x="3352049" y="-63646"/>
            <a:chExt cx="976990" cy="1003569"/>
          </a:xfrm>
        </p:grpSpPr>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677498638"/>
              </p:ext>
            </p:extLst>
          </p:nvPr>
        </p:nvGraphicFramePr>
        <p:xfrm>
          <a:off x="114107" y="940359"/>
          <a:ext cx="7595340" cy="6621780"/>
        </p:xfrm>
        <a:graphic>
          <a:graphicData uri="http://schemas.openxmlformats.org/drawingml/2006/table">
            <a:tbl>
              <a:tblPr firstRow="1" bandRow="1">
                <a:noFill/>
              </a:tblPr>
              <a:tblGrid>
                <a:gridCol w="464102"/>
                <a:gridCol w="2970789"/>
                <a:gridCol w="371925"/>
                <a:gridCol w="3788524"/>
              </a:tblGrid>
              <a:tr h="2028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4and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2900" marR="0" lvl="0" indent="-17145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“Before we write an introduction for the text, let’s do a little more research about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Research means learning more about a topic from a different source.  We are  going to read the student’s notes she wrote after researching more about the topic.”</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Read with or to your student’s notes of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5</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notes about The Leaning Tower of Pisa,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TBEAR note-taking chart of what you would include as Background Knowledge in the introduction.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important information you would add 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(Write their ideas on the board and discuss what information they felt was important &amp; why.)</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the Background Knowledge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of the Bridge</a:t>
                      </a:r>
                    </a:p>
                    <a:p>
                      <a:pPr marL="169863" marR="0" lvl="0" indent="0" algn="l" defTabSz="914400" rtl="0" eaLnBrk="1" fontAlgn="auto" latinLnBrk="0" hangingPunct="1">
                        <a:lnSpc>
                          <a:spcPct val="100000"/>
                        </a:lnSpc>
                        <a:spcBef>
                          <a:spcPts val="0"/>
                        </a:spcBef>
                        <a:spcAft>
                          <a:spcPts val="0"/>
                        </a:spcAft>
                        <a:buClr>
                          <a:prstClr val="black"/>
                        </a:buClr>
                        <a:buSzPct val="150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“I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am going to model writing the background knowledge sentence(s) of the introduction using your ideas.  We have already written the Topic Sentence _____.”</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Activity: Model the entire process of checking your writing, asking yourself (Think Aloud) questions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Introduction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section of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you write.  As students progress have them do this with you.</a:t>
                      </a:r>
                      <a:r>
                        <a:rPr kumimoji="0" lang="en-US" sz="9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enough information to  help the reader know what the text will be about?”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grpSp>
        <p:nvGrpSpPr>
          <p:cNvPr id="17" name="Group 16"/>
          <p:cNvGrpSpPr/>
          <p:nvPr/>
        </p:nvGrpSpPr>
        <p:grpSpPr>
          <a:xfrm rot="20713203">
            <a:off x="359800" y="4599238"/>
            <a:ext cx="2586868"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4" name="Date Placeholder 3"/>
          <p:cNvSpPr>
            <a:spLocks noGrp="1"/>
          </p:cNvSpPr>
          <p:nvPr>
            <p:ph type="dt" sz="half" idx="10"/>
          </p:nvPr>
        </p:nvSpPr>
        <p:spPr/>
        <p:txBody>
          <a:bodyPr/>
          <a:lstStyle/>
          <a:p>
            <a:r>
              <a:rPr lang="en-US" smtClean="0"/>
              <a:t>10-2-16</a:t>
            </a:r>
            <a:endParaRPr lang="en-US" dirty="0"/>
          </a:p>
        </p:txBody>
      </p:sp>
      <p:sp>
        <p:nvSpPr>
          <p:cNvPr id="7" name="Slide Number Placeholder 6"/>
          <p:cNvSpPr>
            <a:spLocks noGrp="1"/>
          </p:cNvSpPr>
          <p:nvPr>
            <p:ph type="sldNum" sz="quarter" idx="12"/>
          </p:nvPr>
        </p:nvSpPr>
        <p:spPr/>
        <p:txBody>
          <a:bodyPr/>
          <a:lstStyle/>
          <a:p>
            <a:fld id="{1A106AFE-017A-4B10-8C59-6A35C2B2E226}" type="slidenum">
              <a:rPr lang="en-US" smtClean="0"/>
              <a:t>33</a:t>
            </a:fld>
            <a:endParaRPr lang="en-US" dirty="0"/>
          </a:p>
        </p:txBody>
      </p:sp>
      <p:sp>
        <p:nvSpPr>
          <p:cNvPr id="20" name="TextBox 19"/>
          <p:cNvSpPr txBox="1"/>
          <p:nvPr/>
        </p:nvSpPr>
        <p:spPr>
          <a:xfrm>
            <a:off x="718152" y="373590"/>
            <a:ext cx="3010274" cy="369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Tree>
    <p:extLst>
      <p:ext uri="{BB962C8B-B14F-4D97-AF65-F5344CB8AC3E}">
        <p14:creationId xmlns:p14="http://schemas.microsoft.com/office/powerpoint/2010/main" val="1014171009"/>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34</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719148"/>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085" y="895571"/>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sz="1600" b="1" i="1"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3798989" y="693785"/>
            <a:ext cx="1107255" cy="1103926"/>
            <a:chOff x="3352049" y="-63646"/>
            <a:chExt cx="976990" cy="1003569"/>
          </a:xfrm>
        </p:grpSpPr>
        <p:grpSp>
          <p:nvGrpSpPr>
            <p:cNvPr id="9" name="Shape 101"/>
            <p:cNvGrpSpPr/>
            <p:nvPr/>
          </p:nvGrpSpPr>
          <p:grpSpPr>
            <a:xfrm>
              <a:off x="3352049" y="-40588"/>
              <a:ext cx="888053" cy="980511"/>
              <a:chOff x="2247160" y="761352"/>
              <a:chExt cx="1806092" cy="2228923"/>
            </a:xfrm>
          </p:grpSpPr>
          <p:pic>
            <p:nvPicPr>
              <p:cNvPr id="11" name="Shape 102"/>
              <p:cNvPicPr preferRelativeResize="0"/>
              <p:nvPr/>
            </p:nvPicPr>
            <p:blipFill rotWithShape="1">
              <a:blip r:embed="rId3">
                <a:alphaModFix/>
              </a:blip>
              <a:srcRect/>
              <a:stretch/>
            </p:blipFill>
            <p:spPr>
              <a:xfrm>
                <a:off x="2247160" y="924203"/>
                <a:ext cx="1806092" cy="2066072"/>
              </a:xfrm>
              <a:prstGeom prst="rect">
                <a:avLst/>
              </a:prstGeom>
              <a:noFill/>
              <a:ln>
                <a:noFill/>
              </a:ln>
            </p:spPr>
          </p:pic>
          <p:sp>
            <p:nvSpPr>
              <p:cNvPr id="12"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0" name="Rectangle 9"/>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sp>
        <p:nvSpPr>
          <p:cNvPr id="13" name="TextBox 12"/>
          <p:cNvSpPr txBox="1"/>
          <p:nvPr/>
        </p:nvSpPr>
        <p:spPr>
          <a:xfrm>
            <a:off x="718152" y="1137384"/>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14" name="Right Arrow 13"/>
          <p:cNvSpPr/>
          <p:nvPr/>
        </p:nvSpPr>
        <p:spPr>
          <a:xfrm>
            <a:off x="6798833" y="1462038"/>
            <a:ext cx="820980" cy="23767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r>
              <a:rPr lang="en-US" smtClean="0"/>
              <a:t>10-2-16</a:t>
            </a:r>
            <a:endParaRPr lang="en-US" dirty="0"/>
          </a:p>
        </p:txBody>
      </p:sp>
      <p:sp>
        <p:nvSpPr>
          <p:cNvPr id="16" name="TextBox 15"/>
          <p:cNvSpPr txBox="1"/>
          <p:nvPr/>
        </p:nvSpPr>
        <p:spPr>
          <a:xfrm>
            <a:off x="207909" y="1964724"/>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274280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6713166"/>
              </p:ext>
            </p:extLst>
          </p:nvPr>
        </p:nvGraphicFramePr>
        <p:xfrm>
          <a:off x="87551" y="107008"/>
          <a:ext cx="7619535" cy="9906000"/>
        </p:xfrm>
        <a:graphic>
          <a:graphicData uri="http://schemas.openxmlformats.org/drawingml/2006/table">
            <a:tbl>
              <a:tblPr firstRow="1" bandRow="1">
                <a:tableStyleId>{5C22544A-7EE6-4342-B048-85BDC9FD1C3A}</a:tableStyleId>
              </a:tblPr>
              <a:tblGrid>
                <a:gridCol w="2710337"/>
                <a:gridCol w="894634"/>
                <a:gridCol w="2085280"/>
                <a:gridCol w="914400"/>
                <a:gridCol w="1014884"/>
              </a:tblGrid>
              <a:tr h="992221">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fourth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for the Bridge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Essential Skills</a:t>
                      </a:r>
                      <a:r>
                        <a:rPr lang="en-US" sz="1400" b="1" baseline="0" dirty="0" smtClean="0"/>
                        <a:t> and Concepts</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4384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CCSS.ELA-LITERACY.RI.4.3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Explain events, procedures, ideas, or concepts in a historical, scientific, or technical text, including what happened and why,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identifying and gathering information for Background Knowledge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reading to determine which information to use as background Knowledge, for a text with no introduction, students need to be able to…</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show an understanding that Background Knowledge helps the reader know what they will learn.</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know that the draft has no introduction.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50" baseline="0" dirty="0" smtClean="0"/>
                        <a:t>take notes of information (historical events, scientific ideas or concepts, steps in a technical procedure) that could be used when writing Background Knowledge .</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Identify specific, relevant information of what happened and why to use as Background Knowledge.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88454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baseline="0" dirty="0" smtClean="0"/>
                        <a:t>relevant </a:t>
                      </a:r>
                    </a:p>
                    <a:p>
                      <a:pPr marL="112713" indent="-112713">
                        <a:buFont typeface="Arial" panose="020B0604020202020204" pitchFamily="34" charset="0"/>
                        <a:buChar char="•"/>
                      </a:pPr>
                      <a:r>
                        <a:rPr lang="en-US" sz="800" baseline="0" dirty="0" smtClean="0"/>
                        <a:t>note-taking</a:t>
                      </a:r>
                    </a:p>
                    <a:p>
                      <a:pPr marL="112713" indent="-112713">
                        <a:buFont typeface="Arial" panose="020B0604020202020204" pitchFamily="34" charset="0"/>
                        <a:buChar char="•"/>
                      </a:pPr>
                      <a:r>
                        <a:rPr lang="en-US" sz="800" baseline="0" dirty="0" smtClean="0"/>
                        <a:t>events</a:t>
                      </a:r>
                    </a:p>
                    <a:p>
                      <a:pPr marL="112713" indent="-112713">
                        <a:buFont typeface="Arial" panose="020B0604020202020204" pitchFamily="34" charset="0"/>
                        <a:buChar char="•"/>
                      </a:pPr>
                      <a:r>
                        <a:rPr lang="en-US" sz="800" baseline="0" dirty="0" smtClean="0"/>
                        <a:t>procedures</a:t>
                      </a:r>
                    </a:p>
                    <a:p>
                      <a:pPr marL="112713" indent="-112713">
                        <a:buFont typeface="Arial" panose="020B0604020202020204" pitchFamily="34" charset="0"/>
                        <a:buChar char="•"/>
                      </a:pPr>
                      <a:r>
                        <a:rPr lang="en-US" sz="800" baseline="0" dirty="0" smtClean="0"/>
                        <a:t>ideas</a:t>
                      </a:r>
                    </a:p>
                    <a:p>
                      <a:pPr marL="112713" indent="-112713">
                        <a:buFont typeface="Arial" panose="020B0604020202020204" pitchFamily="34" charset="0"/>
                        <a:buChar char="•"/>
                      </a:pPr>
                      <a:r>
                        <a:rPr lang="en-US" sz="800" baseline="0" dirty="0" smtClean="0"/>
                        <a:t>concepts</a:t>
                      </a:r>
                    </a:p>
                    <a:p>
                      <a:pPr marL="112713" indent="-112713">
                        <a:buFont typeface="Arial" panose="020B0604020202020204" pitchFamily="34" charset="0"/>
                        <a:buChar char="•"/>
                      </a:pPr>
                      <a:r>
                        <a:rPr lang="en-US" sz="800" baseline="0" dirty="0" smtClean="0"/>
                        <a:t>historical</a:t>
                      </a:r>
                    </a:p>
                    <a:p>
                      <a:pPr marL="112713" indent="-112713">
                        <a:buFont typeface="Arial" panose="020B0604020202020204" pitchFamily="34" charset="0"/>
                        <a:buChar char="•"/>
                      </a:pPr>
                      <a:r>
                        <a:rPr lang="en-US" sz="800" baseline="0" dirty="0" smtClean="0"/>
                        <a:t>scientific</a:t>
                      </a:r>
                    </a:p>
                    <a:p>
                      <a:pPr marL="112713" indent="-112713">
                        <a:buFont typeface="Arial" panose="020B0604020202020204" pitchFamily="34" charset="0"/>
                        <a:buChar char="•"/>
                      </a:pPr>
                      <a:r>
                        <a:rPr lang="en-US" sz="800" baseline="0" dirty="0" smtClean="0"/>
                        <a:t>technical</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2713" indent="-112713">
                        <a:buFont typeface="Arial" panose="020B0604020202020204" pitchFamily="34" charset="0"/>
                        <a:buChar char="•"/>
                      </a:pPr>
                      <a:r>
                        <a:rPr lang="es-ES_tradnl" sz="800" baseline="0" noProof="0" dirty="0" smtClean="0">
                          <a:solidFill>
                            <a:schemeClr val="tx1"/>
                          </a:solidFill>
                        </a:rPr>
                        <a:t>relevante</a:t>
                      </a:r>
                    </a:p>
                    <a:p>
                      <a:pPr marL="112713" indent="-112713">
                        <a:buFont typeface="Arial" panose="020B0604020202020204" pitchFamily="34" charset="0"/>
                        <a:buChar char="•"/>
                      </a:pPr>
                      <a:r>
                        <a:rPr lang="es-ES_tradnl" sz="800" baseline="0" noProof="0" dirty="0" smtClean="0">
                          <a:solidFill>
                            <a:schemeClr val="tx1"/>
                          </a:solidFill>
                        </a:rPr>
                        <a:t>anotar</a:t>
                      </a:r>
                    </a:p>
                    <a:p>
                      <a:pPr marL="112713" indent="-112713">
                        <a:buFont typeface="Arial" panose="020B0604020202020204" pitchFamily="34" charset="0"/>
                        <a:buChar char="•"/>
                      </a:pPr>
                      <a:r>
                        <a:rPr lang="es-ES_tradnl" sz="800" baseline="0" noProof="0" dirty="0" smtClean="0">
                          <a:solidFill>
                            <a:schemeClr val="tx1"/>
                          </a:solidFill>
                        </a:rPr>
                        <a:t>eventos</a:t>
                      </a:r>
                    </a:p>
                    <a:p>
                      <a:pPr marL="112713" indent="-112713">
                        <a:buFont typeface="Arial" panose="020B0604020202020204" pitchFamily="34" charset="0"/>
                        <a:buChar char="•"/>
                      </a:pPr>
                      <a:r>
                        <a:rPr lang="es-ES_tradnl" sz="800" baseline="0" noProof="0" dirty="0" smtClean="0">
                          <a:solidFill>
                            <a:schemeClr val="tx1"/>
                          </a:solidFill>
                        </a:rPr>
                        <a:t>procedimientos</a:t>
                      </a:r>
                    </a:p>
                    <a:p>
                      <a:pPr marL="112713" indent="-112713">
                        <a:buFont typeface="Arial" panose="020B0604020202020204" pitchFamily="34" charset="0"/>
                        <a:buChar char="•"/>
                      </a:pPr>
                      <a:r>
                        <a:rPr lang="es-ES_tradnl" sz="800" baseline="0" noProof="0" dirty="0" smtClean="0">
                          <a:solidFill>
                            <a:schemeClr val="tx1"/>
                          </a:solidFill>
                        </a:rPr>
                        <a:t>ideas</a:t>
                      </a:r>
                    </a:p>
                    <a:p>
                      <a:pPr marL="112713" indent="-112713">
                        <a:buFont typeface="Arial" panose="020B0604020202020204" pitchFamily="34" charset="0"/>
                        <a:buChar char="•"/>
                      </a:pPr>
                      <a:r>
                        <a:rPr lang="es-ES_tradnl" sz="800" baseline="0" noProof="0" dirty="0" smtClean="0">
                          <a:solidFill>
                            <a:schemeClr val="tx1"/>
                          </a:solidFill>
                        </a:rPr>
                        <a:t>conceptos</a:t>
                      </a:r>
                    </a:p>
                    <a:p>
                      <a:pPr marL="112713" indent="-112713">
                        <a:buFont typeface="Arial" panose="020B0604020202020204" pitchFamily="34" charset="0"/>
                        <a:buChar char="•"/>
                      </a:pPr>
                      <a:r>
                        <a:rPr lang="es-ES_tradnl" sz="800" baseline="0" noProof="0" dirty="0" smtClean="0">
                          <a:solidFill>
                            <a:schemeClr val="tx1"/>
                          </a:solidFill>
                        </a:rPr>
                        <a:t>histórico</a:t>
                      </a:r>
                    </a:p>
                    <a:p>
                      <a:pPr marL="112713" indent="-112713">
                        <a:buFont typeface="Arial" panose="020B0604020202020204" pitchFamily="34" charset="0"/>
                        <a:buChar char="•"/>
                      </a:pPr>
                      <a:r>
                        <a:rPr lang="es-ES_tradnl" sz="800" baseline="0" noProof="0" dirty="0" smtClean="0">
                          <a:solidFill>
                            <a:schemeClr val="tx1"/>
                          </a:solidFill>
                        </a:rPr>
                        <a:t>científico</a:t>
                      </a:r>
                    </a:p>
                    <a:p>
                      <a:pPr marL="112713" indent="-112713">
                        <a:buFont typeface="Arial" panose="020B0604020202020204" pitchFamily="34" charset="0"/>
                        <a:buChar char="•"/>
                      </a:pPr>
                      <a:r>
                        <a:rPr lang="es-ES_tradnl" sz="800" baseline="0" noProof="0" dirty="0" smtClean="0">
                          <a:solidFill>
                            <a:schemeClr val="tx1"/>
                          </a:solidFill>
                        </a:rPr>
                        <a:t>técnico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4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CCSS.ELA-LITERACY.W.4.2a-b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in reference to writing Background Knowledge </a:t>
                      </a:r>
                      <a:endParaRPr kumimoji="0" lang="en-US" sz="850" b="0" i="1"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preparing to write background knowledge for a Bridge of a text that has no introduction, students need to be able to…</a:t>
                      </a:r>
                      <a:endParaRPr kumimoji="0" lang="en-US" sz="85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850" dirty="0" smtClean="0"/>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have completed a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know that Background Knowledge supports the Topic Sentence and tells the reader what they will learn in the text.</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previous notes to develop Background Knowledge (facts, definitions, concrete details, quotations, or other information and examples related to the topic) to define and describe more about the Topic Sentence.</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the Topic Tally and K/N Chart as resources when writing Background Knowledge.</a:t>
                      </a:r>
                      <a:endParaRPr kumimoji="0" lang="en-US" sz="850" b="0" i="0" u="none" strike="noStrike" kern="1200" cap="none" spc="0" normalizeH="0" baseline="0" noProof="0" dirty="0" smtClean="0">
                        <a:ln>
                          <a:noFill/>
                        </a:ln>
                        <a:solidFill>
                          <a:srgbClr val="FF0000"/>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precise language and domain-specific vocabulary to help explain more about the Topic (may include what happened and why).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write the Background Knowledge for the introduction of the text (with little or not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precise language</a:t>
                      </a:r>
                    </a:p>
                    <a:p>
                      <a:pPr marL="171450" indent="-171450">
                        <a:buFont typeface="Arial" panose="020B0604020202020204" pitchFamily="34" charset="0"/>
                        <a:buChar char="•"/>
                      </a:pPr>
                      <a:r>
                        <a:rPr lang="en-US" sz="800" dirty="0" smtClean="0"/>
                        <a:t>domain specific</a:t>
                      </a:r>
                      <a:r>
                        <a:rPr lang="en-US" sz="800" baseline="0" dirty="0" smtClean="0"/>
                        <a:t> vocabulary</a:t>
                      </a:r>
                    </a:p>
                    <a:p>
                      <a:pPr marL="171450" indent="-171450">
                        <a:buFont typeface="Arial" panose="020B0604020202020204" pitchFamily="34" charset="0"/>
                        <a:buChar char="•"/>
                      </a:pPr>
                      <a:r>
                        <a:rPr lang="en-US" sz="800" dirty="0" smtClean="0"/>
                        <a:t>topic sentence</a:t>
                      </a:r>
                    </a:p>
                    <a:p>
                      <a:pPr marL="171450" indent="-171450">
                        <a:buFont typeface="Arial" panose="020B0604020202020204" pitchFamily="34" charset="0"/>
                        <a:buChar char="•"/>
                      </a:pPr>
                      <a:r>
                        <a:rPr lang="en-US" sz="800" dirty="0" smtClean="0"/>
                        <a:t>background knowledge</a:t>
                      </a:r>
                    </a:p>
                    <a:p>
                      <a:pPr marL="171450" indent="-171450">
                        <a:buFont typeface="Arial" panose="020B0604020202020204" pitchFamily="34" charset="0"/>
                        <a:buChar char="•"/>
                      </a:pPr>
                      <a:r>
                        <a:rPr lang="en-US" sz="800" dirty="0" smtClean="0"/>
                        <a:t>describe</a:t>
                      </a:r>
                    </a:p>
                    <a:p>
                      <a:pPr marL="171450" indent="-171450">
                        <a:buFont typeface="Arial" panose="020B0604020202020204" pitchFamily="34" charset="0"/>
                        <a:buChar char="•"/>
                      </a:pPr>
                      <a:r>
                        <a:rPr lang="en-US" sz="800" dirty="0" smtClean="0"/>
                        <a:t>describe</a:t>
                      </a:r>
                    </a:p>
                    <a:p>
                      <a:pPr marL="171450" indent="-171450">
                        <a:buFont typeface="Arial" panose="020B0604020202020204" pitchFamily="34" charset="0"/>
                        <a:buChar char="•"/>
                      </a:pPr>
                      <a:r>
                        <a:rPr lang="en-US" sz="800" dirty="0" smtClean="0"/>
                        <a:t>facts</a:t>
                      </a:r>
                    </a:p>
                    <a:p>
                      <a:pPr marL="171450" indent="-171450">
                        <a:buFont typeface="Arial" panose="020B0604020202020204" pitchFamily="34" charset="0"/>
                        <a:buChar char="•"/>
                      </a:pPr>
                      <a:r>
                        <a:rPr lang="en-US" sz="800" dirty="0" smtClean="0"/>
                        <a:t>definitions</a:t>
                      </a:r>
                    </a:p>
                    <a:p>
                      <a:pPr marL="171450" indent="-171450">
                        <a:buFont typeface="Arial" panose="020B0604020202020204" pitchFamily="34" charset="0"/>
                        <a:buChar char="•"/>
                      </a:pPr>
                      <a:r>
                        <a:rPr lang="en-US" sz="800" dirty="0" smtClean="0"/>
                        <a:t>concrete details</a:t>
                      </a:r>
                    </a:p>
                    <a:p>
                      <a:pPr marL="171450" indent="-171450">
                        <a:buFont typeface="Arial" panose="020B0604020202020204" pitchFamily="34" charset="0"/>
                        <a:buChar char="•"/>
                      </a:pPr>
                      <a:r>
                        <a:rPr lang="en-US" sz="800" dirty="0" smtClean="0"/>
                        <a:t>quotations</a:t>
                      </a:r>
                    </a:p>
                    <a:p>
                      <a:pPr marL="171450" indent="-171450">
                        <a:buFont typeface="Arial" panose="020B0604020202020204" pitchFamily="34" charset="0"/>
                        <a:buChar char="•"/>
                      </a:pPr>
                      <a:r>
                        <a:rPr lang="en-US" sz="800" dirty="0" smtClean="0"/>
                        <a:t>examples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lenguaje preciso</a:t>
                      </a:r>
                    </a:p>
                    <a:p>
                      <a:pPr marL="171450" indent="-171450">
                        <a:buFont typeface="Arial" panose="020B0604020202020204" pitchFamily="34" charset="0"/>
                        <a:buChar char="•"/>
                      </a:pPr>
                      <a:r>
                        <a:rPr lang="es-ES_tradnl" sz="800" noProof="0" dirty="0" smtClean="0">
                          <a:solidFill>
                            <a:schemeClr val="tx1"/>
                          </a:solidFill>
                        </a:rPr>
                        <a:t>dominio de vocabulario especifico</a:t>
                      </a:r>
                    </a:p>
                    <a:p>
                      <a:pPr marL="171450" indent="-171450">
                        <a:buFont typeface="Arial" panose="020B0604020202020204" pitchFamily="34" charset="0"/>
                        <a:buChar char="•"/>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describir</a:t>
                      </a:r>
                    </a:p>
                    <a:p>
                      <a:pPr marL="171450" indent="-171450">
                        <a:buFont typeface="Arial" panose="020B0604020202020204" pitchFamily="34" charset="0"/>
                        <a:buChar char="•"/>
                      </a:pPr>
                      <a:r>
                        <a:rPr lang="es-ES_tradnl" sz="800" noProof="0" dirty="0" smtClean="0">
                          <a:solidFill>
                            <a:schemeClr val="tx1"/>
                          </a:solidFill>
                        </a:rPr>
                        <a:t>describir</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definiciones</a:t>
                      </a:r>
                    </a:p>
                    <a:p>
                      <a:pPr marL="171450" indent="-171450">
                        <a:buFont typeface="Arial" panose="020B0604020202020204" pitchFamily="34" charset="0"/>
                        <a:buChar char="•"/>
                      </a:pPr>
                      <a:r>
                        <a:rPr lang="es-ES_tradnl" sz="800" noProof="0" dirty="0" smtClean="0">
                          <a:solidFill>
                            <a:schemeClr val="tx1"/>
                          </a:solidFill>
                        </a:rPr>
                        <a:t>detalles concretos</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ejemplos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0956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 L.4.1 </a:t>
                      </a:r>
                      <a:r>
                        <a:rPr kumimoji="0" lang="en-US" sz="85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in reference to writing Background Knowledge so readers will know what they will learn from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students develop/write the Background Knowledge they need to be able to…</a:t>
                      </a: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the Definitions and Description Chart as a resource for words that tell more about the Topic Sentence.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write or edit a draft using the command English grammar correctly (refer to all of standard L.4.1).</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write a draft of Background Knowledge sentences independently or with little support (as needed).</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check their own writing.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descriptions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English grammar (specific standards in l.4.1)</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definiciones</a:t>
                      </a:r>
                    </a:p>
                    <a:p>
                      <a:pPr marL="171450" indent="-171450">
                        <a:buFont typeface="Arial" panose="020B0604020202020204" pitchFamily="34" charset="0"/>
                        <a:buChar char="•"/>
                      </a:pPr>
                      <a:r>
                        <a:rPr lang="es-ES_tradnl" sz="800" noProof="0" dirty="0" smtClean="0">
                          <a:solidFill>
                            <a:schemeClr val="tx1"/>
                          </a:solidFill>
                        </a:rPr>
                        <a:t>descripciones</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gramática inglesa</a:t>
                      </a:r>
                      <a:br>
                        <a:rPr lang="es-ES_tradnl" sz="800" noProof="0" dirty="0" smtClean="0">
                          <a:solidFill>
                            <a:schemeClr val="tx1"/>
                          </a:solidFill>
                        </a:rPr>
                      </a:br>
                      <a:r>
                        <a:rPr lang="es-ES_tradnl" sz="800" noProof="0" dirty="0" smtClean="0">
                          <a:solidFill>
                            <a:schemeClr val="tx1"/>
                          </a:solidFill>
                        </a:rPr>
                        <a:t>(estándares específicos</a:t>
                      </a:r>
                      <a:r>
                        <a:rPr lang="es-ES_tradnl" sz="800" baseline="0" noProof="0" dirty="0" smtClean="0">
                          <a:solidFill>
                            <a:schemeClr val="tx1"/>
                          </a:solidFill>
                        </a:rPr>
                        <a:t> en la medida que sean necesitados en l.4.1)</a:t>
                      </a: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3375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CCSS.ELA-LITERACY.L.4.4 </a:t>
                      </a:r>
                      <a:r>
                        <a:rPr kumimoji="0" lang="en-US" sz="85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 and phrases based on grade 4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 determining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meaning of words or phrases in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students write/develop the Background Knowledge they need to be able to…</a:t>
                      </a:r>
                      <a:endParaRPr kumimoji="0" lang="en-US" sz="850" b="1" i="1" u="none" strike="noStrike" kern="1200" cap="none" spc="0" normalizeH="0" baseline="0" noProof="0" dirty="0" smtClean="0">
                        <a:ln>
                          <a:noFill/>
                        </a:ln>
                        <a:solidFill>
                          <a:srgbClr val="002060"/>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words that provide context for the reader (words specific to the topic/text).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a variety of words and phrases for interest.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find words explicitly from the text that define or describe the Main Idea (the Topic Sentence).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show an understanding of being able to determine the meaning words used in their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context</a:t>
                      </a:r>
                    </a:p>
                    <a:p>
                      <a:pPr marL="171450" indent="-171450">
                        <a:buFont typeface="Arial" panose="020B0604020202020204" pitchFamily="34" charset="0"/>
                        <a:buChar char="•"/>
                      </a:pPr>
                      <a:r>
                        <a:rPr lang="en-US" sz="800" dirty="0" smtClean="0"/>
                        <a:t>words</a:t>
                      </a:r>
                    </a:p>
                    <a:p>
                      <a:pPr marL="171450" indent="-171450">
                        <a:buFont typeface="Arial" panose="020B0604020202020204" pitchFamily="34" charset="0"/>
                        <a:buChar char="•"/>
                      </a:pPr>
                      <a:r>
                        <a:rPr lang="en-US" sz="800" dirty="0" smtClean="0"/>
                        <a:t>phrases</a:t>
                      </a:r>
                    </a:p>
                    <a:p>
                      <a:pPr marL="171450" indent="-171450">
                        <a:buFont typeface="Arial" panose="020B0604020202020204" pitchFamily="34" charset="0"/>
                        <a:buChar char="•"/>
                      </a:pPr>
                      <a:r>
                        <a:rPr lang="en-US" sz="800" dirty="0" smtClean="0"/>
                        <a:t>precise </a:t>
                      </a:r>
                    </a:p>
                    <a:p>
                      <a:pPr marL="171450" indent="-171450">
                        <a:buFont typeface="Arial" panose="020B0604020202020204" pitchFamily="34" charset="0"/>
                        <a:buChar char="•"/>
                      </a:pPr>
                      <a:r>
                        <a:rPr lang="en-US" sz="800" dirty="0" smtClean="0"/>
                        <a:t>main idea</a:t>
                      </a:r>
                    </a:p>
                    <a:p>
                      <a:pPr marL="171450" indent="-171450">
                        <a:buFont typeface="Arial" panose="020B0604020202020204" pitchFamily="34" charset="0"/>
                        <a:buChar char="•"/>
                      </a:pPr>
                      <a:r>
                        <a:rPr lang="en-US" sz="800" dirty="0" smtClean="0"/>
                        <a:t>multiple-meaning words</a:t>
                      </a:r>
                    </a:p>
                    <a:p>
                      <a:pPr marL="171450" indent="-171450">
                        <a:buFont typeface="Arial" panose="020B0604020202020204" pitchFamily="34" charset="0"/>
                        <a:buChar char="•"/>
                      </a:pPr>
                      <a:r>
                        <a:rPr lang="en-US" sz="800" dirty="0" smtClean="0"/>
                        <a:t>focus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contexto</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frases</a:t>
                      </a:r>
                    </a:p>
                    <a:p>
                      <a:pPr marL="171450" indent="-171450">
                        <a:buFont typeface="Arial" panose="020B0604020202020204" pitchFamily="34" charset="0"/>
                        <a:buChar char="•"/>
                      </a:pPr>
                      <a:r>
                        <a:rPr lang="es-ES_tradnl" sz="800" noProof="0" dirty="0" smtClean="0">
                          <a:solidFill>
                            <a:schemeClr val="tx1"/>
                          </a:solidFill>
                        </a:rPr>
                        <a:t>preciso</a:t>
                      </a:r>
                    </a:p>
                    <a:p>
                      <a:pPr marL="171450" indent="-171450">
                        <a:buFont typeface="Arial" panose="020B0604020202020204" pitchFamily="34" charset="0"/>
                        <a:buChar char="•"/>
                      </a:pPr>
                      <a:r>
                        <a:rPr lang="es-ES_tradnl" sz="800" noProof="0" dirty="0" smtClean="0">
                          <a:solidFill>
                            <a:schemeClr val="tx1"/>
                          </a:solidFill>
                        </a:rPr>
                        <a:t>idea ______</a:t>
                      </a:r>
                    </a:p>
                    <a:p>
                      <a:pPr marL="171450" indent="-171450">
                        <a:buFont typeface="Arial" panose="020B0604020202020204" pitchFamily="34" charset="0"/>
                        <a:buChar char="•"/>
                      </a:pPr>
                      <a:r>
                        <a:rPr lang="es-ES_tradnl" sz="800" noProof="0" dirty="0" smtClean="0">
                          <a:solidFill>
                            <a:schemeClr val="tx1"/>
                          </a:solidFill>
                        </a:rPr>
                        <a:t>(palabras con significado)</a:t>
                      </a:r>
                      <a:r>
                        <a:rPr lang="es-ES_tradnl" sz="800" baseline="0" noProof="0" dirty="0" smtClean="0">
                          <a:solidFill>
                            <a:schemeClr val="tx1"/>
                          </a:solidFill>
                        </a:rPr>
                        <a:t> múltiple</a:t>
                      </a:r>
                    </a:p>
                    <a:p>
                      <a:pPr marL="171450" indent="-171450">
                        <a:buFont typeface="Arial" panose="020B0604020202020204" pitchFamily="34" charset="0"/>
                        <a:buChar char="•"/>
                      </a:pPr>
                      <a:r>
                        <a:rPr lang="es-ES_tradnl" sz="800" baseline="0" noProof="0" dirty="0" smtClean="0">
                          <a:solidFill>
                            <a:schemeClr val="tx1"/>
                          </a:solidFill>
                        </a:rPr>
                        <a:t>enfoque</a:t>
                      </a: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695815">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CCSS.ELA-LITERACY.L.4.5 </a:t>
                      </a:r>
                      <a:r>
                        <a:rPr kumimoji="0" lang="en-US" sz="85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Demonstrate understanding of figurative language, word relationships and nuances in word meanings.</a:t>
                      </a:r>
                      <a:endParaRPr kumimoji="0" lang="en-US" sz="850" b="1" i="1"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exploring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words relationships-nuances in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lang="en-US" sz="850" b="1" i="1" dirty="0" smtClean="0">
                          <a:solidFill>
                            <a:schemeClr val="tx1"/>
                          </a:solidFill>
                        </a:rPr>
                        <a:t>When writing the background knowledge, students will…</a:t>
                      </a:r>
                      <a:endParaRPr lang="en-US" sz="850" b="1" i="1" baseline="0" dirty="0" smtClean="0">
                        <a:solidFill>
                          <a:schemeClr val="tx1"/>
                        </a:solidFill>
                      </a:endParaRPr>
                    </a:p>
                    <a:p>
                      <a:pPr marL="171450" indent="-171450">
                        <a:buFont typeface="Wingdings" panose="05000000000000000000" pitchFamily="2" charset="2"/>
                        <a:buChar char="q"/>
                      </a:pPr>
                      <a:r>
                        <a:rPr lang="en-US" sz="850" baseline="0" dirty="0" smtClean="0">
                          <a:solidFill>
                            <a:schemeClr val="tx1"/>
                          </a:solidFill>
                        </a:rPr>
                        <a:t>use any figurative language correctly within the context.</a:t>
                      </a:r>
                    </a:p>
                    <a:p>
                      <a:pPr marL="171450" indent="-171450">
                        <a:buFont typeface="Wingdings" panose="05000000000000000000" pitchFamily="2" charset="2"/>
                        <a:buChar char="q"/>
                      </a:pPr>
                      <a:r>
                        <a:rPr lang="en-US" sz="850" baseline="0" dirty="0" smtClean="0">
                          <a:solidFill>
                            <a:schemeClr val="tx1"/>
                          </a:solidFill>
                        </a:rPr>
                        <a:t>use word relationships appropriately (synonyms, antonyms).</a:t>
                      </a:r>
                    </a:p>
                    <a:p>
                      <a:pPr marL="171450" indent="-171450">
                        <a:buFont typeface="Wingdings" panose="05000000000000000000" pitchFamily="2" charset="2"/>
                        <a:buChar char="q"/>
                      </a:pPr>
                      <a:r>
                        <a:rPr lang="en-US" sz="850" baseline="0" dirty="0" smtClean="0">
                          <a:solidFill>
                            <a:schemeClr val="tx1"/>
                          </a:solidFill>
                        </a:rPr>
                        <a:t>understand and use nuances in word meanings correctly.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figurative language</a:t>
                      </a:r>
                    </a:p>
                    <a:p>
                      <a:pPr marL="171450" indent="-171450">
                        <a:buFont typeface="Arial" panose="020B0604020202020204" pitchFamily="34" charset="0"/>
                        <a:buChar char="•"/>
                      </a:pPr>
                      <a:r>
                        <a:rPr lang="en-US" sz="800" dirty="0" smtClean="0"/>
                        <a:t>nuance</a:t>
                      </a:r>
                    </a:p>
                    <a:p>
                      <a:pPr marL="171450" indent="-171450">
                        <a:buFont typeface="Arial" panose="020B0604020202020204" pitchFamily="34" charset="0"/>
                        <a:buChar char="•"/>
                      </a:pPr>
                      <a:r>
                        <a:rPr lang="en-US" sz="800" dirty="0" smtClean="0"/>
                        <a:t>word relationships</a:t>
                      </a:r>
                    </a:p>
                    <a:p>
                      <a:pPr marL="0" indent="0">
                        <a:buFont typeface="Arial" panose="020B0604020202020204" pitchFamily="34" charset="0"/>
                        <a:buNone/>
                      </a:pPr>
                      <a:endParaRPr lang="en-US" sz="800" dirty="0" smtClean="0"/>
                    </a:p>
                    <a:p>
                      <a:pPr marL="171450" indent="-171450">
                        <a:buFont typeface="Arial" panose="020B0604020202020204" pitchFamily="34" charset="0"/>
                        <a:buChar char="•"/>
                      </a:pPr>
                      <a:r>
                        <a:rPr lang="en-US" sz="800" dirty="0" smtClean="0"/>
                        <a:t>synonyms</a:t>
                      </a:r>
                    </a:p>
                    <a:p>
                      <a:pPr marL="171450" indent="-171450">
                        <a:buFont typeface="Arial" panose="020B0604020202020204" pitchFamily="34" charset="0"/>
                        <a:buChar char="•"/>
                      </a:pPr>
                      <a:r>
                        <a:rPr lang="en-US" sz="800" dirty="0" smtClean="0"/>
                        <a:t>antonyms</a:t>
                      </a: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lenguaje figurativo</a:t>
                      </a:r>
                    </a:p>
                    <a:p>
                      <a:pPr marL="0" indent="0">
                        <a:buFont typeface="Arial" panose="020B0604020202020204" pitchFamily="34" charset="0"/>
                        <a:buNone/>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relaciones (entre palabras)</a:t>
                      </a:r>
                    </a:p>
                    <a:p>
                      <a:pPr marL="171450" indent="-171450">
                        <a:buFont typeface="Arial" panose="020B0604020202020204" pitchFamily="34" charset="0"/>
                        <a:buChar char="•"/>
                      </a:pPr>
                      <a:r>
                        <a:rPr lang="es-ES_tradnl" sz="800" noProof="0" dirty="0" smtClean="0">
                          <a:solidFill>
                            <a:schemeClr val="tx1"/>
                          </a:solidFill>
                        </a:rPr>
                        <a:t>sinónimos</a:t>
                      </a:r>
                    </a:p>
                    <a:p>
                      <a:pPr marL="171450" indent="-171450">
                        <a:buFont typeface="Arial" panose="020B0604020202020204" pitchFamily="34" charset="0"/>
                        <a:buChar char="•"/>
                      </a:pPr>
                      <a:r>
                        <a:rPr lang="es-ES_tradnl" sz="800" noProof="0" dirty="0" smtClean="0">
                          <a:solidFill>
                            <a:schemeClr val="tx1"/>
                          </a:solidFill>
                        </a:rPr>
                        <a:t>Antónimos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43840">
                <a:tc gridSpan="5">
                  <a:txBody>
                    <a:bodyPr/>
                    <a:lstStyle/>
                    <a:p>
                      <a:pPr marL="0" indent="0" algn="ctr">
                        <a:buFont typeface="Arial" panose="020B0604020202020204" pitchFamily="34" charset="0"/>
                        <a:buNone/>
                      </a:pPr>
                      <a:r>
                        <a:rPr lang="en-US" sz="1100" b="1" dirty="0" smtClean="0"/>
                        <a:t>continued….</a:t>
                      </a:r>
                      <a:endParaRPr lang="en-US" sz="11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819458" y="9627452"/>
            <a:ext cx="1748790" cy="535517"/>
          </a:xfrm>
        </p:spPr>
        <p:txBody>
          <a:bodyPr/>
          <a:lstStyle/>
          <a:p>
            <a:fld id="{CBAC3556-5FAF-4CEF-BDF2-3BC833A9967C}" type="slidenum">
              <a:rPr lang="en-US" smtClean="0"/>
              <a:t>35</a:t>
            </a:fld>
            <a:endParaRPr lang="en-US" dirty="0"/>
          </a:p>
        </p:txBody>
      </p:sp>
    </p:spTree>
    <p:extLst>
      <p:ext uri="{BB962C8B-B14F-4D97-AF65-F5344CB8AC3E}">
        <p14:creationId xmlns:p14="http://schemas.microsoft.com/office/powerpoint/2010/main" val="264487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2933776"/>
              </p:ext>
            </p:extLst>
          </p:nvPr>
        </p:nvGraphicFramePr>
        <p:xfrm>
          <a:off x="144049" y="724905"/>
          <a:ext cx="7461708" cy="5621422"/>
        </p:xfrm>
        <a:graphic>
          <a:graphicData uri="http://schemas.openxmlformats.org/drawingml/2006/table">
            <a:tbl>
              <a:tblPr firstRow="1" bandRow="1">
                <a:tableStyleId>{5C22544A-7EE6-4342-B048-85BDC9FD1C3A}</a:tableStyleId>
              </a:tblPr>
              <a:tblGrid>
                <a:gridCol w="3686733"/>
                <a:gridCol w="3774975"/>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CONTINUED 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264921">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fourth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5563" marR="0" lvl="0" indent="-55563"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in the Bridge by describing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sz="1400" b="1" dirty="0" smtClean="0"/>
                        <a:t>Writing</a:t>
                      </a:r>
                      <a:r>
                        <a:rPr lang="en-US" sz="1400" b="1" baseline="0" dirty="0" smtClean="0"/>
                        <a:t> Strategies in TBEAR</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smtClean="0"/>
                        <a:t>In </a:t>
                      </a:r>
                      <a:r>
                        <a:rPr lang="en-US" sz="1400" b="1" dirty="0" smtClean="0">
                          <a:solidFill>
                            <a:srgbClr val="C00000"/>
                          </a:solidFill>
                        </a:rPr>
                        <a:t>4</a:t>
                      </a:r>
                      <a:r>
                        <a:rPr lang="en-US" sz="1400" b="1" baseline="30000" dirty="0" smtClean="0">
                          <a:solidFill>
                            <a:srgbClr val="C00000"/>
                          </a:solidFill>
                        </a:rPr>
                        <a:t>th</a:t>
                      </a:r>
                      <a:r>
                        <a:rPr lang="en-US" sz="1400" b="1" baseline="0" dirty="0" smtClean="0">
                          <a:solidFill>
                            <a:srgbClr val="C00000"/>
                          </a:solidFill>
                        </a:rPr>
                        <a:t> </a:t>
                      </a:r>
                      <a:r>
                        <a:rPr lang="en-US" sz="1400" b="1" dirty="0" smtClean="0"/>
                        <a:t>grade students should be able to..</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746760">
                <a:tc>
                  <a:txBody>
                    <a:bodyPr/>
                    <a:lstStyle/>
                    <a:p>
                      <a:pPr marL="171450" indent="-171450">
                        <a:buFont typeface="Arial" panose="020B0604020202020204" pitchFamily="34" charset="0"/>
                        <a:buChar char="•"/>
                      </a:pPr>
                      <a:r>
                        <a:rPr lang="en-US" sz="900" dirty="0" smtClean="0"/>
                        <a:t>Definitions/Description Chart (add definitions and descriptions to tell</a:t>
                      </a:r>
                      <a:r>
                        <a:rPr lang="en-US" sz="900" baseline="0" dirty="0" smtClean="0"/>
                        <a:t> more about the Topic Sentence/Main Idea – why its important)</a:t>
                      </a:r>
                    </a:p>
                    <a:p>
                      <a:pPr marL="171450" indent="-171450">
                        <a:buFont typeface="Arial" panose="020B0604020202020204" pitchFamily="34" charset="0"/>
                        <a:buChar char="•"/>
                      </a:pPr>
                      <a:endParaRPr lang="en-US" sz="900" baseline="0" dirty="0" smtClean="0"/>
                    </a:p>
                    <a:p>
                      <a:pPr marL="0" indent="0">
                        <a:buFont typeface="Arial" panose="020B0604020202020204" pitchFamily="34" charset="0"/>
                        <a:buNone/>
                      </a:pPr>
                      <a:r>
                        <a:rPr lang="en-US" sz="900" i="1" baseline="0" dirty="0" smtClean="0"/>
                        <a:t>Note:  In grade 4 students should be able to complete the chart independently (if it is new for them they will need scaffolding).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definitions and descriptions for each topic tally (TT) word.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to find definitions for the TT words from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synonyms, adjectives, adverbs to describe the TT words.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91440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Taking notes – recognizing Background Knowledge that could be used in the Bridge.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while reading about which words and phrases to use to write the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not only from the text but from the provided “student’s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that they should be reading to note which Background Knowledge best defines/describe the Topic Sentence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7724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Writing the Bridge –</a:t>
                      </a:r>
                      <a:r>
                        <a:rPr lang="en-US" sz="900" baseline="0" dirty="0" smtClean="0"/>
                        <a:t> Teacher Model (Bookmarks)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Note:  continue to model the Background Knowledge writing for the Bridge in an introduction, but in grade four students should be able to follow the modeling by doing this independently.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Background Knowledge for a Bridge.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check their notes/ideas by asking  themselves questions from the Background Knowledge section of the Bookmarks as a reference tool.</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final sentence(s) for the background knowledge of the bridge.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77240">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dirty="0" smtClean="0"/>
                        <a:t>From</a:t>
                      </a:r>
                      <a:r>
                        <a:rPr lang="en-US" sz="900" b="1" baseline="0" dirty="0" smtClean="0"/>
                        <a:t> the Field</a:t>
                      </a:r>
                      <a:r>
                        <a:rPr lang="en-US" sz="900" baseline="0" dirty="0" smtClean="0"/>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Students continue to use the Revision Bookmarks as a checklist for knowing what good Background Knowledge looks like.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36</a:t>
            </a:fld>
            <a:endParaRPr lang="en-US" dirty="0"/>
          </a:p>
        </p:txBody>
      </p:sp>
    </p:spTree>
    <p:extLst>
      <p:ext uri="{BB962C8B-B14F-4D97-AF65-F5344CB8AC3E}">
        <p14:creationId xmlns:p14="http://schemas.microsoft.com/office/powerpoint/2010/main" val="262580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011" y="313466"/>
            <a:ext cx="4695287" cy="379876"/>
          </a:xfrm>
          <a:prstGeom prst="rect">
            <a:avLst/>
          </a:prstGeom>
        </p:spPr>
        <p:txBody>
          <a:bodyPr wrap="square" lIns="101811" tIns="50906" rIns="101811" bIns="50906">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Writing the Hook Lesson 8</a:t>
            </a:r>
            <a:endParaRPr lang="en-US" b="1" dirty="0">
              <a:solidFill>
                <a:srgbClr val="C0000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5827221" y="9293318"/>
            <a:ext cx="1748790" cy="535516"/>
          </a:xfrm>
        </p:spPr>
        <p:txBody>
          <a:bodyPr/>
          <a:lstStyle/>
          <a:p>
            <a:fld id="{1A106AFE-017A-4B10-8C59-6A35C2B2E226}" type="slidenum">
              <a:rPr lang="en-US" smtClean="0"/>
              <a:t>37</a:t>
            </a:fld>
            <a:endParaRPr lang="en-US" dirty="0"/>
          </a:p>
        </p:txBody>
      </p:sp>
      <p:sp>
        <p:nvSpPr>
          <p:cNvPr id="13" name="TextBox 12"/>
          <p:cNvSpPr txBox="1"/>
          <p:nvPr/>
        </p:nvSpPr>
        <p:spPr>
          <a:xfrm>
            <a:off x="842425" y="126464"/>
            <a:ext cx="2775136" cy="646322"/>
          </a:xfrm>
          <a:prstGeom prst="rect">
            <a:avLst/>
          </a:prstGeom>
          <a:noFill/>
        </p:spPr>
        <p:txBody>
          <a:bodyPr wrap="square" lIns="91368" tIns="45682" rIns="91368" bIns="45682" rtlCol="0">
            <a:spAutoFit/>
          </a:bodyPr>
          <a:lstStyle/>
          <a:p>
            <a:pPr algn="ctr"/>
            <a:r>
              <a:rPr lang="en-US" dirty="0" smtClean="0">
                <a:latin typeface="Arial Black" panose="020B0A04020102020204" pitchFamily="34" charset="0"/>
              </a:rPr>
              <a:t>WRITE </a:t>
            </a:r>
          </a:p>
          <a:p>
            <a:pPr algn="ctr"/>
            <a:r>
              <a:rPr lang="en-US" dirty="0" smtClean="0">
                <a:latin typeface="Arial Black" panose="020B0A04020102020204" pitchFamily="34" charset="0"/>
              </a:rPr>
              <a:t>a Brief Text</a:t>
            </a:r>
            <a:endParaRPr lang="en-US" dirty="0">
              <a:latin typeface="Arial Black" panose="020B0A04020102020204" pitchFamily="34" charset="0"/>
            </a:endParaRPr>
          </a:p>
        </p:txBody>
      </p:sp>
      <p:pic>
        <p:nvPicPr>
          <p:cNvPr id="14" name="Shape 102"/>
          <p:cNvPicPr preferRelativeResize="0"/>
          <p:nvPr/>
        </p:nvPicPr>
        <p:blipFill rotWithShape="1">
          <a:blip r:embed="rId4">
            <a:alphaModFix/>
          </a:blip>
          <a:srcRect/>
          <a:stretch/>
        </p:blipFill>
        <p:spPr>
          <a:xfrm>
            <a:off x="3224268" y="164263"/>
            <a:ext cx="1006460" cy="999759"/>
          </a:xfrm>
          <a:prstGeom prst="rect">
            <a:avLst/>
          </a:prstGeom>
          <a:noFill/>
          <a:ln>
            <a:noFill/>
          </a:ln>
        </p:spPr>
      </p:pic>
      <p:graphicFrame>
        <p:nvGraphicFramePr>
          <p:cNvPr id="104" name="Shape 104"/>
          <p:cNvGraphicFramePr/>
          <p:nvPr>
            <p:extLst>
              <p:ext uri="{D42A27DB-BD31-4B8C-83A1-F6EECF244321}">
                <p14:modId xmlns:p14="http://schemas.microsoft.com/office/powerpoint/2010/main" val="169124876"/>
              </p:ext>
            </p:extLst>
          </p:nvPr>
        </p:nvGraphicFramePr>
        <p:xfrm>
          <a:off x="98166" y="827001"/>
          <a:ext cx="7590713" cy="8466317"/>
        </p:xfrm>
        <a:graphic>
          <a:graphicData uri="http://schemas.openxmlformats.org/drawingml/2006/table">
            <a:tbl>
              <a:tblPr firstRow="1" bandRow="1">
                <a:noFill/>
              </a:tblPr>
              <a:tblGrid>
                <a:gridCol w="353461"/>
                <a:gridCol w="2606016"/>
                <a:gridCol w="423539"/>
                <a:gridCol w="540690"/>
                <a:gridCol w="3667007"/>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the Hook of the introduction.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Writing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8</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61">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8:</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L.5, L.6</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the Hook in the introduction to grab the reader’s attention (The Bridge)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Background Knowledge for our introduction of _____?”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“Did the Background Knowledge explain why _______(Topic Sentence) is important?”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and the Background Knowledge as the introduction for ______(text).  Now we need to write a Hook in the introduction to grab the reader’s attention. When we have done both we have written a complete bridge.”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(review)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90244">
                <a:tc>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introduction we have written as well as the rest of the text of_____ with your partner.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thinking notes on your copy of the draft of what you would add as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notes did you make about writing a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writing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write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162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288925" lvl="0" indent="-117475">
                        <a:buClr>
                          <a:srgbClr val="000000"/>
                        </a:buClr>
                        <a:buSzPct val="150000"/>
                        <a:buFont typeface="Arial" panose="020B0604020202020204" pitchFamily="34" charset="0"/>
                        <a:buChar char="•"/>
                        <a:defRPr/>
                      </a:pPr>
                      <a:r>
                        <a:rPr lang="en-US" sz="1100" kern="0" dirty="0" smtClean="0">
                          <a:solidFill>
                            <a:srgbClr val="000000"/>
                          </a:solidFill>
                          <a:sym typeface="Arial"/>
                          <a:rtl val="0"/>
                        </a:rPr>
                        <a:t>Activity: Model the entire process of checking your writing, asking yourself (Think Aloud) questions from the </a:t>
                      </a:r>
                      <a:r>
                        <a:rPr lang="en-US" sz="1100" b="1" kern="0" dirty="0" smtClean="0">
                          <a:solidFill>
                            <a:srgbClr val="000000"/>
                          </a:solidFill>
                          <a:sym typeface="Arial"/>
                          <a:rtl val="0"/>
                        </a:rPr>
                        <a:t>Introduction Bookmark </a:t>
                      </a:r>
                      <a:r>
                        <a:rPr lang="en-US" sz="1100" kern="0" dirty="0" smtClean="0">
                          <a:solidFill>
                            <a:srgbClr val="000000"/>
                          </a:solidFill>
                          <a:sym typeface="Arial"/>
                          <a:rtl val="0"/>
                        </a:rPr>
                        <a:t>section of the </a:t>
                      </a:r>
                      <a:r>
                        <a:rPr lang="en-US" sz="1100" b="1" kern="0" dirty="0" smtClean="0">
                          <a:solidFill>
                            <a:srgbClr val="000000"/>
                          </a:solidFill>
                          <a:sym typeface="Arial"/>
                          <a:rtl val="0"/>
                        </a:rPr>
                        <a:t>Hook </a:t>
                      </a:r>
                      <a:r>
                        <a:rPr lang="en-US" sz="1100" kern="0" dirty="0" smtClean="0">
                          <a:solidFill>
                            <a:srgbClr val="000000"/>
                          </a:solidFill>
                          <a:sym typeface="Arial"/>
                          <a:rtl val="0"/>
                        </a:rPr>
                        <a:t>as you write.  As students progress have them do this with you.</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“Will the Hook we wrote grab the reader’s attention?  Explain.”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3068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430163" y="879311"/>
            <a:ext cx="2145848" cy="1136501"/>
          </a:xfrm>
          <a:prstGeom prst="rect">
            <a:avLst/>
          </a:prstGeom>
          <a:ln>
            <a:solidFill>
              <a:schemeClr val="tx1"/>
            </a:solidFill>
          </a:ln>
        </p:spPr>
      </p:pic>
      <p:sp>
        <p:nvSpPr>
          <p:cNvPr id="15" name="Rectangle 14"/>
          <p:cNvSpPr/>
          <p:nvPr/>
        </p:nvSpPr>
        <p:spPr>
          <a:xfrm>
            <a:off x="3778689" y="126457"/>
            <a:ext cx="558496" cy="646322"/>
          </a:xfrm>
          <a:prstGeom prst="rect">
            <a:avLst/>
          </a:prstGeom>
          <a:noFill/>
        </p:spPr>
        <p:txBody>
          <a:bodyPr wrap="square" lIns="91368" tIns="45682" rIns="91368" bIns="45682">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rgbClr val="00B0F0"/>
                </a:solidFill>
                <a:latin typeface="Calibri"/>
                <a:sym typeface="Calibri"/>
              </a:rPr>
              <a:t>B</a:t>
            </a:r>
            <a:endParaRPr lang="en-US" sz="3600" b="1" dirty="0">
              <a:ln w="50800"/>
              <a:solidFill>
                <a:srgbClr val="00B0F0"/>
              </a:solidFill>
            </a:endParaRPr>
          </a:p>
        </p:txBody>
      </p:sp>
      <p:sp>
        <p:nvSpPr>
          <p:cNvPr id="2" name="Date Placeholder 1"/>
          <p:cNvSpPr>
            <a:spLocks noGrp="1"/>
          </p:cNvSpPr>
          <p:nvPr>
            <p:ph type="dt" sz="half" idx="10"/>
          </p:nvPr>
        </p:nvSpPr>
        <p:spPr/>
        <p:txBody>
          <a:bodyPr/>
          <a:lstStyle/>
          <a:p>
            <a:r>
              <a:rPr lang="en-US" smtClean="0"/>
              <a:t>10-2-16</a:t>
            </a:r>
            <a:endParaRPr lang="en-US" dirty="0"/>
          </a:p>
        </p:txBody>
      </p:sp>
    </p:spTree>
    <p:extLst>
      <p:ext uri="{BB962C8B-B14F-4D97-AF65-F5344CB8AC3E}">
        <p14:creationId xmlns:p14="http://schemas.microsoft.com/office/powerpoint/2010/main" val="878578203"/>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38</a:t>
            </a:fld>
            <a:endParaRPr lang="en-US" dirty="0"/>
          </a:p>
        </p:txBody>
      </p:sp>
      <p:sp>
        <p:nvSpPr>
          <p:cNvPr id="6" name="Date Placeholder 5"/>
          <p:cNvSpPr>
            <a:spLocks noGrp="1"/>
          </p:cNvSpPr>
          <p:nvPr>
            <p:ph type="dt" sz="half" idx="10"/>
          </p:nvPr>
        </p:nvSpPr>
        <p:spPr/>
        <p:txBody>
          <a:bodyPr/>
          <a:lstStyle/>
          <a:p>
            <a:r>
              <a:rPr lang="en-US" smtClean="0"/>
              <a:t>10-2-16</a:t>
            </a:r>
            <a:endParaRPr lang="en-US" dirty="0"/>
          </a:p>
        </p:txBody>
      </p:sp>
      <p:sp>
        <p:nvSpPr>
          <p:cNvPr id="7" name="TextBox 6"/>
          <p:cNvSpPr txBox="1"/>
          <p:nvPr/>
        </p:nvSpPr>
        <p:spPr>
          <a:xfrm>
            <a:off x="207909" y="716097"/>
            <a:ext cx="2401677" cy="369332"/>
          </a:xfrm>
          <a:prstGeom prst="rect">
            <a:avLst/>
          </a:prstGeom>
          <a:noFill/>
        </p:spPr>
        <p:txBody>
          <a:bodyPr wrap="square" rtlCol="0">
            <a:spAutoFit/>
          </a:bodyPr>
          <a:lstStyle/>
          <a:p>
            <a:r>
              <a:rPr lang="en-US" dirty="0" smtClean="0"/>
              <a:t>Teacher Notes</a:t>
            </a:r>
            <a:endParaRPr lang="en-US" dirty="0"/>
          </a:p>
        </p:txBody>
      </p:sp>
    </p:spTree>
    <p:extLst>
      <p:ext uri="{BB962C8B-B14F-4D97-AF65-F5344CB8AC3E}">
        <p14:creationId xmlns:p14="http://schemas.microsoft.com/office/powerpoint/2010/main" val="327645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9695983"/>
              </p:ext>
            </p:extLst>
          </p:nvPr>
        </p:nvGraphicFramePr>
        <p:xfrm>
          <a:off x="75157" y="107867"/>
          <a:ext cx="7611345" cy="9867900"/>
        </p:xfrm>
        <a:graphic>
          <a:graphicData uri="http://schemas.openxmlformats.org/drawingml/2006/table">
            <a:tbl>
              <a:tblPr firstRow="1" bandRow="1">
                <a:tableStyleId>{5C22544A-7EE6-4342-B048-85BDC9FD1C3A}</a:tableStyleId>
              </a:tblPr>
              <a:tblGrid>
                <a:gridCol w="2641149"/>
                <a:gridCol w="773206"/>
                <a:gridCol w="2232212"/>
                <a:gridCol w="878581"/>
                <a:gridCol w="1086197"/>
              </a:tblGrid>
              <a:tr h="985674">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fourth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the Hook of the Bridge to grab the reader’s attention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510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Essential Skills</a:t>
                      </a:r>
                      <a:r>
                        <a:rPr lang="en-US" sz="1400" b="1" baseline="0" dirty="0" smtClean="0"/>
                        <a:t> and Concepts</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5845">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CCSS.ELA-LITERACY.RI.4.3   </a:t>
                      </a: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Explain events, procedures, ideas, or concepts in a historical, scientific, or technical text, including what happened and why, based on specific information in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identifying information about the topic that is unique or exciting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1" u="none" strike="noStrike" kern="1200" cap="none" spc="0" normalizeH="0" baseline="0" noProof="0" dirty="0" smtClean="0">
                          <a:ln>
                            <a:noFill/>
                          </a:ln>
                          <a:solidFill>
                            <a:prstClr val="black"/>
                          </a:solidFill>
                          <a:effectLst/>
                          <a:uLnTx/>
                          <a:uFillTx/>
                          <a:latin typeface="+mn-lt"/>
                          <a:ea typeface="+mn-ea"/>
                          <a:cs typeface="+mn-cs"/>
                        </a:rPr>
                        <a:t>Note: Third graders began to work more independently in suggesting ideas for a Hook, in fourth grade, students should be able to suggest ideas for a Hook with little or no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reading a text, or other resources, for information that will help students locate ideas for a Hook (in a text with no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85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know the purpose of the Hook. </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take notes and locate specific information (about events, procedures, ideas or concepts) that are unique or would grab a reader’s attention and make readers curious about what happened and why.</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be able to identify information in a historical, scientific or technical text (each type have different types of headings, illustrations, etc.…).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59857">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introduction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historical </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scientific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technical</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events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ideas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concepts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procedures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55563" indent="-55563">
                        <a:buFont typeface="Arial" panose="020B0604020202020204" pitchFamily="34" charset="0"/>
                        <a:buChar char="•"/>
                      </a:pPr>
                      <a:r>
                        <a:rPr lang="es-ES" sz="850" baseline="0" dirty="0" smtClean="0"/>
                        <a:t>introducción</a:t>
                      </a:r>
                    </a:p>
                    <a:p>
                      <a:pPr marL="55563" indent="-55563">
                        <a:buFont typeface="Arial" panose="020B0604020202020204" pitchFamily="34" charset="0"/>
                        <a:buChar char="•"/>
                      </a:pPr>
                      <a:r>
                        <a:rPr lang="es-ES" sz="850" baseline="0" dirty="0" smtClean="0"/>
                        <a:t>histórico</a:t>
                      </a:r>
                    </a:p>
                    <a:p>
                      <a:pPr marL="55563" indent="-55563">
                        <a:buFont typeface="Arial" panose="020B0604020202020204" pitchFamily="34" charset="0"/>
                        <a:buChar char="•"/>
                      </a:pPr>
                      <a:r>
                        <a:rPr lang="es-ES" sz="850" baseline="0" dirty="0" smtClean="0"/>
                        <a:t>científico</a:t>
                      </a:r>
                    </a:p>
                    <a:p>
                      <a:pPr marL="55563" indent="-55563">
                        <a:buFont typeface="Arial" panose="020B0604020202020204" pitchFamily="34" charset="0"/>
                        <a:buChar char="•"/>
                      </a:pPr>
                      <a:r>
                        <a:rPr lang="es-ES" sz="850" baseline="0" dirty="0" smtClean="0"/>
                        <a:t>técnico</a:t>
                      </a:r>
                    </a:p>
                    <a:p>
                      <a:pPr marL="55563" indent="-55563">
                        <a:buFont typeface="Arial" panose="020B0604020202020204" pitchFamily="34" charset="0"/>
                        <a:buChar char="•"/>
                      </a:pPr>
                      <a:r>
                        <a:rPr lang="es-ES" sz="850" baseline="0" dirty="0" smtClean="0"/>
                        <a:t>eventos</a:t>
                      </a:r>
                    </a:p>
                    <a:p>
                      <a:pPr marL="55563" indent="-55563">
                        <a:buFont typeface="Arial" panose="020B0604020202020204" pitchFamily="34" charset="0"/>
                        <a:buChar char="•"/>
                      </a:pPr>
                      <a:r>
                        <a:rPr lang="es-ES" sz="850" baseline="0" dirty="0" smtClean="0"/>
                        <a:t>Ideas</a:t>
                      </a:r>
                    </a:p>
                    <a:p>
                      <a:pPr marL="55563" indent="-55563">
                        <a:buFont typeface="Arial" panose="020B0604020202020204" pitchFamily="34" charset="0"/>
                        <a:buChar char="•"/>
                      </a:pPr>
                      <a:r>
                        <a:rPr lang="es-ES" sz="850" baseline="0" dirty="0" smtClean="0"/>
                        <a:t>conceptos</a:t>
                      </a:r>
                    </a:p>
                    <a:p>
                      <a:pPr marL="55563" indent="-55563">
                        <a:buFont typeface="Arial" panose="020B0604020202020204" pitchFamily="34" charset="0"/>
                        <a:buChar char="•"/>
                      </a:pPr>
                      <a:r>
                        <a:rPr lang="es-ES" sz="850" baseline="0" dirty="0" smtClean="0"/>
                        <a:t>procedimientos</a:t>
                      </a:r>
                    </a:p>
                    <a:p>
                      <a:pPr marL="112713" indent="-112713">
                        <a:buFont typeface="Arial" panose="020B0604020202020204" pitchFamily="34" charset="0"/>
                        <a:buChar char="•"/>
                      </a:pPr>
                      <a:endParaRPr lang="en-US" sz="85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88036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CCSS.ELA-LITERACY.W.4.2a-b   </a:t>
                      </a: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white">
                              <a:lumMod val="65000"/>
                            </a:prst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writing unique or exciting words/phrases to create a Hook.</a:t>
                      </a:r>
                      <a:r>
                        <a:rPr kumimoji="0" lang="en-US" sz="850" b="0" i="1"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1" u="none" strike="noStrike" kern="1200" cap="none" spc="0" normalizeH="0" baseline="0" noProof="0" dirty="0" smtClean="0">
                          <a:ln>
                            <a:noFill/>
                          </a:ln>
                          <a:solidFill>
                            <a:prstClr val="black"/>
                          </a:solidFill>
                          <a:effectLst/>
                          <a:uLnTx/>
                          <a:uFillTx/>
                          <a:latin typeface="+mn-lt"/>
                          <a:ea typeface="+mn-ea"/>
                          <a:cs typeface="+mn-cs"/>
                        </a:rPr>
                        <a:t>Note: Fourth grade students should be able to write anecdotes, questions, odd facts or quote</a:t>
                      </a:r>
                      <a:endParaRPr kumimoji="0" lang="en-US" sz="850" b="0"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1" u="none" strike="noStrike" kern="1200" cap="none" spc="0" normalizeH="0" baseline="0" noProof="0" dirty="0" smtClean="0">
                          <a:ln>
                            <a:noFill/>
                          </a:ln>
                          <a:solidFill>
                            <a:prstClr val="black"/>
                          </a:solidFill>
                          <a:effectLst/>
                          <a:uLnTx/>
                          <a:uFillTx/>
                          <a:latin typeface="+mn-lt"/>
                          <a:ea typeface="+mn-ea"/>
                          <a:cs typeface="+mn-cs"/>
                        </a:rPr>
                        <a:t>Hooks independently.</a:t>
                      </a:r>
                      <a:endParaRPr kumimoji="0" lang="en-US" sz="850" b="0"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writing a Hook, students need to be able to…</a:t>
                      </a:r>
                    </a:p>
                    <a:p>
                      <a:pPr marL="0" indent="0">
                        <a:buFont typeface="Wingdings" panose="05000000000000000000" pitchFamily="2" charset="2"/>
                        <a:buNone/>
                      </a:pPr>
                      <a:endParaRPr lang="en-US" sz="85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previous note taken while reading.</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information that sparks curiosity about the  newly written Topic Sentence and Background Knowledge (to help write a  Hook that grab the readers attention).</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group related words/information together from paragraphs or sections,  that are unique and/or exciting  for a Hook. </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unique or exciting facts, definitions, concrete details, quotes or examples as resources for developing a Hook.</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a Hook sentence or phrase for the introduction using an anecdotes, question, odd fact or quote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lgn="l">
                        <a:buFont typeface="Arial" panose="020B0604020202020204" pitchFamily="34" charset="0"/>
                        <a:buChar char="•"/>
                      </a:pPr>
                      <a:r>
                        <a:rPr lang="en-US" sz="850" dirty="0" smtClean="0"/>
                        <a:t>retell</a:t>
                      </a:r>
                    </a:p>
                    <a:p>
                      <a:pPr marL="171450" indent="-171450" algn="l">
                        <a:buFont typeface="Arial" panose="020B0604020202020204" pitchFamily="34" charset="0"/>
                        <a:buChar char="•"/>
                      </a:pPr>
                      <a:r>
                        <a:rPr lang="en-US" sz="850" dirty="0" smtClean="0"/>
                        <a:t>facts</a:t>
                      </a:r>
                    </a:p>
                    <a:p>
                      <a:pPr marL="171450" indent="-171450" algn="l">
                        <a:buFont typeface="Arial" panose="020B0604020202020204" pitchFamily="34" charset="0"/>
                        <a:buChar char="•"/>
                      </a:pPr>
                      <a:r>
                        <a:rPr lang="en-US" sz="850" dirty="0" smtClean="0"/>
                        <a:t>definitions</a:t>
                      </a:r>
                    </a:p>
                    <a:p>
                      <a:pPr marL="171450" indent="-171450" algn="l">
                        <a:buFont typeface="Arial" panose="020B0604020202020204" pitchFamily="34" charset="0"/>
                        <a:buChar char="•"/>
                      </a:pPr>
                      <a:r>
                        <a:rPr lang="en-US" sz="850" dirty="0" smtClean="0"/>
                        <a:t>details</a:t>
                      </a:r>
                    </a:p>
                    <a:p>
                      <a:pPr marL="171450" indent="-171450" algn="l">
                        <a:buFont typeface="Arial" panose="020B0604020202020204" pitchFamily="34" charset="0"/>
                        <a:buChar char="•"/>
                      </a:pPr>
                      <a:r>
                        <a:rPr lang="en-US" sz="850" dirty="0" smtClean="0"/>
                        <a:t>group</a:t>
                      </a:r>
                    </a:p>
                    <a:p>
                      <a:pPr marL="171450" indent="-171450" algn="l">
                        <a:buFont typeface="Arial" panose="020B0604020202020204" pitchFamily="34" charset="0"/>
                        <a:buChar char="•"/>
                      </a:pPr>
                      <a:r>
                        <a:rPr lang="en-US" sz="850" dirty="0" smtClean="0"/>
                        <a:t>related</a:t>
                      </a:r>
                    </a:p>
                    <a:p>
                      <a:pPr marL="171450" indent="-171450" algn="l">
                        <a:buFont typeface="Arial" panose="020B0604020202020204" pitchFamily="34" charset="0"/>
                        <a:buChar char="•"/>
                      </a:pPr>
                      <a:r>
                        <a:rPr lang="en-US" sz="850" dirty="0" smtClean="0"/>
                        <a:t>exciting</a:t>
                      </a:r>
                    </a:p>
                    <a:p>
                      <a:pPr marL="171450" indent="-171450" algn="l">
                        <a:buFont typeface="Arial" panose="020B0604020202020204" pitchFamily="34" charset="0"/>
                        <a:buChar char="•"/>
                      </a:pPr>
                      <a:r>
                        <a:rPr lang="en-US" sz="850" dirty="0" smtClean="0"/>
                        <a:t>unique</a:t>
                      </a:r>
                    </a:p>
                    <a:p>
                      <a:pPr marL="171450" indent="-171450" algn="l">
                        <a:buFont typeface="Arial" panose="020B0604020202020204" pitchFamily="34" charset="0"/>
                        <a:buChar char="•"/>
                      </a:pPr>
                      <a:r>
                        <a:rPr lang="en-US" sz="850" dirty="0" smtClean="0"/>
                        <a:t>hook</a:t>
                      </a:r>
                    </a:p>
                    <a:p>
                      <a:pPr marL="171450" indent="-171450" algn="l">
                        <a:buFont typeface="Arial" panose="020B0604020202020204" pitchFamily="34" charset="0"/>
                        <a:buChar char="•"/>
                      </a:pPr>
                      <a:endParaRPr lang="en-US" sz="85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85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85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50" b="0" i="0" u="none" strike="noStrike" kern="1200" cap="none" spc="0" normalizeH="0" baseline="0" noProof="0" dirty="0" smtClean="0">
                          <a:ln>
                            <a:noFill/>
                          </a:ln>
                          <a:solidFill>
                            <a:prstClr val="black"/>
                          </a:solidFill>
                          <a:effectLst/>
                          <a:uLnTx/>
                          <a:uFillTx/>
                          <a:latin typeface="+mn-lt"/>
                          <a:ea typeface="+mn-ea"/>
                          <a:cs typeface="+mn-cs"/>
                        </a:rPr>
                        <a:t>definiciones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50" b="0" i="0" u="none" strike="noStrike" kern="1200" cap="none" spc="0" normalizeH="0" baseline="0" noProof="0" dirty="0" smtClean="0">
                          <a:ln>
                            <a:noFill/>
                          </a:ln>
                          <a:solidFill>
                            <a:prstClr val="black"/>
                          </a:solidFill>
                          <a:effectLst/>
                          <a:uLnTx/>
                          <a:uFillTx/>
                          <a:latin typeface="+mn-lt"/>
                          <a:ea typeface="+mn-ea"/>
                          <a:cs typeface="+mn-cs"/>
                        </a:rPr>
                        <a:t>detalles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50" b="0" i="0" u="none" strike="noStrike" kern="1200" cap="none" spc="0" normalizeH="0" baseline="0" noProof="0" dirty="0" smtClean="0">
                          <a:ln>
                            <a:noFill/>
                          </a:ln>
                          <a:solidFill>
                            <a:prstClr val="black"/>
                          </a:solidFill>
                          <a:effectLst/>
                          <a:uLnTx/>
                          <a:uFillTx/>
                          <a:latin typeface="+mn-lt"/>
                          <a:ea typeface="+mn-ea"/>
                          <a:cs typeface="+mn-cs"/>
                        </a:rPr>
                        <a:t>grupo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50" b="0" i="0" u="none" strike="noStrike" kern="1200" cap="none" spc="0" normalizeH="0" baseline="0" noProof="0" dirty="0" smtClean="0">
                          <a:ln>
                            <a:noFill/>
                          </a:ln>
                          <a:solidFill>
                            <a:prstClr val="black"/>
                          </a:solidFill>
                          <a:effectLst/>
                          <a:uLnTx/>
                          <a:uFillTx/>
                          <a:latin typeface="+mn-lt"/>
                          <a:ea typeface="+mn-ea"/>
                          <a:cs typeface="+mn-cs"/>
                        </a:rPr>
                        <a:t>relacionado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85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850" b="0" i="0" u="none" strike="noStrike" kern="1200" cap="none" spc="0" normalizeH="0" baseline="0" noProof="0" dirty="0" smtClean="0">
                          <a:ln>
                            <a:noFill/>
                          </a:ln>
                          <a:solidFill>
                            <a:prstClr val="black"/>
                          </a:solidFill>
                          <a:effectLst/>
                          <a:uLnTx/>
                          <a:uFillTx/>
                          <a:latin typeface="+mn-lt"/>
                          <a:ea typeface="+mn-ea"/>
                          <a:cs typeface="+mn-cs"/>
                        </a:rPr>
                        <a:t>único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7545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 L.4.1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 in reference sharing when verbalizing or writing about ideas for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students write or speak about the Hook of a Bridge, students need to be able to…</a:t>
                      </a: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5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produce complete sentences (no run-ons or fragments) (L.4.1f).</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exciting adjectives in correct order in the Hook. (L.4.1d)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If applicable use progressive verbs tenses correctly. (L.4.1b)</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conventions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grammar</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run-ons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fragments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adjectives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progressive verb tense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850" dirty="0" err="1" smtClean="0"/>
                        <a:t>ortografía</a:t>
                      </a:r>
                      <a:endParaRPr lang="en-US" sz="850" dirty="0" smtClean="0"/>
                    </a:p>
                    <a:p>
                      <a:pPr marL="171450" indent="-171450">
                        <a:buFont typeface="Arial" panose="020B0604020202020204" pitchFamily="34" charset="0"/>
                        <a:buChar char="•"/>
                      </a:pPr>
                      <a:endParaRPr lang="en-US" sz="850" dirty="0" smtClean="0"/>
                    </a:p>
                    <a:p>
                      <a:pPr marL="171450" indent="-171450">
                        <a:buFont typeface="Arial" panose="020B0604020202020204" pitchFamily="34" charset="0"/>
                        <a:buChar char="•"/>
                      </a:pPr>
                      <a:endParaRPr lang="en-US" sz="850" dirty="0" smtClean="0"/>
                    </a:p>
                    <a:p>
                      <a:pPr marL="171450" indent="-171450">
                        <a:buFont typeface="Arial" panose="020B0604020202020204" pitchFamily="34" charset="0"/>
                        <a:buChar char="•"/>
                      </a:pPr>
                      <a:r>
                        <a:rPr lang="en-US" sz="850" dirty="0" err="1" smtClean="0"/>
                        <a:t>fragmentos</a:t>
                      </a:r>
                      <a:endParaRPr lang="en-US" sz="850" dirty="0" smtClean="0"/>
                    </a:p>
                    <a:p>
                      <a:pPr marL="171450" indent="-171450">
                        <a:buFont typeface="Arial" panose="020B0604020202020204" pitchFamily="34" charset="0"/>
                        <a:buChar char="•"/>
                      </a:pPr>
                      <a:r>
                        <a:rPr lang="en-US" sz="850" dirty="0" err="1" smtClean="0"/>
                        <a:t>adjetivos</a:t>
                      </a:r>
                      <a:endParaRPr lang="en-US" sz="850" dirty="0" smtClean="0"/>
                    </a:p>
                    <a:p>
                      <a:pPr marL="171450" indent="-171450">
                        <a:buFont typeface="Arial" panose="020B0604020202020204" pitchFamily="34" charset="0"/>
                        <a:buChar char="•"/>
                      </a:pPr>
                      <a:r>
                        <a:rPr lang="en-US" sz="850" dirty="0" smtClean="0"/>
                        <a:t>[</a:t>
                      </a:r>
                      <a:r>
                        <a:rPr lang="en-US" sz="850" dirty="0" err="1" smtClean="0"/>
                        <a:t>tiempos</a:t>
                      </a:r>
                      <a:r>
                        <a:rPr lang="en-US" sz="850" dirty="0" smtClean="0"/>
                        <a:t>] </a:t>
                      </a:r>
                      <a:r>
                        <a:rPr lang="en-US" sz="850" dirty="0" err="1" smtClean="0"/>
                        <a:t>verbales</a:t>
                      </a:r>
                      <a:r>
                        <a:rPr lang="en-US" sz="850" dirty="0" smtClean="0"/>
                        <a:t> </a:t>
                      </a:r>
                      <a:r>
                        <a:rPr lang="en-US" sz="850" dirty="0" err="1" smtClean="0"/>
                        <a:t>progresivos</a:t>
                      </a:r>
                      <a:endParaRPr lang="en-US" sz="85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3152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CCSS.ELA-LITERACY.L.4.5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(read entire standard)</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Demonstrate understanding of figurative language, word relationships and nuances in word meanings.</a:t>
                      </a:r>
                      <a:endParaRPr kumimoji="0" lang="en-US" sz="850" b="1" i="1"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a:t>
                      </a:r>
                      <a:r>
                        <a:rPr kumimoji="0" lang="en-US" sz="850" b="1" i="0" u="sng" strike="noStrike" kern="1200" cap="none" spc="0" normalizeH="0" baseline="0" noProof="0" dirty="0" smtClean="0">
                          <a:ln>
                            <a:noFill/>
                          </a:ln>
                          <a:solidFill>
                            <a:schemeClr val="tx1"/>
                          </a:solidFill>
                          <a:effectLst/>
                          <a:uLnTx/>
                          <a:uFillTx/>
                          <a:latin typeface="+mn-lt"/>
                          <a:ea typeface="+mn-ea"/>
                          <a:cs typeface="+mn-cs"/>
                        </a:rPr>
                        <a:t>exploring word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relationships-nuances used in a Hook</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endParaRPr kumimoji="0" lang="en-US" sz="850" b="0"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5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any figurative language correctly within the context.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word relationships appropriately (synonyms, antonyms).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understand and use nuances in word meanings correctly.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figurative language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nuance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word relationships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synonyms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antonyms</a:t>
                      </a:r>
                      <a:endParaRPr kumimoji="0" lang="en-US" sz="85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850" dirty="0" err="1" smtClean="0"/>
                        <a:t>lenguaje</a:t>
                      </a:r>
                      <a:r>
                        <a:rPr lang="en-US" sz="850" dirty="0" smtClean="0"/>
                        <a:t> </a:t>
                      </a:r>
                      <a:r>
                        <a:rPr lang="en-US" sz="850" dirty="0" err="1" smtClean="0"/>
                        <a:t>figurativo</a:t>
                      </a:r>
                      <a:endParaRPr lang="en-US" sz="850" dirty="0" smtClean="0"/>
                    </a:p>
                    <a:p>
                      <a:pPr marL="171450" indent="-171450">
                        <a:buFont typeface="Arial" panose="020B0604020202020204" pitchFamily="34" charset="0"/>
                        <a:buChar char="•"/>
                      </a:pPr>
                      <a:r>
                        <a:rPr lang="en-US" sz="850" dirty="0" smtClean="0"/>
                        <a:t>nuance</a:t>
                      </a:r>
                    </a:p>
                    <a:p>
                      <a:pPr marL="171450" indent="-171450">
                        <a:buFont typeface="Arial" panose="020B0604020202020204" pitchFamily="34" charset="0"/>
                        <a:buChar char="•"/>
                      </a:pPr>
                      <a:r>
                        <a:rPr lang="en-US" sz="850" dirty="0" err="1" smtClean="0"/>
                        <a:t>relaciones</a:t>
                      </a:r>
                      <a:r>
                        <a:rPr lang="en-US" sz="850" dirty="0" smtClean="0"/>
                        <a:t> [entre-palabras]</a:t>
                      </a:r>
                    </a:p>
                    <a:p>
                      <a:pPr marL="171450" indent="-171450">
                        <a:buFont typeface="Arial" panose="020B0604020202020204" pitchFamily="34" charset="0"/>
                        <a:buChar char="•"/>
                      </a:pPr>
                      <a:r>
                        <a:rPr lang="en-US" sz="850" dirty="0" err="1" smtClean="0"/>
                        <a:t>sinónimos</a:t>
                      </a:r>
                      <a:endParaRPr lang="en-US" sz="850" dirty="0" smtClean="0"/>
                    </a:p>
                    <a:p>
                      <a:pPr marL="171450" indent="-171450">
                        <a:buFont typeface="Arial" panose="020B0604020202020204" pitchFamily="34" charset="0"/>
                        <a:buChar char="•"/>
                      </a:pPr>
                      <a:r>
                        <a:rPr lang="en-US" sz="850" dirty="0" err="1" smtClean="0"/>
                        <a:t>antónimos</a:t>
                      </a:r>
                      <a:endParaRPr lang="en-US" sz="85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6492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CCSS.ELA-LITERACY.L.4.6   </a:t>
                      </a: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7</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Acquire and use accurately grade-appropriate general academic and domain-specific words and phrases, including those that signal precise actions, emotions, or states of being (e.g., quizzed, whined, stammered) and that are basic to a particular topic (e.g., wildlife, conservation, and endangered when discussing animal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preservation).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 that could be used in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p>
                    <a:p>
                      <a:pPr marL="0" indent="0">
                        <a:buFont typeface="Wingdings" panose="05000000000000000000" pitchFamily="2" charset="2"/>
                        <a:buNone/>
                      </a:pPr>
                      <a:endParaRPr lang="en-US" sz="85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write different types of Hook such as anecdote, question, exclamation, odd fact, quote, etc. that will grab the reader’s attention.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schemeClr val="tx1"/>
                          </a:solidFill>
                          <a:effectLst/>
                          <a:uLnTx/>
                          <a:uFillTx/>
                          <a:latin typeface="+mn-lt"/>
                          <a:ea typeface="+mn-ea"/>
                          <a:cs typeface="+mn-cs"/>
                        </a:rPr>
                        <a:t>use precise academic and domain-specific language  when developing  the Topic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schemeClr val="tx1"/>
                          </a:solidFill>
                          <a:effectLst/>
                          <a:uLnTx/>
                          <a:uFillTx/>
                          <a:latin typeface="+mn-lt"/>
                          <a:ea typeface="+mn-ea"/>
                          <a:cs typeface="+mn-cs"/>
                        </a:rPr>
                        <a:t>use precise language for actions, emotions or states of being  if applicable in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hook</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anecdote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question</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exclamation</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odd fact</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quote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precise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academic language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domain specific states of being</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n-US" sz="850" baseline="0" dirty="0" smtClean="0"/>
                    </a:p>
                    <a:p>
                      <a:pPr marL="171450" indent="-171450">
                        <a:buFont typeface="Arial" panose="020B0604020202020204" pitchFamily="34" charset="0"/>
                        <a:buChar char="•"/>
                      </a:pPr>
                      <a:r>
                        <a:rPr lang="en-US" sz="850" baseline="0" dirty="0" err="1" smtClean="0"/>
                        <a:t>anécdota</a:t>
                      </a:r>
                      <a:endParaRPr lang="en-US" sz="850" baseline="0" dirty="0" smtClean="0"/>
                    </a:p>
                    <a:p>
                      <a:pPr marL="171450" indent="-171450">
                        <a:buFont typeface="Arial" panose="020B0604020202020204" pitchFamily="34" charset="0"/>
                        <a:buChar char="•"/>
                      </a:pPr>
                      <a:endParaRPr lang="en-US" sz="850" baseline="0" dirty="0" smtClean="0"/>
                    </a:p>
                    <a:p>
                      <a:pPr marL="171450" indent="-171450">
                        <a:buFont typeface="Arial" panose="020B0604020202020204" pitchFamily="34" charset="0"/>
                        <a:buChar char="•"/>
                      </a:pPr>
                      <a:r>
                        <a:rPr lang="en-US" sz="850" baseline="0" dirty="0" err="1" smtClean="0"/>
                        <a:t>exclamación</a:t>
                      </a:r>
                      <a:endParaRPr lang="en-US" sz="850" baseline="0" dirty="0" smtClean="0"/>
                    </a:p>
                    <a:p>
                      <a:pPr marL="171450" indent="-171450">
                        <a:buFont typeface="Arial" panose="020B0604020202020204" pitchFamily="34" charset="0"/>
                        <a:buChar char="•"/>
                      </a:pPr>
                      <a:endParaRPr lang="en-US" sz="850" baseline="0" dirty="0" smtClean="0"/>
                    </a:p>
                    <a:p>
                      <a:pPr marL="171450" indent="-171450">
                        <a:buFont typeface="Arial" panose="020B0604020202020204" pitchFamily="34" charset="0"/>
                        <a:buChar char="•"/>
                      </a:pPr>
                      <a:endParaRPr lang="en-US" sz="850" baseline="0" dirty="0" smtClean="0"/>
                    </a:p>
                    <a:p>
                      <a:pPr marL="171450" indent="-171450">
                        <a:buFont typeface="Arial" panose="020B0604020202020204" pitchFamily="34" charset="0"/>
                        <a:buChar char="•"/>
                      </a:pPr>
                      <a:r>
                        <a:rPr lang="en-US" sz="850" baseline="0" dirty="0" err="1" smtClean="0"/>
                        <a:t>preciso</a:t>
                      </a:r>
                      <a:endParaRPr lang="en-US" sz="850" baseline="0" dirty="0" smtClean="0"/>
                    </a:p>
                    <a:p>
                      <a:pPr marL="171450" indent="-171450">
                        <a:buFont typeface="Arial" panose="020B0604020202020204" pitchFamily="34" charset="0"/>
                        <a:buChar char="•"/>
                      </a:pPr>
                      <a:r>
                        <a:rPr lang="en-US" sz="850" baseline="0" dirty="0" err="1" smtClean="0"/>
                        <a:t>lenguaje</a:t>
                      </a:r>
                      <a:r>
                        <a:rPr lang="en-US" sz="850" baseline="0" dirty="0" smtClean="0"/>
                        <a:t> </a:t>
                      </a:r>
                      <a:r>
                        <a:rPr lang="en-US" sz="850" baseline="0" dirty="0" err="1" smtClean="0"/>
                        <a:t>académico</a:t>
                      </a:r>
                      <a:endParaRPr lang="en-US" sz="850" baseline="0" dirty="0" smtClean="0"/>
                    </a:p>
                    <a:p>
                      <a:pPr marL="171450" indent="-171450">
                        <a:buFont typeface="Arial" panose="020B0604020202020204" pitchFamily="34" charset="0"/>
                        <a:buChar char="•"/>
                      </a:pPr>
                      <a:r>
                        <a:rPr lang="en-US" sz="850" baseline="0" dirty="0" err="1" smtClean="0"/>
                        <a:t>estados</a:t>
                      </a:r>
                      <a:r>
                        <a:rPr lang="en-US" sz="850" baseline="0" dirty="0" smtClean="0"/>
                        <a:t> de domino </a:t>
                      </a:r>
                      <a:r>
                        <a:rPr lang="en-US" sz="850" baseline="0" dirty="0" err="1" smtClean="0"/>
                        <a:t>especifico</a:t>
                      </a:r>
                      <a:r>
                        <a:rPr lang="en-US" sz="850" baseline="0" dirty="0" smtClean="0"/>
                        <a: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a:xfrm>
            <a:off x="3880829" y="9522883"/>
            <a:ext cx="1748790" cy="535517"/>
          </a:xfrm>
        </p:spPr>
        <p:txBody>
          <a:bodyPr/>
          <a:lstStyle/>
          <a:p>
            <a:fld id="{CBAC3556-5FAF-4CEF-BDF2-3BC833A9967C}" type="slidenum">
              <a:rPr lang="en-US" smtClean="0"/>
              <a:t>39</a:t>
            </a:fld>
            <a:endParaRPr lang="en-US" dirty="0"/>
          </a:p>
        </p:txBody>
      </p:sp>
    </p:spTree>
    <p:extLst>
      <p:ext uri="{BB962C8B-B14F-4D97-AF65-F5344CB8AC3E}">
        <p14:creationId xmlns:p14="http://schemas.microsoft.com/office/powerpoint/2010/main" val="15127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57894753"/>
              </p:ext>
            </p:extLst>
          </p:nvPr>
        </p:nvGraphicFramePr>
        <p:xfrm>
          <a:off x="318983" y="805102"/>
          <a:ext cx="6772056" cy="7275973"/>
        </p:xfrm>
        <a:graphic>
          <a:graphicData uri="http://schemas.openxmlformats.org/drawingml/2006/table">
            <a:tbl>
              <a:tblPr firstRow="1" bandRow="1">
                <a:tableStyleId>{9D7B26C5-4107-4FEC-AEDC-1716B250A1EF}</a:tableStyleId>
              </a:tblPr>
              <a:tblGrid>
                <a:gridCol w="1508855"/>
                <a:gridCol w="341869"/>
                <a:gridCol w="164051"/>
                <a:gridCol w="912406"/>
                <a:gridCol w="306932"/>
                <a:gridCol w="1007130"/>
                <a:gridCol w="768983"/>
                <a:gridCol w="1761830"/>
              </a:tblGrid>
              <a:tr h="1856229">
                <a:tc gridSpan="8">
                  <a:txBody>
                    <a:bodyPr/>
                    <a:lstStyle/>
                    <a:p>
                      <a:pPr marL="0" marR="0" algn="ctr" fontAlgn="b">
                        <a:lnSpc>
                          <a:spcPct val="115000"/>
                        </a:lnSpc>
                        <a:spcBef>
                          <a:spcPts val="0"/>
                        </a:spcBef>
                        <a:spcAft>
                          <a:spcPts val="0"/>
                        </a:spcAft>
                      </a:pPr>
                      <a:r>
                        <a:rPr lang="en-US" sz="1300" u="sng" kern="1200" dirty="0">
                          <a:effectLst/>
                        </a:rPr>
                        <a:t>Elementary Professional Development </a:t>
                      </a:r>
                      <a:r>
                        <a:rPr lang="en-US" sz="1300" u="sng" kern="1200" dirty="0" smtClean="0">
                          <a:effectLst/>
                        </a:rPr>
                        <a:t>Teams</a:t>
                      </a:r>
                    </a:p>
                    <a:p>
                      <a:pPr marL="0" marR="0" algn="ctr" fontAlgn="b">
                        <a:lnSpc>
                          <a:spcPct val="115000"/>
                        </a:lnSpc>
                        <a:spcBef>
                          <a:spcPts val="0"/>
                        </a:spcBef>
                        <a:spcAft>
                          <a:spcPts val="0"/>
                        </a:spcAft>
                      </a:pPr>
                      <a:r>
                        <a:rPr lang="en-US" sz="1300" u="sng" kern="1200" dirty="0" smtClean="0">
                          <a:effectLst/>
                        </a:rPr>
                        <a:t>2015-2016</a:t>
                      </a:r>
                    </a:p>
                    <a:p>
                      <a:pPr marL="0" marR="0" algn="ctr" fontAlgn="b">
                        <a:lnSpc>
                          <a:spcPct val="115000"/>
                        </a:lnSpc>
                        <a:spcBef>
                          <a:spcPts val="0"/>
                        </a:spcBef>
                        <a:spcAft>
                          <a:spcPts val="0"/>
                        </a:spcAft>
                      </a:pPr>
                      <a:endParaRPr lang="en-US" sz="1300" u="sng" dirty="0">
                        <a:effectLst/>
                      </a:endParaRPr>
                    </a:p>
                    <a:p>
                      <a:pPr marL="0" marR="0" algn="l" fontAlgn="b">
                        <a:lnSpc>
                          <a:spcPct val="115000"/>
                        </a:lnSpc>
                        <a:spcBef>
                          <a:spcPts val="0"/>
                        </a:spcBef>
                        <a:spcAft>
                          <a:spcPts val="0"/>
                        </a:spcAft>
                      </a:pPr>
                      <a:r>
                        <a:rPr lang="en-US" sz="1300" kern="1200" dirty="0">
                          <a:effectLst/>
                        </a:rPr>
                        <a:t>The TBEAR K-6 Read to Write </a:t>
                      </a:r>
                      <a:r>
                        <a:rPr lang="en-US" sz="1300" kern="1200" dirty="0" smtClean="0">
                          <a:effectLst/>
                        </a:rPr>
                        <a:t>Generic</a:t>
                      </a:r>
                      <a:r>
                        <a:rPr lang="en-US" sz="1300" kern="1200" baseline="0" dirty="0" smtClean="0">
                          <a:effectLst/>
                        </a:rPr>
                        <a:t> </a:t>
                      </a:r>
                      <a:r>
                        <a:rPr lang="en-US" sz="1300" kern="1200" dirty="0" smtClean="0">
                          <a:effectLst/>
                        </a:rPr>
                        <a:t>Lessons </a:t>
                      </a:r>
                      <a:r>
                        <a:rPr lang="en-US" sz="1300" kern="1200" dirty="0">
                          <a:effectLst/>
                        </a:rPr>
                        <a:t>are dedicated to the following contributors and their tireless efforts for teaching and refining these lessons and supporting all students to become successful writers using the TBEAR Writing Strategy </a:t>
                      </a:r>
                      <a:r>
                        <a:rPr lang="en-US" sz="1300" kern="1200" dirty="0" smtClean="0">
                          <a:effectLst/>
                        </a:rPr>
                        <a:t>as a structure for</a:t>
                      </a:r>
                      <a:r>
                        <a:rPr lang="en-US" sz="1300" kern="1200" baseline="0" dirty="0" smtClean="0">
                          <a:effectLst/>
                        </a:rPr>
                        <a:t> writing instruction.</a:t>
                      </a:r>
                      <a:endParaRPr lang="en-US" sz="1300" kern="1200" dirty="0" smtClean="0">
                        <a:effectLst/>
                      </a:endParaRPr>
                    </a:p>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34">
                <a:tc gridSpan="4">
                  <a:txBody>
                    <a:bodyPr/>
                    <a:lstStyle/>
                    <a:p>
                      <a:pPr marL="0" marR="0" algn="ctr" fontAlgn="b">
                        <a:lnSpc>
                          <a:spcPts val="1515"/>
                        </a:lnSpc>
                        <a:spcBef>
                          <a:spcPts val="0"/>
                        </a:spcBef>
                        <a:spcAft>
                          <a:spcPts val="0"/>
                        </a:spcAft>
                      </a:pPr>
                      <a:r>
                        <a:rPr lang="en-US" sz="1300" b="1" kern="1200" dirty="0">
                          <a:effectLst/>
                        </a:rPr>
                        <a:t>Elementary Coordinator</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ts val="1515"/>
                        </a:lnSpc>
                        <a:spcBef>
                          <a:spcPts val="0"/>
                        </a:spcBef>
                        <a:spcAft>
                          <a:spcPts val="0"/>
                        </a:spcAft>
                      </a:pPr>
                      <a:r>
                        <a:rPr lang="en-US" sz="1300" b="1" kern="1200" dirty="0" smtClean="0">
                          <a:effectLst/>
                        </a:rPr>
                        <a:t>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4">
                  <a:txBody>
                    <a:bodyPr/>
                    <a:lstStyle/>
                    <a:p>
                      <a:pPr marL="0" marR="0" algn="ctr" fontAlgn="b">
                        <a:lnSpc>
                          <a:spcPct val="115000"/>
                        </a:lnSpc>
                        <a:spcBef>
                          <a:spcPts val="0"/>
                        </a:spcBef>
                        <a:spcAft>
                          <a:spcPts val="0"/>
                        </a:spcAft>
                      </a:pPr>
                      <a:r>
                        <a:rPr lang="en-US" sz="1300" kern="1200" dirty="0">
                          <a:effectLst/>
                        </a:rPr>
                        <a:t>Tovar, Arcema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300" kern="1200" dirty="0" smtClean="0">
                          <a:effectLst/>
                        </a:rPr>
                        <a:t>Susan Richmond</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ctr" fontAlgn="b">
                        <a:lnSpc>
                          <a:spcPct val="115000"/>
                        </a:lnSpc>
                        <a:spcBef>
                          <a:spcPts val="0"/>
                        </a:spcBef>
                        <a:spcAft>
                          <a:spcPts val="0"/>
                        </a:spcAft>
                      </a:pPr>
                      <a:r>
                        <a:rPr lang="en-US" sz="1300" b="1" kern="1200" dirty="0">
                          <a:effectLst/>
                        </a:rPr>
                        <a:t>Lead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2">
                  <a:txBody>
                    <a:bodyPr/>
                    <a:lstStyle/>
                    <a:p>
                      <a:pPr marL="0" marR="0" algn="ctr" fontAlgn="b">
                        <a:lnSpc>
                          <a:spcPct val="115000"/>
                        </a:lnSpc>
                        <a:spcBef>
                          <a:spcPts val="0"/>
                        </a:spcBef>
                        <a:spcAft>
                          <a:spcPts val="0"/>
                        </a:spcAft>
                      </a:pPr>
                      <a:r>
                        <a:rPr lang="en-US" sz="1300" b="1" kern="1200" dirty="0">
                          <a:effectLst/>
                        </a:rPr>
                        <a:t>ELA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b="1" kern="1200" dirty="0">
                          <a:effectLst/>
                        </a:rPr>
                        <a:t>Math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b="1" kern="1200" dirty="0">
                          <a:effectLst/>
                        </a:rPr>
                        <a:t>Science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b="1" kern="1200" dirty="0">
                          <a:effectLst/>
                        </a:rPr>
                        <a:t>ELD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2">
                  <a:txBody>
                    <a:bodyPr/>
                    <a:lstStyle/>
                    <a:p>
                      <a:pPr marL="0" marR="0" algn="ctr" fontAlgn="b">
                        <a:lnSpc>
                          <a:spcPct val="115000"/>
                        </a:lnSpc>
                        <a:spcBef>
                          <a:spcPts val="0"/>
                        </a:spcBef>
                        <a:spcAft>
                          <a:spcPts val="0"/>
                        </a:spcAft>
                      </a:pPr>
                      <a:r>
                        <a:rPr lang="en-US" sz="1300" kern="1200" dirty="0">
                          <a:effectLst/>
                        </a:rPr>
                        <a:t>McLain, Gina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kern="1200" dirty="0">
                          <a:effectLst/>
                        </a:rPr>
                        <a:t>Petrick, Kellie</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kern="1200" dirty="0">
                          <a:effectLst/>
                        </a:rPr>
                        <a:t>Grinnell, Sandie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kern="1200" dirty="0">
                          <a:effectLst/>
                        </a:rPr>
                        <a:t> IsraelGreco, Dovina</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8">
                  <a:txBody>
                    <a:bodyPr/>
                    <a:lstStyle/>
                    <a:p>
                      <a:pPr marL="0" marR="0" algn="ctr" fontAlgn="b">
                        <a:lnSpc>
                          <a:spcPct val="115000"/>
                        </a:lnSpc>
                        <a:spcBef>
                          <a:spcPts val="0"/>
                        </a:spcBef>
                        <a:spcAft>
                          <a:spcPts val="0"/>
                        </a:spcAft>
                      </a:pPr>
                      <a:r>
                        <a:rPr lang="en-US" sz="1300" b="1" kern="1200" dirty="0">
                          <a:effectLst/>
                        </a:rPr>
                        <a:t>Lead Support  </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b="1"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5">
                  <a:txBody>
                    <a:bodyPr/>
                    <a:lstStyle/>
                    <a:p>
                      <a:pPr marL="0" marR="0" algn="ctr" fontAlgn="b">
                        <a:lnSpc>
                          <a:spcPct val="115000"/>
                        </a:lnSpc>
                        <a:spcBef>
                          <a:spcPts val="0"/>
                        </a:spcBef>
                        <a:spcAft>
                          <a:spcPts val="0"/>
                        </a:spcAft>
                      </a:pPr>
                      <a:r>
                        <a:rPr lang="en-US" sz="1300" kern="1200" dirty="0">
                          <a:effectLst/>
                        </a:rPr>
                        <a:t>Judy </a:t>
                      </a:r>
                      <a:r>
                        <a:rPr lang="en-US" sz="1300" kern="1200" dirty="0" smtClean="0">
                          <a:effectLst/>
                        </a:rPr>
                        <a:t>Ramer (Consultant)</a:t>
                      </a: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2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fontAlgn="b">
                        <a:lnSpc>
                          <a:spcPct val="115000"/>
                        </a:lnSpc>
                        <a:spcBef>
                          <a:spcPts val="0"/>
                        </a:spcBef>
                        <a:spcAft>
                          <a:spcPts val="0"/>
                        </a:spcAft>
                      </a:pPr>
                      <a:r>
                        <a:rPr lang="en-US" sz="1300" kern="1200" dirty="0" smtClean="0">
                          <a:effectLst/>
                        </a:rPr>
                        <a:t>Brooke Vilante (TAG TOSA)</a:t>
                      </a:r>
                      <a:endParaRPr lang="en-US" sz="1300" dirty="0">
                        <a:effectLst/>
                        <a:latin typeface="+mn-lt"/>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a:lnSpc>
                          <a:spcPct val="115000"/>
                        </a:lnSpc>
                        <a:spcBef>
                          <a:spcPts val="0"/>
                        </a:spcBef>
                        <a:spcAft>
                          <a:spcPts val="0"/>
                        </a:spcAft>
                      </a:pPr>
                      <a:r>
                        <a:rPr lang="en-US" sz="1300" b="1" kern="1200" dirty="0">
                          <a:effectLst/>
                        </a:rPr>
                        <a:t>Trainer of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57150" marR="0" algn="l">
                        <a:lnSpc>
                          <a:spcPct val="115000"/>
                        </a:lnSpc>
                        <a:spcBef>
                          <a:spcPts val="0"/>
                        </a:spcBef>
                        <a:spcAft>
                          <a:spcPts val="0"/>
                        </a:spcAft>
                      </a:pPr>
                      <a:r>
                        <a:rPr lang="en-US" sz="1300" dirty="0">
                          <a:effectLst/>
                        </a:rPr>
                        <a:t>Bennett, Brittany</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Benson, Linda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Glasscock, Alicia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Larsen, Nancy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Olivar, Mariaeugeniz</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Bethune, Amanda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Goldstein, Jaime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LeCorre, Jennifer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Orozco-Acosta, Christina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68170">
                <a:tc>
                  <a:txBody>
                    <a:bodyPr/>
                    <a:lstStyle/>
                    <a:p>
                      <a:pPr marL="0" marR="0" algn="l" fontAlgn="b">
                        <a:lnSpc>
                          <a:spcPct val="115000"/>
                        </a:lnSpc>
                        <a:spcBef>
                          <a:spcPts val="0"/>
                        </a:spcBef>
                        <a:spcAft>
                          <a:spcPts val="0"/>
                        </a:spcAft>
                      </a:pPr>
                      <a:r>
                        <a:rPr lang="en-US" sz="1300" kern="1200" dirty="0">
                          <a:effectLst/>
                        </a:rPr>
                        <a:t>Carlson, Shari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Gurney-Franco,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Lemus, Raquel</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Retzlaff, Sara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Dials, Karen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Gutierrez, Kasia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Lentz,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Sunnes, Kay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Garrett, Jeanine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Johnson, Dani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Luther,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Thoen, Nikki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fontAlgn="b">
                        <a:lnSpc>
                          <a:spcPct val="115000"/>
                        </a:lnSpc>
                        <a:spcBef>
                          <a:spcPts val="0"/>
                        </a:spcBef>
                        <a:spcAft>
                          <a:spcPts val="0"/>
                        </a:spcAft>
                      </a:pPr>
                      <a:r>
                        <a:rPr lang="en-US" sz="1300" b="1" kern="1200" dirty="0">
                          <a:effectLst/>
                        </a:rPr>
                        <a:t>School Module Experts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Bayer, Tyler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Brandt, Aliceson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Hugelier,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Schmidt, Andrea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Crackel, Deanna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Incrovato,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Tesdal, Jane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Gerige,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Mergen, Reagan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Underhill, Jenny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Harris, Erin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Munson, Shawna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Volk, Kristin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Henningsen,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Portinga, Teresa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Ward,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4" name="Slide Number Placeholder 3"/>
          <p:cNvSpPr>
            <a:spLocks noGrp="1"/>
          </p:cNvSpPr>
          <p:nvPr>
            <p:ph type="sldNum" sz="quarter" idx="12"/>
          </p:nvPr>
        </p:nvSpPr>
        <p:spPr/>
        <p:txBody>
          <a:bodyPr/>
          <a:lstStyle/>
          <a:p>
            <a:fld id="{1A106AFE-017A-4B10-8C59-6A35C2B2E226}" type="slidenum">
              <a:rPr lang="en-US" smtClean="0"/>
              <a:t>4</a:t>
            </a:fld>
            <a:endParaRPr lang="en-US" dirty="0"/>
          </a:p>
        </p:txBody>
      </p:sp>
    </p:spTree>
    <p:extLst>
      <p:ext uri="{BB962C8B-B14F-4D97-AF65-F5344CB8AC3E}">
        <p14:creationId xmlns:p14="http://schemas.microsoft.com/office/powerpoint/2010/main" val="1090196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7290950"/>
              </p:ext>
            </p:extLst>
          </p:nvPr>
        </p:nvGraphicFramePr>
        <p:xfrm>
          <a:off x="144056" y="675491"/>
          <a:ext cx="7378541" cy="4145280"/>
        </p:xfrm>
        <a:graphic>
          <a:graphicData uri="http://schemas.openxmlformats.org/drawingml/2006/table">
            <a:tbl>
              <a:tblPr firstRow="1" bandRow="1">
                <a:tableStyleId>{5C22544A-7EE6-4342-B048-85BDC9FD1C3A}</a:tableStyleId>
              </a:tblPr>
              <a:tblGrid>
                <a:gridCol w="3832964"/>
                <a:gridCol w="3545577"/>
              </a:tblGrid>
              <a:tr h="182769">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…..CONTINUED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150625">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How do fourth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121117">
                <a:tc>
                  <a:txBody>
                    <a:bodyPr/>
                    <a:lstStyle/>
                    <a:p>
                      <a:pPr algn="ctr"/>
                      <a:r>
                        <a:rPr lang="en-US" sz="1400" b="1" dirty="0" smtClean="0"/>
                        <a:t>Writing</a:t>
                      </a:r>
                      <a:r>
                        <a:rPr lang="en-US" sz="1400" b="1" baseline="0" dirty="0" smtClean="0"/>
                        <a:t> Strategies in TBEAR</a:t>
                      </a:r>
                      <a:endParaRPr lang="en-US" sz="14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1400" b="1" dirty="0" smtClean="0"/>
                        <a:t>In </a:t>
                      </a:r>
                      <a:r>
                        <a:rPr lang="en-US" sz="1400" b="1" dirty="0" smtClean="0">
                          <a:solidFill>
                            <a:srgbClr val="C00000"/>
                          </a:solidFill>
                        </a:rPr>
                        <a:t>4</a:t>
                      </a:r>
                      <a:r>
                        <a:rPr lang="en-US" sz="1400" b="1" baseline="30000" dirty="0" smtClean="0">
                          <a:solidFill>
                            <a:srgbClr val="C00000"/>
                          </a:solidFill>
                        </a:rPr>
                        <a:t>th</a:t>
                      </a:r>
                      <a:r>
                        <a:rPr lang="en-US" sz="1400" b="1" baseline="0" dirty="0" smtClean="0">
                          <a:solidFill>
                            <a:srgbClr val="C00000"/>
                          </a:solidFill>
                        </a:rPr>
                        <a:t> </a:t>
                      </a:r>
                      <a:r>
                        <a:rPr lang="en-US" sz="1400" b="1" dirty="0" smtClean="0"/>
                        <a:t>grade students should be able to..</a:t>
                      </a:r>
                      <a:endParaRPr lang="en-US" sz="14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502920">
                <a:tc>
                  <a:txBody>
                    <a:bodyPr/>
                    <a:lstStyle/>
                    <a:p>
                      <a:pPr marL="171450" indent="-171450">
                        <a:buFont typeface="Arial" panose="020B0604020202020204" pitchFamily="34" charset="0"/>
                        <a:buChar char="•"/>
                      </a:pPr>
                      <a:r>
                        <a:rPr lang="en-US" sz="900" dirty="0" smtClean="0"/>
                        <a:t>Types of Hooks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1" u="none" strike="noStrike" kern="1200" cap="none" spc="0" normalizeH="0" baseline="0" noProof="0" dirty="0" smtClean="0">
                          <a:ln>
                            <a:noFill/>
                          </a:ln>
                          <a:solidFill>
                            <a:schemeClr val="tx1"/>
                          </a:solidFill>
                          <a:effectLst/>
                          <a:uLnTx/>
                          <a:uFillTx/>
                          <a:latin typeface="+mn-lt"/>
                          <a:ea typeface="+mn-ea"/>
                          <a:cs typeface="+mn-cs"/>
                        </a:rPr>
                        <a:t>Note:  Students in fourth grade should be able to recognize these types of Hooks: </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anecdote, question, exclamation, odd fact, quote</a:t>
                      </a:r>
                      <a:endParaRPr kumimoji="0" lang="en-US" sz="900" b="1" i="1"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different types of Hooks (anecdote, question, exclamation, odd fact, quote) in mentor texts.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640080">
                <a:tc>
                  <a:txBody>
                    <a:bodyPr/>
                    <a:lstStyle/>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Note-Taking (use ideas definitions and descriptions chart)</a:t>
                      </a:r>
                    </a:p>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annotative notes (stickies or in margins of text) identifying descriptive language that is exciting, or unique about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descriptions from the Definitions &amp; Descriptions Chart that are expressive if applicable.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2920">
                <a:tc>
                  <a:txBody>
                    <a:bodyPr/>
                    <a:lstStyle/>
                    <a:p>
                      <a:pPr marL="171450" indent="-171450">
                        <a:buFont typeface="Arial" panose="020B0604020202020204" pitchFamily="34" charset="0"/>
                        <a:buChar char="•"/>
                      </a:pPr>
                      <a:r>
                        <a:rPr lang="en-US" sz="900" dirty="0" smtClean="0"/>
                        <a:t>Writing the Hook –</a:t>
                      </a:r>
                      <a:r>
                        <a:rPr lang="en-US" sz="900" baseline="0" dirty="0" smtClean="0"/>
                        <a:t> Teacher Model (Bookmarks)</a:t>
                      </a:r>
                    </a:p>
                    <a:p>
                      <a:pPr marL="171450" indent="-171450">
                        <a:buFont typeface="Arial" panose="020B0604020202020204" pitchFamily="34" charset="0"/>
                        <a:buChar char="•"/>
                      </a:pPr>
                      <a:endParaRPr lang="en-US" sz="900" dirty="0" smtClean="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check their own notes/ideas by asking think aloud questions using the revising Bookmark.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a Hook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their final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53504">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Pre-teach different types of hooks.</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40</a:t>
            </a:fld>
            <a:endParaRPr lang="en-US" dirty="0"/>
          </a:p>
        </p:txBody>
      </p:sp>
    </p:spTree>
    <p:extLst>
      <p:ext uri="{BB962C8B-B14F-4D97-AF65-F5344CB8AC3E}">
        <p14:creationId xmlns:p14="http://schemas.microsoft.com/office/powerpoint/2010/main" val="172481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959" y="732561"/>
            <a:ext cx="7048161" cy="5801556"/>
          </a:xfrm>
          <a:prstGeom prst="rect">
            <a:avLst/>
          </a:prstGeom>
          <a:noFill/>
        </p:spPr>
        <p:txBody>
          <a:bodyPr wrap="square" lIns="91348" tIns="45672" rIns="91348" bIns="45672" rtlCol="0">
            <a:spAutoFit/>
          </a:bodyPr>
          <a:lstStyle/>
          <a:p>
            <a:pPr algn="ctr"/>
            <a:r>
              <a:rPr lang="en-US" sz="2500" b="1" dirty="0">
                <a:solidFill>
                  <a:prstClr val="black"/>
                </a:solidFill>
                <a:latin typeface="MV Boli" panose="02000500030200090000" pitchFamily="2" charset="0"/>
                <a:cs typeface="MV Boli" panose="02000500030200090000" pitchFamily="2" charset="0"/>
              </a:rPr>
              <a:t>Introduction to Grade-Specific</a:t>
            </a:r>
          </a:p>
          <a:p>
            <a:pPr algn="ctr"/>
            <a:r>
              <a:rPr lang="en-US" b="1" dirty="0" smtClean="0">
                <a:solidFill>
                  <a:prstClr val="black"/>
                </a:solidFill>
                <a:latin typeface="MV Boli" panose="02000500030200090000" pitchFamily="2" charset="0"/>
                <a:cs typeface="MV Boli" panose="02000500030200090000" pitchFamily="2" charset="0"/>
              </a:rPr>
              <a:t>Suggestions</a:t>
            </a:r>
            <a:endParaRPr lang="en-US" b="1" dirty="0">
              <a:solidFill>
                <a:prstClr val="black"/>
              </a:solidFill>
              <a:latin typeface="MV Boli" panose="02000500030200090000" pitchFamily="2" charset="0"/>
              <a:cs typeface="MV Boli" panose="02000500030200090000" pitchFamily="2" charset="0"/>
            </a:endParaRPr>
          </a:p>
          <a:p>
            <a:pPr algn="ctr"/>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contains suggestions for specific grades based on the state standards in reading and </a:t>
            </a:r>
            <a:r>
              <a:rPr lang="en-US" sz="1200" b="1" i="1" dirty="0">
                <a:solidFill>
                  <a:prstClr val="black"/>
                </a:solidFill>
              </a:rPr>
              <a:t>informational writing </a:t>
            </a:r>
            <a:r>
              <a:rPr lang="en-US" sz="1200" dirty="0">
                <a:solidFill>
                  <a:prstClr val="black"/>
                </a:solidFill>
              </a:rPr>
              <a:t>to clarify what students can or should be able to do at each grade level of the TBEAR – </a:t>
            </a:r>
            <a:r>
              <a:rPr lang="en-US" sz="1200" b="1" i="1" dirty="0">
                <a:solidFill>
                  <a:prstClr val="black"/>
                </a:solidFill>
              </a:rPr>
              <a:t>Read to Write </a:t>
            </a:r>
            <a:r>
              <a:rPr lang="en-US" sz="1200" dirty="0">
                <a:solidFill>
                  <a:prstClr val="black"/>
                </a:solidFill>
              </a:rPr>
              <a:t>Lessons. </a:t>
            </a:r>
          </a:p>
          <a:p>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actual TBEAR lessons are non-grade specific for grades K – 6.  Please read these lessons before implementing any of the suggestions for your grade level (or the suggestions will not make sense).</a:t>
            </a:r>
          </a:p>
          <a:p>
            <a:pPr lvl="0"/>
            <a:endParaRPr lang="en-US" sz="14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Fourth </a:t>
            </a:r>
            <a:r>
              <a:rPr lang="en-US" sz="1200" dirty="0">
                <a:solidFill>
                  <a:prstClr val="black"/>
                </a:solidFill>
                <a:cs typeface="MV Boli" panose="02000500030200090000" pitchFamily="2" charset="0"/>
              </a:rPr>
              <a:t>grade students </a:t>
            </a:r>
            <a:r>
              <a:rPr lang="en-US" sz="1200" dirty="0">
                <a:solidFill>
                  <a:prstClr val="black"/>
                </a:solidFill>
              </a:rPr>
              <a:t>need direct instruction for standard specific skills new to fourth grade.  Teacher modeling is still the norm, but with a faster release time</a:t>
            </a:r>
            <a:r>
              <a:rPr lang="en-US" sz="1400" dirty="0">
                <a:solidFill>
                  <a:prstClr val="black"/>
                </a:solidFill>
              </a:rPr>
              <a:t>.</a:t>
            </a: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R</a:t>
            </a:r>
            <a:r>
              <a:rPr lang="en-US" sz="1200" dirty="0">
                <a:solidFill>
                  <a:prstClr val="black"/>
                </a:solidFill>
              </a:rPr>
              <a:t>emember that reading standards RI.1 and RI.4 are overarching and supported throughout, even if they are not specifically addressed in each lesson.</a:t>
            </a:r>
          </a:p>
          <a:p>
            <a:endParaRPr lang="en-US" sz="1200" dirty="0">
              <a:solidFill>
                <a:prstClr val="black"/>
              </a:solidFill>
            </a:endParaRPr>
          </a:p>
          <a:p>
            <a:pPr lvl="0" defTabSz="914400"/>
            <a:r>
              <a:rPr lang="en-US" sz="1200" b="1" dirty="0">
                <a:solidFill>
                  <a:prstClr val="black"/>
                </a:solidFill>
                <a:latin typeface="MV Boli" panose="02000500030200090000" pitchFamily="2" charset="0"/>
                <a:cs typeface="MV Boli" panose="02000500030200090000" pitchFamily="2" charset="0"/>
              </a:rPr>
              <a:t>A</a:t>
            </a:r>
            <a:r>
              <a:rPr lang="en-US" sz="1200" dirty="0">
                <a:solidFill>
                  <a:prstClr val="black"/>
                </a:solidFill>
              </a:rPr>
              <a:t>t the end of each lesson is a section entitled “From the Field.” These are comments from grade level teachers of what has actually worked from them in their classrooms.  These comments are not yet complete, but will be added each year. If you would like to add to these comments your suggestions are highly valued.  Your Trainer of Trainer and/or School Module Experts can relay your comments to OSP.</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I</a:t>
            </a:r>
            <a:r>
              <a:rPr lang="en-US" sz="1200" dirty="0">
                <a:solidFill>
                  <a:prstClr val="black"/>
                </a:solidFill>
              </a:rPr>
              <a:t>t has been suggested that the revision standard for writing (W.5) be added to these lessons.  This is under consideration for the next update of this document, but please implement this standard when possible.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academic word lists for each standard in conjunction with the writing focus lists possible cognates in Spanish and at times academic vocabulary for the lesson strategies.  At a later time we would like to add the academic vocabulary for specific lesson strategies.</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is dynamic or a work in progress.  Thank you for your ideas and contributions!</a:t>
            </a:r>
          </a:p>
        </p:txBody>
      </p:sp>
      <p:graphicFrame>
        <p:nvGraphicFramePr>
          <p:cNvPr id="4" name="Table 3"/>
          <p:cNvGraphicFramePr>
            <a:graphicFrameLocks noGrp="1"/>
          </p:cNvGraphicFramePr>
          <p:nvPr>
            <p:extLst>
              <p:ext uri="{D42A27DB-BD31-4B8C-83A1-F6EECF244321}">
                <p14:modId xmlns:p14="http://schemas.microsoft.com/office/powerpoint/2010/main" val="423290160"/>
              </p:ext>
            </p:extLst>
          </p:nvPr>
        </p:nvGraphicFramePr>
        <p:xfrm>
          <a:off x="1218630" y="6866851"/>
          <a:ext cx="5181600" cy="1749553"/>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560833">
                <a:tc gridSpan="5">
                  <a:txBody>
                    <a:bodyPr/>
                    <a:lstStyle/>
                    <a:p>
                      <a:pPr algn="ctr"/>
                      <a:r>
                        <a:rPr lang="en-US" sz="1500" dirty="0" smtClean="0">
                          <a:solidFill>
                            <a:schemeClr val="tx1"/>
                          </a:solidFill>
                        </a:rPr>
                        <a:t> K – 6:</a:t>
                      </a:r>
                      <a:r>
                        <a:rPr lang="en-US" sz="1500" baseline="0" dirty="0" smtClean="0">
                          <a:solidFill>
                            <a:schemeClr val="tx1"/>
                          </a:solidFill>
                        </a:rPr>
                        <a:t> Grade Level Suggestions</a:t>
                      </a:r>
                    </a:p>
                    <a:p>
                      <a:pPr algn="ctr"/>
                      <a:r>
                        <a:rPr lang="en-US" sz="1500" dirty="0" smtClean="0">
                          <a:solidFill>
                            <a:schemeClr val="tx1"/>
                          </a:solidFill>
                        </a:rPr>
                        <a:t>2016 HSD Contributors</a:t>
                      </a: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240">
                <a:tc>
                  <a:txBody>
                    <a:bodyPr/>
                    <a:lstStyle/>
                    <a:p>
                      <a:r>
                        <a:rPr lang="en-US" sz="1000" dirty="0" smtClean="0">
                          <a:solidFill>
                            <a:schemeClr val="tx1"/>
                          </a:solidFill>
                          <a:latin typeface="Lucida Handwriting" panose="03010101010101010101" pitchFamily="66" charset="0"/>
                        </a:rPr>
                        <a:t>Gina McLain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Susan Richmond</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Angela Walsh</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Teresa Portinga</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Sarah Reztlaff</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Judy Ramer</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Renae Iversen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Sharon Carlson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Aliceson</a:t>
                      </a:r>
                    </a:p>
                    <a:p>
                      <a:r>
                        <a:rPr lang="en-US" sz="1000" dirty="0" smtClean="0">
                          <a:solidFill>
                            <a:schemeClr val="tx1"/>
                          </a:solidFill>
                          <a:latin typeface="Lucida Handwriting" panose="03010101010101010101" pitchFamily="66" charset="0"/>
                        </a:rPr>
                        <a:t>Brandt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Kasia Guttierrez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Jeanine Garrett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Nicole</a:t>
                      </a:r>
                    </a:p>
                    <a:p>
                      <a:r>
                        <a:rPr lang="en-US" sz="1000" dirty="0" smtClean="0">
                          <a:solidFill>
                            <a:schemeClr val="tx1"/>
                          </a:solidFill>
                          <a:latin typeface="Lucida Handwriting" panose="03010101010101010101" pitchFamily="66" charset="0"/>
                        </a:rPr>
                        <a:t>Thoen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Linda Benson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Kim Martinez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Amanda Bethune</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Date Placeholder 1"/>
          <p:cNvSpPr>
            <a:spLocks noGrp="1"/>
          </p:cNvSpPr>
          <p:nvPr>
            <p:ph type="dt" sz="half" idx="10"/>
          </p:nvPr>
        </p:nvSpPr>
        <p:spPr/>
        <p:txBody>
          <a:bodyPr/>
          <a:lstStyle/>
          <a:p>
            <a:r>
              <a:rPr lang="en-US" smtClean="0">
                <a:solidFill>
                  <a:prstClr val="black">
                    <a:tint val="75000"/>
                  </a:prstClr>
                </a:solidFill>
              </a:rPr>
              <a:t>10-2-16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65404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0064" y="262501"/>
          <a:ext cx="7339913" cy="9151612"/>
        </p:xfrm>
        <a:graphic>
          <a:graphicData uri="http://schemas.openxmlformats.org/drawingml/2006/table">
            <a:tbl>
              <a:tblPr firstRow="1" bandRow="1">
                <a:tableStyleId>{5940675A-B579-460E-94D1-54222C63F5DA}</a:tableStyleId>
              </a:tblPr>
              <a:tblGrid>
                <a:gridCol w="1546819"/>
                <a:gridCol w="307187"/>
                <a:gridCol w="129371"/>
                <a:gridCol w="505505"/>
                <a:gridCol w="129371"/>
                <a:gridCol w="238158"/>
                <a:gridCol w="464426"/>
                <a:gridCol w="290471"/>
                <a:gridCol w="269303"/>
                <a:gridCol w="281001"/>
                <a:gridCol w="167549"/>
                <a:gridCol w="441232"/>
                <a:gridCol w="136291"/>
                <a:gridCol w="542565"/>
                <a:gridCol w="129371"/>
                <a:gridCol w="399998"/>
                <a:gridCol w="134296"/>
                <a:gridCol w="332983"/>
                <a:gridCol w="299315"/>
                <a:gridCol w="224000"/>
                <a:gridCol w="370701"/>
              </a:tblGrid>
              <a:tr h="1326020">
                <a:tc gridSpan="21">
                  <a:txBody>
                    <a:bodyPr/>
                    <a:lstStyle/>
                    <a:p>
                      <a:pPr algn="ctr"/>
                      <a:r>
                        <a:rPr lang="en-US" sz="2100" b="1" dirty="0" smtClean="0"/>
                        <a:t>             Writing an Introduction</a:t>
                      </a:r>
                    </a:p>
                    <a:p>
                      <a:pPr algn="ctr"/>
                      <a:r>
                        <a:rPr lang="en-US" sz="2100" b="1" dirty="0" smtClean="0"/>
                        <a:t>            Lesson Layout</a:t>
                      </a:r>
                    </a:p>
                    <a:p>
                      <a:pPr algn="ctr"/>
                      <a:r>
                        <a:rPr lang="en-US" sz="1800" b="0" dirty="0" smtClean="0"/>
                        <a:t>                (informational text model)</a:t>
                      </a: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Section 1</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READ and</a:t>
                      </a:r>
                      <a:r>
                        <a:rPr lang="en-US" sz="1800" b="1" baseline="0" dirty="0" smtClean="0"/>
                        <a:t> ANALYZE an </a:t>
                      </a:r>
                      <a:r>
                        <a:rPr lang="en-US" sz="1800" b="1" dirty="0" smtClean="0"/>
                        <a:t>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842">
                <a:tc rowSpan="2" gridSpan="2">
                  <a:txBody>
                    <a:bodyPr/>
                    <a:lstStyle/>
                    <a:p>
                      <a:pPr algn="l"/>
                      <a:r>
                        <a:rPr lang="en-US" sz="1100" b="1" dirty="0" smtClean="0"/>
                        <a:t>Parts of an Introduction</a:t>
                      </a:r>
                      <a:endParaRPr lang="en-US" sz="1100" b="1" dirty="0"/>
                    </a:p>
                  </a:txBody>
                  <a:tcPr marL="100584" marR="100584" marT="48813" marB="48813" anchor="ctr">
                    <a:solidFill>
                      <a:schemeClr val="accent1">
                        <a:lumMod val="20000"/>
                        <a:lumOff val="80000"/>
                      </a:schemeClr>
                    </a:solidFill>
                  </a:tcPr>
                </a:tc>
                <a:tc rowSpan="2" hMerge="1">
                  <a:txBody>
                    <a:bodyPr/>
                    <a:lstStyle/>
                    <a:p>
                      <a:endParaRPr lang="en-US"/>
                    </a:p>
                  </a:txBody>
                  <a:tcPr/>
                </a:tc>
                <a:tc gridSpan="6">
                  <a:txBody>
                    <a:bodyPr/>
                    <a:lstStyle/>
                    <a:p>
                      <a:pPr algn="ctr"/>
                      <a:r>
                        <a:rPr lang="en-US" sz="1100" b="1" dirty="0" smtClean="0"/>
                        <a:t>READ</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WRITE/REVISE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WRITE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vMerge="1">
                  <a:txBody>
                    <a:bodyPr/>
                    <a:lstStyle/>
                    <a:p>
                      <a:endParaRPr lang="en-US" dirty="0"/>
                    </a:p>
                  </a:txBody>
                  <a:tcPr>
                    <a:solidFill>
                      <a:schemeClr val="bg1"/>
                    </a:solidFill>
                  </a:tcPr>
                </a:tc>
                <a:tc hMerge="1" vMerge="1">
                  <a:txBody>
                    <a:bodyPr/>
                    <a:lstStyle/>
                    <a:p>
                      <a:endParaRPr lang="en-US"/>
                    </a:p>
                  </a:txBody>
                  <a:tcPr/>
                </a:tc>
                <a:tc gridSpan="6">
                  <a:txBody>
                    <a:bodyPr/>
                    <a:lstStyle/>
                    <a:p>
                      <a:pPr algn="ctr"/>
                      <a:r>
                        <a:rPr lang="en-US" sz="1100" b="1" dirty="0" smtClean="0"/>
                        <a:t>Lesson 1 Part 1</a:t>
                      </a:r>
                    </a:p>
                    <a:p>
                      <a:pPr algn="ctr"/>
                      <a:r>
                        <a:rPr lang="en-US" sz="1100" b="1" dirty="0" smtClean="0"/>
                        <a:t>Topic</a:t>
                      </a:r>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Lesson 1</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2</a:t>
                      </a:r>
                    </a:p>
                    <a:p>
                      <a:pPr algn="ctr"/>
                      <a:r>
                        <a:rPr lang="en-US" sz="1100" b="1" dirty="0" smtClean="0"/>
                        <a:t>Bridge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n-US" sz="1100" dirty="0" smtClean="0"/>
                        <a:t>RI.</a:t>
                      </a:r>
                      <a:r>
                        <a:rPr lang="en-US" sz="1100" baseline="0" dirty="0" smtClean="0"/>
                        <a:t>2</a:t>
                      </a:r>
                      <a:endParaRPr lang="en-US" sz="1100" dirty="0"/>
                    </a:p>
                  </a:txBody>
                  <a:tcPr marL="100584" marR="100584" marT="48813" marB="48813" anchor="ctr">
                    <a:solidFill>
                      <a:schemeClr val="bg1"/>
                    </a:solidFill>
                  </a:tcPr>
                </a:tc>
                <a:tc hMerge="1">
                  <a:txBody>
                    <a:bodyPr/>
                    <a:lstStyle/>
                    <a:p>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a:t>
                      </a:r>
                      <a:r>
                        <a:rPr lang="en-US" sz="1100" b="0" baseline="0" dirty="0" smtClean="0"/>
                        <a:t> Learning Target</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pPr algn="l"/>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Identify the Main Idea</a:t>
                      </a:r>
                      <a:r>
                        <a:rPr lang="en-US" sz="1100" baseline="0" dirty="0" smtClean="0"/>
                        <a:t> – Central Idea</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Identify</a:t>
                      </a:r>
                      <a:r>
                        <a:rPr lang="en-US" sz="1100" baseline="0" dirty="0" smtClean="0"/>
                        <a:t> Background</a:t>
                      </a:r>
                    </a:p>
                    <a:p>
                      <a:pPr algn="l"/>
                      <a:r>
                        <a:rPr lang="en-US" sz="1100" baseline="0" dirty="0" smtClean="0"/>
                        <a:t>Knowledge and Hook</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2</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to REVISE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gridSpan="5">
                  <a:txBody>
                    <a:bodyPr/>
                    <a:lstStyle/>
                    <a:p>
                      <a:pPr algn="ctr"/>
                      <a:r>
                        <a:rPr lang="en-US" sz="1100" b="1" dirty="0" smtClean="0"/>
                        <a:t>Lesson 2 Part 1</a:t>
                      </a:r>
                    </a:p>
                    <a:p>
                      <a:pPr algn="ctr"/>
                      <a:r>
                        <a:rPr lang="en-US" sz="1100" b="1" dirty="0" smtClean="0"/>
                        <a:t>Topic</a:t>
                      </a:r>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2 </a:t>
                      </a:r>
                      <a:r>
                        <a:rPr lang="en-US" sz="1100" b="1" baseline="0" dirty="0" smtClean="0"/>
                        <a:t>Part 2</a:t>
                      </a:r>
                    </a:p>
                    <a:p>
                      <a:pPr algn="ctr"/>
                      <a:r>
                        <a:rPr lang="en-US" sz="1100" b="1" baseline="0" dirty="0" smtClean="0"/>
                        <a:t>Topic Sentence</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4</a:t>
                      </a:r>
                    </a:p>
                    <a:p>
                      <a:pPr algn="ctr"/>
                      <a:r>
                        <a:rPr lang="en-US" sz="1100" b="1" dirty="0" smtClean="0"/>
                        <a:t>Background Know.</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5</a:t>
                      </a:r>
                    </a:p>
                    <a:p>
                      <a:pPr algn="ctr"/>
                      <a:r>
                        <a:rPr lang="en-US" sz="1100" b="1" dirty="0" smtClean="0"/>
                        <a:t>Hook</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 Learning</a:t>
                      </a:r>
                      <a:r>
                        <a:rPr lang="en-US" sz="1100" b="0" baseline="0" dirty="0" smtClean="0"/>
                        <a:t> Target</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 Topic Sentence (Main</a:t>
                      </a:r>
                      <a:r>
                        <a:rPr lang="en-US" sz="1100" baseline="0" dirty="0" smtClean="0"/>
                        <a:t> Idea-Central Idea)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t>
                      </a:r>
                      <a:r>
                        <a:rPr lang="en-US" sz="1100" smtClean="0"/>
                        <a:t>Background</a:t>
                      </a:r>
                      <a:r>
                        <a:rPr lang="en-US" sz="1100" baseline="0" smtClean="0"/>
                        <a:t>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b="0" dirty="0" smtClean="0"/>
                        <a:t>Revise a Hook</a:t>
                      </a:r>
                      <a:endParaRPr lang="en-US" sz="1100" b="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3</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2">
                        <a:lumMod val="40000"/>
                        <a:lumOff val="60000"/>
                      </a:schemeClr>
                    </a:solidFill>
                  </a:tcPr>
                </a:tc>
                <a:tc gridSpan="5">
                  <a:txBody>
                    <a:bodyPr/>
                    <a:lstStyle/>
                    <a:p>
                      <a:pPr algn="ctr"/>
                      <a:r>
                        <a:rPr lang="en-US" sz="1100" b="1" dirty="0" smtClean="0"/>
                        <a:t>Lesson 6  Part 1</a:t>
                      </a:r>
                    </a:p>
                    <a:p>
                      <a:pPr algn="ctr"/>
                      <a:r>
                        <a:rPr lang="en-US" sz="1100" b="1" dirty="0" smtClean="0"/>
                        <a:t>Topic</a:t>
                      </a:r>
                    </a:p>
                  </a:txBody>
                  <a:tcPr marL="100584" marR="100584" marT="48813" marB="48813" anchor="ctr">
                    <a:solidFill>
                      <a:schemeClr val="accent2">
                        <a:lumMod val="40000"/>
                        <a:lumOff val="60000"/>
                      </a:schemeClr>
                    </a:solidFill>
                  </a:tcPr>
                </a:tc>
                <a:tc hMerge="1">
                  <a:txBody>
                    <a:bodyPr/>
                    <a:lstStyle/>
                    <a:p>
                      <a:pPr algn="ctr"/>
                      <a:endParaRPr lang="en-US" sz="1100" b="1" dirty="0" smtClean="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6 </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b="1"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Lesson7</a:t>
                      </a:r>
                    </a:p>
                    <a:p>
                      <a:pPr algn="ctr"/>
                      <a:r>
                        <a:rPr lang="en-US" sz="1100" b="1" dirty="0" smtClean="0"/>
                        <a:t>Background Know.</a:t>
                      </a:r>
                      <a:endParaRPr lang="en-US" sz="1100" b="1" dirty="0"/>
                    </a:p>
                  </a:txBody>
                  <a:tcPr marL="100584" marR="100584" marT="48813" marB="48813"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8 </a:t>
                      </a:r>
                    </a:p>
                    <a:p>
                      <a:pPr algn="ctr"/>
                      <a:r>
                        <a:rPr lang="en-US" sz="1100" b="1" dirty="0" smtClean="0"/>
                        <a:t>Hook</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gridSpan="2">
                  <a:txBody>
                    <a:bodyPr/>
                    <a:lstStyle/>
                    <a:p>
                      <a:r>
                        <a:rPr lang="en-US" sz="900" dirty="0" smtClean="0"/>
                        <a:t>RI.1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 </a:t>
                      </a:r>
                      <a:endParaRPr lang="en-US" sz="900" dirty="0"/>
                    </a:p>
                  </a:txBody>
                  <a:tcPr marL="100584" marR="100584" marT="48813" marB="48813" anchor="ctr">
                    <a:solidFill>
                      <a:schemeClr val="bg1"/>
                    </a:solidFill>
                  </a:tcPr>
                </a:tc>
                <a:tc gridSpan="2">
                  <a:txBody>
                    <a:bodyPr/>
                    <a:lstStyle/>
                    <a:p>
                      <a:r>
                        <a:rPr lang="en-US" sz="900" dirty="0" smtClean="0"/>
                        <a:t>L.1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pPr algn="l"/>
                      <a:r>
                        <a:rPr lang="en-US" sz="900" dirty="0" smtClean="0"/>
                        <a:t>RI.2</a:t>
                      </a:r>
                      <a:endParaRPr lang="en-US" sz="900" dirty="0"/>
                    </a:p>
                  </a:txBody>
                  <a:tcPr marL="100584" marR="100584" marT="48813" marB="48813" anchor="ctr">
                    <a:solidFill>
                      <a:schemeClr val="bg1"/>
                    </a:solidFill>
                  </a:tcPr>
                </a:tc>
                <a:tc gridSpan="2">
                  <a:txBody>
                    <a:bodyPr/>
                    <a:lstStyle/>
                    <a:p>
                      <a:r>
                        <a:rPr lang="en-US" sz="900" dirty="0" smtClean="0"/>
                        <a:t>W.2b</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r>
                        <a:rPr lang="en-US" sz="900" dirty="0" smtClean="0"/>
                        <a:t>L.1,4</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48813" marB="48813"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L.1,4,5</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gridSpan="2">
                  <a:txBody>
                    <a:bodyPr/>
                    <a:lstStyle/>
                    <a:p>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gridSpan="2">
                  <a:txBody>
                    <a:bodyPr/>
                    <a:lstStyle/>
                    <a:p>
                      <a:r>
                        <a:rPr lang="en-US" sz="900" dirty="0" smtClean="0"/>
                        <a:t>W.2.</a:t>
                      </a:r>
                      <a:r>
                        <a:rPr lang="en-US" sz="900" baseline="0" dirty="0" smtClean="0"/>
                        <a:t> </a:t>
                      </a:r>
                      <a:r>
                        <a:rPr lang="en-US" sz="900" dirty="0" smtClean="0"/>
                        <a:t>a,b</a:t>
                      </a:r>
                      <a:endParaRPr lang="en-US" sz="900" dirty="0"/>
                    </a:p>
                  </a:txBody>
                  <a:tcPr marL="100584" marR="100584" marT="48813" marB="48813" anchor="ctr">
                    <a:solidFill>
                      <a:schemeClr val="bg1"/>
                    </a:solidFill>
                  </a:tcPr>
                </a:tc>
                <a:tc hMerge="1">
                  <a:txBody>
                    <a:bodyPr/>
                    <a:lstStyle/>
                    <a:p>
                      <a:endParaRPr lang="en-US"/>
                    </a:p>
                  </a:txBody>
                  <a:tcPr/>
                </a:tc>
                <a:tc>
                  <a:txBody>
                    <a:bodyPr/>
                    <a:lstStyle/>
                    <a:p>
                      <a:r>
                        <a:rPr lang="en-US" sz="800" dirty="0" smtClean="0"/>
                        <a:t>L.5-6</a:t>
                      </a:r>
                      <a:endParaRPr lang="en-US" sz="800" dirty="0"/>
                    </a:p>
                  </a:txBody>
                  <a:tcPr marL="100584" marR="100584" marT="48813" marB="48813" anchor="ctr">
                    <a:solidFill>
                      <a:schemeClr val="bg1"/>
                    </a:solidFill>
                  </a:tcPr>
                </a:tc>
              </a:tr>
              <a:tr h="432906">
                <a:tc>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a:t>
                      </a:r>
                      <a:r>
                        <a:rPr lang="en-US" sz="1100" baseline="0" dirty="0" smtClean="0"/>
                        <a:t> 3</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 - 3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DOK-3</a:t>
                      </a:r>
                      <a:endParaRPr lang="en-US" sz="1100" dirty="0"/>
                    </a:p>
                  </a:txBody>
                  <a:tcPr marL="100584" marR="100584" marT="48813" marB="48813" anchor="ctr">
                    <a:solidFill>
                      <a:schemeClr val="bg1"/>
                    </a:solidFill>
                  </a:tcPr>
                </a:tc>
                <a:tc hMerge="1">
                  <a:txBody>
                    <a:bodyPr/>
                    <a:lstStyle/>
                    <a:p>
                      <a:endParaRPr lang="en-US"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a:txBody>
                    <a:bodyPr/>
                    <a:lstStyle/>
                    <a:p>
                      <a:pPr marL="0" indent="0" algn="l">
                        <a:buFont typeface="Arial" panose="020B0604020202020204" pitchFamily="34" charset="0"/>
                        <a:buNone/>
                      </a:pPr>
                      <a:r>
                        <a:rPr lang="en-US" sz="1100" b="0" dirty="0" smtClean="0"/>
                        <a:t>Task Learning Target</a:t>
                      </a:r>
                      <a:endParaRPr lang="en-US" sz="1100" b="0" dirty="0"/>
                    </a:p>
                  </a:txBody>
                  <a:tcPr marL="100584" marR="100584" marT="48813" marB="48813" anchor="ctr">
                    <a:solidFill>
                      <a:schemeClr val="bg1"/>
                    </a:solidFill>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Topic Sentence (Main Idea – Central idea)</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Background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Hook</a:t>
                      </a:r>
                      <a:endParaRPr lang="en-US" sz="1100" dirty="0"/>
                    </a:p>
                  </a:txBody>
                  <a:tcPr marL="100584" marR="100584" marT="48813" marB="48813" anchor="ctr">
                    <a:solidFill>
                      <a:schemeClr val="bg1"/>
                    </a:solidFill>
                  </a:tcPr>
                </a:tc>
                <a:tc hMerge="1">
                  <a:txBody>
                    <a:bodyPr/>
                    <a:lstStyle/>
                    <a:p>
                      <a:endParaRPr lang="en-US"/>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Date Placeholder 2"/>
          <p:cNvSpPr>
            <a:spLocks noGrp="1"/>
          </p:cNvSpPr>
          <p:nvPr>
            <p:ph type="dt" sz="half" idx="10"/>
          </p:nvPr>
        </p:nvSpPr>
        <p:spPr/>
        <p:txBody>
          <a:bodyPr/>
          <a:lstStyle/>
          <a:p>
            <a:r>
              <a:rPr lang="en-US" smtClean="0"/>
              <a:t>10-2-16</a:t>
            </a:r>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6</a:t>
            </a:fld>
            <a:endParaRPr lang="en-US" dirty="0"/>
          </a:p>
        </p:txBody>
      </p:sp>
    </p:spTree>
    <p:extLst>
      <p:ext uri="{BB962C8B-B14F-4D97-AF65-F5344CB8AC3E}">
        <p14:creationId xmlns:p14="http://schemas.microsoft.com/office/powerpoint/2010/main" val="191385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03830003"/>
              </p:ext>
            </p:extLst>
          </p:nvPr>
        </p:nvGraphicFramePr>
        <p:xfrm>
          <a:off x="242888" y="349942"/>
          <a:ext cx="7372350" cy="9109598"/>
        </p:xfrm>
        <a:graphic>
          <a:graphicData uri="http://schemas.openxmlformats.org/drawingml/2006/table">
            <a:tbl>
              <a:tblPr firstRow="1" bandRow="1">
                <a:tableStyleId>{5C22544A-7EE6-4342-B048-85BDC9FD1C3A}</a:tableStyleId>
              </a:tblPr>
              <a:tblGrid>
                <a:gridCol w="6715125"/>
                <a:gridCol w="657225"/>
              </a:tblGrid>
              <a:tr h="331236">
                <a:tc gridSpan="2">
                  <a:txBody>
                    <a:bodyPr/>
                    <a:lstStyle/>
                    <a:p>
                      <a:pPr algn="ctr"/>
                      <a:r>
                        <a:rPr lang="en-US" dirty="0" smtClean="0"/>
                        <a:t>Lesson Table of Contents</a:t>
                      </a:r>
                      <a:endParaRPr lang="en-US" dirty="0"/>
                    </a:p>
                  </a:txBody>
                  <a:tcPr/>
                </a:tc>
                <a:tc hMerge="1">
                  <a:txBody>
                    <a:bodyPr/>
                    <a:lstStyle/>
                    <a:p>
                      <a:endParaRPr lang="en-US"/>
                    </a:p>
                  </a:txBody>
                  <a:tcPr/>
                </a:tc>
              </a:tr>
              <a:tr h="308966">
                <a:tc gridSpan="2">
                  <a:txBody>
                    <a:bodyPr/>
                    <a:lstStyle/>
                    <a:p>
                      <a:pPr algn="l"/>
                      <a:r>
                        <a:rPr lang="en-US" sz="1200" b="1" dirty="0" smtClean="0"/>
                        <a:t>READ LESSONS</a:t>
                      </a:r>
                      <a:endParaRPr lang="en-US" sz="1200" b="1" dirty="0"/>
                    </a:p>
                  </a:txBody>
                  <a:tcPr>
                    <a:solidFill>
                      <a:schemeClr val="accent4">
                        <a:lumMod val="40000"/>
                        <a:lumOff val="60000"/>
                      </a:schemeClr>
                    </a:solidFill>
                  </a:tcPr>
                </a:tc>
                <a:tc hMerge="1">
                  <a:txBody>
                    <a:bodyPr/>
                    <a:lstStyle/>
                    <a:p>
                      <a:endParaRPr lang="en-US"/>
                    </a:p>
                  </a:txBody>
                  <a:tcPr/>
                </a:tc>
              </a:tr>
              <a:tr h="0">
                <a:tc>
                  <a:txBody>
                    <a:bodyPr/>
                    <a:lstStyle/>
                    <a:p>
                      <a:pPr algn="l"/>
                      <a:r>
                        <a:rPr lang="en-US" sz="1100" dirty="0" smtClean="0"/>
                        <a:t>Lesson  1 - T – Part 1: </a:t>
                      </a:r>
                      <a:r>
                        <a:rPr lang="en-US" sz="1100" baseline="0" dirty="0" smtClean="0"/>
                        <a:t> </a:t>
                      </a:r>
                      <a:r>
                        <a:rPr lang="en-US" sz="1100" dirty="0" smtClean="0"/>
                        <a:t>Identifying</a:t>
                      </a:r>
                      <a:r>
                        <a:rPr lang="en-US" sz="1100" baseline="0" dirty="0" smtClean="0"/>
                        <a:t> the Topic K – 6 Generic Lesson</a:t>
                      </a:r>
                      <a:endParaRPr lang="en-US" sz="1100" dirty="0"/>
                    </a:p>
                  </a:txBody>
                  <a:tcPr anchor="ctr">
                    <a:solidFill>
                      <a:schemeClr val="accent4">
                        <a:lumMod val="20000"/>
                        <a:lumOff val="80000"/>
                      </a:schemeClr>
                    </a:solidFill>
                  </a:tcPr>
                </a:tc>
                <a:tc>
                  <a:txBody>
                    <a:bodyPr/>
                    <a:lstStyle/>
                    <a:p>
                      <a:pPr algn="ctr"/>
                      <a:r>
                        <a:rPr lang="en-US" sz="1100" b="1" dirty="0" smtClean="0"/>
                        <a:t>8</a:t>
                      </a:r>
                      <a:endParaRPr lang="en-US" sz="1100" b="1" dirty="0"/>
                    </a:p>
                  </a:txBody>
                  <a:tcPr anchor="ctr">
                    <a:solidFill>
                      <a:schemeClr val="accent4">
                        <a:lumMod val="20000"/>
                        <a:lumOff val="80000"/>
                      </a:schemeClr>
                    </a:solidFill>
                  </a:tcPr>
                </a:tc>
              </a:tr>
              <a:tr h="0">
                <a:tc>
                  <a:txBody>
                    <a:bodyPr/>
                    <a:lstStyle/>
                    <a:p>
                      <a:pPr algn="l"/>
                      <a:r>
                        <a:rPr lang="en-US" sz="1100" b="1" dirty="0" smtClean="0"/>
                        <a:t>Grade 4 Suggestions for Identifying the Topic</a:t>
                      </a:r>
                      <a:endParaRPr lang="en-US" sz="1100" b="1" dirty="0"/>
                    </a:p>
                  </a:txBody>
                  <a:tcPr anchor="ctr">
                    <a:solidFill>
                      <a:schemeClr val="accent4">
                        <a:lumMod val="40000"/>
                        <a:lumOff val="60000"/>
                      </a:schemeClr>
                    </a:solidFill>
                  </a:tcPr>
                </a:tc>
                <a:tc>
                  <a:txBody>
                    <a:bodyPr/>
                    <a:lstStyle/>
                    <a:p>
                      <a:pPr algn="ctr"/>
                      <a:r>
                        <a:rPr lang="en-US" sz="1100" b="1" dirty="0" smtClean="0"/>
                        <a:t>9</a:t>
                      </a:r>
                      <a:endParaRPr lang="en-US" sz="1100" b="1" dirty="0"/>
                    </a:p>
                  </a:txBody>
                  <a:tcPr anchor="ctr">
                    <a:solidFill>
                      <a:schemeClr val="accent4">
                        <a:lumMod val="40000"/>
                        <a:lumOff val="60000"/>
                      </a:schemeClr>
                    </a:solidFill>
                  </a:tcPr>
                </a:tc>
              </a:tr>
              <a:tr h="163707">
                <a:tc>
                  <a:txBody>
                    <a:bodyPr/>
                    <a:lstStyle/>
                    <a:p>
                      <a:pPr algn="l"/>
                      <a:r>
                        <a:rPr lang="en-US" sz="1100" dirty="0" smtClean="0"/>
                        <a:t>Lesson  1 - T</a:t>
                      </a:r>
                      <a:r>
                        <a:rPr lang="en-US" sz="1100" baseline="0" dirty="0" smtClean="0"/>
                        <a:t> – Part 2:  </a:t>
                      </a:r>
                      <a:r>
                        <a:rPr lang="en-US" sz="1100" dirty="0" smtClean="0"/>
                        <a:t>Identifying the Topic Sentence (Main Idea) K-6 Generic Lesson</a:t>
                      </a:r>
                      <a:endParaRPr lang="en-US" sz="1100" dirty="0"/>
                    </a:p>
                  </a:txBody>
                  <a:tcPr anchor="ctr">
                    <a:solidFill>
                      <a:schemeClr val="accent4">
                        <a:lumMod val="20000"/>
                        <a:lumOff val="80000"/>
                      </a:schemeClr>
                    </a:solidFill>
                  </a:tcPr>
                </a:tc>
                <a:tc>
                  <a:txBody>
                    <a:bodyPr/>
                    <a:lstStyle/>
                    <a:p>
                      <a:pPr algn="ctr"/>
                      <a:r>
                        <a:rPr lang="en-US" sz="1100" b="1" dirty="0" smtClean="0"/>
                        <a:t>10</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Sentence (M.I.)</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lumMod val="40000"/>
                        <a:lumOff val="60000"/>
                      </a:schemeClr>
                    </a:solidFill>
                  </a:tcPr>
                </a:tc>
                <a:tc>
                  <a:txBody>
                    <a:bodyPr/>
                    <a:lstStyle/>
                    <a:p>
                      <a:pPr algn="ctr"/>
                      <a:r>
                        <a:rPr lang="en-US" sz="1100" b="1" dirty="0" smtClean="0"/>
                        <a:t>11</a:t>
                      </a:r>
                      <a:endParaRPr lang="en-US" sz="1100" b="1" dirty="0"/>
                    </a:p>
                  </a:txBody>
                  <a:tcPr anchor="ctr">
                    <a:solidFill>
                      <a:schemeClr val="accent4">
                        <a:lumMod val="40000"/>
                        <a:lumOff val="60000"/>
                      </a:schemeClr>
                    </a:solidFill>
                  </a:tcPr>
                </a:tc>
              </a:tr>
              <a:tr h="0">
                <a:tc>
                  <a:txBody>
                    <a:bodyPr/>
                    <a:lstStyle/>
                    <a:p>
                      <a:pPr algn="l"/>
                      <a:r>
                        <a:rPr lang="en-US" sz="1100" dirty="0" smtClean="0"/>
                        <a:t>Lesson </a:t>
                      </a:r>
                      <a:r>
                        <a:rPr lang="en-US" sz="1100" baseline="0" dirty="0" smtClean="0"/>
                        <a:t> 2– B:  Identifying the Background Knowledge/Hook K-6 Generic Lesson (two parts of a Bridge)</a:t>
                      </a:r>
                      <a:endParaRPr lang="en-US" sz="1100" dirty="0"/>
                    </a:p>
                  </a:txBody>
                  <a:tcPr anchor="ctr">
                    <a:solidFill>
                      <a:schemeClr val="accent4">
                        <a:lumMod val="20000"/>
                        <a:lumOff val="80000"/>
                      </a:schemeClr>
                    </a:solidFill>
                  </a:tcPr>
                </a:tc>
                <a:tc>
                  <a:txBody>
                    <a:bodyPr/>
                    <a:lstStyle/>
                    <a:p>
                      <a:pPr algn="ctr"/>
                      <a:r>
                        <a:rPr lang="en-US" sz="1100" b="1" dirty="0" smtClean="0"/>
                        <a:t>12</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Identifying the Background Knowledge and Hook (two parts of a Bridge</a:t>
                      </a:r>
                    </a:p>
                  </a:txBody>
                  <a:tcPr anchor="ctr">
                    <a:solidFill>
                      <a:schemeClr val="accent4">
                        <a:lumMod val="40000"/>
                        <a:lumOff val="60000"/>
                      </a:schemeClr>
                    </a:solidFill>
                  </a:tcPr>
                </a:tc>
                <a:tc>
                  <a:txBody>
                    <a:bodyPr/>
                    <a:lstStyle/>
                    <a:p>
                      <a:pPr algn="ctr"/>
                      <a:r>
                        <a:rPr lang="en-US" sz="1100" b="1" dirty="0" smtClean="0"/>
                        <a:t>13</a:t>
                      </a:r>
                      <a:endParaRPr lang="en-US" sz="1100" b="1" dirty="0"/>
                    </a:p>
                  </a:txBody>
                  <a:tcPr anchor="ctr">
                    <a:solidFill>
                      <a:schemeClr val="accent4">
                        <a:lumMod val="40000"/>
                        <a:lumOff val="60000"/>
                      </a:schemeClr>
                    </a:solidFill>
                  </a:tcPr>
                </a:tc>
              </a:tr>
              <a:tr h="0">
                <a:tc>
                  <a:txBody>
                    <a:bodyPr/>
                    <a:lstStyle/>
                    <a:p>
                      <a:pPr algn="l"/>
                      <a:endParaRPr lang="en-US" sz="300" dirty="0"/>
                    </a:p>
                  </a:txBody>
                  <a:tcPr anchor="ctr">
                    <a:solidFill>
                      <a:schemeClr val="bg1">
                        <a:lumMod val="50000"/>
                      </a:schemeClr>
                    </a:solidFill>
                  </a:tcPr>
                </a:tc>
                <a:tc>
                  <a:txBody>
                    <a:bodyPr/>
                    <a:lstStyle/>
                    <a:p>
                      <a:endParaRPr lang="en-US"/>
                    </a:p>
                  </a:txBody>
                  <a:tcPr anchor="ctr">
                    <a:solidFill>
                      <a:schemeClr val="bg1">
                        <a:lumMod val="50000"/>
                      </a:schemeClr>
                    </a:solidFill>
                  </a:tcPr>
                </a:tc>
              </a:tr>
              <a:tr h="0">
                <a:tc>
                  <a:txBody>
                    <a:bodyPr/>
                    <a:lstStyle/>
                    <a:p>
                      <a:pPr algn="l"/>
                      <a:r>
                        <a:rPr lang="en-US" sz="1200" b="1" dirty="0" smtClean="0"/>
                        <a:t>WRITE</a:t>
                      </a:r>
                      <a:r>
                        <a:rPr lang="en-US" sz="1200" b="1" baseline="0" dirty="0" smtClean="0"/>
                        <a:t> TO REVISE LESSONS</a:t>
                      </a:r>
                      <a:endParaRPr lang="en-US" sz="1200" b="1" dirty="0"/>
                    </a:p>
                  </a:txBody>
                  <a:tcPr anchor="ctr">
                    <a:solidFill>
                      <a:schemeClr val="accent6">
                        <a:lumMod val="40000"/>
                        <a:lumOff val="60000"/>
                      </a:schemeClr>
                    </a:solidFill>
                  </a:tcPr>
                </a:tc>
                <a:tc>
                  <a:txBody>
                    <a:bodyPr/>
                    <a:lstStyle/>
                    <a:p>
                      <a:endParaRPr lang="en-US"/>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3 - T – Part 1:  Identifying the Topic , (What is a draft) K – 6 Generic Lesson</a:t>
                      </a:r>
                    </a:p>
                  </a:txBody>
                  <a:tcPr anchor="ctr">
                    <a:solidFill>
                      <a:schemeClr val="accent6">
                        <a:lumMod val="20000"/>
                        <a:lumOff val="80000"/>
                      </a:schemeClr>
                    </a:solidFill>
                  </a:tcPr>
                </a:tc>
                <a:tc>
                  <a:txBody>
                    <a:bodyPr/>
                    <a:lstStyle/>
                    <a:p>
                      <a:pPr algn="ctr"/>
                      <a:r>
                        <a:rPr lang="en-US" sz="1100" b="1" dirty="0" smtClean="0"/>
                        <a:t>14</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(What is a draft)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1100" b="1" dirty="0" smtClean="0"/>
                        <a:t>15</a:t>
                      </a:r>
                      <a:endParaRPr lang="en-US" sz="1100" b="1" dirty="0"/>
                    </a:p>
                  </a:txBody>
                  <a:tcPr anchor="ctr">
                    <a:solidFill>
                      <a:schemeClr val="accent6">
                        <a:lumMod val="40000"/>
                        <a:lumOff val="60000"/>
                      </a:schemeClr>
                    </a:solidFill>
                  </a:tcPr>
                </a:tc>
              </a:tr>
              <a:tr h="0">
                <a:tc>
                  <a:txBody>
                    <a:bodyPr/>
                    <a:lstStyle/>
                    <a:p>
                      <a:pPr algn="l"/>
                      <a:r>
                        <a:rPr lang="en-US" sz="1100" dirty="0" smtClean="0"/>
                        <a:t>Lesson 3 – T – Part 2:</a:t>
                      </a:r>
                      <a:r>
                        <a:rPr lang="en-US" sz="1100" baseline="0" dirty="0" smtClean="0"/>
                        <a:t> </a:t>
                      </a:r>
                      <a:r>
                        <a:rPr lang="en-US" sz="1100" dirty="0" smtClean="0"/>
                        <a:t>Revising a Pre-Selected Topic Sentence K – 6 Generic Lesson</a:t>
                      </a:r>
                      <a:endParaRPr lang="en-US" sz="1100" dirty="0"/>
                    </a:p>
                  </a:txBody>
                  <a:tcPr anchor="ctr">
                    <a:solidFill>
                      <a:schemeClr val="accent6">
                        <a:lumMod val="20000"/>
                        <a:lumOff val="80000"/>
                      </a:schemeClr>
                    </a:solidFill>
                  </a:tcPr>
                </a:tc>
                <a:tc>
                  <a:txBody>
                    <a:bodyPr/>
                    <a:lstStyle/>
                    <a:p>
                      <a:pPr algn="ctr"/>
                      <a:r>
                        <a:rPr lang="en-US" sz="1100" b="1" dirty="0" smtClean="0"/>
                        <a:t>16</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Revising a Pre-Selected Topic Sentence</a:t>
                      </a:r>
                    </a:p>
                  </a:txBody>
                  <a:tcPr anchor="ctr">
                    <a:solidFill>
                      <a:schemeClr val="accent6">
                        <a:lumMod val="40000"/>
                        <a:lumOff val="60000"/>
                      </a:schemeClr>
                    </a:solidFill>
                  </a:tcPr>
                </a:tc>
                <a:tc>
                  <a:txBody>
                    <a:bodyPr/>
                    <a:lstStyle/>
                    <a:p>
                      <a:pPr algn="ctr"/>
                      <a:r>
                        <a:rPr lang="en-US" sz="1100" b="1" dirty="0" smtClean="0"/>
                        <a:t>17</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4 – B Revising Pre-Selected Background Knowledge  Sentences K – 6 Generic Lesson</a:t>
                      </a:r>
                    </a:p>
                  </a:txBody>
                  <a:tcPr anchor="ctr">
                    <a:solidFill>
                      <a:schemeClr val="accent6">
                        <a:lumMod val="20000"/>
                        <a:lumOff val="80000"/>
                      </a:schemeClr>
                    </a:solidFill>
                  </a:tcPr>
                </a:tc>
                <a:tc>
                  <a:txBody>
                    <a:bodyPr/>
                    <a:lstStyle/>
                    <a:p>
                      <a:pPr algn="ctr"/>
                      <a:r>
                        <a:rPr lang="en-US" sz="1100" b="1" dirty="0" smtClean="0"/>
                        <a:t>18-19</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6">
                        <a:lumMod val="40000"/>
                        <a:lumOff val="60000"/>
                      </a:schemeClr>
                    </a:solidFill>
                  </a:tcPr>
                </a:tc>
                <a:tc>
                  <a:txBody>
                    <a:bodyPr/>
                    <a:lstStyle/>
                    <a:p>
                      <a:pPr algn="ctr"/>
                      <a:r>
                        <a:rPr lang="en-US" sz="1100" b="1" dirty="0" smtClean="0"/>
                        <a:t>20</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Revising Pre-Selected Background Knowledge Sentences</a:t>
                      </a:r>
                    </a:p>
                  </a:txBody>
                  <a:tcPr anchor="ctr">
                    <a:solidFill>
                      <a:schemeClr val="accent6">
                        <a:lumMod val="20000"/>
                        <a:lumOff val="80000"/>
                      </a:schemeClr>
                    </a:solidFill>
                  </a:tcPr>
                </a:tc>
                <a:tc>
                  <a:txBody>
                    <a:bodyPr/>
                    <a:lstStyle/>
                    <a:p>
                      <a:pPr algn="ctr"/>
                      <a:r>
                        <a:rPr lang="en-US" sz="1100" b="1" dirty="0" smtClean="0"/>
                        <a:t>21</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5 – B Revising a Pre-Selected Hook Sentence K – 6 Generic Lesson</a:t>
                      </a:r>
                    </a:p>
                  </a:txBody>
                  <a:tcPr anchor="ctr">
                    <a:solidFill>
                      <a:schemeClr val="accent6">
                        <a:lumMod val="40000"/>
                        <a:lumOff val="60000"/>
                      </a:schemeClr>
                    </a:solidFill>
                  </a:tcPr>
                </a:tc>
                <a:tc>
                  <a:txBody>
                    <a:bodyPr/>
                    <a:lstStyle/>
                    <a:p>
                      <a:pPr algn="ctr"/>
                      <a:r>
                        <a:rPr lang="en-US" sz="1100" b="1" dirty="0" smtClean="0"/>
                        <a:t>22</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Revising a Pre-Selected Hook Sentence</a:t>
                      </a:r>
                    </a:p>
                  </a:txBody>
                  <a:tcPr anchor="ctr">
                    <a:solidFill>
                      <a:schemeClr val="accent6">
                        <a:lumMod val="20000"/>
                        <a:lumOff val="80000"/>
                      </a:schemeClr>
                    </a:solidFill>
                  </a:tcPr>
                </a:tc>
                <a:tc>
                  <a:txBody>
                    <a:bodyPr/>
                    <a:lstStyle/>
                    <a:p>
                      <a:pPr algn="ctr"/>
                      <a:r>
                        <a:rPr lang="en-US" sz="1100" b="1" dirty="0" smtClean="0"/>
                        <a:t>23</a:t>
                      </a:r>
                      <a:endParaRPr lang="en-US" sz="1100" b="1" dirty="0"/>
                    </a:p>
                  </a:txBody>
                  <a:tcPr anchor="ctr">
                    <a:solidFill>
                      <a:schemeClr val="accent6">
                        <a:lumMod val="20000"/>
                        <a:lumOff val="80000"/>
                      </a:schemeClr>
                    </a:solidFill>
                  </a:tcPr>
                </a:tc>
              </a:tr>
              <a:tr h="0">
                <a:tc gridSpan="2">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50000"/>
                      </a:schemeClr>
                    </a:solidFill>
                  </a:tcPr>
                </a:tc>
                <a:tc hMerge="1">
                  <a:txBody>
                    <a:bodyPr/>
                    <a:lstStyle/>
                    <a:p>
                      <a:endParaRPr lang="en-US"/>
                    </a:p>
                  </a:txBody>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WRITE a BRIEF TEXT LESSONS</a:t>
                      </a:r>
                    </a:p>
                  </a:txBody>
                  <a:tcPr anchor="ctr">
                    <a:solidFill>
                      <a:schemeClr val="accent2">
                        <a:lumMod val="40000"/>
                        <a:lumOff val="60000"/>
                      </a:schemeClr>
                    </a:solidFill>
                  </a:tcPr>
                </a:tc>
                <a:tc>
                  <a:txBody>
                    <a:bodyPr/>
                    <a:lstStyle/>
                    <a:p>
                      <a:endParaRPr lang="en-US"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6 - T – Part 1:  Identifying the Topic in a Text With no Introduction K – 6 Generic Lesson</a:t>
                      </a:r>
                    </a:p>
                  </a:txBody>
                  <a:tcPr anchor="ctr">
                    <a:solidFill>
                      <a:schemeClr val="accent2">
                        <a:lumMod val="20000"/>
                        <a:lumOff val="80000"/>
                      </a:schemeClr>
                    </a:solidFill>
                  </a:tcPr>
                </a:tc>
                <a:tc>
                  <a:txBody>
                    <a:bodyPr/>
                    <a:lstStyle/>
                    <a:p>
                      <a:pPr algn="ctr"/>
                      <a:r>
                        <a:rPr lang="en-US" sz="1200" b="1" dirty="0" smtClean="0"/>
                        <a:t>24</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in a Text With no Introduction</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2">
                        <a:lumMod val="40000"/>
                        <a:lumOff val="60000"/>
                      </a:schemeClr>
                    </a:solidFill>
                  </a:tcPr>
                </a:tc>
                <a:tc>
                  <a:txBody>
                    <a:bodyPr/>
                    <a:lstStyle/>
                    <a:p>
                      <a:pPr algn="ctr"/>
                      <a:r>
                        <a:rPr lang="en-US" sz="1200" b="1" dirty="0" smtClean="0"/>
                        <a:t>25</a:t>
                      </a:r>
                      <a:endParaRPr lang="en-US" sz="1200" b="1" dirty="0"/>
                    </a:p>
                  </a:txBody>
                  <a:tcPr anchor="ctr">
                    <a:solidFill>
                      <a:schemeClr val="accent2">
                        <a:lumMod val="40000"/>
                        <a:lumOff val="60000"/>
                      </a:schemeClr>
                    </a:solidFill>
                  </a:tcPr>
                </a:tc>
              </a:tr>
              <a:tr h="0">
                <a:tc>
                  <a:txBody>
                    <a:bodyPr/>
                    <a:lstStyle/>
                    <a:p>
                      <a:pPr algn="l"/>
                      <a:r>
                        <a:rPr lang="en-US" sz="1100" dirty="0" smtClean="0"/>
                        <a:t>Lesson </a:t>
                      </a:r>
                      <a:r>
                        <a:rPr lang="en-US" sz="1100" baseline="0" dirty="0" smtClean="0"/>
                        <a:t> 6 </a:t>
                      </a:r>
                      <a:r>
                        <a:rPr lang="en-US" sz="1100" dirty="0" smtClean="0"/>
                        <a:t>– T – Part 2:</a:t>
                      </a:r>
                      <a:r>
                        <a:rPr lang="en-US" sz="1100" baseline="0" dirty="0" smtClean="0"/>
                        <a:t> Writing a Topic Sentence for a Text With no Introduction K-6 Generic Lesson</a:t>
                      </a:r>
                      <a:endParaRPr lang="en-US" sz="1100" dirty="0" smtClean="0"/>
                    </a:p>
                  </a:txBody>
                  <a:tcPr anchor="ctr">
                    <a:solidFill>
                      <a:schemeClr val="accent2">
                        <a:lumMod val="20000"/>
                        <a:lumOff val="80000"/>
                      </a:schemeClr>
                    </a:solidFill>
                  </a:tcPr>
                </a:tc>
                <a:tc>
                  <a:txBody>
                    <a:bodyPr/>
                    <a:lstStyle/>
                    <a:p>
                      <a:pPr algn="ctr"/>
                      <a:r>
                        <a:rPr lang="en-US" sz="1200" b="1" dirty="0" smtClean="0"/>
                        <a:t>26-27</a:t>
                      </a:r>
                      <a:endParaRPr lang="en-US" sz="1200" b="1" dirty="0"/>
                    </a:p>
                  </a:txBody>
                  <a:tcPr anchor="ctr">
                    <a:solidFill>
                      <a:schemeClr val="accent2">
                        <a:lumMod val="20000"/>
                        <a:lumOff val="80000"/>
                      </a:schemeClr>
                    </a:solidFill>
                  </a:tcPr>
                </a:tc>
              </a:tr>
              <a:tr h="0">
                <a:tc>
                  <a:txBody>
                    <a:bodyPr/>
                    <a:lstStyle/>
                    <a:p>
                      <a:pPr algn="l"/>
                      <a:r>
                        <a:rPr lang="en-US" sz="1100" dirty="0" smtClean="0"/>
                        <a:t>Blank Notes Page</a:t>
                      </a:r>
                    </a:p>
                  </a:txBody>
                  <a:tcPr anchor="ctr">
                    <a:solidFill>
                      <a:schemeClr val="accent2">
                        <a:lumMod val="40000"/>
                        <a:lumOff val="60000"/>
                      </a:schemeClr>
                    </a:solidFill>
                  </a:tcPr>
                </a:tc>
                <a:tc>
                  <a:txBody>
                    <a:bodyPr/>
                    <a:lstStyle/>
                    <a:p>
                      <a:pPr algn="ctr"/>
                      <a:r>
                        <a:rPr lang="en-US" sz="1200" b="1" dirty="0" smtClean="0"/>
                        <a:t>28</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Writing a Topic Sentence for a Text With no Introduction</a:t>
                      </a:r>
                    </a:p>
                  </a:txBody>
                  <a:tcPr anchor="ctr">
                    <a:solidFill>
                      <a:schemeClr val="accent2">
                        <a:lumMod val="20000"/>
                        <a:lumOff val="80000"/>
                      </a:schemeClr>
                    </a:solidFill>
                  </a:tcPr>
                </a:tc>
                <a:tc>
                  <a:txBody>
                    <a:bodyPr/>
                    <a:lstStyle/>
                    <a:p>
                      <a:pPr algn="ctr"/>
                      <a:r>
                        <a:rPr lang="en-US" sz="1200" b="1" dirty="0" smtClean="0"/>
                        <a:t>29-30</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31</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7– B  Writing Background Knowledge Sentences  for a Text With no Introduction K – 6 Generic</a:t>
                      </a:r>
                    </a:p>
                  </a:txBody>
                  <a:tcPr anchor="ctr">
                    <a:solidFill>
                      <a:schemeClr val="accent2">
                        <a:lumMod val="20000"/>
                        <a:lumOff val="80000"/>
                      </a:schemeClr>
                    </a:solidFill>
                  </a:tcPr>
                </a:tc>
                <a:tc>
                  <a:txBody>
                    <a:bodyPr/>
                    <a:lstStyle/>
                    <a:p>
                      <a:pPr algn="ctr"/>
                      <a:r>
                        <a:rPr lang="en-US" sz="1200" b="1" dirty="0" smtClean="0"/>
                        <a:t>32-33</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34</a:t>
                      </a:r>
                      <a:endParaRPr lang="en-US" sz="1200" b="1" dirty="0"/>
                    </a:p>
                  </a:txBody>
                  <a:tcPr anchor="ctr">
                    <a:solidFill>
                      <a:schemeClr val="accent2">
                        <a:lumMod val="40000"/>
                        <a:lumOff val="6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Writing Background Knowledge Sentences for a Text With no Introduction</a:t>
                      </a:r>
                    </a:p>
                  </a:txBody>
                  <a:tcPr anchor="ctr">
                    <a:solidFill>
                      <a:schemeClr val="accent2">
                        <a:lumMod val="20000"/>
                        <a:lumOff val="80000"/>
                      </a:schemeClr>
                    </a:solidFill>
                  </a:tcPr>
                </a:tc>
                <a:tc>
                  <a:txBody>
                    <a:bodyPr/>
                    <a:lstStyle/>
                    <a:p>
                      <a:pPr algn="ctr"/>
                      <a:r>
                        <a:rPr lang="en-US" sz="1200" b="1" dirty="0" smtClean="0"/>
                        <a:t>35-36</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37</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8 – B  Writing a Hook Sentence for a Text With no Introduction K – 6 Generic Lessons</a:t>
                      </a:r>
                    </a:p>
                  </a:txBody>
                  <a:tcPr anchor="ctr">
                    <a:solidFill>
                      <a:schemeClr val="accent2">
                        <a:lumMod val="20000"/>
                        <a:lumOff val="80000"/>
                      </a:schemeClr>
                    </a:solidFill>
                  </a:tcPr>
                </a:tc>
                <a:tc>
                  <a:txBody>
                    <a:bodyPr/>
                    <a:lstStyle/>
                    <a:p>
                      <a:pPr algn="ctr"/>
                      <a:r>
                        <a:rPr lang="en-US" sz="1200" b="1" dirty="0" smtClean="0"/>
                        <a:t>38</a:t>
                      </a:r>
                      <a:endParaRPr lang="en-US" sz="1200" b="1" dirty="0"/>
                    </a:p>
                  </a:txBody>
                  <a:tcPr anchor="ctr">
                    <a:solidFill>
                      <a:schemeClr val="accent2">
                        <a:lumMod val="20000"/>
                        <a:lumOff val="8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4  Suggestions for Writing a Hook Sentence for a Text With no Introduction</a:t>
                      </a:r>
                    </a:p>
                  </a:txBody>
                  <a:tcPr anchor="ctr">
                    <a:solidFill>
                      <a:schemeClr val="accent2">
                        <a:lumMod val="40000"/>
                        <a:lumOff val="60000"/>
                      </a:schemeClr>
                    </a:solidFill>
                  </a:tcPr>
                </a:tc>
                <a:tc>
                  <a:txBody>
                    <a:bodyPr/>
                    <a:lstStyle/>
                    <a:p>
                      <a:pPr algn="ctr"/>
                      <a:r>
                        <a:rPr lang="en-US" sz="1200" b="1" dirty="0" smtClean="0"/>
                        <a:t>39-40</a:t>
                      </a:r>
                      <a:endParaRPr lang="en-US" sz="1200" b="1" dirty="0"/>
                    </a:p>
                  </a:txBody>
                  <a:tcPr anchor="ct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a:xfrm>
            <a:off x="6023610" y="9522883"/>
            <a:ext cx="1748790" cy="535517"/>
          </a:xfrm>
        </p:spPr>
        <p:txBody>
          <a:bodyPr/>
          <a:lstStyle/>
          <a:p>
            <a:fld id="{CBAC3556-5FAF-4CEF-BDF2-3BC833A9967C}" type="slidenum">
              <a:rPr lang="en-US" smtClean="0"/>
              <a:t>7</a:t>
            </a:fld>
            <a:endParaRPr lang="en-US" dirty="0"/>
          </a:p>
        </p:txBody>
      </p:sp>
      <p:sp>
        <p:nvSpPr>
          <p:cNvPr id="4" name="Date Placeholder 3"/>
          <p:cNvSpPr>
            <a:spLocks noGrp="1"/>
          </p:cNvSpPr>
          <p:nvPr>
            <p:ph type="dt" sz="half" idx="10"/>
          </p:nvPr>
        </p:nvSpPr>
        <p:spPr>
          <a:xfrm>
            <a:off x="242888" y="9466116"/>
            <a:ext cx="1748790" cy="535517"/>
          </a:xfrm>
        </p:spPr>
        <p:txBody>
          <a:bodyPr/>
          <a:lstStyle/>
          <a:p>
            <a:r>
              <a:rPr lang="en-US" smtClean="0"/>
              <a:t>10-2-16</a:t>
            </a:r>
            <a:endParaRPr lang="en-US" dirty="0"/>
          </a:p>
        </p:txBody>
      </p:sp>
    </p:spTree>
    <p:extLst>
      <p:ext uri="{BB962C8B-B14F-4D97-AF65-F5344CB8AC3E}">
        <p14:creationId xmlns:p14="http://schemas.microsoft.com/office/powerpoint/2010/main" val="173889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26671"/>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31" y="0"/>
            <a:ext cx="1669347" cy="1531030"/>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3096187121"/>
              </p:ext>
            </p:extLst>
          </p:nvPr>
        </p:nvGraphicFramePr>
        <p:xfrm>
          <a:off x="129276" y="1095840"/>
          <a:ext cx="7556765" cy="8873464"/>
        </p:xfrm>
        <a:graphic>
          <a:graphicData uri="http://schemas.openxmlformats.org/drawingml/2006/table">
            <a:tbl>
              <a:tblPr firstRow="1" bandRow="1">
                <a:noFill/>
              </a:tblPr>
              <a:tblGrid>
                <a:gridCol w="311269"/>
                <a:gridCol w="2591598"/>
                <a:gridCol w="304941"/>
                <a:gridCol w="161965"/>
                <a:gridCol w="2077460"/>
                <a:gridCol w="1011629"/>
                <a:gridCol w="161048"/>
                <a:gridCol w="936855"/>
              </a:tblGrid>
              <a:tr h="532650">
                <a:tc rowSpan="2" gridSpan="3">
                  <a:txBody>
                    <a:bodyPr/>
                    <a:lstStyle/>
                    <a:p>
                      <a:pPr marL="0" marR="0" lvl="0" indent="0" algn="l" rtl="0">
                        <a:spcBef>
                          <a:spcPts val="0"/>
                        </a:spcBef>
                        <a:buSzPct val="25000"/>
                        <a:buNone/>
                      </a:pPr>
                      <a:r>
                        <a:rPr lang="en-US" sz="1300" b="1" i="1" u="none" strike="noStrike" cap="none" baseline="0" dirty="0" smtClean="0">
                          <a:solidFill>
                            <a:srgbClr val="C00000"/>
                          </a:solidFill>
                        </a:rPr>
                        <a:t>Note: White-Out the title of the TEXT!</a:t>
                      </a:r>
                    </a:p>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 readers identify the Topic of a text?</a:t>
                      </a:r>
                    </a:p>
                    <a:p>
                      <a:pPr marL="0" marR="0" lvl="0" indent="0" algn="l" rtl="0">
                        <a:spcBef>
                          <a:spcPts val="0"/>
                        </a:spcBef>
                        <a:buSzPct val="25000"/>
                        <a:buNone/>
                      </a:pPr>
                      <a:r>
                        <a:rPr lang="en-US" sz="1100" b="1" i="1" u="none" strike="noStrike" cap="none" baseline="0" dirty="0" smtClean="0"/>
                        <a:t>DOK-1: Show me words to identify the topic.</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5">
                  <a:txBody>
                    <a:bodyPr/>
                    <a:lstStyle/>
                    <a:p>
                      <a:pPr marL="463550" marR="0" lvl="0" indent="0" algn="l" rtl="0">
                        <a:spcBef>
                          <a:spcPts val="0"/>
                        </a:spcBef>
                        <a:buSzPct val="25000"/>
                        <a:buNone/>
                      </a:pPr>
                      <a:r>
                        <a:rPr lang="en-US" sz="1300" b="1" u="none" strike="noStrike" cap="none" baseline="0" dirty="0" smtClean="0"/>
                        <a:t>The Introduction</a:t>
                      </a:r>
                    </a:p>
                    <a:p>
                      <a:pPr marL="463550" marR="0" lvl="0" indent="0" algn="l" rtl="0">
                        <a:spcBef>
                          <a:spcPts val="0"/>
                        </a:spcBef>
                        <a:buSzPct val="25000"/>
                        <a:buNone/>
                      </a:pPr>
                      <a:r>
                        <a:rPr lang="en-US" sz="1700" b="1" u="none" strike="noStrike" cap="none" baseline="0" dirty="0" smtClean="0"/>
                        <a:t>Lesson 1:   </a:t>
                      </a:r>
                      <a:r>
                        <a:rPr lang="en-US" sz="1300" b="1" u="none" strike="noStrike" cap="none" baseline="0" dirty="0" smtClean="0"/>
                        <a:t>DOK-1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5">
                  <a:txBody>
                    <a:bodyPr/>
                    <a:lstStyle/>
                    <a:p>
                      <a:pPr marL="1144588" marR="0" lvl="0" indent="-681038" algn="l" rtl="0">
                        <a:spcBef>
                          <a:spcPts val="0"/>
                        </a:spcBef>
                        <a:buSzPct val="25000"/>
                        <a:buNone/>
                      </a:pPr>
                      <a:r>
                        <a:rPr lang="en-US" sz="1200" b="1" u="none" strike="noStrike" cap="none" baseline="0" dirty="0" smtClean="0">
                          <a:solidFill>
                            <a:srgbClr val="C00000"/>
                          </a:solidFill>
                        </a:rPr>
                        <a:t>T</a:t>
                      </a:r>
                      <a:r>
                        <a:rPr lang="en-US" sz="1200" b="1" u="none" strike="noStrike" cap="none" baseline="0" dirty="0" smtClean="0"/>
                        <a:t> is for </a:t>
                      </a:r>
                      <a:r>
                        <a:rPr lang="en-US" sz="1200" b="1" u="sng" strike="noStrike" cap="none" baseline="0" dirty="0" smtClean="0">
                          <a:solidFill>
                            <a:srgbClr val="C00000"/>
                          </a:solidFill>
                        </a:rPr>
                        <a:t>T</a:t>
                      </a:r>
                      <a:r>
                        <a:rPr lang="en-US" sz="1200" b="1" u="sng" strike="noStrike" cap="none" baseline="0" dirty="0" smtClean="0"/>
                        <a:t>OPIC</a:t>
                      </a:r>
                    </a:p>
                    <a:p>
                      <a:pPr marL="1144588" marR="0" lvl="0" indent="-1144588" algn="l" rtl="0">
                        <a:spcBef>
                          <a:spcPts val="0"/>
                        </a:spcBef>
                        <a:buSzPct val="25000"/>
                        <a:buNone/>
                      </a:pPr>
                      <a:r>
                        <a:rPr lang="en-US" sz="1200" b="1" u="none" strike="noStrike" cap="none" baseline="0" dirty="0" smtClean="0"/>
                        <a:t>             What is a </a:t>
                      </a:r>
                      <a:r>
                        <a:rPr lang="en-US" sz="1200" b="1" u="none" strike="noStrike" cap="none" baseline="0" dirty="0" smtClean="0">
                          <a:solidFill>
                            <a:srgbClr val="C00000"/>
                          </a:solidFill>
                        </a:rPr>
                        <a:t>T</a:t>
                      </a:r>
                      <a:r>
                        <a:rPr lang="en-US" sz="1200" b="1" u="none" strike="noStrike" cap="none" baseline="0" dirty="0" smtClean="0"/>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RI.1, W.2a</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a:t>
                      </a:r>
                      <a:r>
                        <a:rPr lang="en-US" sz="1100" u="none" strike="noStrike" cap="none" baseline="0" dirty="0"/>
                        <a:t>the </a:t>
                      </a:r>
                      <a:r>
                        <a:rPr lang="en-US" sz="1100" u="none" strike="noStrike" cap="none" baseline="0" dirty="0" smtClean="0"/>
                        <a:t>Topic </a:t>
                      </a:r>
                      <a:r>
                        <a:rPr lang="en-US" sz="1100" u="none" strike="noStrike" cap="none" baseline="0" dirty="0"/>
                        <a:t>of a paragraph or a text.  </a:t>
                      </a:r>
                    </a:p>
                    <a:p>
                      <a:pPr marL="168275" marR="0" lvl="0" indent="58738" algn="l" rtl="0">
                        <a:spcBef>
                          <a:spcPts val="0"/>
                        </a:spcBef>
                        <a:buClr>
                          <a:schemeClr val="dk1"/>
                        </a:buClr>
                        <a:buSzPct val="100000"/>
                        <a:buFont typeface="Arial"/>
                        <a:buChar char="•"/>
                      </a:pPr>
                      <a:r>
                        <a:rPr lang="en-US" sz="1100" u="none" strike="noStrike" cap="none" baseline="0" dirty="0"/>
                        <a:t>I can explain how </a:t>
                      </a:r>
                      <a:r>
                        <a:rPr lang="en-US" sz="1100" u="none" strike="noStrike" cap="none" baseline="0" dirty="0" smtClean="0"/>
                        <a:t>I identified the Topic of a paragraph or text.</a:t>
                      </a:r>
                      <a:endParaRPr lang="en-US" sz="1100" u="none" strike="noStrike" cap="none" baseline="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r>
              <a:tr h="28825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r>
                        <a:rPr lang="en-US" sz="1100" b="1" dirty="0" smtClean="0"/>
                        <a:t>Know</a:t>
                      </a:r>
                      <a:r>
                        <a:rPr lang="en-US" sz="1100" b="1" baseline="0" dirty="0" smtClean="0"/>
                        <a:t> and New </a:t>
                      </a:r>
                      <a:r>
                        <a:rPr lang="en-US" sz="1100" b="0" i="1" baseline="0" dirty="0" smtClean="0"/>
                        <a:t>Examples</a:t>
                      </a:r>
                      <a:endParaRPr lang="en-US" sz="1100" b="0" i="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Introduction</a:t>
                      </a:r>
                      <a:r>
                        <a:rPr lang="en-US" sz="1200" b="1" u="sng" baseline="0" dirty="0" smtClean="0"/>
                        <a:t> - </a:t>
                      </a:r>
                      <a:r>
                        <a:rPr lang="en-US" sz="1200" b="1" u="sng" dirty="0" smtClean="0"/>
                        <a:t>Before</a:t>
                      </a:r>
                      <a:r>
                        <a:rPr lang="en-US" sz="1200" b="1" u="sng" baseline="0" dirty="0" smtClean="0"/>
                        <a:t> Read 1-2</a:t>
                      </a:r>
                      <a:r>
                        <a:rPr lang="en-US" sz="1200" b="1" u="none" baseline="0" dirty="0" smtClean="0"/>
                        <a:t>:  </a:t>
                      </a:r>
                      <a:r>
                        <a:rPr lang="en-US" sz="1100" b="1" u="none" baseline="0" dirty="0" smtClean="0"/>
                        <a:t>Establish Background Knowledge </a:t>
                      </a:r>
                      <a:endParaRPr lang="en-US" sz="1100" b="1" u="none" dirty="0"/>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dirty="0" smtClean="0"/>
                        <a:t>:  “</a:t>
                      </a:r>
                      <a:r>
                        <a:rPr lang="en-US" sz="1100" u="none" strike="noStrike" cap="none" baseline="0" dirty="0" smtClean="0"/>
                        <a:t>What </a:t>
                      </a:r>
                      <a:r>
                        <a:rPr lang="en-US" sz="1100" u="none" strike="noStrike" cap="none" baseline="0" dirty="0"/>
                        <a:t>do you already know about </a:t>
                      </a:r>
                      <a:r>
                        <a:rPr lang="en-US" sz="1100" u="sng" strike="noStrike" cap="none" baseline="0" dirty="0" smtClean="0"/>
                        <a:t>________</a:t>
                      </a:r>
                      <a:r>
                        <a:rPr lang="en-US" sz="1100" u="none" strike="noStrike" cap="none" baseline="0" dirty="0" smtClean="0"/>
                        <a:t>(the subject/theme)?</a:t>
                      </a:r>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u="none" strike="noStrike" cap="none" baseline="0" dirty="0" smtClean="0">
                          <a:solidFill>
                            <a:srgbClr val="C00000"/>
                          </a:solidFill>
                        </a:rPr>
                        <a:t>Activity</a:t>
                      </a:r>
                      <a:r>
                        <a:rPr lang="en-US" sz="1100" u="none" strike="noStrike" cap="none" baseline="0" dirty="0" smtClean="0"/>
                        <a:t>: List ideas on chart under the </a:t>
                      </a:r>
                      <a:r>
                        <a:rPr lang="en-US" sz="1400" b="1" u="sng" strike="noStrike" cap="none" baseline="0" dirty="0"/>
                        <a:t>K</a:t>
                      </a:r>
                      <a:r>
                        <a:rPr lang="en-US" sz="1100" u="none" strike="noStrike" cap="none" baseline="0" dirty="0"/>
                        <a:t> of the  </a:t>
                      </a:r>
                      <a:r>
                        <a:rPr lang="en-US" sz="1100" b="1" i="1" u="none" strike="noStrike" cap="none" baseline="0" dirty="0"/>
                        <a:t>What I </a:t>
                      </a:r>
                      <a:r>
                        <a:rPr lang="en-US" sz="1100" b="1" i="1" u="none" strike="noStrike" cap="none" baseline="0" dirty="0" smtClean="0"/>
                        <a:t>Know </a:t>
                      </a:r>
                      <a:r>
                        <a:rPr lang="en-US" sz="1100" u="none" strike="noStrike" cap="none" baseline="0" dirty="0"/>
                        <a:t>and </a:t>
                      </a:r>
                      <a:r>
                        <a:rPr lang="en-US" sz="1100" b="1" i="1" u="none" strike="noStrike" cap="none" baseline="0" dirty="0"/>
                        <a:t>What is New </a:t>
                      </a:r>
                      <a:r>
                        <a:rPr lang="en-US" sz="1100" dirty="0" smtClean="0"/>
                        <a:t>two </a:t>
                      </a:r>
                      <a:r>
                        <a:rPr lang="en-US" sz="1100" dirty="0"/>
                        <a:t>column </a:t>
                      </a:r>
                      <a:r>
                        <a:rPr lang="en-US" sz="1100" u="none" strike="noStrike" cap="none" baseline="0" dirty="0"/>
                        <a:t>chart</a:t>
                      </a:r>
                      <a:r>
                        <a:rPr lang="en-US" sz="1100" u="none" strike="noStrike" cap="none" baseline="0" dirty="0" smtClean="0"/>
                        <a:t>.</a:t>
                      </a:r>
                      <a:endParaRPr lang="en-US" sz="1100" u="none" strike="noStrike" cap="none" baseline="0" dirty="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615937">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p>
                      <a:pPr marL="115888" indent="-115888" algn="l">
                        <a:buFont typeface="Arial" panose="020B0604020202020204" pitchFamily="34" charset="0"/>
                        <a:buChar char="•"/>
                      </a:pPr>
                      <a:r>
                        <a:rPr lang="en-US" sz="1000" b="0" u="none" dirty="0" smtClean="0"/>
                        <a:t>rocks</a:t>
                      </a:r>
                    </a:p>
                    <a:p>
                      <a:pPr marL="115888" indent="-115888" algn="l">
                        <a:buFont typeface="Arial" panose="020B0604020202020204" pitchFamily="34" charset="0"/>
                        <a:buChar char="•"/>
                      </a:pPr>
                      <a:r>
                        <a:rPr lang="en-US" sz="1000" b="0" u="none" dirty="0" smtClean="0"/>
                        <a:t>lands on things</a:t>
                      </a:r>
                    </a:p>
                    <a:p>
                      <a:pPr marL="115888" indent="-115888" algn="l">
                        <a:buFont typeface="Arial" panose="020B0604020202020204" pitchFamily="34" charset="0"/>
                        <a:buChar char="•"/>
                      </a:pPr>
                      <a:r>
                        <a:rPr lang="en-US" sz="1000" b="0" u="none" dirty="0" smtClean="0"/>
                        <a:t>dangerous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grid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p>
                      <a:pPr marL="115888" indent="-115888" algn="l">
                        <a:buFont typeface="Arial" panose="020B0604020202020204" pitchFamily="34" charset="0"/>
                        <a:buChar char="•"/>
                      </a:pPr>
                      <a:r>
                        <a:rPr lang="en-US" sz="1000" b="0" u="none" baseline="0" dirty="0" smtClean="0"/>
                        <a:t>blocks rivers</a:t>
                      </a:r>
                    </a:p>
                    <a:p>
                      <a:pPr marL="115888" indent="-115888" algn="l">
                        <a:buFont typeface="Arial" panose="020B0604020202020204" pitchFamily="34" charset="0"/>
                        <a:buChar char="•"/>
                      </a:pPr>
                      <a:r>
                        <a:rPr lang="en-US" sz="1000" b="0" u="none" baseline="0" dirty="0" smtClean="0"/>
                        <a:t>cover homes</a:t>
                      </a:r>
                    </a:p>
                    <a:p>
                      <a:pPr marL="115888" indent="-115888" algn="l">
                        <a:buFont typeface="Arial" panose="020B0604020202020204" pitchFamily="34" charset="0"/>
                        <a:buChar char="•"/>
                      </a:pPr>
                      <a:r>
                        <a:rPr lang="en-US" sz="1000" b="0" u="none" baseline="0" dirty="0" smtClean="0"/>
                        <a:t>flooding</a:t>
                      </a:r>
                    </a:p>
                    <a:p>
                      <a:pPr marL="115888" indent="-115888" algn="l">
                        <a:buFont typeface="Arial" panose="020B0604020202020204" pitchFamily="34" charset="0"/>
                        <a:buChar char="•"/>
                      </a:pPr>
                      <a:r>
                        <a:rPr lang="en-US" sz="1000" b="0" u="none" baseline="0" dirty="0" smtClean="0"/>
                        <a:t>trees are swept away</a:t>
                      </a: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pPr algn="ct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04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p>
                      <a:pPr marL="171450" marR="0" lvl="0" indent="0" algn="l" rtl="0">
                        <a:lnSpc>
                          <a:spcPct val="100000"/>
                        </a:lnSpc>
                        <a:spcBef>
                          <a:spcPts val="0"/>
                        </a:spcBef>
                        <a:spcAft>
                          <a:spcPts val="0"/>
                        </a:spcAft>
                        <a:buClr>
                          <a:schemeClr val="dk1"/>
                        </a:buClr>
                        <a:buSzPct val="150000"/>
                        <a:buFont typeface="Arial" panose="020B0604020202020204" pitchFamily="34" charset="0"/>
                        <a:buNone/>
                      </a:pPr>
                      <a:endParaRPr lang="en-US" sz="11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n-US" sz="1200" b="1" u="sng" strike="noStrike" cap="none" baseline="0" dirty="0" smtClean="0"/>
                        <a:t>Read 1</a:t>
                      </a:r>
                      <a:r>
                        <a:rPr lang="en-US" sz="1100" b="1" u="none" strike="noStrike" cap="none" baseline="0" dirty="0" smtClean="0"/>
                        <a:t>: Set a Purpose for Reading – What is New? (choral read)</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u="none" strike="noStrike" cap="none" baseline="0" dirty="0" smtClean="0"/>
                        <a:t>     Read </a:t>
                      </a:r>
                      <a:r>
                        <a:rPr lang="en-US" sz="1100" u="none" strike="noStrike" cap="none" baseline="0" dirty="0"/>
                        <a:t>the tex</a:t>
                      </a:r>
                      <a:r>
                        <a:rPr lang="en-US" sz="1100" dirty="0"/>
                        <a:t>t chorally </a:t>
                      </a:r>
                      <a:r>
                        <a:rPr lang="en-US" sz="1100" dirty="0" smtClean="0"/>
                        <a:t>(without asking questions) to get the gist.</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t>     </a:t>
                      </a:r>
                      <a:r>
                        <a:rPr lang="en-US" sz="1100" b="1" i="1" dirty="0" smtClean="0">
                          <a:solidFill>
                            <a:srgbClr val="C00000"/>
                          </a:solidFill>
                        </a:rPr>
                        <a:t>QU</a:t>
                      </a:r>
                      <a:r>
                        <a:rPr lang="en-US" sz="1100" dirty="0" smtClean="0"/>
                        <a:t>:  </a:t>
                      </a:r>
                      <a:r>
                        <a:rPr lang="en-US" sz="1100" u="none" strike="noStrike" cap="none" baseline="0" dirty="0" smtClean="0"/>
                        <a:t>“</a:t>
                      </a:r>
                      <a:r>
                        <a:rPr lang="en-US" sz="1100" dirty="0" smtClean="0"/>
                        <a:t>W</a:t>
                      </a:r>
                      <a:r>
                        <a:rPr lang="en-US" sz="1100" u="none" strike="noStrike" cap="none" baseline="0" dirty="0" smtClean="0"/>
                        <a:t>hat </a:t>
                      </a:r>
                      <a:r>
                        <a:rPr lang="en-US" sz="1100" b="1" u="none" strike="noStrike" cap="none" baseline="0" dirty="0"/>
                        <a:t>new facts or ideas </a:t>
                      </a:r>
                      <a:r>
                        <a:rPr lang="en-US" sz="1100" u="none" strike="noStrike" cap="none" baseline="0" dirty="0"/>
                        <a:t>did you learn </a:t>
                      </a:r>
                      <a:r>
                        <a:rPr lang="en-US" sz="1100" u="none" strike="noStrike" cap="none" baseline="0" dirty="0" smtClean="0"/>
                        <a:t>________________?” </a:t>
                      </a:r>
                    </a:p>
                    <a:p>
                      <a:pPr marL="401638" marR="0" lvl="0" indent="-233363" algn="l" rtl="0">
                        <a:lnSpc>
                          <a:spcPct val="100000"/>
                        </a:lnSpc>
                        <a:spcBef>
                          <a:spcPts val="0"/>
                        </a:spcBef>
                        <a:spcAft>
                          <a:spcPts val="0"/>
                        </a:spcAft>
                        <a:buClr>
                          <a:schemeClr val="dk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lang="en-US" sz="1100" dirty="0" smtClean="0"/>
                        <a:t>List ideas on </a:t>
                      </a:r>
                      <a:r>
                        <a:rPr lang="en-US" sz="1100" dirty="0"/>
                        <a:t>chart under</a:t>
                      </a:r>
                      <a:r>
                        <a:rPr lang="en-US" sz="1100" b="0" i="0" u="none" strike="noStrike" cap="none" baseline="0" dirty="0">
                          <a:solidFill>
                            <a:srgbClr val="000000"/>
                          </a:solidFill>
                          <a:latin typeface="Calibri"/>
                          <a:ea typeface="Calibri"/>
                          <a:cs typeface="Calibri"/>
                          <a:sym typeface="Calibri"/>
                        </a:rPr>
                        <a:t> </a:t>
                      </a:r>
                      <a:r>
                        <a:rPr lang="en-US" sz="1100" b="0" i="0" u="none" strike="noStrike" cap="none" baseline="0" dirty="0" smtClean="0">
                          <a:solidFill>
                            <a:srgbClr val="000000"/>
                          </a:solidFill>
                          <a:latin typeface="Calibri"/>
                          <a:ea typeface="Calibri"/>
                          <a:cs typeface="Calibri"/>
                          <a:sym typeface="Calibri"/>
                        </a:rPr>
                        <a:t>the </a:t>
                      </a:r>
                      <a:r>
                        <a:rPr lang="en-US" sz="1400" b="1" i="0" u="sng" strike="noStrike" cap="none" baseline="0" dirty="0" smtClean="0">
                          <a:solidFill>
                            <a:srgbClr val="000000"/>
                          </a:solidFill>
                          <a:latin typeface="Calibri"/>
                          <a:ea typeface="Calibri"/>
                          <a:cs typeface="Calibri"/>
                          <a:sym typeface="Calibri"/>
                        </a:rPr>
                        <a:t>N</a:t>
                      </a:r>
                      <a:r>
                        <a:rPr lang="en-US" sz="1100" b="0" i="0" u="none" strike="noStrike" cap="none" baseline="0" dirty="0" smtClean="0">
                          <a:solidFill>
                            <a:srgbClr val="000000"/>
                          </a:solidFill>
                          <a:latin typeface="Calibri"/>
                          <a:ea typeface="Calibri"/>
                          <a:cs typeface="Calibri"/>
                          <a:sym typeface="Calibri"/>
                        </a:rPr>
                        <a:t> of </a:t>
                      </a:r>
                      <a:r>
                        <a:rPr lang="en-US" sz="1100" b="1" i="1" u="none" strike="noStrike" cap="none" baseline="0" dirty="0" smtClean="0">
                          <a:solidFill>
                            <a:srgbClr val="000000"/>
                          </a:solidFill>
                          <a:latin typeface="Calibri"/>
                          <a:ea typeface="Calibri"/>
                          <a:cs typeface="Calibri"/>
                          <a:sym typeface="Calibri"/>
                        </a:rPr>
                        <a:t>What </a:t>
                      </a:r>
                      <a:r>
                        <a:rPr lang="en-US" sz="1100" b="1" i="1" u="none" strike="noStrike" cap="none" baseline="0" dirty="0">
                          <a:solidFill>
                            <a:srgbClr val="000000"/>
                          </a:solidFill>
                          <a:latin typeface="Calibri"/>
                          <a:ea typeface="Calibri"/>
                          <a:cs typeface="Calibri"/>
                          <a:sym typeface="Calibri"/>
                        </a:rPr>
                        <a:t>is New </a:t>
                      </a:r>
                      <a:r>
                        <a:rPr lang="en-US" sz="1100" b="0" i="0" u="none" strike="noStrike" cap="none" baseline="0" dirty="0" smtClean="0">
                          <a:solidFill>
                            <a:srgbClr val="000000"/>
                          </a:solidFill>
                          <a:latin typeface="Calibri"/>
                          <a:ea typeface="Calibri"/>
                          <a:cs typeface="Calibri"/>
                          <a:sym typeface="Calibri"/>
                        </a:rPr>
                        <a:t> (</a:t>
                      </a:r>
                      <a:r>
                        <a:rPr lang="en-US" sz="1100" b="1" i="0" u="none" strike="noStrike" cap="none" baseline="0" dirty="0" smtClean="0">
                          <a:solidFill>
                            <a:srgbClr val="C00000"/>
                          </a:solidFill>
                          <a:latin typeface="Calibri"/>
                          <a:ea typeface="Calibri"/>
                          <a:cs typeface="Calibri"/>
                          <a:sym typeface="Calibri"/>
                        </a:rPr>
                        <a:t>save chart</a:t>
                      </a:r>
                      <a:r>
                        <a:rPr lang="en-US" sz="1100" b="0" i="0" u="none" strike="noStrike" cap="none" baseline="0" dirty="0" smtClean="0">
                          <a:solidFill>
                            <a:schemeClr val="tx1"/>
                          </a:solidFill>
                          <a:latin typeface="Calibri"/>
                          <a:ea typeface="Calibri"/>
                          <a:cs typeface="Calibri"/>
                          <a:sym typeface="Calibri"/>
                        </a:rPr>
                        <a:t>)</a:t>
                      </a:r>
                      <a:endParaRPr lang="en-US" sz="1100" b="0" dirty="0">
                        <a:solidFill>
                          <a:schemeClr val="tx1"/>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7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3</a:t>
                      </a:r>
                    </a:p>
                    <a:p>
                      <a:pPr marL="168275" marR="0" lvl="0" indent="0" algn="l" rtl="0">
                        <a:spcBef>
                          <a:spcPts val="0"/>
                        </a:spcBef>
                        <a:buSzPct val="150000"/>
                        <a:buFont typeface="Arial" panose="020B0604020202020204" pitchFamily="34" charset="0"/>
                        <a:buNone/>
                      </a:pPr>
                      <a:endParaRPr lang="en-US" sz="11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7">
                  <a:txBody>
                    <a:bodyPr/>
                    <a:lstStyle/>
                    <a:p>
                      <a:pPr marL="0" marR="0" lvl="0" indent="0" algn="l" rtl="0">
                        <a:spcBef>
                          <a:spcPts val="0"/>
                        </a:spcBef>
                        <a:buSzPct val="25000"/>
                        <a:buNone/>
                      </a:pPr>
                      <a:r>
                        <a:rPr lang="en-US" sz="1200" b="1" u="sng" dirty="0" smtClean="0"/>
                        <a:t>Read 2</a:t>
                      </a:r>
                      <a:r>
                        <a:rPr lang="en-US" sz="1100" b="1" u="none" dirty="0" smtClean="0"/>
                        <a:t>: Set a Purpose for Reading - Identify the Topic (teacher</a:t>
                      </a:r>
                      <a:r>
                        <a:rPr lang="en-US" sz="1100" b="1" u="none" baseline="0" dirty="0" smtClean="0"/>
                        <a:t> read)</a:t>
                      </a:r>
                      <a:endParaRPr lang="en-US" sz="1100" b="1" u="none" strike="noStrike" cap="none" baseline="0" dirty="0"/>
                    </a:p>
                    <a:p>
                      <a:pPr marL="401638" marR="0" lvl="0" indent="-233363" algn="l" rtl="0">
                        <a:spcBef>
                          <a:spcPts val="0"/>
                        </a:spcBef>
                        <a:buClr>
                          <a:schemeClr val="tx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dirty="0" smtClean="0">
                          <a:solidFill>
                            <a:schemeClr val="tx1"/>
                          </a:solidFill>
                        </a:rPr>
                        <a:t>T</a:t>
                      </a:r>
                      <a:r>
                        <a:rPr lang="en-US" sz="1100" dirty="0" smtClean="0"/>
                        <a:t>eacher </a:t>
                      </a:r>
                      <a:r>
                        <a:rPr lang="en-US" sz="1100" dirty="0"/>
                        <a:t>reads the text a</a:t>
                      </a:r>
                      <a:r>
                        <a:rPr lang="en-US" sz="1100" u="none" strike="noStrike" cap="none" baseline="0" dirty="0"/>
                        <a:t> second </a:t>
                      </a:r>
                      <a:r>
                        <a:rPr lang="en-US" sz="1100" dirty="0"/>
                        <a:t>time </a:t>
                      </a:r>
                      <a:r>
                        <a:rPr lang="en-US" sz="1100" dirty="0" smtClean="0"/>
                        <a:t>while students</a:t>
                      </a:r>
                      <a:r>
                        <a:rPr lang="en-US" sz="1100" u="none" strike="noStrike" cap="none" baseline="0" dirty="0" smtClean="0"/>
                        <a:t> </a:t>
                      </a:r>
                      <a:r>
                        <a:rPr lang="en-US" sz="1100" dirty="0" smtClean="0"/>
                        <a:t>circle </a:t>
                      </a:r>
                      <a:r>
                        <a:rPr lang="en-US" sz="1100" b="1" u="none" strike="noStrike" cap="none" baseline="0" dirty="0" smtClean="0"/>
                        <a:t>again and again </a:t>
                      </a:r>
                      <a:r>
                        <a:rPr lang="en-US" sz="1100" u="none" strike="noStrike" cap="none" baseline="0" dirty="0" smtClean="0"/>
                        <a:t>word </a:t>
                      </a:r>
                      <a:r>
                        <a:rPr lang="en-US" sz="1100" u="none" strike="noStrike" cap="none" baseline="0" dirty="0"/>
                        <a:t>clues </a:t>
                      </a:r>
                      <a:r>
                        <a:rPr lang="en-US" sz="1100" u="none" strike="noStrike" cap="none" baseline="0" dirty="0" smtClean="0"/>
                        <a:t>that tell who or what the </a:t>
                      </a:r>
                      <a:r>
                        <a:rPr lang="en-US" sz="1100" b="0" u="none" strike="noStrike" cap="none" baseline="0" dirty="0" smtClean="0"/>
                        <a:t>text is about (the </a:t>
                      </a:r>
                      <a:r>
                        <a:rPr lang="en-US" sz="1100" b="1" u="none" strike="noStrike" cap="none" baseline="0" dirty="0" smtClean="0"/>
                        <a:t>subject</a:t>
                      </a:r>
                      <a:r>
                        <a:rPr lang="en-US" sz="1100" b="0" u="none" strike="noStrike" cap="none" baseline="0" dirty="0" smtClean="0"/>
                        <a:t> of the text)</a:t>
                      </a:r>
                      <a:r>
                        <a:rPr lang="en-US" sz="1100" b="1" u="none" strike="noStrike" cap="none" baseline="0" dirty="0" smtClean="0">
                          <a:effectLst>
                            <a:outerShdw blurRad="38100" dist="38100" dir="2700000" algn="tl">
                              <a:srgbClr val="000000">
                                <a:alpha val="43137"/>
                              </a:srgbClr>
                            </a:outerShdw>
                          </a:effectLst>
                        </a:rPr>
                        <a:t>.</a:t>
                      </a:r>
                      <a:endParaRPr lang="en-US" sz="1100" b="1" u="none" dirty="0">
                        <a:effectLst>
                          <a:outerShdw blurRad="38100" dist="38100" dir="2700000" algn="tl">
                            <a:srgbClr val="000000">
                              <a:alpha val="43137"/>
                            </a:srgbClr>
                          </a:outerShdw>
                        </a:effectLst>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4</a:t>
                      </a:r>
                    </a:p>
                    <a:p>
                      <a:pPr marL="168275" marR="0" lvl="0" indent="0" algn="l" rtl="0">
                        <a:spcBef>
                          <a:spcPts val="0"/>
                        </a:spcBef>
                        <a:buClr>
                          <a:schemeClr val="tx1"/>
                        </a:buClr>
                        <a:buSzPct val="150000"/>
                        <a:buFont typeface="Arial" panose="020B0604020202020204" pitchFamily="34" charset="0"/>
                        <a:buNone/>
                      </a:pPr>
                      <a:endParaRPr lang="en-US" sz="1100" u="none" strike="noStrike" cap="none" baseline="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5" gridSpan="4">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lang="en-US" sz="1200" b="1" i="0" u="sng" dirty="0" smtClean="0">
                          <a:solidFill>
                            <a:schemeClr val="tx1"/>
                          </a:solidFill>
                        </a:rPr>
                        <a:t>After Reading - Revisit:  </a:t>
                      </a:r>
                      <a:r>
                        <a:rPr lang="en-US" sz="1100" b="1" i="0" u="sng" dirty="0" smtClean="0">
                          <a:solidFill>
                            <a:schemeClr val="tx1"/>
                          </a:solidFill>
                        </a:rPr>
                        <a:t>Tally the Topic</a:t>
                      </a:r>
                      <a:r>
                        <a:rPr lang="en-US" sz="1100" b="1" i="1" u="none" dirty="0" smtClean="0">
                          <a:solidFill>
                            <a:schemeClr val="tx1"/>
                          </a:solidFill>
                        </a:rPr>
                        <a:t> (again</a:t>
                      </a:r>
                      <a:r>
                        <a:rPr lang="en-US" sz="1100" b="1" i="1" u="none" baseline="0" dirty="0" smtClean="0">
                          <a:solidFill>
                            <a:schemeClr val="tx1"/>
                          </a:solidFill>
                        </a:rPr>
                        <a:t> </a:t>
                      </a:r>
                      <a:r>
                        <a:rPr lang="en-US" sz="1100" b="1" i="1" u="none" dirty="0" smtClean="0">
                          <a:solidFill>
                            <a:schemeClr val="tx1"/>
                          </a:solidFill>
                        </a:rPr>
                        <a:t>and again words)</a:t>
                      </a:r>
                    </a:p>
                    <a:p>
                      <a:pPr marL="457200" marR="0" lvl="0" indent="-298450" algn="l" rtl="0">
                        <a:spcBef>
                          <a:spcPts val="0"/>
                        </a:spcBef>
                        <a:buClr>
                          <a:schemeClr val="tx1">
                            <a:lumMod val="95000"/>
                            <a:lumOff val="5000"/>
                          </a:schemeClr>
                        </a:buClr>
                        <a:buSzPct val="150000"/>
                        <a:buFont typeface="Arial" panose="020B0604020202020204" pitchFamily="34" charset="0"/>
                        <a:buChar char="•"/>
                      </a:pPr>
                      <a:r>
                        <a:rPr lang="en-US" sz="1100" b="1" i="1" dirty="0" smtClean="0">
                          <a:solidFill>
                            <a:srgbClr val="C00000"/>
                          </a:solidFill>
                        </a:rPr>
                        <a:t>QU: </a:t>
                      </a:r>
                      <a:r>
                        <a:rPr lang="en-US" sz="1100" dirty="0" smtClean="0"/>
                        <a:t>“What words</a:t>
                      </a:r>
                      <a:r>
                        <a:rPr lang="en-US" sz="1100" baseline="0" dirty="0" smtClean="0"/>
                        <a:t> or phrases did you identify as </a:t>
                      </a:r>
                      <a:r>
                        <a:rPr lang="en-US" sz="1100" b="1" baseline="0" dirty="0" smtClean="0"/>
                        <a:t>again and again</a:t>
                      </a:r>
                      <a:r>
                        <a:rPr lang="en-US" sz="1100" b="0" baseline="0" dirty="0" smtClean="0"/>
                        <a:t> words?</a:t>
                      </a:r>
                      <a:r>
                        <a:rPr lang="en-US" sz="1100" baseline="0" dirty="0" smtClean="0"/>
                        <a:t>”</a:t>
                      </a:r>
                    </a:p>
                    <a:p>
                      <a:pPr marL="460375" marR="0" lvl="0" indent="-292100" algn="l" rtl="0">
                        <a:spcBef>
                          <a:spcPts val="0"/>
                        </a:spcBef>
                        <a:buSzPct val="150000"/>
                        <a:buFont typeface="Arial" panose="020B0604020202020204" pitchFamily="34" charset="0"/>
                        <a:buChar char="•"/>
                      </a:pPr>
                      <a:r>
                        <a:rPr lang="en-US" sz="1100" dirty="0" smtClean="0"/>
                        <a:t>Write </a:t>
                      </a:r>
                      <a:r>
                        <a:rPr lang="en-US" sz="1100" u="none" strike="noStrike" cap="none" baseline="0" dirty="0" smtClean="0"/>
                        <a:t>students</a:t>
                      </a:r>
                      <a:r>
                        <a:rPr lang="en-US" sz="1100" u="none" strike="noStrike" cap="none" baseline="0" dirty="0"/>
                        <a:t>’ </a:t>
                      </a:r>
                      <a:r>
                        <a:rPr lang="en-US" sz="1100" u="none" strike="noStrike" cap="none" baseline="0" dirty="0" smtClean="0"/>
                        <a:t>circled words </a:t>
                      </a:r>
                      <a:r>
                        <a:rPr lang="en-US" sz="1100" u="none" strike="noStrike" cap="none" baseline="0" dirty="0"/>
                        <a:t>or phrases </a:t>
                      </a:r>
                      <a:r>
                        <a:rPr lang="en-US" sz="1100" u="none" strike="noStrike" cap="none" baseline="0" dirty="0" smtClean="0"/>
                        <a:t>on the chart titled </a:t>
                      </a:r>
                      <a:r>
                        <a:rPr lang="en-US" sz="1100" b="1" u="none" strike="noStrike" cap="none" baseline="0" dirty="0" smtClean="0"/>
                        <a:t>TOPIC.            </a:t>
                      </a:r>
                    </a:p>
                    <a:p>
                      <a:pPr marL="168275" marR="0" lvl="0" indent="0" algn="l" rtl="0">
                        <a:spcBef>
                          <a:spcPts val="0"/>
                        </a:spcBef>
                        <a:buSzPct val="150000"/>
                        <a:buFont typeface="Arial" panose="020B0604020202020204" pitchFamily="34" charset="0"/>
                        <a:buNone/>
                      </a:pPr>
                      <a:r>
                        <a:rPr lang="en-US" sz="1100" b="1" u="none" strike="noStrike" cap="none" baseline="0" dirty="0" smtClean="0"/>
                        <a:t>          </a:t>
                      </a:r>
                      <a:r>
                        <a:rPr lang="en-US" sz="1100" b="0" u="none" strike="noStrike" cap="none" baseline="0" dirty="0" smtClean="0"/>
                        <a:t>If a student says a word that is already listed, put a tally mark by it.</a:t>
                      </a:r>
                    </a:p>
                    <a:p>
                      <a:pPr marL="460375" marR="0" lvl="0" indent="-292100" algn="l" rtl="0">
                        <a:spcBef>
                          <a:spcPts val="0"/>
                        </a:spcBef>
                        <a:buClr>
                          <a:schemeClr val="tx1"/>
                        </a:buClr>
                        <a:buSzPct val="150000"/>
                        <a:buFont typeface="Arial" panose="020B0604020202020204" pitchFamily="34" charset="0"/>
                        <a:buChar char="•"/>
                      </a:pPr>
                      <a:r>
                        <a:rPr lang="en-US" sz="1100" b="1" i="1" u="none" strike="noStrike" cap="none" baseline="0" dirty="0" smtClean="0">
                          <a:solidFill>
                            <a:srgbClr val="C00000"/>
                          </a:solidFill>
                        </a:rPr>
                        <a:t>QU:  </a:t>
                      </a:r>
                      <a:r>
                        <a:rPr lang="en-US" sz="1100" u="none" strike="noStrike" cap="none" baseline="0" dirty="0" smtClean="0"/>
                        <a:t>“Which words/phrases have the most tally marks?  Are the other words on the chart connected to  the word with the most tally marks?”</a:t>
                      </a:r>
                    </a:p>
                    <a:p>
                      <a:pPr marL="460375" marR="0" lvl="0" indent="-29210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Reveal title of passage to determine/prove  the </a:t>
                      </a:r>
                      <a:r>
                        <a:rPr kumimoji="0" lang="en-US" sz="11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topic</a:t>
                      </a: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 of the passage.</a:t>
                      </a:r>
                      <a:endParaRPr lang="en-US" sz="1100" u="none" strike="noStrike" cap="none" baseline="0" dirty="0" smtClean="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3">
                  <a:txBody>
                    <a:bodyPr/>
                    <a:lstStyle/>
                    <a:p>
                      <a:pPr marL="158750" marR="0" lvl="0" indent="0" algn="ctr" rtl="0">
                        <a:spcBef>
                          <a:spcPts val="0"/>
                        </a:spcBef>
                        <a:buSzPct val="100000"/>
                        <a:buNone/>
                      </a:pPr>
                      <a:r>
                        <a:rPr lang="en-US" sz="1100" b="1" u="none" strike="noStrike" cap="none" baseline="0" dirty="0" smtClean="0"/>
                        <a:t>TOPIC TALLY </a:t>
                      </a:r>
                    </a:p>
                    <a:p>
                      <a:pPr marL="158750" marR="0" lvl="0" indent="-158750" algn="l" rtl="0">
                        <a:spcBef>
                          <a:spcPts val="0"/>
                        </a:spcBef>
                        <a:buSzPct val="100000"/>
                        <a:buNone/>
                      </a:pPr>
                      <a:r>
                        <a:rPr lang="en-US" sz="1000" b="0" i="1" u="none" strike="noStrike" cap="none" baseline="0" dirty="0" smtClean="0"/>
                        <a:t>Examples of Again and Again Words</a:t>
                      </a:r>
                      <a:endParaRPr lang="en-US" sz="1000" b="0" i="1"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C00000"/>
                          </a:solidFill>
                        </a:rPr>
                        <a:t>destructive I</a:t>
                      </a:r>
                      <a:endParaRPr lang="en-US" sz="1100" b="1" dirty="0">
                        <a:solidFill>
                          <a:srgbClr val="C0000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7030A0"/>
                          </a:solidFill>
                        </a:rPr>
                        <a:t>swept   </a:t>
                      </a:r>
                      <a:r>
                        <a:rPr lang="en-US" sz="1100" b="1" i="0" dirty="0" smtClean="0">
                          <a:solidFill>
                            <a:srgbClr val="7030A0"/>
                          </a:solidFill>
                        </a:rPr>
                        <a:t>I</a:t>
                      </a:r>
                      <a:r>
                        <a:rPr lang="en-US" sz="1100" b="1" dirty="0" smtClean="0">
                          <a:solidFill>
                            <a:srgbClr val="7030A0"/>
                          </a:solidFill>
                        </a:rPr>
                        <a:t>I</a:t>
                      </a:r>
                      <a:endParaRPr lang="en-US" sz="1100" b="1" dirty="0">
                        <a:solidFill>
                          <a:srgbClr val="7030A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landslides   IIII </a:t>
                      </a:r>
                      <a:r>
                        <a:rPr lang="en-US" sz="1100" b="1" i="0" dirty="0" smtClean="0"/>
                        <a:t>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destroy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bury/cover III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hurt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34218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7030A0"/>
                          </a:solidFill>
                        </a:rPr>
                        <a:t>carries I</a:t>
                      </a:r>
                      <a:endParaRPr lang="en-US" sz="1100" b="1" dirty="0">
                        <a:solidFill>
                          <a:srgbClr val="7030A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a:p>
                  </a:txBody>
                  <a:tcPr/>
                </a:tc>
                <a:tc>
                  <a:txBody>
                    <a:bodyPr/>
                    <a:lstStyle/>
                    <a:p>
                      <a:r>
                        <a:rPr lang="en-US" sz="1100" b="1" dirty="0" smtClean="0"/>
                        <a:t>block II</a:t>
                      </a:r>
                      <a:endParaRPr lang="en-US" sz="1100" b="1" dirty="0"/>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r>
              <a:tr h="293381">
                <a:tc gridSpan="8">
                  <a:txBody>
                    <a:bodyPr/>
                    <a:lstStyle/>
                    <a:p>
                      <a:pPr marL="0" marR="0" lvl="0" indent="0" algn="ctr" rtl="0">
                        <a:spcBef>
                          <a:spcPts val="0"/>
                        </a:spcBef>
                        <a:buSzPct val="25000"/>
                        <a:buNone/>
                      </a:pPr>
                      <a:r>
                        <a:rPr lang="en-US" sz="1400" b="1" i="1" u="none" strike="noStrike" cap="none" baseline="0" dirty="0" smtClean="0">
                          <a:solidFill>
                            <a:schemeClr val="tx1"/>
                          </a:solidFill>
                          <a:latin typeface="Calibri"/>
                          <a:ea typeface="Calibri"/>
                          <a:cs typeface="Calibri"/>
                          <a:sym typeface="Calibri"/>
                        </a:rPr>
                        <a:t>Scaffold to Writing</a:t>
                      </a: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lgn="l" rtl="0">
                        <a:spcBef>
                          <a:spcPts val="0"/>
                        </a:spcBef>
                        <a:buSzPct val="150000"/>
                        <a:buFont typeface="Arial" panose="020B0604020202020204" pitchFamily="34" charset="0"/>
                        <a:buChar char="•"/>
                      </a:pPr>
                      <a:endParaRPr lang="en-US" sz="1200" b="0" i="0" u="none" strike="noStrike" cap="none" baseline="0" dirty="0" smtClean="0">
                        <a:solidFill>
                          <a:schemeClr val="tx1"/>
                        </a:solidFill>
                        <a:latin typeface="Calibri"/>
                        <a:ea typeface="Calibri"/>
                        <a:cs typeface="Calibri"/>
                        <a:sym typeface="Calibri"/>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2">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gridSpan="2">
                  <a:txBody>
                    <a:bodyPr/>
                    <a:lstStyle/>
                    <a:p>
                      <a:pPr marL="0" indent="0" algn="ctr"/>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ctr" rtl="0">
                        <a:spcBef>
                          <a:spcPts val="0"/>
                        </a:spcBef>
                        <a:buSzPct val="25000"/>
                        <a:buNone/>
                      </a:pPr>
                      <a:r>
                        <a:rPr lang="en-US" sz="1400" b="1" i="1" u="none" strike="noStrike" cap="none" baseline="0" dirty="0" smtClean="0">
                          <a:latin typeface="Calibri"/>
                          <a:ea typeface="Calibri"/>
                          <a:cs typeface="Calibri"/>
                          <a:sym typeface="Calibri"/>
                        </a:rPr>
                        <a:t> </a:t>
                      </a:r>
                      <a:r>
                        <a:rPr lang="en-US" sz="1200" b="1" i="1" u="sng" strike="noStrike" cap="none" baseline="0" dirty="0" smtClean="0">
                          <a:latin typeface="Calibri"/>
                          <a:ea typeface="Calibri"/>
                          <a:cs typeface="Calibri"/>
                          <a:sym typeface="Calibri"/>
                        </a:rPr>
                        <a:t>TBEAR STUDENT RECORD NOTES</a:t>
                      </a:r>
                    </a:p>
                    <a:p>
                      <a:pPr marL="115888" marR="0" lvl="0" indent="-58738" algn="ctr" rtl="0">
                        <a:spcBef>
                          <a:spcPts val="0"/>
                        </a:spcBef>
                        <a:buClr>
                          <a:schemeClr val="tx1"/>
                        </a:buClr>
                        <a:buSzPct val="150000"/>
                        <a:buFont typeface="Arial" panose="020B0604020202020204" pitchFamily="34" charset="0"/>
                        <a:buChar char="•"/>
                      </a:pPr>
                      <a:r>
                        <a:rPr lang="en-US" sz="1200" b="1" i="1" u="none" strike="noStrike" cap="none" baseline="0" dirty="0" smtClean="0">
                          <a:solidFill>
                            <a:srgbClr val="C00000"/>
                          </a:solidFill>
                          <a:latin typeface="Calibri"/>
                          <a:ea typeface="Calibri"/>
                          <a:cs typeface="Calibri"/>
                          <a:sym typeface="Calibri"/>
                        </a:rPr>
                        <a:t>    QU: </a:t>
                      </a:r>
                      <a:r>
                        <a:rPr lang="en-US" sz="1200" b="1" i="1" u="none" strike="noStrike" cap="none" baseline="0" dirty="0" smtClean="0">
                          <a:solidFill>
                            <a:schemeClr val="tx1"/>
                          </a:solidFill>
                          <a:latin typeface="Calibri"/>
                          <a:ea typeface="Calibri"/>
                          <a:cs typeface="Calibri"/>
                          <a:sym typeface="Calibri"/>
                        </a:rPr>
                        <a:t>“What notes can we record next to Part 1 of T ?”</a:t>
                      </a:r>
                    </a:p>
                    <a:p>
                      <a:pPr marL="288925" marR="0" lvl="0" indent="-231775" algn="l" rtl="0">
                        <a:spcBef>
                          <a:spcPts val="0"/>
                        </a:spcBef>
                        <a:buSzPct val="150000"/>
                        <a:buFont typeface="Arial" panose="020B0604020202020204" pitchFamily="34" charset="0"/>
                        <a:buChar char="•"/>
                      </a:pPr>
                      <a:r>
                        <a:rPr lang="en-US" sz="1200" b="0" i="0" u="none" strike="noStrike" cap="none" baseline="0" dirty="0" smtClean="0">
                          <a:solidFill>
                            <a:schemeClr val="tx1"/>
                          </a:solidFill>
                          <a:latin typeface="Calibri"/>
                          <a:ea typeface="Calibri"/>
                          <a:cs typeface="Calibri"/>
                          <a:sym typeface="Calibri"/>
                        </a:rPr>
                        <a:t>Students may write on their own TBEAR Graphic Organizers the topic prompt </a:t>
                      </a:r>
                      <a:r>
                        <a:rPr lang="en-US" sz="1200" b="1" i="0" u="sng" strike="noStrike" cap="none" baseline="0" dirty="0" smtClean="0">
                          <a:solidFill>
                            <a:schemeClr val="tx1"/>
                          </a:solidFill>
                          <a:latin typeface="Calibri"/>
                          <a:ea typeface="Calibri"/>
                          <a:cs typeface="Calibri"/>
                          <a:sym typeface="Calibri"/>
                        </a:rPr>
                        <a:t>response</a:t>
                      </a:r>
                      <a:r>
                        <a:rPr lang="en-US" sz="1200" b="0" i="0" u="none" strike="noStrike" cap="none" baseline="0" dirty="0" smtClean="0">
                          <a:solidFill>
                            <a:schemeClr val="tx1"/>
                          </a:solidFill>
                          <a:latin typeface="Calibri"/>
                          <a:ea typeface="Calibri"/>
                          <a:cs typeface="Calibri"/>
                          <a:sym typeface="Calibri"/>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02">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0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2:  Identify the Main Idea (Topic Sentence)</a:t>
                      </a:r>
                      <a:endParaRPr kumimoji="0" lang="en-US" sz="1200" b="0" i="0" u="none" strike="noStrike" kern="1200" cap="none" spc="0" normalizeH="0" baseline="0" noProof="0" dirty="0">
                        <a:ln>
                          <a:noFill/>
                        </a:ln>
                        <a:solidFill>
                          <a:prstClr val="white">
                            <a:lumMod val="50000"/>
                          </a:prstClr>
                        </a:solidFill>
                        <a:effectLst/>
                        <a:uLnTx/>
                        <a:uFillTx/>
                        <a:latin typeface="+mn-lt"/>
                        <a:ea typeface="Calibri"/>
                        <a:cs typeface="Calibri"/>
                        <a:sym typeface="Calibri"/>
                      </a:endParaRPr>
                    </a:p>
                  </a:txBody>
                  <a:tcPr marL="103625" marR="103625" marT="37725" marB="37725">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tx1"/>
                          </a:solidFill>
                          <a:effectLst/>
                          <a:uLnTx/>
                          <a:uFillTx/>
                          <a:latin typeface="+mn-lt"/>
                          <a:ea typeface="+mn-ea"/>
                          <a:cs typeface="+mn-cs"/>
                          <a:sym typeface="Arial"/>
                          <a:rtl val="0"/>
                        </a:rPr>
                        <a:t>:  Topic</a:t>
                      </a:r>
                    </a:p>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_____________________________</a:t>
                      </a:r>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hMerge="1">
                  <a:txBody>
                    <a:bodyPr/>
                    <a:lstStyle/>
                    <a:p>
                      <a:pPr marL="152400" lvl="0" indent="0" rtl="0">
                        <a:spcBef>
                          <a:spcPts val="0"/>
                        </a:spcBef>
                        <a:buNone/>
                      </a:pPr>
                      <a:endParaRPr sz="1600" i="1"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397">
                <a:tc gridSpan="2" vMerge="1">
                  <a:txBody>
                    <a:bodyPr/>
                    <a:lstStyle/>
                    <a:p>
                      <a:endParaRPr lang="en-US"/>
                    </a:p>
                  </a:txBody>
                  <a:tcPr/>
                </a:tc>
                <a:tc hMerge="1" vMerge="1">
                  <a:txBody>
                    <a:bodyPr/>
                    <a:lstStyle/>
                    <a:p>
                      <a:endParaRPr lang="en-US"/>
                    </a:p>
                  </a:txBody>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Main Idea-Topic Sentence-Thesis</a:t>
                      </a:r>
                      <a:endPar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endParaRP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ight Arrow 5"/>
          <p:cNvSpPr/>
          <p:nvPr/>
        </p:nvSpPr>
        <p:spPr>
          <a:xfrm>
            <a:off x="5074386" y="3777757"/>
            <a:ext cx="488350" cy="578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solidFill>
                <a:schemeClr val="tx1"/>
              </a:solidFill>
            </a:endParaRPr>
          </a:p>
        </p:txBody>
      </p:sp>
      <p:sp>
        <p:nvSpPr>
          <p:cNvPr id="18" name="Right Arrow 17"/>
          <p:cNvSpPr/>
          <p:nvPr/>
        </p:nvSpPr>
        <p:spPr>
          <a:xfrm>
            <a:off x="5069987" y="4770844"/>
            <a:ext cx="1298241" cy="683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solidFill>
                <a:schemeClr val="tx1"/>
              </a:solidFill>
            </a:endParaRPr>
          </a:p>
        </p:txBody>
      </p:sp>
      <p:sp>
        <p:nvSpPr>
          <p:cNvPr id="2" name="TextBox 1"/>
          <p:cNvSpPr txBox="1"/>
          <p:nvPr/>
        </p:nvSpPr>
        <p:spPr>
          <a:xfrm>
            <a:off x="1539210" y="127690"/>
            <a:ext cx="2118390" cy="584775"/>
          </a:xfrm>
          <a:prstGeom prst="rect">
            <a:avLst/>
          </a:prstGeom>
          <a:noFill/>
        </p:spPr>
        <p:txBody>
          <a:bodyPr wrap="square" lIns="91338" tIns="45667" rIns="91338" bIns="45667" rtlCol="0">
            <a:spAutoFit/>
          </a:bodyPr>
          <a:lstStyle/>
          <a:p>
            <a:pPr algn="ctr"/>
            <a:r>
              <a:rPr lang="en-US" sz="3200" dirty="0">
                <a:latin typeface="Arial Black" panose="020B0A04020102020204" pitchFamily="34" charset="0"/>
              </a:rPr>
              <a:t>READ</a:t>
            </a:r>
          </a:p>
        </p:txBody>
      </p:sp>
      <p:grpSp>
        <p:nvGrpSpPr>
          <p:cNvPr id="105" name="Shape 105"/>
          <p:cNvGrpSpPr/>
          <p:nvPr/>
        </p:nvGrpSpPr>
        <p:grpSpPr>
          <a:xfrm>
            <a:off x="5596463" y="1057477"/>
            <a:ext cx="2089589" cy="1237275"/>
            <a:chOff x="2330009" y="56590"/>
            <a:chExt cx="3466081" cy="2751577"/>
          </a:xfrm>
        </p:grpSpPr>
        <p:sp>
          <p:nvSpPr>
            <p:cNvPr id="10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07" name="Shape 107"/>
            <p:cNvSpPr/>
            <p:nvPr/>
          </p:nvSpPr>
          <p:spPr>
            <a:xfrm>
              <a:off x="2578300" y="973470"/>
              <a:ext cx="174060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09" name="Shape 109"/>
            <p:cNvPicPr preferRelativeResize="0"/>
            <p:nvPr/>
          </p:nvPicPr>
          <p:blipFill rotWithShape="1">
            <a:blip r:embed="rId5">
              <a:alphaModFix/>
            </a:blip>
            <a:srcRect/>
            <a:stretch/>
          </p:blipFill>
          <p:spPr>
            <a:xfrm>
              <a:off x="4776280" y="808006"/>
              <a:ext cx="874046" cy="1081410"/>
            </a:xfrm>
            <a:prstGeom prst="rect">
              <a:avLst/>
            </a:prstGeom>
            <a:noFill/>
            <a:ln>
              <a:noFill/>
            </a:ln>
          </p:spPr>
        </p:pic>
        <p:sp>
          <p:nvSpPr>
            <p:cNvPr id="110"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108"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grpSp>
        <p:nvGrpSpPr>
          <p:cNvPr id="11" name="Group 10"/>
          <p:cNvGrpSpPr/>
          <p:nvPr/>
        </p:nvGrpSpPr>
        <p:grpSpPr>
          <a:xfrm rot="21207241">
            <a:off x="201378" y="7296032"/>
            <a:ext cx="2730390" cy="1089352"/>
            <a:chOff x="109517" y="6533762"/>
            <a:chExt cx="3090430" cy="1128965"/>
          </a:xfrm>
        </p:grpSpPr>
        <p:pic>
          <p:nvPicPr>
            <p:cNvPr id="1029"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cxnSp>
        <p:nvCxnSpPr>
          <p:cNvPr id="7" name="Straight Connector 6"/>
          <p:cNvCxnSpPr/>
          <p:nvPr/>
        </p:nvCxnSpPr>
        <p:spPr>
          <a:xfrm>
            <a:off x="6372592" y="6368031"/>
            <a:ext cx="1524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62297" y="7"/>
            <a:ext cx="752143" cy="1107996"/>
          </a:xfrm>
          <a:prstGeom prst="rect">
            <a:avLst/>
          </a:prstGeom>
          <a:noFill/>
        </p:spPr>
        <p:txBody>
          <a:bodyPr wrap="square" lIns="91338" tIns="45667" rIns="91338" bIns="45667">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50800"/>
                <a:solidFill>
                  <a:srgbClr val="00B0F0"/>
                </a:solidFill>
                <a:latin typeface="Calibri"/>
                <a:ea typeface="Calibri"/>
                <a:cs typeface="Calibri"/>
                <a:sym typeface="Calibri"/>
              </a:rPr>
              <a:t>T</a:t>
            </a:r>
            <a:endParaRPr lang="en-US" sz="6600" b="1" dirty="0">
              <a:ln w="50800"/>
              <a:solidFill>
                <a:srgbClr val="00B0F0"/>
              </a:solidFill>
            </a:endParaRPr>
          </a:p>
        </p:txBody>
      </p:sp>
      <p:sp>
        <p:nvSpPr>
          <p:cNvPr id="13" name="Down Arrow 12"/>
          <p:cNvSpPr/>
          <p:nvPr/>
        </p:nvSpPr>
        <p:spPr>
          <a:xfrm>
            <a:off x="7005259" y="8440228"/>
            <a:ext cx="306995" cy="557272"/>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p>
        </p:txBody>
      </p:sp>
      <p:sp>
        <p:nvSpPr>
          <p:cNvPr id="3" name="Rectangle 2"/>
          <p:cNvSpPr/>
          <p:nvPr/>
        </p:nvSpPr>
        <p:spPr>
          <a:xfrm>
            <a:off x="5314444" y="98403"/>
            <a:ext cx="2313672" cy="656875"/>
          </a:xfrm>
          <a:prstGeom prst="rect">
            <a:avLst/>
          </a:prstGeom>
        </p:spPr>
        <p:txBody>
          <a:bodyPr wrap="square" lIns="101775" tIns="50888" rIns="101775" bIns="50888">
            <a:spAutoFit/>
          </a:bodyPr>
          <a:lstStyle/>
          <a:p>
            <a:pPr lvl="0" algn="ctr">
              <a:buSzPct val="25000"/>
            </a:pPr>
            <a:r>
              <a:rPr lang="en-US" b="1" dirty="0">
                <a:solidFill>
                  <a:srgbClr val="C00000"/>
                </a:solidFill>
                <a:effectLst>
                  <a:outerShdw blurRad="38100" dist="38100" dir="2700000" algn="tl">
                    <a:srgbClr val="000000">
                      <a:alpha val="43137"/>
                    </a:srgbClr>
                  </a:outerShdw>
                </a:effectLst>
              </a:rPr>
              <a:t>Topic Introduction</a:t>
            </a:r>
          </a:p>
          <a:p>
            <a:pPr lvl="0" algn="ctr">
              <a:buSzPct val="25000"/>
            </a:pPr>
            <a:r>
              <a:rPr lang="en-US" b="1" dirty="0">
                <a:solidFill>
                  <a:srgbClr val="C00000"/>
                </a:solidFill>
                <a:effectLst>
                  <a:outerShdw blurRad="38100" dist="38100" dir="2700000" algn="tl">
                    <a:srgbClr val="000000">
                      <a:alpha val="43137"/>
                    </a:srgbClr>
                  </a:outerShdw>
                </a:effectLst>
              </a:rPr>
              <a:t>Lesson 1 – Part 1</a:t>
            </a:r>
          </a:p>
        </p:txBody>
      </p:sp>
      <p:sp>
        <p:nvSpPr>
          <p:cNvPr id="25" name="Right Arrow 24"/>
          <p:cNvSpPr/>
          <p:nvPr/>
        </p:nvSpPr>
        <p:spPr>
          <a:xfrm>
            <a:off x="4990676" y="6163060"/>
            <a:ext cx="558462" cy="640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solidFill>
                <a:schemeClr val="tx1"/>
              </a:solidFill>
            </a:endParaRPr>
          </a:p>
        </p:txBody>
      </p:sp>
      <p:sp>
        <p:nvSpPr>
          <p:cNvPr id="8" name="Slide Number Placeholder 7"/>
          <p:cNvSpPr>
            <a:spLocks noGrp="1"/>
          </p:cNvSpPr>
          <p:nvPr>
            <p:ph type="sldNum" sz="quarter" idx="12"/>
          </p:nvPr>
        </p:nvSpPr>
        <p:spPr/>
        <p:txBody>
          <a:bodyPr/>
          <a:lstStyle/>
          <a:p>
            <a:fld id="{1A106AFE-017A-4B10-8C59-6A35C2B2E226}" type="slidenum">
              <a:rPr lang="en-US" smtClean="0"/>
              <a:t>8</a:t>
            </a:fld>
            <a:endParaRPr lang="en-US" dirty="0"/>
          </a:p>
        </p:txBody>
      </p:sp>
    </p:spTree>
    <p:extLst>
      <p:ext uri="{BB962C8B-B14F-4D97-AF65-F5344CB8AC3E}">
        <p14:creationId xmlns:p14="http://schemas.microsoft.com/office/powerpoint/2010/main" val="4284538847"/>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3322038"/>
              </p:ext>
            </p:extLst>
          </p:nvPr>
        </p:nvGraphicFramePr>
        <p:xfrm>
          <a:off x="211566" y="307521"/>
          <a:ext cx="7400813" cy="8952887"/>
        </p:xfrm>
        <a:graphic>
          <a:graphicData uri="http://schemas.openxmlformats.org/drawingml/2006/table">
            <a:tbl>
              <a:tblPr firstRow="1" bandRow="1">
                <a:tableStyleId>{5C22544A-7EE6-4342-B048-85BDC9FD1C3A}</a:tableStyleId>
              </a:tblPr>
              <a:tblGrid>
                <a:gridCol w="2630694"/>
                <a:gridCol w="639727"/>
                <a:gridCol w="240521"/>
                <a:gridCol w="1794037"/>
                <a:gridCol w="1045029"/>
                <a:gridCol w="1050805"/>
              </a:tblGrid>
              <a:tr h="1516381">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4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Topic 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1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fourth grade students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0"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RI.1, W.2a</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Topic of a paragraph (if a text has only 1 paragraph) or a text. I can explain how I identified the Topic of a paragraph or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700" b="1" dirty="0" smtClean="0"/>
                        <a:t>Essential Skills</a:t>
                      </a:r>
                      <a:r>
                        <a:rPr lang="en-US" sz="1700" b="1" baseline="0" dirty="0" smtClean="0"/>
                        <a:t> and Concepts</a:t>
                      </a:r>
                      <a:endParaRPr lang="en-US" sz="17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500" b="1" dirty="0" smtClean="0"/>
                        <a:t>Vocabulary</a:t>
                      </a:r>
                      <a:endParaRPr lang="en-US" sz="15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8600">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CCSS.ELA-LITERACY.RI.4.1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details and examples in a text when explaining what the text says explicitly and when drawing inferences from the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order to identify the main topic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This is the first year this standard does not say ask or answer questions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and taking notes to identify the Topic (subject) of a text,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each paragraph or section.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explicitly to details and examples in the text (preparing to cite evidence).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draw inferences and clues from the context if the Topic is not evident.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repeated words, phrases  or ideas in a text as clues to the Topic (subject).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Academic</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34440">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solidFill>
                            <a:schemeClr val="tx1"/>
                          </a:solidFill>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explicitly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inferences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context clues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evidence</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s-ES_tradnl" sz="900" noProof="0" dirty="0" smtClean="0">
                          <a:solidFill>
                            <a:schemeClr val="tx1"/>
                          </a:solidFill>
                        </a:rPr>
                        <a:t>tópico</a:t>
                      </a:r>
                    </a:p>
                    <a:p>
                      <a:pPr marL="111125" indent="-111125">
                        <a:buFont typeface="Arial" panose="020B0604020202020204" pitchFamily="34" charset="0"/>
                        <a:buChar char="•"/>
                      </a:pPr>
                      <a:r>
                        <a:rPr lang="es-ES_tradnl" sz="900" noProof="0" dirty="0" smtClean="0">
                          <a:solidFill>
                            <a:schemeClr val="tx1"/>
                          </a:solidFill>
                        </a:rPr>
                        <a:t>explícitamente</a:t>
                      </a:r>
                    </a:p>
                    <a:p>
                      <a:pPr marL="111125" indent="-111125">
                        <a:buFont typeface="Arial" panose="020B0604020202020204" pitchFamily="34" charset="0"/>
                        <a:buChar char="•"/>
                      </a:pPr>
                      <a:r>
                        <a:rPr lang="es-ES_tradnl" sz="900" noProof="0" dirty="0" smtClean="0">
                          <a:solidFill>
                            <a:schemeClr val="tx1"/>
                          </a:solidFill>
                        </a:rPr>
                        <a:t>inferencias</a:t>
                      </a:r>
                    </a:p>
                    <a:p>
                      <a:pPr marL="111125" indent="-111125">
                        <a:buFont typeface="Arial" panose="020B0604020202020204" pitchFamily="34" charset="0"/>
                        <a:buChar char="•"/>
                      </a:pPr>
                      <a:r>
                        <a:rPr lang="es-ES_tradnl" sz="900" noProof="0" dirty="0" smtClean="0">
                          <a:solidFill>
                            <a:schemeClr val="tx1"/>
                          </a:solidFill>
                        </a:rPr>
                        <a:t>____ contexto</a:t>
                      </a:r>
                    </a:p>
                    <a:p>
                      <a:pPr marL="111125" indent="-111125">
                        <a:buFont typeface="Arial" panose="020B0604020202020204" pitchFamily="34" charset="0"/>
                        <a:buChar char="•"/>
                      </a:pPr>
                      <a:r>
                        <a:rPr lang="es-ES_tradnl" sz="900" noProof="0" dirty="0" smtClean="0">
                          <a:solidFill>
                            <a:schemeClr val="tx1"/>
                          </a:solidFill>
                        </a:rPr>
                        <a:t>evidencia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246120">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CCSS.ELA-LITERACY.W.4.2a (focus)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Introduce a topic clearly and group related information in paragraphs and sections; include formatting (e.g., headings), illustrations, and multimedia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CCSS.ELA-Literacy.W.4.2.b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Develop the topic with facts, definitions, concrete details, quotations, or other information and examples related to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CCSS.ELA-Literacy.W.4.2.c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Link ideas within categories of information using words and phrases (e.g., another, for example, also, because).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CCSS.ELA-Literacy.W.4.2.d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Use precise language and domain-specific vocabulary to inform about or explain the topic.</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CCSS.ELA-Literacy.W.4.2.e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Provide a concluding statement or section related to the information or explanation presented.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can identify the main topic within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identify the Topic, students need to be able to….</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find and group in some form (graphic organizer) related facts, definitions, concrete details, quotations and other examples that are repeated throughout the paragraphs or sections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and inferencing skills to identify related information that is emphasized in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Topic of the text and explain how they identified the Topic (i.e., “Based on the information I’ve grouped in the graphic organizer, I can tell that the topic of the text is ______.”  For instance in paragraph/section ____ the author states that “______ - quote.”)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Note:  </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this is the first time students are asked to look within paragraphs or sections of a text for related information.  Numbering the paragraphs should be mandatory in 4</a:t>
                      </a:r>
                      <a:r>
                        <a:rPr kumimoji="0" lang="en-US" sz="9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grade. Students are not asked to actually quote accurately from a text for citation purposes until grade 5 in standard RI.1.</a:t>
                      </a:r>
                      <a:endParaRPr kumimoji="0" lang="en-US" sz="900" b="0"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900" dirty="0" smtClean="0">
                          <a:solidFill>
                            <a:schemeClr val="tx1"/>
                          </a:solidFill>
                        </a:rPr>
                        <a:t>related</a:t>
                      </a:r>
                    </a:p>
                    <a:p>
                      <a:pPr marL="112713" indent="-112713">
                        <a:buFont typeface="Arial" panose="020B0604020202020204" pitchFamily="34" charset="0"/>
                        <a:buChar char="•"/>
                      </a:pPr>
                      <a:r>
                        <a:rPr lang="en-US" sz="900" dirty="0" smtClean="0">
                          <a:solidFill>
                            <a:schemeClr val="tx1"/>
                          </a:solidFill>
                        </a:rPr>
                        <a:t>topic</a:t>
                      </a:r>
                    </a:p>
                    <a:p>
                      <a:pPr marL="112713" indent="-112713">
                        <a:buFont typeface="Arial" panose="020B0604020202020204" pitchFamily="34" charset="0"/>
                        <a:buChar char="•"/>
                      </a:pPr>
                      <a:r>
                        <a:rPr lang="en-US" sz="900" dirty="0" smtClean="0">
                          <a:solidFill>
                            <a:schemeClr val="tx1"/>
                          </a:solidFill>
                        </a:rPr>
                        <a:t>group</a:t>
                      </a:r>
                    </a:p>
                    <a:p>
                      <a:pPr marL="112713" indent="-112713">
                        <a:buFont typeface="Arial" panose="020B0604020202020204" pitchFamily="34" charset="0"/>
                        <a:buChar char="•"/>
                      </a:pPr>
                      <a:r>
                        <a:rPr lang="en-US" sz="900" dirty="0" smtClean="0">
                          <a:solidFill>
                            <a:schemeClr val="tx1"/>
                          </a:solidFill>
                        </a:rPr>
                        <a:t>information</a:t>
                      </a:r>
                    </a:p>
                    <a:p>
                      <a:pPr marL="112713" indent="-112713">
                        <a:buFont typeface="Arial" panose="020B0604020202020204" pitchFamily="34" charset="0"/>
                        <a:buChar char="•"/>
                      </a:pPr>
                      <a:r>
                        <a:rPr lang="en-US" sz="900" dirty="0" smtClean="0">
                          <a:solidFill>
                            <a:schemeClr val="tx1"/>
                          </a:solidFill>
                        </a:rPr>
                        <a:t>illustrations</a:t>
                      </a:r>
                    </a:p>
                    <a:p>
                      <a:pPr marL="112713" indent="-112713">
                        <a:buFont typeface="Arial" panose="020B0604020202020204" pitchFamily="34" charset="0"/>
                        <a:buChar char="•"/>
                      </a:pPr>
                      <a:r>
                        <a:rPr lang="en-US" sz="900" dirty="0" smtClean="0">
                          <a:solidFill>
                            <a:schemeClr val="tx1"/>
                          </a:solidFill>
                        </a:rPr>
                        <a:t>aiding</a:t>
                      </a:r>
                    </a:p>
                    <a:p>
                      <a:pPr marL="112713" indent="-112713">
                        <a:buFont typeface="Arial" panose="020B0604020202020204" pitchFamily="34" charset="0"/>
                        <a:buChar char="•"/>
                      </a:pPr>
                      <a:r>
                        <a:rPr lang="en-US" sz="900" dirty="0" smtClean="0">
                          <a:solidFill>
                            <a:schemeClr val="tx1"/>
                          </a:solidFill>
                        </a:rPr>
                        <a:t>comprehension</a:t>
                      </a:r>
                    </a:p>
                    <a:p>
                      <a:pPr marL="112713" indent="-112713">
                        <a:buFont typeface="Arial" panose="020B0604020202020204" pitchFamily="34" charset="0"/>
                        <a:buChar char="•"/>
                      </a:pPr>
                      <a:r>
                        <a:rPr lang="en-US" sz="900" dirty="0" smtClean="0">
                          <a:solidFill>
                            <a:schemeClr val="tx1"/>
                          </a:solidFill>
                        </a:rPr>
                        <a:t>multi-media</a:t>
                      </a:r>
                    </a:p>
                    <a:p>
                      <a:pPr marL="112713" indent="-112713">
                        <a:buFont typeface="Arial" panose="020B0604020202020204" pitchFamily="34" charset="0"/>
                        <a:buChar char="•"/>
                      </a:pPr>
                      <a:r>
                        <a:rPr lang="en-US" sz="900" dirty="0" smtClean="0">
                          <a:solidFill>
                            <a:schemeClr val="tx1"/>
                          </a:solidFill>
                        </a:rPr>
                        <a:t>context clues</a:t>
                      </a:r>
                    </a:p>
                    <a:p>
                      <a:pPr marL="112713" indent="-112713">
                        <a:buFont typeface="Arial" panose="020B0604020202020204" pitchFamily="34" charset="0"/>
                        <a:buChar char="•"/>
                      </a:pPr>
                      <a:r>
                        <a:rPr lang="en-US" sz="900" dirty="0" smtClean="0">
                          <a:solidFill>
                            <a:schemeClr val="tx1"/>
                          </a:solidFill>
                        </a:rPr>
                        <a:t>inferences</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relacionados</a:t>
                      </a:r>
                    </a:p>
                    <a:p>
                      <a:pPr marL="171450" indent="-171450">
                        <a:buFont typeface="Arial" panose="020B0604020202020204" pitchFamily="34" charset="0"/>
                        <a:buChar char="•"/>
                      </a:pPr>
                      <a:r>
                        <a:rPr lang="es-ES_tradnl" sz="900" noProof="0" dirty="0" smtClean="0">
                          <a:solidFill>
                            <a:schemeClr val="tx1"/>
                          </a:solidFill>
                        </a:rPr>
                        <a:t>tópico (tema)</a:t>
                      </a:r>
                    </a:p>
                    <a:p>
                      <a:pPr marL="171450" indent="-171450">
                        <a:buFont typeface="Arial" panose="020B0604020202020204" pitchFamily="34" charset="0"/>
                        <a:buChar char="•"/>
                      </a:pPr>
                      <a:r>
                        <a:rPr lang="es-ES_tradnl" sz="900" noProof="0" dirty="0" smtClean="0">
                          <a:solidFill>
                            <a:schemeClr val="tx1"/>
                          </a:solidFill>
                        </a:rPr>
                        <a:t>grupo</a:t>
                      </a:r>
                    </a:p>
                    <a:p>
                      <a:pPr marL="171450" indent="-171450">
                        <a:buFont typeface="Arial" panose="020B0604020202020204" pitchFamily="34" charset="0"/>
                        <a:buChar char="•"/>
                      </a:pPr>
                      <a:r>
                        <a:rPr lang="es-ES_tradnl" sz="900" noProof="0" dirty="0" smtClean="0">
                          <a:solidFill>
                            <a:schemeClr val="tx1"/>
                          </a:solidFill>
                        </a:rPr>
                        <a:t>información</a:t>
                      </a:r>
                    </a:p>
                    <a:p>
                      <a:pPr marL="171450" indent="-171450">
                        <a:buFont typeface="Arial" panose="020B0604020202020204" pitchFamily="34" charset="0"/>
                        <a:buChar char="•"/>
                      </a:pPr>
                      <a:r>
                        <a:rPr lang="es-ES_tradnl" sz="900" noProof="0" dirty="0" smtClean="0">
                          <a:solidFill>
                            <a:schemeClr val="tx1"/>
                          </a:solidFill>
                        </a:rPr>
                        <a:t>ilustraciones</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comprensión</a:t>
                      </a:r>
                    </a:p>
                    <a:p>
                      <a:pPr marL="171450" indent="-171450">
                        <a:buFont typeface="Arial" panose="020B0604020202020204" pitchFamily="34" charset="0"/>
                        <a:buChar char="•"/>
                      </a:pPr>
                      <a:r>
                        <a:rPr lang="es-ES_tradnl" sz="900" noProof="0" dirty="0" smtClean="0">
                          <a:solidFill>
                            <a:schemeClr val="tx1"/>
                          </a:solidFill>
                        </a:rPr>
                        <a:t>multimedia</a:t>
                      </a:r>
                    </a:p>
                    <a:p>
                      <a:pPr marL="171450" indent="-171450">
                        <a:buFont typeface="Arial" panose="020B0604020202020204" pitchFamily="34" charset="0"/>
                        <a:buChar char="•"/>
                      </a:pPr>
                      <a:r>
                        <a:rPr lang="es-ES_tradnl" sz="900" noProof="0" dirty="0" smtClean="0">
                          <a:solidFill>
                            <a:schemeClr val="tx1"/>
                          </a:solidFill>
                        </a:rPr>
                        <a:t>____contexto</a:t>
                      </a:r>
                    </a:p>
                    <a:p>
                      <a:pPr marL="171450" indent="-171450">
                        <a:buFont typeface="Arial" panose="020B0604020202020204" pitchFamily="34" charset="0"/>
                        <a:buChar char="•"/>
                      </a:pPr>
                      <a:r>
                        <a:rPr lang="es-ES_tradnl" sz="900" noProof="0" dirty="0" smtClean="0">
                          <a:solidFill>
                            <a:schemeClr val="tx1"/>
                          </a:solidFill>
                        </a:rPr>
                        <a:t>inferencias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5845">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4</a:t>
                      </a:r>
                      <a:r>
                        <a:rPr lang="en-US" sz="1200" b="1" baseline="30000" dirty="0" smtClean="0">
                          <a:solidFill>
                            <a:srgbClr val="C00000"/>
                          </a:solidFill>
                        </a:rPr>
                        <a:t>th</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access prior knowledge about a topic (K)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new concepts in a text (N)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50292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Tally Chart</a:t>
                      </a:r>
                      <a:endParaRPr kumimoji="0" lang="en-US" sz="900" b="0" i="0"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‘again and again’ words.</a:t>
                      </a:r>
                    </a:p>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connected words  (this skill begins in lesson  3 Part 2 (revising) but can be integrated in 4</a:t>
                      </a:r>
                      <a:r>
                        <a:rPr kumimoji="0" lang="en-US" sz="900" b="0" i="0" u="none" strike="noStrike" kern="1200" cap="none" spc="0" normalizeH="0" baseline="30000" noProof="0" dirty="0" smtClean="0">
                          <a:ln>
                            <a:noFill/>
                          </a:ln>
                          <a:solidFill>
                            <a:schemeClr val="tx1"/>
                          </a:solidFill>
                          <a:effectLst/>
                          <a:uLnTx/>
                          <a:uFillTx/>
                          <a:latin typeface="+mn-lt"/>
                          <a:ea typeface="+mn-ea"/>
                          <a:cs typeface="+mn-cs"/>
                        </a:rPr>
                        <a:t>th</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grade earlier as needed).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69863" marR="0" lvl="0" indent="-169863" algn="l" defTabSz="777240" rtl="0" eaLnBrk="1" fontAlgn="auto" latinLnBrk="0" hangingPunct="1">
                        <a:lnSpc>
                          <a:spcPct val="100000"/>
                        </a:lnSpc>
                        <a:spcBef>
                          <a:spcPts val="0"/>
                        </a:spcBef>
                        <a:spcAft>
                          <a:spcPts val="0"/>
                        </a:spcAft>
                        <a:buClrTx/>
                        <a:buSzTx/>
                        <a:buFont typeface="Arial" charset="0"/>
                        <a:buChar char="•"/>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28600">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write/record  the Topic of the text (2-3 words)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40254">
                <a:tc gridSpan="6">
                  <a:txBody>
                    <a:bodyPr/>
                    <a:lstStyle/>
                    <a:p>
                      <a:r>
                        <a:rPr lang="en-US" sz="900" b="1" dirty="0" smtClean="0">
                          <a:solidFill>
                            <a:schemeClr val="tx1"/>
                          </a:solidFill>
                        </a:rPr>
                        <a:t>From</a:t>
                      </a:r>
                      <a:r>
                        <a:rPr lang="en-US" sz="900" b="1" baseline="0" dirty="0" smtClean="0">
                          <a:solidFill>
                            <a:schemeClr val="tx1"/>
                          </a:solidFill>
                        </a:rPr>
                        <a:t> the Field</a:t>
                      </a:r>
                      <a:r>
                        <a:rPr lang="en-US" sz="900" baseline="0" dirty="0" smtClean="0">
                          <a:solidFill>
                            <a:schemeClr val="tx1"/>
                          </a:solidFill>
                        </a:rPr>
                        <a:t>… </a:t>
                      </a:r>
                    </a:p>
                    <a:p>
                      <a:pPr marL="171450" indent="-171450">
                        <a:buFont typeface="Wingdings" panose="05000000000000000000" pitchFamily="2" charset="2"/>
                        <a:buChar char="ü"/>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Language Standard L.4.4 “Use context (e.g., definitions, examples, or restatements) in text as a clue to the meaning of a word or phrase,” can be integrated with this lesson.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CCSStandards L.4.3 Use precise language and vocabulary  - can also be integrated with this lesson.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2" name="Date Placeholder 1"/>
          <p:cNvSpPr>
            <a:spLocks noGrp="1"/>
          </p:cNvSpPr>
          <p:nvPr>
            <p:ph type="dt" sz="half" idx="10"/>
          </p:nvPr>
        </p:nvSpPr>
        <p:spPr/>
        <p:txBody>
          <a:bodyPr/>
          <a:lstStyle/>
          <a:p>
            <a:r>
              <a:rPr lang="en-US" smtClean="0"/>
              <a:t>10-2-16</a:t>
            </a:r>
            <a:endParaRPr lang="en-US" dirty="0"/>
          </a:p>
        </p:txBody>
      </p:sp>
      <p:sp>
        <p:nvSpPr>
          <p:cNvPr id="3" name="Slide Number Placeholder 2"/>
          <p:cNvSpPr>
            <a:spLocks noGrp="1"/>
          </p:cNvSpPr>
          <p:nvPr>
            <p:ph type="sldNum" sz="quarter" idx="12"/>
          </p:nvPr>
        </p:nvSpPr>
        <p:spPr/>
        <p:txBody>
          <a:bodyPr/>
          <a:lstStyle/>
          <a:p>
            <a:fld id="{CBAC3556-5FAF-4CEF-BDF2-3BC833A9967C}" type="slidenum">
              <a:rPr lang="en-US" smtClean="0"/>
              <a:t>9</a:t>
            </a:fld>
            <a:endParaRPr lang="en-US" dirty="0"/>
          </a:p>
        </p:txBody>
      </p:sp>
    </p:spTree>
    <p:extLst>
      <p:ext uri="{BB962C8B-B14F-4D97-AF65-F5344CB8AC3E}">
        <p14:creationId xmlns:p14="http://schemas.microsoft.com/office/powerpoint/2010/main" val="421468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5059</TotalTime>
  <Words>20528</Words>
  <Application>Microsoft Office PowerPoint</Application>
  <PresentationFormat>Custom</PresentationFormat>
  <Paragraphs>2693</Paragraphs>
  <Slides>40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Anton</vt:lpstr>
      <vt:lpstr>Arial</vt:lpstr>
      <vt:lpstr>Arial Black</vt:lpstr>
      <vt:lpstr>Calibri</vt:lpstr>
      <vt:lpstr>Calibri Light</vt:lpstr>
      <vt:lpstr>Garamond</vt:lpstr>
      <vt:lpstr>Lucida Handwriting</vt:lpstr>
      <vt:lpstr>MV Boli</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414</cp:revision>
  <cp:lastPrinted>2016-08-19T14:04:50Z</cp:lastPrinted>
  <dcterms:created xsi:type="dcterms:W3CDTF">2016-06-27T18:19:10Z</dcterms:created>
  <dcterms:modified xsi:type="dcterms:W3CDTF">2016-10-10T18:22:35Z</dcterms:modified>
</cp:coreProperties>
</file>