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70" r:id="rId3"/>
    <p:sldId id="291" r:id="rId4"/>
    <p:sldId id="272" r:id="rId5"/>
    <p:sldId id="274" r:id="rId6"/>
    <p:sldId id="273" r:id="rId7"/>
    <p:sldId id="292" r:id="rId8"/>
    <p:sldId id="293" r:id="rId9"/>
    <p:sldId id="277" r:id="rId10"/>
    <p:sldId id="256" r:id="rId11"/>
    <p:sldId id="278" r:id="rId12"/>
    <p:sldId id="257" r:id="rId13"/>
    <p:sldId id="279" r:id="rId14"/>
    <p:sldId id="258" r:id="rId15"/>
    <p:sldId id="280" r:id="rId16"/>
    <p:sldId id="259" r:id="rId17"/>
    <p:sldId id="281" r:id="rId18"/>
    <p:sldId id="260" r:id="rId19"/>
    <p:sldId id="282" r:id="rId20"/>
    <p:sldId id="283" r:id="rId21"/>
    <p:sldId id="294" r:id="rId22"/>
    <p:sldId id="261" r:id="rId23"/>
    <p:sldId id="284" r:id="rId24"/>
    <p:sldId id="262" r:id="rId25"/>
    <p:sldId id="285" r:id="rId26"/>
    <p:sldId id="264" r:id="rId27"/>
    <p:sldId id="286" r:id="rId28"/>
    <p:sldId id="290" r:id="rId29"/>
    <p:sldId id="295" r:id="rId30"/>
    <p:sldId id="263" r:id="rId31"/>
    <p:sldId id="265" r:id="rId32"/>
    <p:sldId id="296" r:id="rId33"/>
    <p:sldId id="287" r:id="rId34"/>
    <p:sldId id="288" r:id="rId35"/>
    <p:sldId id="297" r:id="rId36"/>
    <p:sldId id="266" r:id="rId37"/>
    <p:sldId id="267" r:id="rId38"/>
    <p:sldId id="298" r:id="rId39"/>
    <p:sldId id="289" r:id="rId40"/>
    <p:sldId id="268" r:id="rId41"/>
    <p:sldId id="269" r:id="rId42"/>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8" autoAdjust="0"/>
    <p:restoredTop sz="99564" autoAdjust="0"/>
  </p:normalViewPr>
  <p:slideViewPr>
    <p:cSldViewPr snapToGrid="0">
      <p:cViewPr>
        <p:scale>
          <a:sx n="100" d="100"/>
          <a:sy n="100" d="100"/>
        </p:scale>
        <p:origin x="1344" y="-12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57CBEDA-8F4C-4C57-8DE0-EE24E12ED5BC}" type="datetimeFigureOut">
              <a:rPr lang="en-US" smtClean="0"/>
              <a:t>10/10/2016</a:t>
            </a:fld>
            <a:endParaRPr lang="en-US"/>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04EB097-0F2E-4B67-8BB5-00ED9D44AB9C}" type="slidenum">
              <a:rPr lang="en-US" smtClean="0"/>
              <a:t>‹#›</a:t>
            </a:fld>
            <a:endParaRPr lang="en-US"/>
          </a:p>
        </p:txBody>
      </p:sp>
    </p:spTree>
    <p:extLst>
      <p:ext uri="{BB962C8B-B14F-4D97-AF65-F5344CB8AC3E}">
        <p14:creationId xmlns:p14="http://schemas.microsoft.com/office/powerpoint/2010/main" val="256016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EB097-0F2E-4B67-8BB5-00ED9D44AB9C}" type="slidenum">
              <a:rPr lang="en-US" smtClean="0"/>
              <a:t>1</a:t>
            </a:fld>
            <a:endParaRPr lang="en-US"/>
          </a:p>
        </p:txBody>
      </p:sp>
    </p:spTree>
    <p:extLst>
      <p:ext uri="{BB962C8B-B14F-4D97-AF65-F5344CB8AC3E}">
        <p14:creationId xmlns:p14="http://schemas.microsoft.com/office/powerpoint/2010/main" val="291601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24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1.  Do the Topic Tally chart as before</a:t>
            </a:r>
            <a:r>
              <a:rPr lang="en-US" baseline="0" dirty="0" smtClean="0"/>
              <a:t> ( identifying which word has the most tallies).</a:t>
            </a:r>
          </a:p>
          <a:p>
            <a:pPr marL="228600" indent="-228600">
              <a:buAutoNum type="arabicPeriod" startAt="2"/>
            </a:pPr>
            <a:r>
              <a:rPr lang="en-US" baseline="0" dirty="0" smtClean="0"/>
              <a:t>Group the words that refer to the same thing ( i.e., Tower of Pisa, Building, Landmark).</a:t>
            </a:r>
          </a:p>
          <a:p>
            <a:pPr marL="228600" indent="-228600">
              <a:buAutoNum type="arabicPeriod" startAt="2"/>
            </a:pPr>
            <a:r>
              <a:rPr lang="en-US" baseline="0" dirty="0" smtClean="0"/>
              <a:t>Divide the Topic Tally words by their Parts of Speech.*</a:t>
            </a:r>
          </a:p>
          <a:p>
            <a:pPr marL="0" indent="0">
              <a:buNone/>
            </a:pPr>
            <a:r>
              <a:rPr lang="en-US" baseline="0" dirty="0" smtClean="0"/>
              <a:t>*This builds vocabulary and understanding of the text, but prepares students to know how to</a:t>
            </a:r>
          </a:p>
          <a:p>
            <a:pPr marL="0" indent="0">
              <a:buNone/>
            </a:pPr>
            <a:r>
              <a:rPr lang="en-US" baseline="0" dirty="0" smtClean="0"/>
              <a:t>use the Topic Tally Words to build a Topic Sentence or Main Idea statement in the next lesson.</a:t>
            </a:r>
          </a:p>
          <a:p>
            <a:pPr marL="0" indent="0">
              <a:buNone/>
            </a:pPr>
            <a:r>
              <a:rPr lang="en-US" baseline="0" dirty="0" smtClean="0"/>
              <a:t>Many programs use vocabulary words to build around a topic, main or central idea – thesis in developing stages.</a:t>
            </a:r>
          </a:p>
          <a:p>
            <a:pPr marL="0" indent="0">
              <a:buNone/>
            </a:pPr>
            <a:r>
              <a:rPr lang="en-US" baseline="0" dirty="0" smtClean="0"/>
              <a:t>These are “Key Words,” that could also be used in other ways – most on the Topic Tally will be Tier III – Domain Specific words that the CCSS require when writing full compositions.   Words on the Topic Tally chart that do not have as many tallies are still entry points for key details that support a main/central idea.</a:t>
            </a:r>
          </a:p>
          <a:p>
            <a:pPr marL="0" indent="0">
              <a:buNone/>
            </a:pPr>
            <a:r>
              <a:rPr lang="en-US" baseline="0" dirty="0" smtClean="0"/>
              <a:t>Whatever we are working on – we can interject and begin to ask students…..where do we see the writing craft of ……(6+ traits) voice/tone, ideas, organization, fluency, conventions, word choice, etc.…</a:t>
            </a:r>
            <a:endParaRPr lang="en-US" baseline="0"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There is a continued review of the parts of an introduction.  Here students prepare to write their own topic sentence and understand that it represents the main idea of the text – what the author wants students to know MOST about the text.  It is tested by the Topic Tally and the K/N words.  Is one idea consistently mentioned MOST?  It is important that students</a:t>
            </a:r>
          </a:p>
          <a:p>
            <a:r>
              <a:rPr lang="en-US" dirty="0" smtClean="0"/>
              <a:t>know</a:t>
            </a:r>
            <a:r>
              <a:rPr lang="en-US" baseline="0" dirty="0" smtClean="0"/>
              <a:t> what a summary statement is.  Prior work with summarization is very, very important!  This is a hard skill.  Use any successful strategies you’ve had in the past.  One strategy is the IVF strategy developed by Step Up to Writing.  </a:t>
            </a:r>
          </a:p>
          <a:p>
            <a:r>
              <a:rPr lang="en-US" baseline="0" dirty="0" smtClean="0"/>
              <a:t>Identify – Add a Verb – Finish your thought.   This is helps students develop a very basic Topic Sentence; thus my term</a:t>
            </a:r>
          </a:p>
          <a:p>
            <a:r>
              <a:rPr lang="en-US" baseline="0" dirty="0" smtClean="0"/>
              <a:t>Basic Topic Sentence.  In common core we want to have a meaningful topic sentence.   From Basic to Meaningful.</a:t>
            </a:r>
          </a:p>
          <a:p>
            <a:r>
              <a:rPr lang="en-US" baseline="0" dirty="0" smtClean="0"/>
              <a:t>A Meaningful Topic Sentence (SFA) is one in which the identified subject (in our case the topic) is so specific that</a:t>
            </a:r>
          </a:p>
          <a:p>
            <a:r>
              <a:rPr lang="en-US" baseline="0" dirty="0" smtClean="0"/>
              <a:t>it can’t be replace with other words and still make sense.  In other words – the basic topic sentence – The </a:t>
            </a:r>
            <a:r>
              <a:rPr lang="en-US" u="sng" baseline="0" dirty="0" smtClean="0"/>
              <a:t>Leaning Tower of Pisa</a:t>
            </a:r>
            <a:r>
              <a:rPr lang="en-US" u="none" baseline="0" dirty="0" smtClean="0"/>
              <a:t> could </a:t>
            </a:r>
            <a:r>
              <a:rPr lang="en-US" baseline="0" dirty="0" smtClean="0"/>
              <a:t>topple if it tilts too far – the underlined topic words </a:t>
            </a:r>
            <a:r>
              <a:rPr lang="en-US" b="1" i="1" u="sng" baseline="0" dirty="0" smtClean="0"/>
              <a:t>Leaning Tower of Pisa</a:t>
            </a:r>
            <a:r>
              <a:rPr lang="en-US" b="1" i="1" u="none" baseline="0" dirty="0" smtClean="0"/>
              <a:t> </a:t>
            </a:r>
            <a:r>
              <a:rPr lang="en-US" baseline="0" dirty="0" smtClean="0"/>
              <a:t>could be replaced by </a:t>
            </a:r>
            <a:r>
              <a:rPr lang="en-US" b="1" i="1" u="sng" baseline="0" dirty="0" smtClean="0"/>
              <a:t>TREE </a:t>
            </a:r>
            <a:r>
              <a:rPr lang="en-US" b="0" i="0" u="none" baseline="0" dirty="0" smtClean="0"/>
              <a:t>and still make sense.  This is not a meaningful sentence.  Meaningful sentences have good contextual clues as to the meaning of the topic or key subject of the sentence.   Contextual clues can by synonyms, antonyms, examples or definitions (SFA – John Hopkins University).     It is important to note that not all sentences must be meaningful!</a:t>
            </a:r>
          </a:p>
          <a:p>
            <a:r>
              <a:rPr lang="en-US" b="0" i="0" u="none" baseline="0" dirty="0" smtClean="0"/>
              <a:t>Some are very self explanatory.  But a boring Topic Sentence or one that is not clear does not help the reader understand the Main Idea of the text.</a:t>
            </a:r>
            <a:endParaRPr b="1" i="1" u="sng"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Students must first determine if they need the sentence to be meaningful.  Are there words that are not clear about the meaning of the Topic?</a:t>
            </a:r>
          </a:p>
          <a:p>
            <a:r>
              <a:rPr lang="en-US" dirty="0" smtClean="0"/>
              <a:t>Regardless, learning this strategy is</a:t>
            </a:r>
            <a:r>
              <a:rPr lang="en-US" baseline="0" dirty="0" smtClean="0"/>
              <a:t> important as sentences throughout a text may need to be meaningful sentences ( or more meaningful).</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r>
              <a:rPr lang="en-US" dirty="0" smtClean="0"/>
              <a:t>Here we are taking the Definitions/Descriptions chart a bit further.  Students write definitions that are specific to how</a:t>
            </a:r>
            <a:r>
              <a:rPr lang="en-US" baseline="0" dirty="0" smtClean="0"/>
              <a:t> the word/phrase is used in the text as they can.  </a:t>
            </a:r>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013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704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99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015C5-4A50-47B2-A317-BA8EC3F8D4D0}" type="slidenum">
              <a:rPr lang="en-US" smtClean="0"/>
              <a:t>6</a:t>
            </a:fld>
            <a:endParaRPr lang="en-US" dirty="0"/>
          </a:p>
        </p:txBody>
      </p:sp>
    </p:spTree>
    <p:extLst>
      <p:ext uri="{BB962C8B-B14F-4D97-AF65-F5344CB8AC3E}">
        <p14:creationId xmlns:p14="http://schemas.microsoft.com/office/powerpoint/2010/main" val="202715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99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7012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5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943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171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785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16605" y="4489371"/>
            <a:ext cx="5732928" cy="4253097"/>
          </a:xfrm>
          <a:prstGeom prst="rect">
            <a:avLst/>
          </a:prstGeom>
        </p:spPr>
        <p:txBody>
          <a:bodyPr lIns="93157" tIns="93157" rIns="93157" bIns="93157" anchor="ctr" anchorCtr="0">
            <a:noAutofit/>
          </a:bodyPr>
          <a:lstStyle/>
          <a:p>
            <a:endParaRPr dirty="0"/>
          </a:p>
        </p:txBody>
      </p:sp>
      <p:sp>
        <p:nvSpPr>
          <p:cNvPr id="113" name="Shape 113"/>
          <p:cNvSpPr>
            <a:spLocks noGrp="1" noRot="1" noChangeAspect="1"/>
          </p:cNvSpPr>
          <p:nvPr>
            <p:ph type="sldImg" idx="2"/>
          </p:nvPr>
        </p:nvSpPr>
        <p:spPr>
          <a:xfrm>
            <a:off x="2214563" y="708025"/>
            <a:ext cx="2736850"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023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10/10/2016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19486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73235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4145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82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6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27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2189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8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934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57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10/10/2016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488863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62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643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912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10/10/2016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238854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7904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10/10/2016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428758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10/10/2016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59993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10/10/2016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32180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10/10/2016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72177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10/10/2016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AC3556-5FAF-4CEF-BDF2-3BC833A9967C}" type="slidenum">
              <a:rPr lang="en-US" smtClean="0"/>
              <a:t>‹#›</a:t>
            </a:fld>
            <a:endParaRPr lang="en-US" dirty="0"/>
          </a:p>
        </p:txBody>
      </p:sp>
    </p:spTree>
    <p:extLst>
      <p:ext uri="{BB962C8B-B14F-4D97-AF65-F5344CB8AC3E}">
        <p14:creationId xmlns:p14="http://schemas.microsoft.com/office/powerpoint/2010/main" val="13582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t>10/10/2016</a:t>
            </a:r>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t>‹#›</a:t>
            </a:fld>
            <a:endParaRPr lang="en-US" dirty="0"/>
          </a:p>
        </p:txBody>
      </p:sp>
    </p:spTree>
    <p:extLst>
      <p:ext uri="{BB962C8B-B14F-4D97-AF65-F5344CB8AC3E}">
        <p14:creationId xmlns:p14="http://schemas.microsoft.com/office/powerpoint/2010/main" val="135780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r>
              <a:rPr lang="en-US" smtClean="0">
                <a:solidFill>
                  <a:prstClr val="black">
                    <a:tint val="75000"/>
                  </a:prstClr>
                </a:solidFill>
              </a:rPr>
              <a:t>10/10/2016</a:t>
            </a:r>
            <a:endParaRPr lang="en-US" dirty="0">
              <a:solidFill>
                <a:prstClr val="black">
                  <a:tint val="75000"/>
                </a:prstClr>
              </a:solidFill>
            </a:endParaRPr>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BAC3556-5FAF-4CEF-BDF2-3BC833A9967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7405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hyperlink" Target="https://drive.google.com/drive/folders/0B0OjBPDtDVpsWXE5WUg0bjdpaT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youtube.com/watch?v=gaaoMO5MdgU" TargetMode="External"/><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drive.google.com/drive/folders/0B0OjBPDtDVpsWXE5WUg0bjdpaTg"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pathubert.wikispaces.com/file/view/5_TBEAR_Graphic_Organizer_two_levels2.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71097" y="1338296"/>
            <a:ext cx="6220677" cy="5568236"/>
            <a:chOff x="814730" y="1431182"/>
            <a:chExt cx="6220677" cy="5568236"/>
          </a:xfrm>
        </p:grpSpPr>
        <p:grpSp>
          <p:nvGrpSpPr>
            <p:cNvPr id="5" name="Group 4"/>
            <p:cNvGrpSpPr/>
            <p:nvPr/>
          </p:nvGrpSpPr>
          <p:grpSpPr>
            <a:xfrm>
              <a:off x="2763845" y="2246228"/>
              <a:ext cx="2161391" cy="2095700"/>
              <a:chOff x="2470634" y="734276"/>
              <a:chExt cx="1839214" cy="2066073"/>
            </a:xfrm>
          </p:grpSpPr>
          <p:pic>
            <p:nvPicPr>
              <p:cNvPr id="6" name="Picture 5"/>
              <p:cNvPicPr>
                <a:picLocks noChangeAspect="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sharpenSoften amount="6000"/>
                        </a14:imgEffect>
                        <a14:imgEffect>
                          <a14:brightnessContrast bright="40000" contrast="-30000"/>
                        </a14:imgEffect>
                      </a14:imgLayer>
                    </a14:imgProps>
                  </a:ext>
                  <a:ext uri="{28A0092B-C50C-407E-A947-70E740481C1C}">
                    <a14:useLocalDpi xmlns:a14="http://schemas.microsoft.com/office/drawing/2010/main" val="0"/>
                  </a:ext>
                </a:extLst>
              </a:blip>
              <a:stretch>
                <a:fillRect/>
              </a:stretch>
            </p:blipFill>
            <p:spPr>
              <a:xfrm>
                <a:off x="2470634" y="734276"/>
                <a:ext cx="1806092" cy="2066073"/>
              </a:xfrm>
              <a:prstGeom prst="rect">
                <a:avLst/>
              </a:prstGeom>
            </p:spPr>
          </p:pic>
          <p:sp>
            <p:nvSpPr>
              <p:cNvPr id="7" name="Rectangle 6"/>
              <p:cNvSpPr/>
              <p:nvPr/>
            </p:nvSpPr>
            <p:spPr>
              <a:xfrm>
                <a:off x="3678480" y="740122"/>
                <a:ext cx="631368" cy="11833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US" sz="7200" b="1" dirty="0">
                    <a:ln w="12700">
                      <a:solidFill>
                        <a:srgbClr val="A5A5A5">
                          <a:lumMod val="50000"/>
                        </a:srgbClr>
                      </a:solidFill>
                      <a:prstDash val="solid"/>
                    </a:ln>
                    <a:solidFill>
                      <a:srgbClr val="00B0F0"/>
                    </a:solidFill>
                    <a:effectLst>
                      <a:outerShdw blurRad="38100" dist="38100" dir="2700000" algn="tl">
                        <a:srgbClr val="000000">
                          <a:alpha val="43137"/>
                        </a:srgbClr>
                      </a:outerShdw>
                    </a:effectLst>
                  </a:rPr>
                  <a:t>T</a:t>
                </a:r>
              </a:p>
            </p:txBody>
          </p:sp>
        </p:grpSp>
        <p:sp>
          <p:nvSpPr>
            <p:cNvPr id="8" name="Rectangle 7"/>
            <p:cNvSpPr/>
            <p:nvPr/>
          </p:nvSpPr>
          <p:spPr>
            <a:xfrm>
              <a:off x="814730" y="4983482"/>
              <a:ext cx="6220677" cy="2015936"/>
            </a:xfrm>
            <a:prstGeom prst="rect">
              <a:avLst/>
            </a:prstGeom>
            <a:noFill/>
          </p:spPr>
          <p:txBody>
            <a:bodyPr wrap="none" lIns="91440" tIns="45720" rIns="91440" bIns="45720">
              <a:spAutoFit/>
            </a:bodyPr>
            <a:lstStyle/>
            <a:p>
              <a:pPr lvl="0" algn="ctr"/>
              <a:r>
                <a:rPr lang="en-US" sz="4500" b="1" dirty="0">
                  <a:ln w="6600">
                    <a:solidFill>
                      <a:srgbClr val="ED7D31"/>
                    </a:solidFill>
                    <a:prstDash val="solid"/>
                  </a:ln>
                  <a:solidFill>
                    <a:srgbClr val="FFFFFF"/>
                  </a:solidFill>
                  <a:effectLst>
                    <a:outerShdw dist="38100" dir="2700000" algn="tl" rotWithShape="0">
                      <a:srgbClr val="ED7D31"/>
                    </a:outerShdw>
                  </a:effectLst>
                </a:rPr>
                <a:t>Writing an Introduction</a:t>
              </a:r>
            </a:p>
            <a:p>
              <a:pPr lvl="0" algn="ctr"/>
              <a:r>
                <a:rPr lang="en-US" sz="3100" b="1" dirty="0">
                  <a:ln w="6600">
                    <a:solidFill>
                      <a:srgbClr val="ED7D31"/>
                    </a:solidFill>
                    <a:prstDash val="solid"/>
                  </a:ln>
                  <a:solidFill>
                    <a:srgbClr val="FFFFFF"/>
                  </a:solidFill>
                  <a:effectLst>
                    <a:outerShdw dist="38100" dir="2700000" algn="tl" rotWithShape="0">
                      <a:srgbClr val="ED7D31"/>
                    </a:outerShdw>
                  </a:effectLst>
                </a:rPr>
                <a:t>for an Informational Text K - 6</a:t>
              </a:r>
            </a:p>
            <a:p>
              <a:pPr lvl="0" algn="ctr"/>
              <a:r>
                <a:rPr lang="en-US" sz="3100" b="1" dirty="0">
                  <a:ln w="6600">
                    <a:solidFill>
                      <a:srgbClr val="ED7D31"/>
                    </a:solidFill>
                    <a:prstDash val="solid"/>
                  </a:ln>
                  <a:solidFill>
                    <a:prstClr val="black"/>
                  </a:solidFill>
                  <a:effectLst>
                    <a:outerShdw dist="38100" dir="2700000" algn="tl" rotWithShape="0">
                      <a:srgbClr val="ED7D31"/>
                    </a:outerShdw>
                  </a:effectLst>
                </a:rPr>
                <a:t>AND</a:t>
              </a:r>
            </a:p>
            <a:p>
              <a:pPr lvl="0"/>
              <a:r>
                <a:rPr lang="en-US" b="1" dirty="0">
                  <a:solidFill>
                    <a:srgbClr val="C00000"/>
                  </a:solidFill>
                </a:rPr>
                <a:t>      </a:t>
              </a:r>
              <a:r>
                <a:rPr lang="en-US" b="1" dirty="0" smtClean="0">
                  <a:solidFill>
                    <a:srgbClr val="C00000"/>
                  </a:solidFill>
                </a:rPr>
                <a:t>Third Grade </a:t>
              </a:r>
              <a:r>
                <a:rPr lang="en-US" b="1" dirty="0">
                  <a:solidFill>
                    <a:srgbClr val="C00000"/>
                  </a:solidFill>
                </a:rPr>
                <a:t>Specific Suggestions from Classroom Teachers</a:t>
              </a:r>
            </a:p>
          </p:txBody>
        </p:sp>
        <p:sp>
          <p:nvSpPr>
            <p:cNvPr id="9" name="Rectangle 8"/>
            <p:cNvSpPr/>
            <p:nvPr/>
          </p:nvSpPr>
          <p:spPr>
            <a:xfrm>
              <a:off x="1683060" y="1431182"/>
              <a:ext cx="4484019" cy="3124828"/>
            </a:xfrm>
            <a:prstGeom prst="rect">
              <a:avLst/>
            </a:prstGeom>
            <a:noFill/>
          </p:spPr>
          <p:txBody>
            <a:bodyPr spcFirstLastPara="1" wrap="square" lIns="91440" tIns="45720" rIns="91440" bIns="45720" numCol="1">
              <a:prstTxWarp prst="textButt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0" b="1" dirty="0" smtClean="0">
                  <a:ln w="22225">
                    <a:solidFill>
                      <a:srgbClr val="ED7D31"/>
                    </a:solidFill>
                    <a:prstDash val="solid"/>
                  </a:ln>
                  <a:solidFill>
                    <a:srgbClr val="ED7D31">
                      <a:lumMod val="50000"/>
                    </a:srgbClr>
                  </a:solidFill>
                  <a:effectLst>
                    <a:outerShdw blurRad="38100" dist="38100" dir="2700000" algn="tl">
                      <a:srgbClr val="000000">
                        <a:alpha val="43137"/>
                      </a:srgbClr>
                    </a:outerShdw>
                  </a:effectLst>
                </a:rPr>
                <a:t>Read to Write with TBEAR</a:t>
              </a:r>
              <a:endParaRPr lang="en-US" sz="10000" b="1" dirty="0">
                <a:ln w="22225">
                  <a:solidFill>
                    <a:srgbClr val="ED7D31"/>
                  </a:solidFill>
                  <a:prstDash val="solid"/>
                </a:ln>
                <a:solidFill>
                  <a:srgbClr val="ED7D31">
                    <a:lumMod val="50000"/>
                  </a:srgbClr>
                </a:solidFill>
                <a:effectLst>
                  <a:outerShdw blurRad="38100" dist="38100" dir="2700000" algn="tl">
                    <a:srgbClr val="000000">
                      <a:alpha val="43137"/>
                    </a:srgbClr>
                  </a:outerShdw>
                </a:effectLst>
              </a:endParaRPr>
            </a:p>
          </p:txBody>
        </p:sp>
      </p:grpSp>
      <p:pic>
        <p:nvPicPr>
          <p:cNvPr id="1026" name="Picture 2" descr="http://www.hsd.k12.or.us/Portals/_default/Skins/DistrictSkin/images/webheads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78" y="229682"/>
            <a:ext cx="2853897" cy="68114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BAC3556-5FAF-4CEF-BDF2-3BC833A9967C}" type="slidenum">
              <a:rPr lang="en-US" smtClean="0">
                <a:solidFill>
                  <a:prstClr val="black">
                    <a:tint val="75000"/>
                  </a:prstClr>
                </a:solidFill>
              </a:rPr>
              <a:pPr/>
              <a:t>1</a:t>
            </a:fld>
            <a:endParaRPr lang="en-US" dirty="0">
              <a:solidFill>
                <a:prstClr val="black">
                  <a:tint val="75000"/>
                </a:prstClr>
              </a:solidFill>
            </a:endParaRPr>
          </a:p>
        </p:txBody>
      </p:sp>
      <p:sp>
        <p:nvSpPr>
          <p:cNvPr id="4" name="Date Placeholder 3"/>
          <p:cNvSpPr>
            <a:spLocks noGrp="1"/>
          </p:cNvSpPr>
          <p:nvPr>
            <p:ph type="dt" sz="half" idx="10"/>
          </p:nvPr>
        </p:nvSpPr>
        <p:spPr>
          <a:xfrm>
            <a:off x="521653" y="9030339"/>
            <a:ext cx="1748790" cy="535517"/>
          </a:xfrm>
        </p:spPr>
        <p:txBody>
          <a:bodyPr/>
          <a:lstStyle/>
          <a:p>
            <a:r>
              <a:rPr lang="en-US" dirty="0" smtClean="0">
                <a:solidFill>
                  <a:prstClr val="black">
                    <a:tint val="75000"/>
                  </a:prstClr>
                </a:solidFill>
              </a:rPr>
              <a:t>10/10/2016</a:t>
            </a:r>
          </a:p>
          <a:p>
            <a:r>
              <a:rPr lang="en-US" dirty="0" err="1" smtClean="0">
                <a:solidFill>
                  <a:prstClr val="black">
                    <a:tint val="75000"/>
                  </a:prstClr>
                </a:solidFill>
              </a:rPr>
              <a:t>S.Richmond</a:t>
            </a:r>
            <a:r>
              <a:rPr lang="en-US" dirty="0" smtClean="0">
                <a:solidFill>
                  <a:prstClr val="black">
                    <a:tint val="75000"/>
                  </a:prstClr>
                </a:solidFill>
              </a:rPr>
              <a:t>/OSP/HSD</a:t>
            </a:r>
            <a:endParaRPr lang="en-US" dirty="0">
              <a:solidFill>
                <a:prstClr val="black">
                  <a:tint val="75000"/>
                </a:prstClr>
              </a:solidFill>
            </a:endParaRPr>
          </a:p>
        </p:txBody>
      </p:sp>
    </p:spTree>
    <p:extLst>
      <p:ext uri="{BB962C8B-B14F-4D97-AF65-F5344CB8AC3E}">
        <p14:creationId xmlns:p14="http://schemas.microsoft.com/office/powerpoint/2010/main" val="3477598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6" y="52749"/>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2" y="-83819"/>
            <a:ext cx="1828800" cy="180916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defTabSz="1018705">
                <a:buSzPct val="25000"/>
              </a:pPr>
              <a:endParaRPr lang="en-US" sz="8000" b="1" dirty="0">
                <a:solidFill>
                  <a:srgbClr val="DBDBDB"/>
                </a:solidFill>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2269872146"/>
              </p:ext>
            </p:extLst>
          </p:nvPr>
        </p:nvGraphicFramePr>
        <p:xfrm>
          <a:off x="129276" y="927324"/>
          <a:ext cx="7490725" cy="9012322"/>
        </p:xfrm>
        <a:graphic>
          <a:graphicData uri="http://schemas.openxmlformats.org/drawingml/2006/table">
            <a:tbl>
              <a:tblPr firstRow="1" bandRow="1">
                <a:noFill/>
              </a:tblPr>
              <a:tblGrid>
                <a:gridCol w="304799"/>
                <a:gridCol w="2588525"/>
                <a:gridCol w="247804"/>
                <a:gridCol w="183996"/>
                <a:gridCol w="2008875"/>
                <a:gridCol w="990600"/>
                <a:gridCol w="1166126"/>
              </a:tblGrid>
              <a:tr h="791731">
                <a:tc rowSpan="2" gridSpan="3">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endParaRPr lang="en-US" sz="12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can reader’s identify the Main Idea of a text?</a:t>
                      </a:r>
                    </a:p>
                    <a:p>
                      <a:pPr marL="0" marR="0" lvl="0" indent="0" algn="l" rtl="0">
                        <a:spcBef>
                          <a:spcPts val="0"/>
                        </a:spcBef>
                        <a:buSzPct val="25000"/>
                        <a:buNone/>
                      </a:pPr>
                      <a:r>
                        <a:rPr lang="en-US" sz="1100" b="1" i="1" u="none" strike="noStrike" cap="none" baseline="0" dirty="0" smtClean="0"/>
                        <a:t>(DOK-2: Select details to Identify the Main Idea)</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4">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463550" algn="l" rtl="0">
                        <a:spcBef>
                          <a:spcPts val="0"/>
                        </a:spcBef>
                        <a:buSzPct val="25000"/>
                        <a:buNone/>
                      </a:pPr>
                      <a:r>
                        <a:rPr lang="en-US" sz="1700" b="1" u="none" strike="noStrike" cap="none" baseline="0" dirty="0" smtClean="0"/>
                        <a:t>Lesson 1 – Part 2:  </a:t>
                      </a:r>
                    </a:p>
                    <a:p>
                      <a:pPr marL="463550" marR="0" lvl="0" indent="-463550" algn="l" rtl="0">
                        <a:spcBef>
                          <a:spcPts val="0"/>
                        </a:spcBef>
                        <a:buSzPct val="25000"/>
                        <a:buNone/>
                      </a:pPr>
                      <a:r>
                        <a:rPr lang="en-US" sz="1700" b="1" u="none" strike="noStrike" cap="none" baseline="0" dirty="0" smtClean="0"/>
                        <a:t>             </a:t>
                      </a:r>
                      <a:r>
                        <a:rPr lang="en-US" sz="1300" b="1" u="none" strike="noStrike" cap="none" baseline="0" dirty="0" smtClean="0"/>
                        <a:t>DOK-1-2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4">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 is for </a:t>
                      </a:r>
                      <a:r>
                        <a:rPr kumimoji="0" lang="en-US" sz="1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a:t>
                      </a:r>
                      <a:r>
                        <a:rPr kumimoji="0" lang="en-US" sz="1200" b="1" i="0" u="none" strike="noStrike" kern="0" cap="none" spc="0" normalizeH="0" baseline="0" noProof="0" dirty="0" smtClean="0">
                          <a:ln>
                            <a:noFill/>
                          </a:ln>
                          <a:solidFill>
                            <a:srgbClr val="000000"/>
                          </a:solidFill>
                          <a:effectLst/>
                          <a:uLnTx/>
                          <a:uFillTx/>
                          <a:latin typeface="Calibri"/>
                          <a:sym typeface="Arial"/>
                          <a:rtl val="0"/>
                        </a:rPr>
                        <a:t>opic Sentence </a:t>
                      </a:r>
                    </a:p>
                    <a:p>
                      <a:pPr marL="463550" marR="0" lvl="0" indent="-46355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Calibri"/>
                          <a:sym typeface="Arial"/>
                          <a:rtl val="0"/>
                        </a:rPr>
                        <a:t>           What is the Main Idea?</a:t>
                      </a:r>
                      <a:endParaRPr kumimoji="0" lang="en-US" sz="1200" b="1" i="0" u="none" strike="noStrike" kern="0" cap="none" spc="0" normalizeH="0" baseline="0" noProof="0" dirty="0">
                        <a:ln>
                          <a:noFill/>
                        </a:ln>
                        <a:solidFill>
                          <a:srgbClr val="000000"/>
                        </a:solidFill>
                        <a:effectLst/>
                        <a:uLnTx/>
                        <a:uFillTx/>
                        <a:latin typeface="Calibri"/>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rtl="0">
                        <a:spcBef>
                          <a:spcPts val="0"/>
                        </a:spcBef>
                        <a:buSzPct val="25000"/>
                        <a:buNone/>
                      </a:pPr>
                      <a:r>
                        <a:rPr lang="en-US" sz="1500" b="1" u="none" strike="noStrike" cap="none" baseline="0" dirty="0" smtClean="0">
                          <a:solidFill>
                            <a:srgbClr val="C00000"/>
                          </a:solidFill>
                        </a:rPr>
                        <a:t>T – Part 2: </a:t>
                      </a:r>
                      <a:r>
                        <a:rPr lang="en-US" sz="1200" b="0" u="none" strike="noStrike" cap="none" baseline="0" dirty="0" smtClean="0">
                          <a:solidFill>
                            <a:schemeClr val="tx1"/>
                          </a:solidFill>
                        </a:rPr>
                        <a:t>Standard RI.2</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the Main Idea of a text </a:t>
                      </a:r>
                      <a:r>
                        <a:rPr lang="en-US" sz="1100" b="1" u="none" strike="noStrike" cap="none" baseline="0" dirty="0" smtClean="0"/>
                        <a:t>and </a:t>
                      </a:r>
                      <a:r>
                        <a:rPr lang="en-US" sz="1100" u="none" strike="noStrike" cap="none" baseline="0" dirty="0" smtClean="0"/>
                        <a:t>explain how I identified the Main Idea.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r>
              <a:tr h="243090">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a:r>
                        <a:rPr lang="en-US" sz="1100" b="1" dirty="0" smtClean="0"/>
                        <a:t>Know</a:t>
                      </a:r>
                      <a:r>
                        <a:rPr lang="en-US" sz="1100" b="1" baseline="0" dirty="0" smtClean="0"/>
                        <a:t> and New </a:t>
                      </a:r>
                      <a:r>
                        <a:rPr lang="en-US" sz="1100" b="0" baseline="0" dirty="0" smtClean="0"/>
                        <a:t>Examples</a:t>
                      </a:r>
                      <a:endParaRPr lang="en-US" sz="1100" b="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Quick Review</a:t>
                      </a:r>
                      <a:r>
                        <a:rPr lang="en-US" sz="1200" b="1" u="none" dirty="0" smtClean="0"/>
                        <a:t>:</a:t>
                      </a:r>
                      <a:r>
                        <a:rPr lang="en-US" sz="1200" b="1" u="none" baseline="0" dirty="0" smtClean="0"/>
                        <a:t>  The Topic</a:t>
                      </a:r>
                      <a:endParaRPr lang="en-US" sz="1200" b="1" u="none" dirty="0"/>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b="1" i="1" dirty="0" smtClean="0">
                          <a:solidFill>
                            <a:schemeClr val="tx1"/>
                          </a:solidFill>
                        </a:rPr>
                        <a:t>:</a:t>
                      </a:r>
                      <a:r>
                        <a:rPr lang="en-US" sz="1100" b="1" i="1" baseline="0" dirty="0" smtClean="0">
                          <a:solidFill>
                            <a:srgbClr val="C00000"/>
                          </a:solidFill>
                        </a:rPr>
                        <a:t> </a:t>
                      </a:r>
                      <a:r>
                        <a:rPr lang="en-US" sz="1100" b="1" i="0" baseline="0" dirty="0" smtClean="0">
                          <a:solidFill>
                            <a:schemeClr val="tx1"/>
                          </a:solidFill>
                        </a:rPr>
                        <a:t> </a:t>
                      </a:r>
                      <a:r>
                        <a:rPr lang="en-US" sz="1100" b="0" i="0" baseline="0" dirty="0" smtClean="0">
                          <a:solidFill>
                            <a:schemeClr val="tx1"/>
                          </a:solidFill>
                        </a:rPr>
                        <a:t>“What was the topic of the text?  How do we know?”</a:t>
                      </a:r>
                    </a:p>
                    <a:p>
                      <a:pPr marL="168275" marR="0" lvl="0" indent="-168275" algn="l" rtl="0">
                        <a:lnSpc>
                          <a:spcPct val="100000"/>
                        </a:lnSpc>
                        <a:spcBef>
                          <a:spcPts val="0"/>
                        </a:spcBef>
                        <a:spcAft>
                          <a:spcPts val="0"/>
                        </a:spcAft>
                        <a:buClr>
                          <a:schemeClr val="tx1"/>
                        </a:buClr>
                        <a:buSzPct val="150000"/>
                        <a:buFont typeface="Arial" panose="020B0604020202020204" pitchFamily="34" charset="0"/>
                        <a:buChar char="•"/>
                      </a:pPr>
                      <a:r>
                        <a:rPr lang="en-US" sz="1100" b="1" i="1" baseline="0" dirty="0" smtClean="0">
                          <a:solidFill>
                            <a:srgbClr val="C00000"/>
                          </a:solidFill>
                        </a:rPr>
                        <a:t>QU</a:t>
                      </a:r>
                      <a:r>
                        <a:rPr lang="en-US" sz="1100" b="0" i="0" baseline="0" dirty="0" smtClean="0">
                          <a:solidFill>
                            <a:schemeClr val="tx1"/>
                          </a:solidFill>
                        </a:rPr>
                        <a:t>:  “What did we </a:t>
                      </a:r>
                      <a:r>
                        <a:rPr lang="en-US" sz="1200" b="1" i="0" u="sng" baseline="0" dirty="0" smtClean="0">
                          <a:solidFill>
                            <a:schemeClr val="tx1"/>
                          </a:solidFill>
                        </a:rPr>
                        <a:t>K</a:t>
                      </a:r>
                      <a:r>
                        <a:rPr lang="en-US" sz="1100" b="0" i="0" baseline="0" dirty="0" smtClean="0">
                          <a:solidFill>
                            <a:schemeClr val="tx1"/>
                          </a:solidFill>
                        </a:rPr>
                        <a:t>now and what was </a:t>
                      </a:r>
                      <a:r>
                        <a:rPr lang="en-US" sz="1200" b="1" i="0" u="sng" baseline="0" dirty="0" smtClean="0">
                          <a:solidFill>
                            <a:schemeClr val="tx1"/>
                          </a:solidFill>
                        </a:rPr>
                        <a:t>N</a:t>
                      </a:r>
                      <a:r>
                        <a:rPr lang="en-US" sz="1100" b="0" i="0" baseline="0" dirty="0" smtClean="0">
                          <a:solidFill>
                            <a:schemeClr val="tx1"/>
                          </a:solidFill>
                        </a:rPr>
                        <a:t>ew about the text?”</a:t>
                      </a:r>
                      <a:endParaRPr lang="en-US" sz="1100" b="1" i="1" dirty="0" smtClean="0">
                        <a:solidFill>
                          <a:srgbClr val="C00000"/>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41176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768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Arial" panose="020B0604020202020204" pitchFamily="34" charset="0"/>
                        <a:buNone/>
                      </a:pPr>
                      <a:r>
                        <a:rPr lang="en-US" sz="1200" b="1" u="sng" dirty="0" smtClean="0">
                          <a:solidFill>
                            <a:srgbClr val="000000"/>
                          </a:solidFill>
                        </a:rPr>
                        <a:t>Introduction –Before Read 3</a:t>
                      </a:r>
                      <a:r>
                        <a:rPr lang="en-US" sz="1200" b="1" u="none" dirty="0" smtClean="0">
                          <a:solidFill>
                            <a:schemeClr val="tx1"/>
                          </a:solidFill>
                        </a:rPr>
                        <a:t>: </a:t>
                      </a:r>
                      <a:r>
                        <a:rPr lang="en-US" sz="1100" b="1" u="none" dirty="0" smtClean="0">
                          <a:solidFill>
                            <a:schemeClr val="tx1"/>
                          </a:solidFill>
                        </a:rPr>
                        <a:t> </a:t>
                      </a:r>
                      <a:r>
                        <a:rPr lang="en-US" sz="1200" b="1" u="none" dirty="0" smtClean="0">
                          <a:solidFill>
                            <a:schemeClr val="tx1"/>
                          </a:solidFill>
                        </a:rPr>
                        <a:t>Topic Sentence (Main Idea/Thesis) </a:t>
                      </a:r>
                      <a:r>
                        <a:rPr lang="en-US" sz="1100" b="1" u="none" dirty="0" smtClean="0">
                          <a:solidFill>
                            <a:schemeClr val="tx1"/>
                          </a:solidFill>
                        </a:rPr>
                        <a:t>“</a:t>
                      </a:r>
                      <a:r>
                        <a:rPr lang="en-US" sz="1100" dirty="0" smtClean="0">
                          <a:solidFill>
                            <a:srgbClr val="000000"/>
                          </a:solidFill>
                        </a:rPr>
                        <a:t>The main idea of a text tells</a:t>
                      </a:r>
                      <a:r>
                        <a:rPr lang="en-US" sz="1100" baseline="0" dirty="0" smtClean="0">
                          <a:solidFill>
                            <a:srgbClr val="000000"/>
                          </a:solidFill>
                        </a:rPr>
                        <a:t> the reader what the author wants you to know </a:t>
                      </a:r>
                      <a:r>
                        <a:rPr lang="en-US" sz="1100" b="1" u="sng" baseline="0" dirty="0" smtClean="0">
                          <a:solidFill>
                            <a:srgbClr val="000000"/>
                          </a:solidFill>
                        </a:rPr>
                        <a:t>most</a:t>
                      </a:r>
                      <a:r>
                        <a:rPr lang="en-US" sz="1100" baseline="0" dirty="0" smtClean="0">
                          <a:solidFill>
                            <a:srgbClr val="000000"/>
                          </a:solidFill>
                        </a:rPr>
                        <a:t> </a:t>
                      </a:r>
                      <a:r>
                        <a:rPr lang="en-US" sz="1100" b="0" baseline="0" dirty="0" smtClean="0">
                          <a:solidFill>
                            <a:schemeClr val="tx1"/>
                          </a:solidFill>
                        </a:rPr>
                        <a:t>about the topic </a:t>
                      </a:r>
                      <a:r>
                        <a:rPr lang="en-US" sz="1100" b="1" baseline="0" dirty="0" smtClean="0">
                          <a:solidFill>
                            <a:schemeClr val="tx1"/>
                          </a:solidFill>
                        </a:rPr>
                        <a:t>.”</a:t>
                      </a:r>
                    </a:p>
                    <a:p>
                      <a:pPr marL="171450" marR="0" lvl="0" indent="-171450"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solidFill>
                            <a:srgbClr val="000000"/>
                          </a:solidFill>
                        </a:rPr>
                        <a:t>“Let’s re-read our </a:t>
                      </a:r>
                      <a:r>
                        <a:rPr lang="en-US" sz="1100" b="1" u="sng" dirty="0" smtClean="0">
                          <a:solidFill>
                            <a:srgbClr val="000000"/>
                          </a:solidFill>
                        </a:rPr>
                        <a:t>K</a:t>
                      </a:r>
                      <a:r>
                        <a:rPr lang="en-US" sz="1100" dirty="0" smtClean="0">
                          <a:solidFill>
                            <a:srgbClr val="000000"/>
                          </a:solidFill>
                        </a:rPr>
                        <a:t> and </a:t>
                      </a:r>
                      <a:r>
                        <a:rPr lang="en-US" sz="1100" b="1" u="sng" dirty="0" smtClean="0">
                          <a:solidFill>
                            <a:srgbClr val="000000"/>
                          </a:solidFill>
                        </a:rPr>
                        <a:t>N</a:t>
                      </a:r>
                      <a:r>
                        <a:rPr lang="en-US" sz="1100" b="1" u="none" dirty="0" smtClean="0">
                          <a:solidFill>
                            <a:srgbClr val="000000"/>
                          </a:solidFill>
                        </a:rPr>
                        <a:t> </a:t>
                      </a:r>
                      <a:r>
                        <a:rPr lang="en-US" sz="1100" u="none" dirty="0" smtClean="0">
                          <a:solidFill>
                            <a:srgbClr val="000000"/>
                          </a:solidFill>
                        </a:rPr>
                        <a:t>words</a:t>
                      </a:r>
                      <a:r>
                        <a:rPr lang="en-US" sz="1100" dirty="0" smtClean="0">
                          <a:solidFill>
                            <a:srgbClr val="000000"/>
                          </a:solidFill>
                        </a:rPr>
                        <a:t>.</a:t>
                      </a:r>
                      <a:r>
                        <a:rPr lang="en-US" sz="1100" baseline="0" dirty="0" smtClean="0">
                          <a:solidFill>
                            <a:srgbClr val="000000"/>
                          </a:solidFill>
                        </a:rPr>
                        <a:t> The </a:t>
                      </a:r>
                      <a:r>
                        <a:rPr lang="en-US" sz="1100" b="1" u="sng" baseline="0" dirty="0" smtClean="0">
                          <a:solidFill>
                            <a:srgbClr val="000000"/>
                          </a:solidFill>
                        </a:rPr>
                        <a:t>N</a:t>
                      </a:r>
                      <a:r>
                        <a:rPr lang="en-US" sz="1100" baseline="0" dirty="0" smtClean="0">
                          <a:solidFill>
                            <a:srgbClr val="000000"/>
                          </a:solidFill>
                        </a:rPr>
                        <a:t>ew words/phrases are textual clues (</a:t>
                      </a:r>
                      <a:r>
                        <a:rPr lang="en-US" sz="1100" b="1" baseline="0" dirty="0" smtClean="0">
                          <a:solidFill>
                            <a:srgbClr val="000000"/>
                          </a:solidFill>
                        </a:rPr>
                        <a:t>Key Ideas</a:t>
                      </a:r>
                      <a:r>
                        <a:rPr lang="en-US" sz="1100" baseline="0" dirty="0" smtClean="0">
                          <a:solidFill>
                            <a:srgbClr val="000000"/>
                          </a:solidFill>
                        </a:rPr>
                        <a:t>) to help identify the </a:t>
                      </a:r>
                      <a:r>
                        <a:rPr lang="en-US" sz="1100" b="1" baseline="0" dirty="0" smtClean="0">
                          <a:solidFill>
                            <a:srgbClr val="000000"/>
                          </a:solidFill>
                        </a:rPr>
                        <a:t>Main Idea </a:t>
                      </a:r>
                      <a:r>
                        <a:rPr lang="en-US" sz="1100" b="0" baseline="0" dirty="0" smtClean="0">
                          <a:solidFill>
                            <a:srgbClr val="000000"/>
                          </a:solidFill>
                        </a:rPr>
                        <a:t>- </a:t>
                      </a:r>
                      <a:r>
                        <a:rPr lang="en-US" sz="1100" baseline="0" dirty="0" smtClean="0">
                          <a:solidFill>
                            <a:srgbClr val="000000"/>
                          </a:solidFill>
                        </a:rPr>
                        <a:t>what the author wants the reader to know </a:t>
                      </a:r>
                      <a:r>
                        <a:rPr lang="en-US" sz="1100" b="1" baseline="0" dirty="0" smtClean="0">
                          <a:solidFill>
                            <a:srgbClr val="000000"/>
                          </a:solidFill>
                        </a:rPr>
                        <a:t>MOST</a:t>
                      </a:r>
                      <a:r>
                        <a:rPr lang="en-US" sz="1100" baseline="0" dirty="0" smtClean="0">
                          <a:solidFill>
                            <a:srgbClr val="000000"/>
                          </a:solidFill>
                        </a:rPr>
                        <a:t> about the topic.”</a:t>
                      </a:r>
                    </a:p>
                    <a:p>
                      <a:pPr marL="171450" marR="0" lvl="0" indent="-171450" algn="l" defTabSz="685800" rtl="0" eaLnBrk="1" fontAlgn="auto" latinLnBrk="0" hangingPunct="1">
                        <a:lnSpc>
                          <a:spcPct val="100000"/>
                        </a:lnSpc>
                        <a:spcBef>
                          <a:spcPts val="0"/>
                        </a:spcBef>
                        <a:spcAft>
                          <a:spcPts val="0"/>
                        </a:spcAft>
                        <a:buClr>
                          <a:schemeClr val="dk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Calibri"/>
                          <a:sym typeface="Arial"/>
                          <a:rtl val="0"/>
                        </a:rPr>
                        <a:t>Activity</a:t>
                      </a:r>
                      <a:r>
                        <a:rPr kumimoji="0" lang="en-US" sz="1100" b="1" i="1" u="none" strike="noStrike" kern="0" cap="none" spc="0" normalizeH="0" baseline="0" noProof="0" dirty="0" smtClean="0">
                          <a:ln>
                            <a:noFill/>
                          </a:ln>
                          <a:solidFill>
                            <a:srgbClr val="000000"/>
                          </a:solidFill>
                          <a:effectLst/>
                          <a:uLnTx/>
                          <a:uFillTx/>
                          <a:latin typeface="Calibri"/>
                          <a:sym typeface="Arial"/>
                          <a:rtl val="0"/>
                        </a:rPr>
                        <a:t>:</a:t>
                      </a:r>
                      <a:r>
                        <a:rPr kumimoji="0" lang="en-US" sz="1100" b="1" i="1" u="none" strike="noStrike" kern="0" cap="none" spc="0" normalizeH="0" baseline="0" noProof="0" dirty="0" smtClean="0">
                          <a:ln>
                            <a:noFill/>
                          </a:ln>
                          <a:solidFill>
                            <a:srgbClr val="C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Calibri"/>
                          <a:sym typeface="Arial"/>
                          <a:rtl val="0"/>
                        </a:rPr>
                        <a:t>“Use the </a:t>
                      </a:r>
                      <a:r>
                        <a:rPr kumimoji="0" lang="en-US" sz="1100" b="1" i="0" u="sng" strike="noStrike" kern="0" cap="none" spc="0" normalizeH="0" baseline="0" noProof="0" dirty="0" smtClean="0">
                          <a:ln>
                            <a:noFill/>
                          </a:ln>
                          <a:solidFill>
                            <a:srgbClr val="000000"/>
                          </a:solidFill>
                          <a:effectLst/>
                          <a:uLnTx/>
                          <a:uFillTx/>
                          <a:latin typeface="Calibri"/>
                          <a:sym typeface="Arial"/>
                          <a:rtl val="0"/>
                        </a:rPr>
                        <a:t>N</a:t>
                      </a:r>
                      <a:r>
                        <a:rPr kumimoji="0" lang="en-US" sz="1100" b="0" i="0" u="none" strike="noStrike" kern="0" cap="none" spc="0" normalizeH="0" baseline="0" noProof="0" dirty="0" smtClean="0">
                          <a:ln>
                            <a:noFill/>
                          </a:ln>
                          <a:solidFill>
                            <a:srgbClr val="000000"/>
                          </a:solidFill>
                          <a:effectLst/>
                          <a:uLnTx/>
                          <a:uFillTx/>
                          <a:latin typeface="Calibri"/>
                          <a:sym typeface="Arial"/>
                          <a:rtl val="0"/>
                        </a:rPr>
                        <a:t>ew words/phrases (key ideas) and </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Calibri"/>
                          <a:sym typeface="Arial"/>
                          <a:rtl val="0"/>
                        </a:rPr>
                        <a:t>words to write a summary sentence with your partner (4-8 words).  Your sentence should summarize what the author wants the readers to know </a:t>
                      </a:r>
                      <a:r>
                        <a:rPr kumimoji="0" lang="en-US" sz="1100" b="1" i="0" u="none" strike="noStrike" kern="0" cap="none" spc="0" normalizeH="0" baseline="0" noProof="0" dirty="0" smtClean="0">
                          <a:ln>
                            <a:noFill/>
                          </a:ln>
                          <a:solidFill>
                            <a:srgbClr val="000000"/>
                          </a:solidFill>
                          <a:effectLst/>
                          <a:uLnTx/>
                          <a:uFillTx/>
                          <a:latin typeface="Calibri"/>
                          <a:sym typeface="Arial"/>
                          <a:rtl val="0"/>
                        </a:rPr>
                        <a:t>MOST</a:t>
                      </a:r>
                      <a:r>
                        <a:rPr kumimoji="0" lang="en-US" sz="1100" b="0" i="0" u="none" strike="noStrike" kern="0" cap="none" spc="0" normalizeH="0" baseline="0" noProof="0" dirty="0" smtClean="0">
                          <a:ln>
                            <a:noFill/>
                          </a:ln>
                          <a:solidFill>
                            <a:srgbClr val="000000"/>
                          </a:solidFill>
                          <a:effectLst/>
                          <a:uLnTx/>
                          <a:uFillTx/>
                          <a:latin typeface="Calibri"/>
                          <a:sym typeface="Arial"/>
                          <a:rtl val="0"/>
                        </a:rPr>
                        <a:t> about _______(</a:t>
                      </a:r>
                      <a:r>
                        <a:rPr kumimoji="0" lang="en-US" sz="1100" b="1" i="0" u="none" strike="noStrike" kern="0" cap="none" spc="0" normalizeH="0" baseline="0" noProof="0" dirty="0" smtClean="0">
                          <a:ln>
                            <a:noFill/>
                          </a:ln>
                          <a:solidFill>
                            <a:srgbClr val="000000"/>
                          </a:solidFill>
                          <a:effectLst/>
                          <a:uLnTx/>
                          <a:uFillTx/>
                          <a:latin typeface="Calibri"/>
                          <a:sym typeface="Arial"/>
                          <a:rtl val="0"/>
                        </a:rPr>
                        <a:t>Topic</a:t>
                      </a:r>
                      <a:r>
                        <a:rPr kumimoji="0" lang="en-US" sz="1100" b="0" i="0" u="none" strike="noStrike" kern="0" cap="none" spc="0" normalizeH="0" baseline="0" noProof="0" dirty="0" smtClean="0">
                          <a:ln>
                            <a:noFill/>
                          </a:ln>
                          <a:solidFill>
                            <a:srgbClr val="000000"/>
                          </a:solidFill>
                          <a:effectLst/>
                          <a:uLnTx/>
                          <a:uFillTx/>
                          <a:latin typeface="Calibri"/>
                          <a:sym typeface="Arial"/>
                          <a:rtl val="0"/>
                        </a:rPr>
                        <a:t>).”  </a:t>
                      </a:r>
                      <a:r>
                        <a:rPr kumimoji="0" lang="en-US" sz="1100" b="0" i="0" u="none" strike="noStrike" kern="0" cap="none" spc="0" normalizeH="0" baseline="0" noProof="0" dirty="0" smtClean="0">
                          <a:ln>
                            <a:noFill/>
                          </a:ln>
                          <a:solidFill>
                            <a:srgbClr val="000000"/>
                          </a:solidFill>
                          <a:effectLst/>
                          <a:uLnTx/>
                          <a:uFillTx/>
                          <a:latin typeface="+mn-lt"/>
                          <a:sym typeface="Arial"/>
                          <a:rtl val="0"/>
                        </a:rPr>
                        <a:t>Select - write 3 sentences on the board. Discuss ideas briefly.</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tr>
              <a:tr h="1785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–Topic Sentence and/or Main Idea - Partner Reading</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we are going to 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_________.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Look for a sentence that summarizes what the author wants the reader to know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MOST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__________.  This is called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Sometimes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main idea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of a text is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summarized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in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17145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a form of 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author’s main idea of the text as you read with your partner. You can use the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ew words and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words to help you find the main idea or topic sentence.”</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After Reading - 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Was there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“Sometimes the main idea of a text is summarized and written as a topic sentence.”  (Students compare  their summary sentences to the topic sentence found in the text).</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932">
                <a:tc gridSpan="7">
                  <a:txBody>
                    <a:bodyPr/>
                    <a:lstStyle/>
                    <a:p>
                      <a:pPr marL="0" marR="0" lvl="0" indent="0" algn="ctr" defTabSz="685800" rtl="0" eaLnBrk="1" fontAlgn="auto" latinLnBrk="0" hangingPunct="1">
                        <a:lnSpc>
                          <a:spcPct val="100000"/>
                        </a:lnSpc>
                        <a:spcBef>
                          <a:spcPts val="0"/>
                        </a:spcBef>
                        <a:spcAft>
                          <a:spcPts val="0"/>
                        </a:spcAft>
                        <a:buClrTx/>
                        <a:buSzPct val="25000"/>
                        <a:buFontTx/>
                        <a:buNone/>
                        <a:tabLst/>
                        <a:defRPr/>
                      </a:pPr>
                      <a:r>
                        <a:rPr kumimoji="0" lang="en-US" sz="1400" b="1" i="1" u="none" strike="noStrike" kern="1200" cap="none" spc="0" normalizeH="0" baseline="0" noProof="0" dirty="0" smtClean="0">
                          <a:ln>
                            <a:noFill/>
                          </a:ln>
                          <a:solidFill>
                            <a:prstClr val="black"/>
                          </a:solidFill>
                          <a:effectLst/>
                          <a:uLnTx/>
                          <a:uFillTx/>
                          <a:latin typeface="+mn-lt"/>
                          <a:ea typeface="Calibri"/>
                          <a:cs typeface="Calibri"/>
                          <a:sym typeface="Calibri"/>
                        </a:rPr>
                        <a:t>Scaffold to Writing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2200" b="1" dirty="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endParaRPr>
                    </a:p>
                  </a:txBody>
                  <a:tcPr marL="91434" marR="91434" marT="34295" marB="3429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99746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Calibri"/>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71450" marR="0" lvl="0" indent="-171450" algn="l" rtl="0">
                        <a:spcBef>
                          <a:spcPts val="0"/>
                        </a:spcBef>
                        <a:buClr>
                          <a:schemeClr val="tx1"/>
                        </a:buClr>
                        <a:buSzPct val="150000"/>
                        <a:buFont typeface="Arial" panose="020B0604020202020204" pitchFamily="34" charset="0"/>
                        <a:buChar char="•"/>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pPr algn="ctr"/>
                      <a:r>
                        <a:rPr lang="en-US" sz="2400" b="1" dirty="0" smtClean="0"/>
                        <a:t>4</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solidFill>
                      <a:srgbClr val="FFF8E5"/>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2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556145">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a:t>
                      </a: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2:  Identify the Main Idea                          (Topic Sentence - Thesis)</a:t>
                      </a:r>
                      <a:endParaRPr kumimoji="0" lang="en-US" sz="1200" b="0" i="0" u="none" strike="noStrike" kern="1200" cap="none" spc="0" normalizeH="0" baseline="0" noProof="0" dirty="0" smtClean="0">
                        <a:ln>
                          <a:noFill/>
                        </a:ln>
                        <a:solidFill>
                          <a:srgbClr val="C00000"/>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0" marR="0" lvl="0" indent="0" algn="l" rtl="0">
                        <a:spcBef>
                          <a:spcPts val="0"/>
                        </a:spcBef>
                        <a:buSzPct val="25000"/>
                        <a:buNone/>
                      </a:pPr>
                      <a:endParaRPr lang="en-US" sz="1000" b="0" baseline="0" dirty="0" smtClean="0"/>
                    </a:p>
                  </a:txBody>
                  <a:tcPr marL="91434" marR="91434" marT="34295" marB="3429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Topic</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03491">
                <a:tc gridSpan="2" vMerge="1">
                  <a:txBody>
                    <a:bodyPr/>
                    <a:lstStyle/>
                    <a:p>
                      <a:endParaRPr lang="en-US"/>
                    </a:p>
                  </a:txBody>
                  <a:tcPr/>
                </a:tc>
                <a:tc hMerge="1" vMerge="1">
                  <a:txBody>
                    <a:bodyPr/>
                    <a:lstStyle/>
                    <a:p>
                      <a:endParaRPr lang="en-US"/>
                    </a:p>
                  </a:txBody>
                  <a:tcPr/>
                </a:tc>
                <a:tc gridSpan="5">
                  <a:txBody>
                    <a:bodyPr/>
                    <a:lstStyle/>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Main Idea-Topic Sentence-Thesis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______________________________________</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539210" y="249019"/>
            <a:ext cx="2118390" cy="584775"/>
          </a:xfrm>
          <a:prstGeom prst="rect">
            <a:avLst/>
          </a:prstGeom>
          <a:noFill/>
        </p:spPr>
        <p:txBody>
          <a:bodyPr wrap="square" lIns="91418" tIns="45710" rIns="91418" bIns="45710" rtlCol="0">
            <a:spAutoFit/>
          </a:bodyPr>
          <a:lstStyle/>
          <a:p>
            <a:pPr algn="ctr" defTabSz="1018705"/>
            <a:r>
              <a:rPr lang="en-US" sz="3200" dirty="0">
                <a:solidFill>
                  <a:prstClr val="black"/>
                </a:solidFill>
                <a:latin typeface="Arial Black" panose="020B0A04020102020204" pitchFamily="34" charset="0"/>
              </a:rPr>
              <a:t>READ</a:t>
            </a:r>
          </a:p>
        </p:txBody>
      </p:sp>
      <p:sp>
        <p:nvSpPr>
          <p:cNvPr id="10" name="Rectangle 9"/>
          <p:cNvSpPr/>
          <p:nvPr/>
        </p:nvSpPr>
        <p:spPr>
          <a:xfrm>
            <a:off x="5463399" y="2589351"/>
            <a:ext cx="2164713" cy="2453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srgbClr val="0070C0"/>
              </a:solidFill>
            </a:endParaRPr>
          </a:p>
        </p:txBody>
      </p:sp>
      <p:sp>
        <p:nvSpPr>
          <p:cNvPr id="12" name="Rectangle 11"/>
          <p:cNvSpPr/>
          <p:nvPr/>
        </p:nvSpPr>
        <p:spPr>
          <a:xfrm>
            <a:off x="4533986" y="79188"/>
            <a:ext cx="752143" cy="1107996"/>
          </a:xfrm>
          <a:prstGeom prst="rect">
            <a:avLst/>
          </a:prstGeom>
          <a:noFill/>
        </p:spPr>
        <p:txBody>
          <a:bodyPr wrap="square" lIns="91418" tIns="45710" rIns="91418" bIns="45710">
            <a:spAutoFit/>
            <a:scene3d>
              <a:camera prst="orthographicFront"/>
              <a:lightRig rig="balanced" dir="t">
                <a:rot lat="0" lon="0" rev="2100000"/>
              </a:lightRig>
            </a:scene3d>
            <a:sp3d extrusionH="57150" prstMaterial="metal">
              <a:bevelT w="38100" h="25400"/>
              <a:contourClr>
                <a:schemeClr val="bg2"/>
              </a:contourClr>
            </a:sp3d>
          </a:bodyPr>
          <a:lstStyle/>
          <a:p>
            <a:pPr algn="ctr" defTabSz="1018705"/>
            <a:r>
              <a:rPr lang="en-US" sz="6600" b="1" dirty="0">
                <a:ln w="50800"/>
                <a:solidFill>
                  <a:srgbClr val="00B0F0"/>
                </a:solidFill>
                <a:sym typeface="Calibri"/>
              </a:rPr>
              <a:t>T</a:t>
            </a:r>
            <a:endParaRPr lang="en-US" sz="6600" b="1" dirty="0">
              <a:ln w="50800"/>
              <a:solidFill>
                <a:srgbClr val="00B0F0"/>
              </a:solidFill>
            </a:endParaRPr>
          </a:p>
        </p:txBody>
      </p:sp>
      <p:sp>
        <p:nvSpPr>
          <p:cNvPr id="21" name="Rectangle 20"/>
          <p:cNvSpPr/>
          <p:nvPr/>
        </p:nvSpPr>
        <p:spPr>
          <a:xfrm>
            <a:off x="5203701" y="109750"/>
            <a:ext cx="2457961" cy="887707"/>
          </a:xfrm>
          <a:prstGeom prst="rect">
            <a:avLst/>
          </a:prstGeom>
        </p:spPr>
        <p:txBody>
          <a:bodyPr wrap="square" lIns="101870" tIns="50935" rIns="101870" bIns="50935">
            <a:spAutoFit/>
          </a:bodyPr>
          <a:lstStyle/>
          <a:p>
            <a:pPr algn="ctr" defTabSz="1018705">
              <a:buSzPct val="25000"/>
            </a:pPr>
            <a:r>
              <a:rPr lang="en-US" sz="1700" b="1" dirty="0">
                <a:solidFill>
                  <a:srgbClr val="C00000"/>
                </a:solidFill>
                <a:effectLst>
                  <a:outerShdw blurRad="38100" dist="38100" dir="2700000" algn="tl">
                    <a:srgbClr val="000000">
                      <a:alpha val="43137"/>
                    </a:srgbClr>
                  </a:outerShdw>
                </a:effectLst>
              </a:rPr>
              <a:t>Topic Sentence </a:t>
            </a:r>
          </a:p>
          <a:p>
            <a:pPr algn="ctr" defTabSz="1018705">
              <a:buSzPct val="25000"/>
            </a:pPr>
            <a:r>
              <a:rPr lang="en-US" sz="1700" b="1" dirty="0">
                <a:solidFill>
                  <a:srgbClr val="C00000"/>
                </a:solidFill>
                <a:effectLst>
                  <a:outerShdw blurRad="38100" dist="38100" dir="2700000" algn="tl">
                    <a:srgbClr val="000000">
                      <a:alpha val="43137"/>
                    </a:srgbClr>
                  </a:outerShdw>
                </a:effectLst>
              </a:rPr>
              <a:t>(main idea) Introduction</a:t>
            </a:r>
          </a:p>
          <a:p>
            <a:pPr algn="ctr" defTabSz="1018705">
              <a:buSzPct val="25000"/>
            </a:pPr>
            <a:r>
              <a:rPr lang="en-US" sz="1700" b="1" dirty="0">
                <a:solidFill>
                  <a:srgbClr val="C00000"/>
                </a:solidFill>
                <a:effectLst>
                  <a:outerShdw blurRad="38100" dist="38100" dir="2700000" algn="tl">
                    <a:srgbClr val="000000">
                      <a:alpha val="43137"/>
                    </a:srgbClr>
                  </a:outerShdw>
                </a:effectLst>
              </a:rPr>
              <a:t>Lesson 1 - Part 2</a:t>
            </a:r>
          </a:p>
        </p:txBody>
      </p:sp>
      <p:sp>
        <p:nvSpPr>
          <p:cNvPr id="4" name="Rectangle 3"/>
          <p:cNvSpPr/>
          <p:nvPr/>
        </p:nvSpPr>
        <p:spPr>
          <a:xfrm>
            <a:off x="5467596" y="4127659"/>
            <a:ext cx="2164713" cy="11322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defTabSz="1018705"/>
            <a:r>
              <a:rPr lang="en-US" sz="1100" b="1" u="sng" dirty="0">
                <a:solidFill>
                  <a:prstClr val="black"/>
                </a:solidFill>
              </a:rPr>
              <a:t>Summary Sentence Practice</a:t>
            </a:r>
          </a:p>
          <a:p>
            <a:pPr marL="191007" indent="-191007" defTabSz="1018705">
              <a:buFont typeface="Arial" panose="020B0604020202020204" pitchFamily="34" charset="0"/>
              <a:buChar char="•"/>
            </a:pPr>
            <a:r>
              <a:rPr lang="en-US" sz="1100" b="1" dirty="0">
                <a:solidFill>
                  <a:prstClr val="black"/>
                </a:solidFill>
              </a:rPr>
              <a:t>Landslides are big.</a:t>
            </a:r>
          </a:p>
          <a:p>
            <a:pPr marL="191007" indent="-191007" defTabSz="1018705">
              <a:buFont typeface="Arial" panose="020B0604020202020204" pitchFamily="34" charset="0"/>
              <a:buChar char="•"/>
            </a:pPr>
            <a:r>
              <a:rPr lang="en-US" sz="1100" b="1" dirty="0">
                <a:solidFill>
                  <a:prstClr val="black"/>
                </a:solidFill>
              </a:rPr>
              <a:t>They move down fast.</a:t>
            </a:r>
          </a:p>
          <a:p>
            <a:pPr marL="191007" indent="-191007" defTabSz="1018705">
              <a:buFont typeface="Arial" panose="020B0604020202020204" pitchFamily="34" charset="0"/>
              <a:buChar char="•"/>
            </a:pPr>
            <a:r>
              <a:rPr lang="en-US" sz="1100" b="1" dirty="0">
                <a:solidFill>
                  <a:prstClr val="black"/>
                </a:solidFill>
              </a:rPr>
              <a:t>A landslide hurts things.</a:t>
            </a:r>
          </a:p>
        </p:txBody>
      </p:sp>
      <p:grpSp>
        <p:nvGrpSpPr>
          <p:cNvPr id="20" name="Group 19"/>
          <p:cNvGrpSpPr/>
          <p:nvPr/>
        </p:nvGrpSpPr>
        <p:grpSpPr>
          <a:xfrm rot="20667221">
            <a:off x="199122" y="7358816"/>
            <a:ext cx="2680180" cy="1092449"/>
            <a:chOff x="109517" y="6533762"/>
            <a:chExt cx="3090430" cy="1128965"/>
          </a:xfrm>
        </p:grpSpPr>
        <p:pic>
          <p:nvPicPr>
            <p:cNvPr id="22"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18634" y="6698723"/>
              <a:ext cx="3081313" cy="669834"/>
            </a:xfrm>
            <a:prstGeom prst="rect">
              <a:avLst/>
            </a:prstGeom>
            <a:noFill/>
          </p:spPr>
          <p:txBody>
            <a:bodyPr wrap="square" rtlCol="0">
              <a:spAutoFit/>
            </a:bodyPr>
            <a:lstStyle/>
            <a:p>
              <a:pPr algn="ctr" defTabSz="1018705"/>
              <a:r>
                <a:rPr lang="en-US" dirty="0">
                  <a:solidFill>
                    <a:prstClr val="black"/>
                  </a:solidFill>
                  <a:latin typeface="Arial Black" panose="020B0A04020102020204" pitchFamily="34" charset="0"/>
                </a:rPr>
                <a:t>Record</a:t>
              </a:r>
            </a:p>
            <a:p>
              <a:pPr algn="ctr" defTabSz="1018705"/>
              <a:r>
                <a:rPr lang="en-US" dirty="0">
                  <a:solidFill>
                    <a:prstClr val="black"/>
                  </a:solidFill>
                  <a:latin typeface="Arial Black" panose="020B0A04020102020204" pitchFamily="34" charset="0"/>
                </a:rPr>
                <a:t>Final Notes</a:t>
              </a:r>
            </a:p>
          </p:txBody>
        </p:sp>
      </p:grpSp>
      <p:grpSp>
        <p:nvGrpSpPr>
          <p:cNvPr id="5" name="Group 4"/>
          <p:cNvGrpSpPr/>
          <p:nvPr/>
        </p:nvGrpSpPr>
        <p:grpSpPr>
          <a:xfrm>
            <a:off x="6936004" y="8239314"/>
            <a:ext cx="530108" cy="1356915"/>
            <a:chOff x="6009257" y="6996040"/>
            <a:chExt cx="467742" cy="1233559"/>
          </a:xfrm>
          <a:solidFill>
            <a:schemeClr val="accent4">
              <a:lumMod val="60000"/>
              <a:lumOff val="40000"/>
            </a:schemeClr>
          </a:solidFill>
        </p:grpSpPr>
        <p:sp>
          <p:nvSpPr>
            <p:cNvPr id="30" name="Down Arrow 29"/>
            <p:cNvSpPr/>
            <p:nvPr/>
          </p:nvSpPr>
          <p:spPr>
            <a:xfrm>
              <a:off x="6009257" y="6996041"/>
              <a:ext cx="326512" cy="648317"/>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sp>
          <p:nvSpPr>
            <p:cNvPr id="24" name="Down Arrow 23"/>
            <p:cNvSpPr/>
            <p:nvPr/>
          </p:nvSpPr>
          <p:spPr>
            <a:xfrm>
              <a:off x="6188204" y="6996040"/>
              <a:ext cx="288795" cy="1233559"/>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8705"/>
              <a:endParaRPr lang="en-US" dirty="0">
                <a:solidFill>
                  <a:prstClr val="white"/>
                </a:solidFill>
              </a:endParaRPr>
            </a:p>
          </p:txBody>
        </p:sp>
      </p:grpSp>
      <p:pic>
        <p:nvPicPr>
          <p:cNvPr id="25" name="Picture 24"/>
          <p:cNvPicPr>
            <a:picLocks noChangeAspect="1"/>
          </p:cNvPicPr>
          <p:nvPr/>
        </p:nvPicPr>
        <p:blipFill rotWithShape="1">
          <a:blip r:embed="rId6"/>
          <a:srcRect l="23375" t="43778" r="67058" b="37259"/>
          <a:stretch/>
        </p:blipFill>
        <p:spPr>
          <a:xfrm>
            <a:off x="5613717" y="1020508"/>
            <a:ext cx="1912721" cy="1034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ight Arrow 18"/>
          <p:cNvSpPr/>
          <p:nvPr/>
        </p:nvSpPr>
        <p:spPr>
          <a:xfrm>
            <a:off x="4617228" y="3186484"/>
            <a:ext cx="734412" cy="502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defTabSz="1018705"/>
            <a:endParaRPr lang="en-US" dirty="0">
              <a:solidFill>
                <a:prstClr val="black"/>
              </a:solidFill>
            </a:endParaRPr>
          </a:p>
        </p:txBody>
      </p:sp>
      <p:sp>
        <p:nvSpPr>
          <p:cNvPr id="7" name="Slide Number Placeholder 6"/>
          <p:cNvSpPr>
            <a:spLocks noGrp="1"/>
          </p:cNvSpPr>
          <p:nvPr>
            <p:ph type="sldNum" sz="quarter" idx="12"/>
          </p:nvPr>
        </p:nvSpPr>
        <p:spPr/>
        <p:txBody>
          <a:bodyPr/>
          <a:lstStyle/>
          <a:p>
            <a:fld id="{1A106AFE-017A-4B10-8C59-6A35C2B2E22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55624068"/>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34658678"/>
              </p:ext>
            </p:extLst>
          </p:nvPr>
        </p:nvGraphicFramePr>
        <p:xfrm>
          <a:off x="197963" y="258176"/>
          <a:ext cx="7477001" cy="9430046"/>
        </p:xfrm>
        <a:graphic>
          <a:graphicData uri="http://schemas.openxmlformats.org/drawingml/2006/table">
            <a:tbl>
              <a:tblPr firstRow="1" bandRow="1">
                <a:tableStyleId>{5C22544A-7EE6-4342-B048-85BDC9FD1C3A}</a:tableStyleId>
              </a:tblPr>
              <a:tblGrid>
                <a:gridCol w="2583874"/>
                <a:gridCol w="620041"/>
                <a:gridCol w="490064"/>
                <a:gridCol w="1757190"/>
                <a:gridCol w="1008042"/>
                <a:gridCol w="1017790"/>
              </a:tblGrid>
              <a:tr h="370127">
                <a:tc gridSpan="3">
                  <a:txBody>
                    <a:bodyPr/>
                    <a:lstStyle/>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Topic Sentence </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(main idea) Introduction</a:t>
                      </a:r>
                    </a:p>
                    <a:p>
                      <a:pPr marL="0" marR="0" lvl="0" indent="0" algn="ctr" defTabSz="1018705"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1 -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identify the Main Idea of a text?</a:t>
                      </a:r>
                      <a:r>
                        <a:rPr kumimoji="0" lang="en-US" sz="12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T – Part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RI.2,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Main Idea of a text </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and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I identified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CCSS.ELA-LITERACY.RI.3.2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Determine the main idea of a text; recount the key details and explain how they support the main idea.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identifying the main idea of a text</a:t>
                      </a:r>
                      <a:endParaRPr kumimoji="0" lang="en-US" sz="1000" b="1" i="0" u="sng"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This is the first year students are presented with the term Main Idea.  Continue to use Topic Sentence, but as reflecting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to identify the main idea,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that the Main Idea is what the author wants the reader to know MOST and has been called the Topic Sentence (gr. 2).</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that key details (facts, definitions, details) are often repeated in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recount key details that support the Main Idea through note-taking.</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determine and highlight the Main Idea in the introduction (the Topic Sentence).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Instead of retelling randomly (K-2) students now recount (a sequential and logical order)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Academic</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solidFill>
                            <a:schemeClr val="tx1"/>
                          </a:solidFill>
                        </a:rPr>
                        <a:t>support</a:t>
                      </a:r>
                    </a:p>
                    <a:p>
                      <a:pPr marL="112713" indent="-112713">
                        <a:buFont typeface="Arial" panose="020B0604020202020204" pitchFamily="34" charset="0"/>
                        <a:buChar char="•"/>
                      </a:pPr>
                      <a:r>
                        <a:rPr lang="en-US" sz="900" dirty="0" smtClean="0">
                          <a:solidFill>
                            <a:schemeClr val="tx1"/>
                          </a:solidFill>
                        </a:rPr>
                        <a:t>explain</a:t>
                      </a:r>
                    </a:p>
                    <a:p>
                      <a:pPr marL="112713" indent="-112713">
                        <a:buFont typeface="Arial" panose="020B0604020202020204" pitchFamily="34" charset="0"/>
                        <a:buChar char="•"/>
                      </a:pPr>
                      <a:r>
                        <a:rPr lang="en-US" sz="900" dirty="0" smtClean="0">
                          <a:solidFill>
                            <a:schemeClr val="tx1"/>
                          </a:solidFill>
                        </a:rPr>
                        <a:t>determine</a:t>
                      </a:r>
                    </a:p>
                    <a:p>
                      <a:pPr marL="112713" indent="-112713">
                        <a:buFont typeface="Arial" panose="020B0604020202020204" pitchFamily="34" charset="0"/>
                        <a:buChar char="•"/>
                      </a:pPr>
                      <a:r>
                        <a:rPr lang="en-US" sz="900" dirty="0" smtClean="0">
                          <a:solidFill>
                            <a:schemeClr val="tx1"/>
                          </a:solidFill>
                        </a:rPr>
                        <a:t>main idea</a:t>
                      </a:r>
                    </a:p>
                    <a:p>
                      <a:pPr marL="112713" indent="-112713">
                        <a:buFont typeface="Arial" panose="020B0604020202020204" pitchFamily="34" charset="0"/>
                        <a:buChar char="•"/>
                      </a:pPr>
                      <a:r>
                        <a:rPr lang="en-US" sz="900" dirty="0" smtClean="0">
                          <a:solidFill>
                            <a:schemeClr val="tx1"/>
                          </a:solidFill>
                        </a:rPr>
                        <a:t>recount</a:t>
                      </a:r>
                    </a:p>
                    <a:p>
                      <a:pPr marL="112713" indent="-112713">
                        <a:buFont typeface="Arial" panose="020B0604020202020204" pitchFamily="34" charset="0"/>
                        <a:buChar char="•"/>
                      </a:pPr>
                      <a:r>
                        <a:rPr lang="en-US" sz="900" dirty="0" smtClean="0">
                          <a:solidFill>
                            <a:schemeClr val="tx1"/>
                          </a:solidFill>
                        </a:rPr>
                        <a:t>key details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b="1" kern="1200">
                          <a:solidFill>
                            <a:schemeClr val="dk1"/>
                          </a:solidFill>
                          <a:latin typeface="Calibri" panose="020F0502020204030204"/>
                        </a:defRPr>
                      </a:lvl1pPr>
                      <a:lvl2pPr marL="457200" algn="l" defTabSz="914400" rtl="0" eaLnBrk="1" latinLnBrk="0" hangingPunct="1">
                        <a:defRPr sz="1800" b="1" kern="1200">
                          <a:solidFill>
                            <a:schemeClr val="dk1"/>
                          </a:solidFill>
                          <a:latin typeface="Calibri" panose="020F0502020204030204"/>
                        </a:defRPr>
                      </a:lvl2pPr>
                      <a:lvl3pPr marL="914400" algn="l" defTabSz="914400" rtl="0" eaLnBrk="1" latinLnBrk="0" hangingPunct="1">
                        <a:defRPr sz="1800" b="1" kern="1200">
                          <a:solidFill>
                            <a:schemeClr val="dk1"/>
                          </a:solidFill>
                          <a:latin typeface="Calibri" panose="020F0502020204030204"/>
                        </a:defRPr>
                      </a:lvl3pPr>
                      <a:lvl4pPr marL="1371600" algn="l" defTabSz="914400" rtl="0" eaLnBrk="1" latinLnBrk="0" hangingPunct="1">
                        <a:defRPr sz="1800" b="1" kern="1200">
                          <a:solidFill>
                            <a:schemeClr val="dk1"/>
                          </a:solidFill>
                          <a:latin typeface="Calibri" panose="020F0502020204030204"/>
                        </a:defRPr>
                      </a:lvl4pPr>
                      <a:lvl5pPr marL="1828800" algn="l" defTabSz="914400" rtl="0" eaLnBrk="1" latinLnBrk="0" hangingPunct="1">
                        <a:defRPr sz="1800" b="1" kern="1200">
                          <a:solidFill>
                            <a:schemeClr val="dk1"/>
                          </a:solidFill>
                          <a:latin typeface="Calibri" panose="020F0502020204030204"/>
                        </a:defRPr>
                      </a:lvl5pPr>
                      <a:lvl6pPr marL="2286000" algn="l" defTabSz="914400" rtl="0" eaLnBrk="1" latinLnBrk="0" hangingPunct="1">
                        <a:defRPr sz="1800" b="1" kern="1200">
                          <a:solidFill>
                            <a:schemeClr val="dk1"/>
                          </a:solidFill>
                          <a:latin typeface="Calibri" panose="020F0502020204030204"/>
                        </a:defRPr>
                      </a:lvl6pPr>
                      <a:lvl7pPr marL="2743200" algn="l" defTabSz="914400" rtl="0" eaLnBrk="1" latinLnBrk="0" hangingPunct="1">
                        <a:defRPr sz="1800" b="1" kern="1200">
                          <a:solidFill>
                            <a:schemeClr val="dk1"/>
                          </a:solidFill>
                          <a:latin typeface="Calibri" panose="020F0502020204030204"/>
                        </a:defRPr>
                      </a:lvl7pPr>
                      <a:lvl8pPr marL="3200400" algn="l" defTabSz="914400" rtl="0" eaLnBrk="1" latinLnBrk="0" hangingPunct="1">
                        <a:defRPr sz="1800" b="1" kern="1200">
                          <a:solidFill>
                            <a:schemeClr val="dk1"/>
                          </a:solidFill>
                          <a:latin typeface="Calibri" panose="020F0502020204030204"/>
                        </a:defRPr>
                      </a:lvl8pPr>
                      <a:lvl9pPr marL="3657600" algn="l" defTabSz="914400" rtl="0" eaLnBrk="1" latinLnBrk="0" hangingPunct="1">
                        <a:defRPr sz="1800" b="1" kern="1200">
                          <a:solidFill>
                            <a:schemeClr val="dk1"/>
                          </a:solidFill>
                          <a:latin typeface="Calibri" panose="020F0502020204030204"/>
                        </a:defRPr>
                      </a:lvl9pPr>
                    </a:lstStyle>
                    <a:p>
                      <a:pPr marL="171450" indent="-171450">
                        <a:buFont typeface="Arial" panose="020B0604020202020204" pitchFamily="34" charset="0"/>
                        <a:buChar char="•"/>
                      </a:pPr>
                      <a:endParaRPr lang="es-ES_tradnl" sz="900" dirty="0" smtClean="0">
                        <a:solidFill>
                          <a:schemeClr val="tx1"/>
                        </a:solidFill>
                      </a:endParaRPr>
                    </a:p>
                    <a:p>
                      <a:pPr marL="171450" indent="-171450">
                        <a:buFont typeface="Arial" panose="020B0604020202020204" pitchFamily="34" charset="0"/>
                        <a:buChar char="•"/>
                      </a:pPr>
                      <a:r>
                        <a:rPr lang="es-ES_tradnl" sz="900" b="0" dirty="0" smtClean="0">
                          <a:solidFill>
                            <a:schemeClr val="tx1"/>
                          </a:solidFill>
                        </a:rPr>
                        <a:t>explicar</a:t>
                      </a:r>
                    </a:p>
                    <a:p>
                      <a:pPr marL="171450" indent="-171450">
                        <a:buFont typeface="Arial" panose="020B0604020202020204" pitchFamily="34" charset="0"/>
                        <a:buChar char="•"/>
                      </a:pPr>
                      <a:r>
                        <a:rPr lang="es-ES_tradnl" sz="900" b="0" dirty="0" smtClean="0">
                          <a:solidFill>
                            <a:schemeClr val="tx1"/>
                          </a:solidFill>
                        </a:rPr>
                        <a:t>determinar</a:t>
                      </a:r>
                    </a:p>
                    <a:p>
                      <a:pPr marL="171450" indent="-171450">
                        <a:buFont typeface="Arial" panose="020B0604020202020204" pitchFamily="34" charset="0"/>
                        <a:buChar char="•"/>
                      </a:pPr>
                      <a:r>
                        <a:rPr lang="es-ES_tradnl" sz="900" b="0" dirty="0" smtClean="0">
                          <a:solidFill>
                            <a:schemeClr val="tx1"/>
                          </a:solidFill>
                        </a:rPr>
                        <a:t>idea</a:t>
                      </a:r>
                      <a:r>
                        <a:rPr lang="es-ES_tradnl" sz="900" b="0" baseline="0" dirty="0" smtClean="0">
                          <a:solidFill>
                            <a:schemeClr val="tx1"/>
                          </a:solidFill>
                        </a:rPr>
                        <a:t> ____</a:t>
                      </a:r>
                    </a:p>
                    <a:p>
                      <a:pPr marL="171450" indent="-171450">
                        <a:buFont typeface="Arial" panose="020B0604020202020204" pitchFamily="34" charset="0"/>
                        <a:buChar char="•"/>
                      </a:pPr>
                      <a:r>
                        <a:rPr lang="es-ES_tradnl" sz="900" b="0" baseline="0" dirty="0" smtClean="0">
                          <a:solidFill>
                            <a:schemeClr val="tx1"/>
                          </a:solidFill>
                        </a:rPr>
                        <a:t>recontar</a:t>
                      </a:r>
                    </a:p>
                    <a:p>
                      <a:pPr marL="171450" indent="-171450">
                        <a:buFont typeface="Arial" panose="020B0604020202020204" pitchFamily="34" charset="0"/>
                        <a:buChar char="•"/>
                      </a:pPr>
                      <a:r>
                        <a:rPr lang="es-ES_tradnl" sz="900" b="0" baseline="0" dirty="0" smtClean="0">
                          <a:solidFill>
                            <a:schemeClr val="tx1"/>
                          </a:solidFill>
                        </a:rPr>
                        <a:t>__detalles</a:t>
                      </a:r>
                      <a:endParaRPr lang="es-ES_tradnl" sz="900" b="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CCSS.ELA-LITERACY.W.3.2a –b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reference to demonstrating an understanding of the Main Idea as reflected in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demonstrating an understanding of how the author introduces a Topic of a text  (within a Topic Sentence-Main Idea),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they identified the Topic Sentence or what would help other students identify a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practice identifying Topic Sentences in a variety of information texts (looking for explicit facts, definitions and details).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and paraphrase how the Topic Sentence tells what the author wants the reader to know MOST (e.g., “The Main Idea of the text_____ is ______ (own words) as reflected in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information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illustrations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aiding</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comprehension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15888" indent="-115888">
                        <a:buFont typeface="Arial" panose="020B0604020202020204" pitchFamily="34" charset="0"/>
                        <a:buChar char="•"/>
                      </a:pPr>
                      <a:endParaRPr lang="en-US" sz="900" dirty="0" smtClean="0">
                        <a:solidFill>
                          <a:srgbClr val="0070C0"/>
                        </a:solidFill>
                      </a:endParaRPr>
                    </a:p>
                    <a:p>
                      <a:pPr marL="115888" indent="-115888">
                        <a:buFont typeface="Arial" panose="020B0604020202020204" pitchFamily="34" charset="0"/>
                        <a:buChar char="•"/>
                      </a:pPr>
                      <a:endParaRPr lang="en-US" sz="9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dirty="0" smtClean="0">
                          <a:solidFill>
                            <a:schemeClr val="tx1"/>
                          </a:solidFill>
                        </a:rPr>
                        <a:t>relacionado</a:t>
                      </a:r>
                    </a:p>
                    <a:p>
                      <a:pPr marL="171450" indent="-171450">
                        <a:buFont typeface="Arial" panose="020B0604020202020204" pitchFamily="34" charset="0"/>
                        <a:buChar char="•"/>
                      </a:pPr>
                      <a:r>
                        <a:rPr lang="es-ES_tradnl" sz="900" dirty="0" smtClean="0">
                          <a:solidFill>
                            <a:schemeClr val="tx1"/>
                          </a:solidFill>
                        </a:rPr>
                        <a:t>tópico</a:t>
                      </a:r>
                    </a:p>
                    <a:p>
                      <a:pPr marL="171450" indent="-171450">
                        <a:buFont typeface="Arial" panose="020B0604020202020204" pitchFamily="34" charset="0"/>
                        <a:buChar char="•"/>
                      </a:pPr>
                      <a:r>
                        <a:rPr lang="es-ES_tradnl" sz="900" dirty="0" smtClean="0">
                          <a:solidFill>
                            <a:schemeClr val="tx1"/>
                          </a:solidFill>
                        </a:rPr>
                        <a:t>grupo</a:t>
                      </a:r>
                    </a:p>
                    <a:p>
                      <a:pPr marL="171450" indent="-171450">
                        <a:buFont typeface="Arial" panose="020B0604020202020204" pitchFamily="34" charset="0"/>
                        <a:buChar char="•"/>
                      </a:pPr>
                      <a:r>
                        <a:rPr lang="es-ES_tradnl" sz="900" dirty="0" smtClean="0">
                          <a:solidFill>
                            <a:schemeClr val="tx1"/>
                          </a:solidFill>
                        </a:rPr>
                        <a:t>información</a:t>
                      </a:r>
                    </a:p>
                    <a:p>
                      <a:pPr marL="171450" indent="-171450">
                        <a:buFont typeface="Arial" panose="020B0604020202020204" pitchFamily="34" charset="0"/>
                        <a:buChar char="•"/>
                      </a:pPr>
                      <a:r>
                        <a:rPr lang="es-ES_tradnl" sz="900" dirty="0" smtClean="0">
                          <a:solidFill>
                            <a:schemeClr val="tx1"/>
                          </a:solidFill>
                        </a:rPr>
                        <a:t>ilustraciones</a:t>
                      </a:r>
                    </a:p>
                    <a:p>
                      <a:pPr marL="171450" indent="-171450">
                        <a:buFont typeface="Arial" panose="020B0604020202020204" pitchFamily="34" charset="0"/>
                        <a:buChar char="•"/>
                      </a:pPr>
                      <a:endParaRPr lang="es-ES_tradnl" sz="900" dirty="0" smtClean="0">
                        <a:solidFill>
                          <a:schemeClr val="tx1"/>
                        </a:solidFill>
                      </a:endParaRPr>
                    </a:p>
                    <a:p>
                      <a:pPr marL="171450" indent="-171450">
                        <a:buFont typeface="Arial" panose="020B0604020202020204" pitchFamily="34" charset="0"/>
                        <a:buChar char="•"/>
                      </a:pPr>
                      <a:r>
                        <a:rPr lang="es-ES_tradnl" sz="900" dirty="0" smtClean="0">
                          <a:solidFill>
                            <a:schemeClr val="tx1"/>
                          </a:solidFill>
                        </a:rPr>
                        <a:t>comprensión</a:t>
                      </a:r>
                    </a:p>
                    <a:p>
                      <a:pPr marL="171450" indent="-171450">
                        <a:buFont typeface="Arial" panose="020B0604020202020204" pitchFamily="34" charset="0"/>
                        <a:buChar char="•"/>
                      </a:pPr>
                      <a:r>
                        <a:rPr lang="es-ES_tradnl" sz="900" dirty="0" smtClean="0">
                          <a:solidFill>
                            <a:schemeClr val="tx1"/>
                          </a:solidFill>
                        </a:rPr>
                        <a:t>detalles</a:t>
                      </a:r>
                    </a:p>
                    <a:p>
                      <a:pPr marL="171450" indent="-171450">
                        <a:buFont typeface="Arial" panose="020B0604020202020204" pitchFamily="34" charset="0"/>
                        <a:buChar char="•"/>
                      </a:pPr>
                      <a:r>
                        <a:rPr lang="es-ES_tradnl" sz="900" dirty="0" smtClean="0">
                          <a:solidFill>
                            <a:schemeClr val="tx1"/>
                          </a:solidFill>
                        </a:rPr>
                        <a:t>definiciones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991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 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29639">
                <a:tc gridSpan="2">
                  <a:txBody>
                    <a:bodyPr/>
                    <a:lstStyle/>
                    <a:p>
                      <a:pPr marL="171450" indent="-171450">
                        <a:buFont typeface="Arial" panose="020B0604020202020204" pitchFamily="34" charset="0"/>
                        <a:buChar char="•"/>
                      </a:pPr>
                      <a:r>
                        <a:rPr lang="en-US" sz="1000" b="0" dirty="0" smtClean="0">
                          <a:solidFill>
                            <a:schemeClr val="tx1"/>
                          </a:solidFill>
                        </a:rPr>
                        <a:t>What I Know and What is New</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the K/N and Topic Tally charts to confirm and support information that the author wants the readers to know MOST about a topic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000" b="0" dirty="0" smtClean="0">
                          <a:solidFill>
                            <a:schemeClr val="tx1"/>
                          </a:solidFill>
                        </a:rPr>
                        <a:t>Summary Sentences</a:t>
                      </a:r>
                    </a:p>
                    <a:p>
                      <a:pPr marL="0" indent="0">
                        <a:buFont typeface="Arial" panose="020B0604020202020204" pitchFamily="34" charset="0"/>
                        <a:buNone/>
                      </a:pPr>
                      <a:r>
                        <a:rPr lang="en-US" sz="1000" b="0" dirty="0" smtClean="0">
                          <a:solidFill>
                            <a:schemeClr val="tx1"/>
                          </a:solidFill>
                        </a:rPr>
                        <a:t>      </a:t>
                      </a:r>
                      <a:r>
                        <a:rPr lang="en-US" sz="1000" b="0" i="1" dirty="0" smtClean="0">
                          <a:solidFill>
                            <a:schemeClr val="tx1"/>
                          </a:solidFill>
                        </a:rPr>
                        <a:t>Note: Full text summaries begin in grade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during the discussion of 3 summary sentences, students will analyze and evaluate to determine  the most accurate summary sentence -with much support (full text summary begins in grade 4).</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What the Author Wants the Reader to Know Most (identifying a topic sentence)…</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locate the topic sentence in  the text (with little or no support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explain how they identified the Main idea (written or orally).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compare (discuss) the 3 class summary sentences to the actual Main Idea reflected in the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1000" dirty="0" smtClean="0"/>
                        <a:t>TBEAR Student Record Notes</a:t>
                      </a:r>
                      <a:endParaRPr lang="en-US" sz="10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  Topic Sentence that best summarizes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625669">
                <a:tc gridSpan="6">
                  <a:txBody>
                    <a:bodyPr/>
                    <a:lstStyle/>
                    <a:p>
                      <a:r>
                        <a:rPr lang="en-US" sz="1000" b="1" dirty="0" smtClean="0">
                          <a:solidFill>
                            <a:schemeClr val="tx1"/>
                          </a:solidFill>
                        </a:rPr>
                        <a:t>From</a:t>
                      </a:r>
                      <a:r>
                        <a:rPr lang="en-US" sz="1000" b="1" baseline="0" dirty="0" smtClean="0">
                          <a:solidFill>
                            <a:schemeClr val="tx1"/>
                          </a:solidFill>
                        </a:rPr>
                        <a:t> the Field</a:t>
                      </a:r>
                      <a:r>
                        <a:rPr lang="en-US" sz="1000" baseline="0" dirty="0" smtClean="0">
                          <a:solidFill>
                            <a:schemeClr val="tx1"/>
                          </a:solidFill>
                        </a:rPr>
                        <a:t>…</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 any of the lessons and/or strategies have students work Independently, in small groups, or as a class depending on where the teacher is with the gradual release of instruction in the classroom.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11</a:t>
            </a:fld>
            <a:endParaRPr lang="en-US" dirty="0"/>
          </a:p>
        </p:txBody>
      </p:sp>
    </p:spTree>
    <p:extLst>
      <p:ext uri="{BB962C8B-B14F-4D97-AF65-F5344CB8AC3E}">
        <p14:creationId xmlns:p14="http://schemas.microsoft.com/office/powerpoint/2010/main" val="373274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22734" y="26606"/>
            <a:ext cx="5001694" cy="118157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2885221" y="-129898"/>
            <a:ext cx="1375353" cy="1725345"/>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1834691024"/>
              </p:ext>
            </p:extLst>
          </p:nvPr>
        </p:nvGraphicFramePr>
        <p:xfrm>
          <a:off x="122734" y="798859"/>
          <a:ext cx="7535173" cy="9201254"/>
        </p:xfrm>
        <a:graphic>
          <a:graphicData uri="http://schemas.openxmlformats.org/drawingml/2006/table">
            <a:tbl>
              <a:tblPr firstRow="1" bandRow="1">
                <a:noFill/>
              </a:tblPr>
              <a:tblGrid>
                <a:gridCol w="304799"/>
                <a:gridCol w="1990523"/>
                <a:gridCol w="699603"/>
                <a:gridCol w="146203"/>
                <a:gridCol w="234797"/>
                <a:gridCol w="1627515"/>
                <a:gridCol w="2531733"/>
              </a:tblGrid>
              <a:tr h="528077">
                <a:tc rowSpan="2" gridSpan="4">
                  <a:txBody>
                    <a:bodyPr/>
                    <a:lstStyle/>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does the Background Knowledge and Hook (parts of the Bridge) to describe or define the Main Idea of a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(DOK-2: Select details to Identify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rowSpan="2" hMerge="1">
                  <a:txBody>
                    <a:bodyPr/>
                    <a:lstStyle/>
                    <a:p>
                      <a:endParaRPr lang="en-US"/>
                    </a:p>
                  </a:txBody>
                  <a:tcPr/>
                </a:tc>
                <a:tc gridSpan="3">
                  <a:txBody>
                    <a:bodyPr/>
                    <a:lstStyle/>
                    <a:p>
                      <a:pPr marL="463550" marR="0" lvl="0" indent="0" algn="l" rtl="0">
                        <a:spcBef>
                          <a:spcPts val="0"/>
                        </a:spcBef>
                        <a:buSzPct val="25000"/>
                        <a:buNone/>
                      </a:pPr>
                      <a:r>
                        <a:rPr lang="en-US" sz="1300" b="1" u="sng" strike="noStrike" cap="none" baseline="0" dirty="0" smtClean="0"/>
                        <a:t>The Introduction</a:t>
                      </a:r>
                    </a:p>
                    <a:p>
                      <a:pPr marL="463550" marR="0" lvl="0" indent="0" algn="l" rtl="0">
                        <a:spcBef>
                          <a:spcPts val="0"/>
                        </a:spcBef>
                        <a:buSzPct val="25000"/>
                        <a:buNone/>
                      </a:pPr>
                      <a:r>
                        <a:rPr lang="en-US" sz="1700" b="1" u="none" strike="noStrike" cap="none" baseline="0" dirty="0" smtClean="0"/>
                        <a:t>Lesson 2:   </a:t>
                      </a:r>
                      <a:r>
                        <a:rPr lang="en-US" sz="1300" b="1" u="none" strike="noStrike" cap="none" baseline="0" dirty="0" smtClean="0"/>
                        <a:t>DOK-2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r>
              <a:tr h="653796">
                <a:tc gridSpan="4"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hMerge="1" vMerge="1">
                  <a:txBody>
                    <a:bodyPr/>
                    <a:lstStyle/>
                    <a:p>
                      <a:endParaRPr lang="en-US"/>
                    </a:p>
                  </a:txBody>
                  <a:tcPr/>
                </a:tc>
                <a:tc gridSpan="3">
                  <a:txBody>
                    <a:bodyPr/>
                    <a:lstStyle/>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a:t>
                      </a:r>
                    </a:p>
                    <a:p>
                      <a:pPr marL="463550" marR="0" lvl="0" indent="-119063"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endParaRPr kumimoji="0" lang="en-US" sz="1200" b="1"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r>
              <a:tr h="704088">
                <a:tc gridSpan="7">
                  <a:txBody>
                    <a:bodyPr/>
                    <a:lstStyle/>
                    <a:p>
                      <a:pPr marL="168275" marR="0" lvl="0" indent="3175" algn="l" rtl="0">
                        <a:spcBef>
                          <a:spcPts val="0"/>
                        </a:spcBef>
                        <a:buSzPct val="25000"/>
                        <a:buNone/>
                      </a:pPr>
                      <a:r>
                        <a:rPr lang="en-US" sz="1300" b="1" u="none" strike="noStrike" cap="none" baseline="0" dirty="0" smtClean="0">
                          <a:solidFill>
                            <a:srgbClr val="C00000"/>
                          </a:solidFill>
                        </a:rPr>
                        <a:t>B- Lesson 2  </a:t>
                      </a:r>
                      <a:r>
                        <a:rPr lang="en-US" sz="1200" b="0" u="none" strike="noStrike" cap="none" baseline="0" dirty="0" smtClean="0">
                          <a:solidFill>
                            <a:schemeClr val="tx1"/>
                          </a:solidFill>
                        </a:rPr>
                        <a:t>Standards RI.4 (and possibly RI.3)  </a:t>
                      </a:r>
                    </a:p>
                    <a:p>
                      <a:pPr marL="168275" marR="0" lvl="0" indent="3175" algn="l" rtl="0">
                        <a:spcBef>
                          <a:spcPts val="0"/>
                        </a:spcBef>
                        <a:buSzPct val="25000"/>
                        <a:buNone/>
                      </a:pPr>
                      <a:r>
                        <a:rPr lang="en-US" sz="1100" b="0" u="none" strike="noStrike" cap="none" baseline="0" dirty="0" smtClean="0">
                          <a:solidFill>
                            <a:schemeClr val="tx1"/>
                          </a:solidFill>
                        </a:rPr>
                        <a:t>Student Objective/Assessment Criteria:</a:t>
                      </a:r>
                      <a:endParaRPr lang="en-US" sz="1100" b="0" u="none" strike="noStrike" cap="none" baseline="0" dirty="0">
                        <a:solidFill>
                          <a:schemeClr val="tx1"/>
                        </a:solidFill>
                      </a:endParaRP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233363" marR="0" lvl="0" indent="-1206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each tells more about the Main Idea.</a:t>
                      </a:r>
                      <a:endParaRPr lang="en-US" sz="1100" u="none" strike="noStrike" cap="none" baseline="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8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The Main Idea</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p>
                    <a:p>
                      <a:pPr marL="168275" marR="0" lvl="0" indent="-168275"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Main Idea or Topic Sentence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text?  How do we know?”</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4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Introduction - Before 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(reread the text to your class if a quick review is needed)</a:t>
                      </a:r>
                    </a:p>
                    <a:p>
                      <a:pPr marL="171450" marR="0" lvl="0" indent="-171450" algn="l" rtl="0">
                        <a:spcBef>
                          <a:spcPts val="0"/>
                        </a:spcBef>
                        <a:buClr>
                          <a:schemeClr val="tx1">
                            <a:lumMod val="95000"/>
                            <a:lumOff val="5000"/>
                          </a:schemeClr>
                        </a:buClr>
                        <a:buSzPct val="150000"/>
                        <a:buFont typeface="Arial" panose="020B0604020202020204" pitchFamily="34" charset="0"/>
                        <a:buChar cha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T</a:t>
                      </a:r>
                      <a:r>
                        <a:rPr lang="en-US" sz="1100" b="1" i="0" u="none" dirty="0" smtClean="0">
                          <a:solidFill>
                            <a:schemeClr val="tx1"/>
                          </a:solidFill>
                        </a:rPr>
                        <a:t>he Bridge – Background Knowledge and Hook  </a:t>
                      </a:r>
                      <a:r>
                        <a:rPr lang="en-US" sz="1100" b="0" i="0" u="none" dirty="0" smtClean="0">
                          <a:solidFill>
                            <a:schemeClr val="tx1"/>
                          </a:solidFill>
                        </a:rPr>
                        <a:t>“In the introduction of a text an author interrupts the reader to define/describe</a:t>
                      </a:r>
                      <a:r>
                        <a:rPr lang="en-US" sz="1100" b="0" i="0" u="none" baseline="0" dirty="0" smtClean="0">
                          <a:solidFill>
                            <a:schemeClr val="tx1"/>
                          </a:solidFill>
                        </a:rPr>
                        <a:t> </a:t>
                      </a:r>
                      <a:r>
                        <a:rPr lang="en-US" sz="1100" b="1" i="0" u="none" dirty="0" smtClean="0">
                          <a:solidFill>
                            <a:schemeClr val="tx1"/>
                          </a:solidFill>
                        </a:rPr>
                        <a:t>Background Knowledge  </a:t>
                      </a:r>
                      <a:r>
                        <a:rPr lang="en-US" sz="1100" b="0" i="0" u="none" dirty="0" smtClean="0">
                          <a:solidFill>
                            <a:schemeClr val="tx1"/>
                          </a:solidFill>
                        </a:rPr>
                        <a:t>the  reader</a:t>
                      </a:r>
                      <a:r>
                        <a:rPr lang="en-US" sz="1100" b="0" i="0" u="none" baseline="0" dirty="0" smtClean="0">
                          <a:solidFill>
                            <a:schemeClr val="tx1"/>
                          </a:solidFill>
                        </a:rPr>
                        <a:t> </a:t>
                      </a:r>
                      <a:r>
                        <a:rPr lang="en-US" sz="1100" b="0" i="0" u="none" dirty="0" smtClean="0">
                          <a:solidFill>
                            <a:schemeClr val="tx1"/>
                          </a:solidFill>
                        </a:rPr>
                        <a:t>needs to know in order to </a:t>
                      </a:r>
                      <a:r>
                        <a:rPr lang="en-US" sz="1100" b="0" i="0" u="none" baseline="0" dirty="0" smtClean="0">
                          <a:solidFill>
                            <a:schemeClr val="tx1"/>
                          </a:solidFill>
                        </a:rPr>
                        <a:t>understand what the rest of the text will be about and want to read more. This is one part of the Bridge. Another part of the Bridge is  called the </a:t>
                      </a:r>
                      <a:r>
                        <a:rPr lang="en-US" sz="1100" b="1" i="0" u="none" baseline="0" dirty="0" smtClean="0">
                          <a:solidFill>
                            <a:schemeClr val="tx1"/>
                          </a:solidFill>
                        </a:rPr>
                        <a:t>Hook</a:t>
                      </a:r>
                      <a:r>
                        <a:rPr lang="en-US" sz="1100" b="0" i="0" u="none" baseline="0" dirty="0" smtClean="0">
                          <a:solidFill>
                            <a:schemeClr val="tx1"/>
                          </a:solidFill>
                        </a:rPr>
                        <a:t>.  A Hook grabs the reader’s attention!” (Give students an example of a hook.)</a:t>
                      </a:r>
                      <a:endParaRPr kumimoji="0" lang="en-US" sz="11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Define and Describe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 and 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is completed).  Read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Ask this question 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Word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then write down the students’ responses.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p>
                    <a:p>
                      <a:pPr marL="461963" marR="0" lvl="0" indent="-461963"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as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define/describe _____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3089">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Sentence/Main Idea :  </a:t>
                      </a:r>
                      <a:r>
                        <a:rPr kumimoji="0" lang="en-US" sz="11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Landslides can be highly destructive.</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900" dirty="0"/>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43089">
                <a:tc vMerge="1">
                  <a:txBody>
                    <a:bodyPr/>
                    <a:lstStyle/>
                    <a:p>
                      <a:endParaRPr lang="en-US"/>
                    </a:p>
                  </a:txBody>
                  <a:tcPr/>
                </a:tc>
                <a:tc>
                  <a:txBody>
                    <a:bodyPr/>
                    <a:lstStyle/>
                    <a:p>
                      <a:pPr algn="ctr"/>
                      <a:r>
                        <a:rPr lang="en-US" sz="1100" b="1" dirty="0" smtClean="0"/>
                        <a:t>Topic Tally Words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algn="ctr"/>
                      <a:r>
                        <a:rPr lang="en-US" sz="1100" b="1" dirty="0" smtClean="0"/>
                        <a:t>Definition</a:t>
                      </a:r>
                      <a:r>
                        <a:rPr lang="en-US" sz="1100" b="1" baseline="0" dirty="0" smtClean="0"/>
                        <a:t> Examples</a:t>
                      </a:r>
                      <a:endParaRPr lang="en-US" sz="1100" b="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pPr algn="ctr"/>
                      <a:endParaRPr lang="en-US" sz="1000" b="1" dirty="0" smtClean="0"/>
                    </a:p>
                  </a:txBody>
                  <a:tcPr marL="0" marR="0" marT="0" marB="0" anchor="ctr"/>
                </a:tc>
                <a:tc hMerge="1">
                  <a:txBody>
                    <a:bodyPr/>
                    <a:lstStyle/>
                    <a:p>
                      <a:pPr algn="ctr"/>
                      <a:endParaRPr lang="en-US" sz="1100" b="1" dirty="0" smtClean="0"/>
                    </a:p>
                  </a:txBody>
                  <a:tcPr marL="0" marR="0"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Description Examples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Destructive I + Damage 4 = 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53975" indent="-53975"/>
                      <a:r>
                        <a:rPr lang="en-US" sz="1000" dirty="0" smtClean="0"/>
                        <a:t>  hurting</a:t>
                      </a:r>
                      <a:r>
                        <a:rPr lang="en-US" sz="1000" baseline="0" dirty="0" smtClean="0"/>
                        <a:t> or injuring something or someone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sz="900" dirty="0"/>
                    </a:p>
                  </a:txBody>
                  <a:tcPr marL="0" marR="0" marT="0" marB="0" anchor="ctr"/>
                </a:tc>
                <a:tc hMerge="1">
                  <a:txBody>
                    <a:bodyPr/>
                    <a:lstStyle/>
                    <a:p>
                      <a:pPr marL="53975" indent="-53975"/>
                      <a:endParaRPr lang="en-US" sz="1100" dirty="0"/>
                    </a:p>
                  </a:txBody>
                  <a:tcPr marL="0" marR="0" marT="0" marB="0" anchor="ctr"/>
                </a:tc>
                <a:tc>
                  <a:txBody>
                    <a:bodyPr/>
                    <a:lstStyle/>
                    <a:p>
                      <a:r>
                        <a:rPr lang="en-US" sz="1000" dirty="0" smtClean="0"/>
                        <a:t>    injure, loss,</a:t>
                      </a:r>
                      <a:r>
                        <a:rPr lang="en-US" sz="1000" baseline="0" dirty="0" smtClean="0"/>
                        <a:t> harmful, devastate</a:t>
                      </a:r>
                      <a:endParaRPr lang="en-US" sz="10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Landslides IIII 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when</a:t>
                      </a:r>
                      <a:r>
                        <a:rPr lang="en-US" sz="1000" baseline="0" dirty="0" smtClean="0"/>
                        <a:t> land moves down a steep slope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fast, large amount, muddy, rocky, scary</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Swept or Sweep Away/Carries =3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indent="-60325"/>
                      <a:r>
                        <a:rPr lang="en-US" sz="1000" dirty="0" smtClean="0"/>
                        <a:t>  something</a:t>
                      </a:r>
                      <a:r>
                        <a:rPr lang="en-US" sz="1000" baseline="0" dirty="0" smtClean="0"/>
                        <a:t> is moved away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60325" indent="-60325"/>
                      <a:endParaRPr lang="en-US" sz="1100" dirty="0"/>
                    </a:p>
                  </a:txBody>
                  <a:tcPr marL="0" marR="0" marT="0" marB="0" anchor="ctr"/>
                </a:tc>
                <a:tc>
                  <a:txBody>
                    <a:bodyPr/>
                    <a:lstStyle/>
                    <a:p>
                      <a:pPr marL="117475" indent="0"/>
                      <a:r>
                        <a:rPr lang="en-US" sz="1000" dirty="0" smtClean="0"/>
                        <a:t>strong, swift, wide, entire</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925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Bury/Cover III</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r>
                        <a:rPr lang="en-US" sz="1000" dirty="0" smtClean="0"/>
                        <a:t>  to</a:t>
                      </a:r>
                      <a:r>
                        <a:rPr lang="en-US" sz="1000" baseline="0" dirty="0" smtClean="0"/>
                        <a:t> hide, shelter or conceal </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marL="0" marR="0" marT="0" marB="0" anchor="ctr"/>
                </a:tc>
                <a:tc>
                  <a:txBody>
                    <a:bodyPr/>
                    <a:lstStyle/>
                    <a:p>
                      <a:r>
                        <a:rPr lang="en-US" sz="1000" dirty="0" smtClean="0"/>
                        <a:t>    buried</a:t>
                      </a:r>
                      <a:endParaRPr lang="en-US" sz="10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7518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Background Knowledge </a:t>
                      </a:r>
                    </a:p>
                    <a:p>
                      <a:pPr marL="171450"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“Find and highlight (</a:t>
                      </a:r>
                      <a:r>
                        <a:rPr kumimoji="0" lang="en-US" sz="11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note-taking</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 author uses in the introduction to help the reader understand what the rest of the text will be about and want to read more. Think about how the background knowledge  defines and describes why or how </a:t>
                      </a:r>
                      <a:r>
                        <a:rPr kumimoji="0" lang="en-US" sz="1100" b="1" i="1" u="sng" strike="noStrike" kern="1200" cap="none" spc="0" normalizeH="0" baseline="0" noProof="0" dirty="0" smtClean="0">
                          <a:ln>
                            <a:noFill/>
                          </a:ln>
                          <a:solidFill>
                            <a:schemeClr val="tx1"/>
                          </a:solidFill>
                          <a:effectLst/>
                          <a:uLnTx/>
                          <a:uFillTx/>
                          <a:latin typeface="+mn-lt"/>
                          <a:ea typeface="+mn-ea"/>
                          <a:cs typeface="+mn-cs"/>
                        </a:rPr>
                        <a:t>________</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Topic Sentence).</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Look for a Hook that grabs the reader’s attention.”</a:t>
                      </a:r>
                    </a:p>
                    <a:p>
                      <a:pPr marL="0"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After Reading - Revisit: </a:t>
                      </a:r>
                      <a:endParaRPr kumimoji="0" lang="en-US" sz="1100" b="1" i="1" u="sng" strike="noStrike" kern="1200" cap="none" spc="0" normalizeH="0" baseline="0" noProof="0" dirty="0" smtClean="0">
                        <a:ln>
                          <a:noFill/>
                        </a:ln>
                        <a:solidFill>
                          <a:srgbClr val="C00000"/>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background knowledge did the author use to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describe or define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why or how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_____</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the background knowledge help the reader understand what the rest of the text was about so the reader will want to read more?” Compare the bridge sentence(s) found in the text to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 chart.  </a:t>
                      </a:r>
                    </a:p>
                    <a:p>
                      <a:pPr marL="171450"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there a Hook in the text?”</a:t>
                      </a:r>
                    </a:p>
                  </a:txBody>
                  <a:tcPr marL="103625" marR="103625" marT="37725" marB="37725">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A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3">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gridSpan="2">
                  <a:txBody>
                    <a:bodyPr/>
                    <a:lstStyle/>
                    <a:p>
                      <a:pPr marL="0" indent="0"/>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1" u="none" strike="noStrike" kern="0" cap="none" spc="0" normalizeH="0" baseline="0" noProof="0" dirty="0" smtClean="0">
                          <a:ln>
                            <a:noFill/>
                          </a:ln>
                          <a:solidFill>
                            <a:srgbClr val="000000"/>
                          </a:solidFill>
                          <a:effectLst/>
                          <a:uLnTx/>
                          <a:uFillTx/>
                          <a:latin typeface="Calibri"/>
                          <a:ea typeface="Calibri"/>
                          <a:cs typeface="Calibri"/>
                          <a:sym typeface="Calibri"/>
                          <a:rtl val="0"/>
                        </a:rPr>
                        <a:t> </a:t>
                      </a:r>
                      <a:r>
                        <a:rPr kumimoji="0" lang="en-US" sz="1200" b="1" i="1" u="sng" strike="noStrike" kern="0" cap="none" spc="0" normalizeH="0" baseline="0" noProof="0" dirty="0" smtClean="0">
                          <a:ln>
                            <a:noFill/>
                          </a:ln>
                          <a:solidFill>
                            <a:srgbClr val="000000"/>
                          </a:solidFill>
                          <a:effectLst/>
                          <a:uLnTx/>
                          <a:uFillTx/>
                          <a:latin typeface="Calibri"/>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a:t>
                      </a:r>
                      <a:endParaRPr kumimoji="0" lang="en-US" sz="1100" b="1" i="1" u="none" strike="noStrike" kern="0" cap="none" spc="0" normalizeH="0" baseline="0" noProof="0" dirty="0" smtClean="0">
                        <a:ln>
                          <a:noFill/>
                        </a:ln>
                        <a:solidFill>
                          <a:srgbClr val="C00000"/>
                        </a:solidFill>
                        <a:effectLst/>
                        <a:uLnTx/>
                        <a:uFillTx/>
                        <a:latin typeface="Calibri"/>
                        <a:ea typeface="Calibri"/>
                        <a:cs typeface="Calibri"/>
                        <a:sym typeface="Calibri"/>
                        <a:rtl val="0"/>
                      </a:endParaRPr>
                    </a:p>
                    <a:p>
                      <a:pPr marL="0"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Calibri"/>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Calibri"/>
                          <a:ea typeface="Calibri"/>
                          <a:cs typeface="Calibri"/>
                          <a:sym typeface="Calibri"/>
                          <a:rtl val="0"/>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r>
              <a:tr h="813065">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103625" marR="103625" marT="37725" marB="37725" anchor="ctr">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rowSpan="2" hMerge="1">
                  <a:txBody>
                    <a:bodyPr/>
                    <a:lstStyle/>
                    <a:p>
                      <a:endParaRPr lang="en-US"/>
                    </a:p>
                  </a:txBody>
                  <a:tcPr/>
                </a:tc>
                <a:tc gridSpan="4">
                  <a:txBody>
                    <a:bodyPr/>
                    <a:lstStyle/>
                    <a:p>
                      <a:pPr marL="0" marR="0" lvl="0" indent="0" algn="l" rtl="0">
                        <a:spcBef>
                          <a:spcPts val="0"/>
                        </a:spcBef>
                        <a:buNone/>
                      </a:pPr>
                      <a:r>
                        <a:rPr lang="en-US" sz="1200" b="1" i="0" u="sng" dirty="0" smtClean="0"/>
                        <a:t>Bridge</a:t>
                      </a:r>
                      <a:r>
                        <a:rPr lang="en-US" sz="1200" b="1" i="0" u="none" dirty="0" smtClean="0"/>
                        <a:t> </a:t>
                      </a:r>
                      <a:r>
                        <a:rPr lang="en-US" sz="1400" b="1" i="0" u="none" dirty="0" smtClean="0"/>
                        <a:t>– </a:t>
                      </a:r>
                      <a:r>
                        <a:rPr lang="en-US" sz="1200" b="1" i="1" u="none" dirty="0" smtClean="0"/>
                        <a:t>background knowledge </a:t>
                      </a:r>
                      <a:r>
                        <a:rPr lang="en-US" sz="1200" b="0" i="1" u="none" dirty="0" smtClean="0"/>
                        <a:t>about the </a:t>
                      </a:r>
                      <a:r>
                        <a:rPr lang="en-US" sz="1200" b="1" i="1" u="none" dirty="0" smtClean="0"/>
                        <a:t>topic</a:t>
                      </a:r>
                      <a:r>
                        <a:rPr lang="en-US" sz="1200" b="1" i="1" u="none" baseline="0" dirty="0" smtClean="0"/>
                        <a:t> </a:t>
                      </a:r>
                      <a:r>
                        <a:rPr lang="en-US" sz="1200" b="0" i="1" u="none" baseline="0" dirty="0" smtClean="0"/>
                        <a:t>connecting to the </a:t>
                      </a:r>
                      <a:r>
                        <a:rPr lang="en-US" sz="1200" b="1" i="1" u="none" dirty="0" smtClean="0"/>
                        <a:t>main idea</a:t>
                      </a:r>
                      <a:r>
                        <a:rPr lang="en-US" sz="1200" b="0" i="1" u="none" dirty="0" smtClean="0"/>
                        <a:t>. </a:t>
                      </a:r>
                      <a:r>
                        <a:rPr lang="en-US" sz="1100" b="0" i="0" dirty="0" smtClean="0"/>
                        <a:t>land moves quickly </a:t>
                      </a:r>
                    </a:p>
                    <a:p>
                      <a:pPr marL="171450" marR="0" lvl="0" indent="-171450" algn="l" rtl="0">
                        <a:spcBef>
                          <a:spcPts val="0"/>
                        </a:spcBef>
                        <a:buFont typeface="Arial" panose="020B0604020202020204" pitchFamily="34" charset="0"/>
                        <a:buChar char="•"/>
                      </a:pPr>
                      <a:r>
                        <a:rPr lang="en-US" sz="1100" b="0" i="0" dirty="0" smtClean="0"/>
                        <a:t>steep slope </a:t>
                      </a:r>
                    </a:p>
                    <a:p>
                      <a:pPr marL="171450" marR="0" lvl="0" indent="-171450" algn="l" rtl="0">
                        <a:spcBef>
                          <a:spcPts val="0"/>
                        </a:spcBef>
                        <a:buFont typeface="Arial" panose="020B0604020202020204" pitchFamily="34" charset="0"/>
                        <a:buChar char="•"/>
                      </a:pPr>
                      <a:r>
                        <a:rPr lang="en-US" sz="1100" b="0" i="0" dirty="0" smtClean="0"/>
                        <a:t>large amount of earth, mud, rock, other materials</a:t>
                      </a:r>
                      <a:endParaRPr sz="1100" b="0" i="0"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pPr marL="1588" lvl="0" indent="0" algn="l" rtl="0">
                        <a:spcBef>
                          <a:spcPts val="0"/>
                        </a:spcBef>
                        <a:buNone/>
                      </a:pPr>
                      <a:endParaRPr sz="1400" i="1" dirty="0"/>
                    </a:p>
                  </a:txBody>
                  <a:tcPr marL="103625" marR="103625" marT="37725" marB="37725">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42749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Hook</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to grab the reader’s attention.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Watch out! (the hook!)</a:t>
                      </a: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TextBox 1"/>
          <p:cNvSpPr txBox="1"/>
          <p:nvPr/>
        </p:nvSpPr>
        <p:spPr>
          <a:xfrm>
            <a:off x="1363709" y="305292"/>
            <a:ext cx="2065313" cy="507821"/>
          </a:xfrm>
          <a:prstGeom prst="rect">
            <a:avLst/>
          </a:prstGeom>
          <a:noFill/>
        </p:spPr>
        <p:txBody>
          <a:bodyPr wrap="square" lIns="91429" tIns="45715" rIns="91429" bIns="45715" rtlCol="0">
            <a:spAutoFit/>
          </a:bodyPr>
          <a:lstStyle/>
          <a:p>
            <a:pPr algn="ctr"/>
            <a:r>
              <a:rPr lang="en-US" sz="2700" dirty="0">
                <a:latin typeface="Arial Black" panose="020B0A04020102020204" pitchFamily="34" charset="0"/>
              </a:rPr>
              <a:t>READ</a:t>
            </a:r>
          </a:p>
        </p:txBody>
      </p:sp>
      <p:sp>
        <p:nvSpPr>
          <p:cNvPr id="12" name="Rectangle 11"/>
          <p:cNvSpPr/>
          <p:nvPr/>
        </p:nvSpPr>
        <p:spPr>
          <a:xfrm>
            <a:off x="3780959" y="-70252"/>
            <a:ext cx="733298" cy="9036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300" b="1" dirty="0">
                <a:ln w="50800"/>
                <a:solidFill>
                  <a:srgbClr val="00B0F0"/>
                </a:solidFill>
                <a:latin typeface="Calibri"/>
                <a:sym typeface="Calibri"/>
              </a:rPr>
              <a:t>B</a:t>
            </a:r>
            <a:endParaRPr lang="en-US" sz="5300" b="1" dirty="0">
              <a:ln w="50800"/>
              <a:solidFill>
                <a:srgbClr val="00B0F0"/>
              </a:solidFill>
            </a:endParaRPr>
          </a:p>
        </p:txBody>
      </p:sp>
      <p:grpSp>
        <p:nvGrpSpPr>
          <p:cNvPr id="24" name="Group 23"/>
          <p:cNvGrpSpPr/>
          <p:nvPr/>
        </p:nvGrpSpPr>
        <p:grpSpPr>
          <a:xfrm rot="20667221">
            <a:off x="305212" y="7799809"/>
            <a:ext cx="2680180" cy="1092449"/>
            <a:chOff x="109517" y="6533762"/>
            <a:chExt cx="3090430" cy="1128965"/>
          </a:xfrm>
        </p:grpSpPr>
        <p:pic>
          <p:nvPicPr>
            <p:cNvPr id="25"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sp>
        <p:nvSpPr>
          <p:cNvPr id="19" name="Rectangle 18"/>
          <p:cNvSpPr/>
          <p:nvPr/>
        </p:nvSpPr>
        <p:spPr>
          <a:xfrm>
            <a:off x="5001694" y="135583"/>
            <a:ext cx="2313672" cy="656875"/>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Bridge Introduction</a:t>
            </a:r>
          </a:p>
          <a:p>
            <a:pPr lvl="0" algn="ctr">
              <a:buSzPct val="25000"/>
            </a:pPr>
            <a:r>
              <a:rPr lang="en-US" b="1" dirty="0">
                <a:solidFill>
                  <a:srgbClr val="C00000"/>
                </a:solidFill>
                <a:effectLst>
                  <a:outerShdw blurRad="38100" dist="38100" dir="2700000" algn="tl">
                    <a:srgbClr val="000000">
                      <a:alpha val="43137"/>
                    </a:srgbClr>
                  </a:outerShdw>
                </a:effectLst>
              </a:rPr>
              <a:t>Lesson 2</a:t>
            </a:r>
          </a:p>
        </p:txBody>
      </p:sp>
      <p:pic>
        <p:nvPicPr>
          <p:cNvPr id="13" name="Picture 12"/>
          <p:cNvPicPr>
            <a:picLocks noChangeAspect="1"/>
          </p:cNvPicPr>
          <p:nvPr/>
        </p:nvPicPr>
        <p:blipFill rotWithShape="1">
          <a:blip r:embed="rId6"/>
          <a:srcRect l="23375" t="43778" r="67058" b="37259"/>
          <a:stretch/>
        </p:blipFill>
        <p:spPr>
          <a:xfrm>
            <a:off x="5781575" y="906313"/>
            <a:ext cx="1765815" cy="95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Connector 4"/>
          <p:cNvCxnSpPr/>
          <p:nvPr/>
        </p:nvCxnSpPr>
        <p:spPr>
          <a:xfrm>
            <a:off x="1118972" y="5541571"/>
            <a:ext cx="130797" cy="683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5798600" y="9470997"/>
            <a:ext cx="1748790" cy="535517"/>
          </a:xfrm>
        </p:spPr>
        <p:txBody>
          <a:bodyPr/>
          <a:lstStyle/>
          <a:p>
            <a:fld id="{1A106AFE-017A-4B10-8C59-6A35C2B2E226}" type="slidenum">
              <a:rPr lang="en-US" smtClean="0"/>
              <a:t>12</a:t>
            </a:fld>
            <a:endParaRPr lang="en-US" dirty="0"/>
          </a:p>
        </p:txBody>
      </p:sp>
    </p:spTree>
    <p:extLst>
      <p:ext uri="{BB962C8B-B14F-4D97-AF65-F5344CB8AC3E}">
        <p14:creationId xmlns:p14="http://schemas.microsoft.com/office/powerpoint/2010/main" val="3377876357"/>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76148918"/>
              </p:ext>
            </p:extLst>
          </p:nvPr>
        </p:nvGraphicFramePr>
        <p:xfrm>
          <a:off x="185980" y="213932"/>
          <a:ext cx="7539418" cy="9753600"/>
        </p:xfrm>
        <a:graphic>
          <a:graphicData uri="http://schemas.openxmlformats.org/drawingml/2006/table">
            <a:tbl>
              <a:tblPr firstRow="1" bandRow="1">
                <a:tableStyleId>{5C22544A-7EE6-4342-B048-85BDC9FD1C3A}</a:tableStyleId>
              </a:tblPr>
              <a:tblGrid>
                <a:gridCol w="2651224"/>
                <a:gridCol w="1077572"/>
                <a:gridCol w="1896364"/>
                <a:gridCol w="974221"/>
                <a:gridCol w="940037"/>
              </a:tblGrid>
              <a:tr h="111269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Bridge Introduction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 and Hook)</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How do third grade students identify information in a text that gives the reader Background Knowledge (of what a reader will learn) and the Hook (what grabs the reader’s attention)?</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srgbClr val="C00000"/>
                          </a:solidFill>
                          <a:effectLst/>
                          <a:uLnTx/>
                          <a:uFillTx/>
                          <a:latin typeface="+mn-lt"/>
                          <a:ea typeface="+mn-ea"/>
                          <a:cs typeface="+mn-cs"/>
                        </a:rPr>
                        <a:t>B- Lesson 2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Standards RI.3, RI.4, W.2a-b</a:t>
                      </a:r>
                    </a:p>
                    <a:p>
                      <a:pPr marL="0" marR="0" lvl="0" indent="3175" algn="l" defTabSz="685800" rtl="0" eaLnBrk="1" fontAlgn="auto" latinLnBrk="0" hangingPunct="1">
                        <a:lnSpc>
                          <a:spcPct val="100000"/>
                        </a:lnSpc>
                        <a:spcBef>
                          <a:spcPts val="0"/>
                        </a:spcBef>
                        <a:spcAft>
                          <a:spcPts val="0"/>
                        </a:spcAft>
                        <a:buClrTx/>
                        <a:buSzPct val="25000"/>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5888" marR="0" lvl="0" indent="-11588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 can identify the Background Knowledge and the Hook of an  introduction (the two parts of the Bridge).</a:t>
                      </a:r>
                    </a:p>
                    <a:p>
                      <a:pPr marL="0" marR="0" lvl="0" indent="31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I can explain how each tells more about the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Essential Skills</a:t>
                      </a:r>
                      <a:r>
                        <a:rPr lang="en-US" sz="1400" b="1" baseline="0" dirty="0" smtClean="0"/>
                        <a:t> and Concepts</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400" b="1" dirty="0" smtClean="0"/>
                        <a:t>Vocabulary</a:t>
                      </a:r>
                      <a:endParaRPr lang="en-US" sz="14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relationship between a series of historical events, scientific ideas or concepts, or steps in technical procedures in a text, using language that pertains to time, sequence, and cause/effect.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identifying the Background Knowledge and Hook in a bridge</a:t>
                      </a:r>
                      <a:endParaRPr kumimoji="0" lang="en-US" sz="9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grade 3 students identify the Background Knowledge and Hook of an introduction independently (may need some support at the beginning of the year).  Students are now asked to compare a series (how each text differs in time, sequence or cause/effect).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to identify the Background Knowledge and Hook sentences, students need to be able to…</a:t>
                      </a:r>
                    </a:p>
                    <a:p>
                      <a:pPr marL="228600" marR="0" lvl="0" indent="-22860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the definition and purpose of the Background Knowledge and Hook sentences in an introduction.</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specific facts about historical events, scientific ideas or concepts, or steps in a procedure used in the Background Knowledge and Hook sentences.</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language pertaining to time, sequence and cause and effect when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defining and describing the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Background Knowledge or the Hook of a text.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Example of Cause and Effect: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If</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Colima erupts again,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then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people’s lives may be in danger.  (descriptive words are danger, definitive words are erupt – explaining Colima)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82256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series</a:t>
                      </a:r>
                    </a:p>
                    <a:p>
                      <a:pPr marL="112713" indent="-112713">
                        <a:buFont typeface="Arial" panose="020B0604020202020204" pitchFamily="34" charset="0"/>
                        <a:buChar char="•"/>
                      </a:pPr>
                      <a:r>
                        <a:rPr lang="en-US" sz="900" dirty="0" smtClean="0"/>
                        <a:t>events</a:t>
                      </a:r>
                    </a:p>
                    <a:p>
                      <a:pPr marL="112713" indent="-112713">
                        <a:buFont typeface="Arial" panose="020B0604020202020204" pitchFamily="34" charset="0"/>
                        <a:buChar char="•"/>
                      </a:pPr>
                      <a:r>
                        <a:rPr lang="en-US" sz="900" dirty="0" smtClean="0"/>
                        <a:t>historical</a:t>
                      </a:r>
                    </a:p>
                    <a:p>
                      <a:pPr marL="112713" indent="-112713">
                        <a:buFont typeface="Arial" panose="020B0604020202020204" pitchFamily="34" charset="0"/>
                        <a:buChar char="•"/>
                      </a:pPr>
                      <a:r>
                        <a:rPr lang="en-US" sz="900" dirty="0" smtClean="0"/>
                        <a:t>scientific</a:t>
                      </a:r>
                    </a:p>
                    <a:p>
                      <a:pPr marL="112713" indent="-112713">
                        <a:buFont typeface="Arial" panose="020B0604020202020204" pitchFamily="34" charset="0"/>
                        <a:buChar char="•"/>
                      </a:pPr>
                      <a:r>
                        <a:rPr lang="en-US" sz="900" dirty="0" smtClean="0"/>
                        <a:t>ideas</a:t>
                      </a:r>
                    </a:p>
                    <a:p>
                      <a:pPr marL="112713" indent="-112713">
                        <a:buFont typeface="Arial" panose="020B0604020202020204" pitchFamily="34" charset="0"/>
                        <a:buChar char="•"/>
                      </a:pPr>
                      <a:r>
                        <a:rPr lang="en-US" sz="900" dirty="0" smtClean="0"/>
                        <a:t>concepts</a:t>
                      </a:r>
                    </a:p>
                    <a:p>
                      <a:pPr marL="112713" indent="-112713">
                        <a:buFont typeface="Arial" panose="020B0604020202020204" pitchFamily="34" charset="0"/>
                        <a:buChar char="•"/>
                      </a:pPr>
                      <a:r>
                        <a:rPr lang="en-US" sz="900" dirty="0" smtClean="0"/>
                        <a:t>technical</a:t>
                      </a:r>
                    </a:p>
                    <a:p>
                      <a:pPr marL="112713" indent="-112713">
                        <a:buFont typeface="Arial" panose="020B0604020202020204" pitchFamily="34" charset="0"/>
                        <a:buChar char="•"/>
                      </a:pPr>
                      <a:r>
                        <a:rPr lang="en-US" sz="900" dirty="0" smtClean="0"/>
                        <a:t>procedures</a:t>
                      </a:r>
                    </a:p>
                    <a:p>
                      <a:pPr marL="112713" indent="-112713">
                        <a:buFont typeface="Arial" panose="020B0604020202020204" pitchFamily="34" charset="0"/>
                        <a:buChar char="•"/>
                      </a:pPr>
                      <a:r>
                        <a:rPr lang="en-US" sz="900" dirty="0" smtClean="0"/>
                        <a:t>background knowledge</a:t>
                      </a:r>
                    </a:p>
                    <a:p>
                      <a:pPr marL="112713" indent="-112713">
                        <a:buFont typeface="Arial" panose="020B0604020202020204" pitchFamily="34" charset="0"/>
                        <a:buChar char="•"/>
                      </a:pPr>
                      <a:r>
                        <a:rPr lang="en-US" sz="900" dirty="0" smtClean="0"/>
                        <a:t>hook</a:t>
                      </a:r>
                    </a:p>
                    <a:p>
                      <a:pPr marL="112713" indent="-112713">
                        <a:buFont typeface="Arial" panose="020B0604020202020204" pitchFamily="34" charset="0"/>
                        <a:buChar char="•"/>
                      </a:pPr>
                      <a:r>
                        <a:rPr lang="en-US" sz="900" dirty="0" smtClean="0"/>
                        <a:t>describe</a:t>
                      </a:r>
                    </a:p>
                    <a:p>
                      <a:pPr marL="112713" indent="-112713">
                        <a:buFont typeface="Arial" panose="020B0604020202020204" pitchFamily="34" charset="0"/>
                        <a:buChar char="•"/>
                      </a:pPr>
                      <a:r>
                        <a:rPr lang="en-US" sz="900" dirty="0" smtClean="0"/>
                        <a:t>define</a:t>
                      </a:r>
                    </a:p>
                    <a:p>
                      <a:pPr marL="112713" indent="-112713">
                        <a:buFont typeface="Arial" panose="020B0604020202020204" pitchFamily="34" charset="0"/>
                        <a:buChar char="•"/>
                      </a:pPr>
                      <a:r>
                        <a:rPr lang="en-US" sz="900" dirty="0" smtClean="0"/>
                        <a:t>relationship</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series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eventos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científico</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ideas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concepto</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técnico</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750" b="0" i="0" u="none" strike="noStrike" kern="1200" cap="none" spc="0" normalizeH="0" baseline="0" noProof="0" dirty="0" smtClean="0">
                          <a:ln>
                            <a:noFill/>
                          </a:ln>
                          <a:solidFill>
                            <a:prstClr val="black"/>
                          </a:solidFill>
                          <a:effectLst/>
                          <a:uLnTx/>
                          <a:uFillTx/>
                          <a:latin typeface="+mn-lt"/>
                          <a:ea typeface="+mn-ea"/>
                          <a:cs typeface="+mn-cs"/>
                        </a:rPr>
                        <a:t>procedimientos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describir</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definir</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CCSS.ELA-LITERACY.W.3.2a –b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demonstrating an understanding of the Background Knowledge and Hook of a text (2 parts of the Bridge)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grade 3, students recognize facts, definitions and details that have been used in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understanding of how an author develops the Background Knowledge and Hook in the introduction of a text, students need to be able to…</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900" dirty="0" smtClean="0"/>
                    </a:p>
                    <a:p>
                      <a:pPr marL="173038" indent="-173038">
                        <a:buFont typeface="Wingdings" panose="05000000000000000000" pitchFamily="2" charset="2"/>
                        <a:buChar char="q"/>
                      </a:pPr>
                      <a:r>
                        <a:rPr lang="en-US" sz="900" baseline="0" dirty="0" smtClean="0"/>
                        <a:t>recognize that the author describes and defines facts, definitions or details in the Background Knowledge  and Hook in order to tell more about the Topic Sentence.</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words/information together to show which facts, definitions or details the author uses in the Background Knowledge or Hook of an introduction.</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the Background Knowledge and the Hook in the introduction (with little or no support).</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how the Background Knowledge and Hook elaborate on the Topic Sentence (e.g. “ The facts in the Background Knowledge/Hook sentences explain more about _________ by ______”).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900" dirty="0" smtClean="0">
                          <a:solidFill>
                            <a:schemeClr val="tx1"/>
                          </a:solidFill>
                        </a:rPr>
                        <a:t>topic</a:t>
                      </a:r>
                    </a:p>
                    <a:p>
                      <a:pPr marL="112713" indent="-112713">
                        <a:buFont typeface="Arial" panose="020B0604020202020204" pitchFamily="34" charset="0"/>
                        <a:buChar char="•"/>
                      </a:pPr>
                      <a:r>
                        <a:rPr lang="en-US" sz="900" dirty="0" smtClean="0">
                          <a:solidFill>
                            <a:schemeClr val="tx1"/>
                          </a:solidFill>
                        </a:rPr>
                        <a:t>group</a:t>
                      </a:r>
                    </a:p>
                    <a:p>
                      <a:pPr marL="112713" indent="-112713">
                        <a:buFont typeface="Arial" panose="020B0604020202020204" pitchFamily="34" charset="0"/>
                        <a:buChar char="•"/>
                      </a:pPr>
                      <a:r>
                        <a:rPr lang="en-US" sz="900" dirty="0" smtClean="0">
                          <a:solidFill>
                            <a:schemeClr val="tx1"/>
                          </a:solidFill>
                        </a:rPr>
                        <a:t>related</a:t>
                      </a:r>
                    </a:p>
                    <a:p>
                      <a:pPr marL="112713" indent="-112713">
                        <a:buFont typeface="Arial" panose="020B0604020202020204" pitchFamily="34" charset="0"/>
                        <a:buChar char="•"/>
                      </a:pPr>
                      <a:r>
                        <a:rPr lang="en-US" sz="900" dirty="0" smtClean="0">
                          <a:solidFill>
                            <a:schemeClr val="tx1"/>
                          </a:solidFill>
                        </a:rPr>
                        <a:t>facts</a:t>
                      </a:r>
                    </a:p>
                    <a:p>
                      <a:pPr marL="112713" indent="-112713">
                        <a:buFont typeface="Arial" panose="020B0604020202020204" pitchFamily="34" charset="0"/>
                        <a:buChar char="•"/>
                      </a:pPr>
                      <a:r>
                        <a:rPr lang="en-US" sz="900" dirty="0" smtClean="0">
                          <a:solidFill>
                            <a:schemeClr val="tx1"/>
                          </a:solidFill>
                        </a:rPr>
                        <a:t>definitions</a:t>
                      </a:r>
                    </a:p>
                    <a:p>
                      <a:pPr marL="112713" indent="-112713">
                        <a:buFont typeface="Arial" panose="020B0604020202020204" pitchFamily="34" charset="0"/>
                        <a:buChar char="•"/>
                      </a:pPr>
                      <a:r>
                        <a:rPr lang="en-US" sz="900" dirty="0" smtClean="0">
                          <a:solidFill>
                            <a:schemeClr val="tx1"/>
                          </a:solidFill>
                        </a:rPr>
                        <a:t>details</a:t>
                      </a:r>
                    </a:p>
                    <a:p>
                      <a:pPr marL="112713" indent="-112713">
                        <a:buFont typeface="Arial" panose="020B0604020202020204" pitchFamily="34" charset="0"/>
                        <a:buChar char="•"/>
                      </a:pPr>
                      <a:r>
                        <a:rPr lang="en-US" sz="900" dirty="0" smtClean="0">
                          <a:solidFill>
                            <a:schemeClr val="tx1"/>
                          </a:solidFill>
                        </a:rPr>
                        <a:t>describe</a:t>
                      </a:r>
                    </a:p>
                    <a:p>
                      <a:pPr marL="112713" indent="-112713">
                        <a:buFont typeface="Arial" panose="020B0604020202020204" pitchFamily="34" charset="0"/>
                        <a:buChar char="•"/>
                      </a:pPr>
                      <a:r>
                        <a:rPr lang="en-US" sz="900" dirty="0" smtClean="0">
                          <a:solidFill>
                            <a:schemeClr val="tx1"/>
                          </a:solidFill>
                        </a:rPr>
                        <a:t>define</a:t>
                      </a:r>
                    </a:p>
                    <a:p>
                      <a:pPr marL="112713" indent="-112713">
                        <a:buFont typeface="Arial" panose="020B0604020202020204" pitchFamily="34" charset="0"/>
                        <a:buChar char="•"/>
                      </a:pPr>
                      <a:endParaRPr lang="en-US" sz="900" dirty="0" smtClean="0">
                        <a:solidFill>
                          <a:schemeClr val="tx1"/>
                        </a:solidFill>
                      </a:endParaRPr>
                    </a:p>
                    <a:p>
                      <a:pPr marL="0" indent="0">
                        <a:buFont typeface="Arial" panose="020B0604020202020204" pitchFamily="34" charset="0"/>
                        <a:buNone/>
                      </a:pPr>
                      <a:endParaRPr lang="en-US" sz="900" dirty="0" smtClean="0">
                        <a:solidFill>
                          <a:srgbClr val="0070C0"/>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tópico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grupo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relacionado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definiciones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detalles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describir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definir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meaning of words and phrases in a text relevant to a grade 3 topic or subject area.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words that describe -define the topic (Background Knowledge) or  that grab a reader’s attention (Hook)</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determining the meaning of words and phrases as related to the Bridge,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to determine word meaning.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resources to identify meaning.</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solidFill>
                            <a:schemeClr val="tx1"/>
                          </a:solidFill>
                        </a:rPr>
                        <a:t>context clues</a:t>
                      </a:r>
                    </a:p>
                    <a:p>
                      <a:pPr marL="171450" indent="-171450">
                        <a:buFont typeface="Arial" panose="020B0604020202020204" pitchFamily="34" charset="0"/>
                        <a:buChar char="•"/>
                      </a:pPr>
                      <a:r>
                        <a:rPr lang="en-US" sz="900" dirty="0" smtClean="0">
                          <a:solidFill>
                            <a:schemeClr val="tx1"/>
                          </a:solidFill>
                        </a:rPr>
                        <a:t>resources</a:t>
                      </a:r>
                    </a:p>
                    <a:p>
                      <a:pPr marL="171450" indent="-171450">
                        <a:buFont typeface="Arial" panose="020B0604020202020204" pitchFamily="34" charset="0"/>
                        <a:buChar char="•"/>
                      </a:pPr>
                      <a:r>
                        <a:rPr lang="en-US" sz="900" dirty="0" smtClean="0">
                          <a:solidFill>
                            <a:schemeClr val="tx1"/>
                          </a:solidFill>
                        </a:rPr>
                        <a:t>definitions</a:t>
                      </a:r>
                    </a:p>
                    <a:p>
                      <a:pPr marL="171450" indent="-171450">
                        <a:buFont typeface="Arial" panose="020B0604020202020204" pitchFamily="34" charset="0"/>
                        <a:buChar char="•"/>
                      </a:pPr>
                      <a:r>
                        <a:rPr lang="en-US" sz="900" dirty="0" smtClean="0">
                          <a:solidFill>
                            <a:schemeClr val="tx1"/>
                          </a:solidFill>
                        </a:rPr>
                        <a:t>determine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800" b="0" i="0" u="none" strike="noStrike" kern="1200" cap="none" spc="0" normalizeH="0" baseline="0" noProof="0" dirty="0" smtClean="0">
                        <a:ln>
                          <a:noFill/>
                        </a:ln>
                        <a:solidFill>
                          <a:prstClr val="black"/>
                        </a:solidFill>
                        <a:effectLst/>
                        <a:uLnTx/>
                        <a:uFillTx/>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800" b="0" i="0" u="none" strike="noStrike" kern="1200" cap="none" spc="0" normalizeH="0" baseline="0" noProof="0" dirty="0" smtClean="0">
                          <a:ln>
                            <a:noFill/>
                          </a:ln>
                          <a:solidFill>
                            <a:prstClr val="black"/>
                          </a:solidFill>
                          <a:effectLst/>
                          <a:uLnTx/>
                          <a:uFillTx/>
                          <a:latin typeface="+mn-lt"/>
                          <a:ea typeface="+mn-ea"/>
                          <a:cs typeface="+mn-cs"/>
                        </a:rPr>
                        <a:t>definiciones</a:t>
                      </a:r>
                    </a:p>
                    <a:p>
                      <a:pPr marL="285750" indent="-285750">
                        <a:buFont typeface="Arial" panose="020B0604020202020204" pitchFamily="34" charset="0"/>
                        <a:buChar char="•"/>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0848">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gridSpan="4">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pPr algn="ct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171450" indent="-171450">
                        <a:buFont typeface="Arial" panose="020B0604020202020204" pitchFamily="34" charset="0"/>
                        <a:buChar char="•"/>
                      </a:pPr>
                      <a:r>
                        <a:rPr lang="en-US" sz="900" b="0" dirty="0" smtClean="0">
                          <a:solidFill>
                            <a:schemeClr val="tx1"/>
                          </a:solidFill>
                        </a:rPr>
                        <a:t>Definition and Description Chart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the purpose of the Definition and Descriptions Chart (identifying  words or phrases to elaborate on the Background Knowledge or Hook in the introduction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and/or other resources to define and describe each of the Topic Tally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en-US" sz="1000"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Grabbing the Reader’s Attention (Hook)</a:t>
                      </a:r>
                      <a:endParaRPr lang="en-US" sz="900" b="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identify the Hook of a text with little or no support (gradual release).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78032">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TBEAR  graphic organizer to record the Bridge: Background Knowledge and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32193">
                <a:tc gridSpan="5">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From the Field…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a text that has clear and necessary components – Background Knowledge and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any of the lessons and/or strategies have students work Independently, in small groups, or as a class depending on where teacher is with the gradual release of instruction in the classroom.</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During the lesson, teach that hooks can vary greatly from text to text, but they are often questions, exclamations, facts, descriptions, onomatopoeias, etc.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bridge can be better understood by telling the students that it is the part of the introduction the author includes that draws the readers in – the part that is usually what we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already know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about the topic and will “bridge” us to the possible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new information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in the text introduced by the topic sentence.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5976608" y="7392249"/>
            <a:ext cx="1748790" cy="535517"/>
          </a:xfrm>
        </p:spPr>
        <p:txBody>
          <a:bodyPr/>
          <a:lstStyle/>
          <a:p>
            <a:fld id="{CBAC3556-5FAF-4CEF-BDF2-3BC833A9967C}" type="slidenum">
              <a:rPr lang="en-US" smtClean="0"/>
              <a:t>13</a:t>
            </a:fld>
            <a:endParaRPr lang="en-US" dirty="0"/>
          </a:p>
        </p:txBody>
      </p:sp>
    </p:spTree>
    <p:extLst>
      <p:ext uri="{BB962C8B-B14F-4D97-AF65-F5344CB8AC3E}">
        <p14:creationId xmlns:p14="http://schemas.microsoft.com/office/powerpoint/2010/main" val="293253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686747664"/>
              </p:ext>
            </p:extLst>
          </p:nvPr>
        </p:nvGraphicFramePr>
        <p:xfrm>
          <a:off x="129275" y="1312105"/>
          <a:ext cx="7556767" cy="8184801"/>
        </p:xfrm>
        <a:graphic>
          <a:graphicData uri="http://schemas.openxmlformats.org/drawingml/2006/table">
            <a:tbl>
              <a:tblPr firstRow="1" bandRow="1">
                <a:noFill/>
              </a:tblPr>
              <a:tblGrid>
                <a:gridCol w="464102"/>
                <a:gridCol w="2743706"/>
                <a:gridCol w="227083"/>
                <a:gridCol w="513317"/>
                <a:gridCol w="1515599"/>
                <a:gridCol w="1046480"/>
                <a:gridCol w="1046480"/>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Topic of the student’s draft?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Select (write or edit) a text with a weak introduction that needs revision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Preparing to Revise the </a:t>
                      </a:r>
                    </a:p>
                    <a:p>
                      <a:pPr marL="0" marR="0" lvl="0" indent="0" algn="l" rtl="0">
                        <a:spcBef>
                          <a:spcPts val="0"/>
                        </a:spcBef>
                        <a:buSzPct val="25000"/>
                        <a:buNone/>
                      </a:pPr>
                      <a:r>
                        <a:rPr lang="en-US" sz="1300" b="1" u="none" strike="noStrike" cap="none" baseline="0" dirty="0" smtClean="0"/>
                        <a:t>Introduction:   Lesson 3-1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RI.1, W.2a</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2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6">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was the topic sentence/main idea in the text _____? What is the purpose of a topic sentence?”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bridge in the text _____?  What is the purpose of the bridge?”</a:t>
                      </a:r>
                    </a:p>
                    <a:p>
                      <a:pPr marL="115888" marR="0" lvl="0" indent="0">
                        <a:spcBef>
                          <a:spcPts val="0"/>
                        </a:spcBef>
                        <a:spcAft>
                          <a:spcPts val="0"/>
                        </a:spcAft>
                        <a:buFont typeface="Symbol"/>
                        <a:buNone/>
                      </a:pPr>
                      <a:r>
                        <a:rPr lang="en-US" sz="1100" kern="1200" dirty="0" smtClean="0">
                          <a:solidFill>
                            <a:schemeClr val="tx1"/>
                          </a:solidFill>
                          <a:effectLst/>
                          <a:latin typeface="+mn-lt"/>
                          <a:ea typeface="+mn-ea"/>
                          <a:cs typeface="+mn-cs"/>
                        </a:rPr>
                        <a:t>“ Thinking back to the work we’ve done so far, we learned about topics, topic sentences and main ideas, and bridges with  hooks.  These make up the parts of a good introduction.” </a:t>
                      </a:r>
                      <a:endParaRPr lang="en-US" sz="1500" dirty="0" smtClean="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87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A draft means the writing piece is not yet complete.  In this draft, the introduction is not yet finished.”</a:t>
                      </a: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a:r>
                        <a:rPr lang="en-US" sz="1000" dirty="0" smtClean="0"/>
                        <a:t>  </a:t>
                      </a:r>
                      <a:r>
                        <a:rPr lang="en-US" sz="1000" b="1" dirty="0" smtClean="0"/>
                        <a:t>Know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en-US" sz="1000" b="1" dirty="0" smtClean="0"/>
                        <a:t>New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1177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71450" indent="-60325">
                        <a:buFont typeface="Arial" panose="020B0604020202020204" pitchFamily="34" charset="0"/>
                        <a:buChar char="•"/>
                      </a:pPr>
                      <a:r>
                        <a:rPr lang="en-US" sz="1000" dirty="0" smtClean="0"/>
                        <a:t>  hot</a:t>
                      </a:r>
                    </a:p>
                    <a:p>
                      <a:pPr marL="171450" indent="-60325">
                        <a:buFont typeface="Arial" panose="020B0604020202020204" pitchFamily="34" charset="0"/>
                        <a:buChar char="•"/>
                      </a:pPr>
                      <a:r>
                        <a:rPr lang="en-US" sz="1000" baseline="0" dirty="0" smtClean="0"/>
                        <a:t>  lava</a:t>
                      </a:r>
                    </a:p>
                    <a:p>
                      <a:pPr marL="171450" indent="-60325">
                        <a:buFont typeface="Arial" panose="020B0604020202020204" pitchFamily="34" charset="0"/>
                        <a:buChar char="•"/>
                      </a:pPr>
                      <a:r>
                        <a:rPr lang="en-US" sz="1000" baseline="0" dirty="0" smtClean="0"/>
                        <a:t>  scary</a:t>
                      </a:r>
                    </a:p>
                    <a:p>
                      <a:pPr marL="171450" indent="-60325">
                        <a:buFont typeface="Arial" panose="020B0604020202020204" pitchFamily="34" charset="0"/>
                        <a:buChar char="•"/>
                      </a:pPr>
                      <a:r>
                        <a:rPr lang="en-US" sz="1000" baseline="0" dirty="0" smtClean="0"/>
                        <a:t>  not safe</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marL="171450" indent="-111125">
                        <a:buFont typeface="Arial" panose="020B0604020202020204" pitchFamily="34" charset="0"/>
                        <a:buChar char="•"/>
                      </a:pPr>
                      <a:r>
                        <a:rPr lang="en-US" sz="1000" dirty="0" smtClean="0"/>
                        <a:t>scientists</a:t>
                      </a:r>
                      <a:r>
                        <a:rPr lang="en-US" sz="1000" baseline="0" dirty="0" smtClean="0"/>
                        <a:t> use data</a:t>
                      </a:r>
                    </a:p>
                    <a:p>
                      <a:pPr marL="171450" indent="-111125">
                        <a:buFont typeface="Arial" panose="020B0604020202020204" pitchFamily="34" charset="0"/>
                        <a:buChar char="•"/>
                      </a:pPr>
                      <a:r>
                        <a:rPr lang="en-US" sz="1000" baseline="0" dirty="0" smtClean="0"/>
                        <a:t>they track changes</a:t>
                      </a:r>
                      <a:endParaRPr lang="en-US" sz="10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32689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Start /Complete  Lesson 1 – Part 1 #1-4, from the READ section: </a:t>
                      </a:r>
                      <a:r>
                        <a:rPr kumimoji="0" lang="en-US" sz="1200" b="1" i="0" u="sng"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Let’s look at our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again.  Are any of the words referring to  the same thing?   Are there other words from the text that mean the same thing as the Tally Topic words?  Can we add them to the Topic Tally words?”</a:t>
                      </a:r>
                    </a:p>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Revisit:</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Explain that because some words are referring to the same thing they can be  grouped together.  Group the words and recount the tallies.  </a:t>
                      </a:r>
                    </a:p>
                    <a:p>
                      <a:pPr marL="344488" marR="0" lvl="0" indent="-169863"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“When we grouped the words did the Topic change?  Why or Why not?”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1030986">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800" dirty="0" smtClean="0"/>
                        <a:t>   </a:t>
                      </a:r>
                      <a:r>
                        <a:rPr lang="en-US" sz="1000" dirty="0" smtClean="0"/>
                        <a:t>Colima </a:t>
                      </a:r>
                      <a:r>
                        <a:rPr lang="en-US" sz="1000" b="1" dirty="0" smtClean="0"/>
                        <a:t>IIII  + </a:t>
                      </a:r>
                      <a:r>
                        <a:rPr lang="en-US" sz="1000" b="0" dirty="0" smtClean="0"/>
                        <a:t>Volcano </a:t>
                      </a:r>
                      <a:r>
                        <a:rPr lang="en-US" sz="1000" b="1" dirty="0" smtClean="0"/>
                        <a:t>III + </a:t>
                      </a:r>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21790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970627">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61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12314" y="115416"/>
            <a:ext cx="2873728" cy="88770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Preparing to Revise</a:t>
            </a:r>
          </a:p>
          <a:p>
            <a:pPr lvl="0" algn="ctr">
              <a:buSzPct val="25000"/>
            </a:pPr>
            <a:r>
              <a:rPr lang="en-US" sz="17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700" b="1" dirty="0">
                <a:solidFill>
                  <a:srgbClr val="C00000"/>
                </a:solidFill>
                <a:effectLst>
                  <a:outerShdw blurRad="38100" dist="38100" dir="2700000" algn="tl">
                    <a:srgbClr val="000000">
                      <a:alpha val="43137"/>
                    </a:srgbClr>
                  </a:outerShdw>
                </a:effectLst>
              </a:rPr>
              <a:t>Lesson 3 -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TO REVISE</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484505" y="6522873"/>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27909" y="1199037"/>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04314" y="7690925"/>
            <a:ext cx="306995" cy="652942"/>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14</a:t>
            </a:fld>
            <a:endParaRPr lang="en-US" dirty="0"/>
          </a:p>
        </p:txBody>
      </p:sp>
      <p:pic>
        <p:nvPicPr>
          <p:cNvPr id="1026"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304350" y="4214604"/>
            <a:ext cx="530202" cy="471177"/>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83438929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4163519"/>
              </p:ext>
            </p:extLst>
          </p:nvPr>
        </p:nvGraphicFramePr>
        <p:xfrm>
          <a:off x="200416" y="192130"/>
          <a:ext cx="7390357" cy="8068860"/>
        </p:xfrm>
        <a:graphic>
          <a:graphicData uri="http://schemas.openxmlformats.org/drawingml/2006/table">
            <a:tbl>
              <a:tblPr firstRow="1" bandRow="1">
                <a:tableStyleId>{5C22544A-7EE6-4342-B048-85BDC9FD1C3A}</a:tableStyleId>
              </a:tblPr>
              <a:tblGrid>
                <a:gridCol w="2054269"/>
                <a:gridCol w="1348671"/>
                <a:gridCol w="154452"/>
                <a:gridCol w="1736813"/>
                <a:gridCol w="1048076"/>
                <a:gridCol w="1048076"/>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700" b="1" i="0" u="none" strike="noStrike" kern="1200" cap="none" spc="0" normalizeH="0" baseline="0" noProof="0" dirty="0" smtClean="0">
                          <a:ln>
                            <a:noFill/>
                          </a:ln>
                          <a:solidFill>
                            <a:srgbClr val="C00000"/>
                          </a:solidFill>
                          <a:effectLst/>
                          <a:uLnTx/>
                          <a:uFillTx/>
                          <a:latin typeface="+mn-lt"/>
                          <a:ea typeface="+mn-ea"/>
                          <a:cs typeface="+mn-cs"/>
                        </a:rPr>
                        <a:t> 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Preparing to Revise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identify the topic of a text (introducing draft)?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RI.1, W.2a</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Topic of a text (in a student’s draft).</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text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Ask and answer questions to demonstrate understanding of a text, referring explicitly to the text as the basis for the answers.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to identify the Topic of a “student’s” writing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to identify the Topic of a student’s draft,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ask and answer who and what questions about a Topic, referring explicitly to the text (this means providing textual evidence).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informational text features (headings, title, etc.…) when needed to ask and answer questions about a Topic.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 to text explicitly to answer ask and answer questions (points out page, paragraph, where information is located).</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Topic of a text (very little support if any).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5745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refer</a:t>
                      </a:r>
                    </a:p>
                    <a:p>
                      <a:pPr marL="112713" indent="-112713">
                        <a:buFont typeface="Arial" panose="020B0604020202020204" pitchFamily="34" charset="0"/>
                        <a:buChar char="•"/>
                      </a:pPr>
                      <a:r>
                        <a:rPr lang="en-US" sz="900" dirty="0" smtClean="0"/>
                        <a:t>explicitly</a:t>
                      </a:r>
                    </a:p>
                    <a:p>
                      <a:pPr marL="112713" indent="-112713">
                        <a:buFont typeface="Arial" panose="020B0604020202020204" pitchFamily="34" charset="0"/>
                        <a:buChar char="•"/>
                      </a:pPr>
                      <a:r>
                        <a:rPr lang="en-US" sz="900" dirty="0" smtClean="0"/>
                        <a:t>draft</a:t>
                      </a:r>
                    </a:p>
                    <a:p>
                      <a:pPr marL="112713" indent="-112713">
                        <a:buFont typeface="Arial" panose="020B0604020202020204" pitchFamily="34" charset="0"/>
                        <a:buChar char="•"/>
                      </a:pPr>
                      <a:r>
                        <a:rPr lang="en-US" sz="900" dirty="0" smtClean="0"/>
                        <a:t>main topic</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question(s)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text features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69863" indent="-169863">
                        <a:buFont typeface="Arial" panose="020B0604020202020204" pitchFamily="34" charset="0"/>
                        <a:buChar char="•"/>
                      </a:pPr>
                      <a:r>
                        <a:rPr lang="es-ES_tradnl" sz="900" noProof="0" dirty="0" smtClean="0">
                          <a:solidFill>
                            <a:schemeClr val="tx1"/>
                          </a:solidFill>
                        </a:rPr>
                        <a:t>referir</a:t>
                      </a:r>
                    </a:p>
                    <a:p>
                      <a:pPr marL="169863" indent="-169863">
                        <a:buFont typeface="Arial" panose="020B0604020202020204" pitchFamily="34" charset="0"/>
                        <a:buChar char="•"/>
                      </a:pPr>
                      <a:r>
                        <a:rPr lang="es-ES_tradnl" sz="900" noProof="0" dirty="0" smtClean="0">
                          <a:solidFill>
                            <a:schemeClr val="tx1"/>
                          </a:solidFill>
                        </a:rPr>
                        <a:t>explícitamente</a:t>
                      </a:r>
                    </a:p>
                    <a:p>
                      <a:pPr marL="169863" indent="-169863">
                        <a:buFont typeface="Arial" panose="020B0604020202020204" pitchFamily="34" charset="0"/>
                        <a:buChar char="•"/>
                      </a:pPr>
                      <a:endParaRPr lang="es-ES_tradnl" sz="900" noProof="0" dirty="0" smtClean="0">
                        <a:solidFill>
                          <a:schemeClr val="tx1"/>
                        </a:solidFill>
                      </a:endParaRPr>
                    </a:p>
                    <a:p>
                      <a:pPr marL="169863" indent="-169863">
                        <a:buFont typeface="Arial" panose="020B0604020202020204" pitchFamily="34" charset="0"/>
                        <a:buChar char="•"/>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69863" indent="-169863">
                        <a:buFont typeface="Arial" panose="020B0604020202020204" pitchFamily="34" charset="0"/>
                        <a:buChar char="•"/>
                      </a:pPr>
                      <a:r>
                        <a:rPr lang="es-ES_tradnl" sz="900" noProof="0" dirty="0" smtClean="0">
                          <a:solidFill>
                            <a:schemeClr val="tx1"/>
                          </a:solidFill>
                        </a:rPr>
                        <a:t>____ del</a:t>
                      </a:r>
                      <a:r>
                        <a:rPr lang="es-ES_tradnl" sz="900" baseline="0" noProof="0" dirty="0" smtClean="0">
                          <a:solidFill>
                            <a:schemeClr val="tx1"/>
                          </a:solidFill>
                        </a:rPr>
                        <a:t> texto</a:t>
                      </a: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CCSS.ELA-LITERACY.W.3.2a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W.3.2.b Develop the topic with facts,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demonstrating that students can explain how they identified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locate the topic of a text, students need to be able to….</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topic-related key details (facts ,definitions and details) to confirm what the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facts, definitions and details that confirm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introduce the Topic in a complete sentence, explaining how they identified the topic (i.e., “Based on the information I’ve grouped in the graphic organizer, I can tell that the topic of the text is ______.”).</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Third grade students are </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introducing</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a topic (as is grade 2) but begin grouping information together that relates to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12713" indent="-112713">
                        <a:buFont typeface="Arial" panose="020B0604020202020204" pitchFamily="34" charset="0"/>
                        <a:buChar char="•"/>
                      </a:pPr>
                      <a:r>
                        <a:rPr lang="en-US" sz="900" dirty="0" smtClean="0"/>
                        <a:t>topic</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indent="-112713">
                        <a:buFont typeface="Arial" panose="020B0604020202020204" pitchFamily="34" charset="0"/>
                        <a:buChar cha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900" noProof="0" dirty="0" smtClean="0">
                          <a:solidFill>
                            <a:schemeClr val="tx1"/>
                          </a:solidFill>
                        </a:rPr>
                        <a:t>tópico</a:t>
                      </a:r>
                    </a:p>
                    <a:p>
                      <a:pPr marL="171450" indent="-171450">
                        <a:buFont typeface="Arial" panose="020B0604020202020204" pitchFamily="34" charset="0"/>
                        <a:buChar char="•"/>
                      </a:pPr>
                      <a:r>
                        <a:rPr lang="es-ES_tradnl" sz="900" noProof="0" dirty="0" smtClean="0">
                          <a:solidFill>
                            <a:schemeClr val="tx1"/>
                          </a:solidFill>
                        </a:rPr>
                        <a:t>grupo</a:t>
                      </a:r>
                    </a:p>
                    <a:p>
                      <a:pPr marL="171450" indent="-171450">
                        <a:buFont typeface="Arial" panose="020B0604020202020204" pitchFamily="34" charset="0"/>
                        <a:buChar char="•"/>
                      </a:pPr>
                      <a:r>
                        <a:rPr lang="es-ES_tradnl" sz="900" noProof="0" dirty="0" smtClean="0">
                          <a:solidFill>
                            <a:schemeClr val="tx1"/>
                          </a:solidFill>
                        </a:rPr>
                        <a:t>relacionados</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definiciones</a:t>
                      </a:r>
                    </a:p>
                    <a:p>
                      <a:pPr marL="171450" indent="-171450">
                        <a:buFont typeface="Arial" panose="020B0604020202020204" pitchFamily="34" charset="0"/>
                        <a:buChar char="•"/>
                      </a:pPr>
                      <a:r>
                        <a:rPr lang="es-ES_tradnl" sz="900" noProof="0" dirty="0" smtClean="0">
                          <a:solidFill>
                            <a:schemeClr val="tx1"/>
                          </a:solidFill>
                        </a:rPr>
                        <a:t>detalles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smtClean="0">
                          <a:solidFill>
                            <a:schemeClr val="tx1"/>
                          </a:solidFill>
                        </a:rPr>
                        <a:t>What I Know and What is New (2 column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dirty="0" smtClean="0">
                        <a:solidFill>
                          <a:schemeClr val="tx1"/>
                        </a:solidFill>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i="1" dirty="0" smtClean="0">
                          <a:solidFill>
                            <a:schemeClr val="tx1"/>
                          </a:solidFill>
                        </a:rPr>
                        <a:t>Note:</a:t>
                      </a:r>
                      <a:r>
                        <a:rPr lang="en-US" sz="900" b="0" i="1" baseline="0" dirty="0" smtClean="0">
                          <a:solidFill>
                            <a:schemeClr val="tx1"/>
                          </a:solidFill>
                        </a:rPr>
                        <a:t>  In grade 3 students should be able to do the K/N column independently before sharing with the class (always discuss!)</a:t>
                      </a:r>
                      <a:endParaRPr lang="en-US" sz="900" b="0" i="1" dirty="0" smtClean="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respond to questions about the topic (K) “What do you know from the text,” and (N) “What is new?”</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known strategies to complete new (N) column by finding information explicitly in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indent="-171450">
                        <a:buFont typeface="Arial" panose="020B0604020202020204" pitchFamily="34" charset="0"/>
                        <a:buChar char="•"/>
                      </a:pPr>
                      <a:r>
                        <a:rPr lang="en-US" sz="900" b="0" dirty="0" smtClean="0">
                          <a:solidFill>
                            <a:schemeClr val="tx1"/>
                          </a:solidFill>
                        </a:rPr>
                        <a:t>Topic Tally Chart (Grouping Words</a:t>
                      </a:r>
                      <a:r>
                        <a:rPr lang="en-US" sz="900" b="0" baseline="0" dirty="0" smtClean="0">
                          <a:solidFill>
                            <a:schemeClr val="tx1"/>
                          </a:solidFill>
                        </a:rPr>
                        <a:t> by Meaning)</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find again and again words and be able to tally them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re-group words after finding the initial again and again words, that refer to the same thing (may be synonyms but not always) with some support.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the Topic based on the again and again words.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4552">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topic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4033">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smtClean="0"/>
                        <a:t>From</a:t>
                      </a:r>
                      <a:r>
                        <a:rPr lang="en-US" sz="900" b="1" baseline="0" dirty="0" smtClean="0"/>
                        <a:t> the Field</a:t>
                      </a:r>
                      <a:r>
                        <a:rPr lang="en-US" sz="900" baseline="0" dirty="0" smtClean="0"/>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any of the lessons and/or strategies have students work Independently, in small groups, or as a class depending on where teacher is with the gradual release of instruction in the classroom.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15</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40099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2695" y="131096"/>
            <a:ext cx="2873728" cy="626097"/>
          </a:xfrm>
          <a:prstGeom prst="rect">
            <a:avLst/>
          </a:prstGeom>
        </p:spPr>
        <p:txBody>
          <a:bodyPr wrap="square" lIns="101882" tIns="50941" rIns="101882" bIns="50941">
            <a:spAutoFit/>
          </a:bodyPr>
          <a:lstStyle/>
          <a:p>
            <a:pPr lvl="0" algn="ctr">
              <a:buSzPct val="25000"/>
            </a:pPr>
            <a:r>
              <a:rPr lang="en-US" sz="1700" b="1" dirty="0">
                <a:solidFill>
                  <a:srgbClr val="C00000"/>
                </a:solidFill>
                <a:effectLst>
                  <a:outerShdw blurRad="38100" dist="38100" dir="2700000" algn="tl">
                    <a:srgbClr val="000000">
                      <a:alpha val="43137"/>
                    </a:srgbClr>
                  </a:outerShdw>
                </a:effectLst>
              </a:rPr>
              <a:t>Revise the Topic Sentence Lesson 3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87593" y="400433"/>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787077507"/>
              </p:ext>
            </p:extLst>
          </p:nvPr>
        </p:nvGraphicFramePr>
        <p:xfrm>
          <a:off x="114107" y="766281"/>
          <a:ext cx="7556768" cy="9195065"/>
        </p:xfrm>
        <a:graphic>
          <a:graphicData uri="http://schemas.openxmlformats.org/drawingml/2006/table">
            <a:tbl>
              <a:tblPr firstRow="1" bandRow="1">
                <a:noFill/>
              </a:tblPr>
              <a:tblGrid>
                <a:gridCol w="464102"/>
                <a:gridCol w="2743706"/>
                <a:gridCol w="227083"/>
                <a:gridCol w="513317"/>
                <a:gridCol w="1222918"/>
                <a:gridCol w="2385642"/>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Topic Sentence to make it clearer? </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4">
                  <a:txBody>
                    <a:bodyPr/>
                    <a:lstStyle/>
                    <a:p>
                      <a:pPr marL="0" marR="0" lvl="0" indent="0" algn="l" rtl="0">
                        <a:spcBef>
                          <a:spcPts val="0"/>
                        </a:spcBef>
                        <a:buSzPct val="25000"/>
                        <a:buNone/>
                      </a:pPr>
                      <a:r>
                        <a:rPr lang="en-US" sz="1300" b="1" u="none" strike="noStrike" cap="none" baseline="0" dirty="0" smtClean="0"/>
                        <a:t>Revising the Topic Sentence in an</a:t>
                      </a:r>
                    </a:p>
                    <a:p>
                      <a:pPr marL="0" marR="0" lvl="0" indent="0" algn="l" rtl="0">
                        <a:spcBef>
                          <a:spcPts val="0"/>
                        </a:spcBef>
                        <a:buSzPct val="25000"/>
                        <a:buNone/>
                      </a:pPr>
                      <a:r>
                        <a:rPr lang="en-US" sz="1300" b="1" u="none" strike="noStrike" cap="none" baseline="0" dirty="0" smtClean="0"/>
                        <a:t>Introduction:   Lesson 3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2628">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4">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448">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add, delete or change parts of a Topic Sentence to make it clearer.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Parts of an Introduction </a:t>
                      </a:r>
                    </a:p>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Review 3 parts of an Introduction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in the text  _____? (</a:t>
                      </a:r>
                      <a:r>
                        <a:rPr kumimoji="0" lang="en-US" sz="1100" b="0" i="1" u="none" strike="noStrike" kern="1200" cap="none" spc="0" normalizeH="0" baseline="0" noProof="0" dirty="0" smtClean="0">
                          <a:ln>
                            <a:noFill/>
                          </a:ln>
                          <a:solidFill>
                            <a:prstClr val="black"/>
                          </a:solidFill>
                          <a:effectLst/>
                          <a:uLnTx/>
                          <a:uFillTx/>
                          <a:latin typeface="+mn-lt"/>
                          <a:ea typeface="+mn-ea"/>
                          <a:cs typeface="+mn-cs"/>
                        </a:rPr>
                        <a:t>refer to TBEAR Graphic from previous lesson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know?    Why do we need to know the topic?”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52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What is Revising?  Revising the Topic Sentence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A draft means the article is not finished.  The student wants to revise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in the introduction. Revising means to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add, delete or change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something in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so it is clearer.” </a:t>
                      </a:r>
                      <a:r>
                        <a:rPr lang="en-US" sz="1100" b="0" i="0" dirty="0" smtClean="0">
                          <a:effectLst/>
                          <a:latin typeface="Garamond" panose="02020404030301010803" pitchFamily="18" charset="0"/>
                          <a:hlinkClick r:id="rId6" tooltip="https://www.youtube.com/watch?v=gaaoMO5MdgU&#10;Cmd+Click or tap to follow the link"/>
                        </a:rPr>
                        <a:t>Revision UTube Demo</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Tell the students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and have them highlight it in the text.  </a:t>
                      </a:r>
                      <a:endParaRPr kumimoji="0" lang="en-US" sz="1100" b="1" i="0" u="none" strike="noStrike" kern="1200" cap="none" spc="0" normalizeH="0" baseline="0" noProof="0" dirty="0" smtClean="0">
                        <a:ln>
                          <a:noFill/>
                        </a:ln>
                        <a:solidFill>
                          <a:srgbClr val="0070C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sng" strike="noStrike" kern="1200" cap="none" spc="0" normalizeH="0" baseline="0" noProof="0" dirty="0" smtClean="0">
                          <a:ln>
                            <a:noFill/>
                          </a:ln>
                          <a:solidFill>
                            <a:prstClr val="black"/>
                          </a:solidFill>
                          <a:effectLst/>
                          <a:uLnTx/>
                          <a:uFillTx/>
                          <a:latin typeface="+mn-lt"/>
                          <a:ea typeface="+mn-ea"/>
                          <a:cs typeface="+mn-cs"/>
                        </a:rPr>
                        <a:t>  </a:t>
                      </a: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Reading–Preparing to Revise the Topic Sentence</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the article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 your copy of the text to show how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You can use ideas from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K/N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Chart.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 Topic Sentence should tell what the author wants the readers to know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MOST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about the topic.</a:t>
                      </a:r>
                    </a:p>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Topic Sentence clearer?” (Record the students’ ideas)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Students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Topic Sentence).</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11125"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1" i="0" u="sng" strike="noStrike" kern="1200" cap="none" spc="0" normalizeH="0" baseline="0" noProof="0" dirty="0" smtClean="0">
                        <a:ln>
                          <a:noFill/>
                        </a:ln>
                        <a:solidFill>
                          <a:prstClr val="black"/>
                        </a:solidFill>
                        <a:effectLst/>
                        <a:uLnTx/>
                        <a:uFillTx/>
                        <a:latin typeface="+mn-lt"/>
                        <a:ea typeface="+mn-ea"/>
                        <a:cs typeface="+mn-cs"/>
                      </a:endParaRP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Adding, Deleting or Changing the Topic Sentence</a:t>
                      </a:r>
                    </a:p>
                    <a:p>
                      <a:pPr marL="111125"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Examples</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It needs more information added.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why scientists are worried.</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would add eruption and volcano.</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There’s not much to take away!</a:t>
                      </a:r>
                    </a:p>
                    <a:p>
                      <a:pPr marL="282575"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I’d change some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Show the students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symbols on the Revision Sheet (use an overhead).  Discuss how each symbol is used on the Revision Sheet.</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revising the students Topic Sentence of the  introduction using the Revision Sheet.”  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Topic Sentence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“Think Alouds.” If desired, use the power point illustration. (must be downloaded as a power point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7"/>
                          <a:rtl val="0"/>
                        </a:rPr>
                        <a:t>Revising a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Revisit:</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Topic Sentence clearer than the one in the student’s first draft?  How do you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171450" algn="l" defTabSz="6858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r>
              <a:tr h="92202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part 2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of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2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a:t>
                      </a: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200" b="0" i="0" u="none" strike="noStrike" kern="0" cap="none" spc="0" normalizeH="0" baseline="0" noProof="0" dirty="0" smtClean="0">
                          <a:ln>
                            <a:noFill/>
                          </a:ln>
                          <a:solidFill>
                            <a:srgbClr val="000000"/>
                          </a:solidFill>
                          <a:effectLst/>
                          <a:uLnTx/>
                          <a:uFillTx/>
                          <a:latin typeface="+mn-lt"/>
                          <a:ea typeface="Calibri"/>
                          <a:cs typeface="Calibri"/>
                          <a:sym typeface="Calibri"/>
                          <a:rtl val="0"/>
                        </a:rPr>
                        <a:t>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534764">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bg1">
                              <a:lumMod val="50000"/>
                            </a:schemeClr>
                          </a:solidFill>
                          <a:effectLst/>
                          <a:uLnTx/>
                          <a:uFillTx/>
                          <a:latin typeface="+mn-lt"/>
                          <a:ea typeface="+mn-ea"/>
                          <a:cs typeface="+mn-cs"/>
                          <a:sym typeface="Arial"/>
                          <a:rtl val="0"/>
                        </a:rPr>
                        <a:t>:  Topic: </a:t>
                      </a: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r h="973996">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tx1"/>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tx1"/>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the revised sentence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r>
            </a:tbl>
          </a:graphicData>
        </a:graphic>
      </p:graphicFrame>
      <p:pic>
        <p:nvPicPr>
          <p:cNvPr id="22" name="Picture 21"/>
          <p:cNvPicPr>
            <a:picLocks noChangeAspect="1"/>
          </p:cNvPicPr>
          <p:nvPr/>
        </p:nvPicPr>
        <p:blipFill rotWithShape="1">
          <a:blip r:embed="rId8"/>
          <a:srcRect l="23375" t="43778" r="67058" b="37259"/>
          <a:stretch/>
        </p:blipFill>
        <p:spPr>
          <a:xfrm>
            <a:off x="5990436" y="796277"/>
            <a:ext cx="1665986" cy="856830"/>
          </a:xfrm>
          <a:prstGeom prst="rect">
            <a:avLst/>
          </a:prstGeom>
        </p:spPr>
      </p:pic>
      <p:grpSp>
        <p:nvGrpSpPr>
          <p:cNvPr id="18" name="Group 17"/>
          <p:cNvGrpSpPr/>
          <p:nvPr/>
        </p:nvGrpSpPr>
        <p:grpSpPr>
          <a:xfrm rot="20667221">
            <a:off x="307078" y="7840867"/>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16</a:t>
            </a:fld>
            <a:endParaRPr lang="en-US" dirty="0"/>
          </a:p>
        </p:txBody>
      </p:sp>
    </p:spTree>
    <p:extLst>
      <p:ext uri="{BB962C8B-B14F-4D97-AF65-F5344CB8AC3E}">
        <p14:creationId xmlns:p14="http://schemas.microsoft.com/office/powerpoint/2010/main" val="2732614893"/>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01727103"/>
              </p:ext>
            </p:extLst>
          </p:nvPr>
        </p:nvGraphicFramePr>
        <p:xfrm>
          <a:off x="175364" y="258176"/>
          <a:ext cx="7532943" cy="8423728"/>
        </p:xfrm>
        <a:graphic>
          <a:graphicData uri="http://schemas.openxmlformats.org/drawingml/2006/table">
            <a:tbl>
              <a:tblPr firstRow="1" bandRow="1">
                <a:tableStyleId>{5C22544A-7EE6-4342-B048-85BDC9FD1C3A}</a:tableStyleId>
              </a:tblPr>
              <a:tblGrid>
                <a:gridCol w="2327612"/>
                <a:gridCol w="1292410"/>
                <a:gridCol w="116840"/>
                <a:gridCol w="1899638"/>
                <a:gridCol w="1007390"/>
                <a:gridCol w="889053"/>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Revise the Topic Sentence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700" b="1" i="0" u="none" strike="noStrike" kern="1200" cap="none" spc="0" normalizeH="0" baseline="0" noProof="0" dirty="0" smtClean="0">
                          <a:ln>
                            <a:noFill/>
                          </a:ln>
                          <a:solidFill>
                            <a:srgbClr val="C00000"/>
                          </a:solidFill>
                          <a:effectLst/>
                          <a:uLnTx/>
                          <a:uFillTx/>
                          <a:latin typeface="+mn-lt"/>
                          <a:ea typeface="+mn-ea"/>
                          <a:cs typeface="+mn-cs"/>
                        </a:rPr>
                        <a:t>Lesson 3 –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revise a topic sentence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3 Part 2: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RI.2, W.2a</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53975" marR="0" lvl="0" indent="-539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add, delete or change parts of a Topic Sentence to make it clearer (of a student’s draft).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CCSS.ELA-LITERACY.RI.3.2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Determine the main idea of a text; recount the key details and explain how they support the main idea.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revising a pre-selected Topic Sentence of a student’s draft</a:t>
                      </a:r>
                      <a:endParaRPr kumimoji="0" lang="en-US" sz="9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grade 3 students become more adapt at and take notes on a regular basis.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preparing to revise a pre-selected Topic Sentence (Main Idea)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understand that they are revising a student’s draft.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the pre-selected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an understanding of Key Details that should/not be in the topic sentence (which are relevant – important) while reading the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“thinking notes” while reading (note-taking) of what should be added, deleted or changed (a prelude to finding evidence) in the Topic Sentence and share with class.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5033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7475" marR="0" lvl="0" indent="-11747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draft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delete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change </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recount</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support</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key details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idea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900" dirty="0" smtClean="0">
                        <a:solidFill>
                          <a:schemeClr val="tx1"/>
                        </a:solidFill>
                      </a:endParaRPr>
                    </a:p>
                    <a:p>
                      <a:pPr marL="171450" indent="-171450">
                        <a:buFont typeface="Arial" panose="020B0604020202020204" pitchFamily="34" charset="0"/>
                        <a:buChar char="•"/>
                      </a:pPr>
                      <a:endParaRPr lang="en-US" sz="900" dirty="0" smtClean="0">
                        <a:solidFill>
                          <a:schemeClr val="tx1"/>
                        </a:solidFill>
                      </a:endParaRPr>
                    </a:p>
                    <a:p>
                      <a:pPr marL="171450" indent="-171450">
                        <a:buFont typeface="Arial" panose="020B0604020202020204" pitchFamily="34" charset="0"/>
                        <a:buChar char="•"/>
                      </a:pPr>
                      <a:endParaRPr lang="en-US" sz="900" dirty="0" smtClean="0">
                        <a:solidFill>
                          <a:schemeClr val="tx1"/>
                        </a:solidFill>
                      </a:endParaRPr>
                    </a:p>
                    <a:p>
                      <a:pPr marL="171450" indent="-171450">
                        <a:buFont typeface="Arial" panose="020B0604020202020204" pitchFamily="34" charset="0"/>
                        <a:buChar char="•"/>
                      </a:pPr>
                      <a:endParaRPr lang="en-US" sz="900" dirty="0" smtClean="0">
                        <a:solidFill>
                          <a:schemeClr val="tx1"/>
                        </a:solidFill>
                      </a:endParaRPr>
                    </a:p>
                    <a:p>
                      <a:pPr marL="111125" indent="-111125">
                        <a:buFont typeface="Arial" panose="020B0604020202020204" pitchFamily="34" charset="0"/>
                        <a:buChar char="•"/>
                      </a:pPr>
                      <a:r>
                        <a:rPr lang="en-US" sz="900" dirty="0" smtClean="0">
                          <a:solidFill>
                            <a:schemeClr val="tx1"/>
                          </a:solidFill>
                        </a:rPr>
                        <a:t>revisar</a:t>
                      </a:r>
                    </a:p>
                    <a:p>
                      <a:pPr marL="111125" indent="-111125">
                        <a:buFont typeface="Arial" panose="020B0604020202020204" pitchFamily="34" charset="0"/>
                        <a:buChar char="•"/>
                      </a:pPr>
                      <a:r>
                        <a:rPr lang="en-US" sz="900" dirty="0" smtClean="0">
                          <a:solidFill>
                            <a:schemeClr val="tx1"/>
                          </a:solidFill>
                        </a:rPr>
                        <a:t>recontar</a:t>
                      </a:r>
                    </a:p>
                    <a:p>
                      <a:pPr marL="111125" indent="-111125">
                        <a:buFont typeface="Arial" panose="020B0604020202020204" pitchFamily="34" charset="0"/>
                        <a:buChar char="•"/>
                      </a:pPr>
                      <a:endParaRPr lang="en-US" sz="900" dirty="0" smtClean="0">
                        <a:solidFill>
                          <a:schemeClr val="tx1"/>
                        </a:solidFill>
                      </a:endParaRPr>
                    </a:p>
                    <a:p>
                      <a:pPr marL="111125" indent="-111125">
                        <a:buFont typeface="Arial" panose="020B0604020202020204" pitchFamily="34" charset="0"/>
                        <a:buChar char="•"/>
                      </a:pPr>
                      <a:r>
                        <a:rPr lang="en-US" sz="900" dirty="0" smtClean="0">
                          <a:solidFill>
                            <a:schemeClr val="tx1"/>
                          </a:solidFill>
                        </a:rPr>
                        <a:t>_detalles</a:t>
                      </a:r>
                    </a:p>
                    <a:p>
                      <a:pPr marL="111125" indent="-111125">
                        <a:buFont typeface="Arial" panose="020B0604020202020204" pitchFamily="34" charset="0"/>
                        <a:buChar char="•"/>
                      </a:pPr>
                      <a:endParaRPr lang="en-US" sz="900" dirty="0" smtClean="0">
                        <a:solidFill>
                          <a:schemeClr val="tx1"/>
                        </a:solidFill>
                      </a:endParaRPr>
                    </a:p>
                    <a:p>
                      <a:pPr marL="111125" indent="-111125">
                        <a:buFont typeface="Arial" panose="020B0604020202020204" pitchFamily="34" charset="0"/>
                        <a:buChar char="•"/>
                      </a:pPr>
                      <a:r>
                        <a:rPr lang="en-US" sz="900" dirty="0" smtClean="0">
                          <a:solidFill>
                            <a:schemeClr val="tx1"/>
                          </a:solidFill>
                        </a:rPr>
                        <a:t>idea</a:t>
                      </a:r>
                      <a:r>
                        <a:rPr lang="en-US" sz="900" baseline="0" dirty="0" smtClean="0">
                          <a:solidFill>
                            <a:schemeClr val="tx1"/>
                          </a:solidFill>
                        </a:rPr>
                        <a:t> ___</a:t>
                      </a:r>
                      <a:endParaRPr lang="en-US" sz="90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CCSS.ELA-LITERACY.W.3.2a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revising a pre-selected Topic Sentence of a student’s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revising a pre-selected Topic Sentence (Main idea)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Topic Sentence from previous work or discussions.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their own “thinking notes” (note-taking) to support their revisions – with support and modeling.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the ability to use facts, definitions and details to revise a Topic  Sentence (grouped information).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knows a Topic Sentence is a written summary of what the author wants a reader to know MOST and reflects the Main Idea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how the revision makes the Main Idea clearer for the reader (e.g. “I would add_____ because_____.  I would delete/change _____ because_____”).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idea</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delete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change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endParaRPr lang="en-US" sz="900" dirty="0" smtClean="0">
                        <a:solidFill>
                          <a:schemeClr val="tx1"/>
                        </a:solidFill>
                      </a:endParaRPr>
                    </a:p>
                    <a:p>
                      <a:pPr marL="111125" indent="-111125">
                        <a:buFont typeface="Arial" panose="020B0604020202020204" pitchFamily="34" charset="0"/>
                        <a:buChar char="•"/>
                      </a:pPr>
                      <a:endParaRPr lang="en-US" sz="900" dirty="0" smtClean="0">
                        <a:solidFill>
                          <a:schemeClr val="tx1"/>
                        </a:solidFill>
                      </a:endParaRPr>
                    </a:p>
                    <a:p>
                      <a:pPr marL="111125" indent="-111125">
                        <a:buFont typeface="Arial" panose="020B0604020202020204" pitchFamily="34" charset="0"/>
                        <a:buChar char="•"/>
                      </a:pPr>
                      <a:r>
                        <a:rPr lang="en-US" sz="900" dirty="0" smtClean="0">
                          <a:solidFill>
                            <a:schemeClr val="tx1"/>
                          </a:solidFill>
                        </a:rPr>
                        <a:t>idea _____</a:t>
                      </a:r>
                    </a:p>
                    <a:p>
                      <a:pPr marL="111125" indent="-111125">
                        <a:buFont typeface="Arial" panose="020B0604020202020204" pitchFamily="34" charset="0"/>
                        <a:buChar char="•"/>
                      </a:pPr>
                      <a:r>
                        <a:rPr lang="en-US" sz="900" dirty="0" err="1" smtClean="0">
                          <a:solidFill>
                            <a:schemeClr val="tx1"/>
                          </a:solidFill>
                        </a:rPr>
                        <a:t>grupo</a:t>
                      </a:r>
                      <a:endParaRPr lang="en-US" sz="900" dirty="0" smtClean="0">
                        <a:solidFill>
                          <a:schemeClr val="tx1"/>
                        </a:solidFill>
                      </a:endParaRPr>
                    </a:p>
                    <a:p>
                      <a:pPr marL="111125" indent="-111125">
                        <a:buFont typeface="Arial" panose="020B0604020202020204" pitchFamily="34" charset="0"/>
                        <a:buChar char="•"/>
                      </a:pPr>
                      <a:r>
                        <a:rPr lang="en-US" sz="900" dirty="0" smtClean="0">
                          <a:solidFill>
                            <a:schemeClr val="tx1"/>
                          </a:solidFill>
                        </a:rPr>
                        <a:t>detalles</a:t>
                      </a:r>
                    </a:p>
                    <a:p>
                      <a:pPr marL="111125" indent="-111125">
                        <a:buFont typeface="Arial" panose="020B0604020202020204" pitchFamily="34" charset="0"/>
                        <a:buChar char="•"/>
                      </a:pPr>
                      <a:r>
                        <a:rPr lang="en-US" sz="900" dirty="0" err="1" smtClean="0">
                          <a:solidFill>
                            <a:schemeClr val="tx1"/>
                          </a:solidFill>
                        </a:rPr>
                        <a:t>definiciones</a:t>
                      </a:r>
                      <a:endParaRPr lang="en-US" sz="900" dirty="0" smtClean="0">
                        <a:solidFill>
                          <a:schemeClr val="tx1"/>
                        </a:solidFill>
                      </a:endParaRPr>
                    </a:p>
                    <a:p>
                      <a:pPr marL="111125" indent="-111125">
                        <a:buFont typeface="Arial" panose="020B0604020202020204" pitchFamily="34" charset="0"/>
                        <a:buChar char="•"/>
                      </a:pPr>
                      <a:endParaRPr lang="en-US" sz="900" dirty="0" smtClean="0">
                        <a:solidFill>
                          <a:schemeClr val="tx1"/>
                        </a:solidFill>
                      </a:endParaRPr>
                    </a:p>
                    <a:p>
                      <a:pPr marL="111125" indent="-111125">
                        <a:buFont typeface="Arial" panose="020B0604020202020204" pitchFamily="34" charset="0"/>
                        <a:buChar char="•"/>
                      </a:pPr>
                      <a:r>
                        <a:rPr lang="en-US" sz="900" dirty="0" smtClean="0">
                          <a:solidFill>
                            <a:schemeClr val="tx1"/>
                          </a:solidFill>
                        </a:rPr>
                        <a:t>revisar</a:t>
                      </a:r>
                    </a:p>
                    <a:p>
                      <a:pPr marL="171450" indent="-171450">
                        <a:buFont typeface="Arial" panose="020B0604020202020204" pitchFamily="34" charset="0"/>
                        <a:buChar char="•"/>
                      </a:pPr>
                      <a:endParaRPr lang="en-US" sz="900" dirty="0" smtClean="0">
                        <a:solidFill>
                          <a:schemeClr val="tx1"/>
                        </a:solidFill>
                      </a:endParaRPr>
                    </a:p>
                    <a:p>
                      <a:pPr marL="171450" indent="-171450">
                        <a:buFont typeface="Arial" panose="020B0604020202020204" pitchFamily="34" charset="0"/>
                        <a:buChar char="•"/>
                      </a:pPr>
                      <a:endParaRPr lang="en-US" sz="900" dirty="0" smtClean="0">
                        <a:solidFill>
                          <a:schemeClr val="tx1"/>
                        </a:solidFill>
                      </a:endParaRPr>
                    </a:p>
                    <a:p>
                      <a:pPr marL="171450" indent="-171450">
                        <a:buFont typeface="Arial" panose="020B0604020202020204" pitchFamily="34" charset="0"/>
                        <a:buChar char="•"/>
                      </a:pPr>
                      <a:endParaRPr lang="en-US" sz="90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9684">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99201">
                <a:tc gridSpan="3">
                  <a:txBody>
                    <a:bodyPr/>
                    <a:lstStyle/>
                    <a:p>
                      <a:pPr marL="285750" indent="-285750">
                        <a:buFont typeface="Arial" panose="020B0604020202020204" pitchFamily="34" charset="0"/>
                        <a:buChar char="•"/>
                      </a:pPr>
                      <a:r>
                        <a:rPr lang="en-US" sz="800" b="0" dirty="0" smtClean="0"/>
                        <a:t>Highlight the Topic Sentence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highlight the  pre-selected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73581">
                <a:tc gridSpan="3">
                  <a:txBody>
                    <a:bodyPr/>
                    <a:lstStyle/>
                    <a:p>
                      <a:pPr marL="285750" indent="-285750">
                        <a:buFont typeface="Arial" panose="020B0604020202020204" pitchFamily="34" charset="0"/>
                        <a:buChar char="•"/>
                      </a:pPr>
                      <a:r>
                        <a:rPr lang="en-US" sz="800" i="0" dirty="0" smtClean="0"/>
                        <a:t>Annotating – Note-Taking (use ideas from K/N and Topic Tally Chart)</a:t>
                      </a:r>
                      <a:endParaRPr lang="en-US" sz="800" i="1" dirty="0" smtClean="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 notes (sticky notes, annotating in margin of text) of what should be added, deleted or changed in the Topic Sentence (Main Idea) while reading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71701">
                <a:tc gridSpan="3">
                  <a:txBody>
                    <a:bodyPr/>
                    <a:lstStyle/>
                    <a:p>
                      <a:pPr marL="285750" indent="-285750">
                        <a:buFont typeface="Arial" panose="020B0604020202020204" pitchFamily="34" charset="0"/>
                        <a:buChar char="•"/>
                      </a:pPr>
                      <a:r>
                        <a:rPr lang="en-US" sz="800" dirty="0" smtClean="0"/>
                        <a:t>What the author wants</a:t>
                      </a:r>
                      <a:r>
                        <a:rPr lang="en-US" sz="800" baseline="0" dirty="0" smtClean="0"/>
                        <a:t> the reader to know MOST</a:t>
                      </a:r>
                    </a:p>
                    <a:p>
                      <a:pPr marL="0" indent="0">
                        <a:buFont typeface="Arial" panose="020B0604020202020204" pitchFamily="34" charset="0"/>
                        <a:buNone/>
                      </a:pPr>
                      <a:r>
                        <a:rPr lang="en-US" sz="800" i="1" baseline="0" dirty="0" smtClean="0"/>
                        <a:t>Note:  In third grade students need much practice in revising independently.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sharing their annotated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describe what additions, deletions or changes should be made and WHY (thinking like the author) during class discussions.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3">
                  <a:txBody>
                    <a:bodyPr/>
                    <a:lstStyle/>
                    <a:p>
                      <a:pPr marL="173038" indent="-173038">
                        <a:buFont typeface="Arial" panose="020B0604020202020204" pitchFamily="34" charset="0"/>
                        <a:buChar char="•"/>
                      </a:pPr>
                      <a:r>
                        <a:rPr lang="en-US" sz="800" dirty="0" smtClean="0"/>
                        <a:t>Revision Model Sheet (and bookmarks)</a:t>
                      </a:r>
                    </a:p>
                    <a:p>
                      <a:pPr marL="0" indent="0">
                        <a:buFont typeface="Arial" panose="020B0604020202020204" pitchFamily="34" charset="0"/>
                        <a:buNone/>
                      </a:pPr>
                      <a:r>
                        <a:rPr lang="en-US" sz="800" i="1" dirty="0" smtClean="0"/>
                        <a:t>Note:  In third grade students have seen the revision process modeled in previous years, but need continued modeling of this complicated process.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Model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the revision process, asking questions as “think-alouds.”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verify that the new Topic Sentence is clearer than the pre-selected Topic Sentence of the draft, by referring to the K/N chart and Topic Tally chart in a class discussion to confirm that the Topic Sentence (shown by teacher) is stating what the author wants the reader to know MOST (Main Idea).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57872">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TBEAR Student Record Notes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revised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80459">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1" dirty="0" smtClean="0"/>
                        <a:t>From</a:t>
                      </a:r>
                      <a:r>
                        <a:rPr lang="en-US" sz="800" b="1" baseline="0" dirty="0" smtClean="0"/>
                        <a:t> the </a:t>
                      </a:r>
                      <a:r>
                        <a:rPr lang="en-US" sz="800" b="1" baseline="0" dirty="0" smtClean="0">
                          <a:solidFill>
                            <a:schemeClr val="tx1"/>
                          </a:solidFill>
                        </a:rPr>
                        <a:t>Field</a:t>
                      </a:r>
                      <a:r>
                        <a:rPr lang="en-US" sz="800" baseline="0" dirty="0" smtClean="0">
                          <a:solidFill>
                            <a:schemeClr val="tx1"/>
                          </a:solidFill>
                        </a:rPr>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In any of the lessons and/or strategies have students work Independently, in small groups, or as a class depending on where teacher is with the gradual release of instruction in the classroom.</a:t>
                      </a:r>
                      <a:endParaRPr lang="en-US" sz="800" baseline="0" dirty="0" smtClean="0">
                        <a:solidFill>
                          <a:schemeClr val="tx1"/>
                        </a:solidFill>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Sentence frames for justifying revision: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I think the word ___ is better than the word ___ because. I think we need to add ____ because _____. I think ___ can be deleted because  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17</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54040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3865361375"/>
              </p:ext>
            </p:extLst>
          </p:nvPr>
        </p:nvGraphicFramePr>
        <p:xfrm>
          <a:off x="95414" y="879702"/>
          <a:ext cx="7590708" cy="8307394"/>
        </p:xfrm>
        <a:graphic>
          <a:graphicData uri="http://schemas.openxmlformats.org/drawingml/2006/table">
            <a:tbl>
              <a:tblPr firstRow="1" bandRow="1">
                <a:noFill/>
              </a:tblPr>
              <a:tblGrid>
                <a:gridCol w="464102"/>
                <a:gridCol w="1782809"/>
                <a:gridCol w="960897"/>
                <a:gridCol w="2211134"/>
                <a:gridCol w="602683"/>
                <a:gridCol w="1569083"/>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Background Knowledge in the introduction?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include the revised Topic Sentence.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Revising Background Knowledge                                                          of the Bridge</a:t>
                      </a:r>
                    </a:p>
                    <a:p>
                      <a:pPr marL="0" marR="0" lvl="0" indent="0" algn="l" rtl="0">
                        <a:spcBef>
                          <a:spcPts val="0"/>
                        </a:spcBef>
                        <a:buSzPct val="25000"/>
                        <a:buNone/>
                      </a:pPr>
                      <a:r>
                        <a:rPr lang="en-US" sz="1300" b="1" u="none" strike="noStrike" cap="none" baseline="0" dirty="0" smtClean="0"/>
                        <a:t>Lesson 4</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617612">
                <a:tc gridSpan="6">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Background Knowledge of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4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original</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Topic Sentence of the text (main idea)? Why did it need to be revised?”</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did we revise the Topic Sentence (add, delete, change)?”</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Topic Sentence (main idea ) of the text? (TBEAR Chart from previous lesson)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did we not revise? “</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615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in the draft about ______.   We added,  deleted or changed parts of the Topic Sentence to make it clearer (Point to the Topic Sentence at the topic of the Definitions/Description Chart).  The student also wants to revise the Background Knowledge of the Bridge so it is clearer.”</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“When we revise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Bridge we can use definitions and descriptions that tell why ___or how (Topic Sentence).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define and describe each word on our Topic Tally Chart to give us more ideas about what Background Knowledge we could add to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Where would we find a definition? What is a definition of ____(topic word)</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kinds of words are descriptions? What is a description of _____ (topic word)            </a:t>
                      </a:r>
                      <a:endParaRPr kumimoji="0" lang="en-US" sz="1200" b="1" i="0" u="sng"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p>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0"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Example of Words Grouped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88414">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69863" indent="-57150"/>
                      <a:r>
                        <a:rPr lang="en-US" sz="1000" dirty="0" smtClean="0"/>
                        <a:t>Colima </a:t>
                      </a:r>
                      <a:r>
                        <a:rPr lang="en-US" sz="1000" b="1" dirty="0" smtClean="0"/>
                        <a:t>IIII  + </a:t>
                      </a:r>
                      <a:r>
                        <a:rPr lang="en-US" sz="1000" b="0" dirty="0" smtClean="0"/>
                        <a:t>Volcano </a:t>
                      </a:r>
                      <a:r>
                        <a:rPr lang="en-US" sz="1000" b="1" dirty="0" smtClean="0"/>
                        <a:t>III +</a:t>
                      </a:r>
                    </a:p>
                    <a:p>
                      <a:pPr marL="169863" indent="-57150"/>
                      <a:r>
                        <a:rPr lang="en-US" sz="1000" b="0" dirty="0" smtClean="0">
                          <a:solidFill>
                            <a:srgbClr val="C00000"/>
                          </a:solidFill>
                        </a:rPr>
                        <a:t>her</a:t>
                      </a:r>
                      <a:r>
                        <a:rPr lang="en-US" sz="1000" b="1" dirty="0" smtClean="0">
                          <a:solidFill>
                            <a:srgbClr val="C00000"/>
                          </a:solidFill>
                        </a:rPr>
                        <a:t> I </a:t>
                      </a:r>
                      <a:r>
                        <a:rPr lang="en-US" sz="1000" b="1" dirty="0" smtClean="0"/>
                        <a:t>=  </a:t>
                      </a:r>
                      <a:r>
                        <a:rPr lang="en-US" sz="1000" b="0" dirty="0" smtClean="0"/>
                        <a:t>8</a:t>
                      </a:r>
                    </a:p>
                    <a:p>
                      <a:pPr marL="117475" indent="0"/>
                      <a:r>
                        <a:rPr lang="en-US" sz="1000" b="0" dirty="0" smtClean="0"/>
                        <a:t>Scientists </a:t>
                      </a:r>
                      <a:r>
                        <a:rPr lang="en-US" sz="1000" b="1" dirty="0" smtClean="0"/>
                        <a:t>III + </a:t>
                      </a:r>
                      <a:r>
                        <a:rPr lang="en-US" sz="1000" b="0" dirty="0" smtClean="0">
                          <a:solidFill>
                            <a:srgbClr val="C00000"/>
                          </a:solidFill>
                        </a:rPr>
                        <a:t>They</a:t>
                      </a:r>
                      <a:r>
                        <a:rPr lang="en-US" sz="1000" b="1" dirty="0" smtClean="0">
                          <a:solidFill>
                            <a:srgbClr val="C00000"/>
                          </a:solidFill>
                        </a:rPr>
                        <a:t> </a:t>
                      </a:r>
                      <a:r>
                        <a:rPr lang="en-US" sz="1000" b="1" dirty="0" smtClean="0"/>
                        <a:t>I =</a:t>
                      </a:r>
                      <a:r>
                        <a:rPr lang="en-US" sz="1000" b="1" baseline="0" dirty="0" smtClean="0"/>
                        <a:t> </a:t>
                      </a:r>
                      <a:r>
                        <a:rPr lang="en-US" sz="1000" b="0" baseline="0" dirty="0" smtClean="0"/>
                        <a:t>4</a:t>
                      </a:r>
                    </a:p>
                    <a:p>
                      <a:pPr marL="117475" indent="0"/>
                      <a:r>
                        <a:rPr lang="en-US" sz="1000" b="0" baseline="0" dirty="0" smtClean="0"/>
                        <a:t>Eruption </a:t>
                      </a:r>
                      <a:r>
                        <a:rPr lang="en-US" sz="1000" b="1" baseline="0" dirty="0" smtClean="0"/>
                        <a:t>III</a:t>
                      </a:r>
                    </a:p>
                    <a:p>
                      <a:pPr marL="117475" indent="0"/>
                      <a:r>
                        <a:rPr lang="en-US" sz="1000" b="0" baseline="0" dirty="0" smtClean="0"/>
                        <a:t>Next </a:t>
                      </a:r>
                      <a:r>
                        <a:rPr lang="en-US" sz="1000" b="1" baseline="0" dirty="0" smtClean="0"/>
                        <a:t>III + </a:t>
                      </a:r>
                      <a:r>
                        <a:rPr lang="en-US" sz="1000" b="0" baseline="0" dirty="0" smtClean="0">
                          <a:solidFill>
                            <a:srgbClr val="C00000"/>
                          </a:solidFill>
                        </a:rPr>
                        <a:t>Another</a:t>
                      </a:r>
                      <a:r>
                        <a:rPr lang="en-US" sz="1000" b="1" baseline="0" dirty="0" smtClean="0">
                          <a:solidFill>
                            <a:srgbClr val="C00000"/>
                          </a:solidFill>
                        </a:rPr>
                        <a:t> 1 </a:t>
                      </a:r>
                      <a:r>
                        <a:rPr lang="en-US" sz="1000" b="1" baseline="0" dirty="0" smtClean="0"/>
                        <a:t>= </a:t>
                      </a:r>
                      <a:r>
                        <a:rPr lang="en-US" sz="1000" b="0" baseline="0" dirty="0" smtClean="0"/>
                        <a:t>4</a:t>
                      </a:r>
                    </a:p>
                    <a:p>
                      <a:pPr marL="117475" indent="0"/>
                      <a:r>
                        <a:rPr lang="en-US" sz="1000" b="0" baseline="0" dirty="0" smtClean="0"/>
                        <a:t>Safe </a:t>
                      </a:r>
                      <a:r>
                        <a:rPr lang="en-US" sz="1000" b="1" baseline="0" dirty="0" smtClean="0"/>
                        <a:t>II</a:t>
                      </a:r>
                      <a:endParaRPr lang="en-US" sz="10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8012">
                <a:tc rowSpan="8">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(Do together and work toward independence toward 4</a:t>
                      </a:r>
                      <a:r>
                        <a:rPr kumimoji="0" lang="en-US" sz="1200" b="0" i="1"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 grade)</a:t>
                      </a:r>
                    </a:p>
                    <a:p>
                      <a:pPr marL="227013" marR="0" lvl="0" indent="-11430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Definition/Description Chart (the Topic Tally column is completed).  For each Topic Tally word ask the       following question (record all responses on the chart). Do one example for the students before completing the chart.</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we use to define/describe _____ (Topic Tally Word)?”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endParaRPr lang="en-US"/>
                    </a:p>
                  </a:txBody>
                  <a:tcPr/>
                </a:tc>
                <a:tc gridSpan="5">
                  <a:txBody>
                    <a:bodyPr/>
                    <a:lstStyle/>
                    <a:p>
                      <a:pPr marL="53975"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kumimoji="0" lang="en-US" sz="1200" b="0" i="1" u="none" strike="noStrike" kern="1200" cap="none" spc="0" normalizeH="0" baseline="0" noProof="0" dirty="0" smtClean="0">
                          <a:ln>
                            <a:noFill/>
                          </a:ln>
                          <a:solidFill>
                            <a:srgbClr val="000000"/>
                          </a:solidFill>
                          <a:effectLst/>
                          <a:highlight>
                            <a:srgbClr val="FFFF00"/>
                          </a:highlight>
                          <a:uLnTx/>
                          <a:uFillTx/>
                          <a:latin typeface="+mn-lt"/>
                          <a:ea typeface="Calibri"/>
                          <a:cs typeface="Times New Roman"/>
                        </a:rPr>
                        <a:t>Scientists are worried about Colima’s next big eruption.</a:t>
                      </a: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Colima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IIII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Volcano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I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1200" dirty="0" smtClean="0"/>
                        <a:t>  </a:t>
                      </a:r>
                      <a:r>
                        <a:rPr lang="en-US" sz="1200" baseline="0" dirty="0" smtClean="0"/>
                        <a:t>a volcano in Mexico – a    mountain with a hole or crater</a:t>
                      </a:r>
                      <a:endParaRPr lang="en-US" sz="1200" b="1" i="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cone-like, chimney, gigantic</a:t>
                      </a:r>
                    </a:p>
                    <a:p>
                      <a:pPr marL="111125" indent="0"/>
                      <a:r>
                        <a:rPr lang="en-US" sz="1200" dirty="0" smtClean="0"/>
                        <a:t>monstrous</a:t>
                      </a:r>
                      <a:endParaRPr lang="en-US" sz="1200" b="1" i="1"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indent="0"/>
                      <a:r>
                        <a:rPr kumimoji="0" lang="en-US" sz="1200" b="0" i="0" u="none" strike="noStrike" kern="1200" cap="none" spc="0" normalizeH="0" baseline="0" noProof="0" dirty="0" smtClean="0">
                          <a:ln>
                            <a:noFill/>
                          </a:ln>
                          <a:solidFill>
                            <a:prstClr val="black"/>
                          </a:solidFill>
                          <a:effectLst/>
                          <a:uLnTx/>
                          <a:uFillTx/>
                          <a:latin typeface="+mn-lt"/>
                          <a:ea typeface="+mn-ea"/>
                          <a:cs typeface="+mn-cs"/>
                        </a:rPr>
                        <a:t>Scientists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They</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 = 4</a:t>
                      </a:r>
                      <a:endParaRPr lang="en-US" sz="1200" b="1" dirty="0" smtClean="0"/>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people studying, researching Colima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baseline="0" dirty="0" smtClean="0"/>
                        <a:t>  brave, adventurous, smart</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6880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Eruption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1200" dirty="0" smtClean="0"/>
                        <a:t>  </a:t>
                      </a:r>
                      <a:r>
                        <a:rPr lang="en-US" sz="1200" baseline="0" dirty="0" smtClean="0"/>
                        <a:t>when a volcano spews ,   explodes, erupts lava</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57150" indent="0"/>
                      <a:r>
                        <a:rPr lang="en-US" sz="1200" dirty="0" smtClean="0"/>
                        <a:t>ashy,</a:t>
                      </a:r>
                      <a:r>
                        <a:rPr lang="en-US" sz="1200" baseline="0" dirty="0" smtClean="0"/>
                        <a:t> intense, roaring, loud,  angry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Next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III + </a:t>
                      </a:r>
                      <a:r>
                        <a:rPr kumimoji="0" lang="en-US" sz="1200" b="0" i="0" u="none" strike="noStrike" kern="1200" cap="none" spc="0" normalizeH="0" baseline="0" noProof="0" dirty="0" smtClean="0">
                          <a:ln>
                            <a:noFill/>
                          </a:ln>
                          <a:solidFill>
                            <a:srgbClr val="C00000"/>
                          </a:solidFill>
                          <a:effectLst/>
                          <a:uLnTx/>
                          <a:uFillTx/>
                          <a:latin typeface="+mn-lt"/>
                          <a:ea typeface="+mn-ea"/>
                          <a:cs typeface="+mn-cs"/>
                        </a:rPr>
                        <a:t>Another</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 1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dirty="0" smtClean="0"/>
                        <a:t>   another or time like sequence</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II</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1200" dirty="0" smtClean="0"/>
                        <a:t>   not </a:t>
                      </a:r>
                      <a:r>
                        <a:rPr lang="en-US" sz="1200" baseline="0" dirty="0" smtClean="0"/>
                        <a:t>afraid – not hurt</a:t>
                      </a: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r>
                        <a:rPr lang="en-US" sz="1200" dirty="0" smtClean="0"/>
                        <a:t>  relieved, happy, okay</a:t>
                      </a:r>
                      <a:endParaRPr lang="en-US" sz="12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r>
              <a:tr h="854964">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Revisit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  Explain.”</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882759" y="1239298"/>
            <a:ext cx="1803362" cy="948223"/>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18</a:t>
            </a:fld>
            <a:endParaRPr lang="en-US" dirty="0"/>
          </a:p>
        </p:txBody>
      </p:sp>
      <p:sp>
        <p:nvSpPr>
          <p:cNvPr id="7" name="Date Placeholder 6"/>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73972535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1032966" y="-70010"/>
            <a:ext cx="3873279" cy="1103926"/>
            <a:chOff x="911440" y="-63646"/>
            <a:chExt cx="3417599" cy="1003569"/>
          </a:xfrm>
        </p:grpSpPr>
        <p:sp>
          <p:nvSpPr>
            <p:cNvPr id="2" name="TextBox 1"/>
            <p:cNvSpPr txBox="1"/>
            <p:nvPr/>
          </p:nvSpPr>
          <p:spPr>
            <a:xfrm>
              <a:off x="911440" y="266593"/>
              <a:ext cx="2448649" cy="578961"/>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NOW WRITE TO REVISE</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225012176"/>
              </p:ext>
            </p:extLst>
          </p:nvPr>
        </p:nvGraphicFramePr>
        <p:xfrm>
          <a:off x="114106" y="940359"/>
          <a:ext cx="7595340" cy="6650934"/>
        </p:xfrm>
        <a:graphic>
          <a:graphicData uri="http://schemas.openxmlformats.org/drawingml/2006/table">
            <a:tbl>
              <a:tblPr firstRow="1" bandRow="1">
                <a:noFill/>
              </a:tblPr>
              <a:tblGrid>
                <a:gridCol w="464102"/>
                <a:gridCol w="2970789"/>
                <a:gridCol w="371925"/>
                <a:gridCol w="1722405"/>
                <a:gridCol w="2066119"/>
              </a:tblGrid>
              <a:tr h="15255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sentence(s) that make up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Bridge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as you highlight them on the Revisions Sheet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in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and Description Chart. </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rowSpan="2">
                  <a:txBody>
                    <a:bodyPr/>
                    <a:lstStyle/>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Ideas</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7012"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Add more about Colima!</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Explain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about the people?</a:t>
                      </a:r>
                    </a:p>
                    <a:p>
                      <a:pPr marL="2286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699714">
                <a:tc vMerge="1">
                  <a:txBody>
                    <a:bodyPr/>
                    <a:lstStyle/>
                    <a:p>
                      <a:endParaRPr lang="en-US"/>
                    </a:p>
                  </a:txBody>
                  <a:tcPr/>
                </a:tc>
                <a:tc gridSpan="3">
                  <a:txBody>
                    <a:bodyPr/>
                    <a:lstStyle/>
                    <a:p>
                      <a:pPr marL="231775" marR="0" lvl="0" indent="-57150"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deleting</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changing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make the Background Knowledge in the Bridge clearer? (Record  the students’ ideas).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but sharing and discussing ideas on how to improve the Background Knowledge).</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solidFill>
                      <a:srgbClr val="F1F8EC"/>
                    </a:solidFill>
                  </a:tcPr>
                </a:tc>
                <a:tc hMerge="1">
                  <a:txBody>
                    <a:bodyPr/>
                    <a:lstStyle/>
                    <a:p>
                      <a:endParaRPr lang="en-US"/>
                    </a:p>
                  </a:txBody>
                  <a:tcPr/>
                </a:tc>
                <a:tc hMerge="1">
                  <a:txBody>
                    <a:bodyPr/>
                    <a:lstStyle/>
                    <a:p>
                      <a:endParaRPr lang="en-US"/>
                    </a:p>
                  </a:txBody>
                  <a:tcPr/>
                </a:tc>
                <a:tc vMerge="1">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1" i="1"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13746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background knowledge sentence(s) of the introduction using the Revision Sheet.  We have already revised the Topic Sentence.</a:t>
                      </a:r>
                      <a:r>
                        <a:rPr kumimoji="0" lang="en-US" sz="1100" b="0" i="0" u="none" strike="sngStrike" kern="0" cap="none" spc="0" normalizeH="0" baseline="0" noProof="0" dirty="0" smtClean="0">
                          <a:ln>
                            <a:noFill/>
                          </a:ln>
                          <a:solidFill>
                            <a:srgbClr val="0070C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entire revision process, asking questions from the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Revising the Background Knowledge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Revising The Background Knowledge Sentences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20000"/>
                        <a:lumOff val="80000"/>
                      </a:schemeClr>
                    </a:solidFill>
                  </a:tcPr>
                </a:tc>
                <a:tc hMerge="1">
                  <a:txBody>
                    <a:bodyPr/>
                    <a:lstStyle/>
                    <a:p>
                      <a:endParaRPr lang="en-US"/>
                    </a:p>
                  </a:txBody>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3">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r>
            </a:tbl>
          </a:graphicData>
        </a:graphic>
      </p:graphicFrame>
      <p:grpSp>
        <p:nvGrpSpPr>
          <p:cNvPr id="17" name="Group 16"/>
          <p:cNvGrpSpPr/>
          <p:nvPr/>
        </p:nvGrpSpPr>
        <p:grpSpPr>
          <a:xfrm rot="20713203">
            <a:off x="420945" y="4928639"/>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7" name="Slide Number Placeholder 6"/>
          <p:cNvSpPr>
            <a:spLocks noGrp="1"/>
          </p:cNvSpPr>
          <p:nvPr>
            <p:ph type="sldNum" sz="quarter" idx="12"/>
          </p:nvPr>
        </p:nvSpPr>
        <p:spPr/>
        <p:txBody>
          <a:bodyPr/>
          <a:lstStyle/>
          <a:p>
            <a:fld id="{1A106AFE-017A-4B10-8C59-6A35C2B2E226}" type="slidenum">
              <a:rPr lang="en-US" smtClean="0"/>
              <a:t>19</a:t>
            </a:fld>
            <a:endParaRPr lang="en-US" dirty="0"/>
          </a:p>
        </p:txBody>
      </p:sp>
      <p:sp>
        <p:nvSpPr>
          <p:cNvPr id="8" name="Date Placeholder 7"/>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27686724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a:t>
            </a:fld>
            <a:endParaRPr lang="en-US" dirty="0"/>
          </a:p>
        </p:txBody>
      </p:sp>
      <p:sp>
        <p:nvSpPr>
          <p:cNvPr id="7" name="TextBox 6"/>
          <p:cNvSpPr txBox="1"/>
          <p:nvPr/>
        </p:nvSpPr>
        <p:spPr>
          <a:xfrm>
            <a:off x="407045" y="266503"/>
            <a:ext cx="6499952" cy="3754874"/>
          </a:xfrm>
          <a:prstGeom prst="rect">
            <a:avLst/>
          </a:prstGeom>
          <a:noFill/>
        </p:spPr>
        <p:txBody>
          <a:bodyPr wrap="square" rtlCol="0">
            <a:spAutoFit/>
          </a:bodyPr>
          <a:lstStyle/>
          <a:p>
            <a:pPr algn="ctr"/>
            <a:r>
              <a:rPr lang="en-US" sz="1400" dirty="0" smtClean="0"/>
              <a:t>How to Print this Booklet</a:t>
            </a:r>
          </a:p>
          <a:p>
            <a:endParaRPr lang="en-US" sz="1400" dirty="0" smtClean="0"/>
          </a:p>
          <a:p>
            <a:r>
              <a:rPr lang="en-US" sz="1400" dirty="0" smtClean="0"/>
              <a:t>This booklet can be printed in its entirety or in sections.  It is recommended that pages 1 – 7 always be available for teacher reference. </a:t>
            </a:r>
          </a:p>
          <a:p>
            <a:endParaRPr lang="en-US" sz="1400" dirty="0"/>
          </a:p>
          <a:p>
            <a:r>
              <a:rPr lang="en-US" sz="1400" dirty="0" smtClean="0"/>
              <a:t>Instructional Content: Pages 1 - 7</a:t>
            </a:r>
          </a:p>
          <a:p>
            <a:endParaRPr lang="en-US" sz="1400" dirty="0" smtClean="0"/>
          </a:p>
          <a:p>
            <a:r>
              <a:rPr lang="en-US" sz="1400" dirty="0" smtClean="0"/>
              <a:t>READ:  Pages 8 – 13</a:t>
            </a:r>
          </a:p>
          <a:p>
            <a:endParaRPr lang="en-US" sz="1400" dirty="0" smtClean="0"/>
          </a:p>
          <a:p>
            <a:r>
              <a:rPr lang="en-US" sz="1400" dirty="0" smtClean="0"/>
              <a:t>REVISE: Pages 14-23</a:t>
            </a:r>
          </a:p>
          <a:p>
            <a:endParaRPr lang="en-US" sz="1400" dirty="0" smtClean="0"/>
          </a:p>
          <a:p>
            <a:r>
              <a:rPr lang="en-US" sz="1400" dirty="0" smtClean="0"/>
              <a:t>WRITE: Pages 24 – 40</a:t>
            </a:r>
          </a:p>
          <a:p>
            <a:endParaRPr lang="en-US" sz="1400" dirty="0"/>
          </a:p>
          <a:p>
            <a:r>
              <a:rPr lang="en-US" sz="1400" dirty="0" smtClean="0"/>
              <a:t>FOR PRINTING:  Print Shop:  Select Booklet Form 11 X 17    </a:t>
            </a:r>
          </a:p>
          <a:p>
            <a:r>
              <a:rPr lang="en-US" sz="1400" dirty="0" smtClean="0"/>
              <a:t>From your own computer do the following….</a:t>
            </a:r>
          </a:p>
          <a:p>
            <a:endParaRPr lang="en-US" sz="1400" dirty="0"/>
          </a:p>
          <a:p>
            <a:endParaRPr lang="en-US" sz="1400" dirty="0"/>
          </a:p>
        </p:txBody>
      </p:sp>
      <p:grpSp>
        <p:nvGrpSpPr>
          <p:cNvPr id="20" name="Group 19"/>
          <p:cNvGrpSpPr/>
          <p:nvPr/>
        </p:nvGrpSpPr>
        <p:grpSpPr>
          <a:xfrm>
            <a:off x="407045" y="3688560"/>
            <a:ext cx="7161526" cy="5693053"/>
            <a:chOff x="407045" y="3503205"/>
            <a:chExt cx="7161526" cy="5693053"/>
          </a:xfrm>
        </p:grpSpPr>
        <p:grpSp>
          <p:nvGrpSpPr>
            <p:cNvPr id="11" name="Group 10"/>
            <p:cNvGrpSpPr/>
            <p:nvPr/>
          </p:nvGrpSpPr>
          <p:grpSpPr>
            <a:xfrm>
              <a:off x="484925" y="4888200"/>
              <a:ext cx="7083646" cy="4308058"/>
              <a:chOff x="534353" y="4702845"/>
              <a:chExt cx="7083646" cy="4308058"/>
            </a:xfrm>
          </p:grpSpPr>
          <p:pic>
            <p:nvPicPr>
              <p:cNvPr id="9" name="Picture 8"/>
              <p:cNvPicPr>
                <a:picLocks noChangeAspect="1"/>
              </p:cNvPicPr>
              <p:nvPr/>
            </p:nvPicPr>
            <p:blipFill rotWithShape="1">
              <a:blip r:embed="rId2"/>
              <a:srcRect l="11250" t="7037" r="81354" b="37778"/>
              <a:stretch/>
            </p:blipFill>
            <p:spPr>
              <a:xfrm>
                <a:off x="534353" y="4702845"/>
                <a:ext cx="2052833"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3"/>
              <a:srcRect l="8021" t="7407" r="73542" b="45185"/>
              <a:stretch/>
            </p:blipFill>
            <p:spPr>
              <a:xfrm>
                <a:off x="2761038" y="4702845"/>
                <a:ext cx="4856961" cy="4308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407045" y="4030924"/>
              <a:ext cx="2003405" cy="2666442"/>
              <a:chOff x="407045" y="3845569"/>
              <a:chExt cx="2003405" cy="2666442"/>
            </a:xfrm>
          </p:grpSpPr>
          <p:sp>
            <p:nvSpPr>
              <p:cNvPr id="12" name="TextBox 11"/>
              <p:cNvSpPr txBox="1"/>
              <p:nvPr/>
            </p:nvSpPr>
            <p:spPr>
              <a:xfrm>
                <a:off x="407045" y="3845569"/>
                <a:ext cx="2003405" cy="738664"/>
              </a:xfrm>
              <a:prstGeom prst="rect">
                <a:avLst/>
              </a:prstGeom>
              <a:noFill/>
            </p:spPr>
            <p:txBody>
              <a:bodyPr wrap="square" rtlCol="0">
                <a:spAutoFit/>
              </a:bodyPr>
              <a:lstStyle/>
              <a:p>
                <a:r>
                  <a:rPr lang="en-US" sz="1400" dirty="0" smtClean="0"/>
                  <a:t>1.  </a:t>
                </a:r>
              </a:p>
              <a:p>
                <a:r>
                  <a:rPr lang="en-US" sz="1400" dirty="0" smtClean="0"/>
                  <a:t>Go to print and select Printer Properties.</a:t>
                </a:r>
                <a:endParaRPr lang="en-US" sz="1400" dirty="0"/>
              </a:p>
            </p:txBody>
          </p:sp>
          <p:cxnSp>
            <p:nvCxnSpPr>
              <p:cNvPr id="14" name="Straight Arrow Connector 13"/>
              <p:cNvCxnSpPr/>
              <p:nvPr/>
            </p:nvCxnSpPr>
            <p:spPr>
              <a:xfrm>
                <a:off x="1754659" y="4473146"/>
                <a:ext cx="185352" cy="2038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2711610" y="3503205"/>
              <a:ext cx="4739514" cy="1384995"/>
            </a:xfrm>
            <a:prstGeom prst="rect">
              <a:avLst/>
            </a:prstGeom>
            <a:noFill/>
          </p:spPr>
          <p:txBody>
            <a:bodyPr wrap="square" rtlCol="0">
              <a:spAutoFit/>
            </a:bodyPr>
            <a:lstStyle/>
            <a:p>
              <a:r>
                <a:rPr lang="en-US" sz="1400" dirty="0" smtClean="0"/>
                <a:t>2.</a:t>
              </a:r>
            </a:p>
            <a:p>
              <a:r>
                <a:rPr lang="en-US" sz="1400" dirty="0" smtClean="0"/>
                <a:t>Select “My Tab.”</a:t>
              </a:r>
            </a:p>
            <a:p>
              <a:r>
                <a:rPr lang="en-US" sz="1400" dirty="0" smtClean="0"/>
                <a:t>Keep “Original Size,” at 81/2X11</a:t>
              </a:r>
            </a:p>
            <a:p>
              <a:r>
                <a:rPr lang="en-US" sz="1400" dirty="0" smtClean="0"/>
                <a:t>For “Paper Size,” Select 11 X 17</a:t>
              </a:r>
            </a:p>
            <a:p>
              <a:r>
                <a:rPr lang="en-US" sz="1400" dirty="0" smtClean="0"/>
                <a:t>For “Print Type,” Select Booklet</a:t>
              </a:r>
            </a:p>
            <a:p>
              <a:r>
                <a:rPr lang="en-US" sz="1400" dirty="0" smtClean="0"/>
                <a:t>Click “OK”</a:t>
              </a:r>
              <a:endParaRPr lang="en-US" sz="1400" dirty="0"/>
            </a:p>
          </p:txBody>
        </p:sp>
        <p:sp>
          <p:nvSpPr>
            <p:cNvPr id="17" name="Oval 16"/>
            <p:cNvSpPr/>
            <p:nvPr/>
          </p:nvSpPr>
          <p:spPr>
            <a:xfrm>
              <a:off x="4525428" y="6862664"/>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28284" y="7282793"/>
              <a:ext cx="840260" cy="42012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57024" y="7102104"/>
              <a:ext cx="840260" cy="60081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ate Placeholder 2"/>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Tree>
    <p:extLst>
      <p:ext uri="{BB962C8B-B14F-4D97-AF65-F5344CB8AC3E}">
        <p14:creationId xmlns:p14="http://schemas.microsoft.com/office/powerpoint/2010/main" val="319116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20</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4</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03228" y="13509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
        <p:nvSpPr>
          <p:cNvPr id="3" name="Date Placeholder 2"/>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81309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5046642"/>
              </p:ext>
            </p:extLst>
          </p:nvPr>
        </p:nvGraphicFramePr>
        <p:xfrm>
          <a:off x="125260" y="258176"/>
          <a:ext cx="7540668" cy="8961856"/>
        </p:xfrm>
        <a:graphic>
          <a:graphicData uri="http://schemas.openxmlformats.org/drawingml/2006/table">
            <a:tbl>
              <a:tblPr firstRow="1" bandRow="1">
                <a:tableStyleId>{5C22544A-7EE6-4342-B048-85BDC9FD1C3A}</a:tableStyleId>
              </a:tblPr>
              <a:tblGrid>
                <a:gridCol w="2313140"/>
                <a:gridCol w="1274618"/>
                <a:gridCol w="182576"/>
                <a:gridCol w="1631550"/>
                <a:gridCol w="1226947"/>
                <a:gridCol w="911837"/>
              </a:tblGrid>
              <a:tr h="370127">
                <a:tc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4</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revise the Background Knowledge to make it clearer?</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B – Lesson 4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 RI.3–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Background Knowledge of the Bridge by describing or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relationship between a series of historical events, scientific ideas or concepts, or steps in technical procedures in a text, using language that pertains to time, sequence, and cause/effect.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identifying information needed to revise the Background Knowledge of a Bridge.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The Background Knowledge that needs revising, is pre-identified for the students.  </a:t>
                      </a:r>
                      <a:endParaRPr kumimoji="0" lang="en-US" sz="900" b="1" i="0"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possible revisions of a pre-selected Background Knowledge, learners need to be able to…</a:t>
                      </a:r>
                    </a:p>
                    <a:p>
                      <a:pPr marL="0" indent="0">
                        <a:buFont typeface="Wingdings" panose="05000000000000000000" pitchFamily="2" charset="2"/>
                        <a:buNone/>
                      </a:pPr>
                      <a:endParaRPr lang="en-US" sz="9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highlight the pre-selected background knowledge.</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re-read the text independently and make notes about what they feel should be added,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deleted or changed to let readers know what the text will be about. </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relate –connect ideas  (historical events, scientific ideas or concepts, steps in a technical procedure) found in the text to the Background Knowledge.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definitions and descriptions about the Main Idea (Topic Sentence) to include in the Background Knowledge.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use time, sequence, cause/effect vocabulary when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explaining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their revision ideas.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Example of Sequence: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At first,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people were fearful,  </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but finally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scientists were able to predict the next eruption.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7716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draft</a:t>
                      </a:r>
                    </a:p>
                    <a:p>
                      <a:pPr marL="112713" indent="-112713">
                        <a:buFont typeface="Arial" panose="020B0604020202020204" pitchFamily="34" charset="0"/>
                        <a:buChar char="•"/>
                      </a:pPr>
                      <a:r>
                        <a:rPr lang="en-US" sz="900" dirty="0" smtClean="0"/>
                        <a:t>bridge</a:t>
                      </a:r>
                    </a:p>
                    <a:p>
                      <a:pPr marL="112713" indent="-112713">
                        <a:buFont typeface="Arial" panose="020B0604020202020204" pitchFamily="34" charset="0"/>
                        <a:buChar char="•"/>
                      </a:pPr>
                      <a:r>
                        <a:rPr lang="en-US" sz="900" dirty="0" smtClean="0"/>
                        <a:t>add</a:t>
                      </a:r>
                    </a:p>
                    <a:p>
                      <a:pPr marL="112713" indent="-112713">
                        <a:buFont typeface="Arial" panose="020B0604020202020204" pitchFamily="34" charset="0"/>
                        <a:buChar char="•"/>
                      </a:pPr>
                      <a:r>
                        <a:rPr lang="en-US" sz="900" dirty="0" smtClean="0"/>
                        <a:t>delete</a:t>
                      </a:r>
                    </a:p>
                    <a:p>
                      <a:pPr marL="112713" indent="-112713">
                        <a:buFont typeface="Arial" panose="020B0604020202020204" pitchFamily="34" charset="0"/>
                        <a:buChar char="•"/>
                      </a:pPr>
                      <a:r>
                        <a:rPr lang="en-US" sz="900" dirty="0" smtClean="0"/>
                        <a:t>change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historical events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scientific ideas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concepts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technical steps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cause and effect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sequence</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relationship</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endParaRPr lang="en-US" sz="9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164621">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CCSS.ELA-LITERACY.W.3.2a-b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demonstrate understanding of revising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revising the preselected Background Knowledge of a Bridge,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900" dirty="0" smtClean="0"/>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Background Knowledge.</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previous notes to add, delete or change words/information to the Background Knowledge (facts, details and definitions and illustrations when applicable).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and be able to explain how the revised Background Knowledge supports the Topic Sentence.</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compare their revised Background Knowledge to the student’s original draft for clarity.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TBEAR lessons are always modeled.  In grade 3, however students should work independently as much as possible, always followed with class discussion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topic sentence</a:t>
                      </a:r>
                    </a:p>
                    <a:p>
                      <a:pPr marL="171450" indent="-171450">
                        <a:buFont typeface="Arial" panose="020B0604020202020204" pitchFamily="34" charset="0"/>
                        <a:buChar char="•"/>
                      </a:pPr>
                      <a:r>
                        <a:rPr lang="en-US" sz="900" dirty="0" smtClean="0"/>
                        <a:t>add</a:t>
                      </a:r>
                    </a:p>
                    <a:p>
                      <a:pPr marL="171450" indent="-171450">
                        <a:buFont typeface="Arial" panose="020B0604020202020204" pitchFamily="34" charset="0"/>
                        <a:buChar char="•"/>
                      </a:pPr>
                      <a:r>
                        <a:rPr lang="en-US" sz="900" dirty="0" smtClean="0"/>
                        <a:t>delete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900" dirty="0" smtClean="0"/>
                        <a:t>change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descriptions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illustrations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revise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n-US" sz="9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baseline="0"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33685">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dirty="0" smtClean="0"/>
                        <a:t>Definitions and Descriptions of the Topic Tally Words to increase understanding of why the Main Idea or Topic Sentence is Important (information that should be included in the Background Knowledge)</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define and describe each Topic Tally Word (as is applicable)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words and phrases in the definitions and descriptions chart to help revise the Background Knowledge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K/N and Topic Tally Chart)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 notes (sticky notes, annotating in margin of text) of what should be added, deleted or changed in the Background Knowledge while reading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share and discuss ideas on how to improve the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800" dirty="0" smtClean="0"/>
                        <a:t>Revision</a:t>
                      </a:r>
                      <a:r>
                        <a:rPr lang="en-US" sz="800" baseline="0" dirty="0" smtClean="0"/>
                        <a:t> Model Sheet (Bookmarks)</a:t>
                      </a:r>
                      <a:endParaRPr lang="en-US" sz="800"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Revision Model Sheet (Bookmarks) to guide their revision of Background Knowledge with very little if any support.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ask and answer revising questions.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describe WHY the changes were made and resulted in a </a:t>
                      </a:r>
                      <a:r>
                        <a:rPr kumimoji="0" lang="en-US" sz="800" b="0" i="0" u="sng" strike="noStrike" kern="1200" cap="none" spc="0" normalizeH="0" baseline="0" noProof="0" dirty="0" smtClean="0">
                          <a:ln>
                            <a:noFill/>
                          </a:ln>
                          <a:solidFill>
                            <a:prstClr val="black"/>
                          </a:solidFill>
                          <a:effectLst/>
                          <a:uLnTx/>
                          <a:uFillTx/>
                          <a:latin typeface="+mn-lt"/>
                          <a:ea typeface="+mn-ea"/>
                          <a:cs typeface="+mn-cs"/>
                        </a:rPr>
                        <a:t>clearer</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217541">
                <a:tc gridSpan="2">
                  <a:txBody>
                    <a:bodyPr/>
                    <a:lstStyle/>
                    <a:p>
                      <a:pPr marL="288925" marR="0" lvl="0" indent="-2889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4">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revised Background Knowledge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72248">
                <a:tc gridSpan="6">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smtClean="0"/>
                        <a:t>From</a:t>
                      </a:r>
                      <a:r>
                        <a:rPr lang="en-US" sz="800" b="1" baseline="0" dirty="0" smtClean="0"/>
                        <a:t> the 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With sentence frames, 3</a:t>
                      </a:r>
                      <a:r>
                        <a:rPr kumimoji="0" lang="en-US" sz="800" b="0" i="0" u="none" strike="noStrike" kern="1200" cap="none" spc="0" normalizeH="0" baseline="30000" noProof="0" dirty="0" smtClean="0">
                          <a:ln>
                            <a:noFill/>
                          </a:ln>
                          <a:solidFill>
                            <a:prstClr val="black"/>
                          </a:solidFill>
                          <a:effectLst/>
                          <a:uLnTx/>
                          <a:uFillTx/>
                          <a:latin typeface="+mn-lt"/>
                          <a:ea typeface="+mn-ea"/>
                          <a:cs typeface="+mn-cs"/>
                        </a:rPr>
                        <a:t>rd</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graders can use information from the chart to add to their Background  Knowledge (including adverbs and adjectives).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Sentence Patterning Chart from GLAD for ELLs to help write the Background Knowledge as needed.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21</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79471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61809" y="95020"/>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Revise the Bridge Lesson 5</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708147" y="-73074"/>
            <a:ext cx="3946990" cy="1085800"/>
            <a:chOff x="846401" y="-267250"/>
            <a:chExt cx="3482638" cy="987091"/>
          </a:xfrm>
        </p:grpSpPr>
        <p:sp>
          <p:nvSpPr>
            <p:cNvPr id="2" name="TextBox 1"/>
            <p:cNvSpPr txBox="1"/>
            <p:nvPr/>
          </p:nvSpPr>
          <p:spPr>
            <a:xfrm>
              <a:off x="846401" y="-63646"/>
              <a:ext cx="2448649"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TO REVISE</a:t>
              </a:r>
              <a:endParaRPr lang="en-US" dirty="0">
                <a:latin typeface="Arial Black" panose="020B0A04020102020204" pitchFamily="34" charset="0"/>
              </a:endParaRPr>
            </a:p>
          </p:txBody>
        </p:sp>
        <p:grpSp>
          <p:nvGrpSpPr>
            <p:cNvPr id="101" name="Shape 101"/>
            <p:cNvGrpSpPr/>
            <p:nvPr/>
          </p:nvGrpSpPr>
          <p:grpSpPr>
            <a:xfrm>
              <a:off x="3352049" y="-222949"/>
              <a:ext cx="888053" cy="942790"/>
              <a:chOff x="2247160" y="346804"/>
              <a:chExt cx="1806092" cy="2143175"/>
            </a:xfrm>
          </p:grpSpPr>
          <p:pic>
            <p:nvPicPr>
              <p:cNvPr id="102" name="Shape 102"/>
              <p:cNvPicPr preferRelativeResize="0"/>
              <p:nvPr/>
            </p:nvPicPr>
            <p:blipFill rotWithShape="1">
              <a:blip r:embed="rId4">
                <a:alphaModFix/>
              </a:blip>
              <a:srcRect/>
              <a:stretch/>
            </p:blipFill>
            <p:spPr>
              <a:xfrm>
                <a:off x="2247160" y="346804"/>
                <a:ext cx="1806092" cy="2066071"/>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267250"/>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313190191"/>
              </p:ext>
            </p:extLst>
          </p:nvPr>
        </p:nvGraphicFramePr>
        <p:xfrm>
          <a:off x="98163" y="557558"/>
          <a:ext cx="7590713" cy="9040932"/>
        </p:xfrm>
        <a:graphic>
          <a:graphicData uri="http://schemas.openxmlformats.org/drawingml/2006/table">
            <a:tbl>
              <a:tblPr firstRow="1" bandRow="1">
                <a:noFill/>
              </a:tblPr>
              <a:tblGrid>
                <a:gridCol w="353461"/>
                <a:gridCol w="2606016"/>
                <a:gridCol w="423539"/>
                <a:gridCol w="540690"/>
                <a:gridCol w="48381"/>
                <a:gridCol w="1789964"/>
                <a:gridCol w="1828662"/>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How does an author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100" b="1" i="1" u="none" strike="noStrike" kern="1200" cap="none" spc="0" normalizeH="0" baseline="0" noProof="0" dirty="0" smtClean="0">
                          <a:ln>
                            <a:noFill/>
                          </a:ln>
                          <a:solidFill>
                            <a:prstClr val="black"/>
                          </a:solidFill>
                          <a:effectLst/>
                          <a:uLnTx/>
                          <a:uFillTx/>
                          <a:latin typeface="+mn-lt"/>
                          <a:ea typeface="+mn-ea"/>
                          <a:cs typeface="+mn-cs"/>
                        </a:rPr>
                        <a:t>Teachers:  Use the same text but change it to include the revised Topic Sentence and Background Knowledge (of the Bridge).</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5">
                  <a:txBody>
                    <a:bodyPr/>
                    <a:lstStyle/>
                    <a:p>
                      <a:pPr marL="0" marR="0" lvl="0" indent="0" algn="l" rtl="0">
                        <a:spcBef>
                          <a:spcPts val="0"/>
                        </a:spcBef>
                        <a:buSzPct val="25000"/>
                        <a:buNone/>
                      </a:pPr>
                      <a:r>
                        <a:rPr lang="en-US" sz="1300" b="1" u="none" strike="noStrike" cap="none" baseline="0" dirty="0" smtClean="0"/>
                        <a:t>Revising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5</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rtl="0">
                        <a:spcBef>
                          <a:spcPts val="0"/>
                        </a:spcBef>
                        <a:buSzPct val="25000"/>
                        <a:buNone/>
                      </a:pPr>
                      <a:endParaRPr lang="en-US" sz="1200" b="1" u="none" strike="noStrike" cap="none" baseline="0" dirty="0" smtClean="0"/>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40424">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5">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r>
              <a:tr h="536448">
                <a:tc gridSpan="7">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4:</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revise the Hook of the Bridge to grab the reader’s attention.</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endParaRPr kumimoji="0" lang="en-US" sz="10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2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“What was the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original</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Background Knowledge of the text?”</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“Why did it need to be revised?”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How did we revise the Background Knowledge (add, delete, change)?”</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100" b="1" i="1" u="none" strike="noStrike" kern="1200" cap="none" spc="0" normalizeH="0" baseline="0" noProof="0" dirty="0" smtClean="0">
                        <a:ln>
                          <a:noFill/>
                        </a:ln>
                        <a:solidFill>
                          <a:srgbClr val="FF0000"/>
                        </a:solidFill>
                        <a:effectLst/>
                        <a:uLnTx/>
                        <a:uFillTx/>
                        <a:latin typeface="+mn-lt"/>
                        <a:ea typeface="+mn-ea"/>
                        <a:cs typeface="+mn-cs"/>
                      </a:endParaRP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FF0000"/>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revised Background Knowledge of the Bridge?”</a:t>
                      </a:r>
                    </a:p>
                    <a:p>
                      <a:pPr marL="282575" marR="0" lvl="0" indent="-112713"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part of the Introduction have we not revised?”</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r>
              <a:tr h="5560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Revising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revised the student’s Topic Sentence and the Background Knowledge of the Bridge . We added, deleted or changed parts to make them clearer. The student wants to revise the Hook of the Bridge so it is clearer too.”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endParaRPr kumimoji="0" lang="en-US" sz="1000" b="1" i="0" u="none" strike="noStrike" kern="1200" cap="none" spc="0" normalizeH="0" baseline="0" noProof="0" dirty="0" smtClean="0">
                        <a:ln>
                          <a:noFill/>
                        </a:ln>
                        <a:solidFill>
                          <a:srgbClr val="0070C0"/>
                        </a:solidFill>
                        <a:effectLst/>
                        <a:uLnTx/>
                        <a:uFillTx/>
                        <a:latin typeface="+mn-lt"/>
                        <a:ea typeface="+mn-ea"/>
                        <a:cs typeface="+mn-cs"/>
                      </a:endParaRPr>
                    </a:p>
                  </a:txBody>
                  <a:tcPr marL="0" marR="0" marT="0" marB="0">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F8EC"/>
                    </a:solidFill>
                  </a:tcPr>
                </a:tc>
                <a:tc hMerge="1">
                  <a:txBody>
                    <a:bodyPr/>
                    <a:lstStyle/>
                    <a:p>
                      <a:endParaRPr lang="en-US"/>
                    </a:p>
                  </a:txBody>
                  <a:tcPr/>
                </a:tc>
              </a:tr>
              <a:tr h="1190244">
                <a:tc rowSpan="2">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Tell students (and have them highlight in their text copy)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that grabs the reader’s attention.</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article about _____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copy of the draft of what you would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add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delete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or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change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BRIDGE</a:t>
                      </a:r>
                    </a:p>
                    <a:p>
                      <a:pPr marL="1714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Hook Ideas</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 out below!</a:t>
                      </a:r>
                    </a:p>
                    <a:p>
                      <a:pPr marL="230188" marR="0" lvl="0" indent="-17462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Looking down a volcano is not a wise thing to do.</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vMerge="1">
                  <a:txBody>
                    <a:bodyPr/>
                    <a:lstStyle/>
                    <a:p>
                      <a:endParaRPr lang="en-US"/>
                    </a:p>
                  </a:txBody>
                  <a:tcPr/>
                </a:tc>
                <a:tc gridSpan="6">
                  <a:txBody>
                    <a:bodyPr/>
                    <a:lstStyle/>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would you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add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delete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or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change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about the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revising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improve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0700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Revising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Review the add, delete and change symbols on the Revision Sheet (use an overhead).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 am going to model revising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using the Revision Sheet. Model the entire revision process, asking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Questions for Revising the Hook of the Bridge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desired, use the power point illustration.</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hlinkClick r:id="rId5"/>
                          <a:rtl val="0"/>
                        </a:rPr>
                        <a:t> Revising The Hook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Hook clearer than the one in the student’s first draft?  How do you know?”</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 ?”</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r>
              <a:tr h="122377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5E7"/>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6"/>
          <a:srcRect l="23375" t="43778" r="67058" b="37259"/>
          <a:stretch/>
        </p:blipFill>
        <p:spPr>
          <a:xfrm>
            <a:off x="5543025" y="594490"/>
            <a:ext cx="2145848" cy="1136501"/>
          </a:xfrm>
          <a:prstGeom prst="rect">
            <a:avLst/>
          </a:prstGeom>
          <a:ln>
            <a:solidFill>
              <a:schemeClr val="tx1"/>
            </a:solidFill>
          </a:ln>
        </p:spPr>
      </p:pic>
      <p:sp>
        <p:nvSpPr>
          <p:cNvPr id="8" name="Slide Number Placeholder 7"/>
          <p:cNvSpPr>
            <a:spLocks noGrp="1"/>
          </p:cNvSpPr>
          <p:nvPr>
            <p:ph type="sldNum" sz="quarter" idx="12"/>
          </p:nvPr>
        </p:nvSpPr>
        <p:spPr>
          <a:xfrm>
            <a:off x="5808306" y="9062974"/>
            <a:ext cx="1748790" cy="535516"/>
          </a:xfrm>
        </p:spPr>
        <p:txBody>
          <a:bodyPr/>
          <a:lstStyle/>
          <a:p>
            <a:fld id="{1A106AFE-017A-4B10-8C59-6A35C2B2E226}" type="slidenum">
              <a:rPr lang="en-US" smtClean="0"/>
              <a:t>22</a:t>
            </a:fld>
            <a:endParaRPr lang="en-US" dirty="0"/>
          </a:p>
        </p:txBody>
      </p:sp>
    </p:spTree>
    <p:extLst>
      <p:ext uri="{BB962C8B-B14F-4D97-AF65-F5344CB8AC3E}">
        <p14:creationId xmlns:p14="http://schemas.microsoft.com/office/powerpoint/2010/main" val="1816322208"/>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660438"/>
              </p:ext>
            </p:extLst>
          </p:nvPr>
        </p:nvGraphicFramePr>
        <p:xfrm>
          <a:off x="124138" y="110388"/>
          <a:ext cx="7500935" cy="9125378"/>
        </p:xfrm>
        <a:graphic>
          <a:graphicData uri="http://schemas.openxmlformats.org/drawingml/2006/table">
            <a:tbl>
              <a:tblPr firstRow="1" bandRow="1">
                <a:tableStyleId>{5C22544A-7EE6-4342-B048-85BDC9FD1C3A}</a:tableStyleId>
              </a:tblPr>
              <a:tblGrid>
                <a:gridCol w="2806098"/>
                <a:gridCol w="838977"/>
                <a:gridCol w="116840"/>
                <a:gridCol w="1933561"/>
                <a:gridCol w="905926"/>
                <a:gridCol w="899533"/>
              </a:tblGrid>
              <a:tr h="370127">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Revise the Bridge Lesson</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(Hook) </a:t>
                      </a:r>
                    </a:p>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5</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revise the Hook of the Bridge to make it clearer?</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5:</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revise the Hook of the Bridge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Describe the relationship between a series of historical events, scientific ideas or concepts, or steps in technical procedures in a text, using language that pertains to time, sequence, and cause/effect.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looking for information from a text that can  grab the reader’s  attention (Hook)</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mn-lt"/>
                          <a:ea typeface="+mn-ea"/>
                          <a:cs typeface="+mn-cs"/>
                        </a:rPr>
                        <a:t>Note: </a:t>
                      </a:r>
                      <a:r>
                        <a:rPr kumimoji="0" lang="en-US" sz="900" b="0" i="1" u="none" strike="noStrike" kern="1200" cap="none" spc="0" normalizeH="0" baseline="0" noProof="0" dirty="0" smtClean="0">
                          <a:ln>
                            <a:noFill/>
                          </a:ln>
                          <a:solidFill>
                            <a:schemeClr val="tx1"/>
                          </a:solidFill>
                          <a:effectLst/>
                          <a:uLnTx/>
                          <a:uFillTx/>
                          <a:latin typeface="+mn-lt"/>
                          <a:ea typeface="+mn-ea"/>
                          <a:cs typeface="+mn-cs"/>
                        </a:rPr>
                        <a:t>When revising students do not have to find the Hook – it is identified for them.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to identify possible revisions of a pre-selected Hook, learners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highlight the pre-selected Hook.</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re-read the text independently and make notes about what they feel should be added, deleted or changed to grab a reader’s attention (exciting or unique information about the topic).</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 –connect ideas  (historical events, scientific ideas or concepts, steps in a technical procedure) found in the text to the Hook.</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definitions and descriptions about the Main Idea (Topic Sentence) to include in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50" b="1" dirty="0" smtClean="0"/>
                        <a:t>Academic</a:t>
                      </a:r>
                      <a:endParaRPr lang="en-US" sz="95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50" b="1" dirty="0" smtClean="0"/>
                        <a:t>Cognates</a:t>
                      </a:r>
                      <a:endParaRPr lang="en-US" sz="95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42459">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describe</a:t>
                      </a:r>
                    </a:p>
                    <a:p>
                      <a:pPr marL="112713" indent="-112713">
                        <a:buFont typeface="Arial" panose="020B0604020202020204" pitchFamily="34" charset="0"/>
                        <a:buChar char="•"/>
                      </a:pPr>
                      <a:r>
                        <a:rPr lang="en-US" sz="900" dirty="0" smtClean="0"/>
                        <a:t>relationship</a:t>
                      </a:r>
                    </a:p>
                    <a:p>
                      <a:pPr marL="112713" indent="-112713">
                        <a:buFont typeface="Arial" panose="020B0604020202020204" pitchFamily="34" charset="0"/>
                        <a:buChar char="•"/>
                      </a:pPr>
                      <a:r>
                        <a:rPr lang="en-US" sz="900" dirty="0" smtClean="0"/>
                        <a:t>revision</a:t>
                      </a:r>
                    </a:p>
                    <a:p>
                      <a:pPr marL="112713" indent="-112713">
                        <a:buFont typeface="Arial" panose="020B0604020202020204" pitchFamily="34" charset="0"/>
                        <a:buChar char="•"/>
                      </a:pPr>
                      <a:r>
                        <a:rPr lang="en-US" sz="900" dirty="0" smtClean="0"/>
                        <a:t>exciting</a:t>
                      </a:r>
                    </a:p>
                    <a:p>
                      <a:pPr marL="112713" indent="-112713">
                        <a:buFont typeface="Arial" panose="020B0604020202020204" pitchFamily="34" charset="0"/>
                        <a:buChar char="•"/>
                      </a:pPr>
                      <a:r>
                        <a:rPr lang="en-US" sz="900" dirty="0" smtClean="0"/>
                        <a:t>unique</a:t>
                      </a:r>
                    </a:p>
                    <a:p>
                      <a:pPr marL="112713" indent="-112713">
                        <a:buFont typeface="Arial" panose="020B0604020202020204" pitchFamily="34" charset="0"/>
                        <a:buChar char="•"/>
                      </a:pPr>
                      <a:r>
                        <a:rPr lang="en-US" sz="900" dirty="0" smtClean="0"/>
                        <a:t>hook</a:t>
                      </a:r>
                    </a:p>
                    <a:p>
                      <a:pPr marL="112713" indent="-112713">
                        <a:buFont typeface="Arial" panose="020B0604020202020204" pitchFamily="34" charset="0"/>
                        <a:buChar char="•"/>
                      </a:pPr>
                      <a:r>
                        <a:rPr lang="en-US" sz="900" dirty="0" smtClean="0"/>
                        <a:t>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900" noProof="0" dirty="0" smtClean="0">
                          <a:solidFill>
                            <a:schemeClr val="tx1"/>
                          </a:solidFill>
                        </a:rPr>
                        <a:t>describir</a:t>
                      </a:r>
                    </a:p>
                    <a:p>
                      <a:pPr marL="171450" indent="-171450">
                        <a:buFont typeface="Arial" panose="020B0604020202020204" pitchFamily="34" charset="0"/>
                        <a:buChar char="•"/>
                      </a:pPr>
                      <a:r>
                        <a:rPr lang="es-ES_tradnl" sz="900" noProof="0" dirty="0" smtClean="0">
                          <a:solidFill>
                            <a:schemeClr val="tx1"/>
                          </a:solidFill>
                        </a:rPr>
                        <a:t>relación</a:t>
                      </a:r>
                    </a:p>
                    <a:p>
                      <a:pPr marL="171450" indent="-171450">
                        <a:buFont typeface="Arial" panose="020B0604020202020204" pitchFamily="34" charset="0"/>
                        <a:buChar char="•"/>
                      </a:pPr>
                      <a:r>
                        <a:rPr lang="es-ES_tradnl" sz="900" noProof="0" dirty="0" smtClean="0">
                          <a:solidFill>
                            <a:schemeClr val="tx1"/>
                          </a:solidFill>
                        </a:rPr>
                        <a:t>revisión</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único</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atención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 TO REVISE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CCSS.ELA-LITERACY.W.3.2a-b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using unique information from a text to revise a pre-identified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revising a preselected Hook of a Bridge,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kumimoji="0" lang="en-US" sz="900" b="1" i="1"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know that the Hook uses exciting or unique information to grab a reader’s attention</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recall what information is missing or shouldn’t be in the pre-selected Hook previously discussed.</a:t>
                      </a:r>
                    </a:p>
                    <a:p>
                      <a:pPr marL="285750" marR="0" lvl="0" indent="-285750"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previous notes as reference to add, delete or change words/information to the Hook (facts, details , definitions - and illustrations).</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compare their revised Hook to the student’s original draft for clarity.</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explain how the Hook grabs’ the reader’s attention.</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900" dirty="0" smtClean="0"/>
                        <a:t>Topic</a:t>
                      </a:r>
                    </a:p>
                    <a:p>
                      <a:pPr marL="171450" indent="-171450">
                        <a:buFont typeface="Arial" panose="020B0604020202020204" pitchFamily="34" charset="0"/>
                        <a:buChar char="•"/>
                      </a:pPr>
                      <a:endParaRPr lang="en-US" sz="900" dirty="0" smtClean="0"/>
                    </a:p>
                    <a:p>
                      <a:pPr marL="171450" indent="-171450">
                        <a:buFont typeface="Arial" panose="020B0604020202020204" pitchFamily="34" charset="0"/>
                        <a:buChar char="•"/>
                      </a:pPr>
                      <a:r>
                        <a:rPr lang="en-US" sz="900" dirty="0" smtClean="0"/>
                        <a:t>hook</a:t>
                      </a:r>
                    </a:p>
                    <a:p>
                      <a:pPr marL="171450" indent="-171450">
                        <a:buFont typeface="Arial" panose="020B0604020202020204" pitchFamily="34" charset="0"/>
                        <a:buChar char="•"/>
                      </a:pPr>
                      <a:r>
                        <a:rPr lang="en-US" sz="900" dirty="0" smtClean="0"/>
                        <a:t>add</a:t>
                      </a:r>
                    </a:p>
                    <a:p>
                      <a:pPr marL="171450" indent="-171450">
                        <a:buFont typeface="Arial" panose="020B0604020202020204" pitchFamily="34" charset="0"/>
                        <a:buChar char="•"/>
                      </a:pPr>
                      <a:r>
                        <a:rPr lang="en-US" sz="900" dirty="0" smtClean="0"/>
                        <a:t>delete</a:t>
                      </a:r>
                    </a:p>
                    <a:p>
                      <a:pPr marL="171450" indent="-171450">
                        <a:buFont typeface="Arial" panose="020B0604020202020204" pitchFamily="34" charset="0"/>
                        <a:buChar char="•"/>
                      </a:pPr>
                      <a:r>
                        <a:rPr lang="en-US" sz="900" dirty="0" smtClean="0"/>
                        <a:t>change</a:t>
                      </a:r>
                    </a:p>
                    <a:p>
                      <a:pPr marL="171450" indent="-171450">
                        <a:buFont typeface="Arial" panose="020B0604020202020204" pitchFamily="34" charset="0"/>
                        <a:buChar char="•"/>
                      </a:pPr>
                      <a:r>
                        <a:rPr lang="en-US" sz="900" dirty="0" smtClean="0"/>
                        <a:t>exciting</a:t>
                      </a:r>
                    </a:p>
                    <a:p>
                      <a:pPr marL="171450" indent="-171450">
                        <a:buFont typeface="Arial" panose="020B0604020202020204" pitchFamily="34" charset="0"/>
                        <a:buChar char="•"/>
                      </a:pPr>
                      <a:r>
                        <a:rPr lang="en-US" sz="900" dirty="0" smtClean="0"/>
                        <a:t>unique</a:t>
                      </a:r>
                    </a:p>
                    <a:p>
                      <a:pPr marL="171450" indent="-171450">
                        <a:buFont typeface="Arial" panose="020B0604020202020204" pitchFamily="34" charset="0"/>
                        <a:buChar char="•"/>
                      </a:pPr>
                      <a:r>
                        <a:rPr lang="en-US" sz="900" dirty="0" smtClean="0"/>
                        <a:t>attention</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definitions</a:t>
                      </a:r>
                    </a:p>
                    <a:p>
                      <a:pPr marL="171450" indent="-171450">
                        <a:buFont typeface="Arial" panose="020B0604020202020204" pitchFamily="34" charset="0"/>
                        <a:buChar char="•"/>
                      </a:pPr>
                      <a:r>
                        <a:rPr lang="en-US" sz="900" dirty="0" smtClean="0"/>
                        <a:t>details</a:t>
                      </a:r>
                    </a:p>
                    <a:p>
                      <a:pPr marL="0" indent="0">
                        <a:buFont typeface="Arial" panose="020B0604020202020204" pitchFamily="34" charset="0"/>
                        <a:buNone/>
                      </a:pPr>
                      <a:endParaRPr lang="en-US" sz="900" dirty="0" smtClean="0"/>
                    </a:p>
                    <a:p>
                      <a:pPr marL="0" indent="0">
                        <a:buFont typeface="Arial" panose="020B0604020202020204" pitchFamily="34" charset="0"/>
                        <a:buNone/>
                      </a:pP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1125" indent="-111125">
                        <a:buFont typeface="Arial" panose="020B0604020202020204" pitchFamily="34" charset="0"/>
                        <a:buChar char="•"/>
                      </a:pPr>
                      <a:r>
                        <a:rPr lang="es-ES_tradnl" sz="900" noProof="0" dirty="0" smtClean="0">
                          <a:solidFill>
                            <a:schemeClr val="tx1"/>
                          </a:solidFill>
                        </a:rPr>
                        <a:t>tópico (tema)</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único</a:t>
                      </a:r>
                    </a:p>
                    <a:p>
                      <a:pPr marL="111125" indent="-111125">
                        <a:buFont typeface="Arial" panose="020B0604020202020204" pitchFamily="34" charset="0"/>
                        <a:buChar char="•"/>
                      </a:pPr>
                      <a:r>
                        <a:rPr lang="es-ES_tradnl" sz="900" noProof="0" dirty="0" smtClean="0">
                          <a:solidFill>
                            <a:schemeClr val="tx1"/>
                          </a:solidFill>
                        </a:rPr>
                        <a:t>atención</a:t>
                      </a:r>
                    </a:p>
                    <a:p>
                      <a:pPr marL="171450" indent="-171450">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detalles</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READING W’ 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CCSS.ELA-LITERACY.RI.3.4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the meaning of words and phrases in a text relevant to a grade 2 topic or subject area.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determining the meaning of words for use in the Hook</a:t>
                      </a:r>
                      <a:endParaRPr kumimoji="0" lang="en-US" sz="800" b="1" i="1"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deciding on words that can be used in a Hook that may be </a:t>
                      </a:r>
                      <a:r>
                        <a:rPr kumimoji="0" lang="en-US" sz="800" b="1" i="1" u="none" strike="noStrike" kern="1200" cap="none" spc="0" normalizeH="0" baseline="0" noProof="0" dirty="0" smtClean="0">
                          <a:ln>
                            <a:noFill/>
                          </a:ln>
                          <a:solidFill>
                            <a:schemeClr val="tx1"/>
                          </a:solidFill>
                          <a:effectLst/>
                          <a:uLnTx/>
                          <a:uFillTx/>
                          <a:latin typeface="+mn-lt"/>
                          <a:ea typeface="+mn-ea"/>
                          <a:cs typeface="+mn-cs"/>
                        </a:rPr>
                        <a:t>unknown, students need to be able to…</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context clues to determine meaning.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other resources to identify meaning.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context</a:t>
                      </a:r>
                    </a:p>
                    <a:p>
                      <a:pPr marL="171450" indent="-171450">
                        <a:buFont typeface="Arial" panose="020B0604020202020204" pitchFamily="34" charset="0"/>
                        <a:buChar char="•"/>
                      </a:pPr>
                      <a:r>
                        <a:rPr lang="en-US" sz="900" dirty="0" smtClean="0"/>
                        <a:t>clues</a:t>
                      </a:r>
                    </a:p>
                    <a:p>
                      <a:pPr marL="171450" indent="-171450">
                        <a:buFont typeface="Arial" panose="020B0604020202020204" pitchFamily="34" charset="0"/>
                        <a:buChar char="•"/>
                      </a:pPr>
                      <a:r>
                        <a:rPr lang="en-US" sz="900" dirty="0" smtClean="0"/>
                        <a:t>determine</a:t>
                      </a:r>
                    </a:p>
                    <a:p>
                      <a:pPr marL="171450" indent="-171450">
                        <a:buFont typeface="Arial" panose="020B0604020202020204" pitchFamily="34" charset="0"/>
                        <a:buChar char="•"/>
                      </a:pPr>
                      <a:r>
                        <a:rPr lang="en-US" sz="900" dirty="0" smtClean="0"/>
                        <a:t>resources</a:t>
                      </a:r>
                    </a:p>
                    <a:p>
                      <a:pPr marL="171450" indent="-171450">
                        <a:buFont typeface="Arial" panose="020B0604020202020204" pitchFamily="34" charset="0"/>
                        <a:buChar char="•"/>
                      </a:pPr>
                      <a:r>
                        <a:rPr lang="en-US" sz="900" dirty="0" smtClean="0"/>
                        <a:t>definition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s-ES_tradnl" sz="900" noProof="0" dirty="0" smtClean="0">
                          <a:solidFill>
                            <a:schemeClr val="tx1"/>
                          </a:solidFill>
                        </a:rPr>
                        <a:t>contexto</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determinar</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err="1" smtClean="0">
                          <a:solidFill>
                            <a:schemeClr val="tx1"/>
                          </a:solidFill>
                        </a:rPr>
                        <a:t>definicion</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gridSpan="3">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Write to </a:t>
                      </a: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Revise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6">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dirty="0" smtClean="0"/>
                        <a:t>Definitions and Descriptions of the Topic Tally Words to increase understanding of specific</a:t>
                      </a:r>
                      <a:r>
                        <a:rPr lang="en-US" sz="800" b="0" baseline="0" dirty="0" smtClean="0"/>
                        <a:t> words/phrases that describe-define the Topic in a “WOW” way.</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Definitions and Descriptions Chart to get ideas of words/phrases that could be used to revise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Annotating – Note-Taking (use ideas the definitions and description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 notes (sticky notes, annotating in margin of text) of what should be added, deleted or changed in the Hook, while reading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share and discuss ideas on how to improve the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Identify effective Hooks.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explain why a Hook they’ve written is effective.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510411">
                <a:tc gridSpan="3">
                  <a:txBody>
                    <a:bodyPr/>
                    <a:lstStyle/>
                    <a:p>
                      <a:pPr marL="171450" indent="-171450">
                        <a:buFont typeface="Arial" panose="020B0604020202020204" pitchFamily="34" charset="0"/>
                        <a:buChar char="•"/>
                      </a:pPr>
                      <a:r>
                        <a:rPr lang="en-US" sz="800" dirty="0" smtClean="0"/>
                        <a:t>Revision</a:t>
                      </a:r>
                      <a:r>
                        <a:rPr lang="en-US" sz="800" baseline="0" dirty="0" smtClean="0"/>
                        <a:t> Model Sheet (Bookmarks)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In third grade students can begin to explore using the different kind of Hooks (beyond the exclamation or odd/unique fact – refer to Lesson 5 of REVISE).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Revision Model Sheet (Bookmarks) to guide their own Hook revision.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practice writing their own revisions and then sharing with a class or partner.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60407">
                <a:tc gridSpan="3">
                  <a:txBody>
                    <a:bodyPr/>
                    <a:lstStyle/>
                    <a:p>
                      <a:pPr marL="288925" marR="0" lvl="0" indent="-288925"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record the revised Hook of the Bridge.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13195">
                <a:tc gridSpan="6">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smtClean="0"/>
                        <a:t>From</a:t>
                      </a:r>
                      <a:r>
                        <a:rPr lang="en-US" sz="800" b="1" baseline="0" dirty="0" smtClean="0"/>
                        <a:t> the Field….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mentor texts to show examples of effective hooks.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Revision Bookmarks as a reflection.  Have students turn the statements on the bookmark into questions.  For example:   Does your revised  Hook grab the reader’s attention?  Partners can ask each other questions about their revisions.</a:t>
                      </a:r>
                      <a:endParaRPr lang="en-US" sz="800" b="1"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23</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20185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aphicFrame>
        <p:nvGraphicFramePr>
          <p:cNvPr id="104" name="Shape 104"/>
          <p:cNvGraphicFramePr/>
          <p:nvPr>
            <p:extLst>
              <p:ext uri="{D42A27DB-BD31-4B8C-83A1-F6EECF244321}">
                <p14:modId xmlns:p14="http://schemas.microsoft.com/office/powerpoint/2010/main" val="1081144670"/>
              </p:ext>
            </p:extLst>
          </p:nvPr>
        </p:nvGraphicFramePr>
        <p:xfrm>
          <a:off x="129275" y="1312106"/>
          <a:ext cx="7556767" cy="8491988"/>
        </p:xfrm>
        <a:graphic>
          <a:graphicData uri="http://schemas.openxmlformats.org/drawingml/2006/table">
            <a:tbl>
              <a:tblPr firstRow="1" bandRow="1">
                <a:noFill/>
              </a:tblPr>
              <a:tblGrid>
                <a:gridCol w="464102"/>
                <a:gridCol w="2743706"/>
                <a:gridCol w="227083"/>
                <a:gridCol w="513317"/>
                <a:gridCol w="1267747"/>
                <a:gridCol w="545431"/>
                <a:gridCol w="669913"/>
                <a:gridCol w="590034"/>
                <a:gridCol w="535434"/>
              </a:tblGrid>
              <a:tr h="47778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1" u="none" strike="noStrike" kern="1200" cap="none" spc="0" normalizeH="0" baseline="0" noProof="0" dirty="0" smtClean="0">
                          <a:ln>
                            <a:noFill/>
                          </a:ln>
                          <a:solidFill>
                            <a:srgbClr val="C00000"/>
                          </a:solidFill>
                          <a:effectLst/>
                          <a:uLnTx/>
                          <a:uFillTx/>
                          <a:latin typeface="+mn-lt"/>
                          <a:ea typeface="+mn-ea"/>
                          <a:cs typeface="+mn-cs"/>
                        </a:rPr>
                        <a:t>Note:  White –Out the title of the TEXT!</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What is the text’s topic?</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gridSpan="7">
                  <a:txBody>
                    <a:bodyPr/>
                    <a:lstStyle/>
                    <a:p>
                      <a:pPr marL="0" marR="0" lvl="0" indent="0" algn="l" rtl="0">
                        <a:lnSpc>
                          <a:spcPct val="100000"/>
                        </a:lnSpc>
                        <a:spcBef>
                          <a:spcPts val="0"/>
                        </a:spcBef>
                        <a:spcAft>
                          <a:spcPts val="0"/>
                        </a:spcAft>
                        <a:buSzPct val="25000"/>
                        <a:buNone/>
                      </a:pPr>
                      <a:r>
                        <a:rPr lang="en-US" sz="1300" b="1" u="none" strike="noStrike" cap="none" baseline="0" dirty="0" smtClean="0"/>
                        <a:t>Preparing to Write an </a:t>
                      </a:r>
                    </a:p>
                    <a:p>
                      <a:pPr marL="0" marR="0" lvl="0" indent="0" algn="l" rtl="0">
                        <a:lnSpc>
                          <a:spcPct val="100000"/>
                        </a:lnSpc>
                        <a:spcBef>
                          <a:spcPts val="0"/>
                        </a:spcBef>
                        <a:spcAft>
                          <a:spcPts val="0"/>
                        </a:spcAft>
                        <a:buSzPct val="25000"/>
                        <a:buNone/>
                      </a:pPr>
                      <a:r>
                        <a:rPr lang="en-US" sz="1300" b="1" u="none" strike="noStrike" cap="none" baseline="0" dirty="0" smtClean="0"/>
                        <a:t>Introduction: Lesson 6 -1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4257">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7">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What is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4088">
                <a:tc gridSpan="9">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Standards:RI.1, W.2a, L.1</a:t>
                      </a:r>
                      <a:endParaRPr kumimoji="0" lang="en-US" sz="1300" b="1"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8">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Parts of an Introduction – Guide students to refer back to the previous story’s TBEAR notes.</a:t>
                      </a:r>
                    </a:p>
                    <a:p>
                      <a:pPr marL="169863"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(If students need more practice use the Introduction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Puzzle Piece Game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as a whole or small group activity)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_____?  Why do we need to know the topic?”</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a draft?  What is revise?”  (Do a quick revision review if needed)</a:t>
                      </a:r>
                    </a:p>
                  </a:txBody>
                  <a:tcPr marL="0" marR="0" marT="0" marB="0">
                    <a:lnL w="12700" cap="flat" cmpd="sng" algn="ctr">
                      <a:solidFill>
                        <a:schemeClr val="tx1"/>
                      </a:solidFill>
                      <a:prstDash val="solid"/>
                      <a:round/>
                      <a:headEnd type="none" w="med" len="med"/>
                      <a:tailEnd type="none" w="med" len="med"/>
                    </a:lnL>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17602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schemeClr val="tx1"/>
                          </a:solidFill>
                          <a:effectLst/>
                          <a:uLnTx/>
                          <a:uFillTx/>
                          <a:latin typeface="+mn-lt"/>
                          <a:ea typeface="+mn-ea"/>
                          <a:cs typeface="+mn-cs"/>
                        </a:rPr>
                        <a:t>Introduction: Before Read 1 and 2</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What is a Draft?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“Today we are going to read a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draft</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of an article a student is writing for class about a _____(topic). In this draft the introduction hasn’t been completed.”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4538">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3">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Adject.</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or softest</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Leaning</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a:t>
                      </a:r>
                    </a:p>
                    <a:p>
                      <a:pPr algn="ctr">
                        <a:lnSpc>
                          <a:spcPct val="100000"/>
                        </a:lnSpc>
                        <a:spcBef>
                          <a:spcPts val="0"/>
                        </a:spcBef>
                        <a:spcAft>
                          <a:spcPts val="0"/>
                        </a:spcAft>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 of Pisa  + Building + Landmark</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 </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 sand+ clay</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Engineers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Pronouns</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It (tower)</a:t>
                      </a:r>
                    </a:p>
                    <a:p>
                      <a:pPr marL="117475"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They (workers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3">
                  <a:txBody>
                    <a:bodyPr/>
                    <a:lstStyle/>
                    <a:p>
                      <a:pPr algn="ctr">
                        <a:lnSpc>
                          <a:spcPct val="100000"/>
                        </a:lnSpc>
                        <a:spcBef>
                          <a:spcPts val="0"/>
                        </a:spcBef>
                        <a:spcAft>
                          <a:spcPts val="0"/>
                        </a:spcAft>
                      </a:pPr>
                      <a:r>
                        <a:rPr lang="en-US" sz="1100" b="1" u="sng" dirty="0" smtClean="0"/>
                        <a:t>Adverbs</a:t>
                      </a:r>
                    </a:p>
                    <a:p>
                      <a:pPr algn="l">
                        <a:lnSpc>
                          <a:spcPct val="100000"/>
                        </a:lnSpc>
                        <a:spcBef>
                          <a:spcPts val="0"/>
                        </a:spcBef>
                        <a:spcAft>
                          <a:spcPts val="0"/>
                        </a:spcAft>
                      </a:pPr>
                      <a:endParaRPr lang="en-US" sz="1100" b="1" u="sng"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Verbs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Tilts  + Leans + Slanted</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Topple + Crash + falling over</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Sinks</a:t>
                      </a:r>
                    </a:p>
                    <a:p>
                      <a:pPr marL="117475" marR="0" lvl="0" indent="-5873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Save </a:t>
                      </a:r>
                    </a:p>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101422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4">
                  <a:txBody>
                    <a:bodyPr/>
                    <a:lstStyle/>
                    <a:p>
                      <a:pPr marL="168275" marR="0" lvl="0" indent="-5080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1" i="0"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Do Lesson 1 – Part 1: #1-4 </a:t>
                      </a:r>
                      <a:r>
                        <a:rPr kumimoji="0" lang="en-US" sz="1000" b="1" i="1"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this includes the K/N Chart </a:t>
                      </a:r>
                      <a:r>
                        <a:rPr kumimoji="0" lang="en-US" sz="1100" b="1" i="0" u="sng"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(from the READ section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then)...</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identify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and then group words that refer to the same thing (same activity as in </a:t>
                      </a:r>
                      <a:r>
                        <a:rPr kumimoji="0" lang="en-US" sz="11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REVISE part 3</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Before  beginning the new activity, students should have had some instruction </a:t>
                      </a:r>
                    </a:p>
                    <a:p>
                      <a:pPr marL="168275"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different parts of speech.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1312"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NEW Activity: </a:t>
                      </a:r>
                      <a:r>
                        <a:rPr kumimoji="0" lang="en-US" sz="10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Students can write the Topic Tally words on index cards or sticky notes..</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“There is another way to group the </a:t>
                      </a:r>
                      <a:r>
                        <a:rPr kumimoji="0" lang="en-US" sz="11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Topic Tally </a:t>
                      </a: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words.  Sometimes </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we group words by their parts of speech.  Write each word on a sticky note.  Then, discuss with your team what part of speech each word belongs in.”</a:t>
                      </a:r>
                    </a:p>
                    <a:p>
                      <a:pPr marL="171450"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1"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(have students or a team put their sticky notes under the correct parts of speech)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accent2">
                        <a:lumMod val="20000"/>
                        <a:lumOff val="80000"/>
                      </a:schemeClr>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pPr marL="60325" marR="0" lvl="0" indent="0" algn="ctr"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1025369">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58737"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1" i="0" u="sng" strike="noStrike" kern="1200" cap="none" spc="0" normalizeH="0" baseline="0" noProof="0" dirty="0" smtClean="0">
                          <a:ln>
                            <a:noFill/>
                          </a:ln>
                          <a:solidFill>
                            <a:prstClr val="black"/>
                          </a:solidFill>
                          <a:effectLst/>
                          <a:uLnTx/>
                          <a:uFillTx/>
                          <a:latin typeface="+mn-lt"/>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686635">
                <a:tc vMerge="1">
                  <a:txBody>
                    <a:bodyPr/>
                    <a:lstStyle/>
                    <a:p>
                      <a:endParaRPr lang="en-US"/>
                    </a:p>
                  </a:txBody>
                  <a:tcPr/>
                </a:tc>
                <a:tc gridSpan="8">
                  <a:txBody>
                    <a:bodyPr/>
                    <a:lstStyle/>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REVISIT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9862"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QU: </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part of speech is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Which part of speech has the most words?  Which part of speech tells who/what the text is about? Which part of speech tells what happened?  Which describes the </a:t>
                      </a:r>
                      <a:r>
                        <a:rPr kumimoji="0" lang="en-US" sz="11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Topic</a:t>
                      </a:r>
                      <a:r>
                        <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(add other parts of speech as needed to the chart).   </a:t>
                      </a:r>
                      <a:endParaRPr kumimoji="0" lang="en-US" sz="1100" b="1" i="1" u="none" strike="noStrike" kern="1200" cap="none" spc="0" normalizeH="0" baseline="0" noProof="0" dirty="0" smtClean="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20">
                <a:tc gridSpan="9">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r>
                        <a:rPr kumimoji="0" lang="en-US" sz="1000" b="1" i="0" u="none" strike="noStrike" kern="0" cap="none" spc="0" normalizeH="0" baseline="0" noProof="0" dirty="0" smtClean="0">
                          <a:ln>
                            <a:noFill/>
                          </a:ln>
                          <a:solidFill>
                            <a:srgbClr val="000000"/>
                          </a:solidFill>
                          <a:effectLst/>
                          <a:uLnTx/>
                          <a:uFillTx/>
                          <a:latin typeface="+mn-lt"/>
                          <a:ea typeface="+mn-ea"/>
                          <a:cs typeface="+mn-cs"/>
                          <a:sym typeface="Arial"/>
                          <a:rtl val="0"/>
                        </a:rPr>
                        <a:t> </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5">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pPr marL="117475" indent="0"/>
                      <a:endParaRPr lang="en-US" sz="9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4325">
                <a:tc rowSpan="2" gridSpan="3">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0"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rPr>
                        <a:t>:  Topic: </a:t>
                      </a: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(students write topic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sym typeface="Arial"/>
                          <a:rtl val="0"/>
                        </a:rPr>
                        <a:t>__________________________________</a:t>
                      </a:r>
                      <a:endParaRPr kumimoji="0" lang="en-US" sz="1400" b="1" i="0" u="none" strike="noStrike" kern="1200" cap="none" spc="0" normalizeH="0" baseline="0" noProof="0" dirty="0" smtClean="0">
                        <a:ln>
                          <a:noFill/>
                        </a:ln>
                        <a:solidFill>
                          <a:prstClr val="black"/>
                        </a:solidFill>
                        <a:effectLst/>
                        <a:uLnTx/>
                        <a:uFillTx/>
                        <a:latin typeface="+mn-lt"/>
                        <a:ea typeface="+mn-ea"/>
                        <a:cs typeface="+mn-cs"/>
                        <a:sym typeface="Arial"/>
                        <a:rtl val="0"/>
                      </a:endParaRPr>
                    </a:p>
                    <a:p>
                      <a:pPr marL="1714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3720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6">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Part 2</a:t>
                      </a:r>
                      <a:r>
                        <a:rPr kumimoji="0" lang="en-US" sz="1400" b="1" i="0" u="none" strike="noStrike" kern="0" cap="none" spc="0" normalizeH="0" baseline="0" noProof="0" dirty="0" smtClean="0">
                          <a:ln>
                            <a:noFill/>
                          </a:ln>
                          <a:solidFill>
                            <a:schemeClr val="bg1">
                              <a:lumMod val="65000"/>
                            </a:schemeClr>
                          </a:solidFill>
                          <a:effectLst/>
                          <a:uLnTx/>
                          <a:uFillTx/>
                          <a:latin typeface="+mn-lt"/>
                          <a:ea typeface="+mn-ea"/>
                          <a:cs typeface="+mn-cs"/>
                          <a:sym typeface="Arial"/>
                          <a:rtl val="0"/>
                        </a:rPr>
                        <a:t>:  Revising the Topic Sentence: </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69" y="106772"/>
            <a:ext cx="5227186" cy="12348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2037" y="83330"/>
            <a:ext cx="3107594" cy="914097"/>
          </a:xfrm>
          <a:prstGeom prst="rect">
            <a:avLst/>
          </a:prstGeom>
        </p:spPr>
        <p:txBody>
          <a:bodyPr wrap="square" lIns="101882" tIns="50941" rIns="101882" bIns="50941">
            <a:spAutoFit/>
          </a:bodyPr>
          <a:lstStyle/>
          <a:p>
            <a:pPr lvl="0" algn="ctr">
              <a:buSzPct val="25000"/>
            </a:pPr>
            <a:r>
              <a:rPr lang="en-US" sz="1300" b="1" dirty="0">
                <a:solidFill>
                  <a:srgbClr val="C00000"/>
                </a:solidFill>
                <a:effectLst>
                  <a:outerShdw blurRad="38100" dist="38100" dir="2700000" algn="tl">
                    <a:srgbClr val="000000">
                      <a:alpha val="43137"/>
                    </a:srgbClr>
                  </a:outerShdw>
                </a:effectLst>
              </a:rPr>
              <a:t>Preparing to Write the </a:t>
            </a:r>
          </a:p>
          <a:p>
            <a:pPr lvl="0" algn="ctr">
              <a:buSzPct val="25000"/>
            </a:pPr>
            <a:r>
              <a:rPr lang="en-US" sz="1300" b="1" dirty="0">
                <a:solidFill>
                  <a:srgbClr val="C00000"/>
                </a:solidFill>
                <a:effectLst>
                  <a:outerShdw blurRad="38100" dist="38100" dir="2700000" algn="tl">
                    <a:srgbClr val="000000">
                      <a:alpha val="43137"/>
                    </a:srgbClr>
                  </a:outerShdw>
                </a:effectLst>
              </a:rPr>
              <a:t>Introduction of a Brief Text </a:t>
            </a:r>
          </a:p>
          <a:p>
            <a:pPr lvl="0" algn="ctr">
              <a:buSzPct val="25000"/>
            </a:pPr>
            <a:r>
              <a:rPr lang="en-US" sz="1300" b="1" u="sng" dirty="0">
                <a:solidFill>
                  <a:srgbClr val="C00000"/>
                </a:solidFill>
                <a:effectLst>
                  <a:outerShdw blurRad="38100" dist="38100" dir="2700000" algn="tl">
                    <a:srgbClr val="000000">
                      <a:alpha val="43137"/>
                    </a:srgbClr>
                  </a:outerShdw>
                </a:effectLst>
              </a:rPr>
              <a:t>Identifying the Topic</a:t>
            </a:r>
          </a:p>
          <a:p>
            <a:pPr lvl="0" algn="ctr">
              <a:buSzPct val="25000"/>
            </a:pPr>
            <a:r>
              <a:rPr lang="en-US" sz="1300" b="1" dirty="0">
                <a:solidFill>
                  <a:srgbClr val="C00000"/>
                </a:solidFill>
                <a:effectLst>
                  <a:outerShdw blurRad="38100" dist="38100" dir="2700000" algn="tl">
                    <a:srgbClr val="000000">
                      <a:alpha val="43137"/>
                    </a:srgbClr>
                  </a:outerShdw>
                </a:effectLst>
              </a:rPr>
              <a:t>Lesson 6 – Part 1</a:t>
            </a:r>
          </a:p>
        </p:txBody>
      </p:sp>
      <p:sp>
        <p:nvSpPr>
          <p:cNvPr id="2" name="TextBox 1"/>
          <p:cNvSpPr txBox="1"/>
          <p:nvPr/>
        </p:nvSpPr>
        <p:spPr>
          <a:xfrm>
            <a:off x="1117355" y="386669"/>
            <a:ext cx="2775136" cy="768253"/>
          </a:xfrm>
          <a:prstGeom prst="rect">
            <a:avLst/>
          </a:prstGeom>
          <a:noFill/>
        </p:spPr>
        <p:txBody>
          <a:bodyPr wrap="square" lIns="91429" tIns="45715" rIns="91429" bIns="45715" rtlCol="0">
            <a:spAutoFit/>
          </a:bodyPr>
          <a:lstStyle/>
          <a:p>
            <a:pPr algn="ctr"/>
            <a:r>
              <a:rPr lang="en-US" sz="2200" dirty="0">
                <a:latin typeface="Arial Black" panose="020B0A04020102020204" pitchFamily="34" charset="0"/>
              </a:rPr>
              <a:t>Write a Brief Text</a:t>
            </a:r>
          </a:p>
        </p:txBody>
      </p:sp>
      <p:grpSp>
        <p:nvGrpSpPr>
          <p:cNvPr id="101" name="Shape 101"/>
          <p:cNvGrpSpPr/>
          <p:nvPr/>
        </p:nvGrpSpPr>
        <p:grpSpPr>
          <a:xfrm>
            <a:off x="3530209" y="-71336"/>
            <a:ext cx="1274157" cy="1307809"/>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4299200" y="-31314"/>
            <a:ext cx="558496" cy="846375"/>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900" b="1" dirty="0">
                <a:ln w="50800"/>
                <a:solidFill>
                  <a:srgbClr val="00B0F0"/>
                </a:solidFill>
                <a:latin typeface="Calibri"/>
                <a:ea typeface="Calibri"/>
                <a:cs typeface="Calibri"/>
                <a:sym typeface="Calibri"/>
              </a:rPr>
              <a:t>T</a:t>
            </a:r>
            <a:endParaRPr lang="en-US" sz="4900" b="1" dirty="0">
              <a:ln w="50800"/>
              <a:solidFill>
                <a:srgbClr val="00B0F0"/>
              </a:solidFill>
            </a:endParaRPr>
          </a:p>
        </p:txBody>
      </p:sp>
      <p:grpSp>
        <p:nvGrpSpPr>
          <p:cNvPr id="11" name="Group 10"/>
          <p:cNvGrpSpPr/>
          <p:nvPr/>
        </p:nvGrpSpPr>
        <p:grpSpPr>
          <a:xfrm rot="20667221">
            <a:off x="245363" y="7097796"/>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15" name="Shape 105"/>
          <p:cNvGrpSpPr/>
          <p:nvPr/>
        </p:nvGrpSpPr>
        <p:grpSpPr>
          <a:xfrm>
            <a:off x="5565641" y="990550"/>
            <a:ext cx="2038679" cy="1259971"/>
            <a:chOff x="2330009" y="56590"/>
            <a:chExt cx="3466081" cy="2751577"/>
          </a:xfrm>
        </p:grpSpPr>
        <p:sp>
          <p:nvSpPr>
            <p:cNvPr id="1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7" name="Shape 107"/>
            <p:cNvSpPr/>
            <p:nvPr/>
          </p:nvSpPr>
          <p:spPr>
            <a:xfrm>
              <a:off x="2463287" y="999620"/>
              <a:ext cx="192767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8" name="Shape 109"/>
            <p:cNvPicPr preferRelativeResize="0"/>
            <p:nvPr/>
          </p:nvPicPr>
          <p:blipFill rotWithShape="1">
            <a:blip r:embed="rId6">
              <a:alphaModFix/>
            </a:blip>
            <a:srcRect/>
            <a:stretch/>
          </p:blipFill>
          <p:spPr>
            <a:xfrm>
              <a:off x="4776280" y="808006"/>
              <a:ext cx="874046" cy="1081410"/>
            </a:xfrm>
            <a:prstGeom prst="rect">
              <a:avLst/>
            </a:prstGeom>
            <a:noFill/>
            <a:ln>
              <a:noFill/>
            </a:ln>
          </p:spPr>
        </p:pic>
        <p:sp>
          <p:nvSpPr>
            <p:cNvPr id="19"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20"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sp>
        <p:nvSpPr>
          <p:cNvPr id="21" name="Down Arrow 20"/>
          <p:cNvSpPr/>
          <p:nvPr/>
        </p:nvSpPr>
        <p:spPr>
          <a:xfrm>
            <a:off x="7248963" y="8142938"/>
            <a:ext cx="306995" cy="652942"/>
          </a:xfrm>
          <a:prstGeom prst="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6" name="Slide Number Placeholder 5"/>
          <p:cNvSpPr>
            <a:spLocks noGrp="1"/>
          </p:cNvSpPr>
          <p:nvPr>
            <p:ph type="sldNum" sz="quarter" idx="12"/>
          </p:nvPr>
        </p:nvSpPr>
        <p:spPr/>
        <p:txBody>
          <a:bodyPr/>
          <a:lstStyle/>
          <a:p>
            <a:fld id="{1A106AFE-017A-4B10-8C59-6A35C2B2E226}" type="slidenum">
              <a:rPr lang="en-US" smtClean="0"/>
              <a:t>24</a:t>
            </a:fld>
            <a:endParaRPr lang="en-US" dirty="0"/>
          </a:p>
        </p:txBody>
      </p:sp>
      <p:pic>
        <p:nvPicPr>
          <p:cNvPr id="22" name="Picture 2" descr="C:\Users\Susan Richmond\AppData\Local\Microsoft\Windows\Temporary Internet Files\Content.IE5\O04ECG9S\stop[1].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6389" l="0" r="90943"/>
                    </a14:imgEffect>
                  </a14:imgLayer>
                </a14:imgProps>
              </a:ext>
              <a:ext uri="{28A0092B-C50C-407E-A947-70E740481C1C}">
                <a14:useLocalDpi xmlns:a14="http://schemas.microsoft.com/office/drawing/2010/main" val="0"/>
              </a:ext>
            </a:extLst>
          </a:blip>
          <a:srcRect l="44415" r="24140" b="56358"/>
          <a:stretch/>
        </p:blipFill>
        <p:spPr bwMode="auto">
          <a:xfrm rot="20587722">
            <a:off x="271213" y="4230934"/>
            <a:ext cx="530202" cy="47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20114"/>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9133634"/>
              </p:ext>
            </p:extLst>
          </p:nvPr>
        </p:nvGraphicFramePr>
        <p:xfrm>
          <a:off x="172699" y="75845"/>
          <a:ext cx="7518516" cy="9723120"/>
        </p:xfrm>
        <a:graphic>
          <a:graphicData uri="http://schemas.openxmlformats.org/drawingml/2006/table">
            <a:tbl>
              <a:tblPr firstRow="1" bandRow="1">
                <a:tableStyleId>{5C22544A-7EE6-4342-B048-85BDC9FD1C3A}</a:tableStyleId>
              </a:tblPr>
              <a:tblGrid>
                <a:gridCol w="2510726"/>
                <a:gridCol w="1146873"/>
                <a:gridCol w="175365"/>
                <a:gridCol w="1924082"/>
                <a:gridCol w="858982"/>
                <a:gridCol w="902488"/>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Preparing to Write the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Introduction of a Brief Text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Identifying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400" b="1" i="0" u="none" strike="noStrike" kern="1200" cap="none" spc="0" normalizeH="0" baseline="0" noProof="0" dirty="0" smtClean="0">
                          <a:ln>
                            <a:noFill/>
                          </a:ln>
                          <a:solidFill>
                            <a:srgbClr val="C00000"/>
                          </a:solidFill>
                          <a:effectLst/>
                          <a:uLnTx/>
                          <a:uFillTx/>
                          <a:latin typeface="+mn-lt"/>
                          <a:ea typeface="+mn-ea"/>
                          <a:cs typeface="+mn-cs"/>
                        </a:rPr>
                        <a:t>Lesson 6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third grade students identify the topic of  a text that has </a:t>
                      </a:r>
                      <a:r>
                        <a:rPr kumimoji="0" lang="en-US" sz="1050" b="1" i="0" u="none" strike="noStrike" kern="1200" cap="none" spc="0" normalizeH="0" baseline="0" noProof="0" dirty="0" smtClean="0">
                          <a:ln>
                            <a:noFill/>
                          </a:ln>
                          <a:solidFill>
                            <a:srgbClr val="C00000"/>
                          </a:solidFill>
                          <a:effectLst/>
                          <a:uLnTx/>
                          <a:uFillTx/>
                          <a:latin typeface="+mn-lt"/>
                          <a:ea typeface="+mn-ea"/>
                          <a:cs typeface="+mn-cs"/>
                        </a:rPr>
                        <a:t>no or an incomplete</a:t>
                      </a:r>
                      <a:r>
                        <a:rPr kumimoji="0" lang="en-US" sz="105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introduction?</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Part 1: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Standards:RI.1, W.2a, L.1</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17475" marR="0" lvl="0" indent="-1174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group words from the Topic Tally that refer to the same thing: to identify the topic of a text.</a:t>
                      </a:r>
                    </a:p>
                    <a:p>
                      <a:pPr marL="117475" marR="0" lvl="0" indent="-117475"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distinguish the Parts of Speech of  words in the Topic Tally.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213484">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CCSS.ELA-LITERACY.RI.3.1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Ask and answer questions to demonstrate understanding of a text, referring explicitly to the text as the basis for the answers.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 in reference to identifying the topic of a text with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no introduction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(the introduction has been purposefully left out)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3">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reading a text to identify the Topic of a text that has </a:t>
                      </a:r>
                      <a:r>
                        <a:rPr kumimoji="0" lang="en-US" sz="900" b="1" i="1" u="sng" strike="noStrike" kern="1200" cap="none" spc="0" normalizeH="0" baseline="0" noProof="0" dirty="0" smtClean="0">
                          <a:ln>
                            <a:noFill/>
                          </a:ln>
                          <a:solidFill>
                            <a:prstClr val="black"/>
                          </a:solidFill>
                          <a:effectLst/>
                          <a:uLnTx/>
                          <a:uFillTx/>
                          <a:latin typeface="+mn-lt"/>
                          <a:ea typeface="+mn-ea"/>
                          <a:cs typeface="+mn-cs"/>
                        </a:rPr>
                        <a:t>no introduction</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 students need to be able to…</a:t>
                      </a:r>
                    </a:p>
                    <a:p>
                      <a:pPr marL="0" indent="0">
                        <a:buFont typeface="Wingdings" panose="05000000000000000000" pitchFamily="2" charset="2"/>
                        <a:buNone/>
                      </a:pPr>
                      <a:endParaRPr lang="en-US" sz="900" dirty="0" smtClean="0"/>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ask and answer who and what questions about a topic, referring explicitly to the text (this means providing textual evidence).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informational text features (headings, title, etc.…) when needed to ask and answer questions about a topic.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asks and answers questions (points out page, paragraph, where information is located).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the Main Topic of a text (very little support if any).</a:t>
                      </a: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Academic</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89643">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refer</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explicitly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draft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main topic</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question(s)</a:t>
                      </a: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5888" marR="0" lvl="0" indent="-11588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text features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referir</a:t>
                      </a:r>
                    </a:p>
                    <a:p>
                      <a:pPr marL="171450" indent="-171450">
                        <a:buFont typeface="Arial" panose="020B0604020202020204" pitchFamily="34" charset="0"/>
                        <a:buChar char="•"/>
                      </a:pPr>
                      <a:r>
                        <a:rPr lang="es-ES_tradnl" sz="900" noProof="0" dirty="0" smtClean="0">
                          <a:solidFill>
                            <a:schemeClr val="tx1"/>
                          </a:solidFill>
                        </a:rPr>
                        <a:t>explicita-mente</a:t>
                      </a:r>
                    </a:p>
                    <a:p>
                      <a:pPr marL="171450" indent="-171450">
                        <a:buFont typeface="Arial" panose="020B0604020202020204" pitchFamily="34" charset="0"/>
                        <a:buChar char="•"/>
                      </a:pPr>
                      <a:r>
                        <a:rPr lang="es-ES_tradnl" sz="900" noProof="0" dirty="0" err="1" smtClean="0">
                          <a:solidFill>
                            <a:schemeClr val="tx1"/>
                          </a:solidFill>
                        </a:rPr>
                        <a:t>topico</a:t>
                      </a:r>
                      <a:r>
                        <a:rPr lang="es-ES_tradnl" sz="900" noProof="0" dirty="0" smtClean="0">
                          <a:solidFill>
                            <a:schemeClr val="tx1"/>
                          </a:solidFill>
                        </a:rPr>
                        <a:t> __ (tema)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CCSS.ELA-LITERACY.W.3.2a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order for students to demonstrate they can identify the topic of a text with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to demonstrate that they can Identify the Main Topic of a text with no introduction, students need to be able to…</a:t>
                      </a:r>
                    </a:p>
                    <a:p>
                      <a:pPr marL="0" indent="0">
                        <a:buFont typeface="Wingdings" panose="05000000000000000000" pitchFamily="2" charset="2"/>
                        <a:buNone/>
                      </a:pPr>
                      <a:endParaRPr lang="en-US" sz="900" dirty="0" smtClean="0"/>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Identify topic-related key details (facts ,definitions and details) to confirm what the Topic is.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 related facts, definitions and details that confirm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Introduce the Topic in a complete sentence, explaining how they identified the topic (i.e., “Based on the information I’ve grouped in the graphic organizer, I can tell that the topic of the text is ______.”).</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group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related</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facts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definitions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details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1125" indent="-111125">
                        <a:buFont typeface="Arial" panose="020B0604020202020204" pitchFamily="34" charset="0"/>
                        <a:buChar char="•"/>
                      </a:pPr>
                      <a:r>
                        <a:rPr lang="es-ES_tradnl" sz="900" noProof="0" dirty="0" err="1" smtClean="0">
                          <a:solidFill>
                            <a:schemeClr val="tx1"/>
                          </a:solidFill>
                        </a:rPr>
                        <a:t>topico</a:t>
                      </a:r>
                      <a:r>
                        <a:rPr lang="es-ES_tradnl" sz="900" noProof="0" dirty="0" smtClean="0">
                          <a:solidFill>
                            <a:schemeClr val="tx1"/>
                          </a:solidFill>
                        </a:rPr>
                        <a:t>__ (tema)</a:t>
                      </a:r>
                    </a:p>
                    <a:p>
                      <a:pPr marL="111125" indent="-111125">
                        <a:buFont typeface="Arial" panose="020B0604020202020204" pitchFamily="34" charset="0"/>
                        <a:buChar char="•"/>
                      </a:pPr>
                      <a:r>
                        <a:rPr lang="es-ES_tradnl" sz="900" noProof="0" dirty="0" smtClean="0">
                          <a:solidFill>
                            <a:schemeClr val="tx1"/>
                          </a:solidFill>
                        </a:rPr>
                        <a:t>grupo</a:t>
                      </a:r>
                    </a:p>
                    <a:p>
                      <a:pPr marL="111125" indent="-111125">
                        <a:buFont typeface="Arial" panose="020B0604020202020204" pitchFamily="34" charset="0"/>
                        <a:buChar char="•"/>
                      </a:pPr>
                      <a:r>
                        <a:rPr lang="es-ES_tradnl" sz="900" noProof="0" dirty="0" smtClean="0">
                          <a:solidFill>
                            <a:schemeClr val="tx1"/>
                          </a:solidFill>
                        </a:rPr>
                        <a:t>relacionado</a:t>
                      </a:r>
                    </a:p>
                    <a:p>
                      <a:pPr marL="111125" indent="-111125">
                        <a:buFont typeface="Arial" panose="020B0604020202020204" pitchFamily="34" charset="0"/>
                        <a:buChar char="•"/>
                      </a:pPr>
                      <a:endParaRPr lang="es-ES_tradnl" sz="900" noProof="0" dirty="0" smtClean="0">
                        <a:solidFill>
                          <a:schemeClr val="tx1"/>
                        </a:solidFill>
                      </a:endParaRPr>
                    </a:p>
                    <a:p>
                      <a:pPr marL="111125" indent="-111125">
                        <a:buFont typeface="Arial" panose="020B0604020202020204" pitchFamily="34" charset="0"/>
                        <a:buChar char="•"/>
                      </a:pPr>
                      <a:r>
                        <a:rPr lang="es-ES_tradnl" sz="900" noProof="0" dirty="0" smtClean="0">
                          <a:solidFill>
                            <a:schemeClr val="tx1"/>
                          </a:solidFill>
                        </a:rPr>
                        <a:t>definiciones</a:t>
                      </a:r>
                    </a:p>
                    <a:p>
                      <a:pPr marL="111125" indent="-111125">
                        <a:buFont typeface="Arial" panose="020B0604020202020204" pitchFamily="34" charset="0"/>
                        <a:buChar char="•"/>
                      </a:pPr>
                      <a:r>
                        <a:rPr lang="es-ES_tradnl" sz="900" noProof="0" dirty="0" smtClean="0">
                          <a:solidFill>
                            <a:schemeClr val="tx1"/>
                          </a:solidFill>
                        </a:rPr>
                        <a:t>detalles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5517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CCSS.ELA-LITERACY L.3.1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standard English </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grammar and usage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in reference to helping students share/verbalize what they know about the topic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mn-cs"/>
                        </a:rPr>
                        <a:t>When writing or speaking about the topic of a text students will demonstrate their understanding by…</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have control of previous year’s written and spoken conventions, grammar, usage.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the correct subject/verb agreement.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noun, adjectives, pronouns and adverbs correctly.</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produce a variety of sentences types.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pronoun</a:t>
                      </a:r>
                    </a:p>
                    <a:p>
                      <a:pPr marL="171450" indent="-171450">
                        <a:buFont typeface="Arial" panose="020B0604020202020204" pitchFamily="34" charset="0"/>
                        <a:buChar char="•"/>
                      </a:pPr>
                      <a:endParaRPr lang="en-US" sz="900" strike="noStrike" baseline="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adjetivo</a:t>
                      </a: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adverbio</a:t>
                      </a:r>
                    </a:p>
                    <a:p>
                      <a:pPr marL="171450" indent="-171450">
                        <a:buFont typeface="Arial" panose="020B0604020202020204" pitchFamily="34" charset="0"/>
                        <a:buChar char="•"/>
                      </a:pPr>
                      <a:r>
                        <a:rPr lang="es-ES_tradnl" sz="900" noProof="0" dirty="0" smtClean="0">
                          <a:solidFill>
                            <a:schemeClr val="tx1"/>
                          </a:solidFill>
                        </a:rPr>
                        <a:t>verbo</a:t>
                      </a:r>
                    </a:p>
                    <a:p>
                      <a:pPr marL="171450" indent="-171450">
                        <a:buFont typeface="Arial" panose="020B0604020202020204" pitchFamily="34" charset="0"/>
                        <a:buChar char="•"/>
                      </a:pPr>
                      <a:r>
                        <a:rPr lang="es-ES_tradnl" sz="900" noProof="0" dirty="0" smtClean="0">
                          <a:solidFill>
                            <a:schemeClr val="tx1"/>
                          </a:solidFill>
                        </a:rPr>
                        <a:t>pronombre</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73306">
                <a:tc gridSpan="3">
                  <a:txBody>
                    <a:bodyPr/>
                    <a:lstStyle/>
                    <a:p>
                      <a:pPr algn="ctr"/>
                      <a:r>
                        <a:rPr lang="en-US" sz="1200" b="1" dirty="0" smtClean="0"/>
                        <a:t>Writing</a:t>
                      </a:r>
                      <a:r>
                        <a:rPr lang="en-US" sz="1200" b="1" baseline="0" dirty="0" smtClean="0"/>
                        <a:t> Strategies in TBEAR</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50" b="0" dirty="0" smtClean="0">
                          <a:solidFill>
                            <a:schemeClr val="tx1"/>
                          </a:solidFill>
                        </a:rPr>
                        <a:t>What I Know and What is New (2 column chart)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respond to questions about the Topic (K)</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“What do you know from the text,” and (N) “What is new?”</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known strategies to complete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N)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column by finding information explicitly in the text (students can cite where facts were found).</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470631">
                <a:tc gridSpan="3">
                  <a:txBody>
                    <a:bodyPr/>
                    <a:lstStyle/>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50" b="0" dirty="0" smtClean="0">
                          <a:solidFill>
                            <a:schemeClr val="tx1"/>
                          </a:solidFill>
                        </a:rPr>
                        <a:t>Topic Tally Chart (Grouping Words by Meaning</a:t>
                      </a:r>
                      <a:r>
                        <a:rPr lang="en-US" sz="950" b="0" baseline="0" dirty="0" smtClean="0">
                          <a:solidFill>
                            <a:schemeClr val="tx1"/>
                          </a:solidFill>
                        </a:rPr>
                        <a: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find again and again words and tally them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re-group words (after finding the initial again and again words) that refer to the same thing (may be synonyms but not always).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name the topic, based on the Topic Tally results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422457">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50" b="0" dirty="0" smtClean="0">
                          <a:solidFill>
                            <a:schemeClr val="tx1"/>
                          </a:solidFill>
                        </a:rPr>
                        <a:t>Topic Tally Chart (Grouping Words by Parts of Speech)</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understand and  sort again and again words by parts of speech.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which part of speech tells who/what the text is about.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which part of speech tells what happened.</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identify which part of speech describes the 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0">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TBEAR Student Record</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record the Topic of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65679">
                <a:tc gridSpan="6">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50" b="1" i="0" dirty="0" smtClean="0"/>
                        <a:t>From</a:t>
                      </a:r>
                      <a:r>
                        <a:rPr lang="en-US" sz="950" b="1" i="0" baseline="0" dirty="0" smtClean="0"/>
                        <a:t> the Field</a:t>
                      </a:r>
                      <a:r>
                        <a:rPr lang="en-US" sz="900" b="1" i="0" baseline="0" dirty="0" smtClean="0"/>
                        <a:t>…</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50" b="0" i="0" u="none" strike="noStrike" kern="1200" cap="none" spc="0" normalizeH="0" baseline="0" noProof="0" dirty="0" smtClean="0">
                          <a:ln>
                            <a:noFill/>
                          </a:ln>
                          <a:solidFill>
                            <a:prstClr val="black"/>
                          </a:solidFill>
                          <a:effectLst/>
                          <a:uLnTx/>
                          <a:uFillTx/>
                          <a:latin typeface="+mn-lt"/>
                          <a:ea typeface="+mn-ea"/>
                          <a:cs typeface="+mn-cs"/>
                        </a:rPr>
                        <a:t>Prior to this lesson, re-do lesson1, #1-4. Review parts of speech, conventions, and basic grammar rules.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25</a:t>
            </a:fld>
            <a:endParaRPr lang="en-US" dirty="0"/>
          </a:p>
        </p:txBody>
      </p:sp>
    </p:spTree>
    <p:extLst>
      <p:ext uri="{BB962C8B-B14F-4D97-AF65-F5344CB8AC3E}">
        <p14:creationId xmlns:p14="http://schemas.microsoft.com/office/powerpoint/2010/main" val="89810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34187" y="0"/>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5758" y="50838"/>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sp>
        <p:nvSpPr>
          <p:cNvPr id="2" name="TextBox 1"/>
          <p:cNvSpPr txBox="1"/>
          <p:nvPr/>
        </p:nvSpPr>
        <p:spPr>
          <a:xfrm>
            <a:off x="628375" y="251564"/>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1" name="Group 10"/>
          <p:cNvGrpSpPr/>
          <p:nvPr/>
        </p:nvGrpSpPr>
        <p:grpSpPr>
          <a:xfrm rot="20998471">
            <a:off x="339116" y="7123587"/>
            <a:ext cx="2586869" cy="1183535"/>
            <a:chOff x="109517" y="6533762"/>
            <a:chExt cx="3124794" cy="1128965"/>
          </a:xfrm>
        </p:grpSpPr>
        <p:pic>
          <p:nvPicPr>
            <p:cNvPr id="13"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3000" y="6832354"/>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077533" y="8077267"/>
            <a:ext cx="459592" cy="855096"/>
            <a:chOff x="6070560" y="7585405"/>
            <a:chExt cx="405522" cy="777360"/>
          </a:xfrm>
        </p:grpSpPr>
        <p:sp>
          <p:nvSpPr>
            <p:cNvPr id="15" name="Down Arrow 14"/>
            <p:cNvSpPr/>
            <p:nvPr/>
          </p:nvSpPr>
          <p:spPr>
            <a:xfrm>
              <a:off x="6070560" y="7585405"/>
              <a:ext cx="270878" cy="50215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graphicFrame>
        <p:nvGraphicFramePr>
          <p:cNvPr id="104" name="Shape 104"/>
          <p:cNvGraphicFramePr/>
          <p:nvPr>
            <p:extLst>
              <p:ext uri="{D42A27DB-BD31-4B8C-83A1-F6EECF244321}">
                <p14:modId xmlns:p14="http://schemas.microsoft.com/office/powerpoint/2010/main" val="1807118676"/>
              </p:ext>
            </p:extLst>
          </p:nvPr>
        </p:nvGraphicFramePr>
        <p:xfrm>
          <a:off x="114107" y="941910"/>
          <a:ext cx="7557652" cy="8518806"/>
        </p:xfrm>
        <a:graphic>
          <a:graphicData uri="http://schemas.openxmlformats.org/drawingml/2006/table">
            <a:tbl>
              <a:tblPr firstRow="1" bandRow="1">
                <a:noFill/>
              </a:tblPr>
              <a:tblGrid>
                <a:gridCol w="464102"/>
                <a:gridCol w="2612177"/>
                <a:gridCol w="132412"/>
                <a:gridCol w="452369"/>
                <a:gridCol w="3896592"/>
              </a:tblGrid>
              <a:tr h="477785">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a Topic Sentence that tells most what the author wants the reader to know.</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Writing the Topic Sentence in an</a:t>
                      </a:r>
                    </a:p>
                    <a:p>
                      <a:pPr marL="0" marR="0" lvl="0" indent="0" algn="l" rtl="0">
                        <a:spcBef>
                          <a:spcPts val="0"/>
                        </a:spcBef>
                        <a:buSzPct val="25000"/>
                        <a:buNone/>
                      </a:pPr>
                      <a:r>
                        <a:rPr lang="en-US" sz="1300" b="1" u="none" strike="noStrike" cap="none" baseline="0" dirty="0" smtClean="0"/>
                        <a:t>Introduction:   Lesson 6 – Part 2</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r>
              <a:tr h="452628">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T</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OPIC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S</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ENTENCE</a:t>
                      </a:r>
                    </a:p>
                    <a:p>
                      <a:pPr marL="1144588" marR="0" lvl="0" indent="-681038"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   (Main Idea or Thesis)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RI.2, W.2a, L.1, L.4</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28600" marR="0" lvl="0" indent="-60325"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topic of the text ____?”</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 How did we group the words in the Topic Tally a new way?  Why?”</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is missing in the draft of the text _____?”  (an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40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300" b="1" i="0" u="sng" strike="noStrike" kern="1200" cap="none" spc="0" normalizeH="0" baseline="0" noProof="0" dirty="0" smtClean="0">
                        <a:ln>
                          <a:noFill/>
                        </a:ln>
                        <a:solidFill>
                          <a:schemeClr val="tx1"/>
                        </a:solidFill>
                        <a:effectLst/>
                        <a:uLnTx/>
                        <a:uFillTx/>
                        <a:latin typeface="+mn-lt"/>
                        <a:ea typeface="+mn-ea"/>
                        <a:cs typeface="+mn-cs"/>
                      </a:endParaRPr>
                    </a:p>
                    <a:p>
                      <a:pPr marL="169863" marR="0" lvl="0" indent="-52388"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schemeClr val="tx1"/>
                          </a:solidFill>
                          <a:effectLst/>
                          <a:uLnTx/>
                          <a:uFillTx/>
                          <a:latin typeface="+mn-lt"/>
                          <a:ea typeface="+mn-ea"/>
                          <a:cs typeface="+mn-cs"/>
                        </a:rPr>
                        <a:t>Introduction:  Before Read 3</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Preparing to Write a Topic Sentence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“We have read a student’s draft about ____. In this draft there is no introduction.”</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“What are the identifiable parts of an introduction when reading?” (topic, topic sentence, bridge – background knowledge &amp; hook)</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“What are the 3 parts of an introduction you write?” (topic sentence, background knowledge and bridge)</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   “We already know the Topic.  What is next?” (topic sentence).  “What do we need to know in order to write a Topic Sentence?” (what the author wants the reader to know MOST about the text)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58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7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1" i="0" u="sng" strike="noStrike" kern="1200" cap="none" spc="0" normalizeH="0" baseline="0" noProof="0" dirty="0" smtClean="0">
                          <a:ln>
                            <a:noFill/>
                          </a:ln>
                          <a:solidFill>
                            <a:prstClr val="black"/>
                          </a:solidFill>
                          <a:effectLst/>
                          <a:uLnTx/>
                          <a:uFillTx/>
                          <a:latin typeface="+mn-lt"/>
                          <a:ea typeface="+mn-ea"/>
                          <a:cs typeface="+mn-cs"/>
                        </a:rPr>
                        <a:t>Read 3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Set a Purpose for Reading –  What does the author want the reader to know MOST?</a:t>
                      </a:r>
                    </a:p>
                    <a:p>
                      <a:pPr marL="287338" marR="0" lvl="0" indent="-112713" algn="l" defTabSz="9144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lang="en-US" sz="1100" dirty="0" smtClean="0">
                          <a:solidFill>
                            <a:srgbClr val="000000"/>
                          </a:solidFill>
                          <a:latin typeface="+mn-lt"/>
                        </a:rPr>
                        <a:t>“</a:t>
                      </a:r>
                      <a:r>
                        <a:rPr lang="en-US" sz="1100" baseline="0" dirty="0" smtClean="0">
                          <a:solidFill>
                            <a:srgbClr val="000000"/>
                          </a:solidFill>
                          <a:latin typeface="+mn-lt"/>
                        </a:rPr>
                        <a:t>The </a:t>
                      </a:r>
                      <a:r>
                        <a:rPr lang="en-US" sz="1100" b="1" baseline="0" dirty="0" smtClean="0">
                          <a:solidFill>
                            <a:srgbClr val="000000"/>
                          </a:solidFill>
                          <a:latin typeface="+mn-lt"/>
                        </a:rPr>
                        <a:t>Topic Tally </a:t>
                      </a:r>
                      <a:r>
                        <a:rPr lang="en-US" sz="1100" baseline="0" dirty="0" smtClean="0">
                          <a:solidFill>
                            <a:srgbClr val="000000"/>
                          </a:solidFill>
                          <a:latin typeface="+mn-lt"/>
                        </a:rPr>
                        <a:t>words can also be clues about what the author wants the reader to know </a:t>
                      </a:r>
                      <a:r>
                        <a:rPr lang="en-US" sz="1100" b="1" baseline="0" dirty="0" smtClean="0">
                          <a:solidFill>
                            <a:srgbClr val="000000"/>
                          </a:solidFill>
                          <a:latin typeface="+mn-lt"/>
                        </a:rPr>
                        <a:t>MOST</a:t>
                      </a:r>
                      <a:r>
                        <a:rPr lang="en-US" sz="1100" baseline="0" dirty="0" smtClean="0">
                          <a:solidFill>
                            <a:srgbClr val="000000"/>
                          </a:solidFill>
                          <a:latin typeface="+mn-lt"/>
                        </a:rPr>
                        <a:t> about the topic.” </a:t>
                      </a:r>
                      <a:r>
                        <a:rPr lang="en-US" sz="1100" dirty="0" smtClean="0">
                          <a:solidFill>
                            <a:srgbClr val="000000"/>
                          </a:solidFill>
                          <a:latin typeface="Arial" panose="020B0604020202020204" pitchFamily="34" charset="0"/>
                        </a:rPr>
                        <a:t>“</a:t>
                      </a:r>
                      <a:r>
                        <a:rPr lang="en-US" sz="1100" dirty="0" smtClean="0">
                          <a:solidFill>
                            <a:srgbClr val="000000"/>
                          </a:solidFill>
                          <a:latin typeface="+mn-lt"/>
                        </a:rPr>
                        <a:t>Re-read ____</a:t>
                      </a:r>
                      <a:r>
                        <a:rPr lang="en-US" sz="1100" baseline="0" dirty="0" smtClean="0">
                          <a:solidFill>
                            <a:srgbClr val="000000"/>
                          </a:solidFill>
                          <a:latin typeface="+mn-lt"/>
                        </a:rPr>
                        <a:t> </a:t>
                      </a:r>
                      <a:r>
                        <a:rPr lang="en-US" sz="1100" dirty="0" smtClean="0">
                          <a:solidFill>
                            <a:srgbClr val="000000"/>
                          </a:solidFill>
                          <a:latin typeface="+mn-lt"/>
                        </a:rPr>
                        <a:t>with your partner.</a:t>
                      </a:r>
                      <a:r>
                        <a:rPr lang="en-US" sz="1100" baseline="0" dirty="0" smtClean="0">
                          <a:solidFill>
                            <a:srgbClr val="000000"/>
                          </a:solidFill>
                          <a:latin typeface="+mn-lt"/>
                        </a:rPr>
                        <a:t> Write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thinking notes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about</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you feel the author wants the reader to know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MOST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___.”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Model how you want your students to take notes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231775" marR="0" lvl="0" indent="-571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After Reading 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does the author wants the reader to know most about the topic?  Did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words give you clues? Did the K/N Chart give you clues?” (record student ideas on the board and discuss)</a:t>
                      </a:r>
                      <a:endParaRPr kumimoji="0" lang="en-US" sz="3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57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4">
                  <a:txBody>
                    <a:bodyPr/>
                    <a:lstStyle/>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a Basic Topic Sentence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(modified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IVF</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(Model as a think-aloud!)</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 am going to model writing a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(emphasize it is a summary). I will begin with Identifying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Nouns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Column.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The Leaning Tower of Pisa</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Next I will select </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topple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Verbs</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Column. If I put these together they could read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206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 could topple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to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Finish</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my thought</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002060"/>
                          </a:solidFill>
                          <a:effectLst/>
                          <a:uLnTx/>
                          <a:uFillTx/>
                          <a:latin typeface="+mn-lt"/>
                          <a:ea typeface="+mn-ea"/>
                          <a:cs typeface="+mn-cs"/>
                          <a:sym typeface="Arial"/>
                          <a:rtl val="0"/>
                        </a:rPr>
                        <a:t>If it tilts too far. </a:t>
                      </a: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“Now I want you to practice writing a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with your partner. Start with the (1)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Topic</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add a (2)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verb</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and (3) </a:t>
                      </a:r>
                      <a:r>
                        <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rPr>
                        <a:t>finish your thought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You may use words that are not on the Topic Tally to </a:t>
                      </a:r>
                      <a:r>
                        <a:rPr kumimoji="0" lang="en-US" sz="1100" b="1" i="0" u="none" strike="noStrike" kern="0" cap="none" spc="0" normalizeH="0" baseline="0" noProof="0" dirty="0" smtClean="0">
                          <a:ln>
                            <a:noFill/>
                          </a:ln>
                          <a:solidFill>
                            <a:srgbClr val="002060"/>
                          </a:solidFill>
                          <a:effectLst/>
                          <a:uLnTx/>
                          <a:uFillTx/>
                          <a:latin typeface="+mn-lt"/>
                          <a:ea typeface="+mn-ea"/>
                          <a:cs typeface="+mn-cs"/>
                          <a:sym typeface="Arial"/>
                          <a:rtl val="0"/>
                        </a:rPr>
                        <a:t>Finish Your Thought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if needed.(Write several of the students’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Sentences on the board</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underlining the Topic word(s)).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738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rowSpan="2">
                  <a:txBody>
                    <a:bodyPr/>
                    <a:lstStyle/>
                    <a:p>
                      <a:pPr marL="231775" marR="0" lvl="0" indent="-17145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“Let’s compare each of your Basic Topic Sentences on the board to the criteria for a Topic Sentence .” (Model a Think Aloud )!</a:t>
                      </a:r>
                      <a:endParaRPr lang="en-US" sz="1100" b="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p>
                      <a:pPr marL="285750" indent="-227013">
                        <a:buSzPct val="150000"/>
                        <a:buFont typeface="Arial" panose="020B0604020202020204" pitchFamily="34" charset="0"/>
                        <a:buChar char="•"/>
                      </a:pPr>
                      <a:endParaRPr lang="en-US" sz="110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877568">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50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vMerge="1">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vMerge="1">
                  <a:txBody>
                    <a:bodyPr/>
                    <a:lstStyle/>
                    <a:p>
                      <a:endParaRPr lang="en-US"/>
                    </a:p>
                  </a:txBody>
                  <a:tcPr/>
                </a:tc>
                <a:tc vMerge="1">
                  <a:txBody>
                    <a:bodyPr/>
                    <a:lstStyle/>
                    <a:p>
                      <a:pPr marL="285750" indent="-227013">
                        <a:buSzPct val="150000"/>
                        <a:buFont typeface="Arial" panose="020B0604020202020204" pitchFamily="34" charset="0"/>
                        <a:buChar char="•"/>
                      </a:pPr>
                      <a:endParaRPr lang="en-US" sz="10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bl>
          </a:graphicData>
        </a:graphic>
      </p:graphicFrame>
      <p:pic>
        <p:nvPicPr>
          <p:cNvPr id="22" name="Picture 21"/>
          <p:cNvPicPr>
            <a:picLocks noChangeAspect="1"/>
          </p:cNvPicPr>
          <p:nvPr/>
        </p:nvPicPr>
        <p:blipFill rotWithShape="1">
          <a:blip r:embed="rId6"/>
          <a:srcRect l="23375" t="43778" r="67058" b="37259"/>
          <a:stretch/>
        </p:blipFill>
        <p:spPr>
          <a:xfrm>
            <a:off x="5990436" y="979923"/>
            <a:ext cx="1665986" cy="856830"/>
          </a:xfrm>
          <a:prstGeom prst="rect">
            <a:avLst/>
          </a:prstGeom>
        </p:spPr>
      </p:pic>
      <p:grpSp>
        <p:nvGrpSpPr>
          <p:cNvPr id="18" name="Group 17"/>
          <p:cNvGrpSpPr/>
          <p:nvPr/>
        </p:nvGrpSpPr>
        <p:grpSpPr>
          <a:xfrm rot="20667221">
            <a:off x="179410" y="6721995"/>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8" name="Slide Number Placeholder 7"/>
          <p:cNvSpPr>
            <a:spLocks noGrp="1"/>
          </p:cNvSpPr>
          <p:nvPr>
            <p:ph type="sldNum" sz="quarter" idx="12"/>
          </p:nvPr>
        </p:nvSpPr>
        <p:spPr/>
        <p:txBody>
          <a:bodyPr/>
          <a:lstStyle/>
          <a:p>
            <a:fld id="{1A106AFE-017A-4B10-8C59-6A35C2B2E226}" type="slidenum">
              <a:rPr lang="en-US" smtClean="0"/>
              <a:t>26</a:t>
            </a:fld>
            <a:endParaRPr lang="en-US" dirty="0"/>
          </a:p>
        </p:txBody>
      </p:sp>
      <p:pic>
        <p:nvPicPr>
          <p:cNvPr id="23" name="Picture 22"/>
          <p:cNvPicPr/>
          <p:nvPr/>
        </p:nvPicPr>
        <p:blipFill rotWithShape="1">
          <a:blip r:embed="rId7"/>
          <a:srcRect l="40430" t="27206" r="32273" b="23897"/>
          <a:stretch/>
        </p:blipFill>
        <p:spPr bwMode="auto">
          <a:xfrm>
            <a:off x="4543357" y="7499236"/>
            <a:ext cx="2376796" cy="18831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Date Placeholder 8"/>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4263001317"/>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44002" y="28024"/>
            <a:ext cx="4628225" cy="10547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48260" y="-21618"/>
            <a:ext cx="2873728" cy="1210873"/>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 …</a:t>
            </a:r>
            <a:r>
              <a:rPr lang="en-US" b="1" i="1" dirty="0">
                <a:solidFill>
                  <a:srgbClr val="C00000"/>
                </a:solidFill>
                <a:effectLst>
                  <a:outerShdw blurRad="38100" dist="38100" dir="2700000" algn="tl">
                    <a:srgbClr val="000000">
                      <a:alpha val="43137"/>
                    </a:srgbClr>
                  </a:outerShdw>
                </a:effectLst>
              </a:rPr>
              <a:t>continued</a:t>
            </a:r>
          </a:p>
        </p:txBody>
      </p:sp>
      <p:grpSp>
        <p:nvGrpSpPr>
          <p:cNvPr id="4" name="Group 3"/>
          <p:cNvGrpSpPr/>
          <p:nvPr/>
        </p:nvGrpSpPr>
        <p:grpSpPr>
          <a:xfrm>
            <a:off x="3462728" y="28024"/>
            <a:ext cx="1099031" cy="1035146"/>
            <a:chOff x="3129712" y="17782"/>
            <a:chExt cx="969733" cy="941042"/>
          </a:xfrm>
        </p:grpSpPr>
        <p:grpSp>
          <p:nvGrpSpPr>
            <p:cNvPr id="101" name="Shape 101"/>
            <p:cNvGrpSpPr/>
            <p:nvPr/>
          </p:nvGrpSpPr>
          <p:grpSpPr>
            <a:xfrm>
              <a:off x="3129712" y="53920"/>
              <a:ext cx="832086" cy="904904"/>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606654" y="17782"/>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ea typeface="Calibri"/>
                  <a:cs typeface="Calibri"/>
                  <a:sym typeface="Calibri"/>
                </a:rPr>
                <a:t>T</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87455640"/>
              </p:ext>
            </p:extLst>
          </p:nvPr>
        </p:nvGraphicFramePr>
        <p:xfrm>
          <a:off x="114107" y="811080"/>
          <a:ext cx="7557652" cy="8765971"/>
        </p:xfrm>
        <a:graphic>
          <a:graphicData uri="http://schemas.openxmlformats.org/drawingml/2006/table">
            <a:tbl>
              <a:tblPr firstRow="1" bandRow="1">
                <a:noFill/>
              </a:tblPr>
              <a:tblGrid>
                <a:gridCol w="464102"/>
                <a:gridCol w="2612177"/>
                <a:gridCol w="584781"/>
                <a:gridCol w="3896592"/>
              </a:tblGrid>
              <a:tr h="612571">
                <a:tc gridSpan="4">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6 Part 2 </a:t>
                      </a:r>
                      <a:r>
                        <a:rPr kumimoji="0" lang="en-US" sz="1300" b="1" i="1" u="none" strike="noStrike" kern="1200" cap="none" spc="0" normalizeH="0" baseline="0" noProof="0" dirty="0" smtClean="0">
                          <a:ln>
                            <a:noFill/>
                          </a:ln>
                          <a:solidFill>
                            <a:srgbClr val="C00000"/>
                          </a:solidFill>
                          <a:effectLst/>
                          <a:uLnTx/>
                          <a:uFillTx/>
                          <a:latin typeface="+mn-lt"/>
                          <a:ea typeface="+mn-ea"/>
                          <a:cs typeface="+mn-cs"/>
                        </a:rPr>
                        <a:t>continued</a:t>
                      </a:r>
                      <a:r>
                        <a:rPr kumimoji="0" lang="en-US" sz="1300" b="1" i="0" u="none" strike="noStrike" kern="1200" cap="none" spc="0" normalizeH="0" baseline="0" noProof="0" dirty="0" smtClean="0">
                          <a:ln>
                            <a:noFill/>
                          </a:ln>
                          <a:solidFill>
                            <a:srgbClr val="C00000"/>
                          </a:solidFill>
                          <a:effectLst/>
                          <a:uLnTx/>
                          <a:uFillTx/>
                          <a:latin typeface="+mn-lt"/>
                          <a:ea typeface="+mn-ea"/>
                          <a:cs typeface="+mn-cs"/>
                        </a:rPr>
                        <a:t>: </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 Standard:</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a Topic Sentence that explains what the author wants the reader to know most about the text.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71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600" dirty="0" smtClean="0"/>
                        <a:t>  </a:t>
                      </a:r>
                    </a:p>
                    <a:p>
                      <a:r>
                        <a:rPr lang="en-US" sz="1100" b="1" baseline="0" dirty="0" smtClean="0"/>
                        <a:t>  </a:t>
                      </a:r>
                      <a:r>
                        <a:rPr lang="en-US" sz="1200" b="1" dirty="0" smtClean="0"/>
                        <a:t>After</a:t>
                      </a:r>
                      <a:r>
                        <a:rPr lang="en-US" sz="1100" dirty="0" smtClean="0"/>
                        <a:t> discussing</a:t>
                      </a:r>
                      <a:r>
                        <a:rPr lang="en-US" sz="1100" baseline="0" dirty="0" smtClean="0"/>
                        <a:t> and comparing each Basic Topic Sentence the students wrote to the Introduction Bookmark…</a:t>
                      </a:r>
                    </a:p>
                    <a:p>
                      <a:pPr marL="171450" indent="-114300">
                        <a:buSzPct val="150000"/>
                        <a:buFont typeface="Arial" panose="020B0604020202020204" pitchFamily="34" charset="0"/>
                        <a:buChar char="•"/>
                      </a:pPr>
                      <a:r>
                        <a:rPr lang="en-US" sz="1100" baseline="0" dirty="0" smtClean="0"/>
                        <a:t> </a:t>
                      </a:r>
                      <a:r>
                        <a:rPr lang="en-US" sz="1100" b="1" i="1" baseline="0" dirty="0" smtClean="0">
                          <a:solidFill>
                            <a:srgbClr val="C00000"/>
                          </a:solidFill>
                        </a:rPr>
                        <a:t>QU</a:t>
                      </a:r>
                      <a:r>
                        <a:rPr lang="en-US" sz="1100" baseline="0" dirty="0" smtClean="0"/>
                        <a:t>:  “What are some things a good Basic Topic Sentence has?”  (tells what the author wants the reader to know MOST about the topic, has several again and again – Topic Tally words, makes sense to the audience and there are no words that the sentence doesn’t need or words that are redundant, irrelevant)</a:t>
                      </a:r>
                      <a:endParaRPr lang="en-US" sz="1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09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dirty="0" smtClean="0"/>
                        <a:t> </a:t>
                      </a:r>
                      <a:r>
                        <a:rPr lang="en-US" sz="1100"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Preparing to Refine a Basic Topic Sentence</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to be a Meaningful Sentence (could be considered revising)</a:t>
                      </a:r>
                    </a:p>
                    <a:p>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lang="en-US" sz="1100" dirty="0" smtClean="0"/>
                        <a:t>“Let’s read the </a:t>
                      </a:r>
                      <a:r>
                        <a:rPr lang="en-US" sz="1100" b="1" dirty="0" smtClean="0"/>
                        <a:t>Basic Topic Sentence </a:t>
                      </a:r>
                      <a:r>
                        <a:rPr lang="en-US" sz="1100" dirty="0" smtClean="0"/>
                        <a:t>together that I wrote:  </a:t>
                      </a:r>
                      <a:r>
                        <a:rPr lang="en-US" sz="1100" b="0" i="1" dirty="0" smtClean="0"/>
                        <a:t>The</a:t>
                      </a:r>
                      <a:r>
                        <a:rPr lang="en-US" sz="1100" b="1" i="1" dirty="0" smtClean="0"/>
                        <a:t> </a:t>
                      </a:r>
                      <a:r>
                        <a:rPr lang="en-US" sz="1100" b="1" i="1" u="sng" dirty="0" smtClean="0"/>
                        <a:t>Leaning Tower of Pisa</a:t>
                      </a:r>
                      <a:r>
                        <a:rPr lang="en-US" sz="1100" b="1" i="1" u="none" dirty="0" smtClean="0"/>
                        <a:t> </a:t>
                      </a:r>
                      <a:r>
                        <a:rPr lang="en-US" sz="1100" b="0" i="1" dirty="0" smtClean="0"/>
                        <a:t>could topple if it tilts</a:t>
                      </a:r>
                      <a:r>
                        <a:rPr lang="en-US" sz="1100" b="0" i="1" baseline="0" dirty="0" smtClean="0"/>
                        <a:t> too far</a:t>
                      </a:r>
                      <a:r>
                        <a:rPr lang="en-US" sz="1100" baseline="0" dirty="0" smtClean="0"/>
                        <a:t>.</a:t>
                      </a:r>
                    </a:p>
                    <a:p>
                      <a:r>
                        <a:rPr lang="en-US" sz="1100" baseline="0" dirty="0" smtClean="0"/>
                        <a:t>     I am going to underline the Topic Words:   </a:t>
                      </a:r>
                      <a:r>
                        <a:rPr lang="en-US" sz="1100" b="1" i="1" u="sng" baseline="0" dirty="0" smtClean="0"/>
                        <a:t>Leaning Tower of Pisa</a:t>
                      </a:r>
                      <a:r>
                        <a:rPr lang="en-US" sz="1100" b="1" i="1" u="none" baseline="0" dirty="0" smtClean="0"/>
                        <a:t> </a:t>
                      </a:r>
                      <a:r>
                        <a:rPr lang="en-US" sz="1100" baseline="0" dirty="0" smtClean="0"/>
                        <a:t>because that is who-what the text and this sentence</a:t>
                      </a:r>
                    </a:p>
                    <a:p>
                      <a:pPr marL="115888" indent="-115888"/>
                      <a:r>
                        <a:rPr lang="en-US" sz="1100" baseline="0" dirty="0" smtClean="0"/>
                        <a:t>     is about.  What if I erased </a:t>
                      </a:r>
                      <a:r>
                        <a:rPr lang="en-US" sz="1100" b="1" i="1" u="sng" baseline="0" dirty="0" smtClean="0"/>
                        <a:t>Leaning Tower of Pisa</a:t>
                      </a:r>
                      <a:r>
                        <a:rPr lang="en-US" sz="1100" b="1" i="1" u="none" baseline="0" dirty="0" smtClean="0"/>
                        <a:t> </a:t>
                      </a:r>
                      <a:r>
                        <a:rPr lang="en-US" sz="1100" baseline="0" dirty="0" smtClean="0"/>
                        <a:t>and replaced it with</a:t>
                      </a:r>
                      <a:r>
                        <a:rPr lang="en-US" sz="1100" b="1" i="1" u="none" baseline="0" dirty="0" smtClean="0"/>
                        <a:t> </a:t>
                      </a:r>
                      <a:r>
                        <a:rPr lang="en-US" sz="1100" b="1" i="1" u="sng" baseline="0" dirty="0" smtClean="0"/>
                        <a:t>TREE</a:t>
                      </a:r>
                      <a:r>
                        <a:rPr lang="en-US" sz="1100" baseline="0" dirty="0" smtClean="0"/>
                        <a:t>?  (re-read the sentence with the word    TREE)  Does the sentence make sense with the new word TREE?  If the sentence makes sense with a new word then this  shows us the sentence is not meaningful.  It needs context clues to help the reader know what the Topic is.</a:t>
                      </a: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94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r>
                        <a:rPr lang="en-US" sz="1700" u="none" dirty="0" smtClean="0"/>
                        <a:t> </a:t>
                      </a:r>
                      <a:r>
                        <a:rPr lang="en-US" sz="1200" u="none" dirty="0" smtClean="0"/>
                        <a:t>  </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Refining (revising) a Basic Topic Sentence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to be a Meaningful Sentence</a:t>
                      </a:r>
                    </a:p>
                    <a:p>
                      <a:pPr marL="171450" indent="-114300">
                        <a:buSzPct val="150000"/>
                        <a:buFont typeface="Arial" panose="020B0604020202020204" pitchFamily="34" charset="0"/>
                        <a:buChar char="•"/>
                      </a:pP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Meaningful sentences give the reader context clues to help the reader determine the meaning of the word(s).”</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other words on our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refer to the Leaning Tower of Pisa?”  (landmark, building)</a:t>
                      </a:r>
                    </a:p>
                    <a:p>
                      <a:pPr marL="171450" indent="-114300">
                        <a:buSzPct val="150000"/>
                        <a:buFont typeface="Arial" panose="020B0604020202020204" pitchFamily="34" charset="0"/>
                        <a:buChar cha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“What other words or details in the text refer specifically to the Leaning Tower of Pisa that are not on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Topic Tally</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chart?” (it is in Italy, It is a very old).</a:t>
                      </a:r>
                      <a:endParaRPr kumimoji="0" lang="en-US" sz="1500" b="0" i="1" u="none" strike="noStrike" kern="1200" cap="none" spc="0" normalizeH="0" baseline="0" noProof="0" dirty="0" smtClean="0">
                        <a:ln>
                          <a:noFill/>
                        </a:ln>
                        <a:solidFill>
                          <a:schemeClr val="tx1"/>
                        </a:solidFill>
                        <a:effectLst/>
                        <a:uLnTx/>
                        <a:uFillTx/>
                        <a:latin typeface="+mn-lt"/>
                        <a:ea typeface="+mn-ea"/>
                        <a:cs typeface="+mn-cs"/>
                        <a:sym typeface="Arial"/>
                        <a:rtl val="0"/>
                      </a:endParaRPr>
                    </a:p>
                    <a:p>
                      <a:pPr marL="171450" indent="-114300">
                        <a:buSzPct val="150000"/>
                        <a:buFont typeface="Arial" panose="020B0604020202020204" pitchFamily="34" charset="0"/>
                        <a:buChar char="•"/>
                      </a:pP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These words &amp; details can be context clues that we can add to our </a:t>
                      </a:r>
                      <a:r>
                        <a:rPr kumimoji="0" lang="en-US" sz="1100" b="1" i="0" u="none" strike="noStrike" kern="1200" cap="none" spc="0" normalizeH="0" baseline="0" noProof="0" dirty="0" smtClean="0">
                          <a:ln>
                            <a:noFill/>
                          </a:ln>
                          <a:solidFill>
                            <a:schemeClr val="tx1"/>
                          </a:solidFill>
                          <a:effectLst/>
                          <a:uLnTx/>
                          <a:uFillTx/>
                          <a:latin typeface="+mn-lt"/>
                          <a:ea typeface="+mn-ea"/>
                          <a:cs typeface="+mn-cs"/>
                          <a:sym typeface="Arial"/>
                          <a:rtl val="0"/>
                        </a:rPr>
                        <a:t>Topic Sentence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Arial"/>
                          <a:rtl val="0"/>
                        </a:rPr>
                        <a:t>to make it more Meaningful.”</a:t>
                      </a: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59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2">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1" i="0" u="sng"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Using Context Clues in Sentences</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“Context clues help the reader understand the meaning of a word or concept better.  Readers may not know what the Topic Words –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is referring to.”</a:t>
                      </a: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228600"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Model the following sentences.</a:t>
                      </a:r>
                      <a:endPar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a:txBody>
                    <a:bodyPr/>
                    <a:lstStyle/>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7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227013" marR="0" lvl="0" indent="-16986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could topple if it tilts too far.</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6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57150" marR="0" lvl="0" indent="0" algn="ctr"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none" strike="noStrike" kern="0" cap="none" spc="0" normalizeH="0" baseline="0" noProof="0" dirty="0" smtClean="0">
                          <a:ln>
                            <a:noFill/>
                          </a:ln>
                          <a:solidFill>
                            <a:schemeClr val="accent2">
                              <a:lumMod val="50000"/>
                            </a:schemeClr>
                          </a:solidFill>
                          <a:effectLst/>
                          <a:uLnTx/>
                          <a:uFillTx/>
                          <a:latin typeface="+mn-lt"/>
                          <a:ea typeface="+mn-ea"/>
                          <a:cs typeface="+mn-cs"/>
                          <a:sym typeface="Arial"/>
                          <a:rtl val="0"/>
                        </a:rPr>
                        <a:t>Do the sentences make sense?  Why or Why Not?</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Leaning Tower of Pisa</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1" i="0" u="none" strike="noStrike" kern="0" cap="none" spc="0" normalizeH="0" baseline="0" noProof="0" dirty="0" smtClean="0">
                          <a:ln>
                            <a:noFill/>
                          </a:ln>
                          <a:solidFill>
                            <a:srgbClr val="C00000"/>
                          </a:solidFill>
                          <a:effectLst/>
                          <a:uLnTx/>
                          <a:uFillTx/>
                          <a:latin typeface="+mn-lt"/>
                          <a:ea typeface="+mn-ea"/>
                          <a:cs typeface="+mn-cs"/>
                          <a:sym typeface="Arial"/>
                          <a:rtl val="0"/>
                        </a:rPr>
                        <a:t>an old building in Italy</a:t>
                      </a:r>
                      <a:r>
                        <a:rPr kumimoji="0" lang="en-US" sz="1100" b="1" i="0" u="none" strike="noStrike" kern="0" cap="none" spc="0" normalizeH="0" baseline="0" noProof="0" dirty="0" smtClean="0">
                          <a:ln>
                            <a:noFill/>
                          </a:ln>
                          <a:solidFill>
                            <a:schemeClr val="tx1"/>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could topple if it tilts too far.</a:t>
                      </a:r>
                    </a:p>
                    <a:p>
                      <a:pPr marL="169863" marR="0" lvl="0" indent="-112713"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a:t>
                      </a:r>
                      <a:r>
                        <a:rPr kumimoji="0" lang="en-US" sz="1100" b="1" i="1" u="sng" strike="noStrike" kern="0" cap="none" spc="0" normalizeH="0" baseline="0" noProof="0" dirty="0" smtClean="0">
                          <a:ln>
                            <a:noFill/>
                          </a:ln>
                          <a:solidFill>
                            <a:srgbClr val="000000"/>
                          </a:solidFill>
                          <a:effectLst/>
                          <a:uLnTx/>
                          <a:uFillTx/>
                          <a:latin typeface="+mn-lt"/>
                          <a:ea typeface="+mn-ea"/>
                          <a:cs typeface="+mn-cs"/>
                          <a:sym typeface="Arial"/>
                          <a:rtl val="0"/>
                        </a:rPr>
                        <a:t>TREE</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 old building in Italy, could topple if….</a:t>
                      </a:r>
                    </a:p>
                    <a:p>
                      <a:pPr marL="571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r>
              <a:tr h="150876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300" b="1" i="0" u="none" strike="noStrike" kern="1200" cap="none" spc="0" normalizeH="0" baseline="0" noProof="0" dirty="0" smtClean="0">
                        <a:ln>
                          <a:noFill/>
                        </a:ln>
                        <a:solidFill>
                          <a:schemeClr val="tx1"/>
                        </a:solidFill>
                        <a:effectLst/>
                        <a:uLnTx/>
                        <a:uFillTx/>
                        <a:latin typeface="+mn-lt"/>
                        <a:ea typeface="Calibri"/>
                        <a:cs typeface="Calibri"/>
                        <a:sym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10</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8737" indent="0">
                        <a:buSzPct val="150000"/>
                        <a:buFont typeface="Arial" panose="020B0604020202020204" pitchFamily="34" charset="0"/>
                        <a:buNone/>
                      </a:pPr>
                      <a:r>
                        <a:rPr lang="en-US" sz="1100" b="1" i="1" dirty="0" smtClean="0">
                          <a:solidFill>
                            <a:srgbClr val="C00000"/>
                          </a:solidFill>
                        </a:rPr>
                        <a:t>Activity:  </a:t>
                      </a:r>
                      <a:r>
                        <a:rPr lang="en-US" sz="1100" dirty="0" smtClean="0"/>
                        <a:t>Write these sentences on the board.  </a:t>
                      </a:r>
                    </a:p>
                    <a:p>
                      <a:pPr marL="230187" indent="-171450">
                        <a:buSzPct val="100000"/>
                        <a:buFont typeface="Wingdings" panose="05000000000000000000" pitchFamily="2" charset="2"/>
                        <a:buChar char="Ø"/>
                      </a:pPr>
                      <a:r>
                        <a:rPr lang="en-US" sz="1100" dirty="0" smtClean="0"/>
                        <a:t>Toad felt </a:t>
                      </a:r>
                      <a:r>
                        <a:rPr lang="en-US" sz="1100" b="1" i="1" u="sng" dirty="0" smtClean="0"/>
                        <a:t>ostracized</a:t>
                      </a:r>
                      <a:r>
                        <a:rPr lang="en-US" sz="1100" dirty="0" smtClean="0"/>
                        <a:t> because he was left alone at the pond.</a:t>
                      </a:r>
                    </a:p>
                    <a:p>
                      <a:pPr marL="230187" indent="-171450">
                        <a:buSzPct val="100000"/>
                        <a:buFont typeface="Wingdings" panose="05000000000000000000" pitchFamily="2" charset="2"/>
                        <a:buChar char="Ø"/>
                      </a:pPr>
                      <a:r>
                        <a:rPr lang="en-US" sz="1100" dirty="0" smtClean="0"/>
                        <a:t>Yertle</a:t>
                      </a:r>
                      <a:r>
                        <a:rPr lang="en-US" sz="1100" baseline="0" dirty="0" smtClean="0"/>
                        <a:t> the Turtle was </a:t>
                      </a:r>
                      <a:r>
                        <a:rPr lang="en-US" sz="1100" b="1" i="1" u="sng" baseline="0" dirty="0" smtClean="0"/>
                        <a:t>condescending</a:t>
                      </a:r>
                      <a:r>
                        <a:rPr lang="en-US" sz="1100" baseline="0" dirty="0" smtClean="0"/>
                        <a:t> when he thought the other turtles should obey him.</a:t>
                      </a:r>
                      <a:endParaRPr lang="en-US" sz="1100" dirty="0" smtClean="0"/>
                    </a:p>
                    <a:p>
                      <a:pPr marL="230187" indent="-171450">
                        <a:buSzPct val="100000"/>
                        <a:buFont typeface="Wingdings" panose="05000000000000000000" pitchFamily="2" charset="2"/>
                        <a:buChar char="Ø"/>
                      </a:pPr>
                      <a:r>
                        <a:rPr lang="en-US" sz="1100" dirty="0" smtClean="0"/>
                        <a:t>The wolf was </a:t>
                      </a:r>
                      <a:r>
                        <a:rPr lang="en-US" sz="1100" b="1" i="1" u="sng" dirty="0" smtClean="0"/>
                        <a:t>ferocious.</a:t>
                      </a:r>
                    </a:p>
                    <a:p>
                      <a:pPr marL="230187" indent="-171450">
                        <a:buSzPct val="100000"/>
                        <a:buFont typeface="Wingdings" panose="05000000000000000000" pitchFamily="2" charset="2"/>
                        <a:buChar char="Ø"/>
                      </a:pPr>
                      <a:r>
                        <a:rPr kumimoji="0" lang="en-US" sz="1100" b="1" i="1" u="sng" strike="noStrike" kern="1200" cap="none" spc="0" normalizeH="0" baseline="0" noProof="0" dirty="0" smtClean="0">
                          <a:ln>
                            <a:noFill/>
                          </a:ln>
                          <a:solidFill>
                            <a:prstClr val="black"/>
                          </a:solidFill>
                          <a:effectLst/>
                          <a:uLnTx/>
                          <a:uFillTx/>
                          <a:latin typeface="+mn-lt"/>
                          <a:ea typeface="+mn-ea"/>
                          <a:cs typeface="+mn-cs"/>
                        </a:rPr>
                        <a:t>Little Red Riding Hood</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 character in the story, was alone.</a:t>
                      </a:r>
                    </a:p>
                    <a:p>
                      <a:pPr marL="58737" indent="0">
                        <a:buSzPct val="100000"/>
                        <a:buFont typeface="Wingdings" panose="05000000000000000000" pitchFamily="2" charset="2"/>
                        <a:buNone/>
                      </a:pPr>
                      <a:r>
                        <a:rPr lang="en-US" sz="1100" b="1" i="0" dirty="0" smtClean="0">
                          <a:solidFill>
                            <a:schemeClr val="tx1"/>
                          </a:solidFill>
                        </a:rPr>
                        <a:t>REVISIT</a:t>
                      </a:r>
                    </a:p>
                    <a:p>
                      <a:pPr marL="58737" indent="0">
                        <a:buSzPct val="100000"/>
                        <a:buFont typeface="Wingdings" panose="05000000000000000000" pitchFamily="2" charset="2"/>
                        <a:buNone/>
                      </a:pPr>
                      <a:r>
                        <a:rPr lang="en-US" sz="1100" b="1" i="1" dirty="0" smtClean="0">
                          <a:solidFill>
                            <a:srgbClr val="C00000"/>
                          </a:solidFill>
                        </a:rPr>
                        <a:t>QU:  </a:t>
                      </a:r>
                      <a:r>
                        <a:rPr lang="en-US" sz="1100" dirty="0" smtClean="0"/>
                        <a:t>“Which sentences have context clues?  Which do not?</a:t>
                      </a:r>
                      <a:r>
                        <a:rPr lang="en-US" sz="1100" baseline="0" dirty="0" smtClean="0"/>
                        <a:t> How do the clues help the reader understand the underlined word?”</a:t>
                      </a:r>
                      <a:endParaRPr lang="en-US" sz="1100" dirty="0" smtClean="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927049">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chemeClr val="bg1">
                              <a:lumMod val="65000"/>
                            </a:schemeClr>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8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8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Part 2:  Identify the Main Idea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Calibri"/>
                          <a:cs typeface="Calibri"/>
                          <a:sym typeface="Calibri"/>
                        </a:rPr>
                        <a:t> (Topic Sentence - Thesis)</a:t>
                      </a:r>
                      <a:endParaRPr kumimoji="0" lang="en-US" sz="11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rowSpan="2" hMerge="1">
                  <a:txBody>
                    <a:bodyPr/>
                    <a:lstStyle/>
                    <a:p>
                      <a:endParaRPr lang="en-US"/>
                    </a:p>
                  </a:txBody>
                  <a:tcPr/>
                </a:tc>
                <a:tc rowSpan="2">
                  <a:txBody>
                    <a:bodyPr/>
                    <a:lstStyle/>
                    <a:p>
                      <a:pPr algn="ctr"/>
                      <a:r>
                        <a:rPr lang="en-US" sz="2400" b="1" dirty="0" smtClean="0"/>
                        <a:t>11</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lang="en-US" sz="1700" dirty="0" smtClean="0"/>
                        <a:t> </a:t>
                      </a:r>
                      <a:r>
                        <a:rPr kumimoji="0" lang="en-US" sz="11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T ?”</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1161745">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Part 1: Topic (students write topic here)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rPr>
                        <a:t>  _______________________________________</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solidFill>
                          <a:effectLst/>
                          <a:uLnTx/>
                          <a:uFillTx/>
                          <a:latin typeface="+mn-lt"/>
                          <a:ea typeface="+mn-ea"/>
                          <a:cs typeface="+mn-cs"/>
                        </a:rPr>
                        <a:t>  Part 2:  Write a Topic Sentence: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bl>
          </a:graphicData>
        </a:graphic>
      </p:graphicFrame>
      <p:grpSp>
        <p:nvGrpSpPr>
          <p:cNvPr id="18" name="Group 17"/>
          <p:cNvGrpSpPr/>
          <p:nvPr/>
        </p:nvGrpSpPr>
        <p:grpSpPr>
          <a:xfrm rot="20667221">
            <a:off x="294621" y="5906851"/>
            <a:ext cx="2586869" cy="1183535"/>
            <a:chOff x="109517" y="6533762"/>
            <a:chExt cx="3124794" cy="1128965"/>
          </a:xfrm>
        </p:grpSpPr>
        <p:pic>
          <p:nvPicPr>
            <p:cNvPr id="19"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grpSp>
        <p:nvGrpSpPr>
          <p:cNvPr id="5" name="Group 4"/>
          <p:cNvGrpSpPr/>
          <p:nvPr/>
        </p:nvGrpSpPr>
        <p:grpSpPr>
          <a:xfrm>
            <a:off x="7186094" y="8285895"/>
            <a:ext cx="459592" cy="855096"/>
            <a:chOff x="6070560" y="7585405"/>
            <a:chExt cx="405522" cy="777360"/>
          </a:xfrm>
          <a:solidFill>
            <a:schemeClr val="accent2">
              <a:lumMod val="75000"/>
            </a:schemeClr>
          </a:solidFill>
        </p:grpSpPr>
        <p:sp>
          <p:nvSpPr>
            <p:cNvPr id="15" name="Down Arrow 14"/>
            <p:cNvSpPr/>
            <p:nvPr/>
          </p:nvSpPr>
          <p:spPr>
            <a:xfrm>
              <a:off x="6070560" y="7585405"/>
              <a:ext cx="270878" cy="502154"/>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sp>
          <p:nvSpPr>
            <p:cNvPr id="16" name="Down Arrow 15"/>
            <p:cNvSpPr/>
            <p:nvPr/>
          </p:nvSpPr>
          <p:spPr>
            <a:xfrm>
              <a:off x="6205204" y="7585405"/>
              <a:ext cx="270878" cy="777360"/>
            </a:xfrm>
            <a:prstGeom prst="down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dirty="0"/>
            </a:p>
          </p:txBody>
        </p:sp>
      </p:grpSp>
      <p:cxnSp>
        <p:nvCxnSpPr>
          <p:cNvPr id="7" name="Straight Arrow Connector 6"/>
          <p:cNvCxnSpPr/>
          <p:nvPr/>
        </p:nvCxnSpPr>
        <p:spPr>
          <a:xfrm>
            <a:off x="2779663" y="5743628"/>
            <a:ext cx="81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6064" y="139205"/>
            <a:ext cx="2775136"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6" name="Date Placeholder 5"/>
          <p:cNvSpPr>
            <a:spLocks noGrp="1"/>
          </p:cNvSpPr>
          <p:nvPr>
            <p:ph type="dt" sz="half" idx="10"/>
          </p:nvPr>
        </p:nvSpPr>
        <p:spPr>
          <a:xfrm>
            <a:off x="609324" y="9450699"/>
            <a:ext cx="1748790" cy="535517"/>
          </a:xfrm>
        </p:spPr>
        <p:txBody>
          <a:bodyPr/>
          <a:lstStyle/>
          <a:p>
            <a:r>
              <a:rPr lang="en-US" dirty="0" smtClean="0"/>
              <a:t>10/10/2016</a:t>
            </a:r>
            <a:endParaRPr lang="en-US" dirty="0"/>
          </a:p>
        </p:txBody>
      </p:sp>
      <p:sp>
        <p:nvSpPr>
          <p:cNvPr id="8" name="Slide Number Placeholder 7"/>
          <p:cNvSpPr>
            <a:spLocks noGrp="1"/>
          </p:cNvSpPr>
          <p:nvPr>
            <p:ph type="sldNum" sz="quarter" idx="12"/>
          </p:nvPr>
        </p:nvSpPr>
        <p:spPr>
          <a:xfrm>
            <a:off x="5589901" y="9041534"/>
            <a:ext cx="1748790" cy="535517"/>
          </a:xfrm>
        </p:spPr>
        <p:txBody>
          <a:bodyPr/>
          <a:lstStyle/>
          <a:p>
            <a:fld id="{1A106AFE-017A-4B10-8C59-6A35C2B2E226}" type="slidenum">
              <a:rPr lang="en-US" smtClean="0"/>
              <a:t>27</a:t>
            </a:fld>
            <a:endParaRPr lang="en-US" dirty="0"/>
          </a:p>
        </p:txBody>
      </p:sp>
    </p:spTree>
    <p:extLst>
      <p:ext uri="{BB962C8B-B14F-4D97-AF65-F5344CB8AC3E}">
        <p14:creationId xmlns:p14="http://schemas.microsoft.com/office/powerpoint/2010/main" val="338775176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28</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2588" y="966572"/>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2718" y="1142995"/>
            <a:ext cx="2873728" cy="933874"/>
          </a:xfrm>
          <a:prstGeom prst="rect">
            <a:avLst/>
          </a:prstGeom>
        </p:spPr>
        <p:txBody>
          <a:bodyPr wrap="square" lIns="101882" tIns="50941" rIns="101882" bIns="50941">
            <a:spAutoFit/>
          </a:bodyPr>
          <a:lstStyle/>
          <a:p>
            <a:pPr lvl="0" algn="ctr">
              <a:buSzPct val="25000"/>
            </a:pPr>
            <a:r>
              <a:rPr lang="en-US" b="1" dirty="0">
                <a:solidFill>
                  <a:srgbClr val="C00000"/>
                </a:solidFill>
                <a:effectLst>
                  <a:outerShdw blurRad="38100" dist="38100" dir="2700000" algn="tl">
                    <a:srgbClr val="000000">
                      <a:alpha val="43137"/>
                    </a:srgbClr>
                  </a:outerShdw>
                </a:effectLst>
              </a:rPr>
              <a:t>Writing the </a:t>
            </a:r>
            <a:r>
              <a:rPr lang="en-US" b="1" u="sng" dirty="0">
                <a:solidFill>
                  <a:srgbClr val="C00000"/>
                </a:solidFill>
                <a:effectLst>
                  <a:outerShdw blurRad="38100" dist="38100" dir="2700000" algn="tl">
                    <a:srgbClr val="000000">
                      <a:alpha val="43137"/>
                    </a:srgbClr>
                  </a:outerShdw>
                </a:effectLst>
              </a:rPr>
              <a:t>Topic Sentence</a:t>
            </a:r>
          </a:p>
          <a:p>
            <a:pPr lvl="0" algn="ctr">
              <a:buSzPct val="25000"/>
            </a:pPr>
            <a:r>
              <a:rPr lang="en-US" b="1" dirty="0">
                <a:solidFill>
                  <a:srgbClr val="C00000"/>
                </a:solidFill>
                <a:effectLst>
                  <a:outerShdw blurRad="38100" dist="38100" dir="2700000" algn="tl">
                    <a:srgbClr val="000000">
                      <a:alpha val="43137"/>
                    </a:srgbClr>
                  </a:outerShdw>
                </a:effectLst>
              </a:rPr>
              <a:t>of a Brief Text </a:t>
            </a:r>
          </a:p>
          <a:p>
            <a:pPr lvl="0" algn="ctr">
              <a:buSzPct val="25000"/>
            </a:pPr>
            <a:r>
              <a:rPr lang="en-US" b="1" dirty="0">
                <a:solidFill>
                  <a:srgbClr val="C00000"/>
                </a:solidFill>
                <a:effectLst>
                  <a:outerShdw blurRad="38100" dist="38100" dir="2700000" algn="tl">
                    <a:srgbClr val="000000">
                      <a:alpha val="43137"/>
                    </a:srgbClr>
                  </a:outerShdw>
                </a:effectLst>
              </a:rPr>
              <a:t>Lesson 6 – Part 2</a:t>
            </a:r>
            <a:endParaRPr lang="en-US" sz="1600" b="1" i="1" dirty="0">
              <a:solidFill>
                <a:srgbClr val="C00000"/>
              </a:solidFill>
              <a:effectLst>
                <a:outerShdw blurRad="38100" dist="38100" dir="2700000" algn="tl">
                  <a:srgbClr val="000000">
                    <a:alpha val="43137"/>
                  </a:srgbClr>
                </a:outerShdw>
              </a:effectLst>
            </a:endParaRPr>
          </a:p>
        </p:txBody>
      </p:sp>
      <p:pic>
        <p:nvPicPr>
          <p:cNvPr id="8" name="Shape 102"/>
          <p:cNvPicPr preferRelativeResize="0"/>
          <p:nvPr/>
        </p:nvPicPr>
        <p:blipFill rotWithShape="1">
          <a:blip r:embed="rId3">
            <a:alphaModFix/>
          </a:blip>
          <a:srcRect/>
          <a:stretch/>
        </p:blipFill>
        <p:spPr>
          <a:xfrm>
            <a:off x="3519291" y="1065028"/>
            <a:ext cx="1006460" cy="999759"/>
          </a:xfrm>
          <a:prstGeom prst="rect">
            <a:avLst/>
          </a:prstGeom>
          <a:noFill/>
          <a:ln>
            <a:noFill/>
          </a:ln>
        </p:spPr>
      </p:pic>
      <p:sp>
        <p:nvSpPr>
          <p:cNvPr id="9" name="Rectangle 8"/>
          <p:cNvSpPr/>
          <p:nvPr/>
        </p:nvSpPr>
        <p:spPr>
          <a:xfrm>
            <a:off x="4034222" y="1031617"/>
            <a:ext cx="558496" cy="768253"/>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sp>
        <p:nvSpPr>
          <p:cNvPr id="10" name="Right Arrow 9"/>
          <p:cNvSpPr/>
          <p:nvPr/>
        </p:nvSpPr>
        <p:spPr>
          <a:xfrm>
            <a:off x="7013986" y="1489464"/>
            <a:ext cx="634701" cy="24093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3708" y="2247442"/>
            <a:ext cx="2401677" cy="369332"/>
          </a:xfrm>
          <a:prstGeom prst="rect">
            <a:avLst/>
          </a:prstGeom>
          <a:noFill/>
        </p:spPr>
        <p:txBody>
          <a:bodyPr wrap="square" rtlCol="0">
            <a:spAutoFit/>
          </a:bodyPr>
          <a:lstStyle/>
          <a:p>
            <a:r>
              <a:rPr lang="en-US" dirty="0" smtClean="0"/>
              <a:t>Teacher Notes</a:t>
            </a:r>
            <a:endParaRPr lang="en-US" dirty="0"/>
          </a:p>
        </p:txBody>
      </p:sp>
      <p:sp>
        <p:nvSpPr>
          <p:cNvPr id="11" name="Date Placeholder 10"/>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101753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9400092"/>
              </p:ext>
            </p:extLst>
          </p:nvPr>
        </p:nvGraphicFramePr>
        <p:xfrm>
          <a:off x="54375" y="212457"/>
          <a:ext cx="7628351" cy="8683547"/>
        </p:xfrm>
        <a:graphic>
          <a:graphicData uri="http://schemas.openxmlformats.org/drawingml/2006/table">
            <a:tbl>
              <a:tblPr firstRow="1" bandRow="1">
                <a:tableStyleId>{5C22544A-7EE6-4342-B048-85BDC9FD1C3A}</a:tableStyleId>
              </a:tblPr>
              <a:tblGrid>
                <a:gridCol w="2420070"/>
                <a:gridCol w="1237529"/>
                <a:gridCol w="1779812"/>
                <a:gridCol w="1051629"/>
                <a:gridCol w="1139311"/>
              </a:tblGrid>
              <a:tr h="370127">
                <a:tc gridSpan="2">
                  <a:txBody>
                    <a:bodyPr/>
                    <a:lstStyle/>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third grade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2</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RI.2a , W.2.a, L.1, L.4</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CCSS.ELA-LITERACY.RI.3.2</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Determine the main idea of a text; recount the key details and explain how they support the main idea.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 text with no introduction</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1" u="none" strike="noStrike" kern="1200" cap="none" spc="0" normalizeH="0" baseline="0" noProof="0" dirty="0" smtClean="0">
                          <a:ln>
                            <a:noFill/>
                          </a:ln>
                          <a:solidFill>
                            <a:prstClr val="black"/>
                          </a:solidFill>
                          <a:effectLst/>
                          <a:uLnTx/>
                          <a:uFillTx/>
                          <a:latin typeface="+mn-lt"/>
                          <a:ea typeface="+mn-ea"/>
                          <a:cs typeface="+mn-cs"/>
                        </a:rPr>
                        <a:t>Note:  Third grade students should be able to recognize and note Key Details supporting the Main Idea when reading. In grade 3 be sure that the Topic Sentence is also referred to as Main Idea.</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reading to prepare to a write a Topic Sentence, for a missing introduction, students need to be able to…</a:t>
                      </a:r>
                    </a:p>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endParaRPr lang="en-US" sz="850" dirty="0" smtClean="0"/>
                    </a:p>
                    <a:p>
                      <a:pPr marL="285750" indent="-285750">
                        <a:buFont typeface="Wingdings" panose="05000000000000000000" pitchFamily="2" charset="2"/>
                        <a:buChar char="q"/>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know the definition of a Main Idea .</a:t>
                      </a:r>
                    </a:p>
                    <a:p>
                      <a:pPr marL="285750" indent="-285750">
                        <a:buFont typeface="Wingdings" panose="05000000000000000000" pitchFamily="2" charset="2"/>
                        <a:buChar char="q"/>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understand that a Topic Sentence represents the Main Idea of a text.</a:t>
                      </a:r>
                    </a:p>
                    <a:p>
                      <a:pPr marL="285750" indent="-285750">
                        <a:buFont typeface="Wingdings" panose="05000000000000000000" pitchFamily="2" charset="2"/>
                        <a:buChar char="q"/>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recount Key Details that help explain what the author wants the reader to know MOST about the Topic (students know to use the Topic Tally words and the K/N Charts as a reference when reading).</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take notes while reading, to demonstrate an understanding of Key Details that should/not be stated in the Topic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Sentence/Main Idea</a:t>
                      </a:r>
                      <a:r>
                        <a:rPr kumimoji="0" lang="en-US" sz="850" b="0" i="0" u="none" strike="noStrike" kern="1200" cap="none" spc="0" normalizeH="0" baseline="0" noProof="0" dirty="0" smtClean="0">
                          <a:ln>
                            <a:noFill/>
                          </a:ln>
                          <a:solidFill>
                            <a:srgbClr val="FF0000"/>
                          </a:solidFill>
                          <a:effectLst/>
                          <a:uLnTx/>
                          <a:uFillTx/>
                          <a:latin typeface="+mn-lt"/>
                          <a:ea typeface="+mn-ea"/>
                          <a:cs typeface="+mn-cs"/>
                        </a:rPr>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79467">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900" dirty="0" smtClean="0"/>
                        <a:t>main idea</a:t>
                      </a:r>
                    </a:p>
                    <a:p>
                      <a:pPr marL="112713" indent="-112713">
                        <a:buFont typeface="Arial" panose="020B0604020202020204" pitchFamily="34" charset="0"/>
                        <a:buChar char="•"/>
                      </a:pPr>
                      <a:r>
                        <a:rPr lang="en-US" sz="900" dirty="0" smtClean="0"/>
                        <a:t>recounts</a:t>
                      </a:r>
                    </a:p>
                    <a:p>
                      <a:pPr marL="112713" indent="-112713">
                        <a:buFont typeface="Arial" panose="020B0604020202020204" pitchFamily="34" charset="0"/>
                        <a:buChar char="•"/>
                      </a:pPr>
                      <a:r>
                        <a:rPr lang="en-US" sz="900" dirty="0" smtClean="0"/>
                        <a:t>support</a:t>
                      </a:r>
                    </a:p>
                    <a:p>
                      <a:pPr marL="112713" indent="-112713">
                        <a:buFont typeface="Arial" panose="020B0604020202020204" pitchFamily="34" charset="0"/>
                        <a:buChar char="•"/>
                      </a:pPr>
                      <a:r>
                        <a:rPr lang="en-US" sz="900" dirty="0" smtClean="0"/>
                        <a:t>explain</a:t>
                      </a:r>
                    </a:p>
                    <a:p>
                      <a:pPr marL="112713" indent="-112713">
                        <a:buFont typeface="Arial" panose="020B0604020202020204" pitchFamily="34" charset="0"/>
                        <a:buChar char="•"/>
                      </a:pPr>
                      <a:r>
                        <a:rPr lang="en-US" sz="900" dirty="0" smtClean="0"/>
                        <a:t>key</a:t>
                      </a:r>
                      <a:r>
                        <a:rPr lang="en-US" sz="900" baseline="0" dirty="0" smtClean="0"/>
                        <a:t> details</a:t>
                      </a:r>
                    </a:p>
                    <a:p>
                      <a:pPr marL="112713" indent="-112713">
                        <a:buFont typeface="Arial" panose="020B0604020202020204" pitchFamily="34" charset="0"/>
                        <a:buChar char="•"/>
                      </a:pPr>
                      <a:r>
                        <a:rPr lang="en-US" sz="900" baseline="0" dirty="0" smtClean="0"/>
                        <a:t>topic sentence</a:t>
                      </a:r>
                      <a:endParaRPr lang="en-US" sz="9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s-ES_tradnl" sz="900" noProof="0" dirty="0" smtClean="0">
                          <a:solidFill>
                            <a:schemeClr val="tx1"/>
                          </a:solidFill>
                        </a:rPr>
                        <a:t>idea ____</a:t>
                      </a:r>
                    </a:p>
                    <a:p>
                      <a:pPr marL="112713" indent="-112713">
                        <a:buFont typeface="Arial" panose="020B0604020202020204" pitchFamily="34" charset="0"/>
                        <a:buChar char="•"/>
                      </a:pPr>
                      <a:r>
                        <a:rPr lang="es-ES_tradnl" sz="900" noProof="0" dirty="0" smtClean="0">
                          <a:solidFill>
                            <a:schemeClr val="tx1"/>
                          </a:solidFill>
                        </a:rPr>
                        <a:t>recuenta</a:t>
                      </a:r>
                    </a:p>
                    <a:p>
                      <a:pPr marL="112713" indent="-112713">
                        <a:buFont typeface="Arial" panose="020B0604020202020204" pitchFamily="34" charset="0"/>
                        <a:buChar char="•"/>
                      </a:pPr>
                      <a:endParaRPr lang="es-ES_tradnl" sz="900" noProof="0" dirty="0" smtClean="0">
                        <a:solidFill>
                          <a:schemeClr val="tx1"/>
                        </a:solidFill>
                      </a:endParaRPr>
                    </a:p>
                    <a:p>
                      <a:pPr marL="112713" indent="-112713">
                        <a:buFont typeface="Arial" panose="020B0604020202020204" pitchFamily="34" charset="0"/>
                        <a:buChar char="•"/>
                      </a:pPr>
                      <a:r>
                        <a:rPr lang="es-ES_tradnl" sz="900" noProof="0" dirty="0" smtClean="0">
                          <a:solidFill>
                            <a:schemeClr val="tx1"/>
                          </a:solidFill>
                        </a:rPr>
                        <a:t>explicar</a:t>
                      </a:r>
                    </a:p>
                    <a:p>
                      <a:pPr marL="112713" indent="-112713">
                        <a:buFont typeface="Arial" panose="020B0604020202020204" pitchFamily="34" charset="0"/>
                        <a:buChar char="•"/>
                      </a:pPr>
                      <a:r>
                        <a:rPr lang="es-ES_tradnl" sz="900" noProof="0" dirty="0" smtClean="0">
                          <a:solidFill>
                            <a:schemeClr val="tx1"/>
                          </a:solidFill>
                        </a:rPr>
                        <a:t>detalles</a:t>
                      </a:r>
                      <a:r>
                        <a:rPr lang="es-ES_tradnl" sz="900" baseline="0" noProof="0" dirty="0" smtClean="0">
                          <a:solidFill>
                            <a:schemeClr val="tx1"/>
                          </a:solidFill>
                        </a:rPr>
                        <a:t> _____</a:t>
                      </a:r>
                      <a:endParaRPr lang="es-ES_tradnl" sz="9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24322">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CCSS.ELA-LITERACY.W.3.2a</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writing a topic sentence for a text with no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writing a topic sentence for a text with no introduction, students need to be able to…</a:t>
                      </a:r>
                    </a:p>
                    <a:p>
                      <a:pPr marL="0" indent="0">
                        <a:buFont typeface="Wingdings" panose="05000000000000000000" pitchFamily="2" charset="2"/>
                        <a:buNone/>
                      </a:pPr>
                      <a:endParaRPr lang="en-US" sz="850" dirty="0" smtClean="0"/>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their own notes to gather information (with support).</a:t>
                      </a:r>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group related information that helps them connect ideas, details, facts and definitions that should be in a Topic Sentence (Main Idea).</a:t>
                      </a:r>
                      <a:endParaRPr lang="en-US" sz="850" baseline="0" dirty="0" smtClean="0"/>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know a Topic Sentence is a written summary of what the author wants a reader to know most (the Main Idea).</a:t>
                      </a:r>
                    </a:p>
                    <a:p>
                      <a:pPr marL="288925" marR="0" lvl="0" indent="-288925"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practice writing summary sentences and constructing a completed Topic Sentence (with support).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Note: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Model the</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I V F </a:t>
                      </a:r>
                      <a:r>
                        <a:rPr kumimoji="0" lang="en-US" sz="850" b="0" i="0" u="none" strike="noStrike" kern="1200" cap="none" spc="0" normalizeH="0" baseline="0" noProof="0" dirty="0" smtClean="0">
                          <a:ln>
                            <a:noFill/>
                          </a:ln>
                          <a:solidFill>
                            <a:prstClr val="black"/>
                          </a:solidFill>
                          <a:effectLst/>
                          <a:uLnTx/>
                          <a:uFillTx/>
                          <a:latin typeface="+mn-lt"/>
                          <a:ea typeface="+mn-ea"/>
                          <a:cs typeface="+mn-cs"/>
                        </a:rPr>
                        <a:t>strategy to write a basic Topic Sentence.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 – identify the subject (who or what)</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V – verb (what is the subject doing?)</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F – finish the thought</a:t>
                      </a: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topic sentence</a:t>
                      </a:r>
                    </a:p>
                    <a:p>
                      <a:pPr marL="171450" indent="-171450">
                        <a:buFont typeface="Arial" panose="020B0604020202020204" pitchFamily="34" charset="0"/>
                        <a:buChar char="•"/>
                      </a:pPr>
                      <a:r>
                        <a:rPr lang="en-US" sz="900" dirty="0" smtClean="0"/>
                        <a:t>group</a:t>
                      </a:r>
                    </a:p>
                    <a:p>
                      <a:pPr marL="171450" indent="-171450">
                        <a:buFont typeface="Arial" panose="020B0604020202020204" pitchFamily="34" charset="0"/>
                        <a:buChar char="•"/>
                      </a:pPr>
                      <a:r>
                        <a:rPr lang="en-US" sz="900" dirty="0" smtClean="0"/>
                        <a:t>related</a:t>
                      </a:r>
                    </a:p>
                    <a:p>
                      <a:pPr marL="171450" indent="-171450">
                        <a:buFont typeface="Arial" panose="020B0604020202020204" pitchFamily="34" charset="0"/>
                        <a:buChar char="•"/>
                      </a:pPr>
                      <a:r>
                        <a:rPr lang="en-US" sz="900" dirty="0" smtClean="0"/>
                        <a:t>details</a:t>
                      </a:r>
                    </a:p>
                    <a:p>
                      <a:pPr marL="171450" indent="-171450">
                        <a:buFont typeface="Arial" panose="020B0604020202020204" pitchFamily="34" charset="0"/>
                        <a:buChar char="•"/>
                      </a:pPr>
                      <a:r>
                        <a:rPr lang="en-US" sz="900" dirty="0" smtClean="0"/>
                        <a:t>facts</a:t>
                      </a:r>
                    </a:p>
                    <a:p>
                      <a:pPr marL="171450" indent="-171450">
                        <a:buFont typeface="Arial" panose="020B0604020202020204" pitchFamily="34" charset="0"/>
                        <a:buChar char="•"/>
                      </a:pPr>
                      <a:r>
                        <a:rPr lang="en-US" sz="900" dirty="0" smtClean="0"/>
                        <a:t>definitions</a:t>
                      </a:r>
                    </a:p>
                    <a:p>
                      <a:pPr marL="171450" indent="-171450">
                        <a:buFont typeface="Arial" panose="020B0604020202020204" pitchFamily="34" charset="0"/>
                        <a:buChar char="•"/>
                      </a:pPr>
                      <a:r>
                        <a:rPr lang="en-US" sz="900" dirty="0" smtClean="0"/>
                        <a:t>summary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grupo</a:t>
                      </a:r>
                    </a:p>
                    <a:p>
                      <a:pPr marL="171450" indent="-171450">
                        <a:buFont typeface="Arial" panose="020B0604020202020204" pitchFamily="34" charset="0"/>
                        <a:buChar char="•"/>
                      </a:pPr>
                      <a:r>
                        <a:rPr lang="es-ES_tradnl" sz="900" noProof="0" dirty="0" smtClean="0">
                          <a:solidFill>
                            <a:schemeClr val="tx1"/>
                          </a:solidFill>
                        </a:rPr>
                        <a:t>relacionado</a:t>
                      </a:r>
                    </a:p>
                    <a:p>
                      <a:pPr marL="171450" indent="-171450">
                        <a:buFont typeface="Arial" panose="020B0604020202020204" pitchFamily="34" charset="0"/>
                        <a:buChar char="•"/>
                      </a:pPr>
                      <a:r>
                        <a:rPr lang="es-ES_tradnl" sz="900" noProof="0" dirty="0" smtClean="0">
                          <a:solidFill>
                            <a:schemeClr val="tx1"/>
                          </a:solidFill>
                        </a:rPr>
                        <a:t>detalles</a:t>
                      </a: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definiciones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40254">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CCSS.ELA-LITERACY L.3.1 (read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English grammar and usage when writing or speaking.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using grammar correctly when writing a basic (simple) Topic Sentence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writing a basic topic sentence (IVF model) students need to be able to… (see complete TBEAR lesson)</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5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identify the noun or subject of the text. (I)</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the correct subject/verb agreement in the Topic Sentence. (V)</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use related noun, adjectives, pronouns and adverbs as needed to finish the Topic Sentence. (F)</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produce a variety of sentences types.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subject 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agreement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adjective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pronoun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adverb</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900" noProof="0" dirty="0" smtClean="0">
                          <a:solidFill>
                            <a:schemeClr val="tx1"/>
                          </a:solidFill>
                        </a:rPr>
                        <a:t>sujeto _____</a:t>
                      </a:r>
                    </a:p>
                    <a:p>
                      <a:pPr marL="171450" indent="-171450">
                        <a:buFont typeface="Arial" panose="020B0604020202020204" pitchFamily="34" charset="0"/>
                        <a:buChar char="•"/>
                      </a:pPr>
                      <a:r>
                        <a:rPr lang="es-ES_tradnl" sz="900" noProof="0" dirty="0" smtClean="0">
                          <a:solidFill>
                            <a:schemeClr val="tx1"/>
                          </a:solidFill>
                        </a:rPr>
                        <a:t>verbo</a:t>
                      </a:r>
                    </a:p>
                    <a:p>
                      <a:pPr marL="171450" indent="-171450">
                        <a:buFont typeface="Arial" panose="020B0604020202020204" pitchFamily="34" charset="0"/>
                        <a:buChar char="•"/>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adjetivos</a:t>
                      </a:r>
                    </a:p>
                    <a:p>
                      <a:pPr marL="171450" indent="-171450">
                        <a:buFont typeface="Arial" panose="020B0604020202020204" pitchFamily="34" charset="0"/>
                        <a:buChar char="•"/>
                      </a:pPr>
                      <a:r>
                        <a:rPr lang="es-ES_tradnl" sz="900" noProof="0" dirty="0" smtClean="0">
                          <a:solidFill>
                            <a:schemeClr val="tx1"/>
                          </a:solidFill>
                        </a:rPr>
                        <a:t>pronombre</a:t>
                      </a:r>
                    </a:p>
                    <a:p>
                      <a:pPr marL="171450" indent="-171450">
                        <a:buFont typeface="Arial" panose="020B0604020202020204" pitchFamily="34" charset="0"/>
                        <a:buChar char="•"/>
                      </a:pPr>
                      <a:r>
                        <a:rPr lang="es-ES_tradnl" sz="900" noProof="0" dirty="0" smtClean="0">
                          <a:solidFill>
                            <a:schemeClr val="tx1"/>
                          </a:solidFill>
                        </a:rPr>
                        <a:t>adverbio</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CCSS.ELA-LITERACY.L.3.4</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5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 and phrases based on grade 3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5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in reference to writing a more Meaningful Topic Sentence</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50" b="0" i="1" u="none" strike="noStrike" kern="1200" cap="none" spc="0" normalizeH="0" baseline="0" noProof="0" dirty="0" smtClean="0">
                          <a:ln>
                            <a:noFill/>
                          </a:ln>
                          <a:solidFill>
                            <a:schemeClr val="tx1"/>
                          </a:solidFill>
                          <a:effectLst/>
                          <a:uLnTx/>
                          <a:uFillTx/>
                          <a:latin typeface="+mn-lt"/>
                          <a:ea typeface="+mn-ea"/>
                          <a:cs typeface="+mn-cs"/>
                        </a:rPr>
                        <a:t>Note:  Writing meaningful sentences independently begins in grade 3 with support</a:t>
                      </a:r>
                      <a:r>
                        <a:rPr kumimoji="0" lang="en-US" sz="850" b="0" i="0" u="none" strike="noStrike" kern="1200" cap="none" spc="0" normalizeH="0" baseline="0" noProof="0" dirty="0" smtClean="0">
                          <a:ln>
                            <a:noFill/>
                          </a:ln>
                          <a:solidFill>
                            <a:schemeClr val="tx1"/>
                          </a:solidFill>
                          <a:effectLst/>
                          <a:uLnTx/>
                          <a:uFillTx/>
                          <a:latin typeface="+mn-lt"/>
                          <a:ea typeface="+mn-ea"/>
                          <a:cs typeface="+mn-cs"/>
                        </a:rPr>
                        <a: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50" b="1" i="1" u="none" strike="noStrike" kern="1200" cap="none" spc="0" normalizeH="0" baseline="0" noProof="0" dirty="0" smtClean="0">
                          <a:ln>
                            <a:noFill/>
                          </a:ln>
                          <a:solidFill>
                            <a:prstClr val="black"/>
                          </a:solidFill>
                          <a:effectLst/>
                          <a:uLnTx/>
                          <a:uFillTx/>
                          <a:latin typeface="+mn-lt"/>
                          <a:ea typeface="+mn-ea"/>
                          <a:cs typeface="+mn-cs"/>
                        </a:rPr>
                        <a:t>When students write a Meaningful Topic Sentence about a topic they need to be able to… (see complete TBEAR lesson)</a:t>
                      </a:r>
                      <a:endParaRPr kumimoji="0" lang="en-US" sz="850" b="1" i="1"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850" dirty="0" smtClean="0"/>
                    </a:p>
                    <a:p>
                      <a:pPr marL="285750" indent="-285750">
                        <a:buFont typeface="Wingdings" panose="05000000000000000000" pitchFamily="2" charset="2"/>
                        <a:buChar char="q"/>
                      </a:pPr>
                      <a:r>
                        <a:rPr lang="en-US" sz="850" dirty="0" smtClean="0"/>
                        <a:t>understand that a Meaningful Sentences gives the reader more contextual clues to help the reader clarify the meaning of new or unknown words.</a:t>
                      </a:r>
                    </a:p>
                    <a:p>
                      <a:pPr marL="285750" indent="-285750">
                        <a:buFont typeface="Wingdings" panose="05000000000000000000" pitchFamily="2" charset="2"/>
                        <a:buChar char="q"/>
                      </a:pPr>
                      <a:r>
                        <a:rPr lang="en-US" sz="850" dirty="0" smtClean="0"/>
                        <a:t>find words explicitly from the text that define or describe the topic in more specific ways</a:t>
                      </a:r>
                      <a:r>
                        <a:rPr lang="en-US" sz="850" baseline="0" dirty="0" smtClean="0"/>
                        <a:t> .</a:t>
                      </a:r>
                    </a:p>
                    <a:p>
                      <a:pPr marL="285750" indent="-285750">
                        <a:buFont typeface="Wingdings" panose="05000000000000000000" pitchFamily="2" charset="2"/>
                        <a:buChar char="q"/>
                      </a:pPr>
                      <a:r>
                        <a:rPr lang="en-US" sz="850" baseline="0" dirty="0" smtClean="0"/>
                        <a:t>use context clues to  clarify meaning as a writing strategy.</a:t>
                      </a:r>
                      <a:endParaRPr lang="en-US" sz="850" dirty="0" smtClean="0"/>
                    </a:p>
                    <a:p>
                      <a:pPr marL="287338" marR="0" lvl="0" indent="-2873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select precise vocabulary that tells what the author wants the reader to know MOST about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900" dirty="0" smtClean="0"/>
                        <a:t>meaningful sentence</a:t>
                      </a:r>
                    </a:p>
                    <a:p>
                      <a:pPr marL="171450" indent="-171450">
                        <a:buFont typeface="Arial" panose="020B0604020202020204" pitchFamily="34" charset="0"/>
                        <a:buChar char="•"/>
                      </a:pPr>
                      <a:r>
                        <a:rPr lang="en-US" sz="900" dirty="0" smtClean="0"/>
                        <a:t>context clues</a:t>
                      </a:r>
                    </a:p>
                    <a:p>
                      <a:pPr marL="171450" indent="-171450">
                        <a:buFont typeface="Arial" panose="020B0604020202020204" pitchFamily="34" charset="0"/>
                        <a:buChar char="•"/>
                      </a:pPr>
                      <a:r>
                        <a:rPr lang="en-US" sz="900" dirty="0" smtClean="0"/>
                        <a:t>explicitly</a:t>
                      </a:r>
                    </a:p>
                    <a:p>
                      <a:pPr marL="171450" indent="-171450">
                        <a:buFont typeface="Arial" panose="020B0604020202020204" pitchFamily="34" charset="0"/>
                        <a:buChar char="•"/>
                      </a:pPr>
                      <a:r>
                        <a:rPr lang="en-US" sz="900" dirty="0" smtClean="0"/>
                        <a:t>define</a:t>
                      </a:r>
                    </a:p>
                    <a:p>
                      <a:pPr marL="171450" indent="-171450">
                        <a:buFont typeface="Arial" panose="020B0604020202020204" pitchFamily="34" charset="0"/>
                        <a:buChar char="•"/>
                      </a:pPr>
                      <a:r>
                        <a:rPr lang="en-US" sz="900" dirty="0" smtClean="0"/>
                        <a:t>describe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_____ contexto</a:t>
                      </a:r>
                    </a:p>
                    <a:p>
                      <a:pPr marL="171450" indent="-171450">
                        <a:buFont typeface="Arial" panose="020B0604020202020204" pitchFamily="34" charset="0"/>
                        <a:buChar char="•"/>
                      </a:pPr>
                      <a:r>
                        <a:rPr lang="es-ES_tradnl" sz="900" noProof="0" dirty="0" smtClean="0">
                          <a:solidFill>
                            <a:schemeClr val="tx1"/>
                          </a:solidFill>
                        </a:rPr>
                        <a:t>explicitamente</a:t>
                      </a:r>
                    </a:p>
                    <a:p>
                      <a:pPr marL="171450" indent="-171450">
                        <a:buFont typeface="Arial" panose="020B0604020202020204" pitchFamily="34" charset="0"/>
                        <a:buChar char="•"/>
                      </a:pPr>
                      <a:r>
                        <a:rPr lang="es-ES_tradnl" sz="900" noProof="0" dirty="0" smtClean="0">
                          <a:solidFill>
                            <a:schemeClr val="tx1"/>
                          </a:solidFill>
                        </a:rPr>
                        <a:t>definir</a:t>
                      </a:r>
                    </a:p>
                    <a:p>
                      <a:pPr marL="171450" indent="-171450">
                        <a:buFont typeface="Arial" panose="020B0604020202020204" pitchFamily="34" charset="0"/>
                        <a:buChar char="•"/>
                      </a:pPr>
                      <a:r>
                        <a:rPr lang="es-ES_tradnl" sz="900" noProof="0" dirty="0" smtClean="0">
                          <a:solidFill>
                            <a:schemeClr val="tx1"/>
                          </a:solidFill>
                        </a:rPr>
                        <a:t>describir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28601">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29</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35637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106AFE-017A-4B10-8C59-6A35C2B2E226}" type="slidenum">
              <a:rPr lang="en-US" smtClean="0"/>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10562250"/>
              </p:ext>
            </p:extLst>
          </p:nvPr>
        </p:nvGraphicFramePr>
        <p:xfrm>
          <a:off x="402805" y="525890"/>
          <a:ext cx="7232611" cy="7895844"/>
        </p:xfrm>
        <a:graphic>
          <a:graphicData uri="http://schemas.openxmlformats.org/drawingml/2006/table">
            <a:tbl>
              <a:tblPr firstRow="1" bandRow="1">
                <a:tableStyleId>{5C22544A-7EE6-4342-B048-85BDC9FD1C3A}</a:tableStyleId>
              </a:tblPr>
              <a:tblGrid>
                <a:gridCol w="7232611"/>
              </a:tblGrid>
              <a:tr h="502920">
                <a:tc>
                  <a:txBody>
                    <a:bodyPr/>
                    <a:lstStyle/>
                    <a:p>
                      <a:pPr algn="ctr"/>
                      <a:r>
                        <a:rPr lang="en-US" sz="2600" b="1" dirty="0" smtClean="0">
                          <a:solidFill>
                            <a:schemeClr val="tx1"/>
                          </a:solidFill>
                        </a:rPr>
                        <a:t>Introduction to K – 6 Generic Lessons</a:t>
                      </a:r>
                      <a:endParaRPr lang="en-US" sz="2600" b="1" dirty="0">
                        <a:solidFill>
                          <a:schemeClr val="tx1"/>
                        </a:solidFill>
                      </a:endParaRPr>
                    </a:p>
                  </a:txBody>
                  <a:tcPr marL="103632" marR="103632" marT="50292" marB="50292" anchor="ctr">
                    <a:solidFill>
                      <a:schemeClr val="bg1"/>
                    </a:solidFill>
                  </a:tcPr>
                </a:tc>
              </a:tr>
              <a:tr h="7392924">
                <a:tc>
                  <a:txBody>
                    <a:bodyPr/>
                    <a:lstStyle/>
                    <a:p>
                      <a:r>
                        <a:rPr lang="en-US" sz="1500" b="1" dirty="0" smtClean="0">
                          <a:solidFill>
                            <a:schemeClr val="tx1"/>
                          </a:solidFill>
                        </a:rPr>
                        <a:t>What is TBEAR?</a:t>
                      </a:r>
                    </a:p>
                    <a:p>
                      <a:r>
                        <a:rPr lang="en-US" sz="1200" b="0" dirty="0" smtClean="0">
                          <a:solidFill>
                            <a:schemeClr val="tx1"/>
                          </a:solidFill>
                        </a:rPr>
                        <a:t>TBEAR is a writing strategy.  The acronym helps students remember to include the necessary elements in</a:t>
                      </a:r>
                      <a:r>
                        <a:rPr lang="en-US" sz="1200" b="0" baseline="0" dirty="0" smtClean="0">
                          <a:solidFill>
                            <a:schemeClr val="tx1"/>
                          </a:solidFill>
                        </a:rPr>
                        <a:t> creating a well-developed paragraph.  This can be one paragraph or a complete development of ideas in several paragraphs as part of an essay.</a:t>
                      </a:r>
                    </a:p>
                    <a:p>
                      <a:r>
                        <a:rPr lang="en-US" sz="1200" b="1" i="0" u="sng" kern="1200" dirty="0" smtClean="0">
                          <a:solidFill>
                            <a:schemeClr val="accent4">
                              <a:lumMod val="75000"/>
                            </a:schemeClr>
                          </a:solidFill>
                          <a:effectLst/>
                          <a:latin typeface="+mn-lt"/>
                          <a:ea typeface="+mn-ea"/>
                          <a:cs typeface="+mn-cs"/>
                        </a:rPr>
                        <a:t>T</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Topic Sentence</a:t>
                      </a:r>
                      <a:r>
                        <a:rPr lang="en-US" sz="1200" b="0" i="0" kern="1200" dirty="0" smtClean="0">
                          <a:solidFill>
                            <a:schemeClr val="dk1"/>
                          </a:solidFill>
                          <a:effectLst/>
                          <a:latin typeface="+mn-lt"/>
                          <a:ea typeface="+mn-ea"/>
                          <a:cs typeface="+mn-cs"/>
                        </a:rPr>
                        <a:t>  </a:t>
                      </a:r>
                    </a:p>
                    <a:p>
                      <a:r>
                        <a:rPr lang="en-US" sz="1200" b="1" i="0" u="sng" kern="1200" dirty="0" smtClean="0">
                          <a:solidFill>
                            <a:srgbClr val="0070C0"/>
                          </a:solidFill>
                          <a:effectLst/>
                          <a:latin typeface="+mn-lt"/>
                          <a:ea typeface="+mn-ea"/>
                          <a:cs typeface="+mn-cs"/>
                        </a:rPr>
                        <a:t>B</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Brief Explanation/Bridge to Examples</a:t>
                      </a:r>
                      <a:r>
                        <a:rPr lang="en-US" sz="1200" b="0" i="0" kern="1200" dirty="0" smtClean="0">
                          <a:solidFill>
                            <a:schemeClr val="dk1"/>
                          </a:solidFill>
                          <a:effectLst/>
                          <a:latin typeface="+mn-lt"/>
                          <a:ea typeface="+mn-ea"/>
                          <a:cs typeface="+mn-cs"/>
                        </a:rPr>
                        <a:t> </a:t>
                      </a:r>
                    </a:p>
                    <a:p>
                      <a:r>
                        <a:rPr lang="en-US" sz="1200" b="1" i="0" u="sng" kern="1200" dirty="0" smtClean="0">
                          <a:solidFill>
                            <a:srgbClr val="00B050"/>
                          </a:solidFill>
                          <a:effectLst/>
                          <a:latin typeface="+mn-lt"/>
                          <a:ea typeface="+mn-ea"/>
                          <a:cs typeface="+mn-cs"/>
                        </a:rPr>
                        <a:t>E</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Examples\Evidence</a:t>
                      </a:r>
                      <a:r>
                        <a:rPr lang="en-US" sz="1200" b="0" i="0" kern="1200" dirty="0" smtClean="0">
                          <a:solidFill>
                            <a:schemeClr val="dk1"/>
                          </a:solidFill>
                          <a:effectLst/>
                          <a:latin typeface="+mn-lt"/>
                          <a:ea typeface="+mn-ea"/>
                          <a:cs typeface="+mn-cs"/>
                        </a:rPr>
                        <a:t>  </a:t>
                      </a:r>
                    </a:p>
                    <a:p>
                      <a:r>
                        <a:rPr lang="en-US" sz="1200" b="1" i="0" u="sng" kern="1200" dirty="0" smtClean="0">
                          <a:solidFill>
                            <a:schemeClr val="accent2">
                              <a:lumMod val="75000"/>
                            </a:schemeClr>
                          </a:solidFill>
                          <a:effectLst/>
                          <a:latin typeface="+mn-lt"/>
                          <a:ea typeface="+mn-ea"/>
                          <a:cs typeface="+mn-cs"/>
                        </a:rPr>
                        <a:t>A</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Analysis</a:t>
                      </a:r>
                      <a:r>
                        <a:rPr lang="en-US" sz="1200" b="0" i="0" kern="1200" dirty="0" smtClean="0">
                          <a:solidFill>
                            <a:schemeClr val="dk1"/>
                          </a:solidFill>
                          <a:effectLst/>
                          <a:latin typeface="+mn-lt"/>
                          <a:ea typeface="+mn-ea"/>
                          <a:cs typeface="+mn-cs"/>
                        </a:rPr>
                        <a:t>  </a:t>
                      </a:r>
                    </a:p>
                    <a:p>
                      <a:r>
                        <a:rPr lang="en-US" sz="1200" b="1" i="0" u="sng" kern="1200" dirty="0" smtClean="0">
                          <a:solidFill>
                            <a:srgbClr val="C00000"/>
                          </a:solidFill>
                          <a:effectLst/>
                          <a:latin typeface="+mn-lt"/>
                          <a:ea typeface="+mn-ea"/>
                          <a:cs typeface="+mn-cs"/>
                        </a:rPr>
                        <a:t>R</a:t>
                      </a:r>
                      <a:r>
                        <a:rPr lang="en-US" sz="1200" b="0" i="0" kern="1200" dirty="0" smtClean="0">
                          <a:solidFill>
                            <a:schemeClr val="dk1"/>
                          </a:solidFill>
                          <a:effectLst/>
                          <a:latin typeface="+mn-lt"/>
                          <a:ea typeface="+mn-ea"/>
                          <a:cs typeface="+mn-cs"/>
                        </a:rPr>
                        <a:t>- </a:t>
                      </a:r>
                      <a:r>
                        <a:rPr lang="en-US" sz="1200" b="1" i="0" kern="1200" dirty="0" smtClean="0">
                          <a:solidFill>
                            <a:schemeClr val="dk1"/>
                          </a:solidFill>
                          <a:effectLst/>
                          <a:latin typeface="+mn-lt"/>
                          <a:ea typeface="+mn-ea"/>
                          <a:cs typeface="+mn-cs"/>
                        </a:rPr>
                        <a:t>Recall/Reflect/Relate</a:t>
                      </a:r>
                      <a:r>
                        <a:rPr lang="en-US" sz="1200" b="0" i="0" kern="1200" dirty="0" smtClean="0">
                          <a:solidFill>
                            <a:schemeClr val="dk1"/>
                          </a:solidFill>
                          <a:effectLst/>
                          <a:latin typeface="+mn-lt"/>
                          <a:ea typeface="+mn-ea"/>
                          <a:cs typeface="+mn-cs"/>
                        </a:rPr>
                        <a:t> </a:t>
                      </a:r>
                    </a:p>
                    <a:p>
                      <a:endParaRPr lang="en-US" sz="900" b="0" i="0" kern="1200" dirty="0" smtClean="0">
                        <a:solidFill>
                          <a:schemeClr val="dk1"/>
                        </a:solidFill>
                        <a:effectLst/>
                        <a:latin typeface="+mn-lt"/>
                        <a:ea typeface="+mn-ea"/>
                        <a:cs typeface="+mn-cs"/>
                      </a:endParaRPr>
                    </a:p>
                    <a:p>
                      <a:r>
                        <a:rPr lang="en-US" sz="1500" b="1" i="0" kern="1200" dirty="0" smtClean="0">
                          <a:solidFill>
                            <a:schemeClr val="dk1"/>
                          </a:solidFill>
                          <a:effectLst/>
                          <a:latin typeface="+mn-lt"/>
                          <a:ea typeface="+mn-ea"/>
                          <a:cs typeface="+mn-cs"/>
                        </a:rPr>
                        <a:t>Where did TBEAR come from</a:t>
                      </a:r>
                      <a:r>
                        <a:rPr lang="en-US" sz="1500" b="0" i="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 2010 Karin Hess adapted T-BEAR </a:t>
                      </a:r>
                      <a:r>
                        <a:rPr lang="en-US" sz="1200" b="0" baseline="0" dirty="0" smtClean="0">
                          <a:solidFill>
                            <a:schemeClr val="tx1"/>
                          </a:solidFill>
                        </a:rPr>
                        <a:t> (</a:t>
                      </a:r>
                      <a:r>
                        <a:rPr lang="en-US" sz="1200" b="0" i="1" dirty="0" smtClean="0">
                          <a:solidFill>
                            <a:schemeClr val="tx1"/>
                          </a:solidFill>
                        </a:rPr>
                        <a:t>Local Assessment Toolkit: </a:t>
                      </a:r>
                      <a:r>
                        <a:rPr lang="en-US" sz="1200" b="0" dirty="0" smtClean="0">
                          <a:solidFill>
                            <a:schemeClr val="tx1"/>
                          </a:solidFill>
                        </a:rPr>
                        <a:t>Cognitive Rigor &amp; Writing)</a:t>
                      </a:r>
                      <a:r>
                        <a:rPr lang="en-US" sz="1200" b="0" baseline="0" dirty="0" smtClean="0">
                          <a:solidFill>
                            <a:schemeClr val="tx1"/>
                          </a:solidFill>
                        </a:rPr>
                        <a:t> </a:t>
                      </a:r>
                      <a:r>
                        <a:rPr kumimoji="0" lang="en-US" sz="1200" b="1" i="0" u="none" strike="noStrike" kern="1200" cap="none" spc="0" normalizeH="0" baseline="0" noProof="0" dirty="0" smtClean="0">
                          <a:ln>
                            <a:noFill/>
                          </a:ln>
                          <a:solidFill>
                            <a:prstClr val="black"/>
                          </a:solidFill>
                          <a:effectLst/>
                          <a:uLnTx/>
                          <a:uFillTx/>
                          <a:latin typeface="+mn-lt"/>
                          <a:ea typeface="+mn-ea"/>
                          <a:cs typeface="+mn-cs"/>
                          <a:hlinkClick r:id="rId2"/>
                        </a:rPr>
                        <a:t>Hess Original RTBEAR Graphic Organizer</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lang="en-US" sz="1200" b="0" dirty="0" smtClean="0">
                          <a:solidFill>
                            <a:schemeClr val="tx1"/>
                          </a:solidFill>
                        </a:rPr>
                        <a:t>Since then TBEAR has</a:t>
                      </a:r>
                      <a:r>
                        <a:rPr lang="en-US" sz="1200" b="0" baseline="0" dirty="0" smtClean="0">
                          <a:solidFill>
                            <a:schemeClr val="tx1"/>
                          </a:solidFill>
                        </a:rPr>
                        <a:t> been used across many school districts across many states from kindergarten through college.  Researched conducted by Dr.  Fallen Thomen from the University of California </a:t>
                      </a:r>
                      <a:r>
                        <a:rPr lang="en-US" sz="1200" b="0" i="0" kern="1200" dirty="0" smtClean="0">
                          <a:solidFill>
                            <a:schemeClr val="dk1"/>
                          </a:solidFill>
                          <a:effectLst/>
                          <a:latin typeface="+mn-lt"/>
                          <a:ea typeface="+mn-ea"/>
                          <a:cs typeface="+mn-cs"/>
                        </a:rPr>
                        <a:t>revealed that “Student outcome achievement data reveal higher overall scores on T-BEAR paragraph elements resulting in increased cohesion and overall more articulate literary response essays.</a:t>
                      </a:r>
                      <a:r>
                        <a:rPr lang="en-US" sz="1200" b="0" i="0" kern="1200" baseline="0" dirty="0" smtClean="0">
                          <a:solidFill>
                            <a:schemeClr val="dk1"/>
                          </a:solidFill>
                          <a:effectLst/>
                          <a:latin typeface="+mn-lt"/>
                          <a:ea typeface="+mn-ea"/>
                          <a:cs typeface="+mn-cs"/>
                        </a:rPr>
                        <a:t>” 1</a:t>
                      </a:r>
                      <a:endParaRPr lang="en-US" sz="1100" b="0"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i="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kern="1200" dirty="0" smtClean="0">
                          <a:solidFill>
                            <a:schemeClr val="dk1"/>
                          </a:solidFill>
                          <a:effectLst/>
                          <a:latin typeface="+mn-lt"/>
                          <a:ea typeface="+mn-ea"/>
                          <a:cs typeface="+mn-cs"/>
                        </a:rPr>
                        <a:t>Will</a:t>
                      </a:r>
                      <a:r>
                        <a:rPr lang="en-US" sz="1500" b="1" i="0" kern="1200" baseline="0" dirty="0" smtClean="0">
                          <a:solidFill>
                            <a:schemeClr val="dk1"/>
                          </a:solidFill>
                          <a:effectLst/>
                          <a:latin typeface="+mn-lt"/>
                          <a:ea typeface="+mn-ea"/>
                          <a:cs typeface="+mn-cs"/>
                        </a:rPr>
                        <a:t> TBEAR change my writing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TBEAR is not and does not replace current successful writing instruction.</a:t>
                      </a:r>
                      <a:r>
                        <a:rPr lang="en-US" sz="1200" b="0" baseline="0" dirty="0" smtClean="0">
                          <a:solidFill>
                            <a:schemeClr val="tx1"/>
                          </a:solidFill>
                        </a:rPr>
                        <a:t> It is a strategy teachers can use to structure their existing writing instruction. However, the complexity of the writing tasks have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Writing has become an extension of reading. Today’s standards emphasize using evidence from texts to “Present careful analyses, well-defended claims and clear information.  Writing is no longer based solely on prior knowledge and experience.” 2  TBEAR addresses each element of writing as well as the analyses of information students must now present in their writing</a:t>
                      </a:r>
                      <a:r>
                        <a:rPr lang="en-US" sz="1300" b="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baseline="0" dirty="0" smtClean="0">
                          <a:solidFill>
                            <a:schemeClr val="tx1"/>
                          </a:solidFill>
                        </a:rPr>
                        <a:t>Why were the TBEAR Lessons developed in this document?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TBEAR writing lessons have been developed and tried by a team of educators who wanted to support and integrate the TBEAR strategy into their everyday writing instruction.   Although TBEAR is  a strategy,  it has been structured with more complex tasks from Reading Analyses to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prstClr val="black"/>
                          </a:solidFill>
                          <a:effectLst/>
                          <a:uLnTx/>
                          <a:uFillTx/>
                          <a:latin typeface="+mn-lt"/>
                          <a:ea typeface="+mn-ea"/>
                          <a:cs typeface="+mn-cs"/>
                        </a:rPr>
                        <a:t>How are the TBEAR Lessons organized?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follow the continuum from reading, revising and writing which parallels the complexity levels of the depths of knowledge (DOK) as well as standardized assessment scaffolds to prepare students to complete a full written composition as part of a performance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Each lesson focuses on an objective aligned to a prompt, standard and DOK level. Students review and are introduced to the lesson’s concepts through reading and activities.  The objective is revisited at the end of each lesson and notes are recorded on the TBEAR Graphic Organizer.</a:t>
                      </a:r>
                    </a:p>
                  </a:txBody>
                  <a:tcPr marL="103632" marR="103632" marT="50292" marB="50292">
                    <a:solidFill>
                      <a:schemeClr val="bg1"/>
                    </a:solidFill>
                  </a:tcPr>
                </a:tc>
              </a:tr>
            </a:tbl>
          </a:graphicData>
        </a:graphic>
      </p:graphicFrame>
      <p:sp>
        <p:nvSpPr>
          <p:cNvPr id="3" name="Date Placeholder 2"/>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Tree>
    <p:extLst>
      <p:ext uri="{BB962C8B-B14F-4D97-AF65-F5344CB8AC3E}">
        <p14:creationId xmlns:p14="http://schemas.microsoft.com/office/powerpoint/2010/main" val="132981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7148211"/>
              </p:ext>
            </p:extLst>
          </p:nvPr>
        </p:nvGraphicFramePr>
        <p:xfrm>
          <a:off x="144049" y="700701"/>
          <a:ext cx="7450120" cy="5690001"/>
        </p:xfrm>
        <a:graphic>
          <a:graphicData uri="http://schemas.openxmlformats.org/drawingml/2006/table">
            <a:tbl>
              <a:tblPr firstRow="1" bandRow="1">
                <a:tableStyleId>{5C22544A-7EE6-4342-B048-85BDC9FD1C3A}</a:tableStyleId>
              </a:tblPr>
              <a:tblGrid>
                <a:gridCol w="3141592"/>
                <a:gridCol w="4308528"/>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6 PART 2</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Writing the Topic Sentence</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of a Brief Text </a:t>
                      </a:r>
                    </a:p>
                    <a:p>
                      <a:pPr marL="0" marR="0" lvl="0" indent="0" algn="ctr" defTabSz="77724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Lesson 6 – Part 2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How do third grade students write a Basic Topic Sentence?</a:t>
                      </a:r>
                    </a:p>
                    <a:p>
                      <a:pPr marL="5715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6 – Part </a:t>
                      </a:r>
                      <a:r>
                        <a:rPr kumimoji="0" lang="en-US" sz="1400" b="1" i="0" u="none" strike="noStrike" kern="1200" cap="none" spc="0" normalizeH="0" baseline="0" noProof="0" dirty="0" smtClean="0">
                          <a:ln>
                            <a:noFill/>
                          </a:ln>
                          <a:solidFill>
                            <a:srgbClr val="C00000"/>
                          </a:solidFill>
                          <a:effectLst/>
                          <a:uLnTx/>
                          <a:uFillTx/>
                          <a:latin typeface="+mn-lt"/>
                          <a:ea typeface="+mn-ea"/>
                          <a:cs typeface="+mn-cs"/>
                        </a:rPr>
                        <a:t>2: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Standards RI.1 , L.1, L.4–   W.2</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a Topic Sentence that explains what the author wants the reader to know MOST about a topic</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b="1" dirty="0" smtClean="0"/>
                        <a:t>Writing</a:t>
                      </a:r>
                      <a:r>
                        <a:rPr lang="en-US" b="1" baseline="0" dirty="0" smtClean="0"/>
                        <a:t> Strategies in TBEAR</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3</a:t>
                      </a:r>
                      <a:r>
                        <a:rPr lang="en-US" b="1" baseline="30000" dirty="0" smtClean="0">
                          <a:solidFill>
                            <a:srgbClr val="C00000"/>
                          </a:solidFill>
                        </a:rPr>
                        <a:t>rd</a:t>
                      </a:r>
                      <a:r>
                        <a:rPr lang="en-US" b="1" baseline="0" dirty="0" smtClean="0">
                          <a:solidFill>
                            <a:srgbClr val="C00000"/>
                          </a:solidFill>
                        </a:rPr>
                        <a:t> </a:t>
                      </a:r>
                      <a:r>
                        <a:rPr lang="en-US" b="1" dirty="0" smtClean="0"/>
                        <a:t>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3 Parts of an Introduction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that when writing, an introduction needs to have an identifiable topic within a written Topic Sentence, and a Bridge ( Background Knowledge and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from the K/N and Topic Tally Charts) This is done during a reading of the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take “thinking notes,” about what the author wants the reader to know the MOST about the Topic (to prepare to write a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verify if the Topic Tally or K/N chart provided clues for their notes or ideas.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Writing a </a:t>
                      </a:r>
                      <a:r>
                        <a:rPr kumimoji="0" lang="en-US" sz="1000" b="1" i="0" u="none" strike="noStrike" kern="1200" cap="none" spc="0" normalizeH="0" baseline="0" noProof="0" dirty="0" smtClean="0">
                          <a:ln>
                            <a:noFill/>
                          </a:ln>
                          <a:solidFill>
                            <a:srgbClr val="C00000"/>
                          </a:solidFill>
                          <a:effectLst/>
                          <a:uLnTx/>
                          <a:uFillTx/>
                          <a:latin typeface="+mn-lt"/>
                          <a:ea typeface="+mn-ea"/>
                          <a:cs typeface="+mn-cs"/>
                        </a:rPr>
                        <a:t>Basic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Sentence (Teacher Model) – IVF Model</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Students in grade 3 should be able to write a Basic Topic Sentence independently.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know that a Basic Topic  Sentence (with IVF), is a  Main Idea summary.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the IVF graphic organizer after reading/annotating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the Topic in the Topic Tally parts of speech sorting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select an appropriate verb from the Topic Tally parts of speech sorting chart.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finish the thought that connects the topic and the verb (with some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0408">
                <a:tc>
                  <a:txBody>
                    <a:bodyPr/>
                    <a:lstStyle/>
                    <a:p>
                      <a:pPr marL="171450" indent="-171450">
                        <a:buFont typeface="Arial" panose="020B0604020202020204" pitchFamily="34" charset="0"/>
                        <a:buChar char="•"/>
                      </a:pPr>
                      <a:r>
                        <a:rPr lang="en-US" sz="950" b="0" dirty="0" smtClean="0">
                          <a:solidFill>
                            <a:schemeClr val="tx1"/>
                          </a:solidFill>
                        </a:rPr>
                        <a:t>Writing a </a:t>
                      </a:r>
                      <a:r>
                        <a:rPr lang="en-US" sz="950" b="1" dirty="0" smtClean="0">
                          <a:solidFill>
                            <a:srgbClr val="C00000"/>
                          </a:solidFill>
                        </a:rPr>
                        <a:t>Meaningful </a:t>
                      </a:r>
                      <a:r>
                        <a:rPr lang="en-US" sz="950" b="0" dirty="0" smtClean="0">
                          <a:solidFill>
                            <a:schemeClr val="tx1"/>
                          </a:solidFill>
                        </a:rPr>
                        <a:t>Topic Sentence</a:t>
                      </a:r>
                      <a:r>
                        <a:rPr lang="en-US" sz="950" b="0" baseline="0" dirty="0" smtClean="0">
                          <a:solidFill>
                            <a:schemeClr val="tx1"/>
                          </a:solidFill>
                        </a:rPr>
                        <a:t> </a:t>
                      </a:r>
                      <a:r>
                        <a:rPr lang="en-US" sz="950" b="0" dirty="0" smtClean="0">
                          <a:solidFill>
                            <a:schemeClr val="tx1"/>
                          </a:solidFill>
                        </a:rPr>
                        <a:t>(Teacher</a:t>
                      </a:r>
                      <a:r>
                        <a:rPr lang="en-US" sz="950" b="0" baseline="0" dirty="0" smtClean="0">
                          <a:solidFill>
                            <a:schemeClr val="tx1"/>
                          </a:solidFill>
                        </a:rPr>
                        <a:t> Model)</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Note:  students in grades K – 2 have not written a meaningful sentence</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t>
                      </a:r>
                    </a:p>
                    <a:p>
                      <a:pPr marL="0" indent="0">
                        <a:buFont typeface="Arial" panose="020B0604020202020204" pitchFamily="34" charset="0"/>
                        <a:buNone/>
                      </a:pPr>
                      <a:endParaRPr lang="en-US" sz="950" b="0" baseline="0" dirty="0" smtClean="0">
                        <a:solidFill>
                          <a:schemeClr val="tx1"/>
                        </a:solidFill>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the purpose of a Meaningful Topic Sentence is to add more contextual understanding or clarification about the Topic.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change their IVF Topic Sentence to a Meaningful 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 Meaningful Topic Sentence with </a:t>
                      </a:r>
                      <a:r>
                        <a:rPr kumimoji="0" lang="en-US" sz="1000" b="1" i="0" u="sng" strike="noStrike" kern="1200" cap="none" spc="0" normalizeH="0" baseline="0" noProof="0" dirty="0" smtClean="0">
                          <a:ln>
                            <a:noFill/>
                          </a:ln>
                          <a:solidFill>
                            <a:prstClr val="black"/>
                          </a:solidFill>
                          <a:effectLst/>
                          <a:uLnTx/>
                          <a:uFillTx/>
                          <a:latin typeface="+mn-lt"/>
                          <a:ea typeface="+mn-ea"/>
                          <a:cs typeface="+mn-cs"/>
                        </a:rPr>
                        <a:t>much support</a:t>
                      </a:r>
                      <a:r>
                        <a:rPr kumimoji="0" lang="en-US" sz="10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and with a partner!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21145">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000" dirty="0" smtClean="0"/>
                        <a:t>record their final</a:t>
                      </a:r>
                      <a:r>
                        <a:rPr lang="en-US" sz="1000" baseline="0" dirty="0" smtClean="0"/>
                        <a:t> Meaningful Topic Sentence.</a:t>
                      </a:r>
                      <a:endParaRPr lang="en-US" sz="1000" dirty="0" smtClean="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23701">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smtClean="0"/>
                        <a:t>From</a:t>
                      </a:r>
                      <a:r>
                        <a:rPr lang="en-US" sz="1000" b="1" baseline="0" dirty="0" smtClean="0"/>
                        <a:t> the Field</a:t>
                      </a:r>
                      <a:r>
                        <a:rPr lang="en-US" sz="1000" baseline="0" dirty="0" smtClean="0"/>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Introduce meaningful sentence examples as a guide. </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Introduce one at a time depending on the class.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Students can continue to use the Revision Bookmarks as a checklist for knowing what a good Topic Sentence looks like.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In any of the lessons and/or strategies have students work Independently, in small groups, or as a class depending on where teacher is with the gradual release of instruction in the classroom.</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30</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023241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31</a:t>
            </a:fld>
            <a:endParaRPr lang="en-US" dirty="0"/>
          </a:p>
        </p:txBody>
      </p:sp>
      <p:sp>
        <p:nvSpPr>
          <p:cNvPr id="7" name="TextBox 6"/>
          <p:cNvSpPr txBox="1"/>
          <p:nvPr/>
        </p:nvSpPr>
        <p:spPr>
          <a:xfrm>
            <a:off x="415910" y="616946"/>
            <a:ext cx="2401677" cy="369332"/>
          </a:xfrm>
          <a:prstGeom prst="rect">
            <a:avLst/>
          </a:prstGeom>
          <a:noFill/>
        </p:spPr>
        <p:txBody>
          <a:bodyPr wrap="square" rtlCol="0">
            <a:spAutoFit/>
          </a:bodyPr>
          <a:lstStyle/>
          <a:p>
            <a:r>
              <a:rPr lang="en-US" dirty="0" smtClean="0"/>
              <a:t>Teacher Notes</a:t>
            </a:r>
            <a:endParaRPr lang="en-US" dirty="0"/>
          </a:p>
        </p:txBody>
      </p:sp>
      <p:sp>
        <p:nvSpPr>
          <p:cNvPr id="3" name="Date Placeholder 2"/>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267356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25436" y="200337"/>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b="1" dirty="0">
              <a:solidFill>
                <a:srgbClr val="C00000"/>
              </a:solidFill>
              <a:effectLst>
                <a:outerShdw blurRad="38100" dist="38100" dir="2700000" algn="tl">
                  <a:srgbClr val="000000">
                    <a:alpha val="43137"/>
                  </a:srgbClr>
                </a:outerShdw>
              </a:effectLst>
            </a:endParaRPr>
          </a:p>
        </p:txBody>
      </p:sp>
      <p:grpSp>
        <p:nvGrpSpPr>
          <p:cNvPr id="5" name="Group 4"/>
          <p:cNvGrpSpPr/>
          <p:nvPr/>
        </p:nvGrpSpPr>
        <p:grpSpPr>
          <a:xfrm>
            <a:off x="639091" y="150891"/>
            <a:ext cx="4016047" cy="1103926"/>
            <a:chOff x="785468" y="-63646"/>
            <a:chExt cx="3543571" cy="1003569"/>
          </a:xfrm>
        </p:grpSpPr>
        <p:sp>
          <p:nvSpPr>
            <p:cNvPr id="2" name="TextBox 1"/>
            <p:cNvSpPr txBox="1"/>
            <p:nvPr/>
          </p:nvSpPr>
          <p:spPr>
            <a:xfrm>
              <a:off x="785468" y="135052"/>
              <a:ext cx="2566581" cy="327144"/>
            </a:xfrm>
            <a:prstGeom prst="rect">
              <a:avLst/>
            </a:prstGeom>
            <a:noFill/>
          </p:spPr>
          <p:txBody>
            <a:bodyPr wrap="square" lIns="82058" tIns="41029" rIns="82058" bIns="41029"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2231674321"/>
              </p:ext>
            </p:extLst>
          </p:nvPr>
        </p:nvGraphicFramePr>
        <p:xfrm>
          <a:off x="95414" y="911300"/>
          <a:ext cx="7590708" cy="7831342"/>
        </p:xfrm>
        <a:graphic>
          <a:graphicData uri="http://schemas.openxmlformats.org/drawingml/2006/table">
            <a:tbl>
              <a:tblPr firstRow="1" bandRow="1">
                <a:noFill/>
              </a:tblPr>
              <a:tblGrid>
                <a:gridCol w="464102"/>
                <a:gridCol w="1782809"/>
                <a:gridCol w="696770"/>
                <a:gridCol w="2725978"/>
                <a:gridCol w="1921049"/>
              </a:tblGrid>
              <a:tr h="678953">
                <a:tc rowSpan="2" gridSpan="3">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Background Knowledge to explain why the Topic Sentence is important.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rowSpan="2" hMerge="1">
                  <a:txBody>
                    <a:bodyPr/>
                    <a:lstStyle/>
                    <a:p>
                      <a:endParaRPr lang="en-US"/>
                    </a:p>
                  </a:txBody>
                  <a:tcPr/>
                </a:tc>
                <a:tc gridSpan="2">
                  <a:txBody>
                    <a:bodyPr/>
                    <a:lstStyle/>
                    <a:p>
                      <a:pPr marL="0" marR="0" lvl="0" indent="0" algn="l" rtl="0">
                        <a:spcBef>
                          <a:spcPts val="0"/>
                        </a:spcBef>
                        <a:buSzPct val="25000"/>
                        <a:buNone/>
                      </a:pPr>
                      <a:r>
                        <a:rPr lang="en-US" sz="1300" b="1" u="none" strike="noStrike" cap="none" baseline="0" dirty="0" smtClean="0"/>
                        <a:t>Write the Background Knowledge                                                          in the Bridge</a:t>
                      </a:r>
                    </a:p>
                    <a:p>
                      <a:pPr marL="0" marR="0" lvl="0" indent="0" algn="l" rtl="0">
                        <a:spcBef>
                          <a:spcPts val="0"/>
                        </a:spcBef>
                        <a:buSzPct val="25000"/>
                        <a:buNone/>
                      </a:pPr>
                      <a:r>
                        <a:rPr lang="en-US" sz="1300" b="1" u="none" strike="noStrike" cap="none" baseline="0" dirty="0" smtClean="0"/>
                        <a:t>Lesson 7</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r>
              <a:tr h="628683">
                <a:tc gridSpan="3"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hMerge="1" vMerge="1">
                  <a:txBody>
                    <a:bodyPr/>
                    <a:lstStyle/>
                    <a:p>
                      <a:endParaRPr lang="en-US"/>
                    </a:p>
                  </a:txBody>
                  <a:tcPr/>
                </a:tc>
                <a:tc gridSpan="2">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r>
              <a:tr h="617612">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L.1, L.4, L.5</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background knowledge for the Bridge by describing /defining the Topic Sentence (main idea) in a clearer way.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3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makes a good Topic Sentence?”  ( introduction bookmark – IVF model)</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 meaningful sentence?”  (has context clues to explain the underlined Topic (or word(s)</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393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4</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Preparing to write the Background Knowledge of the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for the introduction of the draft ____, adding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context clues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to make it more meaningful.”</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“The introduction also needs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“What is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Background Knowledge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to help the reader understand what the text will be about, explains why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Sentence’s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idea is important, fills in gaps of knowledge the reader may have about the topic by defining or describing more about it).</a:t>
                      </a:r>
                    </a:p>
                    <a:p>
                      <a:pPr marL="287338"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can use definitions and descriptions of the Topic Tally words that tell why ___or how (Topic Sentence) is important.”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57300">
                <a:tc rowSpan="15">
                  <a:txBody>
                    <a:bodyPr/>
                    <a:lstStyle/>
                    <a:p>
                      <a:pPr algn="ctr"/>
                      <a:r>
                        <a:rPr lang="en-US" sz="2400" b="1" dirty="0" smtClean="0"/>
                        <a:t>3</a:t>
                      </a: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endParaRPr kumimoji="0" lang="en-US" sz="400" b="1" i="1" u="none" strike="noStrike" kern="1200" cap="none" spc="0" normalizeH="0" baseline="0" noProof="0" dirty="0" smtClean="0">
                        <a:ln>
                          <a:noFill/>
                        </a:ln>
                        <a:solidFill>
                          <a:srgbClr val="C00000"/>
                        </a:solidFill>
                        <a:effectLst/>
                        <a:uLnTx/>
                        <a:uFillTx/>
                        <a:latin typeface="+mn-lt"/>
                        <a:ea typeface="+mn-ea"/>
                        <a:cs typeface="+mn-cs"/>
                      </a:endParaRPr>
                    </a:p>
                    <a:p>
                      <a:pPr marL="111125"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Definitions and Descriptions Chart</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Display the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Definition/Description Chart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(only the Topic Tally column is completed). “We can define and describe each word on our Topic Tally Chart to give us more ideas about what Background Knowledge we could add to the Bridge.”</a:t>
                      </a:r>
                    </a:p>
                    <a:p>
                      <a:pPr marL="112713"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For each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Topic Tally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word ask  the following question (record all responses on the chart). </a:t>
                      </a:r>
                    </a:p>
                    <a:p>
                      <a:pPr marL="171450" marR="0" lvl="0" indent="-58738"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words or phrases could define/describe _____ (Topic Word) that </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refers to how its used in the text?”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Do one example for the students before completing the chart – start connecting more to the reference of the text.</a:t>
                      </a:r>
                      <a:endParaRPr kumimoji="0" lang="en-US" sz="1100" b="1" i="1"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7327">
                <a:tc vMerge="1">
                  <a:txBody>
                    <a:bodyPr/>
                    <a:lstStyle/>
                    <a:p>
                      <a:endParaRPr lang="en-US"/>
                    </a:p>
                  </a:txBody>
                  <a:tcPr/>
                </a:tc>
                <a:tc gridSpan="4">
                  <a:txBody>
                    <a:bodyPr/>
                    <a:lstStyle/>
                    <a:p>
                      <a:pPr marL="0" marR="0" algn="ctr">
                        <a:lnSpc>
                          <a:spcPct val="107000"/>
                        </a:lnSpc>
                        <a:spcBef>
                          <a:spcPts val="0"/>
                        </a:spcBef>
                        <a:spcAft>
                          <a:spcPts val="800"/>
                        </a:spcAft>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Topic Sentence : </a:t>
                      </a:r>
                      <a:r>
                        <a:rPr lang="en-US" sz="1200" dirty="0" smtClean="0">
                          <a:solidFill>
                            <a:srgbClr val="000000"/>
                          </a:solidFill>
                          <a:effectLst/>
                          <a:highlight>
                            <a:srgbClr val="FFFF00"/>
                          </a:highlight>
                          <a:latin typeface="Calibri" panose="020F0502020204030204" pitchFamily="34" charset="0"/>
                          <a:ea typeface="+mn-ea"/>
                          <a:cs typeface="+mn-cs"/>
                        </a:rPr>
                        <a:t>The </a:t>
                      </a:r>
                      <a:r>
                        <a:rPr lang="en-US" sz="1200" b="1" i="1" u="sng" dirty="0" smtClean="0">
                          <a:solidFill>
                            <a:srgbClr val="000000"/>
                          </a:solidFill>
                          <a:effectLst/>
                          <a:highlight>
                            <a:srgbClr val="FFFF00"/>
                          </a:highlight>
                          <a:latin typeface="Calibri" panose="020F0502020204030204" pitchFamily="34" charset="0"/>
                          <a:ea typeface="+mn-ea"/>
                          <a:cs typeface="+mn-cs"/>
                        </a:rPr>
                        <a:t>Leaning Tower of Pisa</a:t>
                      </a:r>
                      <a:r>
                        <a:rPr lang="en-US" sz="1200" b="1" i="1" dirty="0" smtClean="0">
                          <a:solidFill>
                            <a:srgbClr val="000000"/>
                          </a:solidFill>
                          <a:effectLst/>
                          <a:highlight>
                            <a:srgbClr val="FFFF00"/>
                          </a:highlight>
                          <a:latin typeface="Calibri" panose="020F0502020204030204" pitchFamily="34" charset="0"/>
                          <a:ea typeface="+mn-ea"/>
                          <a:cs typeface="+mn-cs"/>
                        </a:rPr>
                        <a:t>, </a:t>
                      </a:r>
                      <a:r>
                        <a:rPr lang="en-US" sz="1200" b="1" dirty="0" smtClean="0">
                          <a:solidFill>
                            <a:srgbClr val="C00000"/>
                          </a:solidFill>
                          <a:effectLst/>
                          <a:highlight>
                            <a:srgbClr val="FFFF00"/>
                          </a:highlight>
                          <a:latin typeface="Calibri" panose="020F0502020204030204" pitchFamily="34" charset="0"/>
                          <a:ea typeface="+mn-ea"/>
                          <a:cs typeface="+mn-cs"/>
                        </a:rPr>
                        <a:t>an old building in Italy</a:t>
                      </a:r>
                      <a:r>
                        <a:rPr lang="en-US" sz="1200" b="1" dirty="0" smtClean="0">
                          <a:solidFill>
                            <a:srgbClr val="000000"/>
                          </a:solidFill>
                          <a:effectLst/>
                          <a:highlight>
                            <a:srgbClr val="FFFF00"/>
                          </a:highlight>
                          <a:latin typeface="Calibri" panose="020F0502020204030204" pitchFamily="34" charset="0"/>
                          <a:ea typeface="+mn-ea"/>
                          <a:cs typeface="+mn-cs"/>
                        </a:rPr>
                        <a:t>, </a:t>
                      </a:r>
                      <a:r>
                        <a:rPr lang="en-US" sz="1200" dirty="0" smtClean="0">
                          <a:solidFill>
                            <a:srgbClr val="000000"/>
                          </a:solidFill>
                          <a:effectLst/>
                          <a:highlight>
                            <a:srgbClr val="FFFF00"/>
                          </a:highlight>
                          <a:latin typeface="Calibri" panose="020F0502020204030204" pitchFamily="34" charset="0"/>
                          <a:ea typeface="+mn-ea"/>
                          <a:cs typeface="+mn-cs"/>
                        </a:rPr>
                        <a:t>could topple if it tilts too far.</a:t>
                      </a:r>
                      <a:endParaRPr lang="en-US" sz="15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440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200" b="1" dirty="0" smtClean="0"/>
                        <a:t>Topic Tally Words</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200" b="1" dirty="0" smtClean="0"/>
                        <a:t>Definition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r>
                        <a:rPr lang="en-US" sz="1200" b="1" dirty="0" smtClean="0"/>
                        <a:t>Description</a:t>
                      </a:r>
                      <a:r>
                        <a:rPr lang="en-US" sz="1200" b="1" baseline="0" dirty="0" smtClean="0"/>
                        <a:t> </a:t>
                      </a:r>
                      <a:r>
                        <a:rPr lang="en-US" sz="1100" b="1" i="1" baseline="0" dirty="0" smtClean="0"/>
                        <a:t>Examples</a:t>
                      </a:r>
                      <a:endParaRPr lang="en-US" sz="1100" b="1" i="1" dirty="0" smtClean="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1928">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Tower+Building+It+Landmark = 29</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53975" indent="-53975"/>
                      <a:r>
                        <a:rPr lang="en-US" sz="900" b="1" i="1" dirty="0" smtClean="0"/>
                        <a:t>  </a:t>
                      </a:r>
                      <a:r>
                        <a:rPr lang="en-US" sz="900" b="0" i="0" dirty="0" smtClean="0"/>
                        <a:t>The Tower of Pisa is a tall structure</a:t>
                      </a:r>
                      <a:r>
                        <a:rPr lang="en-US" sz="900" b="0" i="0" baseline="0" dirty="0" smtClean="0"/>
                        <a:t> that is easily seen.</a:t>
                      </a:r>
                      <a:endParaRPr lang="en-US" sz="900" b="0" i="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b="1" i="1" dirty="0" smtClean="0"/>
                        <a:t>  </a:t>
                      </a:r>
                      <a:r>
                        <a:rPr lang="en-US" sz="900" b="0" i="0" dirty="0" smtClean="0"/>
                        <a:t>tall</a:t>
                      </a:r>
                      <a:r>
                        <a:rPr lang="en-US" sz="900" b="0" i="0" baseline="0" dirty="0" smtClean="0"/>
                        <a:t>  narrow    visible    clear</a:t>
                      </a:r>
                      <a:endParaRPr lang="en-US" sz="900" b="0" i="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indent="0"/>
                      <a:r>
                        <a:rPr lang="en-US" sz="900" b="0" dirty="0" smtClean="0"/>
                        <a:t>Engineers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Engineers design or build things like the Leaning Tower of Pisa.</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Scientists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A person who has expert knowledge about science.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skilled  knowledgeable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Soil+clay+sand=5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60325" indent="-60325"/>
                      <a:r>
                        <a:rPr lang="en-US" sz="900" dirty="0" smtClean="0"/>
                        <a:t>  There are different kinds of soil like clay and sand under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57150" indent="0"/>
                      <a:r>
                        <a:rPr lang="en-US" sz="900" dirty="0" smtClean="0"/>
                        <a:t>gritty   soft</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Tilt + lean+slant = 8</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a:t>
                      </a:r>
                      <a:r>
                        <a:rPr lang="en-US" sz="900" baseline="0" dirty="0" smtClean="0"/>
                        <a:t> tower was leaning – that is like slanting or tilting to the side.</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Side - 7</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position to the left or right of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Workers + they = 5</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Someone that works is a worker.  Workers</a:t>
                      </a:r>
                      <a:r>
                        <a:rPr lang="en-US" sz="900" baseline="0" dirty="0" smtClean="0"/>
                        <a:t> helped fix the tower.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Heavy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Heavy means it weighs a lot!  The tower weighed a lot.</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weighty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Cables + ropes = 4</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A thick</a:t>
                      </a:r>
                      <a:r>
                        <a:rPr lang="en-US" sz="900" baseline="0" dirty="0" smtClean="0"/>
                        <a:t> rope is a cable.  Cable ropes are made of wire sometimes.</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stiff     thick     steely</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Soft - 3</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The soil beneath the tower was very soft or squishy.</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soft   squishy  mushy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endParaRPr lang="en-US"/>
                    </a:p>
                  </a:txBody>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Sink - 2</a:t>
                      </a:r>
                    </a:p>
                  </a:txBody>
                  <a:tcPr marL="0" marR="0" marT="0" marB="0" anchor="ctr">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900" dirty="0" smtClean="0"/>
                        <a:t>   When soil is soft then heavy things can sink deep into the soil.</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11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Timber+topple-tip over - 3</a:t>
                      </a:r>
                    </a:p>
                  </a:txBody>
                  <a:tcPr marL="0" marR="0" marT="0" marB="0">
                    <a:lnL w="38100" cap="flat" cmpd="sng" algn="ctr">
                      <a:solidFill>
                        <a:srgbClr val="007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gridSpan="2">
                  <a:txBody>
                    <a:bodyPr/>
                    <a:lstStyle/>
                    <a:p>
                      <a:r>
                        <a:rPr lang="en-US" sz="900" dirty="0" smtClean="0"/>
                        <a:t>  Timber is a</a:t>
                      </a:r>
                      <a:r>
                        <a:rPr lang="en-US" sz="900" baseline="0" dirty="0" smtClean="0"/>
                        <a:t> word used to say something is falling, or toppling over.</a:t>
                      </a:r>
                      <a:endParaRPr lang="en-US" sz="9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hMerge="1">
                  <a:txBody>
                    <a:bodyPr/>
                    <a:lstStyle/>
                    <a:p>
                      <a:endParaRPr lang="en-US"/>
                    </a:p>
                  </a:txBody>
                  <a:tcPr/>
                </a:tc>
                <a:tc>
                  <a:txBody>
                    <a:bodyPr/>
                    <a:lstStyle/>
                    <a:p>
                      <a:r>
                        <a:rPr lang="en-US" sz="900" dirty="0" smtClean="0"/>
                        <a:t>   </a:t>
                      </a:r>
                      <a:endParaRPr lang="en-US" sz="900" dirty="0"/>
                    </a:p>
                  </a:txBody>
                  <a:tcPr marL="0" marR="0" marT="0" marB="0" anchor="ctr">
                    <a:lnL w="12700" cap="flat" cmpd="sng" algn="ctr">
                      <a:solidFill>
                        <a:schemeClr val="tx1"/>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r>
              <a:tr h="669383">
                <a:tc>
                  <a:txBody>
                    <a:bodyPr/>
                    <a:lstStyle/>
                    <a:p>
                      <a:pPr algn="ct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53975" marR="0" lvl="0" indent="0" algn="l" defTabSz="6858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smtClean="0">
                        <a:ln>
                          <a:noFill/>
                        </a:ln>
                        <a:solidFill>
                          <a:prstClr val="black"/>
                        </a:solidFill>
                        <a:effectLst/>
                        <a:uLnTx/>
                        <a:uFillTx/>
                        <a:latin typeface="+mn-lt"/>
                        <a:ea typeface="+mn-ea"/>
                        <a:cs typeface="+mn-cs"/>
                      </a:endParaRPr>
                    </a:p>
                    <a:p>
                      <a:pPr marL="53975"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the Definitions and Description Chart</a:t>
                      </a:r>
                    </a:p>
                    <a:p>
                      <a:pPr marL="225425" marR="0" lvl="0" indent="-171450" algn="l" defTabSz="685800" rtl="0" eaLnBrk="1" fontAlgn="auto" latinLnBrk="0" hangingPunct="1">
                        <a:lnSpc>
                          <a:spcPct val="100000"/>
                        </a:lnSpc>
                        <a:spcBef>
                          <a:spcPts val="0"/>
                        </a:spcBef>
                        <a:spcAft>
                          <a:spcPts val="0"/>
                        </a:spcAft>
                        <a:buClrTx/>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“Does this definition/description of _______ (point out one or two definitions and descriptions) tell more about why or how ______________(Topic Sentence) is important?  Explain.”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6" name="Picture 15"/>
          <p:cNvPicPr>
            <a:picLocks noChangeAspect="1"/>
          </p:cNvPicPr>
          <p:nvPr/>
        </p:nvPicPr>
        <p:blipFill rotWithShape="1">
          <a:blip r:embed="rId5"/>
          <a:srcRect l="23375" t="43778" r="67058" b="37259"/>
          <a:stretch/>
        </p:blipFill>
        <p:spPr>
          <a:xfrm>
            <a:off x="5574852" y="1137379"/>
            <a:ext cx="2032421" cy="1068664"/>
          </a:xfrm>
          <a:prstGeom prst="rect">
            <a:avLst/>
          </a:prstGeom>
          <a:ln>
            <a:solidFill>
              <a:schemeClr val="tx1"/>
            </a:solidFill>
          </a:ln>
        </p:spPr>
      </p:pic>
      <p:sp>
        <p:nvSpPr>
          <p:cNvPr id="8" name="Slide Number Placeholder 7"/>
          <p:cNvSpPr>
            <a:spLocks noGrp="1"/>
          </p:cNvSpPr>
          <p:nvPr>
            <p:ph type="sldNum" sz="quarter" idx="12"/>
          </p:nvPr>
        </p:nvSpPr>
        <p:spPr/>
        <p:txBody>
          <a:bodyPr/>
          <a:lstStyle/>
          <a:p>
            <a:fld id="{1A106AFE-017A-4B10-8C59-6A35C2B2E226}" type="slidenum">
              <a:rPr lang="en-US" smtClean="0"/>
              <a:t>32</a:t>
            </a:fld>
            <a:endParaRPr lang="en-US" dirty="0"/>
          </a:p>
        </p:txBody>
      </p:sp>
      <p:sp>
        <p:nvSpPr>
          <p:cNvPr id="7" name="Date Placeholder 6"/>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924568028"/>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44647"/>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46085" y="131776"/>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Revise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 </a:t>
            </a:r>
            <a:r>
              <a:rPr lang="en-US" sz="1600" b="1" i="1" dirty="0">
                <a:solidFill>
                  <a:srgbClr val="C00000"/>
                </a:solidFill>
                <a:effectLst>
                  <a:outerShdw blurRad="38100" dist="38100" dir="2700000" algn="tl">
                    <a:srgbClr val="000000">
                      <a:alpha val="43137"/>
                    </a:srgbClr>
                  </a:outerShdw>
                </a:effectLst>
              </a:rPr>
              <a:t>continued…</a:t>
            </a:r>
          </a:p>
        </p:txBody>
      </p:sp>
      <p:grpSp>
        <p:nvGrpSpPr>
          <p:cNvPr id="5" name="Group 4"/>
          <p:cNvGrpSpPr/>
          <p:nvPr/>
        </p:nvGrpSpPr>
        <p:grpSpPr>
          <a:xfrm>
            <a:off x="3798989" y="-70010"/>
            <a:ext cx="1107255" cy="1103926"/>
            <a:chOff x="3352049" y="-63646"/>
            <a:chExt cx="976990" cy="1003569"/>
          </a:xfrm>
        </p:grpSpPr>
        <p:grpSp>
          <p:nvGrpSpPr>
            <p:cNvPr id="101" name="Shape 101"/>
            <p:cNvGrpSpPr/>
            <p:nvPr/>
          </p:nvGrpSpPr>
          <p:grpSpPr>
            <a:xfrm>
              <a:off x="3352049" y="-40588"/>
              <a:ext cx="888053" cy="980511"/>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2" name="Rectangle 11"/>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graphicFrame>
        <p:nvGraphicFramePr>
          <p:cNvPr id="104" name="Shape 104"/>
          <p:cNvGraphicFramePr/>
          <p:nvPr>
            <p:extLst>
              <p:ext uri="{D42A27DB-BD31-4B8C-83A1-F6EECF244321}">
                <p14:modId xmlns:p14="http://schemas.microsoft.com/office/powerpoint/2010/main" val="1345753856"/>
              </p:ext>
            </p:extLst>
          </p:nvPr>
        </p:nvGraphicFramePr>
        <p:xfrm>
          <a:off x="114106" y="940359"/>
          <a:ext cx="7595340" cy="6621780"/>
        </p:xfrm>
        <a:graphic>
          <a:graphicData uri="http://schemas.openxmlformats.org/drawingml/2006/table">
            <a:tbl>
              <a:tblPr firstRow="1" bandRow="1">
                <a:noFill/>
              </a:tblPr>
              <a:tblGrid>
                <a:gridCol w="464102"/>
                <a:gridCol w="2970789"/>
                <a:gridCol w="371925"/>
                <a:gridCol w="3788524"/>
              </a:tblGrid>
              <a:tr h="2028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4and 5</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2900" marR="0" lvl="0" indent="-17145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“Before we write an introduction for the text, let’s do a little more research about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Research means learning more about a topic from a different source.  We are  going to read the student’s notes she wrote after researching more about the topic.”</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4</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Read with or to your student’s notes of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The Leaning Tower of Pisa</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t>
                      </a:r>
                    </a:p>
                    <a:p>
                      <a:pPr marL="171450"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READ 5</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student’s notes about The Leaning Tower of Pisa, </a:t>
                      </a:r>
                      <a:r>
                        <a:rPr kumimoji="0" lang="en-US" sz="1100" b="0" i="0" u="none" strike="noStrike" kern="1200" cap="none" spc="0" normalizeH="0" baseline="0" noProof="0" dirty="0" smtClean="0">
                          <a:ln>
                            <a:noFill/>
                          </a:ln>
                          <a:solidFill>
                            <a:srgbClr val="000000"/>
                          </a:solidFill>
                          <a:effectLst/>
                          <a:uLnTx/>
                          <a:uFillTx/>
                          <a:latin typeface="+mn-lt"/>
                          <a:ea typeface="+mn-ea"/>
                          <a:cs typeface="+mn-cs"/>
                        </a:rPr>
                        <a:t>with your partner.</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While you are reading make thinking notes on your TBEAR note-taking chart of what you would include as Background Knowledge in the introduction.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did your and your partner note about important information you would add as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in the introduction?”  (Write their ideas on the board and discuss what information they felt was important &amp; why.)</a:t>
                      </a:r>
                      <a:endParaRPr kumimoji="0" lang="en-US" sz="1100" b="0" i="0" u="none" strike="noStrike" kern="0" cap="none" spc="0" normalizeH="0" baseline="0" noProof="0" dirty="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en-US"/>
                    </a:p>
                  </a:txBody>
                  <a:tcPr/>
                </a:tc>
                <a:tc hMerge="1">
                  <a:txBody>
                    <a:bodyPr/>
                    <a:lstStyle/>
                    <a:p>
                      <a:endParaRPr lang="en-US"/>
                    </a:p>
                  </a:txBody>
                  <a:tcPr/>
                </a:tc>
              </a:tr>
              <a:tr h="154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gridSpan="3">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 the Background Knowledge</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of the Bridge</a:t>
                      </a:r>
                    </a:p>
                    <a:p>
                      <a:pPr marL="169863" marR="0" lvl="0" indent="0" algn="l" defTabSz="914400" rtl="0" eaLnBrk="1" fontAlgn="auto" latinLnBrk="0" hangingPunct="1">
                        <a:lnSpc>
                          <a:spcPct val="100000"/>
                        </a:lnSpc>
                        <a:spcBef>
                          <a:spcPts val="0"/>
                        </a:spcBef>
                        <a:spcAft>
                          <a:spcPts val="0"/>
                        </a:spcAft>
                        <a:buClr>
                          <a:prstClr val="black"/>
                        </a:buClr>
                        <a:buSzPct val="150000"/>
                        <a:buFontTx/>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schemeClr val="tx1"/>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chemeClr val="tx1"/>
                          </a:solidFill>
                          <a:effectLst/>
                          <a:uLnTx/>
                          <a:uFillTx/>
                          <a:latin typeface="+mn-lt"/>
                          <a:ea typeface="+mn-ea"/>
                          <a:cs typeface="+mn-cs"/>
                          <a:sym typeface="Arial"/>
                          <a:rtl val="0"/>
                        </a:rPr>
                        <a:t>“I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am going to model writing the background knowledge sentence(s) of the introduction using your ideas.  We have already written the Topic Sentence _____.”</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Activity: Model the entire process of checking your writing, asking yourself (Think Aloud) questions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Introduction Bookmark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section of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Background Knowledge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as you write.  As students progress have them do this with you.</a:t>
                      </a:r>
                      <a:r>
                        <a:rPr kumimoji="0" lang="en-US" sz="900" b="0" i="0" u="none" strike="noStrike" kern="0" cap="none" spc="0" normalizeH="0" baseline="0" noProof="0" dirty="0" smtClean="0">
                          <a:ln>
                            <a:noFill/>
                          </a:ln>
                          <a:solidFill>
                            <a:srgbClr val="000000"/>
                          </a:solidFill>
                          <a:effectLst/>
                          <a:uLnTx/>
                          <a:uFillTx/>
                          <a:latin typeface="+mn-lt"/>
                          <a:ea typeface="+mn-ea"/>
                          <a:cs typeface="+mn-cs"/>
                          <a:sym typeface="Arial"/>
                          <a:rtl val="0"/>
                        </a:rPr>
                        <a:t> </a:t>
                      </a:r>
                    </a:p>
                    <a:p>
                      <a:pPr marL="288925" marR="0" lvl="0" indent="-117475"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“Is the new Background Information enough information to  help the reader know what the text will be about?”</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40000"/>
                        <a:lumOff val="60000"/>
                      </a:schemeClr>
                    </a:solidFill>
                  </a:tcPr>
                </a:tc>
                <a:tc hMerge="1">
                  <a:txBody>
                    <a:bodyPr/>
                    <a:lstStyle/>
                    <a:p>
                      <a:endParaRPr lang="en-US"/>
                    </a:p>
                  </a:txBody>
                  <a:tcPr/>
                </a:tc>
                <a:tc hMerge="1">
                  <a:txBody>
                    <a:bodyPr/>
                    <a:lstStyle/>
                    <a:p>
                      <a:endParaRPr lang="en-US"/>
                    </a:p>
                  </a:txBody>
                  <a:tcPr/>
                </a:tc>
              </a:tr>
              <a:tr h="103936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B  for Background Knowledge?”</a:t>
                      </a:r>
                      <a:endPar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2">
                        <a:lumMod val="20000"/>
                        <a:lumOff val="80000"/>
                      </a:schemeClr>
                    </a:solidFill>
                  </a:tcPr>
                </a:tc>
              </a:tr>
              <a:tr h="2011680">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4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hMerge="1">
                  <a:txBody>
                    <a:bodyPr/>
                    <a:lstStyle/>
                    <a:p>
                      <a:pPr marL="169862" marR="0" lvl="0" indent="0" algn="l" defTabSz="914400" rtl="0" eaLnBrk="1" fontAlgn="auto" latinLnBrk="0" hangingPunct="1">
                        <a:lnSpc>
                          <a:spcPct val="100000"/>
                        </a:lnSpc>
                        <a:spcBef>
                          <a:spcPts val="0"/>
                        </a:spcBef>
                        <a:spcAft>
                          <a:spcPts val="0"/>
                        </a:spcAft>
                        <a:buClr>
                          <a:schemeClr val="tx1"/>
                        </a:buClr>
                        <a:buSzPct val="150000"/>
                        <a:buFont typeface="Arial" panose="020B0604020202020204" pitchFamily="34" charset="0"/>
                        <a:buNone/>
                        <a:tabLst/>
                        <a:defRPr/>
                      </a:pPr>
                      <a:endParaRPr kumimoji="0" lang="en-US" sz="100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20000"/>
                        <a:lumOff val="80000"/>
                      </a:schemeClr>
                    </a:solidFill>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mn-lt"/>
                          <a:ea typeface="+mn-ea"/>
                          <a:cs typeface="+mn-cs"/>
                          <a:sym typeface="Arial"/>
                          <a:rtl val="0"/>
                        </a:rPr>
                        <a:t>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___________________________________________</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4">
                        <a:lumMod val="20000"/>
                        <a:lumOff val="80000"/>
                      </a:schemeClr>
                    </a:solidFill>
                  </a:tcPr>
                </a:tc>
              </a:tr>
            </a:tbl>
          </a:graphicData>
        </a:graphic>
      </p:graphicFrame>
      <p:grpSp>
        <p:nvGrpSpPr>
          <p:cNvPr id="17" name="Group 16"/>
          <p:cNvGrpSpPr/>
          <p:nvPr/>
        </p:nvGrpSpPr>
        <p:grpSpPr>
          <a:xfrm rot="20713203">
            <a:off x="359799" y="4599232"/>
            <a:ext cx="2586869" cy="1183535"/>
            <a:chOff x="109517" y="6533762"/>
            <a:chExt cx="3124794" cy="1128965"/>
          </a:xfrm>
        </p:grpSpPr>
        <p:pic>
          <p:nvPicPr>
            <p:cNvPr id="18" name="Picture 5" descr="C:\Users\SUSANR~1\AppData\Local\Temp\opened_book_pencil_writing_1600_clr_1506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53000" y="6832353"/>
              <a:ext cx="3081311" cy="557812"/>
            </a:xfrm>
            <a:prstGeom prst="rect">
              <a:avLst/>
            </a:prstGeom>
            <a:noFill/>
          </p:spPr>
          <p:txBody>
            <a:bodyPr wrap="square" rtlCol="0">
              <a:spAutoFit/>
            </a:bodyPr>
            <a:lstStyle/>
            <a:p>
              <a:pPr algn="ctr"/>
              <a:r>
                <a:rPr lang="en-US" sz="1600" dirty="0">
                  <a:latin typeface="Arial Black" panose="020B0A04020102020204" pitchFamily="34" charset="0"/>
                </a:rPr>
                <a:t>Record</a:t>
              </a:r>
            </a:p>
            <a:p>
              <a:pPr algn="ctr"/>
              <a:r>
                <a:rPr lang="en-US" sz="1600" dirty="0">
                  <a:latin typeface="Arial Black" panose="020B0A04020102020204" pitchFamily="34" charset="0"/>
                </a:rPr>
                <a:t>Final Notes</a:t>
              </a:r>
            </a:p>
          </p:txBody>
        </p:sp>
      </p:grpSp>
      <p:sp>
        <p:nvSpPr>
          <p:cNvPr id="7" name="Slide Number Placeholder 6"/>
          <p:cNvSpPr>
            <a:spLocks noGrp="1"/>
          </p:cNvSpPr>
          <p:nvPr>
            <p:ph type="sldNum" sz="quarter" idx="12"/>
          </p:nvPr>
        </p:nvSpPr>
        <p:spPr/>
        <p:txBody>
          <a:bodyPr/>
          <a:lstStyle/>
          <a:p>
            <a:fld id="{1A106AFE-017A-4B10-8C59-6A35C2B2E226}" type="slidenum">
              <a:rPr lang="en-US" smtClean="0"/>
              <a:t>33</a:t>
            </a:fld>
            <a:endParaRPr lang="en-US" dirty="0"/>
          </a:p>
        </p:txBody>
      </p:sp>
      <p:sp>
        <p:nvSpPr>
          <p:cNvPr id="20" name="TextBox 19"/>
          <p:cNvSpPr txBox="1"/>
          <p:nvPr/>
        </p:nvSpPr>
        <p:spPr>
          <a:xfrm>
            <a:off x="718152" y="373589"/>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6" name="Date Placeholder 5"/>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3723074480"/>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34</a:t>
            </a:fld>
            <a:endParaRPr lang="en-US" dirty="0"/>
          </a:p>
        </p:txBody>
      </p:sp>
      <p:pic>
        <p:nvPicPr>
          <p:cNvPr id="6" name="Picture 3" descr="C:\Users\SUSANR~1\AppData\Local\Temp\book_open_light_shine_out_1600_clr_9090.png"/>
          <p:cNvPicPr>
            <a:picLocks noChangeAspect="1" noChangeArrowheads="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 y="719148"/>
            <a:ext cx="5065594" cy="1196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085" y="895571"/>
            <a:ext cx="2873728" cy="656875"/>
          </a:xfrm>
          <a:prstGeom prst="rect">
            <a:avLst/>
          </a:prstGeom>
        </p:spPr>
        <p:txBody>
          <a:bodyPr wrap="square" lIns="101882" tIns="50941" rIns="101882" bIns="50941">
            <a:spAutoFit/>
          </a:bodyPr>
          <a:lstStyle/>
          <a:p>
            <a:pPr lvl="0" algn="ctr">
              <a:buSzPct val="25000"/>
            </a:pPr>
            <a:r>
              <a:rPr lang="en-US" b="1" dirty="0" smtClean="0">
                <a:solidFill>
                  <a:srgbClr val="C00000"/>
                </a:solidFill>
                <a:effectLst>
                  <a:outerShdw blurRad="38100" dist="38100" dir="2700000" algn="tl">
                    <a:srgbClr val="000000">
                      <a:alpha val="43137"/>
                    </a:srgbClr>
                  </a:outerShdw>
                </a:effectLst>
              </a:rPr>
              <a:t>Write the Bridge</a:t>
            </a:r>
          </a:p>
          <a:p>
            <a:pPr lvl="0" algn="ctr">
              <a:buSzPct val="25000"/>
            </a:pPr>
            <a:r>
              <a:rPr lang="en-US" b="1" dirty="0" smtClean="0">
                <a:solidFill>
                  <a:srgbClr val="C00000"/>
                </a:solidFill>
                <a:effectLst>
                  <a:outerShdw blurRad="38100" dist="38100" dir="2700000" algn="tl">
                    <a:srgbClr val="000000">
                      <a:alpha val="43137"/>
                    </a:srgbClr>
                  </a:outerShdw>
                </a:effectLst>
              </a:rPr>
              <a:t>Lesson 7</a:t>
            </a:r>
            <a:endParaRPr lang="en-US" sz="1600" b="1" i="1" dirty="0">
              <a:solidFill>
                <a:srgbClr val="C00000"/>
              </a:solidFill>
              <a:effectLst>
                <a:outerShdw blurRad="38100" dist="38100" dir="2700000" algn="tl">
                  <a:srgbClr val="000000">
                    <a:alpha val="43137"/>
                  </a:srgbClr>
                </a:outerShdw>
              </a:effectLst>
            </a:endParaRPr>
          </a:p>
        </p:txBody>
      </p:sp>
      <p:grpSp>
        <p:nvGrpSpPr>
          <p:cNvPr id="8" name="Group 7"/>
          <p:cNvGrpSpPr/>
          <p:nvPr/>
        </p:nvGrpSpPr>
        <p:grpSpPr>
          <a:xfrm>
            <a:off x="3798989" y="693785"/>
            <a:ext cx="1107255" cy="1103926"/>
            <a:chOff x="3352049" y="-63646"/>
            <a:chExt cx="976990" cy="1003569"/>
          </a:xfrm>
        </p:grpSpPr>
        <p:grpSp>
          <p:nvGrpSpPr>
            <p:cNvPr id="9" name="Shape 101"/>
            <p:cNvGrpSpPr/>
            <p:nvPr/>
          </p:nvGrpSpPr>
          <p:grpSpPr>
            <a:xfrm>
              <a:off x="3352049" y="-40588"/>
              <a:ext cx="888053" cy="980511"/>
              <a:chOff x="2247160" y="761352"/>
              <a:chExt cx="1806092" cy="2228923"/>
            </a:xfrm>
          </p:grpSpPr>
          <p:pic>
            <p:nvPicPr>
              <p:cNvPr id="11" name="Shape 102"/>
              <p:cNvPicPr preferRelativeResize="0"/>
              <p:nvPr/>
            </p:nvPicPr>
            <p:blipFill rotWithShape="1">
              <a:blip r:embed="rId3">
                <a:alphaModFix/>
              </a:blip>
              <a:srcRect/>
              <a:stretch/>
            </p:blipFill>
            <p:spPr>
              <a:xfrm>
                <a:off x="2247160" y="924203"/>
                <a:ext cx="1806092" cy="2066072"/>
              </a:xfrm>
              <a:prstGeom prst="rect">
                <a:avLst/>
              </a:prstGeom>
              <a:noFill/>
              <a:ln>
                <a:noFill/>
              </a:ln>
            </p:spPr>
          </p:pic>
          <p:sp>
            <p:nvSpPr>
              <p:cNvPr id="12"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sp>
          <p:nvSpPr>
            <p:cNvPr id="10" name="Rectangle 9"/>
            <p:cNvSpPr/>
            <p:nvPr/>
          </p:nvSpPr>
          <p:spPr>
            <a:xfrm>
              <a:off x="3836248" y="-63646"/>
              <a:ext cx="492791" cy="698412"/>
            </a:xfrm>
            <a:prstGeom prst="rect">
              <a:avLst/>
            </a:prstGeom>
            <a:noFill/>
          </p:spPr>
          <p:txBody>
            <a:bodyPr wrap="square" lIns="82058" tIns="41029" rIns="82058" bIns="4102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500" b="1" dirty="0">
                  <a:ln w="50800"/>
                  <a:solidFill>
                    <a:srgbClr val="00B0F0"/>
                  </a:solidFill>
                  <a:latin typeface="Calibri"/>
                  <a:sym typeface="Calibri"/>
                </a:rPr>
                <a:t>B</a:t>
              </a:r>
              <a:endParaRPr lang="en-US" sz="4500" b="1" dirty="0">
                <a:ln w="50800"/>
                <a:solidFill>
                  <a:srgbClr val="00B0F0"/>
                </a:solidFill>
              </a:endParaRPr>
            </a:p>
          </p:txBody>
        </p:sp>
      </p:grpSp>
      <p:sp>
        <p:nvSpPr>
          <p:cNvPr id="13" name="TextBox 12"/>
          <p:cNvSpPr txBox="1"/>
          <p:nvPr/>
        </p:nvSpPr>
        <p:spPr>
          <a:xfrm>
            <a:off x="718152" y="1137384"/>
            <a:ext cx="3010274" cy="369322"/>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 Brief Text</a:t>
            </a:r>
            <a:endParaRPr lang="en-US" dirty="0">
              <a:latin typeface="Arial Black" panose="020B0A04020102020204" pitchFamily="34" charset="0"/>
            </a:endParaRPr>
          </a:p>
        </p:txBody>
      </p:sp>
      <p:sp>
        <p:nvSpPr>
          <p:cNvPr id="14" name="Right Arrow 13"/>
          <p:cNvSpPr/>
          <p:nvPr/>
        </p:nvSpPr>
        <p:spPr>
          <a:xfrm>
            <a:off x="6798833" y="1462038"/>
            <a:ext cx="820980" cy="23767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7909" y="1964724"/>
            <a:ext cx="2401677" cy="369332"/>
          </a:xfrm>
          <a:prstGeom prst="rect">
            <a:avLst/>
          </a:prstGeom>
          <a:noFill/>
        </p:spPr>
        <p:txBody>
          <a:bodyPr wrap="square" rtlCol="0">
            <a:spAutoFit/>
          </a:bodyPr>
          <a:lstStyle/>
          <a:p>
            <a:r>
              <a:rPr lang="en-US" dirty="0" smtClean="0"/>
              <a:t>Teacher Notes</a:t>
            </a:r>
            <a:endParaRPr lang="en-US" dirty="0"/>
          </a:p>
        </p:txBody>
      </p:sp>
      <p:sp>
        <p:nvSpPr>
          <p:cNvPr id="3" name="Date Placeholder 2"/>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65959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4706176"/>
              </p:ext>
            </p:extLst>
          </p:nvPr>
        </p:nvGraphicFramePr>
        <p:xfrm>
          <a:off x="188007" y="192410"/>
          <a:ext cx="7515382" cy="9593580"/>
        </p:xfrm>
        <a:graphic>
          <a:graphicData uri="http://schemas.openxmlformats.org/drawingml/2006/table">
            <a:tbl>
              <a:tblPr firstRow="1" bandRow="1">
                <a:tableStyleId>{5C22544A-7EE6-4342-B048-85BDC9FD1C3A}</a:tableStyleId>
              </a:tblPr>
              <a:tblGrid>
                <a:gridCol w="2444580"/>
                <a:gridCol w="1100169"/>
                <a:gridCol w="2024864"/>
                <a:gridCol w="919906"/>
                <a:gridCol w="1025863"/>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for the Bridge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CCSS.ELA-LITERACY.RI.3.3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Describe the relationship between a series of historical events, scientific ideas or concepts, or steps in technical procedures in a text, using language that pertains to time, sequence, and cause/effect.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in reference to identifying and gathering information for Background Knowledge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to determine which information to use as background Knowledge, for a text with no introduction, students need to be able to…</a:t>
                      </a:r>
                    </a:p>
                    <a:p>
                      <a:pPr marL="0" indent="0">
                        <a:buFont typeface="Wingdings" panose="05000000000000000000" pitchFamily="2" charset="2"/>
                        <a:buNone/>
                      </a:pPr>
                      <a:endParaRPr lang="en-US" sz="800" baseline="0" dirty="0" smtClean="0"/>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that the draft has no introduction.</a:t>
                      </a:r>
                    </a:p>
                    <a:p>
                      <a:pPr marL="169863" marR="0" lvl="0" indent="-169863"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understands that the Background Knowledge of an introduction tells more about the Topic Sentence (Main Idea) and explains to the reader what the rest of the text will be about.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800" baseline="0" dirty="0" smtClean="0"/>
                        <a:t>take notes for information (historical events, scientific ideas or concepts, steps in a technical procedure) that could be used as Background Knowledge .</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time, sequence, cause/effect vocabulary as applicable, when writing Background Knowledge in an introduction.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Example of Time: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Last week,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the people were fearful,  but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today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the scientists were able to predict the next eruption.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000" b="1" dirty="0" smtClean="0"/>
                        <a:t>Academic</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000" b="1" dirty="0" smtClean="0"/>
                        <a:t>Cognates</a:t>
                      </a:r>
                      <a:endParaRPr lang="en-US" sz="10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61716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indent="-112713">
                        <a:buFont typeface="Arial" panose="020B0604020202020204" pitchFamily="34" charset="0"/>
                        <a:buChar char="•"/>
                      </a:pPr>
                      <a:r>
                        <a:rPr lang="en-US" sz="800" baseline="0" dirty="0" smtClean="0"/>
                        <a:t>describe</a:t>
                      </a:r>
                    </a:p>
                    <a:p>
                      <a:pPr marL="112713" indent="-112713">
                        <a:buFont typeface="Arial" panose="020B0604020202020204" pitchFamily="34" charset="0"/>
                        <a:buChar char="•"/>
                      </a:pPr>
                      <a:r>
                        <a:rPr lang="en-US" sz="800" baseline="0" dirty="0" smtClean="0"/>
                        <a:t>relationship</a:t>
                      </a:r>
                    </a:p>
                    <a:p>
                      <a:pPr marL="112713" indent="-112713">
                        <a:buFont typeface="Arial" panose="020B0604020202020204" pitchFamily="34" charset="0"/>
                        <a:buChar char="•"/>
                      </a:pPr>
                      <a:r>
                        <a:rPr lang="en-US" sz="800" baseline="0" dirty="0" smtClean="0"/>
                        <a:t>cause/effect</a:t>
                      </a:r>
                    </a:p>
                    <a:p>
                      <a:pPr marL="112713" indent="-112713">
                        <a:buFont typeface="Arial" panose="020B0604020202020204" pitchFamily="34" charset="0"/>
                        <a:buChar char="•"/>
                      </a:pPr>
                      <a:r>
                        <a:rPr lang="en-US" sz="800" baseline="0" dirty="0" smtClean="0"/>
                        <a:t>sequence</a:t>
                      </a:r>
                    </a:p>
                    <a:p>
                      <a:pPr marL="112713" indent="-112713">
                        <a:buFont typeface="Arial" panose="020B0604020202020204" pitchFamily="34" charset="0"/>
                        <a:buChar char="•"/>
                      </a:pPr>
                      <a:r>
                        <a:rPr lang="en-US" sz="800" baseline="0" dirty="0" smtClean="0"/>
                        <a:t>draft</a:t>
                      </a:r>
                    </a:p>
                    <a:p>
                      <a:pPr marL="112713" indent="-112713">
                        <a:buFont typeface="Arial" panose="020B0604020202020204" pitchFamily="34" charset="0"/>
                        <a:buChar char="•"/>
                      </a:pPr>
                      <a:r>
                        <a:rPr lang="en-US" sz="800" baseline="0" dirty="0" smtClean="0"/>
                        <a:t>introduction</a:t>
                      </a:r>
                    </a:p>
                    <a:p>
                      <a:pPr marL="112713" indent="-112713">
                        <a:buFont typeface="Arial" panose="020B0604020202020204" pitchFamily="34" charset="0"/>
                        <a:buChar char="•"/>
                      </a:pPr>
                      <a:r>
                        <a:rPr lang="en-US" sz="800" baseline="0" dirty="0" smtClean="0"/>
                        <a:t>historical </a:t>
                      </a:r>
                    </a:p>
                    <a:p>
                      <a:pPr marL="112713" indent="-112713">
                        <a:buFont typeface="Arial" panose="020B0604020202020204" pitchFamily="34" charset="0"/>
                        <a:buChar char="•"/>
                      </a:pPr>
                      <a:r>
                        <a:rPr lang="en-US" sz="800" baseline="0" dirty="0" smtClean="0"/>
                        <a:t>scientific</a:t>
                      </a:r>
                    </a:p>
                    <a:p>
                      <a:pPr marL="112713" indent="-112713">
                        <a:buFont typeface="Arial" panose="020B0604020202020204" pitchFamily="34" charset="0"/>
                        <a:buChar char="•"/>
                      </a:pPr>
                      <a:r>
                        <a:rPr lang="en-US" sz="800" baseline="0" dirty="0" smtClean="0"/>
                        <a:t>technical</a:t>
                      </a:r>
                    </a:p>
                    <a:p>
                      <a:pPr marL="112713" indent="-112713">
                        <a:buFont typeface="Arial" panose="020B0604020202020204" pitchFamily="34" charset="0"/>
                        <a:buChar char="•"/>
                      </a:pPr>
                      <a:r>
                        <a:rPr lang="en-US" sz="800" baseline="0" dirty="0" smtClean="0"/>
                        <a:t>events</a:t>
                      </a:r>
                    </a:p>
                    <a:p>
                      <a:pPr marL="112713" indent="-112713">
                        <a:buFont typeface="Arial" panose="020B0604020202020204" pitchFamily="34" charset="0"/>
                        <a:buChar char="•"/>
                      </a:pPr>
                      <a:r>
                        <a:rPr lang="en-US" sz="800" baseline="0" dirty="0" smtClean="0"/>
                        <a:t>ideas</a:t>
                      </a:r>
                    </a:p>
                    <a:p>
                      <a:pPr marL="112713" indent="-112713">
                        <a:buFont typeface="Arial" panose="020B0604020202020204" pitchFamily="34" charset="0"/>
                        <a:buChar char="•"/>
                      </a:pPr>
                      <a:r>
                        <a:rPr lang="en-US" sz="800" baseline="0" dirty="0" smtClean="0"/>
                        <a:t>concepts</a:t>
                      </a:r>
                    </a:p>
                    <a:p>
                      <a:pPr marL="112713" indent="-112713">
                        <a:buFont typeface="Arial" panose="020B0604020202020204" pitchFamily="34" charset="0"/>
                        <a:buChar char="•"/>
                      </a:pPr>
                      <a:r>
                        <a:rPr lang="en-US" sz="800" baseline="0" dirty="0" smtClean="0"/>
                        <a:t>procedures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s-ES_tradnl" sz="800" baseline="0" noProof="0" dirty="0" smtClean="0">
                          <a:solidFill>
                            <a:schemeClr val="tx1"/>
                          </a:solidFill>
                        </a:rPr>
                        <a:t>describir</a:t>
                      </a:r>
                    </a:p>
                    <a:p>
                      <a:pPr marL="112713" indent="-112713">
                        <a:buFont typeface="Arial" panose="020B0604020202020204" pitchFamily="34" charset="0"/>
                        <a:buChar char="•"/>
                      </a:pPr>
                      <a:r>
                        <a:rPr lang="es-ES_tradnl" sz="800" baseline="0" noProof="0" dirty="0" smtClean="0">
                          <a:solidFill>
                            <a:schemeClr val="tx1"/>
                          </a:solidFill>
                        </a:rPr>
                        <a:t>relación</a:t>
                      </a:r>
                    </a:p>
                    <a:p>
                      <a:pPr marL="112713" indent="-112713">
                        <a:buFont typeface="Arial" panose="020B0604020202020204" pitchFamily="34" charset="0"/>
                        <a:buChar char="•"/>
                      </a:pPr>
                      <a:r>
                        <a:rPr lang="es-ES_tradnl" sz="800" baseline="0" noProof="0" dirty="0" smtClean="0">
                          <a:solidFill>
                            <a:schemeClr val="tx1"/>
                          </a:solidFill>
                        </a:rPr>
                        <a:t>causa/efecto</a:t>
                      </a:r>
                    </a:p>
                    <a:p>
                      <a:pPr marL="112713" indent="-112713">
                        <a:buFont typeface="Arial" panose="020B0604020202020204" pitchFamily="34" charset="0"/>
                        <a:buChar char="•"/>
                      </a:pPr>
                      <a:r>
                        <a:rPr lang="es-ES_tradnl" sz="800" baseline="0" noProof="0" dirty="0" smtClean="0">
                          <a:solidFill>
                            <a:schemeClr val="tx1"/>
                          </a:solidFill>
                        </a:rPr>
                        <a:t>secuencia</a:t>
                      </a:r>
                    </a:p>
                    <a:p>
                      <a:pPr marL="112713" indent="-112713">
                        <a:buFont typeface="Arial" panose="020B0604020202020204" pitchFamily="34" charset="0"/>
                        <a:buChar char="•"/>
                      </a:pPr>
                      <a:endParaRPr lang="es-ES_tradnl" sz="800" baseline="0" noProof="0" dirty="0" smtClean="0">
                        <a:solidFill>
                          <a:schemeClr val="tx1"/>
                        </a:solidFill>
                      </a:endParaRPr>
                    </a:p>
                    <a:p>
                      <a:pPr marL="112713" indent="-112713">
                        <a:buFont typeface="Arial" panose="020B0604020202020204" pitchFamily="34" charset="0"/>
                        <a:buChar char="•"/>
                      </a:pPr>
                      <a:r>
                        <a:rPr lang="es-ES_tradnl" sz="800" baseline="0" noProof="0" dirty="0" smtClean="0">
                          <a:solidFill>
                            <a:schemeClr val="tx1"/>
                          </a:solidFill>
                        </a:rPr>
                        <a:t>introducción</a:t>
                      </a:r>
                    </a:p>
                    <a:p>
                      <a:pPr marL="112713" indent="-112713">
                        <a:buFont typeface="Arial" panose="020B0604020202020204" pitchFamily="34" charset="0"/>
                        <a:buChar char="•"/>
                      </a:pPr>
                      <a:r>
                        <a:rPr lang="es-ES_tradnl" sz="800" baseline="0" noProof="0" dirty="0" smtClean="0">
                          <a:solidFill>
                            <a:schemeClr val="tx1"/>
                          </a:solidFill>
                        </a:rPr>
                        <a:t>histórico</a:t>
                      </a:r>
                    </a:p>
                    <a:p>
                      <a:pPr marL="112713" indent="-112713">
                        <a:buFont typeface="Arial" panose="020B0604020202020204" pitchFamily="34" charset="0"/>
                        <a:buChar char="•"/>
                      </a:pPr>
                      <a:r>
                        <a:rPr lang="es-ES_tradnl" sz="800" baseline="0" noProof="0" dirty="0" smtClean="0">
                          <a:solidFill>
                            <a:schemeClr val="tx1"/>
                          </a:solidFill>
                        </a:rPr>
                        <a:t>científico</a:t>
                      </a:r>
                    </a:p>
                    <a:p>
                      <a:pPr marL="112713" indent="-112713">
                        <a:buFont typeface="Arial" panose="020B0604020202020204" pitchFamily="34" charset="0"/>
                        <a:buChar char="•"/>
                      </a:pPr>
                      <a:r>
                        <a:rPr lang="es-ES_tradnl" sz="800" baseline="0" noProof="0" dirty="0" smtClean="0">
                          <a:solidFill>
                            <a:schemeClr val="tx1"/>
                          </a:solidFill>
                        </a:rPr>
                        <a:t>técnico</a:t>
                      </a:r>
                    </a:p>
                    <a:p>
                      <a:pPr marL="112713" indent="-112713">
                        <a:buFont typeface="Arial" panose="020B0604020202020204" pitchFamily="34" charset="0"/>
                        <a:buChar char="•"/>
                      </a:pPr>
                      <a:r>
                        <a:rPr lang="es-ES_tradnl" sz="800" baseline="0" noProof="0" dirty="0" smtClean="0">
                          <a:solidFill>
                            <a:schemeClr val="tx1"/>
                          </a:solidFill>
                        </a:rPr>
                        <a:t>eventos</a:t>
                      </a:r>
                    </a:p>
                    <a:p>
                      <a:pPr marL="112713" indent="-112713">
                        <a:buFont typeface="Arial" panose="020B0604020202020204" pitchFamily="34" charset="0"/>
                        <a:buChar char="•"/>
                      </a:pPr>
                      <a:r>
                        <a:rPr lang="es-ES_tradnl" sz="800" baseline="0" noProof="0" dirty="0" smtClean="0">
                          <a:solidFill>
                            <a:schemeClr val="tx1"/>
                          </a:solidFill>
                        </a:rPr>
                        <a:t>ideas</a:t>
                      </a:r>
                    </a:p>
                    <a:p>
                      <a:pPr marL="112713" indent="-112713">
                        <a:buFont typeface="Arial" panose="020B0604020202020204" pitchFamily="34" charset="0"/>
                        <a:buChar char="•"/>
                      </a:pPr>
                      <a:r>
                        <a:rPr lang="es-ES_tradnl" sz="800" baseline="0" noProof="0" dirty="0" smtClean="0">
                          <a:solidFill>
                            <a:schemeClr val="tx1"/>
                          </a:solidFill>
                        </a:rPr>
                        <a:t>conceptos</a:t>
                      </a:r>
                    </a:p>
                    <a:p>
                      <a:pPr marL="112713" indent="-112713">
                        <a:buFont typeface="Arial" panose="020B0604020202020204" pitchFamily="34" charset="0"/>
                        <a:buChar char="•"/>
                      </a:pPr>
                      <a:r>
                        <a:rPr lang="es-ES_tradnl" sz="800" baseline="0" noProof="0" dirty="0" smtClean="0">
                          <a:solidFill>
                            <a:schemeClr val="tx1"/>
                          </a:solidFill>
                        </a:rPr>
                        <a:t>procedimientos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3057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CCSS.ELA-LITERACY.W.3.2a-b</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9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in reference to writing to demonstrate understanding the purpose of Background Knowledge </a:t>
                      </a:r>
                      <a:endParaRPr kumimoji="0" lang="en-US" sz="900" b="0" i="1"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preparing to write Background Knowledge for a Bridge of a text with no introduction, students need to be able to…</a:t>
                      </a:r>
                      <a:endParaRPr kumimoji="0" lang="en-US" sz="800" b="0" i="1" u="none" strike="noStrike" kern="1200" cap="none" spc="0" normalizeH="0" baseline="0" noProof="0" dirty="0" smtClean="0">
                        <a:ln>
                          <a:noFill/>
                        </a:ln>
                        <a:solidFill>
                          <a:prstClr val="black"/>
                        </a:solidFill>
                        <a:effectLst/>
                        <a:uLnTx/>
                        <a:uFillTx/>
                        <a:latin typeface="+mn-lt"/>
                        <a:ea typeface="+mn-ea"/>
                        <a:cs typeface="+mn-cs"/>
                      </a:endParaRPr>
                    </a:p>
                    <a:p>
                      <a:pPr marL="0" indent="0">
                        <a:buFont typeface="Wingdings" panose="05000000000000000000" pitchFamily="2" charset="2"/>
                        <a:buNone/>
                      </a:pPr>
                      <a:endParaRPr lang="en-US" sz="800" dirty="0" smtClean="0"/>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completed a Topic Sentence.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that background knowledge supports the Topic Sentence and tells the reader what they will learn in the text.</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previous notes to write Background Knowledge (facts, details and definitions and illustrations when applicable) that will define and describe more about the Topic/Topic Sentence.</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Topic Tally and K/N Chart as resources when writing Background Knowledge.</a:t>
                      </a:r>
                    </a:p>
                    <a:p>
                      <a:pPr marL="173038" marR="0" lvl="0" indent="-173038" algn="l" defTabSz="777240" rtl="0" eaLnBrk="1" fontAlgn="auto" latinLnBrk="0" hangingPunct="1">
                        <a:lnSpc>
                          <a:spcPct val="100000"/>
                        </a:lnSpc>
                        <a:spcBef>
                          <a:spcPts val="0"/>
                        </a:spcBef>
                        <a:spcAft>
                          <a:spcPts val="0"/>
                        </a:spcAft>
                        <a:buClrTx/>
                        <a:buSzTx/>
                        <a:buFont typeface="Wingdings"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one or two sentences as Background Knowledge for the introduction (with support and modeling).</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topic sentence</a:t>
                      </a:r>
                    </a:p>
                    <a:p>
                      <a:pPr marL="171450" indent="-171450">
                        <a:buFont typeface="Arial" panose="020B0604020202020204" pitchFamily="34" charset="0"/>
                        <a:buChar char="•"/>
                      </a:pPr>
                      <a:r>
                        <a:rPr lang="en-US" sz="800" dirty="0" smtClean="0"/>
                        <a:t>background knowledge</a:t>
                      </a:r>
                    </a:p>
                    <a:p>
                      <a:pPr marL="171450" indent="-171450">
                        <a:buFont typeface="Arial" panose="020B0604020202020204" pitchFamily="34" charset="0"/>
                        <a:buChar char="•"/>
                      </a:pPr>
                      <a:r>
                        <a:rPr lang="en-US" sz="800" dirty="0" smtClean="0"/>
                        <a:t>describe</a:t>
                      </a:r>
                    </a:p>
                    <a:p>
                      <a:pPr marL="171450" indent="-171450">
                        <a:buFont typeface="Arial" panose="020B0604020202020204" pitchFamily="34" charset="0"/>
                        <a:buChar char="•"/>
                      </a:pPr>
                      <a:r>
                        <a:rPr lang="en-US" sz="800" dirty="0" smtClean="0"/>
                        <a:t>describe</a:t>
                      </a:r>
                    </a:p>
                    <a:p>
                      <a:pPr marL="171450" indent="-171450">
                        <a:buFont typeface="Arial" panose="020B0604020202020204" pitchFamily="34" charset="0"/>
                        <a:buChar char="•"/>
                      </a:pPr>
                      <a:r>
                        <a:rPr lang="en-US" sz="800" dirty="0" smtClean="0"/>
                        <a:t>facts</a:t>
                      </a:r>
                    </a:p>
                    <a:p>
                      <a:pPr marL="171450" indent="-171450">
                        <a:buFont typeface="Arial" panose="020B0604020202020204" pitchFamily="34" charset="0"/>
                        <a:buChar char="•"/>
                      </a:pPr>
                      <a:r>
                        <a:rPr lang="en-US" sz="800" dirty="0" smtClean="0"/>
                        <a:t>definitions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describir</a:t>
                      </a:r>
                    </a:p>
                    <a:p>
                      <a:pPr marL="171450" indent="-171450">
                        <a:buFont typeface="Arial" panose="020B0604020202020204" pitchFamily="34" charset="0"/>
                        <a:buChar char="•"/>
                      </a:pPr>
                      <a:r>
                        <a:rPr lang="es-ES_tradnl" sz="800" noProof="0" dirty="0" smtClean="0">
                          <a:solidFill>
                            <a:schemeClr val="tx1"/>
                          </a:solidFill>
                        </a:rPr>
                        <a:t>describir</a:t>
                      </a:r>
                    </a:p>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definiciones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 L.3.1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writing Background Knowledge so readers will know what they will learn from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develop/write the Background Knowledge they need to be able to…</a:t>
                      </a:r>
                      <a:endParaRPr kumimoji="0" lang="en-US" sz="800" b="0" i="0" u="none" strike="noStrike" kern="1200" cap="none" spc="0" normalizeH="0" baseline="0" noProof="0" dirty="0" smtClean="0">
                        <a:ln>
                          <a:noFill/>
                        </a:ln>
                        <a:solidFill>
                          <a:schemeClr val="dk1"/>
                        </a:solidFill>
                        <a:effectLst/>
                        <a:uLnTx/>
                        <a:uFillTx/>
                        <a:latin typeface="+mn-lt"/>
                        <a:ea typeface="+mn-ea"/>
                        <a:cs typeface="+mn-cs"/>
                      </a:endParaRPr>
                    </a:p>
                    <a:p>
                      <a:pPr marL="0" indent="0">
                        <a:buFont typeface="Wingdings" panose="05000000000000000000" pitchFamily="2" charset="2"/>
                        <a:buNone/>
                      </a:pPr>
                      <a:endParaRPr lang="en-US" sz="800" dirty="0" smtClean="0"/>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Definitions and Description Chart as a resource for words that tell more about the Topic/Topic Sentence.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the correct subject/verb agreement in sentences.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produce a variety of sentences types.</a:t>
                      </a:r>
                    </a:p>
                    <a:p>
                      <a:pPr marL="284163" marR="0" lvl="0" indent="-284163"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appropriate adjectives, adverbs, nouns and pronouns.</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a draft of Background Knowledge with some support.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definitions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descriptions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topic sentence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subject/verb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agreement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adjectives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pronouns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adverbs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definiciones</a:t>
                      </a:r>
                    </a:p>
                    <a:p>
                      <a:pPr marL="171450" indent="-171450">
                        <a:buFont typeface="Arial" panose="020B0604020202020204" pitchFamily="34" charset="0"/>
                        <a:buChar char="•"/>
                      </a:pPr>
                      <a:r>
                        <a:rPr lang="es-ES_tradnl" sz="800" noProof="0" dirty="0" smtClean="0">
                          <a:solidFill>
                            <a:schemeClr val="tx1"/>
                          </a:solidFill>
                        </a:rPr>
                        <a:t>descripciones</a:t>
                      </a:r>
                    </a:p>
                    <a:p>
                      <a:pPr marL="0" indent="0">
                        <a:buFont typeface="Arial" panose="020B0604020202020204" pitchFamily="34" charset="0"/>
                        <a:buNone/>
                      </a:pPr>
                      <a:endParaRPr lang="es-ES_tradnl" sz="800" noProof="0" dirty="0" smtClean="0">
                        <a:solidFill>
                          <a:schemeClr val="tx1"/>
                        </a:solidFill>
                      </a:endParaRPr>
                    </a:p>
                    <a:p>
                      <a:pPr marL="0" indent="0">
                        <a:buFont typeface="Arial" panose="020B0604020202020204" pitchFamily="34" charset="0"/>
                        <a:buNone/>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sujeto/verbo (concordancia)</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adjetivos</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pronombres</a:t>
                      </a:r>
                    </a:p>
                    <a:p>
                      <a:pPr marL="171450" indent="-171450">
                        <a:buFont typeface="Arial" panose="020B0604020202020204" pitchFamily="34" charset="0"/>
                        <a:buChar char="•"/>
                      </a:pPr>
                      <a:r>
                        <a:rPr lang="es-ES_tradnl" sz="800" noProof="0" dirty="0" smtClean="0">
                          <a:solidFill>
                            <a:schemeClr val="tx1"/>
                          </a:solidFill>
                        </a:rPr>
                        <a:t>adverbios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994153">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CCSS.ELA-LITERACY.L.3.4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8</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Determine or clarify the meaning of unknown and multiple-meaning word and phrases based on grade 3 reading and content, choosing flexibly from a range of strategies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The TBEAR connection</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 determining meaning of words or phrases in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write/develop the Background Knowledge they need to be able to…</a:t>
                      </a:r>
                      <a:endParaRPr kumimoji="0" lang="en-US" sz="800" b="1" i="1"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words that provide context for the reader.</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a variety of words and phrases for interest.</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50" b="0" i="0" u="none" strike="noStrike" kern="1200" cap="none" spc="0" normalizeH="0" baseline="0" noProof="0" dirty="0" smtClean="0">
                          <a:ln>
                            <a:noFill/>
                          </a:ln>
                          <a:solidFill>
                            <a:prstClr val="black"/>
                          </a:solidFill>
                          <a:effectLst/>
                          <a:uLnTx/>
                          <a:uFillTx/>
                          <a:latin typeface="+mn-lt"/>
                          <a:ea typeface="+mn-ea"/>
                          <a:cs typeface="+mn-cs"/>
                        </a:rPr>
                        <a:t>find words explicitly from the text that define or describe the focus of the Main Idea (the Topic Sentence).</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context</a:t>
                      </a:r>
                    </a:p>
                    <a:p>
                      <a:pPr marL="171450" indent="-171450">
                        <a:buFont typeface="Arial" panose="020B0604020202020204" pitchFamily="34" charset="0"/>
                        <a:buChar char="•"/>
                      </a:pPr>
                      <a:r>
                        <a:rPr lang="en-US" sz="800" dirty="0" smtClean="0"/>
                        <a:t>words</a:t>
                      </a:r>
                    </a:p>
                    <a:p>
                      <a:pPr marL="171450" indent="-171450">
                        <a:buFont typeface="Arial" panose="020B0604020202020204" pitchFamily="34" charset="0"/>
                        <a:buChar char="•"/>
                      </a:pPr>
                      <a:r>
                        <a:rPr lang="en-US" sz="800" dirty="0" smtClean="0"/>
                        <a:t>phrases</a:t>
                      </a:r>
                    </a:p>
                    <a:p>
                      <a:pPr marL="171450" indent="-171450">
                        <a:buFont typeface="Arial" panose="020B0604020202020204" pitchFamily="34" charset="0"/>
                        <a:buChar char="•"/>
                      </a:pPr>
                      <a:r>
                        <a:rPr lang="en-US" sz="800" dirty="0" smtClean="0"/>
                        <a:t>precise </a:t>
                      </a:r>
                    </a:p>
                    <a:p>
                      <a:pPr marL="171450" indent="-171450">
                        <a:buFont typeface="Arial" panose="020B0604020202020204" pitchFamily="34" charset="0"/>
                        <a:buChar char="•"/>
                      </a:pPr>
                      <a:r>
                        <a:rPr lang="en-US" sz="800" dirty="0" smtClean="0"/>
                        <a:t>main idea</a:t>
                      </a:r>
                    </a:p>
                    <a:p>
                      <a:pPr marL="0" indent="0">
                        <a:buFont typeface="Arial" panose="020B0604020202020204" pitchFamily="34" charset="0"/>
                        <a:buNone/>
                      </a:pP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contexto</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frases</a:t>
                      </a:r>
                    </a:p>
                    <a:p>
                      <a:pPr marL="171450" indent="-171450">
                        <a:buFont typeface="Arial" panose="020B0604020202020204" pitchFamily="34" charset="0"/>
                        <a:buChar char="•"/>
                      </a:pPr>
                      <a:r>
                        <a:rPr lang="es-ES_tradnl" sz="800" noProof="0" dirty="0" smtClean="0">
                          <a:solidFill>
                            <a:schemeClr val="tx1"/>
                          </a:solidFill>
                        </a:rPr>
                        <a:t>preciso</a:t>
                      </a:r>
                    </a:p>
                    <a:p>
                      <a:pPr marL="171450" indent="-171450">
                        <a:buFont typeface="Arial" panose="020B0604020202020204" pitchFamily="34" charset="0"/>
                        <a:buChar char="•"/>
                      </a:pPr>
                      <a:r>
                        <a:rPr lang="es-ES_tradnl" sz="800" noProof="0" dirty="0" smtClean="0">
                          <a:solidFill>
                            <a:schemeClr val="tx1"/>
                          </a:solidFill>
                        </a:rPr>
                        <a:t>idea _____</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448676">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LANGUAGE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CCSS.ELA-LITERACY.L.3.5 </a:t>
                      </a:r>
                      <a:r>
                        <a:rPr kumimoji="0" lang="en-US" sz="800" b="0" i="1"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ELP ST.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understanding of figurative language, word relationships and nuances in word meanings.</a:t>
                      </a:r>
                      <a:endParaRPr kumimoji="0" lang="en-US" sz="800" b="1" i="1"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sng" strike="noStrike" kern="1200" cap="none" spc="0" normalizeH="0" baseline="0" noProof="0" dirty="0" smtClean="0">
                          <a:ln>
                            <a:noFill/>
                          </a:ln>
                          <a:solidFill>
                            <a:prstClr val="black"/>
                          </a:solidFill>
                          <a:effectLst/>
                          <a:uLnTx/>
                          <a:uFillTx/>
                          <a:latin typeface="+mn-lt"/>
                          <a:ea typeface="+mn-ea"/>
                          <a:cs typeface="+mn-cs"/>
                        </a:rPr>
                        <a:t>TBEAR connection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exploring words relationships-nuances in Background Knowledge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indent="0">
                        <a:buFont typeface="Wingdings" panose="05000000000000000000" pitchFamily="2" charset="2"/>
                        <a:buNone/>
                      </a:pPr>
                      <a:r>
                        <a:rPr lang="en-US" sz="800" b="1" i="1" dirty="0" smtClean="0">
                          <a:solidFill>
                            <a:schemeClr val="tx1"/>
                          </a:solidFill>
                        </a:rPr>
                        <a:t>When writing the Background Knowledge, students will demonstrate</a:t>
                      </a:r>
                      <a:r>
                        <a:rPr lang="en-US" sz="800" b="1" i="1" baseline="0" dirty="0" smtClean="0">
                          <a:solidFill>
                            <a:schemeClr val="tx1"/>
                          </a:solidFill>
                        </a:rPr>
                        <a:t> their understanding by…</a:t>
                      </a:r>
                    </a:p>
                    <a:p>
                      <a:pPr marL="0" indent="0">
                        <a:buFont typeface="Wingdings" panose="05000000000000000000" pitchFamily="2" charset="2"/>
                        <a:buNone/>
                      </a:pPr>
                      <a:endParaRPr lang="en-US" sz="800" b="1" i="1" baseline="0" dirty="0" smtClean="0">
                        <a:solidFill>
                          <a:schemeClr val="tx1"/>
                        </a:solidFill>
                      </a:endParaRPr>
                    </a:p>
                    <a:p>
                      <a:pPr marL="171450" indent="-171450">
                        <a:buFont typeface="Wingdings" panose="05000000000000000000" pitchFamily="2" charset="2"/>
                        <a:buChar char="q"/>
                      </a:pPr>
                      <a:r>
                        <a:rPr lang="en-US" sz="800" baseline="0" dirty="0" smtClean="0">
                          <a:solidFill>
                            <a:schemeClr val="tx1"/>
                          </a:solidFill>
                        </a:rPr>
                        <a:t>making connections between words and their uses that clarify Background Knowledge.</a:t>
                      </a:r>
                    </a:p>
                    <a:p>
                      <a:pPr marL="171450" indent="-171450">
                        <a:buFont typeface="Wingdings" panose="05000000000000000000" pitchFamily="2" charset="2"/>
                        <a:buChar char="q"/>
                      </a:pPr>
                      <a:r>
                        <a:rPr lang="en-US" sz="800" baseline="0" dirty="0" smtClean="0">
                          <a:solidFill>
                            <a:schemeClr val="tx1"/>
                          </a:solidFill>
                        </a:rPr>
                        <a:t>understanding that the shades of meaning between closely related words enhance word choice.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buFont typeface="Arial" panose="020B0604020202020204" pitchFamily="34" charset="0"/>
                        <a:buChar char="•"/>
                      </a:pPr>
                      <a:r>
                        <a:rPr lang="en-US" sz="800" dirty="0" smtClean="0"/>
                        <a:t>connections</a:t>
                      </a:r>
                    </a:p>
                    <a:p>
                      <a:pPr marL="171450" indent="-171450">
                        <a:buFont typeface="Arial" panose="020B0604020202020204" pitchFamily="34" charset="0"/>
                        <a:buChar char="•"/>
                      </a:pPr>
                      <a:r>
                        <a:rPr lang="en-US" sz="800" dirty="0" smtClean="0"/>
                        <a:t>clarify</a:t>
                      </a:r>
                    </a:p>
                    <a:p>
                      <a:pPr marL="171450" indent="-171450">
                        <a:buFont typeface="Arial" panose="020B0604020202020204" pitchFamily="34" charset="0"/>
                        <a:buChar char="•"/>
                      </a:pPr>
                      <a:endParaRPr lang="en-US" sz="800" dirty="0" smtClean="0"/>
                    </a:p>
                    <a:p>
                      <a:pPr marL="171450" indent="-171450">
                        <a:buFont typeface="Arial" panose="020B0604020202020204" pitchFamily="34" charset="0"/>
                        <a:buChar char="•"/>
                      </a:pPr>
                      <a:r>
                        <a:rPr lang="en-US" sz="800" dirty="0" smtClean="0"/>
                        <a:t>shades of meaning</a:t>
                      </a:r>
                    </a:p>
                    <a:p>
                      <a:pPr marL="171450" indent="-171450">
                        <a:buFont typeface="Arial" panose="020B0604020202020204" pitchFamily="34" charset="0"/>
                        <a:buChar char="•"/>
                      </a:pPr>
                      <a:r>
                        <a:rPr lang="en-US" sz="800" dirty="0" smtClean="0"/>
                        <a:t>word choice</a:t>
                      </a:r>
                    </a:p>
                    <a:p>
                      <a:pPr marL="171450" indent="-171450">
                        <a:buFont typeface="Arial" panose="020B0604020202020204" pitchFamily="34" charset="0"/>
                        <a:buChar char="•"/>
                      </a:pPr>
                      <a:r>
                        <a:rPr lang="en-US" sz="800" dirty="0" smtClean="0"/>
                        <a:t>background knowledge</a:t>
                      </a: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s-ES_tradnl" sz="800" noProof="0" dirty="0" smtClean="0">
                          <a:solidFill>
                            <a:schemeClr val="tx1"/>
                          </a:solidFill>
                        </a:rPr>
                        <a:t>conexiones</a:t>
                      </a:r>
                    </a:p>
                    <a:p>
                      <a:pPr marL="171450" indent="-171450">
                        <a:buFont typeface="Arial" panose="020B0604020202020204" pitchFamily="34" charset="0"/>
                        <a:buChar char="•"/>
                      </a:pPr>
                      <a:r>
                        <a:rPr lang="es-ES_tradnl" sz="800" noProof="0" dirty="0" smtClean="0">
                          <a:solidFill>
                            <a:schemeClr val="tx1"/>
                          </a:solidFill>
                        </a:rPr>
                        <a:t>clarificar</a:t>
                      </a:r>
                      <a:r>
                        <a:rPr lang="es-ES_tradnl" sz="800" baseline="0" noProof="0" dirty="0" smtClean="0">
                          <a:solidFill>
                            <a:schemeClr val="tx1"/>
                          </a:solidFill>
                        </a:rPr>
                        <a:t>-aclarar</a:t>
                      </a:r>
                    </a:p>
                    <a:p>
                      <a:pPr marL="171450" indent="-171450">
                        <a:buFont typeface="Arial" panose="020B0604020202020204" pitchFamily="34" charset="0"/>
                        <a:buChar char="•"/>
                      </a:pPr>
                      <a:endParaRPr lang="es-ES_tradnl" sz="800" baseline="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38215">
                <a:tc gridSpan="5">
                  <a:txBody>
                    <a:bodyPr/>
                    <a:lstStyle/>
                    <a:p>
                      <a:pPr algn="ctr"/>
                      <a:r>
                        <a:rPr lang="en-US" sz="1200" b="1" dirty="0" smtClean="0"/>
                        <a:t>CONTINUED….</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35</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2644877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2580479"/>
              </p:ext>
            </p:extLst>
          </p:nvPr>
        </p:nvGraphicFramePr>
        <p:xfrm>
          <a:off x="144049" y="724901"/>
          <a:ext cx="7461708" cy="5769454"/>
        </p:xfrm>
        <a:graphic>
          <a:graphicData uri="http://schemas.openxmlformats.org/drawingml/2006/table">
            <a:tbl>
              <a:tblPr firstRow="1" bandRow="1">
                <a:tableStyleId>{5C22544A-7EE6-4342-B048-85BDC9FD1C3A}</a:tableStyleId>
              </a:tblPr>
              <a:tblGrid>
                <a:gridCol w="3686733"/>
                <a:gridCol w="3774975"/>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a:t>
                      </a:r>
                      <a:r>
                        <a:rPr kumimoji="0" lang="en-US" sz="900" b="1" i="0" u="none" strike="noStrike" kern="1200" cap="none" spc="0" normalizeH="0" baseline="0" noProof="0" dirty="0" smtClean="0">
                          <a:ln>
                            <a:noFill/>
                          </a:ln>
                          <a:solidFill>
                            <a:schemeClr val="tx1"/>
                          </a:solidFill>
                          <a:effectLst/>
                          <a:uLnTx/>
                          <a:uFillTx/>
                          <a:latin typeface="+mn-lt"/>
                          <a:ea typeface="+mn-ea"/>
                          <a:cs typeface="+mn-cs"/>
                        </a:rPr>
                        <a:t>CONTINUED LESSON 7</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Write the Bridge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(Background Knowledge)</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7</a:t>
                      </a:r>
                    </a:p>
                    <a:p>
                      <a:pPr marL="0" marR="0" lvl="0" indent="0" algn="ctr" defTabSz="77724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use Background Knowledge to write a Bridge?</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T – Lesson 7:</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Standard: RI.3-4, W.2a-b, L.1, L.4, L.5</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5563" marR="0" lvl="0" indent="-55563"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write Background Knowledge in the Bridge by describing and defining the Topic Sentence (Main Idea)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algn="ctr"/>
                      <a:r>
                        <a:rPr lang="en-US" sz="900" b="1" dirty="0" smtClean="0"/>
                        <a:t>Writing</a:t>
                      </a:r>
                      <a:r>
                        <a:rPr lang="en-US" sz="900" b="1" baseline="0" dirty="0" smtClean="0"/>
                        <a:t> Strategies in TBEAR</a:t>
                      </a:r>
                      <a:endParaRPr lang="en-US" sz="9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3</a:t>
                      </a:r>
                      <a:r>
                        <a:rPr lang="en-US" b="1" baseline="30000" dirty="0" smtClean="0">
                          <a:solidFill>
                            <a:srgbClr val="C00000"/>
                          </a:solidFill>
                        </a:rPr>
                        <a:t>rd</a:t>
                      </a:r>
                      <a:r>
                        <a:rPr lang="en-US" b="1" dirty="0" smtClean="0">
                          <a:solidFill>
                            <a:srgbClr val="C00000"/>
                          </a:solidFill>
                        </a:rPr>
                        <a:t> </a:t>
                      </a:r>
                      <a:r>
                        <a:rPr lang="en-US" b="1" dirty="0" smtClean="0"/>
                        <a:t> grade students should be able to..</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370127">
                <a:tc>
                  <a:txBody>
                    <a:bodyPr/>
                    <a:lstStyle/>
                    <a:p>
                      <a:pPr marL="171450" indent="-171450">
                        <a:buFont typeface="Arial" panose="020B0604020202020204" pitchFamily="34" charset="0"/>
                        <a:buChar char="•"/>
                      </a:pPr>
                      <a:r>
                        <a:rPr lang="en-US" sz="900" dirty="0" smtClean="0"/>
                        <a:t>Definitions/Description Chart (add definitions and descriptions to tell</a:t>
                      </a:r>
                      <a:r>
                        <a:rPr lang="en-US" sz="900" baseline="0" dirty="0" smtClean="0"/>
                        <a:t> more about the Topic Sentence/Main Idea – why its important)</a:t>
                      </a:r>
                    </a:p>
                    <a:p>
                      <a:pPr marL="171450" indent="-171450">
                        <a:buFont typeface="Arial" panose="020B0604020202020204" pitchFamily="34" charset="0"/>
                        <a:buChar char="•"/>
                      </a:pPr>
                      <a:endParaRPr lang="en-US" sz="900" baseline="0" dirty="0" smtClean="0"/>
                    </a:p>
                    <a:p>
                      <a:pPr marL="0" indent="0">
                        <a:buFont typeface="Arial" panose="020B0604020202020204" pitchFamily="34" charset="0"/>
                        <a:buNone/>
                      </a:pPr>
                      <a:r>
                        <a:rPr lang="en-US" sz="800" i="1" baseline="0" dirty="0" smtClean="0"/>
                        <a:t>Note:  In grade 3 have students complete as much as they can on this chart independently, then come together as a class and share (students can add and delete words or phrases during share time).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write definitions and descriptions for each Topic Tally (TT) word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context clues to find definitions for the TT words from the text.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use synonyms, adjectives, adverbs to describe the TT words.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Annotating –  Taking notes – recognizing Background Knowledge that could be used in the Bridge.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while reading of words and phrases to use as Background Knowledge.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take notes not only from the text but from the provided “student’s notes.”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recognize that they should be reading to note Background Knowledge that defines and describe the Topic Sentence in a clearer way.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Writing the Bridge –</a:t>
                      </a:r>
                      <a:r>
                        <a:rPr lang="en-US" sz="900" baseline="0" dirty="0" smtClean="0"/>
                        <a:t> Teacher Model (Bookmarks)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Note:  continue to model the Background Knowledge writing for the Bridge in an introduction, but in grade three have students practice writing their own with support.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practice writing Background Knowledge for a Bridge with support.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check their notes/ideas by asking  themselves questions from the Background Knowledge section of the bookmarks.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0">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TBEAR Student Record Note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record  the final sentence(s) for the background knowledge of the </a:t>
                      </a:r>
                      <a:r>
                        <a:rPr kumimoji="0" lang="en-US" sz="900" b="0" i="0" u="none" strike="noStrike" kern="1200" cap="none" spc="0" normalizeH="0" baseline="0" noProof="0" dirty="0" err="1" smtClean="0">
                          <a:ln>
                            <a:noFill/>
                          </a:ln>
                          <a:solidFill>
                            <a:prstClr val="black"/>
                          </a:solidFill>
                          <a:effectLst/>
                          <a:uLnTx/>
                          <a:uFillTx/>
                          <a:latin typeface="+mn-lt"/>
                          <a:ea typeface="+mn-ea"/>
                          <a:cs typeface="+mn-cs"/>
                        </a:rPr>
                        <a:t>bridg</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78229">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b="1" dirty="0" smtClean="0"/>
                        <a:t>From</a:t>
                      </a:r>
                      <a:r>
                        <a:rPr lang="en-US" sz="900" b="1" baseline="0" dirty="0" smtClean="0"/>
                        <a:t> the Field</a:t>
                      </a:r>
                      <a:r>
                        <a:rPr lang="en-US" sz="900" baseline="0" dirty="0" smtClean="0"/>
                        <a: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Students can continue to use the Revision Bookmarks as a checklist for knowing what good Background Knowledge looks like.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When students are writing Background Knowledge for a draft that has no introduction (one that a supposed student has written) they read two documents: </a:t>
                      </a:r>
                    </a:p>
                    <a:p>
                      <a:pPr marL="228600" marR="0" lvl="0" indent="-228600" algn="l" defTabSz="777240" rtl="0" eaLnBrk="1" fontAlgn="auto" latinLnBrk="0" hangingPunct="1">
                        <a:lnSpc>
                          <a:spcPct val="100000"/>
                        </a:lnSpc>
                        <a:spcBef>
                          <a:spcPts val="0"/>
                        </a:spcBef>
                        <a:spcAft>
                          <a:spcPts val="0"/>
                        </a:spcAft>
                        <a:buClrTx/>
                        <a:buSzTx/>
                        <a:buFont typeface="Wingdings" panose="05000000000000000000" pitchFamily="2" charset="2"/>
                        <a:buAutoNum type="alphaLcPeriod"/>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text itself</a:t>
                      </a:r>
                    </a:p>
                    <a:p>
                      <a:pPr marL="228600" marR="0" lvl="0" indent="-228600" algn="l" defTabSz="777240" rtl="0" eaLnBrk="1" fontAlgn="auto" latinLnBrk="0" hangingPunct="1">
                        <a:lnSpc>
                          <a:spcPct val="100000"/>
                        </a:lnSpc>
                        <a:spcBef>
                          <a:spcPts val="0"/>
                        </a:spcBef>
                        <a:spcAft>
                          <a:spcPts val="0"/>
                        </a:spcAft>
                        <a:buClrTx/>
                        <a:buSzTx/>
                        <a:buFont typeface="Wingdings" panose="05000000000000000000" pitchFamily="2" charset="2"/>
                        <a:buAutoNum type="alphaLcPeriod"/>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the “student’s notes” who is writing the draft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36</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2625809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BAC3556-5FAF-4CEF-BDF2-3BC833A9967C}" type="slidenum">
              <a:rPr lang="en-US" smtClean="0"/>
              <a:t>37</a:t>
            </a:fld>
            <a:endParaRPr lang="en-US" dirty="0"/>
          </a:p>
        </p:txBody>
      </p:sp>
      <p:sp>
        <p:nvSpPr>
          <p:cNvPr id="7" name="TextBox 6"/>
          <p:cNvSpPr txBox="1"/>
          <p:nvPr/>
        </p:nvSpPr>
        <p:spPr>
          <a:xfrm>
            <a:off x="207909" y="716097"/>
            <a:ext cx="2401677" cy="369332"/>
          </a:xfrm>
          <a:prstGeom prst="rect">
            <a:avLst/>
          </a:prstGeom>
          <a:noFill/>
        </p:spPr>
        <p:txBody>
          <a:bodyPr wrap="square" rtlCol="0">
            <a:spAutoFit/>
          </a:bodyPr>
          <a:lstStyle/>
          <a:p>
            <a:r>
              <a:rPr lang="en-US" dirty="0" smtClean="0"/>
              <a:t>Teacher Notes</a:t>
            </a:r>
            <a:endParaRPr lang="en-US" dirty="0"/>
          </a:p>
        </p:txBody>
      </p:sp>
      <p:sp>
        <p:nvSpPr>
          <p:cNvPr id="3" name="Date Placeholder 2"/>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077025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98163" y="-139700"/>
            <a:ext cx="4263662" cy="1394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010" y="313466"/>
            <a:ext cx="4695287" cy="379876"/>
          </a:xfrm>
          <a:prstGeom prst="rect">
            <a:avLst/>
          </a:prstGeom>
        </p:spPr>
        <p:txBody>
          <a:bodyPr wrap="square" lIns="101882" tIns="50941" rIns="101882" bIns="50941">
            <a:spAutoFit/>
          </a:bodyPr>
          <a:lstStyle/>
          <a:p>
            <a:pPr lvl="0" algn="r">
              <a:buSzPct val="25000"/>
            </a:pPr>
            <a:r>
              <a:rPr lang="en-US" b="1" dirty="0" smtClean="0">
                <a:solidFill>
                  <a:srgbClr val="C00000"/>
                </a:solidFill>
                <a:effectLst>
                  <a:outerShdw blurRad="38100" dist="38100" dir="2700000" algn="tl">
                    <a:srgbClr val="000000">
                      <a:alpha val="43137"/>
                    </a:srgbClr>
                  </a:outerShdw>
                </a:effectLst>
              </a:rPr>
              <a:t>Writing the Hook Lesson 8</a:t>
            </a:r>
            <a:endParaRPr lang="en-US" b="1" dirty="0">
              <a:solidFill>
                <a:srgbClr val="C00000"/>
              </a:solidFill>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a:xfrm>
            <a:off x="5827221" y="9345621"/>
            <a:ext cx="1748790" cy="535516"/>
          </a:xfrm>
        </p:spPr>
        <p:txBody>
          <a:bodyPr/>
          <a:lstStyle/>
          <a:p>
            <a:fld id="{1A106AFE-017A-4B10-8C59-6A35C2B2E226}" type="slidenum">
              <a:rPr lang="en-US" smtClean="0"/>
              <a:t>38</a:t>
            </a:fld>
            <a:endParaRPr lang="en-US" dirty="0"/>
          </a:p>
        </p:txBody>
      </p:sp>
      <p:sp>
        <p:nvSpPr>
          <p:cNvPr id="13" name="TextBox 12"/>
          <p:cNvSpPr txBox="1"/>
          <p:nvPr/>
        </p:nvSpPr>
        <p:spPr>
          <a:xfrm>
            <a:off x="842425" y="126458"/>
            <a:ext cx="2775136" cy="646321"/>
          </a:xfrm>
          <a:prstGeom prst="rect">
            <a:avLst/>
          </a:prstGeom>
          <a:noFill/>
        </p:spPr>
        <p:txBody>
          <a:bodyPr wrap="square" lIns="91429" tIns="45715" rIns="91429" bIns="45715" rtlCol="0">
            <a:spAutoFit/>
          </a:bodyPr>
          <a:lstStyle/>
          <a:p>
            <a:pPr algn="ctr"/>
            <a:r>
              <a:rPr lang="en-US" dirty="0" smtClean="0">
                <a:latin typeface="Arial Black" panose="020B0A04020102020204" pitchFamily="34" charset="0"/>
              </a:rPr>
              <a:t>WRITE </a:t>
            </a:r>
          </a:p>
          <a:p>
            <a:pPr algn="ctr"/>
            <a:r>
              <a:rPr lang="en-US" dirty="0" smtClean="0">
                <a:latin typeface="Arial Black" panose="020B0A04020102020204" pitchFamily="34" charset="0"/>
              </a:rPr>
              <a:t>a Brief Text</a:t>
            </a:r>
            <a:endParaRPr lang="en-US" dirty="0">
              <a:latin typeface="Arial Black" panose="020B0A04020102020204" pitchFamily="34" charset="0"/>
            </a:endParaRPr>
          </a:p>
        </p:txBody>
      </p:sp>
      <p:pic>
        <p:nvPicPr>
          <p:cNvPr id="14" name="Shape 102"/>
          <p:cNvPicPr preferRelativeResize="0"/>
          <p:nvPr/>
        </p:nvPicPr>
        <p:blipFill rotWithShape="1">
          <a:blip r:embed="rId4">
            <a:alphaModFix/>
          </a:blip>
          <a:srcRect/>
          <a:stretch/>
        </p:blipFill>
        <p:spPr>
          <a:xfrm>
            <a:off x="3224268" y="164263"/>
            <a:ext cx="1006460" cy="999759"/>
          </a:xfrm>
          <a:prstGeom prst="rect">
            <a:avLst/>
          </a:prstGeom>
          <a:noFill/>
          <a:ln>
            <a:noFill/>
          </a:ln>
        </p:spPr>
      </p:pic>
      <p:graphicFrame>
        <p:nvGraphicFramePr>
          <p:cNvPr id="104" name="Shape 104"/>
          <p:cNvGraphicFramePr/>
          <p:nvPr>
            <p:extLst>
              <p:ext uri="{D42A27DB-BD31-4B8C-83A1-F6EECF244321}">
                <p14:modId xmlns:p14="http://schemas.microsoft.com/office/powerpoint/2010/main" val="1088847295"/>
              </p:ext>
            </p:extLst>
          </p:nvPr>
        </p:nvGraphicFramePr>
        <p:xfrm>
          <a:off x="98163" y="827000"/>
          <a:ext cx="7590713" cy="8466317"/>
        </p:xfrm>
        <a:graphic>
          <a:graphicData uri="http://schemas.openxmlformats.org/drawingml/2006/table">
            <a:tbl>
              <a:tblPr firstRow="1" bandRow="1">
                <a:noFill/>
              </a:tblPr>
              <a:tblGrid>
                <a:gridCol w="353461"/>
                <a:gridCol w="2606016"/>
                <a:gridCol w="423539"/>
                <a:gridCol w="540690"/>
                <a:gridCol w="3667007"/>
              </a:tblGrid>
              <a:tr h="608505">
                <a:tc rowSpan="2" gridSpan="2">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Text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____________________________</a:t>
                      </a: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Big Idea: Prompt</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Write the Hook of the introduction.</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hMerge="1">
                  <a:txBody>
                    <a:bodyPr/>
                    <a:lstStyle/>
                    <a:p>
                      <a:endParaRPr lang="en-US"/>
                    </a:p>
                  </a:txBody>
                  <a:tcPr/>
                </a:tc>
                <a:tc gridSpan="3">
                  <a:txBody>
                    <a:bodyPr/>
                    <a:lstStyle/>
                    <a:p>
                      <a:pPr marL="0" marR="0" lvl="0" indent="0" algn="l" rtl="0">
                        <a:spcBef>
                          <a:spcPts val="0"/>
                        </a:spcBef>
                        <a:buSzPct val="25000"/>
                        <a:buNone/>
                      </a:pPr>
                      <a:r>
                        <a:rPr lang="en-US" sz="1300" b="1" u="none" strike="noStrike" cap="none" baseline="0" dirty="0" smtClean="0"/>
                        <a:t>Writing the </a:t>
                      </a:r>
                      <a:r>
                        <a:rPr lang="en-US" sz="1300" b="1" u="sng" strike="noStrike" cap="none" baseline="0" dirty="0" smtClean="0"/>
                        <a:t>Hook</a:t>
                      </a:r>
                      <a:r>
                        <a:rPr lang="en-US" sz="1300" b="1" u="none" strike="noStrike" cap="none" baseline="0" dirty="0" smtClean="0"/>
                        <a:t> of the </a:t>
                      </a:r>
                    </a:p>
                    <a:p>
                      <a:pPr marL="0" marR="0" lvl="0" indent="0" algn="l" rtl="0">
                        <a:spcBef>
                          <a:spcPts val="0"/>
                        </a:spcBef>
                        <a:buSzPct val="25000"/>
                        <a:buNone/>
                      </a:pPr>
                      <a:r>
                        <a:rPr lang="en-US" sz="1300" b="1" u="none" strike="noStrike" cap="none" baseline="0" dirty="0" smtClean="0"/>
                        <a:t>Bridge Lesson 8</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28661">
                <a:tc gridSpan="2" vMerge="1">
                  <a:txBody>
                    <a:bodyPr/>
                    <a:lstStyle/>
                    <a:p>
                      <a:pPr marL="0" marR="0" lvl="0" indent="0" algn="l" defTabSz="685800" rtl="0" eaLnBrk="1" fontAlgn="auto" latinLnBrk="0" hangingPunct="1">
                        <a:lnSpc>
                          <a:spcPct val="100000"/>
                        </a:lnSpc>
                        <a:spcBef>
                          <a:spcPts val="0"/>
                        </a:spcBef>
                        <a:spcAft>
                          <a:spcPts val="0"/>
                        </a:spcAft>
                        <a:buClrTx/>
                        <a:buSzPct val="25000"/>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91434" marR="91434"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vMerge="1">
                  <a:txBody>
                    <a:bodyPr/>
                    <a:lstStyle/>
                    <a:p>
                      <a:endParaRPr lang="en-US"/>
                    </a:p>
                  </a:txBody>
                  <a:tcPr/>
                </a:tc>
                <a:tc gridSpan="3">
                  <a:txBody>
                    <a:bodyPr/>
                    <a:lstStyle/>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is for a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rief Explanation</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Of the Main Idea to </a:t>
                      </a:r>
                      <a:r>
                        <a:rPr kumimoji="0" lang="en-US" sz="1200" b="1" i="0" u="sng" strike="noStrike" kern="1200" cap="none" spc="0" normalizeH="0" baseline="0" noProof="0" dirty="0" smtClean="0">
                          <a:ln>
                            <a:noFill/>
                          </a:ln>
                          <a:solidFill>
                            <a:srgbClr val="C00000"/>
                          </a:solidFill>
                          <a:effectLst/>
                          <a:uLnTx/>
                          <a:uFillTx/>
                          <a:latin typeface="+mn-lt"/>
                          <a:ea typeface="+mn-ea"/>
                          <a:cs typeface="+mn-cs"/>
                        </a:rPr>
                        <a:t>B</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ridge to </a:t>
                      </a:r>
                    </a:p>
                    <a:p>
                      <a:pPr marL="1144588" marR="0" lvl="0" indent="-1090613" algn="l" defTabSz="6858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Examples.</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536448">
                <a:tc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300" b="1" i="0" u="none" strike="noStrike" kern="1200" cap="none" spc="0" normalizeH="0" baseline="0" noProof="0" dirty="0" smtClean="0">
                          <a:ln>
                            <a:noFill/>
                          </a:ln>
                          <a:solidFill>
                            <a:srgbClr val="C00000"/>
                          </a:solidFill>
                          <a:effectLst/>
                          <a:uLnTx/>
                          <a:uFillTx/>
                          <a:latin typeface="+mn-lt"/>
                          <a:ea typeface="+mn-ea"/>
                          <a:cs typeface="+mn-cs"/>
                        </a:rPr>
                        <a:t>T – Lesson 8:</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RI.3-4, W.2a-b, L.5, L.6</a:t>
                      </a:r>
                    </a:p>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168275" marR="0" lvl="0" indent="58738"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 can write the Hook in the introduction to grab the reader’s attention (The Bridge)</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505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1</a:t>
                      </a:r>
                    </a:p>
                    <a:p>
                      <a:pPr marL="169863"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55563"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Quick Review</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p>
                    <a:p>
                      <a:pPr marL="231775" marR="0" lvl="0" indent="-6350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 QU</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“What was the Background Knowledge for our introduction of _____?”  </a:t>
                      </a:r>
                    </a:p>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QU</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“Did the Background Knowledge explain why _______(Topic Sentence) is important?”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1125" marR="0" lvl="0" indent="0" algn="l" defTabSz="6858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Introduction: 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Writing the Hook of a Bridge</a:t>
                      </a:r>
                    </a:p>
                    <a:p>
                      <a:pPr marL="284162" marR="0" lvl="0" indent="-171450" algn="l" defTabSz="685800" rtl="0" eaLnBrk="1" fontAlgn="auto" latinLnBrk="0" hangingPunct="1">
                        <a:lnSpc>
                          <a:spcPct val="100000"/>
                        </a:lnSpc>
                        <a:spcBef>
                          <a:spcPts val="0"/>
                        </a:spcBef>
                        <a:spcAft>
                          <a:spcPts val="0"/>
                        </a:spcAft>
                        <a:buClr>
                          <a:prstClr val="black">
                            <a:lumMod val="95000"/>
                            <a:lumOff val="5000"/>
                          </a:prstClr>
                        </a:buClr>
                        <a:buSzPct val="150000"/>
                        <a:buFont typeface="Arial" panose="020B0604020202020204" pitchFamily="34" charset="0"/>
                        <a:buChar char="•"/>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We wrote a Topic Sentence and the Background Knowledge as the introduction for ______(text).  Now we need to write a Hook in the introduction to grab the reader’s attention. When we have done both we have written a complete bridge.”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76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mn-ea"/>
                          <a:cs typeface="+mn-cs"/>
                          <a:sym typeface="Arial"/>
                          <a:rtl val="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15887" marR="0" lvl="0" indent="0" algn="ctr"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What Makes a Hook ?  (review)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2920">
                <a:tc vMerge="1">
                  <a:txBody>
                    <a:bodyPr/>
                    <a:lstStyle/>
                    <a:p>
                      <a:endParaRPr lang="en-US"/>
                    </a:p>
                  </a:txBody>
                  <a:tcPr/>
                </a:tc>
                <a:tc gridSpan="3">
                  <a:txBody>
                    <a:bodyPr/>
                    <a:lstStyle/>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Anecdote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Boy my dad looked tired!</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Question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I wonder what happened next?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    exclamation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Look out below!</a:t>
                      </a:r>
                    </a:p>
                    <a:p>
                      <a:pPr marL="111125" marR="0" lvl="0" indent="0" algn="l" defTabSz="685800" rtl="0" eaLnBrk="1" fontAlgn="auto" latinLnBrk="0" hangingPunct="1">
                        <a:lnSpc>
                          <a:spcPct val="100000"/>
                        </a:lnSpc>
                        <a:spcBef>
                          <a:spcPts val="0"/>
                        </a:spcBef>
                        <a:spcAft>
                          <a:spcPts val="0"/>
                        </a:spcAft>
                        <a:buClr>
                          <a:prstClr val="black"/>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odd fact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Toads breathe through skin.  </a:t>
                      </a:r>
                    </a:p>
                    <a:p>
                      <a:pPr marL="115887" marR="0" lvl="0" indent="0" algn="l" defTabSz="685800" rtl="0" eaLnBrk="1" fontAlgn="auto" latinLnBrk="0" hangingPunct="1">
                        <a:lnSpc>
                          <a:spcPct val="100000"/>
                        </a:lnSpc>
                        <a:spcBef>
                          <a:spcPts val="0"/>
                        </a:spcBef>
                        <a:spcAft>
                          <a:spcPts val="0"/>
                        </a:spcAft>
                        <a:buClr>
                          <a:prstClr val="black">
                            <a:lumMod val="95000"/>
                            <a:lumOff val="5000"/>
                          </a:prstClr>
                        </a:buClr>
                        <a:buSzPct val="150000"/>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mn-cs"/>
                        </a:rPr>
                        <a:t>Quote  </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Never Hurry and Never Worry </a:t>
                      </a: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190244">
                <a:tc>
                  <a:txBody>
                    <a:bodyPr/>
                    <a:lstStyle/>
                    <a:p>
                      <a:pPr algn="ctr"/>
                      <a:r>
                        <a:rPr lang="en-US" sz="2400" b="1" dirty="0" smtClean="0"/>
                        <a:t>4</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Before Read 6</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Set a Purpose for Reading </a:t>
                      </a:r>
                    </a:p>
                    <a:p>
                      <a:pPr marL="341313" marR="0" lvl="0" indent="-17145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Char char="•"/>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“Re-read</a:t>
                      </a:r>
                      <a:r>
                        <a:rPr kumimoji="0" lang="en-US" sz="1100" b="1" i="1" u="none" strike="noStrike" kern="0" cap="none" spc="0" normalizeH="0" baseline="0" noProof="0" dirty="0" smtClean="0">
                          <a:ln>
                            <a:noFill/>
                          </a:ln>
                          <a:solidFill>
                            <a:srgbClr val="000000"/>
                          </a:solidFill>
                          <a:effectLst/>
                          <a:uLnTx/>
                          <a:uFillTx/>
                          <a:latin typeface="+mn-lt"/>
                          <a:ea typeface="+mn-ea"/>
                          <a:cs typeface="+mn-cs"/>
                          <a:sym typeface="Arial"/>
                          <a:rtl val="0"/>
                        </a:rPr>
                        <a:t>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the introduction we have written as well as the rest of the text of_____ with your partner.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While you are reading make thinking notes on your copy of the draft of what you would add as a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Hook</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of the Bridge. You can use ideas from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Definitions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and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Description Chart.</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a:t>
                      </a: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17145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Activity</a:t>
                      </a:r>
                      <a:r>
                        <a:rPr kumimoji="0" lang="en-US" sz="1100" b="1" i="1" u="none" strike="noStrike" kern="0" cap="none" spc="0" normalizeH="0" baseline="0" noProof="0" dirty="0" smtClean="0">
                          <a:ln>
                            <a:noFill/>
                          </a:ln>
                          <a:solidFill>
                            <a:prstClr val="black"/>
                          </a:solidFill>
                          <a:effectLst/>
                          <a:uLnTx/>
                          <a:uFillTx/>
                          <a:latin typeface="+mn-lt"/>
                          <a:ea typeface="+mn-ea"/>
                          <a:cs typeface="+mn-cs"/>
                          <a:sym typeface="Arial"/>
                          <a:rtl val="0"/>
                        </a:rPr>
                        <a:t>:</a:t>
                      </a: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  QU: </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“What notes did you make about writing a Hook so that it grabs the reader’s attention?”</a:t>
                      </a:r>
                    </a:p>
                    <a:p>
                      <a:pPr marL="287338"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Record the student response on the board. (Students are not actually writing  the </a:t>
                      </a:r>
                      <a:r>
                        <a:rPr kumimoji="0" lang="en-US" sz="1100" b="1" i="0" u="none" strike="noStrike" kern="0" cap="none" spc="0" normalizeH="0" baseline="0" noProof="0" dirty="0" smtClean="0">
                          <a:ln>
                            <a:noFill/>
                          </a:ln>
                          <a:solidFill>
                            <a:srgbClr val="000000"/>
                          </a:solidFill>
                          <a:effectLst/>
                          <a:uLnTx/>
                          <a:uFillTx/>
                          <a:latin typeface="+mn-lt"/>
                          <a:ea typeface="+mn-ea"/>
                          <a:cs typeface="+mn-cs"/>
                          <a:sym typeface="Arial"/>
                          <a:rtl val="0"/>
                        </a:rPr>
                        <a:t>Hook</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but sharing and discussing ideas on how to write the Hook).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91628">
                <a:tc>
                  <a:txBody>
                    <a:bodyPr/>
                    <a:lstStyle/>
                    <a:p>
                      <a:pPr algn="ctr"/>
                      <a:r>
                        <a:rPr lang="en-US" sz="2400" b="1" dirty="0" smtClean="0"/>
                        <a:t>5</a:t>
                      </a:r>
                      <a:endParaRPr lang="en-US" sz="2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marL="169863" marR="0" lvl="0" indent="0" algn="l" defTabSz="914400" rtl="0" eaLnBrk="1" fontAlgn="auto" latinLnBrk="0" hangingPunct="1">
                        <a:lnSpc>
                          <a:spcPct val="100000"/>
                        </a:lnSpc>
                        <a:spcBef>
                          <a:spcPts val="0"/>
                        </a:spcBef>
                        <a:spcAft>
                          <a:spcPts val="0"/>
                        </a:spcAft>
                        <a:buClr>
                          <a:prstClr val="black"/>
                        </a:buClr>
                        <a:buSzPct val="150000"/>
                        <a:buFont typeface="Arial" panose="020B0604020202020204" pitchFamily="34" charset="0"/>
                        <a:buNone/>
                        <a:tabLst/>
                        <a:defRPr/>
                      </a:pPr>
                      <a:r>
                        <a:rPr kumimoji="0" lang="en-US" sz="1200" b="1" i="0" u="sng" strike="noStrike" kern="0" cap="none" spc="0" normalizeH="0" baseline="0" noProof="0" dirty="0" smtClean="0">
                          <a:ln>
                            <a:noFill/>
                          </a:ln>
                          <a:solidFill>
                            <a:srgbClr val="000000"/>
                          </a:solidFill>
                          <a:effectLst/>
                          <a:uLnTx/>
                          <a:uFillTx/>
                          <a:latin typeface="+mn-lt"/>
                          <a:ea typeface="+mn-ea"/>
                          <a:cs typeface="+mn-cs"/>
                          <a:sym typeface="Arial"/>
                          <a:rtl val="0"/>
                        </a:rPr>
                        <a:t>Writing</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 the Hook of the Bridge</a:t>
                      </a:r>
                    </a:p>
                    <a:p>
                      <a:pPr marL="288925" lvl="0" indent="-117475">
                        <a:buClr>
                          <a:srgbClr val="000000"/>
                        </a:buClr>
                        <a:buSzPct val="150000"/>
                        <a:buFont typeface="Arial" panose="020B0604020202020204" pitchFamily="34" charset="0"/>
                        <a:buChar char="•"/>
                        <a:defRPr/>
                      </a:pPr>
                      <a:r>
                        <a:rPr lang="en-US" sz="1100" kern="0" dirty="0" smtClean="0">
                          <a:solidFill>
                            <a:srgbClr val="000000"/>
                          </a:solidFill>
                          <a:sym typeface="Arial"/>
                          <a:rtl val="0"/>
                        </a:rPr>
                        <a:t>Activity: Model the entire process of checking your writing, asking yourself (Think Aloud) questions from the </a:t>
                      </a:r>
                      <a:r>
                        <a:rPr lang="en-US" sz="1100" b="1" kern="0" dirty="0" smtClean="0">
                          <a:solidFill>
                            <a:srgbClr val="000000"/>
                          </a:solidFill>
                          <a:sym typeface="Arial"/>
                          <a:rtl val="0"/>
                        </a:rPr>
                        <a:t>Introduction Bookmark </a:t>
                      </a:r>
                      <a:r>
                        <a:rPr lang="en-US" sz="1100" kern="0" dirty="0" smtClean="0">
                          <a:solidFill>
                            <a:srgbClr val="000000"/>
                          </a:solidFill>
                          <a:sym typeface="Arial"/>
                          <a:rtl val="0"/>
                        </a:rPr>
                        <a:t>section of the </a:t>
                      </a:r>
                      <a:r>
                        <a:rPr lang="en-US" sz="1100" b="1" kern="0" dirty="0" smtClean="0">
                          <a:solidFill>
                            <a:srgbClr val="000000"/>
                          </a:solidFill>
                          <a:sym typeface="Arial"/>
                          <a:rtl val="0"/>
                        </a:rPr>
                        <a:t>Hook </a:t>
                      </a:r>
                      <a:r>
                        <a:rPr lang="en-US" sz="1100" kern="0" dirty="0" smtClean="0">
                          <a:solidFill>
                            <a:srgbClr val="000000"/>
                          </a:solidFill>
                          <a:sym typeface="Arial"/>
                          <a:rtl val="0"/>
                        </a:rPr>
                        <a:t>as you write.  As students progress have them do this with you.</a:t>
                      </a:r>
                    </a:p>
                    <a:p>
                      <a:pPr marL="1714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Revisit</a:t>
                      </a:r>
                    </a:p>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r>
                        <a:rPr kumimoji="0" lang="en-US" sz="1100" b="1" i="1" u="none" strike="noStrike" kern="0" cap="none" spc="0" normalizeH="0" baseline="0" noProof="0" dirty="0" smtClean="0">
                          <a:ln>
                            <a:noFill/>
                          </a:ln>
                          <a:solidFill>
                            <a:srgbClr val="C00000"/>
                          </a:solidFill>
                          <a:effectLst/>
                          <a:uLnTx/>
                          <a:uFillTx/>
                          <a:latin typeface="+mn-lt"/>
                          <a:ea typeface="+mn-ea"/>
                          <a:cs typeface="+mn-cs"/>
                          <a:sym typeface="Arial"/>
                          <a:rtl val="0"/>
                        </a:rPr>
                        <a:t>QU</a:t>
                      </a:r>
                      <a:r>
                        <a:rPr kumimoji="0" lang="en-US" sz="1100" b="0" i="0" u="none" strike="noStrike" kern="0" cap="none" spc="0" normalizeH="0" baseline="0" noProof="0" dirty="0" smtClean="0">
                          <a:ln>
                            <a:noFill/>
                          </a:ln>
                          <a:solidFill>
                            <a:srgbClr val="000000"/>
                          </a:solidFill>
                          <a:effectLst/>
                          <a:uLnTx/>
                          <a:uFillTx/>
                          <a:latin typeface="+mn-lt"/>
                          <a:ea typeface="+mn-ea"/>
                          <a:cs typeface="+mn-cs"/>
                          <a:sym typeface="Arial"/>
                          <a:rtl val="0"/>
                        </a:rPr>
                        <a:t>:  “Will the Hook we wrote grab the reader’s attention?  Explain.”</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71728">
                <a:tc rowSpan="2" gridSpan="3">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B</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B is for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rief Explanation of the Main Idea </a:t>
                      </a:r>
                    </a:p>
                    <a:p>
                      <a:pPr marL="114300" marR="0" lvl="0" indent="-11430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that </a:t>
                      </a:r>
                      <a:r>
                        <a:rPr kumimoji="0" lang="en-US" sz="1200" b="1" i="0" u="sng" strike="noStrike" kern="0" cap="none" spc="0" normalizeH="0" baseline="0" noProof="0" dirty="0" smtClean="0">
                          <a:ln>
                            <a:noFill/>
                          </a:ln>
                          <a:solidFill>
                            <a:srgbClr val="C00000"/>
                          </a:solidFill>
                          <a:effectLst/>
                          <a:uLnTx/>
                          <a:uFillTx/>
                          <a:latin typeface="+mn-lt"/>
                          <a:ea typeface="+mn-ea"/>
                          <a:cs typeface="+mn-cs"/>
                          <a:sym typeface="Arial"/>
                          <a:rtl val="0"/>
                        </a:rPr>
                        <a:t>B</a:t>
                      </a:r>
                      <a:r>
                        <a:rPr kumimoji="0" lang="en-US" sz="1200" b="1" i="0" u="none" strike="noStrike" kern="0" cap="none" spc="0" normalizeH="0" baseline="0" noProof="0" dirty="0" smtClean="0">
                          <a:ln>
                            <a:noFill/>
                          </a:ln>
                          <a:solidFill>
                            <a:srgbClr val="000000"/>
                          </a:solidFill>
                          <a:effectLst/>
                          <a:uLnTx/>
                          <a:uFillTx/>
                          <a:latin typeface="+mn-lt"/>
                          <a:ea typeface="+mn-ea"/>
                          <a:cs typeface="+mn-cs"/>
                          <a:sym typeface="Arial"/>
                          <a:rtl val="0"/>
                        </a:rPr>
                        <a:t>ridge to Examples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marL="285750" marR="0" lvl="0" indent="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None/>
                        <a:tabLst/>
                        <a:defRPr/>
                      </a:pPr>
                      <a:endParaRPr kumimoji="0" lang="en-US" sz="1000" b="0" i="0" u="none" strike="noStrike" kern="0" cap="none" spc="0" normalizeH="0" baseline="0" noProof="0" dirty="0" smtClean="0">
                        <a:ln>
                          <a:noFill/>
                        </a:ln>
                        <a:solidFill>
                          <a:srgbClr val="000000"/>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400" b="1" i="0" u="none" strike="noStrike" kern="0" cap="none" spc="0" normalizeH="0" baseline="0" noProof="0" dirty="0" smtClean="0">
                          <a:ln>
                            <a:noFill/>
                          </a:ln>
                          <a:solidFill>
                            <a:srgbClr val="000000"/>
                          </a:solidFill>
                          <a:effectLst/>
                          <a:uLnTx/>
                          <a:uFillTx/>
                          <a:latin typeface="+mn-lt"/>
                          <a:ea typeface="Calibri"/>
                          <a:cs typeface="Calibri"/>
                          <a:sym typeface="Calibri"/>
                          <a:rtl val="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0325"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1" u="sng" strike="noStrike" kern="0" cap="none" spc="0" normalizeH="0" baseline="0" noProof="0" dirty="0" smtClean="0">
                          <a:ln>
                            <a:noFill/>
                          </a:ln>
                          <a:solidFill>
                            <a:srgbClr val="000000"/>
                          </a:solidFill>
                          <a:effectLst/>
                          <a:uLnTx/>
                          <a:uFillTx/>
                          <a:latin typeface="+mn-lt"/>
                          <a:ea typeface="Calibri"/>
                          <a:cs typeface="Calibri"/>
                          <a:sym typeface="Calibri"/>
                          <a:rtl val="0"/>
                        </a:rPr>
                        <a:t>TBEAR STUDENT RECORD NOTES</a:t>
                      </a:r>
                      <a:endPar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endParaRPr>
                    </a:p>
                    <a:p>
                      <a:pPr marL="60325"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200" b="1" i="1" u="none" strike="noStrike" kern="0" cap="none" spc="0" normalizeH="0" baseline="0" noProof="0" dirty="0" smtClean="0">
                          <a:ln>
                            <a:noFill/>
                          </a:ln>
                          <a:solidFill>
                            <a:srgbClr val="C00000"/>
                          </a:solidFill>
                          <a:effectLst/>
                          <a:uLnTx/>
                          <a:uFillTx/>
                          <a:latin typeface="+mn-lt"/>
                          <a:ea typeface="Calibri"/>
                          <a:cs typeface="Calibri"/>
                          <a:sym typeface="Calibri"/>
                          <a:rtl val="0"/>
                        </a:rPr>
                        <a:t>QU: </a:t>
                      </a:r>
                      <a:r>
                        <a:rPr kumimoji="0" lang="en-US" sz="1100" b="1" i="1" u="none" strike="noStrike" kern="0" cap="none" spc="0" normalizeH="0" baseline="0" noProof="0" dirty="0" smtClean="0">
                          <a:ln>
                            <a:noFill/>
                          </a:ln>
                          <a:solidFill>
                            <a:srgbClr val="000000"/>
                          </a:solidFill>
                          <a:effectLst/>
                          <a:uLnTx/>
                          <a:uFillTx/>
                          <a:latin typeface="+mn-lt"/>
                          <a:ea typeface="Calibri"/>
                          <a:cs typeface="Calibri"/>
                          <a:sym typeface="Calibri"/>
                          <a:rtl val="0"/>
                        </a:rPr>
                        <a:t>“What notes can  we record next to Hook in the Bridge?”</a:t>
                      </a:r>
                      <a:r>
                        <a:rPr kumimoji="0" lang="en-US" sz="1100" b="1" i="1" u="none" strike="noStrike" kern="0" cap="none" spc="0" normalizeH="0" baseline="0" noProof="0" dirty="0" smtClean="0">
                          <a:ln>
                            <a:noFill/>
                          </a:ln>
                          <a:solidFill>
                            <a:srgbClr val="C00000"/>
                          </a:solidFill>
                          <a:effectLst/>
                          <a:uLnTx/>
                          <a:uFillTx/>
                          <a:latin typeface="+mn-lt"/>
                          <a:ea typeface="Calibri"/>
                          <a:cs typeface="Calibri"/>
                          <a:sym typeface="Calibri"/>
                          <a:rtl val="0"/>
                        </a:rPr>
                        <a:t> </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Students may write on their own TBEAR Graphic Organizers the topic prompt </a:t>
                      </a:r>
                      <a:r>
                        <a:rPr kumimoji="0" lang="en-US" sz="1100" b="1" i="0" u="sng" strike="noStrike" kern="0" cap="none" spc="0" normalizeH="0" baseline="0" noProof="0" dirty="0" smtClean="0">
                          <a:ln>
                            <a:noFill/>
                          </a:ln>
                          <a:solidFill>
                            <a:srgbClr val="000000"/>
                          </a:solidFill>
                          <a:effectLst/>
                          <a:uLnTx/>
                          <a:uFillTx/>
                          <a:latin typeface="+mn-lt"/>
                          <a:ea typeface="Calibri"/>
                          <a:cs typeface="Calibri"/>
                          <a:sym typeface="Calibri"/>
                          <a:rtl val="0"/>
                        </a:rPr>
                        <a:t>response</a:t>
                      </a:r>
                      <a:r>
                        <a:rPr kumimoji="0" lang="en-US" sz="1100" b="0" i="0" u="none" strike="noStrike" kern="0" cap="none" spc="0" normalizeH="0" baseline="0" noProof="0" dirty="0" smtClean="0">
                          <a:ln>
                            <a:noFill/>
                          </a:ln>
                          <a:solidFill>
                            <a:srgbClr val="000000"/>
                          </a:solidFill>
                          <a:effectLst/>
                          <a:uLnTx/>
                          <a:uFillTx/>
                          <a:latin typeface="+mn-lt"/>
                          <a:ea typeface="Calibri"/>
                          <a:cs typeface="Calibri"/>
                          <a:sym typeface="Calibri"/>
                          <a:rtl val="0"/>
                        </a:rPr>
                        <a:t> or you may do  it as a class on a class TBEAR Graphic Organizer.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162610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Bridge -  Background Knowledge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bg1">
                              <a:lumMod val="75000"/>
                            </a:schemeClr>
                          </a:solidFill>
                          <a:effectLst/>
                          <a:uLnTx/>
                          <a:uFillTx/>
                          <a:latin typeface="+mn-lt"/>
                          <a:ea typeface="+mn-ea"/>
                          <a:cs typeface="+mn-cs"/>
                          <a:sym typeface="Arial"/>
                          <a:rtl val="0"/>
                        </a:rPr>
                        <a:t>Write Background Knowledge of the Bridge: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rgbClr val="000000"/>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Bridge - Hook – Attention Grabber</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rPr>
                        <a:t>Write the Hook Here:</a:t>
                      </a: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p>
                      <a:pPr marL="111125"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0" cap="none" spc="0" normalizeH="0" baseline="0" noProof="0" dirty="0" smtClean="0">
                        <a:ln>
                          <a:noFill/>
                        </a:ln>
                        <a:solidFill>
                          <a:schemeClr val="tx1"/>
                        </a:solidFill>
                        <a:effectLst/>
                        <a:uLnTx/>
                        <a:uFillTx/>
                        <a:latin typeface="+mn-lt"/>
                        <a:ea typeface="+mn-ea"/>
                        <a:cs typeface="+mn-cs"/>
                        <a:sym typeface="Arial"/>
                        <a:rtl val="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bl>
          </a:graphicData>
        </a:graphic>
      </p:graphicFrame>
      <p:pic>
        <p:nvPicPr>
          <p:cNvPr id="16" name="Picture 15"/>
          <p:cNvPicPr>
            <a:picLocks noChangeAspect="1"/>
          </p:cNvPicPr>
          <p:nvPr/>
        </p:nvPicPr>
        <p:blipFill rotWithShape="1">
          <a:blip r:embed="rId5"/>
          <a:srcRect l="23375" t="43778" r="67058" b="37259"/>
          <a:stretch/>
        </p:blipFill>
        <p:spPr>
          <a:xfrm>
            <a:off x="5430163" y="879304"/>
            <a:ext cx="2145848" cy="1136501"/>
          </a:xfrm>
          <a:prstGeom prst="rect">
            <a:avLst/>
          </a:prstGeom>
          <a:ln>
            <a:solidFill>
              <a:schemeClr val="tx1"/>
            </a:solidFill>
          </a:ln>
        </p:spPr>
      </p:pic>
      <p:sp>
        <p:nvSpPr>
          <p:cNvPr id="15" name="Rectangle 14"/>
          <p:cNvSpPr/>
          <p:nvPr/>
        </p:nvSpPr>
        <p:spPr>
          <a:xfrm>
            <a:off x="3778689" y="126457"/>
            <a:ext cx="558496" cy="646321"/>
          </a:xfrm>
          <a:prstGeom prst="rect">
            <a:avLst/>
          </a:prstGeom>
          <a:noFill/>
        </p:spPr>
        <p:txBody>
          <a:bodyPr wrap="squar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a:ln w="50800"/>
                <a:solidFill>
                  <a:srgbClr val="00B0F0"/>
                </a:solidFill>
                <a:latin typeface="Calibri"/>
                <a:sym typeface="Calibri"/>
              </a:rPr>
              <a:t>B</a:t>
            </a:r>
            <a:endParaRPr lang="en-US" sz="3600" b="1" dirty="0">
              <a:ln w="50800"/>
              <a:solidFill>
                <a:srgbClr val="00B0F0"/>
              </a:solidFill>
            </a:endParaRPr>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183067445"/>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7146864"/>
              </p:ext>
            </p:extLst>
          </p:nvPr>
        </p:nvGraphicFramePr>
        <p:xfrm>
          <a:off x="75157" y="258176"/>
          <a:ext cx="7513420" cy="8554007"/>
        </p:xfrm>
        <a:graphic>
          <a:graphicData uri="http://schemas.openxmlformats.org/drawingml/2006/table">
            <a:tbl>
              <a:tblPr firstRow="1" bandRow="1">
                <a:tableStyleId>{5C22544A-7EE6-4342-B048-85BDC9FD1C3A}</a:tableStyleId>
              </a:tblPr>
              <a:tblGrid>
                <a:gridCol w="2470080"/>
                <a:gridCol w="1187519"/>
                <a:gridCol w="1779812"/>
                <a:gridCol w="1051629"/>
                <a:gridCol w="1024380"/>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of the Bridge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CCSS.ELA-LITERACY.RI.3.3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Describe the relationship between a series of historical events, scientific ideas or concepts, or steps in technical procedures in a text, using language that pertains to time, sequence, and cause/effect.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recognizing information about the topic that is unique or exciting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Third graders have practice locating Hooks in second grade with support.  They can now work more independently in suggesting ideas for a Hook based on the text and text structure.</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reading a text, or other resources, for information that will help students locate ideas for a Hook (in a text with no introduction), students need to be able to…</a:t>
                      </a:r>
                    </a:p>
                    <a:p>
                      <a:pPr marL="0" indent="0">
                        <a:buFont typeface="Wingdings" panose="05000000000000000000" pitchFamily="2" charset="2"/>
                        <a:buNone/>
                      </a:pPr>
                      <a:endParaRPr lang="en-US" sz="8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know the Hook of an introduction grabs the reader’s attention.</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takes notes while reading.</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Identifies ideas from the text for the Hook (connects to events, ideas, concepts, procedures).</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Identifies something unique or exciting for a Hook in the text.</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suggests ideas for a Hook using the text structure (e.g., “Can you imagine what would happen if _____?” – cause/effect).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endParaRPr lang="en-US"/>
                    </a:p>
                  </a:txBody>
                  <a:tcPr/>
                </a:tc>
                <a:tc>
                  <a:txBody>
                    <a:bodyPr/>
                    <a:lstStyle/>
                    <a:p>
                      <a:pPr algn="ctr"/>
                      <a:r>
                        <a:rPr lang="en-US" sz="1200" b="1" dirty="0" smtClean="0"/>
                        <a:t>Academic</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1200" b="1" dirty="0" smtClean="0"/>
                        <a:t>Cognates</a:t>
                      </a:r>
                      <a:endParaRPr lang="en-US" sz="12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78964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introduction</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historical </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scientific</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technical</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events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ideas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concepts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procedures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relationship</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describe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2713" indent="-112713">
                        <a:buFont typeface="Arial" panose="020B0604020202020204" pitchFamily="34" charset="0"/>
                        <a:buChar char="•"/>
                      </a:pPr>
                      <a:r>
                        <a:rPr lang="es-ES_tradnl" sz="800" baseline="0" noProof="0" dirty="0" smtClean="0">
                          <a:solidFill>
                            <a:schemeClr val="tx1"/>
                          </a:solidFill>
                        </a:rPr>
                        <a:t>introducción</a:t>
                      </a:r>
                    </a:p>
                    <a:p>
                      <a:pPr marL="112713" indent="-112713">
                        <a:buFont typeface="Arial" panose="020B0604020202020204" pitchFamily="34" charset="0"/>
                        <a:buChar char="•"/>
                      </a:pPr>
                      <a:r>
                        <a:rPr lang="es-ES_tradnl" sz="800" baseline="0" noProof="0" dirty="0" smtClean="0">
                          <a:solidFill>
                            <a:schemeClr val="tx1"/>
                          </a:solidFill>
                        </a:rPr>
                        <a:t>histórico</a:t>
                      </a:r>
                    </a:p>
                    <a:p>
                      <a:pPr marL="112713" indent="-112713">
                        <a:buFont typeface="Arial" panose="020B0604020202020204" pitchFamily="34" charset="0"/>
                        <a:buChar char="•"/>
                      </a:pPr>
                      <a:r>
                        <a:rPr lang="es-ES_tradnl" sz="800" baseline="0" noProof="0" dirty="0" smtClean="0">
                          <a:solidFill>
                            <a:schemeClr val="tx1"/>
                          </a:solidFill>
                        </a:rPr>
                        <a:t>científico</a:t>
                      </a:r>
                    </a:p>
                    <a:p>
                      <a:pPr marL="112713" indent="-112713">
                        <a:buFont typeface="Arial" panose="020B0604020202020204" pitchFamily="34" charset="0"/>
                        <a:buChar char="•"/>
                      </a:pPr>
                      <a:r>
                        <a:rPr lang="es-ES_tradnl" sz="800" baseline="0" noProof="0" dirty="0" smtClean="0">
                          <a:solidFill>
                            <a:schemeClr val="tx1"/>
                          </a:solidFill>
                        </a:rPr>
                        <a:t>técnico</a:t>
                      </a:r>
                    </a:p>
                    <a:p>
                      <a:pPr marL="112713" indent="-112713">
                        <a:buFont typeface="Arial" panose="020B0604020202020204" pitchFamily="34" charset="0"/>
                        <a:buChar char="•"/>
                      </a:pPr>
                      <a:r>
                        <a:rPr lang="es-ES_tradnl" sz="800" baseline="0" noProof="0" dirty="0" smtClean="0">
                          <a:solidFill>
                            <a:schemeClr val="tx1"/>
                          </a:solidFill>
                        </a:rPr>
                        <a:t>eventos</a:t>
                      </a:r>
                    </a:p>
                    <a:p>
                      <a:pPr marL="112713" indent="-112713">
                        <a:buFont typeface="Arial" panose="020B0604020202020204" pitchFamily="34" charset="0"/>
                        <a:buChar char="•"/>
                      </a:pPr>
                      <a:r>
                        <a:rPr lang="es-ES_tradnl" sz="800" baseline="0" noProof="0" dirty="0" smtClean="0">
                          <a:solidFill>
                            <a:schemeClr val="tx1"/>
                          </a:solidFill>
                        </a:rPr>
                        <a:t>ideas</a:t>
                      </a:r>
                    </a:p>
                    <a:p>
                      <a:pPr marL="112713" indent="-112713">
                        <a:buFont typeface="Arial" panose="020B0604020202020204" pitchFamily="34" charset="0"/>
                        <a:buChar char="•"/>
                      </a:pPr>
                      <a:r>
                        <a:rPr lang="es-ES_tradnl" sz="800" baseline="0" noProof="0" dirty="0" smtClean="0">
                          <a:solidFill>
                            <a:schemeClr val="tx1"/>
                          </a:solidFill>
                        </a:rPr>
                        <a:t>conceptos</a:t>
                      </a:r>
                    </a:p>
                    <a:p>
                      <a:pPr marL="112713" indent="-112713">
                        <a:buFont typeface="Arial" panose="020B0604020202020204" pitchFamily="34" charset="0"/>
                        <a:buChar char="•"/>
                      </a:pPr>
                      <a:r>
                        <a:rPr lang="es-ES_tradnl" sz="800" baseline="0" noProof="0" dirty="0" smtClean="0">
                          <a:solidFill>
                            <a:schemeClr val="tx1"/>
                          </a:solidFill>
                        </a:rPr>
                        <a:t>procedimientos</a:t>
                      </a:r>
                    </a:p>
                    <a:p>
                      <a:pPr marL="112713" indent="-112713">
                        <a:buFont typeface="Arial" panose="020B0604020202020204" pitchFamily="34" charset="0"/>
                        <a:buChar char="•"/>
                      </a:pPr>
                      <a:r>
                        <a:rPr lang="es-ES_tradnl" sz="800" baseline="0" noProof="0" dirty="0" smtClean="0">
                          <a:solidFill>
                            <a:schemeClr val="tx1"/>
                          </a:solidFill>
                        </a:rPr>
                        <a:t>relación</a:t>
                      </a:r>
                    </a:p>
                    <a:p>
                      <a:pPr marL="112713" indent="-112713">
                        <a:buFont typeface="Arial" panose="020B0604020202020204" pitchFamily="34" charset="0"/>
                        <a:buChar char="•"/>
                      </a:pPr>
                      <a:r>
                        <a:rPr lang="es-ES_tradnl" sz="800" baseline="0" noProof="0" dirty="0" smtClean="0">
                          <a:solidFill>
                            <a:schemeClr val="tx1"/>
                          </a:solidFill>
                        </a:rPr>
                        <a:t>describir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CCSS.ELA-LITERACY.W.3.2a-b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W.3.2.a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writing unique or exciting words/phrases to create a Hook.</a:t>
                      </a:r>
                      <a:r>
                        <a:rPr kumimoji="0" lang="en-US" sz="800" b="0" i="1"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mn-lt"/>
                          <a:ea typeface="+mn-ea"/>
                          <a:cs typeface="+mn-cs"/>
                        </a:rPr>
                        <a:t>Note: Third grade students should be able to write Hooks independently using techniques such as anecdotes, questions, odd facts or quotes.</a:t>
                      </a:r>
                      <a:endParaRPr kumimoji="0" lang="en-US" sz="800" b="0" i="0" u="none" strike="noStrike" kern="1200" cap="none" spc="0" normalizeH="0" baseline="0" noProof="0" dirty="0" smtClean="0">
                        <a:ln>
                          <a:noFill/>
                        </a:ln>
                        <a:solidFill>
                          <a:srgbClr val="C00000"/>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writing a Hook, students need to be able to…</a:t>
                      </a:r>
                    </a:p>
                    <a:p>
                      <a:pPr marL="0" indent="0">
                        <a:buFont typeface="Wingdings" panose="05000000000000000000" pitchFamily="2" charset="2"/>
                        <a:buNone/>
                      </a:pP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previous notes and ideas taken while reading.</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group related words/information together that are unique and/or exciting in a Hook while brainstorming.</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connect to the information from the  newly written Topic Sentence and Background Knowledge.</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unique or exciting facts/definitions/details to develop a Hook.</a:t>
                      </a:r>
                    </a:p>
                    <a:p>
                      <a:pPr marL="173038" marR="0" lvl="0" indent="-173038"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a Hook sentence or phrase for the introduction using an anecdotes, question, odd fact or quote ( will need some support with gradual release)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indent="-171450" algn="l">
                        <a:buFont typeface="Arial" panose="020B0604020202020204" pitchFamily="34" charset="0"/>
                        <a:buChar char="•"/>
                      </a:pPr>
                      <a:r>
                        <a:rPr lang="en-US" sz="800" dirty="0" smtClean="0"/>
                        <a:t>retell</a:t>
                      </a:r>
                    </a:p>
                    <a:p>
                      <a:pPr marL="171450" indent="-171450" algn="l">
                        <a:buFont typeface="Arial" panose="020B0604020202020204" pitchFamily="34" charset="0"/>
                        <a:buChar char="•"/>
                      </a:pPr>
                      <a:r>
                        <a:rPr lang="en-US" sz="800" dirty="0" smtClean="0"/>
                        <a:t>facts</a:t>
                      </a:r>
                    </a:p>
                    <a:p>
                      <a:pPr marL="171450" indent="-171450" algn="l">
                        <a:buFont typeface="Arial" panose="020B0604020202020204" pitchFamily="34" charset="0"/>
                        <a:buChar char="•"/>
                      </a:pPr>
                      <a:r>
                        <a:rPr lang="en-US" sz="800" dirty="0" smtClean="0"/>
                        <a:t>definitions</a:t>
                      </a:r>
                    </a:p>
                    <a:p>
                      <a:pPr marL="171450" indent="-171450" algn="l">
                        <a:buFont typeface="Arial" panose="020B0604020202020204" pitchFamily="34" charset="0"/>
                        <a:buChar char="•"/>
                      </a:pPr>
                      <a:r>
                        <a:rPr lang="en-US" sz="800" dirty="0" smtClean="0"/>
                        <a:t>details</a:t>
                      </a:r>
                    </a:p>
                    <a:p>
                      <a:pPr marL="171450" indent="-171450" algn="l">
                        <a:buFont typeface="Arial" panose="020B0604020202020204" pitchFamily="34" charset="0"/>
                        <a:buChar char="•"/>
                      </a:pPr>
                      <a:r>
                        <a:rPr lang="en-US" sz="800" dirty="0" smtClean="0"/>
                        <a:t>group</a:t>
                      </a:r>
                    </a:p>
                    <a:p>
                      <a:pPr marL="171450" indent="-171450" algn="l">
                        <a:buFont typeface="Arial" panose="020B0604020202020204" pitchFamily="34" charset="0"/>
                        <a:buChar char="•"/>
                      </a:pPr>
                      <a:r>
                        <a:rPr lang="en-US" sz="800" dirty="0" smtClean="0"/>
                        <a:t>related</a:t>
                      </a:r>
                    </a:p>
                    <a:p>
                      <a:pPr marL="171450" indent="-171450" algn="l">
                        <a:buFont typeface="Arial" panose="020B0604020202020204" pitchFamily="34" charset="0"/>
                        <a:buChar char="•"/>
                      </a:pPr>
                      <a:r>
                        <a:rPr lang="en-US" sz="800" dirty="0" smtClean="0"/>
                        <a:t>exciting</a:t>
                      </a:r>
                    </a:p>
                    <a:p>
                      <a:pPr marL="171450" indent="-171450" algn="l">
                        <a:buFont typeface="Arial" panose="020B0604020202020204" pitchFamily="34" charset="0"/>
                        <a:buChar char="•"/>
                      </a:pPr>
                      <a:r>
                        <a:rPr lang="en-US" sz="800" dirty="0" smtClean="0"/>
                        <a:t>unique</a:t>
                      </a:r>
                    </a:p>
                    <a:p>
                      <a:pPr marL="171450" indent="-171450" algn="l">
                        <a:buFont typeface="Arial" panose="020B0604020202020204" pitchFamily="34" charset="0"/>
                        <a:buChar char="•"/>
                      </a:pPr>
                      <a:r>
                        <a:rPr lang="en-US" sz="800" dirty="0" smtClean="0"/>
                        <a:t>hook</a:t>
                      </a:r>
                    </a:p>
                    <a:p>
                      <a:pPr marL="171450" indent="-171450" algn="l">
                        <a:buFont typeface="Arial" panose="020B0604020202020204" pitchFamily="34" charset="0"/>
                        <a:buChar char="•"/>
                      </a:pPr>
                      <a:endParaRPr lang="en-US" sz="8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definiciones</a:t>
                      </a:r>
                    </a:p>
                    <a:p>
                      <a:pPr marL="171450" indent="-171450">
                        <a:buFont typeface="Arial" panose="020B0604020202020204" pitchFamily="34" charset="0"/>
                        <a:buChar char="•"/>
                      </a:pPr>
                      <a:r>
                        <a:rPr lang="es-ES_tradnl" sz="800" noProof="0" dirty="0" smtClean="0">
                          <a:solidFill>
                            <a:schemeClr val="tx1"/>
                          </a:solidFill>
                        </a:rPr>
                        <a:t>detalles</a:t>
                      </a:r>
                    </a:p>
                    <a:p>
                      <a:pPr marL="171450" indent="-171450">
                        <a:buFont typeface="Arial" panose="020B0604020202020204" pitchFamily="34" charset="0"/>
                        <a:buChar char="•"/>
                      </a:pPr>
                      <a:r>
                        <a:rPr lang="es-ES_tradnl" sz="800" noProof="0" dirty="0" smtClean="0">
                          <a:solidFill>
                            <a:schemeClr val="tx1"/>
                          </a:solidFill>
                        </a:rPr>
                        <a:t>grupo</a:t>
                      </a:r>
                    </a:p>
                    <a:p>
                      <a:pPr marL="171450" indent="-171450">
                        <a:buFont typeface="Arial" panose="020B0604020202020204" pitchFamily="34" charset="0"/>
                        <a:buChar char="•"/>
                      </a:pPr>
                      <a:r>
                        <a:rPr lang="es-ES_tradnl" sz="800" noProof="0" dirty="0" smtClean="0">
                          <a:solidFill>
                            <a:schemeClr val="tx1"/>
                          </a:solidFill>
                        </a:rPr>
                        <a:t>relacionado</a:t>
                      </a:r>
                    </a:p>
                    <a:p>
                      <a:pPr marL="171450" indent="-171450">
                        <a:buFont typeface="Arial" panose="020B0604020202020204" pitchFamily="34" charset="0"/>
                        <a:buChar char="•"/>
                      </a:pPr>
                      <a:endParaRPr lang="es-ES_tradnl" sz="800" noProof="0" dirty="0" smtClean="0">
                        <a:solidFill>
                          <a:schemeClr val="tx1"/>
                        </a:solidFill>
                      </a:endParaRPr>
                    </a:p>
                    <a:p>
                      <a:pPr marL="171450" indent="-171450">
                        <a:buFont typeface="Arial" panose="020B0604020202020204" pitchFamily="34" charset="0"/>
                        <a:buChar char="•"/>
                      </a:pPr>
                      <a:r>
                        <a:rPr lang="es-ES_tradnl" sz="800" noProof="0" dirty="0" smtClean="0">
                          <a:solidFill>
                            <a:schemeClr val="tx1"/>
                          </a:solidFill>
                        </a:rPr>
                        <a:t>único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 L.3.1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10</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command of the conventions of standard English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grammar and usage when writing or speaking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 in reference to helping students share/verbalize ideas for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students write or speak about the Hook of a Bridge, students need to be able to…</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have control of previous year’s written and spoken conventions, grammar, usage.</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third grade conventions (grammar and usage)  correctly when writing a Hook.</a:t>
                      </a:r>
                    </a:p>
                    <a:p>
                      <a:pPr marL="285750" marR="0" lvl="0" indent="-2857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correct subject/verb agreement in the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subject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verb</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conventions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grammar</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usage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English</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sujeto</a:t>
                      </a:r>
                    </a:p>
                    <a:p>
                      <a:pPr marL="171450" indent="-171450">
                        <a:buFont typeface="Arial" panose="020B0604020202020204" pitchFamily="34" charset="0"/>
                        <a:buChar char="•"/>
                      </a:pPr>
                      <a:r>
                        <a:rPr lang="es-ES_tradnl" sz="800" noProof="0" dirty="0" smtClean="0">
                          <a:solidFill>
                            <a:schemeClr val="tx1"/>
                          </a:solidFill>
                        </a:rPr>
                        <a:t>verbo</a:t>
                      </a:r>
                    </a:p>
                    <a:p>
                      <a:pPr marL="171450" indent="-171450">
                        <a:buFont typeface="Arial" panose="020B0604020202020204" pitchFamily="34" charset="0"/>
                        <a:buChar char="•"/>
                      </a:pPr>
                      <a:r>
                        <a:rPr lang="es-ES_tradnl" sz="800" noProof="0" dirty="0" smtClean="0">
                          <a:solidFill>
                            <a:schemeClr val="tx1"/>
                          </a:solidFill>
                        </a:rPr>
                        <a:t>convenciones</a:t>
                      </a:r>
                    </a:p>
                    <a:p>
                      <a:pPr marL="171450" indent="-171450">
                        <a:buFont typeface="Arial" panose="020B0604020202020204" pitchFamily="34" charset="0"/>
                        <a:buChar char="•"/>
                      </a:pPr>
                      <a:r>
                        <a:rPr lang="es-ES_tradnl" sz="800" noProof="0" dirty="0" smtClean="0">
                          <a:solidFill>
                            <a:schemeClr val="tx1"/>
                          </a:solidFill>
                        </a:rPr>
                        <a:t>gramática</a:t>
                      </a:r>
                    </a:p>
                    <a:p>
                      <a:pPr marL="171450" indent="-171450">
                        <a:buFont typeface="Arial" panose="020B0604020202020204" pitchFamily="34" charset="0"/>
                        <a:buChar char="•"/>
                      </a:pPr>
                      <a:r>
                        <a:rPr lang="es-ES_tradnl" sz="800" noProof="0" dirty="0" smtClean="0">
                          <a:solidFill>
                            <a:schemeClr val="tx1"/>
                          </a:solidFill>
                        </a:rPr>
                        <a:t>uso</a:t>
                      </a:r>
                    </a:p>
                    <a:p>
                      <a:pPr marL="171450" indent="-171450">
                        <a:buFont typeface="Arial" panose="020B0604020202020204" pitchFamily="34" charset="0"/>
                        <a:buChar char="•"/>
                      </a:pPr>
                      <a:r>
                        <a:rPr lang="es-ES_tradnl" sz="800" noProof="0" dirty="0" smtClean="0">
                          <a:solidFill>
                            <a:schemeClr val="tx1"/>
                          </a:solidFill>
                        </a:rPr>
                        <a:t>ingles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CCSS.ELA-LITERACY.L.3.5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(read entire standard)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Demonstrate understanding of figurative language, word relationships and nuances in word meanings.</a:t>
                      </a:r>
                      <a:endParaRPr kumimoji="0" lang="en-US" sz="800" b="1" i="1" u="none" strike="noStrike" kern="1200" cap="none" spc="0" normalizeH="0" baseline="0" noProof="0" dirty="0" smtClean="0">
                        <a:ln>
                          <a:noFill/>
                        </a:ln>
                        <a:solidFill>
                          <a:srgbClr val="C00000"/>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TBEAR connection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reference to exploring word relationships-nuances used in a Hook</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endParaRPr lang="en-US" sz="800" dirty="0" smtClean="0"/>
                    </a:p>
                    <a:p>
                      <a:pPr marL="0" indent="0">
                        <a:buFont typeface="Wingdings" panose="05000000000000000000" pitchFamily="2" charset="2"/>
                        <a:buNone/>
                      </a:pPr>
                      <a:endParaRPr lang="en-US" sz="80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make connections between words and their uses that clarify background knowledge.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figurative language – especially in Hooks!</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understand the nuances in word meanings and word relationships in connection with language used in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figurative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relationships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nuances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meanings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hook</a:t>
                      </a:r>
                      <a:endParaRPr kumimoji="0" lang="en-US" sz="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r>
                        <a:rPr lang="es-ES_tradnl" sz="800" noProof="0" dirty="0" smtClean="0">
                          <a:solidFill>
                            <a:schemeClr val="tx1"/>
                          </a:solidFill>
                        </a:rPr>
                        <a:t>figurativo</a:t>
                      </a:r>
                    </a:p>
                    <a:p>
                      <a:pPr marL="171450" indent="-171450">
                        <a:buFont typeface="Arial" panose="020B0604020202020204" pitchFamily="34" charset="0"/>
                        <a:buChar char="•"/>
                      </a:pPr>
                      <a:r>
                        <a:rPr lang="es-ES_tradnl" sz="800" noProof="0" dirty="0" smtClean="0">
                          <a:solidFill>
                            <a:schemeClr val="tx1"/>
                          </a:solidFill>
                        </a:rPr>
                        <a:t>relaciones</a:t>
                      </a:r>
                    </a:p>
                    <a:p>
                      <a:pPr marL="171450" indent="-171450">
                        <a:buFont typeface="Arial" panose="020B0604020202020204" pitchFamily="34" charset="0"/>
                        <a:buChar char="•"/>
                      </a:pPr>
                      <a:endParaRPr lang="es-ES_tradnl" sz="80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prstClr val="black"/>
                          </a:solidFill>
                          <a:effectLst/>
                          <a:uLnTx/>
                          <a:uFillTx/>
                          <a:latin typeface="+mn-lt"/>
                          <a:ea typeface="+mn-ea"/>
                          <a:cs typeface="+mn-cs"/>
                        </a:rPr>
                        <a:t>CCSS.ELA-LITERACY.L.3.6  </a:t>
                      </a:r>
                      <a:r>
                        <a:rPr kumimoji="0" lang="en-US" sz="9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7</a:t>
                      </a:r>
                      <a:endParaRPr kumimoji="0" lang="en-US" sz="8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Acquire and use accurately grade-appropriate conversational, general academic, and domain-specific words and phrases, including those that signal spatial and temporal relationships (e.g., After dinner that night we went looking for them).</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smtClean="0">
                          <a:ln>
                            <a:noFill/>
                          </a:ln>
                          <a:solidFill>
                            <a:schemeClr val="tx1"/>
                          </a:solidFill>
                          <a:effectLst/>
                          <a:uLnTx/>
                          <a:uFillTx/>
                          <a:latin typeface="+mn-lt"/>
                          <a:ea typeface="+mn-ea"/>
                          <a:cs typeface="+mn-cs"/>
                        </a:rPr>
                        <a:t>The TBEAR connection </a:t>
                      </a:r>
                      <a:r>
                        <a:rPr kumimoji="0" lang="en-US" sz="800" b="0" i="0" u="none" strike="noStrike" kern="1200" cap="none" spc="0" normalizeH="0" baseline="0" noProof="0" dirty="0" smtClean="0">
                          <a:ln>
                            <a:noFill/>
                          </a:ln>
                          <a:solidFill>
                            <a:schemeClr val="tx1"/>
                          </a:solidFill>
                          <a:effectLst/>
                          <a:uLnTx/>
                          <a:uFillTx/>
                          <a:latin typeface="+mn-lt"/>
                          <a:ea typeface="+mn-ea"/>
                          <a:cs typeface="+mn-cs"/>
                        </a:rPr>
                        <a:t>in order to tell about unique/exciting information in a text that could be used in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charset="2"/>
                        <a:buNone/>
                        <a:tabLst/>
                        <a:defRPr/>
                      </a:pPr>
                      <a:r>
                        <a:rPr kumimoji="0" lang="en-US" sz="800" b="1" i="1" u="none" strike="noStrike" kern="1200" cap="none" spc="0" normalizeH="0" baseline="0" noProof="0" dirty="0" smtClean="0">
                          <a:ln>
                            <a:noFill/>
                          </a:ln>
                          <a:solidFill>
                            <a:prstClr val="black"/>
                          </a:solidFill>
                          <a:effectLst/>
                          <a:uLnTx/>
                          <a:uFillTx/>
                          <a:latin typeface="+mn-lt"/>
                          <a:ea typeface="+mn-ea"/>
                          <a:cs typeface="+mn-cs"/>
                        </a:rPr>
                        <a:t>When describing, writing or speaking about the hook, students will be able to….</a:t>
                      </a:r>
                    </a:p>
                    <a:p>
                      <a:pPr marL="0" indent="0">
                        <a:buFont typeface="Wingdings" panose="05000000000000000000" pitchFamily="2" charset="2"/>
                        <a:buNone/>
                      </a:pPr>
                      <a:endParaRPr lang="en-US" sz="8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domain-specific (topic words) when creating a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academic words correctly when used in a Hook.</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use spatial and temporal words correctly if used in a Hook (i.e.,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First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the volcano exploded and </a:t>
                      </a:r>
                      <a:r>
                        <a:rPr kumimoji="0" lang="en-US" sz="800" b="1" i="0" u="none" strike="noStrike" kern="1200" cap="none" spc="0" normalizeH="0" baseline="0" noProof="0" dirty="0" smtClean="0">
                          <a:ln>
                            <a:noFill/>
                          </a:ln>
                          <a:solidFill>
                            <a:prstClr val="black"/>
                          </a:solidFill>
                          <a:effectLst/>
                          <a:uLnTx/>
                          <a:uFillTx/>
                          <a:latin typeface="+mn-lt"/>
                          <a:ea typeface="+mn-ea"/>
                          <a:cs typeface="+mn-cs"/>
                        </a:rPr>
                        <a:t>then  </a:t>
                      </a:r>
                      <a:r>
                        <a:rPr kumimoji="0" lang="en-US" sz="800" b="0" i="0" u="none" strike="noStrike" kern="1200" cap="none" spc="0" normalizeH="0" baseline="0" noProof="0" dirty="0" smtClean="0">
                          <a:ln>
                            <a:noFill/>
                          </a:ln>
                          <a:solidFill>
                            <a:prstClr val="black"/>
                          </a:solidFill>
                          <a:effectLst/>
                          <a:uLnTx/>
                          <a:uFillTx/>
                          <a:latin typeface="+mn-lt"/>
                          <a:ea typeface="+mn-ea"/>
                          <a:cs typeface="+mn-cs"/>
                        </a:rPr>
                        <a:t>- Boom!).</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write different types of Hook such as anecdote, question, exclamation, odd fact, quote, etc. that will grab the reader’s attention.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domain-specific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academic</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spatial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temporal</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unique </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exciting</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anecdote</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questions</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odd fact</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smtClean="0">
                          <a:ln>
                            <a:noFill/>
                          </a:ln>
                          <a:solidFill>
                            <a:prstClr val="black"/>
                          </a:solidFill>
                          <a:effectLst/>
                          <a:uLnTx/>
                          <a:uFillTx/>
                          <a:latin typeface="+mn-lt"/>
                          <a:ea typeface="+mn-ea"/>
                          <a:cs typeface="+mn-cs"/>
                        </a:rPr>
                        <a:t>quote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buFont typeface="Arial" panose="020B0604020202020204" pitchFamily="34" charset="0"/>
                        <a:buChar char="•"/>
                      </a:pPr>
                      <a:endParaRPr lang="es-ES_tradnl" sz="800" baseline="0" noProof="0" dirty="0" smtClean="0">
                        <a:solidFill>
                          <a:schemeClr val="tx1"/>
                        </a:solidFill>
                      </a:endParaRPr>
                    </a:p>
                    <a:p>
                      <a:pPr marL="171450" indent="-171450">
                        <a:buFont typeface="Arial" panose="020B0604020202020204" pitchFamily="34" charset="0"/>
                        <a:buChar char="•"/>
                      </a:pPr>
                      <a:r>
                        <a:rPr lang="es-ES_tradnl" sz="800" baseline="0" noProof="0" dirty="0" smtClean="0">
                          <a:solidFill>
                            <a:schemeClr val="tx1"/>
                          </a:solidFill>
                        </a:rPr>
                        <a:t>especifico ___</a:t>
                      </a:r>
                    </a:p>
                    <a:p>
                      <a:pPr marL="171450" indent="-171450">
                        <a:buFont typeface="Arial" panose="020B0604020202020204" pitchFamily="34" charset="0"/>
                        <a:buChar char="•"/>
                      </a:pPr>
                      <a:r>
                        <a:rPr lang="es-ES_tradnl" sz="800" baseline="0" noProof="0" dirty="0" smtClean="0">
                          <a:solidFill>
                            <a:schemeClr val="tx1"/>
                          </a:solidFill>
                        </a:rPr>
                        <a:t>académico</a:t>
                      </a:r>
                    </a:p>
                    <a:p>
                      <a:pPr marL="171450" indent="-171450">
                        <a:buFont typeface="Arial" panose="020B0604020202020204" pitchFamily="34" charset="0"/>
                        <a:buChar char="•"/>
                      </a:pPr>
                      <a:r>
                        <a:rPr lang="es-ES_tradnl" sz="800" baseline="0" noProof="0" dirty="0" smtClean="0">
                          <a:solidFill>
                            <a:schemeClr val="tx1"/>
                          </a:solidFill>
                        </a:rPr>
                        <a:t>espacial</a:t>
                      </a:r>
                    </a:p>
                    <a:p>
                      <a:pPr marL="171450" indent="-171450">
                        <a:buFont typeface="Arial" panose="020B0604020202020204" pitchFamily="34" charset="0"/>
                        <a:buChar char="•"/>
                      </a:pPr>
                      <a:r>
                        <a:rPr lang="es-ES_tradnl" sz="800" baseline="0" noProof="0" dirty="0" smtClean="0">
                          <a:solidFill>
                            <a:schemeClr val="tx1"/>
                          </a:solidFill>
                        </a:rPr>
                        <a:t>temporal</a:t>
                      </a:r>
                    </a:p>
                    <a:p>
                      <a:pPr marL="171450" indent="-171450">
                        <a:buFont typeface="Arial" panose="020B0604020202020204" pitchFamily="34" charset="0"/>
                        <a:buChar char="•"/>
                      </a:pPr>
                      <a:r>
                        <a:rPr lang="es-ES_tradnl" sz="800" baseline="0" noProof="0" dirty="0" smtClean="0">
                          <a:solidFill>
                            <a:schemeClr val="tx1"/>
                          </a:solidFill>
                        </a:rPr>
                        <a:t>único</a:t>
                      </a:r>
                    </a:p>
                    <a:p>
                      <a:pPr marL="171450" indent="-171450">
                        <a:buFont typeface="Arial" panose="020B0604020202020204" pitchFamily="34" charset="0"/>
                        <a:buChar char="•"/>
                      </a:pPr>
                      <a:endParaRPr lang="es-ES_tradnl" sz="800" baseline="0" noProof="0" dirty="0" smtClean="0">
                        <a:solidFill>
                          <a:schemeClr val="tx1"/>
                        </a:solidFill>
                      </a:endParaRPr>
                    </a:p>
                    <a:p>
                      <a:pPr marL="171450" indent="-171450">
                        <a:buFont typeface="Arial" panose="020B0604020202020204" pitchFamily="34" charset="0"/>
                        <a:buChar char="•"/>
                      </a:pPr>
                      <a:r>
                        <a:rPr lang="es-ES_tradnl" sz="800" baseline="0" noProof="0" dirty="0" smtClean="0">
                          <a:solidFill>
                            <a:schemeClr val="tx1"/>
                          </a:solidFill>
                        </a:rPr>
                        <a:t>anécdota</a:t>
                      </a:r>
                    </a:p>
                    <a:p>
                      <a:pPr marL="171450" indent="-171450">
                        <a:buFont typeface="Arial" panose="020B0604020202020204" pitchFamily="34" charset="0"/>
                        <a:buChar char="•"/>
                      </a:pPr>
                      <a:endParaRPr lang="es-ES_tradnl" sz="800" baseline="0" noProof="0" dirty="0" smtClean="0">
                        <a:solidFill>
                          <a:schemeClr val="tx1"/>
                        </a:solidFill>
                      </a:endParaRPr>
                    </a:p>
                    <a:p>
                      <a:pPr marL="171450" indent="-171450">
                        <a:buFont typeface="Arial" panose="020B0604020202020204" pitchFamily="34" charset="0"/>
                        <a:buChar char="•"/>
                      </a:pPr>
                      <a:endParaRPr lang="es-ES_tradnl" sz="800" baseline="0" noProof="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39</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512711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25417826"/>
              </p:ext>
            </p:extLst>
          </p:nvPr>
        </p:nvGraphicFramePr>
        <p:xfrm>
          <a:off x="318984" y="805102"/>
          <a:ext cx="6772056" cy="7037620"/>
        </p:xfrm>
        <a:graphic>
          <a:graphicData uri="http://schemas.openxmlformats.org/drawingml/2006/table">
            <a:tbl>
              <a:tblPr firstRow="1" bandRow="1">
                <a:tableStyleId>{9D7B26C5-4107-4FEC-AEDC-1716B250A1EF}</a:tableStyleId>
              </a:tblPr>
              <a:tblGrid>
                <a:gridCol w="1508855"/>
                <a:gridCol w="341869"/>
                <a:gridCol w="164051"/>
                <a:gridCol w="912406"/>
                <a:gridCol w="306932"/>
                <a:gridCol w="1007130"/>
                <a:gridCol w="768983"/>
                <a:gridCol w="1761830"/>
              </a:tblGrid>
              <a:tr h="1856229">
                <a:tc gridSpan="8">
                  <a:txBody>
                    <a:bodyPr/>
                    <a:lstStyle/>
                    <a:p>
                      <a:pPr marL="0" marR="0" algn="ctr" fontAlgn="b">
                        <a:lnSpc>
                          <a:spcPct val="115000"/>
                        </a:lnSpc>
                        <a:spcBef>
                          <a:spcPts val="0"/>
                        </a:spcBef>
                        <a:spcAft>
                          <a:spcPts val="0"/>
                        </a:spcAft>
                      </a:pPr>
                      <a:r>
                        <a:rPr lang="en-US" sz="1300" u="sng" kern="1200" dirty="0">
                          <a:effectLst/>
                        </a:rPr>
                        <a:t>Elementary Professional Development </a:t>
                      </a:r>
                      <a:r>
                        <a:rPr lang="en-US" sz="1300" u="sng" kern="1200" dirty="0" smtClean="0">
                          <a:effectLst/>
                        </a:rPr>
                        <a:t>Teams</a:t>
                      </a:r>
                    </a:p>
                    <a:p>
                      <a:pPr marL="0" marR="0" algn="ctr" fontAlgn="b">
                        <a:lnSpc>
                          <a:spcPct val="115000"/>
                        </a:lnSpc>
                        <a:spcBef>
                          <a:spcPts val="0"/>
                        </a:spcBef>
                        <a:spcAft>
                          <a:spcPts val="0"/>
                        </a:spcAft>
                      </a:pPr>
                      <a:r>
                        <a:rPr lang="en-US" sz="1300" u="sng" kern="1200" dirty="0" smtClean="0">
                          <a:effectLst/>
                        </a:rPr>
                        <a:t>2015-2016</a:t>
                      </a:r>
                    </a:p>
                    <a:p>
                      <a:pPr marL="0" marR="0" algn="ctr" fontAlgn="b">
                        <a:lnSpc>
                          <a:spcPct val="115000"/>
                        </a:lnSpc>
                        <a:spcBef>
                          <a:spcPts val="0"/>
                        </a:spcBef>
                        <a:spcAft>
                          <a:spcPts val="0"/>
                        </a:spcAft>
                      </a:pPr>
                      <a:endParaRPr lang="en-US" sz="1300" u="sng" dirty="0">
                        <a:effectLst/>
                      </a:endParaRPr>
                    </a:p>
                    <a:p>
                      <a:pPr marL="0" marR="0" algn="l" fontAlgn="b">
                        <a:lnSpc>
                          <a:spcPct val="115000"/>
                        </a:lnSpc>
                        <a:spcBef>
                          <a:spcPts val="0"/>
                        </a:spcBef>
                        <a:spcAft>
                          <a:spcPts val="0"/>
                        </a:spcAft>
                      </a:pPr>
                      <a:r>
                        <a:rPr lang="en-US" sz="1300" kern="1200" dirty="0">
                          <a:effectLst/>
                        </a:rPr>
                        <a:t>The TBEAR K-6 Read to Write </a:t>
                      </a:r>
                      <a:r>
                        <a:rPr lang="en-US" sz="1300" kern="1200" dirty="0" smtClean="0">
                          <a:effectLst/>
                        </a:rPr>
                        <a:t>Generic</a:t>
                      </a:r>
                      <a:r>
                        <a:rPr lang="en-US" sz="1300" kern="1200" baseline="0" dirty="0" smtClean="0">
                          <a:effectLst/>
                        </a:rPr>
                        <a:t> </a:t>
                      </a:r>
                      <a:r>
                        <a:rPr lang="en-US" sz="1300" kern="1200" dirty="0" smtClean="0">
                          <a:effectLst/>
                        </a:rPr>
                        <a:t>Lessons </a:t>
                      </a:r>
                      <a:r>
                        <a:rPr lang="en-US" sz="1300" kern="1200" dirty="0">
                          <a:effectLst/>
                        </a:rPr>
                        <a:t>are dedicated to the following contributors and their tireless efforts for teaching and refining these lessons and supporting all students to become successful writers using the TBEAR Writing Strategy </a:t>
                      </a:r>
                      <a:r>
                        <a:rPr lang="en-US" sz="1300" kern="1200" dirty="0" smtClean="0">
                          <a:effectLst/>
                        </a:rPr>
                        <a:t>as a structure for</a:t>
                      </a:r>
                      <a:r>
                        <a:rPr lang="en-US" sz="1300" kern="1200" baseline="0" dirty="0" smtClean="0">
                          <a:effectLst/>
                        </a:rPr>
                        <a:t> writing instruction.</a:t>
                      </a:r>
                      <a:endParaRPr lang="en-US" sz="1300" kern="1200" dirty="0" smtClean="0">
                        <a:effectLst/>
                      </a:endParaRPr>
                    </a:p>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034">
                <a:tc gridSpan="4">
                  <a:txBody>
                    <a:bodyPr/>
                    <a:lstStyle/>
                    <a:p>
                      <a:pPr marL="0" marR="0" algn="ctr" fontAlgn="b">
                        <a:lnSpc>
                          <a:spcPts val="1515"/>
                        </a:lnSpc>
                        <a:spcBef>
                          <a:spcPts val="0"/>
                        </a:spcBef>
                        <a:spcAft>
                          <a:spcPts val="0"/>
                        </a:spcAft>
                      </a:pPr>
                      <a:r>
                        <a:rPr lang="en-US" sz="1300" b="1" kern="1200" dirty="0">
                          <a:effectLst/>
                        </a:rPr>
                        <a:t>Elementary Coordinator</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ts val="1515"/>
                        </a:lnSpc>
                        <a:spcBef>
                          <a:spcPts val="0"/>
                        </a:spcBef>
                        <a:spcAft>
                          <a:spcPts val="0"/>
                        </a:spcAft>
                      </a:pPr>
                      <a:r>
                        <a:rPr lang="en-US" sz="1300" b="1" kern="1200" dirty="0" smtClean="0">
                          <a:effectLst/>
                        </a:rPr>
                        <a:t>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4">
                  <a:txBody>
                    <a:bodyPr/>
                    <a:lstStyle/>
                    <a:p>
                      <a:pPr marL="0" marR="0" algn="ctr" fontAlgn="b">
                        <a:lnSpc>
                          <a:spcPct val="115000"/>
                        </a:lnSpc>
                        <a:spcBef>
                          <a:spcPts val="0"/>
                        </a:spcBef>
                        <a:spcAft>
                          <a:spcPts val="0"/>
                        </a:spcAft>
                      </a:pPr>
                      <a:r>
                        <a:rPr lang="en-US" sz="1300" kern="1200" dirty="0">
                          <a:effectLst/>
                        </a:rPr>
                        <a:t>Tovar, Arcema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fontAlgn="b">
                        <a:lnSpc>
                          <a:spcPct val="115000"/>
                        </a:lnSpc>
                        <a:spcBef>
                          <a:spcPts val="0"/>
                        </a:spcBef>
                        <a:spcAft>
                          <a:spcPts val="0"/>
                        </a:spcAft>
                      </a:pPr>
                      <a:r>
                        <a:rPr lang="en-US" sz="1300" kern="1200" dirty="0" smtClean="0">
                          <a:effectLst/>
                        </a:rPr>
                        <a:t>Susan Richmond</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8">
                  <a:txBody>
                    <a:bodyPr/>
                    <a:lstStyle/>
                    <a:p>
                      <a:pPr marL="0" marR="0" algn="ctr" fontAlgn="b">
                        <a:lnSpc>
                          <a:spcPct val="115000"/>
                        </a:lnSpc>
                        <a:spcBef>
                          <a:spcPts val="0"/>
                        </a:spcBef>
                        <a:spcAft>
                          <a:spcPts val="0"/>
                        </a:spcAft>
                      </a:pPr>
                      <a:r>
                        <a:rPr lang="en-US" sz="1300" b="1" kern="1200" dirty="0">
                          <a:effectLst/>
                        </a:rPr>
                        <a:t>Lead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2">
                  <a:txBody>
                    <a:bodyPr/>
                    <a:lstStyle/>
                    <a:p>
                      <a:pPr marL="0" marR="0" algn="ctr" fontAlgn="b">
                        <a:lnSpc>
                          <a:spcPct val="115000"/>
                        </a:lnSpc>
                        <a:spcBef>
                          <a:spcPts val="0"/>
                        </a:spcBef>
                        <a:spcAft>
                          <a:spcPts val="0"/>
                        </a:spcAft>
                      </a:pPr>
                      <a:r>
                        <a:rPr lang="en-US" sz="1300" b="1" kern="1200" dirty="0">
                          <a:effectLst/>
                        </a:rPr>
                        <a:t>ELA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b="1" kern="1200" dirty="0">
                          <a:effectLst/>
                        </a:rPr>
                        <a:t>Math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b="1" kern="1200" dirty="0">
                          <a:effectLst/>
                        </a:rPr>
                        <a:t>Science Lead</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b="1" kern="1200" dirty="0">
                          <a:effectLst/>
                        </a:rPr>
                        <a:t>ELD Lead</a:t>
                      </a:r>
                      <a:endParaRPr lang="en-US" sz="1300" b="1"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2">
                  <a:txBody>
                    <a:bodyPr/>
                    <a:lstStyle/>
                    <a:p>
                      <a:pPr marL="0" marR="0" algn="ctr" fontAlgn="b">
                        <a:lnSpc>
                          <a:spcPct val="115000"/>
                        </a:lnSpc>
                        <a:spcBef>
                          <a:spcPts val="0"/>
                        </a:spcBef>
                        <a:spcAft>
                          <a:spcPts val="0"/>
                        </a:spcAft>
                      </a:pPr>
                      <a:r>
                        <a:rPr lang="en-US" sz="1300" kern="1200" dirty="0">
                          <a:effectLst/>
                        </a:rPr>
                        <a:t>McLain, Gina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fontAlgn="b">
                        <a:lnSpc>
                          <a:spcPct val="115000"/>
                        </a:lnSpc>
                        <a:spcBef>
                          <a:spcPts val="0"/>
                        </a:spcBef>
                        <a:spcAft>
                          <a:spcPts val="0"/>
                        </a:spcAft>
                      </a:pPr>
                      <a:r>
                        <a:rPr lang="en-US" sz="1300" kern="1200" dirty="0">
                          <a:effectLst/>
                        </a:rPr>
                        <a:t>Petrick, Kellie</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fontAlgn="b">
                        <a:lnSpc>
                          <a:spcPct val="115000"/>
                        </a:lnSpc>
                        <a:spcBef>
                          <a:spcPts val="0"/>
                        </a:spcBef>
                        <a:spcAft>
                          <a:spcPts val="0"/>
                        </a:spcAft>
                      </a:pPr>
                      <a:r>
                        <a:rPr lang="en-US" sz="1300" kern="1200" dirty="0">
                          <a:effectLst/>
                        </a:rPr>
                        <a:t>Grinnell, Sandie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fontAlgn="b">
                        <a:lnSpc>
                          <a:spcPct val="115000"/>
                        </a:lnSpc>
                        <a:spcBef>
                          <a:spcPts val="0"/>
                        </a:spcBef>
                        <a:spcAft>
                          <a:spcPts val="0"/>
                        </a:spcAft>
                      </a:pPr>
                      <a:r>
                        <a:rPr lang="en-US" sz="1300" kern="1200" dirty="0">
                          <a:effectLst/>
                        </a:rPr>
                        <a:t> IsraelGreco, Dovina</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827">
                <a:tc gridSpan="8">
                  <a:txBody>
                    <a:bodyPr/>
                    <a:lstStyle/>
                    <a:p>
                      <a:pPr marL="0" marR="0" algn="ctr" fontAlgn="b">
                        <a:lnSpc>
                          <a:spcPct val="115000"/>
                        </a:lnSpc>
                        <a:spcBef>
                          <a:spcPts val="0"/>
                        </a:spcBef>
                        <a:spcAft>
                          <a:spcPts val="0"/>
                        </a:spcAft>
                      </a:pPr>
                      <a:r>
                        <a:rPr lang="en-US" sz="1300" b="1" kern="1200" dirty="0">
                          <a:effectLst/>
                        </a:rPr>
                        <a:t>Lead Support  </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b="1"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6827">
                <a:tc gridSpan="5">
                  <a:txBody>
                    <a:bodyPr/>
                    <a:lstStyle/>
                    <a:p>
                      <a:pPr marL="0" marR="0" algn="ctr" fontAlgn="b">
                        <a:lnSpc>
                          <a:spcPct val="115000"/>
                        </a:lnSpc>
                        <a:spcBef>
                          <a:spcPts val="0"/>
                        </a:spcBef>
                        <a:spcAft>
                          <a:spcPts val="0"/>
                        </a:spcAft>
                      </a:pPr>
                      <a:r>
                        <a:rPr lang="en-US" sz="1300" kern="1200" dirty="0">
                          <a:effectLst/>
                        </a:rPr>
                        <a:t>Judy </a:t>
                      </a:r>
                      <a:r>
                        <a:rPr lang="en-US" sz="1300" kern="1200" dirty="0" smtClean="0">
                          <a:effectLst/>
                        </a:rPr>
                        <a:t>Ramer (Consultant)</a:t>
                      </a: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200" dirty="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2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fontAlgn="b">
                        <a:lnSpc>
                          <a:spcPct val="115000"/>
                        </a:lnSpc>
                        <a:spcBef>
                          <a:spcPts val="0"/>
                        </a:spcBef>
                        <a:spcAft>
                          <a:spcPts val="0"/>
                        </a:spcAft>
                      </a:pPr>
                      <a:r>
                        <a:rPr lang="en-US" sz="1300" kern="1200" dirty="0" smtClean="0">
                          <a:effectLst/>
                        </a:rPr>
                        <a:t>Brooke Vilante (TAG TOSA)</a:t>
                      </a:r>
                      <a:endParaRPr lang="en-US" sz="1300" dirty="0">
                        <a:effectLst/>
                        <a:latin typeface="+mn-lt"/>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fontAlgn="b">
                        <a:lnSpc>
                          <a:spcPct val="115000"/>
                        </a:lnSpc>
                        <a:spcBef>
                          <a:spcPts val="0"/>
                        </a:spcBef>
                        <a:spcAft>
                          <a:spcPts val="0"/>
                        </a:spcAft>
                      </a:pPr>
                      <a:endParaRPr lang="en-US" sz="12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0">
                <a:tc gridSpan="8">
                  <a:txBody>
                    <a:bodyPr/>
                    <a:lstStyle/>
                    <a:p>
                      <a:pPr marL="0" marR="0" algn="l" fontAlgn="b">
                        <a:lnSpc>
                          <a:spcPct val="115000"/>
                        </a:lnSpc>
                        <a:spcBef>
                          <a:spcPts val="0"/>
                        </a:spcBef>
                        <a:spcAft>
                          <a:spcPts val="0"/>
                        </a:spcAft>
                      </a:pPr>
                      <a:endParaRPr lang="en-US" sz="1300" dirty="0">
                        <a:effectLst/>
                        <a:latin typeface="Calibri"/>
                        <a:ea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alpha val="20000"/>
                      </a:schemeClr>
                    </a:solidFill>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ctr" fontAlgn="b">
                        <a:lnSpc>
                          <a:spcPct val="115000"/>
                        </a:lnSpc>
                        <a:spcBef>
                          <a:spcPts val="0"/>
                        </a:spcBef>
                        <a:spcAft>
                          <a:spcPts val="0"/>
                        </a:spcAft>
                      </a:pPr>
                      <a:endParaRPr lang="en-US" sz="110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a:lnSpc>
                          <a:spcPct val="115000"/>
                        </a:lnSpc>
                        <a:spcBef>
                          <a:spcPts val="0"/>
                        </a:spcBef>
                        <a:spcAft>
                          <a:spcPts val="0"/>
                        </a:spcAft>
                      </a:pPr>
                      <a:r>
                        <a:rPr lang="en-US" sz="1300" b="1" kern="1200" dirty="0">
                          <a:effectLst/>
                        </a:rPr>
                        <a:t>Trainer of Trainers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57150" marR="0" algn="l">
                        <a:lnSpc>
                          <a:spcPct val="115000"/>
                        </a:lnSpc>
                        <a:spcBef>
                          <a:spcPts val="0"/>
                        </a:spcBef>
                        <a:spcAft>
                          <a:spcPts val="0"/>
                        </a:spcAft>
                      </a:pPr>
                      <a:r>
                        <a:rPr lang="en-US" sz="1300" dirty="0">
                          <a:effectLst/>
                        </a:rPr>
                        <a:t>Bennett, Brittany</a:t>
                      </a:r>
                      <a:endParaRPr lang="en-US" sz="1300" dirty="0">
                        <a:effectLst/>
                        <a:latin typeface="Calibri"/>
                        <a:ea typeface="Calibri"/>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Benson, Linda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Glasscock, Alicia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Larsen, Nancy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Olivar, Mariaeugeniz</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Bethune, Amanda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Goldstein, Jaime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LeCorre, Jennifer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Orozco-Acosta, Christina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72578">
                <a:tc>
                  <a:txBody>
                    <a:bodyPr/>
                    <a:lstStyle/>
                    <a:p>
                      <a:pPr marL="0" marR="0" algn="l" fontAlgn="b">
                        <a:lnSpc>
                          <a:spcPct val="115000"/>
                        </a:lnSpc>
                        <a:spcBef>
                          <a:spcPts val="0"/>
                        </a:spcBef>
                        <a:spcAft>
                          <a:spcPts val="0"/>
                        </a:spcAft>
                      </a:pPr>
                      <a:r>
                        <a:rPr lang="en-US" sz="1300" kern="1200" dirty="0">
                          <a:effectLst/>
                        </a:rPr>
                        <a:t>Carlson, Shari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Gurney-Franco,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Lemus, Raquel</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Retzlaff, Sara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Dials, Karen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Gutierrez, Kasia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Lentz,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Sunnes, Kay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a:txBody>
                    <a:bodyPr/>
                    <a:lstStyle/>
                    <a:p>
                      <a:pPr marL="0" marR="0" algn="l" fontAlgn="b">
                        <a:lnSpc>
                          <a:spcPct val="115000"/>
                        </a:lnSpc>
                        <a:spcBef>
                          <a:spcPts val="0"/>
                        </a:spcBef>
                        <a:spcAft>
                          <a:spcPts val="0"/>
                        </a:spcAft>
                      </a:pPr>
                      <a:r>
                        <a:rPr lang="en-US" sz="1300" kern="1200" dirty="0">
                          <a:effectLst/>
                        </a:rPr>
                        <a:t>Garrett, Jeanine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Johnson, Dani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Luther,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Thoen, Nikki</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8">
                  <a:txBody>
                    <a:bodyPr/>
                    <a:lstStyle/>
                    <a:p>
                      <a:pPr marL="0" marR="0" algn="l" fontAlgn="b">
                        <a:lnSpc>
                          <a:spcPct val="115000"/>
                        </a:lnSpc>
                        <a:spcBef>
                          <a:spcPts val="0"/>
                        </a:spcBef>
                        <a:spcAft>
                          <a:spcPts val="0"/>
                        </a:spcAft>
                      </a:pP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100" dirty="0">
                        <a:effectLst/>
                        <a:latin typeface="Calibri"/>
                        <a:ea typeface="Calibri"/>
                        <a:cs typeface="Times New Roman"/>
                      </a:endParaRPr>
                    </a:p>
                  </a:txBody>
                  <a:tcPr marL="51687"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6">
                  <a:txBody>
                    <a:bodyPr/>
                    <a:lstStyle/>
                    <a:p>
                      <a:pPr marL="0" marR="0" algn="ctr" fontAlgn="b">
                        <a:lnSpc>
                          <a:spcPct val="115000"/>
                        </a:lnSpc>
                        <a:spcBef>
                          <a:spcPts val="0"/>
                        </a:spcBef>
                        <a:spcAft>
                          <a:spcPts val="0"/>
                        </a:spcAft>
                      </a:pPr>
                      <a:r>
                        <a:rPr lang="en-US" sz="1300" b="1" kern="1200" dirty="0">
                          <a:effectLst/>
                        </a:rPr>
                        <a:t>School Module Experts</a:t>
                      </a:r>
                      <a:endParaRPr lang="en-US" sz="1300" b="1"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Bayer, Tyler</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Brandt, Aliceson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dirty="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Hugelier, Lisa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Schmidt, Andrea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Crackel, Deanna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Incrovato, Jamie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Tesdal, Jane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Gerige,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Mergen, Reagan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Underhill, Jenny</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Harris, Erin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Munson, Shawna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Volk, Kristin</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36827">
                <a:tc gridSpan="3">
                  <a:txBody>
                    <a:bodyPr/>
                    <a:lstStyle/>
                    <a:p>
                      <a:pPr marL="0" marR="0" algn="l" fontAlgn="b">
                        <a:lnSpc>
                          <a:spcPct val="115000"/>
                        </a:lnSpc>
                        <a:spcBef>
                          <a:spcPts val="0"/>
                        </a:spcBef>
                        <a:spcAft>
                          <a:spcPts val="0"/>
                        </a:spcAft>
                      </a:pPr>
                      <a:r>
                        <a:rPr lang="en-US" sz="1300" kern="1200" dirty="0">
                          <a:effectLst/>
                        </a:rPr>
                        <a:t>Henningsen, Stephanie</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marL="0" marR="0" algn="l" fontAlgn="b">
                        <a:lnSpc>
                          <a:spcPct val="115000"/>
                        </a:lnSpc>
                        <a:spcBef>
                          <a:spcPts val="0"/>
                        </a:spcBef>
                        <a:spcAft>
                          <a:spcPts val="0"/>
                        </a:spcAft>
                      </a:pPr>
                      <a:endParaRPr lang="en-US" sz="1000">
                        <a:effectLst/>
                        <a:latin typeface="Calibri"/>
                        <a:ea typeface="Calibri"/>
                        <a:cs typeface="Times New Roman"/>
                      </a:endParaRPr>
                    </a:p>
                  </a:txBody>
                  <a:tcPr marL="46153" marR="4808" marT="4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l" fontAlgn="b">
                        <a:lnSpc>
                          <a:spcPct val="115000"/>
                        </a:lnSpc>
                        <a:spcBef>
                          <a:spcPts val="0"/>
                        </a:spcBef>
                        <a:spcAft>
                          <a:spcPts val="0"/>
                        </a:spcAft>
                      </a:pPr>
                      <a:r>
                        <a:rPr lang="en-US" sz="1300" kern="1200" dirty="0">
                          <a:effectLst/>
                        </a:rPr>
                        <a:t>Portinga, Teresa</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l" fontAlgn="b">
                        <a:lnSpc>
                          <a:spcPct val="115000"/>
                        </a:lnSpc>
                        <a:spcBef>
                          <a:spcPts val="0"/>
                        </a:spcBef>
                        <a:spcAft>
                          <a:spcPts val="0"/>
                        </a:spcAft>
                      </a:pPr>
                      <a:r>
                        <a:rPr lang="en-US" sz="1300" kern="1200" dirty="0">
                          <a:effectLst/>
                        </a:rPr>
                        <a:t>Ward, Deborah</a:t>
                      </a:r>
                      <a:endParaRPr lang="en-US" sz="1300" dirty="0">
                        <a:effectLst/>
                        <a:latin typeface="Calibri"/>
                        <a:ea typeface="Calibri"/>
                        <a:cs typeface="Times New Roman"/>
                      </a:endParaRPr>
                    </a:p>
                  </a:txBody>
                  <a:tcPr marL="52307" marR="5449" marT="54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1A106AFE-017A-4B10-8C59-6A35C2B2E226}" type="slidenum">
              <a:rPr lang="en-US" smtClean="0"/>
              <a:t>4</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Tree>
    <p:extLst>
      <p:ext uri="{BB962C8B-B14F-4D97-AF65-F5344CB8AC3E}">
        <p14:creationId xmlns:p14="http://schemas.microsoft.com/office/powerpoint/2010/main" val="911712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92732035"/>
              </p:ext>
            </p:extLst>
          </p:nvPr>
        </p:nvGraphicFramePr>
        <p:xfrm>
          <a:off x="144049" y="724901"/>
          <a:ext cx="7378541" cy="5000039"/>
        </p:xfrm>
        <a:graphic>
          <a:graphicData uri="http://schemas.openxmlformats.org/drawingml/2006/table">
            <a:tbl>
              <a:tblPr firstRow="1" bandRow="1">
                <a:tableStyleId>{5C22544A-7EE6-4342-B048-85BDC9FD1C3A}</a:tableStyleId>
              </a:tblPr>
              <a:tblGrid>
                <a:gridCol w="3832964"/>
                <a:gridCol w="3545577"/>
              </a:tblGrid>
              <a:tr h="370127">
                <a:tc gridSpan="2">
                  <a:txBody>
                    <a:bodyPr/>
                    <a:lstStyle/>
                    <a:p>
                      <a:pPr marL="0" marR="0" lvl="0" indent="0" algn="l" defTabSz="685800" rtl="0" eaLnBrk="1" fontAlgn="auto" latinLnBrk="0" hangingPunct="1">
                        <a:lnSpc>
                          <a:spcPct val="100000"/>
                        </a:lnSpc>
                        <a:spcBef>
                          <a:spcPts val="0"/>
                        </a:spcBef>
                        <a:spcAft>
                          <a:spcPts val="0"/>
                        </a:spcAft>
                        <a:buClr>
                          <a:prstClr val="black"/>
                        </a:buClr>
                        <a:buSzPct val="100000"/>
                        <a:buFont typeface="Arial"/>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…..CONTINUED 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370127">
                <a:tc>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Writing the Bridge (Hook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8</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How do third grade students use exciting words to write a Hook?</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srgbClr val="C00000"/>
                          </a:solidFill>
                          <a:effectLst/>
                          <a:uLnTx/>
                          <a:uFillTx/>
                          <a:latin typeface="+mn-lt"/>
                          <a:ea typeface="+mn-ea"/>
                          <a:cs typeface="+mn-cs"/>
                        </a:rPr>
                        <a:t>B – Lesson 8 </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Standards RI.3, L.1, L.5, L.6– W.2a-b</a:t>
                      </a:r>
                    </a:p>
                    <a:p>
                      <a:pPr marL="0"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05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57150" marR="0" lvl="0" indent="-5715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50" b="0" i="0" u="none" strike="noStrike" kern="1200" cap="none" spc="0" normalizeH="0" baseline="0" noProof="0" dirty="0" smtClean="0">
                          <a:ln>
                            <a:noFill/>
                          </a:ln>
                          <a:solidFill>
                            <a:prstClr val="black"/>
                          </a:solidFill>
                          <a:effectLst/>
                          <a:uLnTx/>
                          <a:uFillTx/>
                          <a:latin typeface="+mn-lt"/>
                          <a:ea typeface="+mn-ea"/>
                          <a:cs typeface="+mn-cs"/>
                        </a:rPr>
                        <a:t>I can write the Hook in the introduction to grab the reader’s attention.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0">
                <a:tc>
                  <a:txBody>
                    <a:bodyPr/>
                    <a:lstStyle/>
                    <a:p>
                      <a:pPr algn="ctr"/>
                      <a:r>
                        <a:rPr lang="en-US" b="1" dirty="0" smtClean="0"/>
                        <a:t>Writing</a:t>
                      </a:r>
                      <a:r>
                        <a:rPr lang="en-US" b="1" baseline="0" dirty="0" smtClean="0"/>
                        <a:t> Strategies in TBEAR</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a:r>
                        <a:rPr lang="en-US" b="1" dirty="0" smtClean="0"/>
                        <a:t>In </a:t>
                      </a:r>
                      <a:r>
                        <a:rPr lang="en-US" b="1" dirty="0" smtClean="0">
                          <a:solidFill>
                            <a:srgbClr val="C00000"/>
                          </a:solidFill>
                        </a:rPr>
                        <a:t>3</a:t>
                      </a:r>
                      <a:r>
                        <a:rPr lang="en-US" b="1" baseline="30000" dirty="0" smtClean="0">
                          <a:solidFill>
                            <a:srgbClr val="C00000"/>
                          </a:solidFill>
                        </a:rPr>
                        <a:t>RD</a:t>
                      </a:r>
                      <a:r>
                        <a:rPr lang="en-US" b="1" dirty="0" smtClean="0">
                          <a:solidFill>
                            <a:srgbClr val="C00000"/>
                          </a:solidFill>
                        </a:rPr>
                        <a:t> </a:t>
                      </a:r>
                      <a:r>
                        <a:rPr lang="en-US" b="1" dirty="0" smtClean="0"/>
                        <a:t> grade students should be able to..</a:t>
                      </a:r>
                      <a:endParaRPr lang="en-US"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tr>
              <a:tr h="481921">
                <a:tc>
                  <a:txBody>
                    <a:bodyPr/>
                    <a:lstStyle/>
                    <a:p>
                      <a:pPr marL="171450" indent="-171450">
                        <a:buFont typeface="Arial" panose="020B0604020202020204" pitchFamily="34" charset="0"/>
                        <a:buChar char="•"/>
                      </a:pPr>
                      <a:r>
                        <a:rPr lang="en-US" sz="1000" dirty="0" smtClean="0"/>
                        <a:t>Types of Hooks</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in second grade students focused on simpler Hooks (odd facts, exclamation) whereas in third grade students can start practicing with anecdotes and questions.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understand the purpose of a Hook.</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recognize a Hook in a text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different types of Hooks such as anecdote, question, exclamation, odd fact, quote, etc.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Annotating – Note-Taking (use ideas definitions and descriptions chart)</a:t>
                      </a:r>
                    </a:p>
                    <a:p>
                      <a:pPr marL="169863" marR="0" lvl="0" indent="-16986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make thinking notes while reading, of ideas they can use to create a Hook (with partners and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gather ideas from the Definitions and Descriptions chart to create a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171450" indent="-171450">
                        <a:buFont typeface="Arial" panose="020B0604020202020204" pitchFamily="34" charset="0"/>
                        <a:buChar char="•"/>
                      </a:pPr>
                      <a:r>
                        <a:rPr lang="en-US" sz="1000" dirty="0" smtClean="0"/>
                        <a:t>Writing the Hook –</a:t>
                      </a:r>
                      <a:r>
                        <a:rPr lang="en-US" sz="1000" baseline="0" dirty="0" smtClean="0"/>
                        <a:t> Teacher Model (Bookmarks)</a:t>
                      </a:r>
                    </a:p>
                    <a:p>
                      <a:pPr marL="171450" indent="-171450">
                        <a:buFont typeface="Arial" panose="020B0604020202020204" pitchFamily="34" charset="0"/>
                        <a:buChar char="•"/>
                      </a:pPr>
                      <a:endParaRPr lang="en-US" sz="1000" dirty="0" smtClean="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a Hook independently.</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check their own notes/ideas by asking think aloud questions from the background knowledge section of the Introduction Student Bookmarks.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90146">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record  their final Hook.</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500240">
                <a:tc grid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smtClean="0"/>
                        <a:t>From</a:t>
                      </a:r>
                      <a:r>
                        <a:rPr lang="en-US" sz="1000" b="1" baseline="0" dirty="0" smtClean="0"/>
                        <a:t> the Field… </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aseline="0" dirty="0" smtClean="0"/>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It would be helpful to pre-teach different types of hooks.</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40</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172481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957" y="732560"/>
            <a:ext cx="7048161" cy="5924667"/>
          </a:xfrm>
          <a:prstGeom prst="rect">
            <a:avLst/>
          </a:prstGeom>
          <a:noFill/>
        </p:spPr>
        <p:txBody>
          <a:bodyPr wrap="square" lIns="91408" tIns="45704" rIns="91408" bIns="45704" rtlCol="0">
            <a:spAutoFit/>
          </a:bodyPr>
          <a:lstStyle/>
          <a:p>
            <a:pPr algn="ctr"/>
            <a:r>
              <a:rPr lang="en-US" sz="2500" b="1" dirty="0">
                <a:solidFill>
                  <a:prstClr val="black"/>
                </a:solidFill>
                <a:latin typeface="MV Boli" panose="02000500030200090000" pitchFamily="2" charset="0"/>
                <a:cs typeface="MV Boli" panose="02000500030200090000" pitchFamily="2" charset="0"/>
              </a:rPr>
              <a:t>Introduction to </a:t>
            </a:r>
            <a:r>
              <a:rPr lang="en-US" sz="2500" b="1" dirty="0" smtClean="0">
                <a:solidFill>
                  <a:prstClr val="black"/>
                </a:solidFill>
                <a:latin typeface="MV Boli" panose="02000500030200090000" pitchFamily="2" charset="0"/>
                <a:cs typeface="MV Boli" panose="02000500030200090000" pitchFamily="2" charset="0"/>
              </a:rPr>
              <a:t>Grade-Specific</a:t>
            </a:r>
          </a:p>
          <a:p>
            <a:pPr algn="ctr"/>
            <a:r>
              <a:rPr lang="en-US" b="1" dirty="0" smtClean="0">
                <a:solidFill>
                  <a:prstClr val="black"/>
                </a:solidFill>
                <a:latin typeface="MV Boli" panose="02000500030200090000" pitchFamily="2" charset="0"/>
                <a:cs typeface="MV Boli" panose="02000500030200090000" pitchFamily="2" charset="0"/>
              </a:rPr>
              <a:t>Suggestions</a:t>
            </a:r>
            <a:endParaRPr lang="en-US" b="1" dirty="0">
              <a:solidFill>
                <a:prstClr val="black"/>
              </a:solidFill>
              <a:latin typeface="MV Boli" panose="02000500030200090000" pitchFamily="2" charset="0"/>
              <a:cs typeface="MV Boli" panose="02000500030200090000" pitchFamily="2" charset="0"/>
            </a:endParaRPr>
          </a:p>
          <a:p>
            <a:pPr algn="ctr"/>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contains suggestions for specific grades based on the state standards in reading and </a:t>
            </a:r>
            <a:r>
              <a:rPr lang="en-US" sz="1200" b="1" i="1" dirty="0">
                <a:solidFill>
                  <a:prstClr val="black"/>
                </a:solidFill>
              </a:rPr>
              <a:t>informational writing </a:t>
            </a:r>
            <a:r>
              <a:rPr lang="en-US" sz="1200" dirty="0">
                <a:solidFill>
                  <a:prstClr val="black"/>
                </a:solidFill>
              </a:rPr>
              <a:t>to clarify what students can or should be able to do at each grade level of the TBEAR – </a:t>
            </a:r>
            <a:r>
              <a:rPr lang="en-US" sz="1200" b="1" i="1" dirty="0">
                <a:solidFill>
                  <a:prstClr val="black"/>
                </a:solidFill>
              </a:rPr>
              <a:t>Read to Write </a:t>
            </a:r>
            <a:r>
              <a:rPr lang="en-US" sz="1200" dirty="0">
                <a:solidFill>
                  <a:prstClr val="black"/>
                </a:solidFill>
              </a:rPr>
              <a:t>Lessons. </a:t>
            </a:r>
            <a:endParaRPr lang="en-US" sz="1200" dirty="0" smtClean="0">
              <a:solidFill>
                <a:prstClr val="black"/>
              </a:solidFill>
            </a:endParaRPr>
          </a:p>
          <a:p>
            <a:endParaRPr lang="en-US" sz="1200" b="1" dirty="0">
              <a:solidFill>
                <a:prstClr val="black"/>
              </a:solidFill>
              <a:latin typeface="MV Boli" panose="02000500030200090000" pitchFamily="2" charset="0"/>
              <a:cs typeface="MV Boli" panose="02000500030200090000" pitchFamily="2" charset="0"/>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actual TBEAR lessons are non-grade specific for grades K – </a:t>
            </a:r>
            <a:r>
              <a:rPr lang="en-US" sz="1200" dirty="0" smtClean="0">
                <a:solidFill>
                  <a:prstClr val="black"/>
                </a:solidFill>
              </a:rPr>
              <a:t>6.  Please </a:t>
            </a:r>
            <a:r>
              <a:rPr lang="en-US" sz="1200" dirty="0">
                <a:solidFill>
                  <a:prstClr val="black"/>
                </a:solidFill>
              </a:rPr>
              <a:t>read these lessons before implementing any of the suggestions for your grade level (or the suggestions will not make sense).</a:t>
            </a: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Third </a:t>
            </a:r>
            <a:r>
              <a:rPr lang="en-US" sz="1200" dirty="0">
                <a:solidFill>
                  <a:prstClr val="black"/>
                </a:solidFill>
                <a:cs typeface="MV Boli" panose="02000500030200090000" pitchFamily="2" charset="0"/>
              </a:rPr>
              <a:t>grade students </a:t>
            </a:r>
            <a:r>
              <a:rPr lang="en-US" sz="1200" dirty="0">
                <a:solidFill>
                  <a:prstClr val="black"/>
                </a:solidFill>
              </a:rPr>
              <a:t>need continued teacher modeling and direct instruction but can now work more independently afterwards</a:t>
            </a:r>
            <a:r>
              <a:rPr lang="en-US" sz="1400" dirty="0">
                <a:solidFill>
                  <a:prstClr val="black"/>
                </a:solidFill>
              </a:rPr>
              <a:t>.</a:t>
            </a:r>
          </a:p>
          <a:p>
            <a:endParaRPr lang="en-US" sz="1200" dirty="0" smtClean="0">
              <a:solidFill>
                <a:prstClr val="black"/>
              </a:solidFill>
            </a:endParaRPr>
          </a:p>
          <a:p>
            <a:pPr lvl="0"/>
            <a:r>
              <a:rPr lang="en-US" sz="1200" b="1" dirty="0" smtClean="0">
                <a:solidFill>
                  <a:prstClr val="black"/>
                </a:solidFill>
                <a:latin typeface="MV Boli" panose="02000500030200090000" pitchFamily="2" charset="0"/>
                <a:cs typeface="MV Boli" panose="02000500030200090000" pitchFamily="2" charset="0"/>
              </a:rPr>
              <a:t>R</a:t>
            </a:r>
            <a:r>
              <a:rPr lang="en-US" sz="1200" dirty="0" smtClean="0">
                <a:solidFill>
                  <a:prstClr val="black"/>
                </a:solidFill>
              </a:rPr>
              <a:t>emember </a:t>
            </a:r>
            <a:r>
              <a:rPr lang="en-US" sz="1200" dirty="0">
                <a:solidFill>
                  <a:prstClr val="black"/>
                </a:solidFill>
              </a:rPr>
              <a:t>that reading standards RI.1 and RI.4 are overarching and supported throughout, even if they are not specifically addressed in each lesson.</a:t>
            </a:r>
          </a:p>
          <a:p>
            <a:endParaRPr lang="en-US" sz="1200" dirty="0">
              <a:solidFill>
                <a:prstClr val="black"/>
              </a:solidFill>
            </a:endParaRPr>
          </a:p>
          <a:p>
            <a:pPr lvl="0"/>
            <a:r>
              <a:rPr lang="en-US" sz="1200" b="1" dirty="0">
                <a:solidFill>
                  <a:prstClr val="black"/>
                </a:solidFill>
                <a:latin typeface="MV Boli" panose="02000500030200090000" pitchFamily="2" charset="0"/>
                <a:cs typeface="MV Boli" panose="02000500030200090000" pitchFamily="2" charset="0"/>
              </a:rPr>
              <a:t>A</a:t>
            </a:r>
            <a:r>
              <a:rPr lang="en-US" sz="1200" dirty="0">
                <a:solidFill>
                  <a:prstClr val="black"/>
                </a:solidFill>
              </a:rPr>
              <a:t>t the end of each lesson is a section entitled “From the Field.” These are comments from grade level teachers of what has actually worked from them in their classrooms.  These comments are not yet complete, but will be added each year. If you would like to add to these comments your suggestions are highly valued.  Your Trainer of Trainer and/or School Module Experts can relay your comments to OSP.</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I</a:t>
            </a:r>
            <a:r>
              <a:rPr lang="en-US" sz="1200" dirty="0">
                <a:solidFill>
                  <a:prstClr val="black"/>
                </a:solidFill>
              </a:rPr>
              <a:t>t has been suggested that the revision standard for writing (W.5) be added to these lessons.  This is under consideration for the next update of this document, but please implement this standard when possible.</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he academic word lists for each standard in conjunction with the writing focus lists possible cognates in Spanish and at times academic vocabulary for the lesson strategies.  At a later time we would like to add the academic vocabulary for specific lesson strategies.</a:t>
            </a:r>
          </a:p>
          <a:p>
            <a:endParaRPr lang="en-US" sz="1200" dirty="0">
              <a:solidFill>
                <a:prstClr val="black"/>
              </a:solidFill>
            </a:endParaRPr>
          </a:p>
          <a:p>
            <a:r>
              <a:rPr lang="en-US" sz="1200" b="1" dirty="0">
                <a:solidFill>
                  <a:prstClr val="black"/>
                </a:solidFill>
                <a:latin typeface="MV Boli" panose="02000500030200090000" pitchFamily="2" charset="0"/>
                <a:cs typeface="MV Boli" panose="02000500030200090000" pitchFamily="2" charset="0"/>
              </a:rPr>
              <a:t>T</a:t>
            </a:r>
            <a:r>
              <a:rPr lang="en-US" sz="1200" dirty="0">
                <a:solidFill>
                  <a:prstClr val="black"/>
                </a:solidFill>
              </a:rPr>
              <a:t>his document is dynamic or a work in progress.  Thank you for your ideas and contributions!</a:t>
            </a:r>
          </a:p>
        </p:txBody>
      </p:sp>
      <p:graphicFrame>
        <p:nvGraphicFramePr>
          <p:cNvPr id="4" name="Table 3"/>
          <p:cNvGraphicFramePr>
            <a:graphicFrameLocks noGrp="1"/>
          </p:cNvGraphicFramePr>
          <p:nvPr>
            <p:extLst>
              <p:ext uri="{D42A27DB-BD31-4B8C-83A1-F6EECF244321}">
                <p14:modId xmlns:p14="http://schemas.microsoft.com/office/powerpoint/2010/main" val="294962182"/>
              </p:ext>
            </p:extLst>
          </p:nvPr>
        </p:nvGraphicFramePr>
        <p:xfrm>
          <a:off x="1218630" y="6866844"/>
          <a:ext cx="5181600" cy="1749553"/>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560833">
                <a:tc gridSpan="5">
                  <a:txBody>
                    <a:bodyPr/>
                    <a:lstStyle/>
                    <a:p>
                      <a:pPr algn="ctr"/>
                      <a:r>
                        <a:rPr lang="en-US" sz="1500" dirty="0" smtClean="0">
                          <a:solidFill>
                            <a:schemeClr val="tx1"/>
                          </a:solidFill>
                        </a:rPr>
                        <a:t> K – 6:</a:t>
                      </a:r>
                      <a:r>
                        <a:rPr lang="en-US" sz="1500" baseline="0" dirty="0" smtClean="0">
                          <a:solidFill>
                            <a:schemeClr val="tx1"/>
                          </a:solidFill>
                        </a:rPr>
                        <a:t> Grade Level Suggestions</a:t>
                      </a:r>
                    </a:p>
                    <a:p>
                      <a:pPr algn="ctr"/>
                      <a:r>
                        <a:rPr lang="en-US" sz="1500" dirty="0" smtClean="0">
                          <a:solidFill>
                            <a:schemeClr val="tx1"/>
                          </a:solidFill>
                        </a:rPr>
                        <a:t>2016 HSD Contributors</a:t>
                      </a: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5">
                          <a:lumMod val="40000"/>
                          <a:lumOff val="60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chemeClr val="bg1"/>
                    </a:solidFill>
                  </a:tcPr>
                </a:tc>
              </a:tr>
              <a:tr h="396240">
                <a:tc>
                  <a:txBody>
                    <a:bodyPr/>
                    <a:lstStyle/>
                    <a:p>
                      <a:r>
                        <a:rPr lang="en-US" sz="1000" dirty="0" smtClean="0">
                          <a:solidFill>
                            <a:schemeClr val="tx1"/>
                          </a:solidFill>
                          <a:latin typeface="Lucida Handwriting" panose="03010101010101010101" pitchFamily="66" charset="0"/>
                        </a:rPr>
                        <a:t>Gina McLain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Susan Richmond</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Angela Walsh</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Teresa Portinga</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Sarah Reztlaff</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Judy Ramer</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Renae Iversen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Sharon Carlson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Aliceson</a:t>
                      </a:r>
                    </a:p>
                    <a:p>
                      <a:r>
                        <a:rPr lang="en-US" sz="1000" dirty="0" smtClean="0">
                          <a:solidFill>
                            <a:schemeClr val="tx1"/>
                          </a:solidFill>
                          <a:latin typeface="Lucida Handwriting" panose="03010101010101010101" pitchFamily="66" charset="0"/>
                        </a:rPr>
                        <a:t>Brandt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Kasia Guttierrez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r>
                        <a:rPr lang="en-US" sz="1000" dirty="0" smtClean="0">
                          <a:solidFill>
                            <a:schemeClr val="tx1"/>
                          </a:solidFill>
                          <a:latin typeface="Lucida Handwriting" panose="03010101010101010101" pitchFamily="66" charset="0"/>
                        </a:rPr>
                        <a:t>Jeanine Garrett</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Nicole</a:t>
                      </a:r>
                    </a:p>
                    <a:p>
                      <a:r>
                        <a:rPr lang="en-US" sz="1000" dirty="0" smtClean="0">
                          <a:solidFill>
                            <a:schemeClr val="tx1"/>
                          </a:solidFill>
                          <a:latin typeface="Lucida Handwriting" panose="03010101010101010101" pitchFamily="66" charset="0"/>
                        </a:rPr>
                        <a:t>Thoen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Linda Benson</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Kim Martinez</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latin typeface="Lucida Handwriting" panose="03010101010101010101" pitchFamily="66" charset="0"/>
                        </a:rPr>
                        <a:t>Amanda Bethune</a:t>
                      </a:r>
                      <a:endParaRPr lang="en-US" sz="1000" dirty="0">
                        <a:solidFill>
                          <a:schemeClr val="tx1"/>
                        </a:solidFill>
                        <a:latin typeface="Lucida Handwriting" panose="03010101010101010101"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Slide Number Placeholder 4"/>
          <p:cNvSpPr>
            <a:spLocks noGrp="1"/>
          </p:cNvSpPr>
          <p:nvPr>
            <p:ph type="sldNum" sz="quarter" idx="12"/>
          </p:nvPr>
        </p:nvSpPr>
        <p:spPr/>
        <p:txBody>
          <a:bodyPr/>
          <a:lstStyle/>
          <a:p>
            <a:fld id="{CBAC3556-5FAF-4CEF-BDF2-3BC833A9967C}" type="slidenum">
              <a:rPr lang="en-US" smtClean="0">
                <a:solidFill>
                  <a:prstClr val="black">
                    <a:tint val="75000"/>
                  </a:prstClr>
                </a:solidFill>
              </a:rPr>
              <a:pPr/>
              <a:t>5</a:t>
            </a:fld>
            <a:endParaRPr lang="en-US" dirty="0">
              <a:solidFill>
                <a:prstClr val="black">
                  <a:tint val="75000"/>
                </a:prstClr>
              </a:solidFill>
            </a:endParaRPr>
          </a:p>
        </p:txBody>
      </p:sp>
      <p:sp>
        <p:nvSpPr>
          <p:cNvPr id="7" name="Date Placeholder 6"/>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Tree>
    <p:extLst>
      <p:ext uri="{BB962C8B-B14F-4D97-AF65-F5344CB8AC3E}">
        <p14:creationId xmlns:p14="http://schemas.microsoft.com/office/powerpoint/2010/main" val="4159881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0064" y="262501"/>
          <a:ext cx="7339913" cy="9151612"/>
        </p:xfrm>
        <a:graphic>
          <a:graphicData uri="http://schemas.openxmlformats.org/drawingml/2006/table">
            <a:tbl>
              <a:tblPr firstRow="1" bandRow="1">
                <a:tableStyleId>{5940675A-B579-460E-94D1-54222C63F5DA}</a:tableStyleId>
              </a:tblPr>
              <a:tblGrid>
                <a:gridCol w="1546819"/>
                <a:gridCol w="307187"/>
                <a:gridCol w="129371"/>
                <a:gridCol w="505505"/>
                <a:gridCol w="129371"/>
                <a:gridCol w="238158"/>
                <a:gridCol w="464426"/>
                <a:gridCol w="290471"/>
                <a:gridCol w="269303"/>
                <a:gridCol w="281001"/>
                <a:gridCol w="167549"/>
                <a:gridCol w="441232"/>
                <a:gridCol w="136291"/>
                <a:gridCol w="542565"/>
                <a:gridCol w="129371"/>
                <a:gridCol w="399998"/>
                <a:gridCol w="134296"/>
                <a:gridCol w="332983"/>
                <a:gridCol w="299315"/>
                <a:gridCol w="224000"/>
                <a:gridCol w="370701"/>
              </a:tblGrid>
              <a:tr h="1326020">
                <a:tc gridSpan="21">
                  <a:txBody>
                    <a:bodyPr/>
                    <a:lstStyle/>
                    <a:p>
                      <a:pPr algn="ctr"/>
                      <a:r>
                        <a:rPr lang="en-US" sz="2100" b="1" dirty="0" smtClean="0"/>
                        <a:t>             Writing an Introduction</a:t>
                      </a:r>
                    </a:p>
                    <a:p>
                      <a:pPr algn="ctr"/>
                      <a:r>
                        <a:rPr lang="en-US" sz="2100" b="1" dirty="0" smtClean="0"/>
                        <a:t>            Lesson Layout</a:t>
                      </a:r>
                    </a:p>
                    <a:p>
                      <a:pPr algn="ctr"/>
                      <a:r>
                        <a:rPr lang="en-US" sz="1800" b="0" dirty="0" smtClean="0"/>
                        <a:t>                (informational text model)</a:t>
                      </a:r>
                      <a:endParaRPr lang="en-US" sz="1800" b="0" dirty="0"/>
                    </a:p>
                  </a:txBody>
                  <a:tcPr marL="100584" marR="100584" marT="48813" marB="488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Section 1</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gridSpan="21">
                  <a:txBody>
                    <a:bodyPr/>
                    <a:lstStyle/>
                    <a:p>
                      <a:pPr algn="ctr"/>
                      <a:r>
                        <a:rPr lang="en-US" sz="1800" b="1" dirty="0" smtClean="0"/>
                        <a:t>READ and</a:t>
                      </a:r>
                      <a:r>
                        <a:rPr lang="en-US" sz="1800" b="1" baseline="0" dirty="0" smtClean="0"/>
                        <a:t> ANALYZE an </a:t>
                      </a:r>
                      <a:r>
                        <a:rPr lang="en-US" sz="1800" b="1" dirty="0" smtClean="0"/>
                        <a:t>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7842">
                <a:tc rowSpan="2" gridSpan="2">
                  <a:txBody>
                    <a:bodyPr/>
                    <a:lstStyle/>
                    <a:p>
                      <a:pPr algn="l"/>
                      <a:r>
                        <a:rPr lang="en-US" sz="1100" b="1" dirty="0" smtClean="0"/>
                        <a:t>Parts of an Introduction</a:t>
                      </a:r>
                      <a:endParaRPr lang="en-US" sz="1100" b="1" dirty="0"/>
                    </a:p>
                  </a:txBody>
                  <a:tcPr marL="100584" marR="100584" marT="48813" marB="48813" anchor="ctr">
                    <a:solidFill>
                      <a:schemeClr val="accent1">
                        <a:lumMod val="20000"/>
                        <a:lumOff val="80000"/>
                      </a:schemeClr>
                    </a:solidFill>
                  </a:tcPr>
                </a:tc>
                <a:tc rowSpan="2" hMerge="1">
                  <a:txBody>
                    <a:bodyPr/>
                    <a:lstStyle/>
                    <a:p>
                      <a:endParaRPr lang="en-US"/>
                    </a:p>
                  </a:txBody>
                  <a:tcPr/>
                </a:tc>
                <a:tc gridSpan="6">
                  <a:txBody>
                    <a:bodyPr/>
                    <a:lstStyle/>
                    <a:p>
                      <a:pPr algn="ctr"/>
                      <a:r>
                        <a:rPr lang="en-US" sz="1100" b="1" dirty="0" smtClean="0"/>
                        <a:t>READ</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WRITE/REVISE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WRITE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vMerge="1">
                  <a:txBody>
                    <a:bodyPr/>
                    <a:lstStyle/>
                    <a:p>
                      <a:endParaRPr lang="en-US" dirty="0"/>
                    </a:p>
                  </a:txBody>
                  <a:tcPr>
                    <a:solidFill>
                      <a:schemeClr val="bg1"/>
                    </a:solidFill>
                  </a:tcPr>
                </a:tc>
                <a:tc hMerge="1" vMerge="1">
                  <a:txBody>
                    <a:bodyPr/>
                    <a:lstStyle/>
                    <a:p>
                      <a:endParaRPr lang="en-US"/>
                    </a:p>
                  </a:txBody>
                  <a:tcPr/>
                </a:tc>
                <a:tc gridSpan="6">
                  <a:txBody>
                    <a:bodyPr/>
                    <a:lstStyle/>
                    <a:p>
                      <a:pPr algn="ctr"/>
                      <a:r>
                        <a:rPr lang="en-US" sz="1100" b="1" dirty="0" smtClean="0"/>
                        <a:t>Lesson 1 Part 1</a:t>
                      </a:r>
                    </a:p>
                    <a:p>
                      <a:pPr algn="ctr"/>
                      <a:r>
                        <a:rPr lang="en-US" sz="1100" b="1" dirty="0" smtClean="0"/>
                        <a:t>Topic</a:t>
                      </a:r>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a:r>
                        <a:rPr lang="en-US" sz="1100" b="1" dirty="0" smtClean="0"/>
                        <a:t>Lesson 1</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1">
                        <a:lumMod val="20000"/>
                        <a:lumOff val="80000"/>
                      </a:schemeClr>
                    </a:solidFill>
                  </a:tcPr>
                </a:tc>
                <a:tc hMerge="1">
                  <a:txBody>
                    <a:bodyPr/>
                    <a:lstStyle/>
                    <a:p>
                      <a:pPr algn="ct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r>
                        <a:rPr lang="en-US" sz="1100" b="1" dirty="0" smtClean="0"/>
                        <a:t>Lesson 2</a:t>
                      </a:r>
                    </a:p>
                    <a:p>
                      <a:pPr algn="ctr"/>
                      <a:r>
                        <a:rPr lang="en-US" sz="1100" b="1" dirty="0" smtClean="0"/>
                        <a:t>Bridge</a:t>
                      </a:r>
                      <a:endParaRPr lang="en-US" sz="1100" b="1" dirty="0"/>
                    </a:p>
                  </a:txBody>
                  <a:tcPr marL="100584" marR="100584" marT="48813" marB="48813" anchor="c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r>
                        <a:rPr lang="en-US" sz="1100" dirty="0" smtClean="0"/>
                        <a:t>RI.</a:t>
                      </a:r>
                      <a:r>
                        <a:rPr lang="en-US" sz="1100" baseline="0" dirty="0" smtClean="0"/>
                        <a:t>2</a:t>
                      </a:r>
                      <a:endParaRPr lang="en-US" sz="1100" dirty="0"/>
                    </a:p>
                  </a:txBody>
                  <a:tcPr marL="100584" marR="100584" marT="48813" marB="48813" anchor="ctr">
                    <a:solidFill>
                      <a:schemeClr val="bg1"/>
                    </a:solidFill>
                  </a:tcPr>
                </a:tc>
                <a:tc hMerge="1">
                  <a:txBody>
                    <a:bodyPr/>
                    <a:lstStyle/>
                    <a:p>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a:t>
                      </a:r>
                      <a:r>
                        <a:rPr lang="en-US" sz="1100" b="0" baseline="0" dirty="0" smtClean="0"/>
                        <a:t> Learning Target</a:t>
                      </a:r>
                      <a:endParaRPr lang="en-US" sz="1100" b="0" dirty="0"/>
                    </a:p>
                  </a:txBody>
                  <a:tcPr marL="100584" marR="100584" marT="48813" marB="48813" anchor="ctr">
                    <a:solidFill>
                      <a:schemeClr val="bg1"/>
                    </a:solidFill>
                  </a:tcPr>
                </a:tc>
                <a:tc hMerge="1">
                  <a:txBody>
                    <a:bodyPr/>
                    <a:lstStyle/>
                    <a:p>
                      <a:endParaRPr lang="en-US"/>
                    </a:p>
                  </a:txBody>
                  <a:tcPr/>
                </a:tc>
                <a:tc gridSpan="6">
                  <a:txBody>
                    <a:bodyPr/>
                    <a:lstStyle/>
                    <a:p>
                      <a:pPr algn="l"/>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l"/>
                      <a:r>
                        <a:rPr lang="en-US" sz="1100" dirty="0" smtClean="0"/>
                        <a:t>Identify the Main Idea</a:t>
                      </a:r>
                      <a:r>
                        <a:rPr lang="en-US" sz="1100" baseline="0" dirty="0" smtClean="0"/>
                        <a:t> – Central Idea</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a:r>
                        <a:rPr lang="en-US" sz="1100" dirty="0" smtClean="0"/>
                        <a:t>Identify</a:t>
                      </a:r>
                      <a:r>
                        <a:rPr lang="en-US" sz="1100" baseline="0" dirty="0" smtClean="0"/>
                        <a:t> Background</a:t>
                      </a:r>
                    </a:p>
                    <a:p>
                      <a:pPr algn="l"/>
                      <a:r>
                        <a:rPr lang="en-US" sz="1100" baseline="0" dirty="0" smtClean="0"/>
                        <a:t>Knowledge and Hook</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2</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to REVISE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gridSpan="5">
                  <a:txBody>
                    <a:bodyPr/>
                    <a:lstStyle/>
                    <a:p>
                      <a:pPr algn="ctr"/>
                      <a:r>
                        <a:rPr lang="en-US" sz="1100" b="1" dirty="0" smtClean="0"/>
                        <a:t>Lesson 2 Part 1</a:t>
                      </a:r>
                    </a:p>
                    <a:p>
                      <a:pPr algn="ctr"/>
                      <a:r>
                        <a:rPr lang="en-US" sz="1100" b="1" dirty="0" smtClean="0"/>
                        <a:t>Topic</a:t>
                      </a:r>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2 </a:t>
                      </a:r>
                      <a:r>
                        <a:rPr lang="en-US" sz="1100" b="1" baseline="0" dirty="0" smtClean="0"/>
                        <a:t>Part 2</a:t>
                      </a:r>
                    </a:p>
                    <a:p>
                      <a:pPr algn="ctr"/>
                      <a:r>
                        <a:rPr lang="en-US" sz="1100" b="1" baseline="0" dirty="0" smtClean="0"/>
                        <a:t>Topic Sentence</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4</a:t>
                      </a:r>
                    </a:p>
                    <a:p>
                      <a:pPr algn="ctr"/>
                      <a:r>
                        <a:rPr lang="en-US" sz="1100" b="1" dirty="0" smtClean="0"/>
                        <a:t>Background Know.</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dirty="0" smtClean="0"/>
                        <a:t>Lesson 5</a:t>
                      </a:r>
                    </a:p>
                    <a:p>
                      <a:pPr algn="ctr"/>
                      <a:r>
                        <a:rPr lang="en-US" sz="1100" b="1" dirty="0" smtClean="0"/>
                        <a:t>Hook</a:t>
                      </a:r>
                      <a:endParaRPr lang="en-US" sz="1100" b="1" dirty="0"/>
                    </a:p>
                  </a:txBody>
                  <a:tcPr marL="100584" marR="100584" marT="48813" marB="48813"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a:t>
                      </a:r>
                      <a:r>
                        <a:rPr lang="en-US" sz="1100" baseline="0" dirty="0" smtClean="0"/>
                        <a:t>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r>
                        <a:rPr lang="en-US" sz="1100" dirty="0" smtClean="0"/>
                        <a:t>RI.2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gridSpan="2">
                  <a:txBody>
                    <a:bodyPr/>
                    <a:lstStyle/>
                    <a:p>
                      <a:r>
                        <a:rPr lang="en-US" sz="1100" dirty="0" smtClean="0"/>
                        <a:t>W.2a</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3">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r>
                        <a:rPr lang="en-US" sz="1100" dirty="0" smtClean="0"/>
                        <a:t>RI.</a:t>
                      </a:r>
                      <a:r>
                        <a:rPr lang="en-US" sz="1100" baseline="0" dirty="0" smtClean="0"/>
                        <a:t>3,4</a:t>
                      </a:r>
                      <a:endParaRPr lang="en-US" sz="11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1100" dirty="0" smtClean="0"/>
                        <a:t>W.2b</a:t>
                      </a:r>
                      <a:endParaRPr lang="en-US" sz="1100" dirty="0"/>
                    </a:p>
                  </a:txBody>
                  <a:tcPr marL="100584" marR="100584" marT="48813" marB="48813" anchor="ctr">
                    <a:solidFill>
                      <a:schemeClr val="bg1"/>
                    </a:solidFill>
                  </a:tcPr>
                </a:tc>
                <a:tc hMerge="1">
                  <a:txBody>
                    <a:bodyPr/>
                    <a:lstStyle/>
                    <a:p>
                      <a:pPr algn="l"/>
                      <a:endParaRPr lang="en-US" sz="1100" dirty="0"/>
                    </a:p>
                  </a:txBody>
                  <a:tcPr marL="100584" marR="100584" marT="48813" marB="48813" anchor="ctr">
                    <a:solidFill>
                      <a:schemeClr val="bg1"/>
                    </a:solidFill>
                  </a:tcPr>
                </a:tc>
              </a:tr>
              <a:tr h="265266">
                <a:tc gridSpan="2">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DOK-2,3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dirty="0" smtClean="0"/>
                        <a:t>DOK-2</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gridSpan="2">
                  <a:txBody>
                    <a:bodyPr/>
                    <a:lstStyle/>
                    <a:p>
                      <a:pPr marL="0" indent="0" algn="l">
                        <a:buFont typeface="Arial" panose="020B0604020202020204" pitchFamily="34" charset="0"/>
                        <a:buNone/>
                      </a:pPr>
                      <a:r>
                        <a:rPr lang="en-US" sz="1100" b="0" dirty="0" smtClean="0"/>
                        <a:t>Task Learning</a:t>
                      </a:r>
                      <a:r>
                        <a:rPr lang="en-US" sz="1100" b="0" baseline="0" dirty="0" smtClean="0"/>
                        <a:t> Target</a:t>
                      </a:r>
                      <a:endParaRPr lang="en-US" sz="1100" b="0" dirty="0"/>
                    </a:p>
                  </a:txBody>
                  <a:tcPr marL="100584" marR="100584" marT="48813" marB="48813" anchor="ctr">
                    <a:solidFill>
                      <a:schemeClr val="bg1"/>
                    </a:solidFill>
                  </a:tcPr>
                </a:tc>
                <a:tc hMerge="1">
                  <a:txBody>
                    <a:bodyPr/>
                    <a:lstStyle/>
                    <a:p>
                      <a:endParaRPr lang="en-US"/>
                    </a:p>
                  </a:txBody>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 Topic Sentence (Main</a:t>
                      </a:r>
                      <a:r>
                        <a:rPr lang="en-US" sz="1100" baseline="0" dirty="0" smtClean="0"/>
                        <a:t> Idea-Central Idea)</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Revise </a:t>
                      </a:r>
                      <a:r>
                        <a:rPr lang="en-US" sz="1100" smtClean="0"/>
                        <a:t>Background</a:t>
                      </a:r>
                      <a:r>
                        <a:rPr lang="en-US" sz="1100" baseline="0" smtClean="0"/>
                        <a:t>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100" b="0" dirty="0" smtClean="0"/>
                        <a:t>Revise a Hook</a:t>
                      </a:r>
                      <a:endParaRPr lang="en-US" sz="1100" b="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Section 3</a:t>
                      </a:r>
                      <a:endParaRPr lang="en-US" sz="1800" b="1" dirty="0"/>
                    </a:p>
                  </a:txBody>
                  <a:tcPr marL="100584" marR="100584" marT="48813" marB="48813"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gridSpan="21">
                  <a:txBody>
                    <a:bodyPr/>
                    <a:lstStyle/>
                    <a:p>
                      <a:pPr algn="ctr"/>
                      <a:r>
                        <a:rPr lang="en-US" sz="1800" b="1" dirty="0" smtClean="0"/>
                        <a:t>WRITE</a:t>
                      </a:r>
                      <a:r>
                        <a:rPr lang="en-US" sz="1800" b="1" baseline="0" dirty="0" smtClean="0"/>
                        <a:t> an INTRODUCTION</a:t>
                      </a:r>
                      <a:endParaRPr lang="en-US" sz="1800" b="1" dirty="0"/>
                    </a:p>
                  </a:txBody>
                  <a:tcPr marL="100584" marR="100584" marT="48813" marB="48813" anchor="c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9472">
                <a:tc>
                  <a:txBody>
                    <a:bodyPr/>
                    <a:lstStyle/>
                    <a:p>
                      <a:pPr marL="0" indent="0" algn="l">
                        <a:buFont typeface="Arial" panose="020B0604020202020204" pitchFamily="34" charset="0"/>
                        <a:buNone/>
                      </a:pPr>
                      <a:r>
                        <a:rPr lang="en-US" sz="1100" b="1" dirty="0" smtClean="0"/>
                        <a:t>Parts of an Introduction</a:t>
                      </a:r>
                      <a:endParaRPr lang="en-US" sz="1100" b="1" dirty="0"/>
                    </a:p>
                  </a:txBody>
                  <a:tcPr marL="100584" marR="100584" marT="48813" marB="48813" anchor="ctr">
                    <a:solidFill>
                      <a:schemeClr val="accent2">
                        <a:lumMod val="40000"/>
                        <a:lumOff val="60000"/>
                      </a:schemeClr>
                    </a:solidFill>
                  </a:tcPr>
                </a:tc>
                <a:tc gridSpan="5">
                  <a:txBody>
                    <a:bodyPr/>
                    <a:lstStyle/>
                    <a:p>
                      <a:pPr algn="ctr"/>
                      <a:r>
                        <a:rPr lang="en-US" sz="1100" b="1" dirty="0" smtClean="0"/>
                        <a:t>Lesson 6  Part 1</a:t>
                      </a:r>
                    </a:p>
                    <a:p>
                      <a:pPr algn="ctr"/>
                      <a:r>
                        <a:rPr lang="en-US" sz="1100" b="1" dirty="0" smtClean="0"/>
                        <a:t>Topic</a:t>
                      </a:r>
                    </a:p>
                  </a:txBody>
                  <a:tcPr marL="100584" marR="100584" marT="48813" marB="48813" anchor="ctr">
                    <a:solidFill>
                      <a:schemeClr val="accent2">
                        <a:lumMod val="40000"/>
                        <a:lumOff val="60000"/>
                      </a:schemeClr>
                    </a:solidFill>
                  </a:tcPr>
                </a:tc>
                <a:tc hMerge="1">
                  <a:txBody>
                    <a:bodyPr/>
                    <a:lstStyle/>
                    <a:p>
                      <a:pPr algn="ctr"/>
                      <a:endParaRPr lang="en-US" sz="1100" b="1" dirty="0" smtClean="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6 </a:t>
                      </a:r>
                      <a:r>
                        <a:rPr lang="en-US" sz="1100" b="1" baseline="0" dirty="0" smtClean="0"/>
                        <a:t> Part 2</a:t>
                      </a:r>
                    </a:p>
                    <a:p>
                      <a:pPr algn="ctr"/>
                      <a:r>
                        <a:rPr lang="en-US" sz="1100" b="1" baseline="0" dirty="0" smtClean="0"/>
                        <a:t>Topic Sentence</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b="1"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Lesson7</a:t>
                      </a:r>
                    </a:p>
                    <a:p>
                      <a:pPr algn="ctr"/>
                      <a:r>
                        <a:rPr lang="en-US" sz="1100" b="1" dirty="0" smtClean="0"/>
                        <a:t>Background Know.</a:t>
                      </a:r>
                      <a:endParaRPr lang="en-US" sz="1100" b="1" dirty="0"/>
                    </a:p>
                  </a:txBody>
                  <a:tcPr marL="100584" marR="100584" marT="48813" marB="48813"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a:r>
                        <a:rPr lang="en-US" sz="1100" b="1" dirty="0" smtClean="0"/>
                        <a:t>Lesson  8 </a:t>
                      </a:r>
                    </a:p>
                    <a:p>
                      <a:pPr algn="ctr"/>
                      <a:r>
                        <a:rPr lang="en-US" sz="1100" b="1" dirty="0" smtClean="0"/>
                        <a:t>Hook</a:t>
                      </a:r>
                      <a:endParaRPr lang="en-US" sz="1100" b="1" dirty="0"/>
                    </a:p>
                  </a:txBody>
                  <a:tcPr marL="100584" marR="100584" marT="48813" marB="48813" anchor="ctr">
                    <a:solidFill>
                      <a:schemeClr val="accent2">
                        <a:lumMod val="40000"/>
                        <a:lumOff val="60000"/>
                      </a:schemeClr>
                    </a:solidFill>
                  </a:tcPr>
                </a:tc>
                <a:tc hMerge="1">
                  <a:txBody>
                    <a:bodyPr/>
                    <a:lstStyle/>
                    <a:p>
                      <a:pPr algn="ctr"/>
                      <a:endParaRPr lang="en-US" sz="1100" dirty="0"/>
                    </a:p>
                  </a:txBody>
                  <a:tcPr marL="100584" marR="100584" marT="50292" marB="50292" anchor="ctr">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1946">
                <a:tc>
                  <a:txBody>
                    <a:bodyPr/>
                    <a:lstStyle/>
                    <a:p>
                      <a:pPr marL="0" indent="0" algn="l">
                        <a:buFont typeface="Arial" panose="020B0604020202020204" pitchFamily="34" charset="0"/>
                        <a:buNone/>
                      </a:pPr>
                      <a:r>
                        <a:rPr lang="en-US" sz="1100" b="0" dirty="0" smtClean="0"/>
                        <a:t>Standard Connection</a:t>
                      </a:r>
                      <a:endParaRPr lang="en-US" sz="1100" b="0" dirty="0"/>
                    </a:p>
                  </a:txBody>
                  <a:tcPr marL="100584" marR="100584" marT="48813" marB="48813" anchor="ctr">
                    <a:solidFill>
                      <a:schemeClr val="bg1"/>
                    </a:solidFill>
                  </a:tcPr>
                </a:tc>
                <a:tc gridSpan="2">
                  <a:txBody>
                    <a:bodyPr/>
                    <a:lstStyle/>
                    <a:p>
                      <a:r>
                        <a:rPr lang="en-US" sz="900" dirty="0" smtClean="0"/>
                        <a:t>RI.1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r>
                        <a:rPr lang="en-US" sz="900" dirty="0" smtClean="0"/>
                        <a:t>W.2a </a:t>
                      </a:r>
                      <a:endParaRPr lang="en-US" sz="900" dirty="0"/>
                    </a:p>
                  </a:txBody>
                  <a:tcPr marL="100584" marR="100584" marT="48813" marB="48813" anchor="ctr">
                    <a:solidFill>
                      <a:schemeClr val="bg1"/>
                    </a:solidFill>
                  </a:tcPr>
                </a:tc>
                <a:tc gridSpan="2">
                  <a:txBody>
                    <a:bodyPr/>
                    <a:lstStyle/>
                    <a:p>
                      <a:r>
                        <a:rPr lang="en-US" sz="900" dirty="0" smtClean="0"/>
                        <a:t>L.1</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a:txBody>
                    <a:bodyPr/>
                    <a:lstStyle/>
                    <a:p>
                      <a:pPr algn="l"/>
                      <a:r>
                        <a:rPr lang="en-US" sz="900" dirty="0" smtClean="0"/>
                        <a:t>RI.2</a:t>
                      </a:r>
                      <a:endParaRPr lang="en-US" sz="900" dirty="0"/>
                    </a:p>
                  </a:txBody>
                  <a:tcPr marL="100584" marR="100584" marT="48813" marB="48813" anchor="ctr">
                    <a:solidFill>
                      <a:schemeClr val="bg1"/>
                    </a:solidFill>
                  </a:tcPr>
                </a:tc>
                <a:tc gridSpan="2">
                  <a:txBody>
                    <a:bodyPr/>
                    <a:lstStyle/>
                    <a:p>
                      <a:r>
                        <a:rPr lang="en-US" sz="900" dirty="0" smtClean="0"/>
                        <a:t>W.2b</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r>
                        <a:rPr lang="en-US" sz="900" dirty="0" smtClean="0"/>
                        <a:t>L.1,4</a:t>
                      </a:r>
                      <a:endParaRPr lang="en-US" sz="900" dirty="0"/>
                    </a:p>
                  </a:txBody>
                  <a:tcPr marL="100584" marR="100584" marT="48813" marB="48813" anchor="ctr">
                    <a:solidFill>
                      <a:schemeClr val="bg1"/>
                    </a:solidFill>
                  </a:tcPr>
                </a:tc>
                <a:tc hMerge="1">
                  <a:txBody>
                    <a:bodyPr/>
                    <a:lstStyle/>
                    <a:p>
                      <a:endParaRPr lang="en-US"/>
                    </a:p>
                  </a:txBody>
                  <a:tcPr/>
                </a:tc>
                <a:tc gridSpan="2">
                  <a:txBody>
                    <a:bodyPr/>
                    <a:lstStyle/>
                    <a:p>
                      <a:pPr algn="l"/>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48813" marB="48813" anchor="ctr">
                    <a:solidFill>
                      <a:schemeClr val="bg1"/>
                    </a:solidFill>
                  </a:tcPr>
                </a:tc>
                <a:tc>
                  <a:txBody>
                    <a:bodyPr/>
                    <a:lstStyle/>
                    <a:p>
                      <a:r>
                        <a:rPr lang="en-US" sz="900" dirty="0" smtClean="0"/>
                        <a:t>W.2a,b</a:t>
                      </a:r>
                      <a:endParaRPr lang="en-US" sz="900" dirty="0"/>
                    </a:p>
                  </a:txBody>
                  <a:tcPr marL="100584" marR="100584" marT="48813" marB="48813" anchor="ctr">
                    <a:solidFill>
                      <a:schemeClr val="bg1"/>
                    </a:solidFill>
                  </a:tcPr>
                </a:tc>
                <a:tc gridSpan="2">
                  <a:txBody>
                    <a:bodyPr/>
                    <a:lstStyle/>
                    <a:p>
                      <a:r>
                        <a:rPr lang="en-US" sz="900" dirty="0" smtClean="0"/>
                        <a:t>L.1,4,5</a:t>
                      </a:r>
                      <a:endParaRPr lang="en-US" sz="900" dirty="0"/>
                    </a:p>
                  </a:txBody>
                  <a:tcPr marL="100584" marR="100584" marT="48813" marB="48813" anchor="ctr">
                    <a:solidFill>
                      <a:schemeClr val="bg1"/>
                    </a:solidFill>
                  </a:tcPr>
                </a:tc>
                <a:tc hMerge="1">
                  <a:txBody>
                    <a:bodyPr/>
                    <a:lstStyle/>
                    <a:p>
                      <a:endParaRPr lang="en-US" sz="1000" dirty="0"/>
                    </a:p>
                  </a:txBody>
                  <a:tcPr marL="100584" marR="100584" marT="50292" marB="50292" anchor="ctr">
                    <a:solidFill>
                      <a:schemeClr val="bg1"/>
                    </a:solidFill>
                  </a:tcPr>
                </a:tc>
                <a:tc gridSpan="2">
                  <a:txBody>
                    <a:bodyPr/>
                    <a:lstStyle/>
                    <a:p>
                      <a:r>
                        <a:rPr lang="en-US" sz="900" dirty="0" smtClean="0"/>
                        <a:t>RI.3,4</a:t>
                      </a:r>
                      <a:endParaRPr lang="en-US" sz="900" dirty="0"/>
                    </a:p>
                  </a:txBody>
                  <a:tcPr marL="100584" marR="100584" marT="48813" marB="48813" anchor="ctr">
                    <a:solidFill>
                      <a:schemeClr val="bg1"/>
                    </a:solidFill>
                  </a:tcPr>
                </a:tc>
                <a:tc hMerge="1">
                  <a:txBody>
                    <a:bodyPr/>
                    <a:lstStyle/>
                    <a:p>
                      <a:endParaRPr lang="en-US" sz="900" dirty="0"/>
                    </a:p>
                  </a:txBody>
                  <a:tcPr marL="100584" marR="100584" marT="50292" marB="50292" anchor="ctr">
                    <a:solidFill>
                      <a:schemeClr val="bg1"/>
                    </a:solidFill>
                  </a:tcPr>
                </a:tc>
                <a:tc gridSpan="2">
                  <a:txBody>
                    <a:bodyPr/>
                    <a:lstStyle/>
                    <a:p>
                      <a:r>
                        <a:rPr lang="en-US" sz="900" dirty="0" smtClean="0"/>
                        <a:t>W.2.</a:t>
                      </a:r>
                      <a:r>
                        <a:rPr lang="en-US" sz="900" baseline="0" dirty="0" smtClean="0"/>
                        <a:t> </a:t>
                      </a:r>
                      <a:r>
                        <a:rPr lang="en-US" sz="900" dirty="0" smtClean="0"/>
                        <a:t>a,b</a:t>
                      </a:r>
                      <a:endParaRPr lang="en-US" sz="900" dirty="0"/>
                    </a:p>
                  </a:txBody>
                  <a:tcPr marL="100584" marR="100584" marT="48813" marB="48813" anchor="ctr">
                    <a:solidFill>
                      <a:schemeClr val="bg1"/>
                    </a:solidFill>
                  </a:tcPr>
                </a:tc>
                <a:tc hMerge="1">
                  <a:txBody>
                    <a:bodyPr/>
                    <a:lstStyle/>
                    <a:p>
                      <a:endParaRPr lang="en-US"/>
                    </a:p>
                  </a:txBody>
                  <a:tcPr/>
                </a:tc>
                <a:tc>
                  <a:txBody>
                    <a:bodyPr/>
                    <a:lstStyle/>
                    <a:p>
                      <a:r>
                        <a:rPr lang="en-US" sz="800" dirty="0" smtClean="0"/>
                        <a:t>L.5-6</a:t>
                      </a:r>
                      <a:endParaRPr lang="en-US" sz="800" dirty="0"/>
                    </a:p>
                  </a:txBody>
                  <a:tcPr marL="100584" marR="100584" marT="48813" marB="48813" anchor="ctr">
                    <a:solidFill>
                      <a:schemeClr val="bg1"/>
                    </a:solidFill>
                  </a:tcPr>
                </a:tc>
              </a:tr>
              <a:tr h="432906">
                <a:tc>
                  <a:txBody>
                    <a:bodyPr/>
                    <a:lstStyle/>
                    <a:p>
                      <a:pPr marL="0" indent="0" algn="l">
                        <a:buFont typeface="Arial" panose="020B0604020202020204" pitchFamily="34" charset="0"/>
                        <a:buNone/>
                      </a:pPr>
                      <a:r>
                        <a:rPr lang="en-US" sz="1100" b="0" dirty="0" smtClean="0"/>
                        <a:t>Depth of Knowledge Level</a:t>
                      </a:r>
                      <a:endParaRPr lang="en-US" sz="1100" b="0" dirty="0"/>
                    </a:p>
                  </a:txBody>
                  <a:tcPr marL="100584" marR="100584" marT="48813" marB="48813" anchor="ctr">
                    <a:solidFill>
                      <a:schemeClr val="bg1"/>
                    </a:solidFill>
                  </a:tcPr>
                </a:tc>
                <a:tc gridSpan="5">
                  <a:txBody>
                    <a:bodyPr/>
                    <a:lstStyle/>
                    <a:p>
                      <a:r>
                        <a:rPr lang="en-US" sz="1100" dirty="0" smtClean="0"/>
                        <a:t>DOK-1</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a:t>
                      </a:r>
                      <a:r>
                        <a:rPr lang="en-US" sz="1100" baseline="0" dirty="0" smtClean="0"/>
                        <a:t> 3</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 - 3</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DOK-3</a:t>
                      </a:r>
                      <a:endParaRPr lang="en-US" sz="1100" dirty="0"/>
                    </a:p>
                  </a:txBody>
                  <a:tcPr marL="100584" marR="100584" marT="48813" marB="48813" anchor="ctr">
                    <a:solidFill>
                      <a:schemeClr val="bg1"/>
                    </a:solidFill>
                  </a:tcPr>
                </a:tc>
                <a:tc hMerge="1">
                  <a:txBody>
                    <a:bodyPr/>
                    <a:lstStyle/>
                    <a:p>
                      <a:endParaRPr lang="en-US"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2906">
                <a:tc>
                  <a:txBody>
                    <a:bodyPr/>
                    <a:lstStyle/>
                    <a:p>
                      <a:pPr marL="0" indent="0" algn="l">
                        <a:buFont typeface="Arial" panose="020B0604020202020204" pitchFamily="34" charset="0"/>
                        <a:buNone/>
                      </a:pPr>
                      <a:r>
                        <a:rPr lang="en-US" sz="1100" b="0" dirty="0" smtClean="0"/>
                        <a:t>Task Learning Target</a:t>
                      </a:r>
                      <a:endParaRPr lang="en-US" sz="1100" b="0" dirty="0"/>
                    </a:p>
                  </a:txBody>
                  <a:tcPr marL="100584" marR="100584" marT="48813" marB="48813" anchor="ctr">
                    <a:solidFill>
                      <a:schemeClr val="bg1"/>
                    </a:solidFill>
                  </a:tcPr>
                </a:tc>
                <a:tc gridSpan="5">
                  <a:txBody>
                    <a:bodyPr/>
                    <a:lstStyle/>
                    <a:p>
                      <a:r>
                        <a:rPr lang="en-US" sz="1100" dirty="0" smtClean="0"/>
                        <a:t>Identify the  Topic</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Topic Sentence (Main Idea – Central idea)</a:t>
                      </a:r>
                      <a:endParaRPr lang="en-US" sz="1100" dirty="0"/>
                    </a:p>
                  </a:txBody>
                  <a:tcPr marL="100584" marR="100584" marT="48813" marB="48813" anchor="ctr">
                    <a:solidFill>
                      <a:schemeClr val="bg1"/>
                    </a:solidFill>
                  </a:tcPr>
                </a:tc>
                <a:tc hMerge="1">
                  <a:txBody>
                    <a:bodyPr/>
                    <a:lstStyle/>
                    <a:p>
                      <a:endParaRPr lang="en-US" sz="1100" dirty="0"/>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Background Knowledge</a:t>
                      </a:r>
                      <a:endParaRPr lang="en-US" sz="1100" dirty="0"/>
                    </a:p>
                  </a:txBody>
                  <a:tcPr marL="100584" marR="100584" marT="48813" marB="48813"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r>
                        <a:rPr lang="en-US" sz="1100" dirty="0" smtClean="0"/>
                        <a:t>Write a Hook</a:t>
                      </a:r>
                      <a:endParaRPr lang="en-US" sz="1100" dirty="0"/>
                    </a:p>
                  </a:txBody>
                  <a:tcPr marL="100584" marR="100584" marT="48813" marB="48813" anchor="ctr">
                    <a:solidFill>
                      <a:schemeClr val="bg1"/>
                    </a:solidFill>
                  </a:tcPr>
                </a:tc>
                <a:tc hMerge="1">
                  <a:txBody>
                    <a:bodyPr/>
                    <a:lstStyle/>
                    <a:p>
                      <a:endParaRPr lang="en-US"/>
                    </a:p>
                  </a:txBody>
                  <a:tcPr marL="100584" marR="100584" marT="50292" marB="50292"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CBAC3556-5FAF-4CEF-BDF2-3BC833A9967C}" type="slidenum">
              <a:rPr lang="en-US" smtClean="0"/>
              <a:t>6</a:t>
            </a:fld>
            <a:endParaRPr lang="en-US" dirty="0"/>
          </a:p>
        </p:txBody>
      </p:sp>
      <p:sp>
        <p:nvSpPr>
          <p:cNvPr id="6" name="Date Placeholder 5"/>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Tree>
    <p:extLst>
      <p:ext uri="{BB962C8B-B14F-4D97-AF65-F5344CB8AC3E}">
        <p14:creationId xmlns:p14="http://schemas.microsoft.com/office/powerpoint/2010/main" val="378473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90148001"/>
              </p:ext>
            </p:extLst>
          </p:nvPr>
        </p:nvGraphicFramePr>
        <p:xfrm>
          <a:off x="242888" y="349942"/>
          <a:ext cx="7372350" cy="9073550"/>
        </p:xfrm>
        <a:graphic>
          <a:graphicData uri="http://schemas.openxmlformats.org/drawingml/2006/table">
            <a:tbl>
              <a:tblPr firstRow="1" bandRow="1">
                <a:tableStyleId>{5C22544A-7EE6-4342-B048-85BDC9FD1C3A}</a:tableStyleId>
              </a:tblPr>
              <a:tblGrid>
                <a:gridCol w="6715125"/>
                <a:gridCol w="657225"/>
              </a:tblGrid>
              <a:tr h="331236">
                <a:tc gridSpan="2">
                  <a:txBody>
                    <a:bodyPr/>
                    <a:lstStyle/>
                    <a:p>
                      <a:pPr algn="ctr"/>
                      <a:r>
                        <a:rPr lang="en-US" dirty="0" smtClean="0"/>
                        <a:t>Lesson Table of Contents</a:t>
                      </a:r>
                      <a:endParaRPr lang="en-US" dirty="0"/>
                    </a:p>
                  </a:txBody>
                  <a:tcPr/>
                </a:tc>
                <a:tc hMerge="1">
                  <a:txBody>
                    <a:bodyPr/>
                    <a:lstStyle/>
                    <a:p>
                      <a:endParaRPr lang="en-US"/>
                    </a:p>
                  </a:txBody>
                  <a:tcPr/>
                </a:tc>
              </a:tr>
              <a:tr h="308966">
                <a:tc gridSpan="2">
                  <a:txBody>
                    <a:bodyPr/>
                    <a:lstStyle/>
                    <a:p>
                      <a:pPr algn="l"/>
                      <a:r>
                        <a:rPr lang="en-US" sz="1200" b="1" dirty="0" smtClean="0"/>
                        <a:t>READ LESSONS</a:t>
                      </a:r>
                      <a:endParaRPr lang="en-US" sz="1200" b="1" dirty="0"/>
                    </a:p>
                  </a:txBody>
                  <a:tcPr>
                    <a:solidFill>
                      <a:schemeClr val="accent4">
                        <a:lumMod val="40000"/>
                        <a:lumOff val="60000"/>
                      </a:schemeClr>
                    </a:solidFill>
                  </a:tcPr>
                </a:tc>
                <a:tc hMerge="1">
                  <a:txBody>
                    <a:bodyPr/>
                    <a:lstStyle/>
                    <a:p>
                      <a:endParaRPr lang="en-US"/>
                    </a:p>
                  </a:txBody>
                  <a:tcPr/>
                </a:tc>
              </a:tr>
              <a:tr h="0">
                <a:tc>
                  <a:txBody>
                    <a:bodyPr/>
                    <a:lstStyle/>
                    <a:p>
                      <a:pPr algn="l"/>
                      <a:r>
                        <a:rPr lang="en-US" sz="1100" dirty="0" smtClean="0"/>
                        <a:t>Lesson  1 - T – Part 1: </a:t>
                      </a:r>
                      <a:r>
                        <a:rPr lang="en-US" sz="1100" baseline="0" dirty="0" smtClean="0"/>
                        <a:t> </a:t>
                      </a:r>
                      <a:r>
                        <a:rPr lang="en-US" sz="1100" dirty="0" smtClean="0"/>
                        <a:t>Identifying</a:t>
                      </a:r>
                      <a:r>
                        <a:rPr lang="en-US" sz="1100" baseline="0" dirty="0" smtClean="0"/>
                        <a:t> the Topic K – 6 Generic Lesson</a:t>
                      </a:r>
                      <a:endParaRPr lang="en-US" sz="1100" dirty="0"/>
                    </a:p>
                  </a:txBody>
                  <a:tcPr anchor="ctr">
                    <a:solidFill>
                      <a:schemeClr val="accent4">
                        <a:lumMod val="20000"/>
                        <a:lumOff val="80000"/>
                      </a:schemeClr>
                    </a:solidFill>
                  </a:tcPr>
                </a:tc>
                <a:tc>
                  <a:txBody>
                    <a:bodyPr/>
                    <a:lstStyle/>
                    <a:p>
                      <a:pPr algn="ctr"/>
                      <a:r>
                        <a:rPr lang="en-US" sz="1100" b="1" dirty="0" smtClean="0"/>
                        <a:t>8</a:t>
                      </a:r>
                      <a:endParaRPr lang="en-US" sz="1100" b="1" dirty="0"/>
                    </a:p>
                  </a:txBody>
                  <a:tcPr anchor="ctr">
                    <a:solidFill>
                      <a:schemeClr val="accent4">
                        <a:lumMod val="20000"/>
                        <a:lumOff val="80000"/>
                      </a:schemeClr>
                    </a:solidFill>
                  </a:tcPr>
                </a:tc>
              </a:tr>
              <a:tr h="0">
                <a:tc>
                  <a:txBody>
                    <a:bodyPr/>
                    <a:lstStyle/>
                    <a:p>
                      <a:pPr algn="l"/>
                      <a:r>
                        <a:rPr lang="en-US" sz="1100" b="1" dirty="0" smtClean="0"/>
                        <a:t>Grade 3 Suggestions for Identifying the Topic</a:t>
                      </a:r>
                      <a:endParaRPr lang="en-US" sz="1100" b="1" dirty="0"/>
                    </a:p>
                  </a:txBody>
                  <a:tcPr anchor="ctr">
                    <a:solidFill>
                      <a:schemeClr val="accent4">
                        <a:lumMod val="40000"/>
                        <a:lumOff val="60000"/>
                      </a:schemeClr>
                    </a:solidFill>
                  </a:tcPr>
                </a:tc>
                <a:tc>
                  <a:txBody>
                    <a:bodyPr/>
                    <a:lstStyle/>
                    <a:p>
                      <a:pPr algn="ctr"/>
                      <a:r>
                        <a:rPr lang="en-US" sz="1100" b="1" dirty="0" smtClean="0"/>
                        <a:t>9</a:t>
                      </a:r>
                      <a:endParaRPr lang="en-US" sz="1100" b="1" dirty="0"/>
                    </a:p>
                  </a:txBody>
                  <a:tcPr anchor="ctr">
                    <a:solidFill>
                      <a:schemeClr val="accent4">
                        <a:lumMod val="40000"/>
                        <a:lumOff val="60000"/>
                      </a:schemeClr>
                    </a:solidFill>
                  </a:tcPr>
                </a:tc>
              </a:tr>
              <a:tr h="163707">
                <a:tc>
                  <a:txBody>
                    <a:bodyPr/>
                    <a:lstStyle/>
                    <a:p>
                      <a:pPr algn="l"/>
                      <a:r>
                        <a:rPr lang="en-US" sz="1100" dirty="0" smtClean="0"/>
                        <a:t>Lesson  1 - T</a:t>
                      </a:r>
                      <a:r>
                        <a:rPr lang="en-US" sz="1100" baseline="0" dirty="0" smtClean="0"/>
                        <a:t> – Part 2:  </a:t>
                      </a:r>
                      <a:r>
                        <a:rPr lang="en-US" sz="1100" dirty="0" smtClean="0"/>
                        <a:t>Identifying the Topic Sentence (Main Idea) K-6 Generic Lesson</a:t>
                      </a:r>
                      <a:endParaRPr lang="en-US" sz="1100" dirty="0"/>
                    </a:p>
                  </a:txBody>
                  <a:tcPr anchor="ctr">
                    <a:solidFill>
                      <a:schemeClr val="accent4">
                        <a:lumMod val="20000"/>
                        <a:lumOff val="80000"/>
                      </a:schemeClr>
                    </a:solidFill>
                  </a:tcPr>
                </a:tc>
                <a:tc>
                  <a:txBody>
                    <a:bodyPr/>
                    <a:lstStyle/>
                    <a:p>
                      <a:pPr algn="ctr"/>
                      <a:r>
                        <a:rPr lang="en-US" sz="1100" b="1" dirty="0" smtClean="0"/>
                        <a:t>10</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Sentence (M.I.)</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lumMod val="40000"/>
                        <a:lumOff val="60000"/>
                      </a:schemeClr>
                    </a:solidFill>
                  </a:tcPr>
                </a:tc>
                <a:tc>
                  <a:txBody>
                    <a:bodyPr/>
                    <a:lstStyle/>
                    <a:p>
                      <a:pPr algn="ctr"/>
                      <a:r>
                        <a:rPr lang="en-US" sz="1100" b="1" dirty="0" smtClean="0"/>
                        <a:t>11</a:t>
                      </a:r>
                      <a:endParaRPr lang="en-US" sz="1100" b="1" dirty="0"/>
                    </a:p>
                  </a:txBody>
                  <a:tcPr anchor="ctr">
                    <a:solidFill>
                      <a:schemeClr val="accent4">
                        <a:lumMod val="40000"/>
                        <a:lumOff val="60000"/>
                      </a:schemeClr>
                    </a:solidFill>
                  </a:tcPr>
                </a:tc>
              </a:tr>
              <a:tr h="0">
                <a:tc>
                  <a:txBody>
                    <a:bodyPr/>
                    <a:lstStyle/>
                    <a:p>
                      <a:pPr algn="l"/>
                      <a:r>
                        <a:rPr lang="en-US" sz="1100" dirty="0" smtClean="0"/>
                        <a:t>Lesson </a:t>
                      </a:r>
                      <a:r>
                        <a:rPr lang="en-US" sz="1100" baseline="0" dirty="0" smtClean="0"/>
                        <a:t> 2– B:  Identifying the Background Knowledge/Hook K-6 Generic Lesson (two parts of a Bridge)</a:t>
                      </a:r>
                      <a:endParaRPr lang="en-US" sz="1100" dirty="0"/>
                    </a:p>
                  </a:txBody>
                  <a:tcPr anchor="ctr">
                    <a:solidFill>
                      <a:schemeClr val="accent4">
                        <a:lumMod val="20000"/>
                        <a:lumOff val="80000"/>
                      </a:schemeClr>
                    </a:solidFill>
                  </a:tcPr>
                </a:tc>
                <a:tc>
                  <a:txBody>
                    <a:bodyPr/>
                    <a:lstStyle/>
                    <a:p>
                      <a:pPr algn="ctr"/>
                      <a:r>
                        <a:rPr lang="en-US" sz="1100" b="1" dirty="0" smtClean="0"/>
                        <a:t>12</a:t>
                      </a:r>
                      <a:endParaRPr lang="en-US" sz="1100" b="1" dirty="0"/>
                    </a:p>
                  </a:txBody>
                  <a:tcPr anchor="ctr">
                    <a:solidFill>
                      <a:schemeClr val="accent4">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Identifying the Background Knowledge and Hook (two parts of a Bridge</a:t>
                      </a:r>
                    </a:p>
                  </a:txBody>
                  <a:tcPr anchor="ctr">
                    <a:solidFill>
                      <a:schemeClr val="accent4">
                        <a:lumMod val="40000"/>
                        <a:lumOff val="60000"/>
                      </a:schemeClr>
                    </a:solidFill>
                  </a:tcPr>
                </a:tc>
                <a:tc>
                  <a:txBody>
                    <a:bodyPr/>
                    <a:lstStyle/>
                    <a:p>
                      <a:pPr algn="ctr"/>
                      <a:r>
                        <a:rPr lang="en-US" sz="1100" b="1" dirty="0" smtClean="0"/>
                        <a:t>13</a:t>
                      </a:r>
                      <a:endParaRPr lang="en-US" sz="1100" b="1" dirty="0"/>
                    </a:p>
                  </a:txBody>
                  <a:tcPr anchor="ctr">
                    <a:solidFill>
                      <a:schemeClr val="accent4">
                        <a:lumMod val="40000"/>
                        <a:lumOff val="60000"/>
                      </a:schemeClr>
                    </a:solidFill>
                  </a:tcPr>
                </a:tc>
              </a:tr>
              <a:tr h="0">
                <a:tc>
                  <a:txBody>
                    <a:bodyPr/>
                    <a:lstStyle/>
                    <a:p>
                      <a:pPr algn="l"/>
                      <a:endParaRPr lang="en-US" sz="300" dirty="0"/>
                    </a:p>
                  </a:txBody>
                  <a:tcPr anchor="ctr">
                    <a:solidFill>
                      <a:schemeClr val="bg1">
                        <a:lumMod val="50000"/>
                      </a:schemeClr>
                    </a:solidFill>
                  </a:tcPr>
                </a:tc>
                <a:tc>
                  <a:txBody>
                    <a:bodyPr/>
                    <a:lstStyle/>
                    <a:p>
                      <a:endParaRPr lang="en-US"/>
                    </a:p>
                  </a:txBody>
                  <a:tcPr anchor="ctr">
                    <a:solidFill>
                      <a:schemeClr val="bg1">
                        <a:lumMod val="50000"/>
                      </a:schemeClr>
                    </a:solidFill>
                  </a:tcPr>
                </a:tc>
              </a:tr>
              <a:tr h="0">
                <a:tc>
                  <a:txBody>
                    <a:bodyPr/>
                    <a:lstStyle/>
                    <a:p>
                      <a:pPr algn="l"/>
                      <a:r>
                        <a:rPr lang="en-US" sz="1200" b="1" dirty="0" smtClean="0"/>
                        <a:t>WRITE</a:t>
                      </a:r>
                      <a:r>
                        <a:rPr lang="en-US" sz="1200" b="1" baseline="0" dirty="0" smtClean="0"/>
                        <a:t> TO REVISE LESSONS</a:t>
                      </a:r>
                      <a:endParaRPr lang="en-US" sz="1200" b="1" dirty="0"/>
                    </a:p>
                  </a:txBody>
                  <a:tcPr anchor="ctr">
                    <a:solidFill>
                      <a:schemeClr val="accent6">
                        <a:lumMod val="40000"/>
                        <a:lumOff val="60000"/>
                      </a:schemeClr>
                    </a:solidFill>
                  </a:tcPr>
                </a:tc>
                <a:tc>
                  <a:txBody>
                    <a:bodyPr/>
                    <a:lstStyle/>
                    <a:p>
                      <a:endParaRPr lang="en-US"/>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3 - T – Part 1:  Identifying the Topic , (What is a draft) K – 6 Generic Lesson</a:t>
                      </a:r>
                    </a:p>
                  </a:txBody>
                  <a:tcPr anchor="ctr">
                    <a:solidFill>
                      <a:schemeClr val="accent6">
                        <a:lumMod val="20000"/>
                        <a:lumOff val="80000"/>
                      </a:schemeClr>
                    </a:solidFill>
                  </a:tcPr>
                </a:tc>
                <a:tc>
                  <a:txBody>
                    <a:bodyPr/>
                    <a:lstStyle/>
                    <a:p>
                      <a:pPr algn="ctr"/>
                      <a:r>
                        <a:rPr lang="en-US" sz="1100" b="1" dirty="0" smtClean="0"/>
                        <a:t>14</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K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(What is a draft)</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6">
                        <a:lumMod val="40000"/>
                        <a:lumOff val="60000"/>
                      </a:schemeClr>
                    </a:solidFill>
                  </a:tcPr>
                </a:tc>
                <a:tc>
                  <a:txBody>
                    <a:bodyPr/>
                    <a:lstStyle/>
                    <a:p>
                      <a:pPr algn="ctr"/>
                      <a:r>
                        <a:rPr lang="en-US" sz="1100" b="1" dirty="0" smtClean="0"/>
                        <a:t>15</a:t>
                      </a:r>
                      <a:endParaRPr lang="en-US" sz="1100" b="1" dirty="0"/>
                    </a:p>
                  </a:txBody>
                  <a:tcPr anchor="ctr">
                    <a:solidFill>
                      <a:schemeClr val="accent6">
                        <a:lumMod val="40000"/>
                        <a:lumOff val="60000"/>
                      </a:schemeClr>
                    </a:solidFill>
                  </a:tcPr>
                </a:tc>
              </a:tr>
              <a:tr h="0">
                <a:tc>
                  <a:txBody>
                    <a:bodyPr/>
                    <a:lstStyle/>
                    <a:p>
                      <a:pPr algn="l"/>
                      <a:r>
                        <a:rPr lang="en-US" sz="1100" dirty="0" smtClean="0"/>
                        <a:t>Lesson 3 – T – Part 2:</a:t>
                      </a:r>
                      <a:r>
                        <a:rPr lang="en-US" sz="1100" baseline="0" dirty="0" smtClean="0"/>
                        <a:t> </a:t>
                      </a:r>
                      <a:r>
                        <a:rPr lang="en-US" sz="1100" dirty="0" smtClean="0"/>
                        <a:t>Revising a Pre-Selected Topic Sentence K – 6 Generic Lesson</a:t>
                      </a:r>
                      <a:endParaRPr lang="en-US" sz="1100" dirty="0"/>
                    </a:p>
                  </a:txBody>
                  <a:tcPr anchor="ctr">
                    <a:solidFill>
                      <a:schemeClr val="accent6">
                        <a:lumMod val="20000"/>
                        <a:lumOff val="80000"/>
                      </a:schemeClr>
                    </a:solidFill>
                  </a:tcPr>
                </a:tc>
                <a:tc>
                  <a:txBody>
                    <a:bodyPr/>
                    <a:lstStyle/>
                    <a:p>
                      <a:pPr algn="ctr"/>
                      <a:r>
                        <a:rPr lang="en-US" sz="1100" b="1" dirty="0" smtClean="0"/>
                        <a:t>16</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Revising a Pre-Selected Topic Sentence</a:t>
                      </a:r>
                    </a:p>
                  </a:txBody>
                  <a:tcPr anchor="ctr">
                    <a:solidFill>
                      <a:schemeClr val="accent6">
                        <a:lumMod val="40000"/>
                        <a:lumOff val="60000"/>
                      </a:schemeClr>
                    </a:solidFill>
                  </a:tcPr>
                </a:tc>
                <a:tc>
                  <a:txBody>
                    <a:bodyPr/>
                    <a:lstStyle/>
                    <a:p>
                      <a:pPr algn="ctr"/>
                      <a:r>
                        <a:rPr lang="en-US" sz="1100" b="1" dirty="0" smtClean="0"/>
                        <a:t>17</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4 – B Revising Pre-Selected Background Knowledge  Sentences K – 6 Generic Lesson</a:t>
                      </a:r>
                    </a:p>
                  </a:txBody>
                  <a:tcPr anchor="ctr">
                    <a:solidFill>
                      <a:schemeClr val="accent6">
                        <a:lumMod val="20000"/>
                        <a:lumOff val="80000"/>
                      </a:schemeClr>
                    </a:solidFill>
                  </a:tcPr>
                </a:tc>
                <a:tc>
                  <a:txBody>
                    <a:bodyPr/>
                    <a:lstStyle/>
                    <a:p>
                      <a:pPr algn="ctr"/>
                      <a:r>
                        <a:rPr lang="en-US" sz="1100" b="1" dirty="0" smtClean="0"/>
                        <a:t>18-19</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6">
                        <a:lumMod val="40000"/>
                        <a:lumOff val="60000"/>
                      </a:schemeClr>
                    </a:solidFill>
                  </a:tcPr>
                </a:tc>
                <a:tc>
                  <a:txBody>
                    <a:bodyPr/>
                    <a:lstStyle/>
                    <a:p>
                      <a:pPr algn="ctr"/>
                      <a:r>
                        <a:rPr lang="en-US" sz="1100" b="1" dirty="0" smtClean="0"/>
                        <a:t>20</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Revising Pre-Selected Background Knowledge Sentences</a:t>
                      </a:r>
                    </a:p>
                  </a:txBody>
                  <a:tcPr anchor="ctr">
                    <a:solidFill>
                      <a:schemeClr val="accent6">
                        <a:lumMod val="20000"/>
                        <a:lumOff val="80000"/>
                      </a:schemeClr>
                    </a:solidFill>
                  </a:tcPr>
                </a:tc>
                <a:tc>
                  <a:txBody>
                    <a:bodyPr/>
                    <a:lstStyle/>
                    <a:p>
                      <a:pPr algn="ctr"/>
                      <a:r>
                        <a:rPr lang="en-US" sz="1100" b="1" dirty="0" smtClean="0"/>
                        <a:t>21</a:t>
                      </a:r>
                      <a:endParaRPr lang="en-US" sz="1100" b="1" dirty="0"/>
                    </a:p>
                  </a:txBody>
                  <a:tcPr anchor="ctr">
                    <a:solidFill>
                      <a:schemeClr val="accent6">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5 – B Revising a Pre-Selected Hook Sentence K – 6 Generic Lesson</a:t>
                      </a:r>
                    </a:p>
                  </a:txBody>
                  <a:tcPr anchor="ctr">
                    <a:solidFill>
                      <a:schemeClr val="accent6">
                        <a:lumMod val="40000"/>
                        <a:lumOff val="60000"/>
                      </a:schemeClr>
                    </a:solidFill>
                  </a:tcPr>
                </a:tc>
                <a:tc>
                  <a:txBody>
                    <a:bodyPr/>
                    <a:lstStyle/>
                    <a:p>
                      <a:pPr algn="ctr"/>
                      <a:r>
                        <a:rPr lang="en-US" sz="1100" b="1" dirty="0" smtClean="0"/>
                        <a:t>22</a:t>
                      </a:r>
                      <a:endParaRPr lang="en-US" sz="1100" b="1" dirty="0"/>
                    </a:p>
                  </a:txBody>
                  <a:tcPr anchor="ctr">
                    <a:solidFill>
                      <a:schemeClr val="accent6">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Revising a Pre-Selected Hook Sentence</a:t>
                      </a:r>
                    </a:p>
                  </a:txBody>
                  <a:tcPr anchor="ctr">
                    <a:solidFill>
                      <a:schemeClr val="accent6">
                        <a:lumMod val="20000"/>
                        <a:lumOff val="80000"/>
                      </a:schemeClr>
                    </a:solidFill>
                  </a:tcPr>
                </a:tc>
                <a:tc>
                  <a:txBody>
                    <a:bodyPr/>
                    <a:lstStyle/>
                    <a:p>
                      <a:pPr algn="ctr"/>
                      <a:r>
                        <a:rPr lang="en-US" sz="1100" b="1" dirty="0" smtClean="0"/>
                        <a:t>23</a:t>
                      </a:r>
                      <a:endParaRPr lang="en-US" sz="1100" b="1" dirty="0"/>
                    </a:p>
                  </a:txBody>
                  <a:tcPr anchor="ctr">
                    <a:solidFill>
                      <a:schemeClr val="accent6">
                        <a:lumMod val="20000"/>
                        <a:lumOff val="80000"/>
                      </a:schemeClr>
                    </a:solidFill>
                  </a:tcPr>
                </a:tc>
              </a:tr>
              <a:tr h="0">
                <a:tc gridSpan="2">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50000"/>
                      </a:schemeClr>
                    </a:solidFill>
                  </a:tcPr>
                </a:tc>
                <a:tc hMerge="1">
                  <a:txBody>
                    <a:bodyPr/>
                    <a:lstStyle/>
                    <a:p>
                      <a:endParaRPr lang="en-US"/>
                    </a:p>
                  </a:txBody>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WRITE a BRIEF TEXT LESSONS</a:t>
                      </a:r>
                    </a:p>
                  </a:txBody>
                  <a:tcPr anchor="ctr">
                    <a:solidFill>
                      <a:schemeClr val="accent2">
                        <a:lumMod val="40000"/>
                        <a:lumOff val="60000"/>
                      </a:schemeClr>
                    </a:solidFill>
                  </a:tcPr>
                </a:tc>
                <a:tc>
                  <a:txBody>
                    <a:bodyPr/>
                    <a:lstStyle/>
                    <a:p>
                      <a:endParaRPr lang="en-US"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6 - T – Part 1:  Identifying the Topic in a Text With no Introduction K – 6 Generic Lesson</a:t>
                      </a:r>
                    </a:p>
                  </a:txBody>
                  <a:tcPr anchor="ctr">
                    <a:solidFill>
                      <a:schemeClr val="accent2">
                        <a:lumMod val="20000"/>
                        <a:lumOff val="80000"/>
                      </a:schemeClr>
                    </a:solidFill>
                  </a:tcPr>
                </a:tc>
                <a:tc>
                  <a:txBody>
                    <a:bodyPr/>
                    <a:lstStyle/>
                    <a:p>
                      <a:pPr algn="ctr"/>
                      <a:r>
                        <a:rPr lang="en-US" sz="1200" b="1" dirty="0" smtClean="0"/>
                        <a:t>24</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Identifying the Topic</a:t>
                      </a:r>
                      <a:r>
                        <a:rPr kumimoji="0" lang="en-US" sz="1100" b="1" i="0" u="none" strike="noStrike" kern="1200" cap="none" spc="0" normalizeH="0" baseline="0" noProof="0" dirty="0" smtClean="0">
                          <a:ln>
                            <a:noFill/>
                          </a:ln>
                          <a:solidFill>
                            <a:schemeClr val="dk1"/>
                          </a:solidFill>
                          <a:effectLst/>
                          <a:uLnTx/>
                          <a:uFillTx/>
                          <a:latin typeface="+mn-lt"/>
                          <a:ea typeface="+mn-ea"/>
                          <a:cs typeface="+mn-cs"/>
                        </a:rPr>
                        <a:t>  in a Text With no Introduction</a:t>
                      </a:r>
                      <a:endParaRPr kumimoji="0" lang="en-US" sz="1100" b="1"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2">
                        <a:lumMod val="40000"/>
                        <a:lumOff val="60000"/>
                      </a:schemeClr>
                    </a:solidFill>
                  </a:tcPr>
                </a:tc>
                <a:tc>
                  <a:txBody>
                    <a:bodyPr/>
                    <a:lstStyle/>
                    <a:p>
                      <a:pPr algn="ctr"/>
                      <a:r>
                        <a:rPr lang="en-US" sz="1200" b="1" dirty="0" smtClean="0"/>
                        <a:t>25</a:t>
                      </a:r>
                      <a:endParaRPr lang="en-US" sz="1200" b="1" dirty="0"/>
                    </a:p>
                  </a:txBody>
                  <a:tcPr anchor="ctr">
                    <a:solidFill>
                      <a:schemeClr val="accent2">
                        <a:lumMod val="40000"/>
                        <a:lumOff val="60000"/>
                      </a:schemeClr>
                    </a:solidFill>
                  </a:tcPr>
                </a:tc>
              </a:tr>
              <a:tr h="0">
                <a:tc>
                  <a:txBody>
                    <a:bodyPr/>
                    <a:lstStyle/>
                    <a:p>
                      <a:pPr algn="l"/>
                      <a:r>
                        <a:rPr lang="en-US" sz="1100" dirty="0" smtClean="0"/>
                        <a:t>Lesson </a:t>
                      </a:r>
                      <a:r>
                        <a:rPr lang="en-US" sz="1100" baseline="0" dirty="0" smtClean="0"/>
                        <a:t> 6 </a:t>
                      </a:r>
                      <a:r>
                        <a:rPr lang="en-US" sz="1100" dirty="0" smtClean="0"/>
                        <a:t>– T – Part 2:</a:t>
                      </a:r>
                      <a:r>
                        <a:rPr lang="en-US" sz="1100" baseline="0" dirty="0" smtClean="0"/>
                        <a:t> Writing a Topic Sentence for a Text With no Introduction K-6 Generic Lesson</a:t>
                      </a:r>
                      <a:endParaRPr lang="en-US" sz="1100" dirty="0" smtClean="0"/>
                    </a:p>
                  </a:txBody>
                  <a:tcPr anchor="ctr">
                    <a:solidFill>
                      <a:schemeClr val="accent2">
                        <a:lumMod val="20000"/>
                        <a:lumOff val="80000"/>
                      </a:schemeClr>
                    </a:solidFill>
                  </a:tcPr>
                </a:tc>
                <a:tc>
                  <a:txBody>
                    <a:bodyPr/>
                    <a:lstStyle/>
                    <a:p>
                      <a:pPr algn="ctr"/>
                      <a:r>
                        <a:rPr lang="en-US" sz="1200" b="1" dirty="0" smtClean="0"/>
                        <a:t>26-27</a:t>
                      </a:r>
                      <a:endParaRPr lang="en-US" sz="1200" b="1" dirty="0"/>
                    </a:p>
                  </a:txBody>
                  <a:tcPr anchor="ctr">
                    <a:solidFill>
                      <a:schemeClr val="accent2">
                        <a:lumMod val="20000"/>
                        <a:lumOff val="80000"/>
                      </a:schemeClr>
                    </a:solidFill>
                  </a:tcPr>
                </a:tc>
              </a:tr>
              <a:tr h="0">
                <a:tc>
                  <a:txBody>
                    <a:bodyPr/>
                    <a:lstStyle/>
                    <a:p>
                      <a:pPr algn="l"/>
                      <a:r>
                        <a:rPr lang="en-US" sz="1100" dirty="0" smtClean="0"/>
                        <a:t>Blank Notes Page</a:t>
                      </a:r>
                    </a:p>
                  </a:txBody>
                  <a:tcPr anchor="ctr">
                    <a:solidFill>
                      <a:schemeClr val="accent2">
                        <a:lumMod val="40000"/>
                        <a:lumOff val="60000"/>
                      </a:schemeClr>
                    </a:solidFill>
                  </a:tcPr>
                </a:tc>
                <a:tc>
                  <a:txBody>
                    <a:bodyPr/>
                    <a:lstStyle/>
                    <a:p>
                      <a:pPr algn="ctr"/>
                      <a:r>
                        <a:rPr lang="en-US" sz="1200" b="1" dirty="0" smtClean="0"/>
                        <a:t>28</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Writing a Topic Sentence for a Text With no Introduction</a:t>
                      </a:r>
                    </a:p>
                  </a:txBody>
                  <a:tcPr anchor="ctr">
                    <a:solidFill>
                      <a:schemeClr val="accent2">
                        <a:lumMod val="20000"/>
                        <a:lumOff val="80000"/>
                      </a:schemeClr>
                    </a:solidFill>
                  </a:tcPr>
                </a:tc>
                <a:tc>
                  <a:txBody>
                    <a:bodyPr/>
                    <a:lstStyle/>
                    <a:p>
                      <a:pPr algn="ctr"/>
                      <a:r>
                        <a:rPr lang="en-US" sz="1200" b="1" dirty="0" smtClean="0"/>
                        <a:t>29-30</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31</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7– B  Writing Background Knowledge Sentences  for a Text With no Introduction K – 6 Generic</a:t>
                      </a:r>
                    </a:p>
                  </a:txBody>
                  <a:tcPr anchor="ctr">
                    <a:solidFill>
                      <a:schemeClr val="accent2">
                        <a:lumMod val="20000"/>
                        <a:lumOff val="80000"/>
                      </a:schemeClr>
                    </a:solidFill>
                  </a:tcPr>
                </a:tc>
                <a:tc>
                  <a:txBody>
                    <a:bodyPr/>
                    <a:lstStyle/>
                    <a:p>
                      <a:pPr algn="ctr"/>
                      <a:r>
                        <a:rPr lang="en-US" sz="1200" b="1" dirty="0" smtClean="0"/>
                        <a:t>32-33</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34</a:t>
                      </a:r>
                      <a:endParaRPr lang="en-US" sz="1200" b="1" dirty="0"/>
                    </a:p>
                  </a:txBody>
                  <a:tcPr anchor="ctr">
                    <a:solidFill>
                      <a:schemeClr val="accent2">
                        <a:lumMod val="40000"/>
                        <a:lumOff val="6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3 Suggestions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for Writing Background Knowledge Sentences for a Text With no Introduction</a:t>
                      </a:r>
                    </a:p>
                  </a:txBody>
                  <a:tcPr anchor="ctr">
                    <a:solidFill>
                      <a:schemeClr val="accent2">
                        <a:lumMod val="20000"/>
                        <a:lumOff val="80000"/>
                      </a:schemeClr>
                    </a:solidFill>
                  </a:tcPr>
                </a:tc>
                <a:tc>
                  <a:txBody>
                    <a:bodyPr/>
                    <a:lstStyle/>
                    <a:p>
                      <a:pPr algn="ctr"/>
                      <a:r>
                        <a:rPr lang="en-US" sz="1200" b="1" dirty="0" smtClean="0"/>
                        <a:t>35-36</a:t>
                      </a:r>
                      <a:endParaRPr lang="en-US" sz="1200" b="1" dirty="0"/>
                    </a:p>
                  </a:txBody>
                  <a:tcPr anchor="ctr">
                    <a:solidFill>
                      <a:schemeClr val="accent2">
                        <a:lumMod val="20000"/>
                        <a:lumOff val="8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Blank Notes Page</a:t>
                      </a:r>
                    </a:p>
                  </a:txBody>
                  <a:tcPr anchor="ctr">
                    <a:solidFill>
                      <a:schemeClr val="accent2">
                        <a:lumMod val="40000"/>
                        <a:lumOff val="60000"/>
                      </a:schemeClr>
                    </a:solidFill>
                  </a:tcPr>
                </a:tc>
                <a:tc>
                  <a:txBody>
                    <a:bodyPr/>
                    <a:lstStyle/>
                    <a:p>
                      <a:pPr algn="ctr"/>
                      <a:r>
                        <a:rPr lang="en-US" sz="1200" b="1" dirty="0" smtClean="0"/>
                        <a:t>37</a:t>
                      </a:r>
                      <a:endParaRPr lang="en-US" sz="1200" b="1" dirty="0"/>
                    </a:p>
                  </a:txBody>
                  <a:tcPr anchor="ctr">
                    <a:solidFill>
                      <a:schemeClr val="accent2">
                        <a:lumMod val="40000"/>
                        <a:lumOff val="60000"/>
                      </a:schemeClr>
                    </a:solidFill>
                  </a:tcPr>
                </a:tc>
              </a:tr>
              <a:tr h="0">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Lesson 8 – B  Writing a Hook Sentence for a Text With no Introduction K – 6 Generic Lessons</a:t>
                      </a:r>
                    </a:p>
                  </a:txBody>
                  <a:tcPr anchor="ctr">
                    <a:solidFill>
                      <a:schemeClr val="accent2">
                        <a:lumMod val="20000"/>
                        <a:lumOff val="80000"/>
                      </a:schemeClr>
                    </a:solidFill>
                  </a:tcPr>
                </a:tc>
                <a:tc>
                  <a:txBody>
                    <a:bodyPr/>
                    <a:lstStyle/>
                    <a:p>
                      <a:pPr algn="ctr"/>
                      <a:r>
                        <a:rPr lang="en-US" sz="1200" b="1" dirty="0" smtClean="0"/>
                        <a:t>38</a:t>
                      </a:r>
                      <a:endParaRPr lang="en-US" sz="1200" b="1" dirty="0"/>
                    </a:p>
                  </a:txBody>
                  <a:tcPr anchor="ctr">
                    <a:solidFill>
                      <a:schemeClr val="accent2">
                        <a:lumMod val="20000"/>
                        <a:lumOff val="80000"/>
                      </a:schemeClr>
                    </a:solidFill>
                  </a:tcPr>
                </a:tc>
              </a:tr>
              <a:tr h="331236">
                <a:tc>
                  <a:txBody>
                    <a:bodyPr/>
                    <a:lstStyle/>
                    <a:p>
                      <a:pPr marL="0" marR="0" lvl="0" indent="0" algn="l" defTabSz="77696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Grade 3  Suggestions for Writing a Hook Sentence for a Text With no Introduction</a:t>
                      </a:r>
                    </a:p>
                  </a:txBody>
                  <a:tcPr anchor="ctr">
                    <a:solidFill>
                      <a:schemeClr val="accent2">
                        <a:lumMod val="40000"/>
                        <a:lumOff val="60000"/>
                      </a:schemeClr>
                    </a:solidFill>
                  </a:tcPr>
                </a:tc>
                <a:tc>
                  <a:txBody>
                    <a:bodyPr/>
                    <a:lstStyle/>
                    <a:p>
                      <a:pPr algn="ctr"/>
                      <a:r>
                        <a:rPr lang="en-US" sz="1200" b="1" dirty="0" smtClean="0"/>
                        <a:t>39-40</a:t>
                      </a:r>
                      <a:endParaRPr lang="en-US" sz="1200" b="1" dirty="0"/>
                    </a:p>
                  </a:txBody>
                  <a:tcPr anchor="ctr">
                    <a:solidFill>
                      <a:schemeClr val="accent2">
                        <a:lumMod val="40000"/>
                        <a:lumOff val="60000"/>
                      </a:schemeClr>
                    </a:solidFill>
                  </a:tcPr>
                </a:tc>
              </a:tr>
            </a:tbl>
          </a:graphicData>
        </a:graphic>
      </p:graphicFrame>
      <p:sp>
        <p:nvSpPr>
          <p:cNvPr id="3" name="Slide Number Placeholder 2"/>
          <p:cNvSpPr>
            <a:spLocks noGrp="1"/>
          </p:cNvSpPr>
          <p:nvPr>
            <p:ph type="sldNum" sz="quarter" idx="12"/>
          </p:nvPr>
        </p:nvSpPr>
        <p:spPr>
          <a:xfrm>
            <a:off x="5866448" y="9373071"/>
            <a:ext cx="1748790" cy="535517"/>
          </a:xfrm>
        </p:spPr>
        <p:txBody>
          <a:bodyPr/>
          <a:lstStyle/>
          <a:p>
            <a:fld id="{CBAC3556-5FAF-4CEF-BDF2-3BC833A9967C}" type="slidenum">
              <a:rPr lang="en-US" smtClean="0"/>
              <a:t>7</a:t>
            </a:fld>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10/10/2016</a:t>
            </a:r>
            <a:endParaRPr lang="en-US" dirty="0">
              <a:solidFill>
                <a:prstClr val="black">
                  <a:tint val="75000"/>
                </a:prstClr>
              </a:solidFill>
            </a:endParaRPr>
          </a:p>
        </p:txBody>
      </p:sp>
    </p:spTree>
    <p:extLst>
      <p:ext uri="{BB962C8B-B14F-4D97-AF65-F5344CB8AC3E}">
        <p14:creationId xmlns:p14="http://schemas.microsoft.com/office/powerpoint/2010/main" val="242685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7" name="Picture 3" descr="C:\Users\SUSANR~1\AppData\Local\Temp\book_open_light_shine_out_1600_clr_9090.png"/>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t="35756" b="11083"/>
          <a:stretch/>
        </p:blipFill>
        <p:spPr bwMode="auto">
          <a:xfrm>
            <a:off x="-15185" y="26670"/>
            <a:ext cx="5227186" cy="1234846"/>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Shape 101"/>
          <p:cNvGrpSpPr/>
          <p:nvPr/>
        </p:nvGrpSpPr>
        <p:grpSpPr>
          <a:xfrm>
            <a:off x="3429024" y="0"/>
            <a:ext cx="1669347" cy="1531030"/>
            <a:chOff x="2247160" y="761352"/>
            <a:chExt cx="1806092" cy="2228923"/>
          </a:xfrm>
        </p:grpSpPr>
        <p:pic>
          <p:nvPicPr>
            <p:cNvPr id="102" name="Shape 102"/>
            <p:cNvPicPr preferRelativeResize="0"/>
            <p:nvPr/>
          </p:nvPicPr>
          <p:blipFill rotWithShape="1">
            <a:blip r:embed="rId4">
              <a:alphaModFix/>
            </a:blip>
            <a:srcRect/>
            <a:stretch/>
          </p:blipFill>
          <p:spPr>
            <a:xfrm>
              <a:off x="2247160" y="924203"/>
              <a:ext cx="1806092" cy="2066072"/>
            </a:xfrm>
            <a:prstGeom prst="rect">
              <a:avLst/>
            </a:prstGeom>
            <a:noFill/>
            <a:ln>
              <a:noFill/>
            </a:ln>
          </p:spPr>
        </p:pic>
        <p:sp>
          <p:nvSpPr>
            <p:cNvPr id="103" name="Shape 103"/>
            <p:cNvSpPr/>
            <p:nvPr/>
          </p:nvSpPr>
          <p:spPr>
            <a:xfrm>
              <a:off x="3443502" y="761352"/>
              <a:ext cx="579033" cy="1728627"/>
            </a:xfrm>
            <a:prstGeom prst="rect">
              <a:avLst/>
            </a:prstGeom>
            <a:solidFill>
              <a:schemeClr val="accent1">
                <a:alpha val="9000"/>
              </a:schemeClr>
            </a:solidFill>
            <a:ln>
              <a:noFill/>
            </a:ln>
          </p:spPr>
          <p:txBody>
            <a:bodyPr lIns="91425" tIns="45700" rIns="91425" bIns="45700" anchor="t" anchorCtr="0">
              <a:noAutofit/>
            </a:bodyPr>
            <a:lstStyle/>
            <a:p>
              <a:pPr algn="ctr">
                <a:buSzPct val="25000"/>
              </a:pPr>
              <a:endParaRPr lang="en-US" sz="8000" b="1" dirty="0">
                <a:solidFill>
                  <a:srgbClr val="DBDBDB"/>
                </a:solidFill>
                <a:latin typeface="Calibri"/>
                <a:ea typeface="Calibri"/>
                <a:cs typeface="Calibri"/>
                <a:sym typeface="Calibri"/>
              </a:endParaRPr>
            </a:p>
          </p:txBody>
        </p:sp>
      </p:grpSp>
      <p:graphicFrame>
        <p:nvGraphicFramePr>
          <p:cNvPr id="104" name="Shape 104"/>
          <p:cNvGraphicFramePr/>
          <p:nvPr>
            <p:extLst>
              <p:ext uri="{D42A27DB-BD31-4B8C-83A1-F6EECF244321}">
                <p14:modId xmlns:p14="http://schemas.microsoft.com/office/powerpoint/2010/main" val="2132627147"/>
              </p:ext>
            </p:extLst>
          </p:nvPr>
        </p:nvGraphicFramePr>
        <p:xfrm>
          <a:off x="129276" y="1095836"/>
          <a:ext cx="7556765" cy="8873464"/>
        </p:xfrm>
        <a:graphic>
          <a:graphicData uri="http://schemas.openxmlformats.org/drawingml/2006/table">
            <a:tbl>
              <a:tblPr firstRow="1" bandRow="1">
                <a:noFill/>
              </a:tblPr>
              <a:tblGrid>
                <a:gridCol w="311269"/>
                <a:gridCol w="2591598"/>
                <a:gridCol w="304941"/>
                <a:gridCol w="161965"/>
                <a:gridCol w="2077460"/>
                <a:gridCol w="1011629"/>
                <a:gridCol w="161048"/>
                <a:gridCol w="936855"/>
              </a:tblGrid>
              <a:tr h="532650">
                <a:tc rowSpan="2" gridSpan="3">
                  <a:txBody>
                    <a:bodyPr/>
                    <a:lstStyle/>
                    <a:p>
                      <a:pPr marL="0" marR="0" lvl="0" indent="0" algn="l" rtl="0">
                        <a:spcBef>
                          <a:spcPts val="0"/>
                        </a:spcBef>
                        <a:buSzPct val="25000"/>
                        <a:buNone/>
                      </a:pPr>
                      <a:r>
                        <a:rPr lang="en-US" sz="1300" b="1" i="1" u="none" strike="noStrike" cap="none" baseline="0" dirty="0" smtClean="0">
                          <a:solidFill>
                            <a:srgbClr val="C00000"/>
                          </a:solidFill>
                        </a:rPr>
                        <a:t>Note: White-Out the title of the TEXT!</a:t>
                      </a:r>
                    </a:p>
                    <a:p>
                      <a:pPr marL="0" marR="0" lvl="0" indent="0" algn="l" rtl="0">
                        <a:spcBef>
                          <a:spcPts val="0"/>
                        </a:spcBef>
                        <a:buSzPct val="25000"/>
                        <a:buNone/>
                      </a:pPr>
                      <a:endParaRPr lang="en-US" sz="600" b="1" u="sng" strike="noStrike" cap="none" baseline="0" dirty="0" smtClean="0"/>
                    </a:p>
                    <a:p>
                      <a:pPr marL="0" marR="0" lvl="0" indent="0" algn="l" rtl="0">
                        <a:spcBef>
                          <a:spcPts val="0"/>
                        </a:spcBef>
                        <a:buSzPct val="25000"/>
                        <a:buNone/>
                      </a:pPr>
                      <a:r>
                        <a:rPr lang="en-US" sz="1200" b="1" u="sng" strike="noStrike" cap="none" baseline="0" dirty="0" smtClean="0"/>
                        <a:t>Text</a:t>
                      </a:r>
                      <a:r>
                        <a:rPr lang="en-US" sz="1200" b="1" u="none" strike="noStrike" cap="none" baseline="0" dirty="0" smtClean="0"/>
                        <a:t>:  ____________________</a:t>
                      </a:r>
                    </a:p>
                    <a:p>
                      <a:pPr marL="0" marR="0" lvl="0" indent="0" algn="l" rtl="0">
                        <a:spcBef>
                          <a:spcPts val="0"/>
                        </a:spcBef>
                        <a:buSzPct val="25000"/>
                        <a:buNone/>
                      </a:pPr>
                      <a:endParaRPr lang="en-US" sz="800" b="1" u="none" strike="noStrike" cap="none" baseline="0" dirty="0" smtClean="0"/>
                    </a:p>
                    <a:p>
                      <a:pPr marL="0" marR="0" lvl="0" indent="0" algn="l" rtl="0">
                        <a:spcBef>
                          <a:spcPts val="0"/>
                        </a:spcBef>
                        <a:buSzPct val="25000"/>
                        <a:buNone/>
                      </a:pPr>
                      <a:r>
                        <a:rPr lang="en-US" sz="1200" b="1" u="sng" strike="noStrike" cap="none" baseline="0" dirty="0" smtClean="0"/>
                        <a:t>Big Idea: Prompt</a:t>
                      </a:r>
                      <a:r>
                        <a:rPr lang="en-US" sz="1200" b="1" u="none" strike="noStrike" cap="none" baseline="0" dirty="0" smtClean="0"/>
                        <a:t>:  How do readers identify the Topic of a text?</a:t>
                      </a:r>
                    </a:p>
                    <a:p>
                      <a:pPr marL="0" marR="0" lvl="0" indent="0" algn="l" rtl="0">
                        <a:spcBef>
                          <a:spcPts val="0"/>
                        </a:spcBef>
                        <a:buSzPct val="25000"/>
                        <a:buNone/>
                      </a:pPr>
                      <a:r>
                        <a:rPr lang="en-US" sz="1100" b="1" i="1" u="none" strike="noStrike" cap="none" baseline="0" dirty="0" smtClean="0"/>
                        <a:t>DOK-1: Show me words to identify the topic.</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pPr marL="0" marR="0" lvl="0" indent="0" algn="l" rtl="0">
                        <a:spcBef>
                          <a:spcPts val="0"/>
                        </a:spcBef>
                        <a:buSzPct val="25000"/>
                        <a:buNone/>
                      </a:pPr>
                      <a:endParaRPr lang="en-US" sz="1000" b="1" u="none" strike="noStrike" cap="none" baseline="0" dirty="0" smtClean="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rowSpan="2" hMerge="1">
                  <a:txBody>
                    <a:bodyPr/>
                    <a:lstStyle/>
                    <a:p>
                      <a:endParaRPr lang="en-US"/>
                    </a:p>
                  </a:txBody>
                  <a:tcPr/>
                </a:tc>
                <a:tc gridSpan="5">
                  <a:txBody>
                    <a:bodyPr/>
                    <a:lstStyle/>
                    <a:p>
                      <a:pPr marL="463550" marR="0" lvl="0" indent="0" algn="l" rtl="0">
                        <a:spcBef>
                          <a:spcPts val="0"/>
                        </a:spcBef>
                        <a:buSzPct val="25000"/>
                        <a:buNone/>
                      </a:pPr>
                      <a:r>
                        <a:rPr lang="en-US" sz="1300" b="1" u="none" strike="noStrike" cap="none" baseline="0" dirty="0" smtClean="0"/>
                        <a:t>The Introduction</a:t>
                      </a:r>
                    </a:p>
                    <a:p>
                      <a:pPr marL="463550" marR="0" lvl="0" indent="0" algn="l" rtl="0">
                        <a:spcBef>
                          <a:spcPts val="0"/>
                        </a:spcBef>
                        <a:buSzPct val="25000"/>
                        <a:buNone/>
                      </a:pPr>
                      <a:r>
                        <a:rPr lang="en-US" sz="1700" b="1" u="none" strike="noStrike" cap="none" baseline="0" dirty="0" smtClean="0"/>
                        <a:t>Lesson 1:   </a:t>
                      </a:r>
                      <a:r>
                        <a:rPr lang="en-US" sz="1300" b="1" u="none" strike="noStrike" cap="none" baseline="0" dirty="0" smtClean="0"/>
                        <a:t>DOK-1</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0560">
                <a:tc gridSpan="3" vMerge="1">
                  <a:txBody>
                    <a:bodyPr/>
                    <a:lstStyle/>
                    <a:p>
                      <a:endParaRPr lang="en-US"/>
                    </a:p>
                  </a:txBody>
                  <a:tcPr/>
                </a:tc>
                <a:tc hMerge="1" vMerge="1">
                  <a:txBody>
                    <a:bodyPr/>
                    <a:lstStyle/>
                    <a:p>
                      <a:pPr marL="0" marR="0" lvl="0" indent="0" algn="ctr" rtl="0">
                        <a:spcBef>
                          <a:spcPts val="0"/>
                        </a:spcBef>
                        <a:buSzPct val="25000"/>
                        <a:buNone/>
                      </a:pPr>
                      <a:endParaRPr lang="en-US" sz="1200" b="1" u="sng"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vMerge="1">
                  <a:txBody>
                    <a:bodyPr/>
                    <a:lstStyle/>
                    <a:p>
                      <a:endParaRPr lang="en-US"/>
                    </a:p>
                  </a:txBody>
                  <a:tcPr/>
                </a:tc>
                <a:tc gridSpan="5">
                  <a:txBody>
                    <a:bodyPr/>
                    <a:lstStyle/>
                    <a:p>
                      <a:pPr marL="1144588" marR="0" lvl="0" indent="-681038" algn="l" rtl="0">
                        <a:spcBef>
                          <a:spcPts val="0"/>
                        </a:spcBef>
                        <a:buSzPct val="25000"/>
                        <a:buNone/>
                      </a:pPr>
                      <a:r>
                        <a:rPr lang="en-US" sz="1200" b="1" u="none" strike="noStrike" cap="none" baseline="0" dirty="0" smtClean="0">
                          <a:solidFill>
                            <a:srgbClr val="C00000"/>
                          </a:solidFill>
                        </a:rPr>
                        <a:t>T</a:t>
                      </a:r>
                      <a:r>
                        <a:rPr lang="en-US" sz="1200" b="1" u="none" strike="noStrike" cap="none" baseline="0" dirty="0" smtClean="0"/>
                        <a:t> is for </a:t>
                      </a:r>
                      <a:r>
                        <a:rPr lang="en-US" sz="1200" b="1" u="sng" strike="noStrike" cap="none" baseline="0" dirty="0" smtClean="0">
                          <a:solidFill>
                            <a:srgbClr val="C00000"/>
                          </a:solidFill>
                        </a:rPr>
                        <a:t>T</a:t>
                      </a:r>
                      <a:r>
                        <a:rPr lang="en-US" sz="1200" b="1" u="sng" strike="noStrike" cap="none" baseline="0" dirty="0" smtClean="0"/>
                        <a:t>OPIC</a:t>
                      </a:r>
                    </a:p>
                    <a:p>
                      <a:pPr marL="1144588" marR="0" lvl="0" indent="-1144588" algn="l" rtl="0">
                        <a:spcBef>
                          <a:spcPts val="0"/>
                        </a:spcBef>
                        <a:buSzPct val="25000"/>
                        <a:buNone/>
                      </a:pPr>
                      <a:r>
                        <a:rPr lang="en-US" sz="1200" b="1" u="none" strike="noStrike" cap="none" baseline="0" dirty="0" smtClean="0"/>
                        <a:t>             What is a </a:t>
                      </a:r>
                      <a:r>
                        <a:rPr lang="en-US" sz="1200" b="1" u="none" strike="noStrike" cap="none" baseline="0" dirty="0" smtClean="0">
                          <a:solidFill>
                            <a:srgbClr val="C00000"/>
                          </a:solidFill>
                        </a:rPr>
                        <a:t>T</a:t>
                      </a:r>
                      <a:r>
                        <a:rPr lang="en-US" sz="1200" b="1" u="none" strike="noStrike" cap="none" baseline="0" dirty="0" smtClean="0"/>
                        <a:t>opic?</a:t>
                      </a: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5A5A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49363">
                <a:tc rowSpan="2" gridSpan="5">
                  <a:txBody>
                    <a:bodyPr/>
                    <a:lstStyle/>
                    <a:p>
                      <a:pPr marL="168275" marR="0" lvl="0" indent="58738" algn="l" defTabSz="685800" rtl="0" eaLnBrk="1" fontAlgn="auto" latinLnBrk="0" hangingPunct="1">
                        <a:lnSpc>
                          <a:spcPct val="100000"/>
                        </a:lnSpc>
                        <a:spcBef>
                          <a:spcPts val="0"/>
                        </a:spcBef>
                        <a:spcAft>
                          <a:spcPts val="0"/>
                        </a:spcAft>
                        <a:buClrTx/>
                        <a:buSzPct val="25000"/>
                        <a:buFontTx/>
                        <a:buNone/>
                        <a:tabLst/>
                        <a:defRPr/>
                      </a:pPr>
                      <a:r>
                        <a:rPr kumimoji="0" lang="en-US" sz="1500" b="1"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300" b="0" i="0" u="none" strike="noStrike" kern="1200" cap="none" spc="0" normalizeH="0" baseline="0" noProof="0" dirty="0" smtClean="0">
                          <a:ln>
                            <a:noFill/>
                          </a:ln>
                          <a:solidFill>
                            <a:schemeClr val="tx1"/>
                          </a:solidFill>
                          <a:effectLst/>
                          <a:uLnTx/>
                          <a:uFillTx/>
                          <a:latin typeface="+mn-lt"/>
                          <a:ea typeface="+mn-ea"/>
                          <a:cs typeface="+mn-cs"/>
                        </a:rPr>
                        <a:t>Standard RI.1, W.2a</a:t>
                      </a:r>
                    </a:p>
                    <a:p>
                      <a:pPr marL="168275" marR="0" lvl="0" indent="58738" algn="l" rtl="0">
                        <a:spcBef>
                          <a:spcPts val="0"/>
                        </a:spcBef>
                        <a:buSzPct val="25000"/>
                        <a:buNone/>
                      </a:pPr>
                      <a:r>
                        <a:rPr lang="en-US" sz="1100" b="1" u="none" strike="noStrike" cap="none" baseline="0" dirty="0" smtClean="0"/>
                        <a:t>Student Objective/Assessment Criteria:</a:t>
                      </a:r>
                      <a:endParaRPr lang="en-US" sz="1100" b="1" u="none" strike="noStrike" cap="none" baseline="0" dirty="0"/>
                    </a:p>
                    <a:p>
                      <a:pPr marL="168275" marR="0" lvl="0" indent="58738" algn="l" rtl="0">
                        <a:spcBef>
                          <a:spcPts val="0"/>
                        </a:spcBef>
                        <a:buClr>
                          <a:schemeClr val="dk1"/>
                        </a:buClr>
                        <a:buSzPct val="100000"/>
                        <a:buFont typeface="Arial"/>
                        <a:buChar char="•"/>
                      </a:pPr>
                      <a:r>
                        <a:rPr lang="en-US" sz="1100" u="none" strike="noStrike" cap="none" baseline="0" dirty="0"/>
                        <a:t>I </a:t>
                      </a:r>
                      <a:r>
                        <a:rPr lang="en-US" sz="1100" u="none" strike="noStrike" cap="none" baseline="0" dirty="0" smtClean="0"/>
                        <a:t>can identify </a:t>
                      </a:r>
                      <a:r>
                        <a:rPr lang="en-US" sz="1100" u="none" strike="noStrike" cap="none" baseline="0" dirty="0"/>
                        <a:t>the </a:t>
                      </a:r>
                      <a:r>
                        <a:rPr lang="en-US" sz="1100" u="none" strike="noStrike" cap="none" baseline="0" dirty="0" smtClean="0"/>
                        <a:t>Topic </a:t>
                      </a:r>
                      <a:r>
                        <a:rPr lang="en-US" sz="1100" u="none" strike="noStrike" cap="none" baseline="0" dirty="0"/>
                        <a:t>of a paragraph or a text.  </a:t>
                      </a:r>
                    </a:p>
                    <a:p>
                      <a:pPr marL="168275" marR="0" lvl="0" indent="58738" algn="l" rtl="0">
                        <a:spcBef>
                          <a:spcPts val="0"/>
                        </a:spcBef>
                        <a:buClr>
                          <a:schemeClr val="dk1"/>
                        </a:buClr>
                        <a:buSzPct val="100000"/>
                        <a:buFont typeface="Arial"/>
                        <a:buChar char="•"/>
                      </a:pPr>
                      <a:r>
                        <a:rPr lang="en-US" sz="1100" u="none" strike="noStrike" cap="none" baseline="0" dirty="0"/>
                        <a:t>I can explain how </a:t>
                      </a:r>
                      <a:r>
                        <a:rPr lang="en-US" sz="1100" u="none" strike="noStrike" cap="none" baseline="0" dirty="0" smtClean="0"/>
                        <a:t>I identified the Topic of a paragraph or text.</a:t>
                      </a:r>
                      <a:endParaRPr lang="en-US" sz="1100" u="none" strike="noStrike" cap="none" baseline="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rowSpan="2" hMerge="1">
                  <a:txBody>
                    <a:bodyPr/>
                    <a:lstStyle/>
                    <a:p>
                      <a:pPr marL="0" marR="0" lvl="0" indent="0" algn="l" rtl="0">
                        <a:spcBef>
                          <a:spcPts val="0"/>
                        </a:spcBef>
                        <a:buSzPct val="25000"/>
                        <a:buNone/>
                      </a:pPr>
                      <a:endParaRPr lang="en-US" sz="1100"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lt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endParaRPr lang="en-US" sz="600" dirty="0"/>
                    </a:p>
                  </a:txBody>
                  <a:tcPr marL="103625" marR="103625" marT="37725" marB="37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lt1"/>
                    </a:solidFill>
                  </a:tcPr>
                </a:tc>
                <a:tc hMerge="1">
                  <a:txBody>
                    <a:bodyPr/>
                    <a:lstStyle/>
                    <a:p>
                      <a:endParaRPr lang="en-US"/>
                    </a:p>
                  </a:txBody>
                  <a:tcPr/>
                </a:tc>
                <a:tc hMerge="1">
                  <a:txBody>
                    <a:bodyPr/>
                    <a:lstStyle/>
                    <a:p>
                      <a:endParaRPr lang="en-US"/>
                    </a:p>
                  </a:txBody>
                  <a:tcPr/>
                </a:tc>
              </a:tr>
              <a:tr h="288253">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pPr algn="ctr"/>
                      <a:r>
                        <a:rPr lang="en-US" sz="1100" b="1" dirty="0" smtClean="0"/>
                        <a:t>Know</a:t>
                      </a:r>
                      <a:r>
                        <a:rPr lang="en-US" sz="1100" b="1" baseline="0" dirty="0" smtClean="0"/>
                        <a:t> and New </a:t>
                      </a:r>
                      <a:r>
                        <a:rPr lang="en-US" sz="1100" b="0" i="1" baseline="0" dirty="0" smtClean="0"/>
                        <a:t>Examples</a:t>
                      </a:r>
                      <a:endParaRPr lang="en-US" sz="1100" b="0" i="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r>
              <a:tr h="24309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2" gridSpan="4">
                  <a:txBody>
                    <a:bodyPr/>
                    <a:lstStyle/>
                    <a:p>
                      <a:pPr marR="0" algn="l" rtl="0">
                        <a:lnSpc>
                          <a:spcPct val="100000"/>
                        </a:lnSpc>
                        <a:spcBef>
                          <a:spcPts val="0"/>
                        </a:spcBef>
                        <a:spcAft>
                          <a:spcPts val="0"/>
                        </a:spcAft>
                        <a:buNone/>
                      </a:pPr>
                      <a:r>
                        <a:rPr lang="en-US" sz="1200" b="1" u="sng" dirty="0" smtClean="0"/>
                        <a:t>Introduction</a:t>
                      </a:r>
                      <a:r>
                        <a:rPr lang="en-US" sz="1200" b="1" u="sng" baseline="0" dirty="0" smtClean="0"/>
                        <a:t> - </a:t>
                      </a:r>
                      <a:r>
                        <a:rPr lang="en-US" sz="1200" b="1" u="sng" dirty="0" smtClean="0"/>
                        <a:t>Before</a:t>
                      </a:r>
                      <a:r>
                        <a:rPr lang="en-US" sz="1200" b="1" u="sng" baseline="0" dirty="0" smtClean="0"/>
                        <a:t> Read 1-2</a:t>
                      </a:r>
                      <a:r>
                        <a:rPr lang="en-US" sz="1200" b="1" u="none" baseline="0" dirty="0" smtClean="0"/>
                        <a:t>:  </a:t>
                      </a:r>
                      <a:r>
                        <a:rPr lang="en-US" sz="1100" b="1" u="none" baseline="0" dirty="0" smtClean="0"/>
                        <a:t>Establish Background Knowledge </a:t>
                      </a:r>
                      <a:endParaRPr lang="en-US" sz="1100" b="1" u="none" dirty="0"/>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dirty="0" smtClean="0">
                          <a:solidFill>
                            <a:srgbClr val="C00000"/>
                          </a:solidFill>
                        </a:rPr>
                        <a:t>QU</a:t>
                      </a:r>
                      <a:r>
                        <a:rPr lang="en-US" sz="1100" dirty="0" smtClean="0"/>
                        <a:t>:  “</a:t>
                      </a:r>
                      <a:r>
                        <a:rPr lang="en-US" sz="1100" u="none" strike="noStrike" cap="none" baseline="0" dirty="0" smtClean="0"/>
                        <a:t>What </a:t>
                      </a:r>
                      <a:r>
                        <a:rPr lang="en-US" sz="1100" u="none" strike="noStrike" cap="none" baseline="0" dirty="0"/>
                        <a:t>do you already know about </a:t>
                      </a:r>
                      <a:r>
                        <a:rPr lang="en-US" sz="1100" u="sng" strike="noStrike" cap="none" baseline="0" dirty="0" smtClean="0"/>
                        <a:t>________</a:t>
                      </a:r>
                      <a:r>
                        <a:rPr lang="en-US" sz="1100" u="none" strike="noStrike" cap="none" baseline="0" dirty="0" smtClean="0"/>
                        <a:t>(the subject/theme)?</a:t>
                      </a:r>
                    </a:p>
                    <a:p>
                      <a:pPr marL="384175" marR="0" lvl="0" indent="-215900" algn="l" rtl="0">
                        <a:lnSpc>
                          <a:spcPct val="100000"/>
                        </a:lnSpc>
                        <a:spcBef>
                          <a:spcPts val="0"/>
                        </a:spcBef>
                        <a:spcAft>
                          <a:spcPts val="0"/>
                        </a:spcAft>
                        <a:buClr>
                          <a:schemeClr val="tx1"/>
                        </a:buClr>
                        <a:buSzPct val="150000"/>
                        <a:buFont typeface="Arial" panose="020B0604020202020204" pitchFamily="34" charset="0"/>
                        <a:buChar char="•"/>
                      </a:pPr>
                      <a:r>
                        <a:rPr lang="en-US" sz="1100" b="1" i="1" u="none" strike="noStrike" cap="none" baseline="0" dirty="0" smtClean="0">
                          <a:solidFill>
                            <a:srgbClr val="C00000"/>
                          </a:solidFill>
                        </a:rPr>
                        <a:t>Activity</a:t>
                      </a:r>
                      <a:r>
                        <a:rPr lang="en-US" sz="1100" u="none" strike="noStrike" cap="none" baseline="0" dirty="0" smtClean="0"/>
                        <a:t>: List ideas on chart under the </a:t>
                      </a:r>
                      <a:r>
                        <a:rPr lang="en-US" sz="1400" b="1" u="sng" strike="noStrike" cap="none" baseline="0" dirty="0"/>
                        <a:t>K</a:t>
                      </a:r>
                      <a:r>
                        <a:rPr lang="en-US" sz="1100" u="none" strike="noStrike" cap="none" baseline="0" dirty="0"/>
                        <a:t> of the  </a:t>
                      </a:r>
                      <a:r>
                        <a:rPr lang="en-US" sz="1100" b="1" i="1" u="none" strike="noStrike" cap="none" baseline="0" dirty="0"/>
                        <a:t>What I </a:t>
                      </a:r>
                      <a:r>
                        <a:rPr lang="en-US" sz="1100" b="1" i="1" u="none" strike="noStrike" cap="none" baseline="0" dirty="0" smtClean="0"/>
                        <a:t>Know </a:t>
                      </a:r>
                      <a:r>
                        <a:rPr lang="en-US" sz="1100" u="none" strike="noStrike" cap="none" baseline="0" dirty="0"/>
                        <a:t>and </a:t>
                      </a:r>
                      <a:r>
                        <a:rPr lang="en-US" sz="1100" b="1" i="1" u="none" strike="noStrike" cap="none" baseline="0" dirty="0"/>
                        <a:t>What is New </a:t>
                      </a:r>
                      <a:r>
                        <a:rPr lang="en-US" sz="1100" dirty="0" smtClean="0"/>
                        <a:t>two </a:t>
                      </a:r>
                      <a:r>
                        <a:rPr lang="en-US" sz="1100" dirty="0"/>
                        <a:t>column </a:t>
                      </a:r>
                      <a:r>
                        <a:rPr lang="en-US" sz="1100" u="none" strike="noStrike" cap="none" baseline="0" dirty="0"/>
                        <a:t>chart</a:t>
                      </a:r>
                      <a:r>
                        <a:rPr lang="en-US" sz="1100" u="none" strike="noStrike" cap="none" baseline="0" dirty="0" smtClean="0"/>
                        <a:t>.</a:t>
                      </a:r>
                      <a:endParaRPr lang="en-US" sz="1100" u="none" strike="noStrike" cap="none" baseline="0" dirty="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r>
                        <a:rPr lang="en-US" sz="1100" b="1" dirty="0" smtClean="0"/>
                        <a:t>What I Know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gridSpan="2">
                  <a:txBody>
                    <a:bodyPr/>
                    <a:lstStyle/>
                    <a:p>
                      <a:r>
                        <a:rPr lang="en-US" sz="1100" b="1" dirty="0" smtClean="0"/>
                        <a:t>What is New</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615937">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a:txBody>
                    <a:bodyPr/>
                    <a:lstStyle/>
                    <a:p>
                      <a:pPr algn="ctr"/>
                      <a:r>
                        <a:rPr lang="en-US" sz="1400" b="1" u="sng" dirty="0" smtClean="0"/>
                        <a:t>K</a:t>
                      </a:r>
                    </a:p>
                    <a:p>
                      <a:pPr marL="115888" indent="-115888" algn="l">
                        <a:buFont typeface="Arial" panose="020B0604020202020204" pitchFamily="34" charset="0"/>
                        <a:buChar char="•"/>
                      </a:pPr>
                      <a:r>
                        <a:rPr lang="en-US" sz="1000" b="0" u="none" dirty="0" smtClean="0"/>
                        <a:t>mud</a:t>
                      </a:r>
                    </a:p>
                    <a:p>
                      <a:pPr marL="115888" indent="-115888" algn="l">
                        <a:buFont typeface="Arial" panose="020B0604020202020204" pitchFamily="34" charset="0"/>
                        <a:buChar char="•"/>
                      </a:pPr>
                      <a:r>
                        <a:rPr lang="en-US" sz="1000" b="0" u="none" dirty="0" smtClean="0"/>
                        <a:t>rain</a:t>
                      </a:r>
                    </a:p>
                    <a:p>
                      <a:pPr marL="115888" indent="-115888" algn="l">
                        <a:buFont typeface="Arial" panose="020B0604020202020204" pitchFamily="34" charset="0"/>
                        <a:buChar char="•"/>
                      </a:pPr>
                      <a:r>
                        <a:rPr lang="en-US" sz="1000" b="0" u="none" dirty="0" smtClean="0"/>
                        <a:t>wet</a:t>
                      </a:r>
                    </a:p>
                    <a:p>
                      <a:pPr marL="115888" indent="-115888" algn="l">
                        <a:buFont typeface="Arial" panose="020B0604020202020204" pitchFamily="34" charset="0"/>
                        <a:buChar char="•"/>
                      </a:pPr>
                      <a:r>
                        <a:rPr lang="en-US" sz="1000" b="0" u="none" dirty="0" smtClean="0"/>
                        <a:t>rocks</a:t>
                      </a:r>
                    </a:p>
                    <a:p>
                      <a:pPr marL="115888" indent="-115888" algn="l">
                        <a:buFont typeface="Arial" panose="020B0604020202020204" pitchFamily="34" charset="0"/>
                        <a:buChar char="•"/>
                      </a:pPr>
                      <a:r>
                        <a:rPr lang="en-US" sz="1000" b="0" u="none" dirty="0" smtClean="0"/>
                        <a:t>lands on things</a:t>
                      </a:r>
                    </a:p>
                    <a:p>
                      <a:pPr marL="115888" indent="-115888" algn="l">
                        <a:buFont typeface="Arial" panose="020B0604020202020204" pitchFamily="34" charset="0"/>
                        <a:buChar char="•"/>
                      </a:pPr>
                      <a:r>
                        <a:rPr lang="en-US" sz="1000" b="0" u="none" dirty="0" smtClean="0"/>
                        <a:t>dangerous</a:t>
                      </a:r>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gridSpan="2">
                  <a:txBody>
                    <a:bodyPr/>
                    <a:lstStyle/>
                    <a:p>
                      <a:pPr algn="ctr"/>
                      <a:r>
                        <a:rPr lang="en-US" sz="1400" b="1" u="sng" dirty="0" smtClean="0"/>
                        <a:t>N</a:t>
                      </a:r>
                    </a:p>
                    <a:p>
                      <a:pPr marL="115888" indent="-115888" algn="l">
                        <a:buFont typeface="Arial" panose="020B0604020202020204" pitchFamily="34" charset="0"/>
                        <a:buChar char="•"/>
                      </a:pPr>
                      <a:r>
                        <a:rPr lang="en-US" sz="1000" b="0" u="none" dirty="0" smtClean="0"/>
                        <a:t>moves down</a:t>
                      </a:r>
                      <a:r>
                        <a:rPr lang="en-US" sz="1000" b="0" u="none" baseline="0" dirty="0" smtClean="0"/>
                        <a:t> a steep slope</a:t>
                      </a:r>
                      <a:endParaRPr lang="en-US" sz="1000" b="0" u="none" dirty="0" smtClean="0"/>
                    </a:p>
                    <a:p>
                      <a:pPr marL="115888" indent="-115888" algn="l">
                        <a:buFont typeface="Arial" panose="020B0604020202020204" pitchFamily="34" charset="0"/>
                        <a:buChar char="•"/>
                      </a:pPr>
                      <a:r>
                        <a:rPr lang="en-US" sz="1000" b="0" u="none" dirty="0" smtClean="0"/>
                        <a:t>damages</a:t>
                      </a:r>
                      <a:r>
                        <a:rPr lang="en-US" sz="1000" b="0" u="none" baseline="0" dirty="0" smtClean="0"/>
                        <a:t> things</a:t>
                      </a:r>
                    </a:p>
                    <a:p>
                      <a:pPr marL="115888" indent="-115888" algn="l">
                        <a:buFont typeface="Arial" panose="020B0604020202020204" pitchFamily="34" charset="0"/>
                        <a:buChar char="•"/>
                      </a:pPr>
                      <a:r>
                        <a:rPr lang="en-US" sz="1000" b="0" u="none" baseline="0" dirty="0" smtClean="0"/>
                        <a:t>blocks rivers</a:t>
                      </a:r>
                    </a:p>
                    <a:p>
                      <a:pPr marL="115888" indent="-115888" algn="l">
                        <a:buFont typeface="Arial" panose="020B0604020202020204" pitchFamily="34" charset="0"/>
                        <a:buChar char="•"/>
                      </a:pPr>
                      <a:r>
                        <a:rPr lang="en-US" sz="1000" b="0" u="none" baseline="0" dirty="0" smtClean="0"/>
                        <a:t>cover homes</a:t>
                      </a:r>
                    </a:p>
                    <a:p>
                      <a:pPr marL="115888" indent="-115888" algn="l">
                        <a:buFont typeface="Arial" panose="020B0604020202020204" pitchFamily="34" charset="0"/>
                        <a:buChar char="•"/>
                      </a:pPr>
                      <a:r>
                        <a:rPr lang="en-US" sz="1000" b="0" u="none" baseline="0" dirty="0" smtClean="0"/>
                        <a:t>flooding</a:t>
                      </a:r>
                    </a:p>
                    <a:p>
                      <a:pPr marL="115888" indent="-115888" algn="l">
                        <a:buFont typeface="Arial" panose="020B0604020202020204" pitchFamily="34" charset="0"/>
                        <a:buChar char="•"/>
                      </a:pPr>
                      <a:r>
                        <a:rPr lang="en-US" sz="1000" b="0" u="none" baseline="0" dirty="0" smtClean="0"/>
                        <a:t>trees are swept away</a:t>
                      </a: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rowSpan="2" hMerge="1">
                  <a:txBody>
                    <a:bodyPr/>
                    <a:lstStyle/>
                    <a:p>
                      <a:pPr algn="ctr"/>
                      <a:endParaRPr lang="en-US" sz="1000" b="0" u="none" dirty="0"/>
                    </a:p>
                  </a:txBody>
                  <a:tcPr marL="103625" marR="103625" marT="37725" marB="37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r>
              <a:tr h="1044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2</a:t>
                      </a:r>
                    </a:p>
                    <a:p>
                      <a:pPr marL="171450" marR="0" lvl="0" indent="0" algn="l" rtl="0">
                        <a:lnSpc>
                          <a:spcPct val="100000"/>
                        </a:lnSpc>
                        <a:spcBef>
                          <a:spcPts val="0"/>
                        </a:spcBef>
                        <a:spcAft>
                          <a:spcPts val="0"/>
                        </a:spcAft>
                        <a:buClr>
                          <a:schemeClr val="dk1"/>
                        </a:buClr>
                        <a:buSzPct val="150000"/>
                        <a:buFont typeface="Arial" panose="020B0604020202020204" pitchFamily="34" charset="0"/>
                        <a:buNone/>
                      </a:pPr>
                      <a:endParaRPr lang="en-US" sz="1100" dirty="0">
                        <a:solidFill>
                          <a:srgbClr val="00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l" rtl="0">
                        <a:lnSpc>
                          <a:spcPct val="100000"/>
                        </a:lnSpc>
                        <a:spcBef>
                          <a:spcPts val="0"/>
                        </a:spcBef>
                        <a:spcAft>
                          <a:spcPts val="0"/>
                        </a:spcAft>
                        <a:buClr>
                          <a:schemeClr val="dk1"/>
                        </a:buClr>
                        <a:buSzPct val="25000"/>
                        <a:buFont typeface="Calibri"/>
                        <a:buNone/>
                      </a:pPr>
                      <a:r>
                        <a:rPr lang="en-US" sz="1200" b="1" u="sng" strike="noStrike" cap="none" baseline="0" dirty="0" smtClean="0"/>
                        <a:t>Read 1</a:t>
                      </a:r>
                      <a:r>
                        <a:rPr lang="en-US" sz="1100" b="1" u="none" strike="noStrike" cap="none" baseline="0" dirty="0" smtClean="0"/>
                        <a:t>: Set a Purpose for Reading – What is New? (choral read)</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u="none" strike="noStrike" cap="none" baseline="0" dirty="0" smtClean="0"/>
                        <a:t>     Read </a:t>
                      </a:r>
                      <a:r>
                        <a:rPr lang="en-US" sz="1100" u="none" strike="noStrike" cap="none" baseline="0" dirty="0"/>
                        <a:t>the tex</a:t>
                      </a:r>
                      <a:r>
                        <a:rPr lang="en-US" sz="1100" dirty="0"/>
                        <a:t>t chorally </a:t>
                      </a:r>
                      <a:r>
                        <a:rPr lang="en-US" sz="1100" dirty="0" smtClean="0"/>
                        <a:t>(without asking questions) to get the gist.</a:t>
                      </a:r>
                    </a:p>
                    <a:p>
                      <a:pPr marL="171450" marR="0" lvl="0" indent="58738" algn="l" rtl="0">
                        <a:lnSpc>
                          <a:spcPct val="100000"/>
                        </a:lnSpc>
                        <a:spcBef>
                          <a:spcPts val="0"/>
                        </a:spcBef>
                        <a:spcAft>
                          <a:spcPts val="0"/>
                        </a:spcAft>
                        <a:buClr>
                          <a:schemeClr val="dk1"/>
                        </a:buClr>
                        <a:buSzPct val="150000"/>
                        <a:buFont typeface="Arial" panose="020B0604020202020204" pitchFamily="34" charset="0"/>
                        <a:buChar char="•"/>
                      </a:pPr>
                      <a:r>
                        <a:rPr lang="en-US" sz="1100" dirty="0" smtClean="0"/>
                        <a:t>     </a:t>
                      </a:r>
                      <a:r>
                        <a:rPr lang="en-US" sz="1100" b="1" i="1" dirty="0" smtClean="0">
                          <a:solidFill>
                            <a:srgbClr val="C00000"/>
                          </a:solidFill>
                        </a:rPr>
                        <a:t>QU</a:t>
                      </a:r>
                      <a:r>
                        <a:rPr lang="en-US" sz="1100" dirty="0" smtClean="0"/>
                        <a:t>:  </a:t>
                      </a:r>
                      <a:r>
                        <a:rPr lang="en-US" sz="1100" u="none" strike="noStrike" cap="none" baseline="0" dirty="0" smtClean="0"/>
                        <a:t>“</a:t>
                      </a:r>
                      <a:r>
                        <a:rPr lang="en-US" sz="1100" dirty="0" smtClean="0"/>
                        <a:t>W</a:t>
                      </a:r>
                      <a:r>
                        <a:rPr lang="en-US" sz="1100" u="none" strike="noStrike" cap="none" baseline="0" dirty="0" smtClean="0"/>
                        <a:t>hat </a:t>
                      </a:r>
                      <a:r>
                        <a:rPr lang="en-US" sz="1100" b="1" u="none" strike="noStrike" cap="none" baseline="0" dirty="0"/>
                        <a:t>new facts or ideas </a:t>
                      </a:r>
                      <a:r>
                        <a:rPr lang="en-US" sz="1100" u="none" strike="noStrike" cap="none" baseline="0" dirty="0"/>
                        <a:t>did you learn </a:t>
                      </a:r>
                      <a:r>
                        <a:rPr lang="en-US" sz="1100" u="none" strike="noStrike" cap="none" baseline="0" dirty="0" smtClean="0"/>
                        <a:t>________________?” </a:t>
                      </a:r>
                    </a:p>
                    <a:p>
                      <a:pPr marL="401638" marR="0" lvl="0" indent="-233363" algn="l" rtl="0">
                        <a:lnSpc>
                          <a:spcPct val="100000"/>
                        </a:lnSpc>
                        <a:spcBef>
                          <a:spcPts val="0"/>
                        </a:spcBef>
                        <a:spcAft>
                          <a:spcPts val="0"/>
                        </a:spcAft>
                        <a:buClr>
                          <a:schemeClr val="dk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100" b="1" i="1" u="none" strike="noStrike" kern="1200" cap="none" spc="0" normalizeH="0" baseline="0" noProof="0" dirty="0" smtClean="0">
                          <a:ln>
                            <a:noFill/>
                          </a:ln>
                          <a:solidFill>
                            <a:srgbClr val="C00000"/>
                          </a:solidFill>
                          <a:effectLst/>
                          <a:uLnTx/>
                          <a:uFillTx/>
                          <a:latin typeface="+mn-lt"/>
                          <a:ea typeface="+mn-ea"/>
                          <a:cs typeface="+mn-cs"/>
                        </a:rPr>
                        <a:t> </a:t>
                      </a:r>
                      <a:r>
                        <a:rPr lang="en-US" sz="1100" dirty="0" smtClean="0"/>
                        <a:t>List ideas on </a:t>
                      </a:r>
                      <a:r>
                        <a:rPr lang="en-US" sz="1100" dirty="0"/>
                        <a:t>chart under</a:t>
                      </a:r>
                      <a:r>
                        <a:rPr lang="en-US" sz="1100" b="0" i="0" u="none" strike="noStrike" cap="none" baseline="0" dirty="0">
                          <a:solidFill>
                            <a:srgbClr val="000000"/>
                          </a:solidFill>
                          <a:latin typeface="Calibri"/>
                          <a:ea typeface="Calibri"/>
                          <a:cs typeface="Calibri"/>
                          <a:sym typeface="Calibri"/>
                        </a:rPr>
                        <a:t> </a:t>
                      </a:r>
                      <a:r>
                        <a:rPr lang="en-US" sz="1100" b="0" i="0" u="none" strike="noStrike" cap="none" baseline="0" dirty="0" smtClean="0">
                          <a:solidFill>
                            <a:srgbClr val="000000"/>
                          </a:solidFill>
                          <a:latin typeface="Calibri"/>
                          <a:ea typeface="Calibri"/>
                          <a:cs typeface="Calibri"/>
                          <a:sym typeface="Calibri"/>
                        </a:rPr>
                        <a:t>the </a:t>
                      </a:r>
                      <a:r>
                        <a:rPr lang="en-US" sz="1400" b="1" i="0" u="sng" strike="noStrike" cap="none" baseline="0" dirty="0" smtClean="0">
                          <a:solidFill>
                            <a:srgbClr val="000000"/>
                          </a:solidFill>
                          <a:latin typeface="Calibri"/>
                          <a:ea typeface="Calibri"/>
                          <a:cs typeface="Calibri"/>
                          <a:sym typeface="Calibri"/>
                        </a:rPr>
                        <a:t>N</a:t>
                      </a:r>
                      <a:r>
                        <a:rPr lang="en-US" sz="1100" b="0" i="0" u="none" strike="noStrike" cap="none" baseline="0" dirty="0" smtClean="0">
                          <a:solidFill>
                            <a:srgbClr val="000000"/>
                          </a:solidFill>
                          <a:latin typeface="Calibri"/>
                          <a:ea typeface="Calibri"/>
                          <a:cs typeface="Calibri"/>
                          <a:sym typeface="Calibri"/>
                        </a:rPr>
                        <a:t> of </a:t>
                      </a:r>
                      <a:r>
                        <a:rPr lang="en-US" sz="1100" b="1" i="1" u="none" strike="noStrike" cap="none" baseline="0" dirty="0" smtClean="0">
                          <a:solidFill>
                            <a:srgbClr val="000000"/>
                          </a:solidFill>
                          <a:latin typeface="Calibri"/>
                          <a:ea typeface="Calibri"/>
                          <a:cs typeface="Calibri"/>
                          <a:sym typeface="Calibri"/>
                        </a:rPr>
                        <a:t>What </a:t>
                      </a:r>
                      <a:r>
                        <a:rPr lang="en-US" sz="1100" b="1" i="1" u="none" strike="noStrike" cap="none" baseline="0" dirty="0">
                          <a:solidFill>
                            <a:srgbClr val="000000"/>
                          </a:solidFill>
                          <a:latin typeface="Calibri"/>
                          <a:ea typeface="Calibri"/>
                          <a:cs typeface="Calibri"/>
                          <a:sym typeface="Calibri"/>
                        </a:rPr>
                        <a:t>is New </a:t>
                      </a:r>
                      <a:r>
                        <a:rPr lang="en-US" sz="1100" b="0" i="0" u="none" strike="noStrike" cap="none" baseline="0" dirty="0" smtClean="0">
                          <a:solidFill>
                            <a:srgbClr val="000000"/>
                          </a:solidFill>
                          <a:latin typeface="Calibri"/>
                          <a:ea typeface="Calibri"/>
                          <a:cs typeface="Calibri"/>
                          <a:sym typeface="Calibri"/>
                        </a:rPr>
                        <a:t> (</a:t>
                      </a:r>
                      <a:r>
                        <a:rPr lang="en-US" sz="1100" b="1" i="0" u="none" strike="noStrike" cap="none" baseline="0" dirty="0" smtClean="0">
                          <a:solidFill>
                            <a:srgbClr val="C00000"/>
                          </a:solidFill>
                          <a:latin typeface="Calibri"/>
                          <a:ea typeface="Calibri"/>
                          <a:cs typeface="Calibri"/>
                          <a:sym typeface="Calibri"/>
                        </a:rPr>
                        <a:t>save chart</a:t>
                      </a:r>
                      <a:r>
                        <a:rPr lang="en-US" sz="1100" b="0" i="0" u="none" strike="noStrike" cap="none" baseline="0" dirty="0" smtClean="0">
                          <a:solidFill>
                            <a:schemeClr val="tx1"/>
                          </a:solidFill>
                          <a:latin typeface="Calibri"/>
                          <a:ea typeface="Calibri"/>
                          <a:cs typeface="Calibri"/>
                          <a:sym typeface="Calibri"/>
                        </a:rPr>
                        <a:t>)</a:t>
                      </a:r>
                      <a:endParaRPr lang="en-US" sz="1100" b="0" dirty="0">
                        <a:solidFill>
                          <a:schemeClr val="tx1"/>
                        </a:solidFill>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r>
              <a:tr h="708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3</a:t>
                      </a:r>
                    </a:p>
                    <a:p>
                      <a:pPr marL="168275" marR="0" lvl="0" indent="0" algn="l" rtl="0">
                        <a:spcBef>
                          <a:spcPts val="0"/>
                        </a:spcBef>
                        <a:buSzPct val="150000"/>
                        <a:buFont typeface="Arial" panose="020B0604020202020204" pitchFamily="34" charset="0"/>
                        <a:buNone/>
                      </a:pPr>
                      <a:endParaRPr lang="en-US" sz="11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7">
                  <a:txBody>
                    <a:bodyPr/>
                    <a:lstStyle/>
                    <a:p>
                      <a:pPr marL="0" marR="0" lvl="0" indent="0" algn="l" rtl="0">
                        <a:spcBef>
                          <a:spcPts val="0"/>
                        </a:spcBef>
                        <a:buSzPct val="25000"/>
                        <a:buNone/>
                      </a:pPr>
                      <a:r>
                        <a:rPr lang="en-US" sz="1200" b="1" u="sng" dirty="0" smtClean="0"/>
                        <a:t>Read 2</a:t>
                      </a:r>
                      <a:r>
                        <a:rPr lang="en-US" sz="1100" b="1" u="none" dirty="0" smtClean="0"/>
                        <a:t>: Set a Purpose for Reading - Identify the Topic (teacher</a:t>
                      </a:r>
                      <a:r>
                        <a:rPr lang="en-US" sz="1100" b="1" u="none" baseline="0" dirty="0" smtClean="0"/>
                        <a:t> read)</a:t>
                      </a:r>
                      <a:endParaRPr lang="en-US" sz="1100" b="1" u="none" strike="noStrike" cap="none" baseline="0" dirty="0"/>
                    </a:p>
                    <a:p>
                      <a:pPr marL="401638" marR="0" lvl="0" indent="-233363" algn="l" rtl="0">
                        <a:spcBef>
                          <a:spcPts val="0"/>
                        </a:spcBef>
                        <a:buClr>
                          <a:schemeClr val="tx1"/>
                        </a:buClr>
                        <a:buSzPct val="150000"/>
                        <a:buFont typeface="Arial" panose="020B0604020202020204" pitchFamily="34" charset="0"/>
                        <a:buChar char="•"/>
                      </a:pPr>
                      <a:r>
                        <a:rPr kumimoji="0" lang="en-US" sz="1100" b="1" i="1" u="none" strike="noStrike" kern="1200" cap="none" spc="0" normalizeH="0" baseline="0" noProof="0" dirty="0" smtClean="0">
                          <a:ln>
                            <a:noFill/>
                          </a:ln>
                          <a:solidFill>
                            <a:srgbClr val="C00000"/>
                          </a:solidFill>
                          <a:effectLst/>
                          <a:uLnTx/>
                          <a:uFillTx/>
                          <a:latin typeface="+mn-lt"/>
                          <a:ea typeface="+mn-ea"/>
                          <a:cs typeface="+mn-cs"/>
                        </a:rPr>
                        <a:t>Activity</a:t>
                      </a:r>
                      <a:r>
                        <a:rPr kumimoji="0" lang="en-US" sz="1100" b="1" i="1" u="none" strike="noStrike" kern="1200" cap="none" spc="0" normalizeH="0" baseline="0" noProof="0" dirty="0" smtClean="0">
                          <a:ln>
                            <a:noFill/>
                          </a:ln>
                          <a:solidFill>
                            <a:schemeClr val="tx1"/>
                          </a:solidFill>
                          <a:effectLst/>
                          <a:uLnTx/>
                          <a:uFillTx/>
                          <a:latin typeface="+mn-lt"/>
                          <a:ea typeface="+mn-ea"/>
                          <a:cs typeface="+mn-cs"/>
                        </a:rPr>
                        <a:t>: </a:t>
                      </a:r>
                      <a:r>
                        <a:rPr lang="en-US" sz="1100" dirty="0" smtClean="0">
                          <a:solidFill>
                            <a:schemeClr val="tx1"/>
                          </a:solidFill>
                        </a:rPr>
                        <a:t>T</a:t>
                      </a:r>
                      <a:r>
                        <a:rPr lang="en-US" sz="1100" dirty="0" smtClean="0"/>
                        <a:t>eacher </a:t>
                      </a:r>
                      <a:r>
                        <a:rPr lang="en-US" sz="1100" dirty="0"/>
                        <a:t>reads the text a</a:t>
                      </a:r>
                      <a:r>
                        <a:rPr lang="en-US" sz="1100" u="none" strike="noStrike" cap="none" baseline="0" dirty="0"/>
                        <a:t> second </a:t>
                      </a:r>
                      <a:r>
                        <a:rPr lang="en-US" sz="1100" dirty="0"/>
                        <a:t>time </a:t>
                      </a:r>
                      <a:r>
                        <a:rPr lang="en-US" sz="1100" dirty="0" smtClean="0"/>
                        <a:t>while students</a:t>
                      </a:r>
                      <a:r>
                        <a:rPr lang="en-US" sz="1100" u="none" strike="noStrike" cap="none" baseline="0" dirty="0" smtClean="0"/>
                        <a:t> </a:t>
                      </a:r>
                      <a:r>
                        <a:rPr lang="en-US" sz="1100" dirty="0" smtClean="0"/>
                        <a:t>circle </a:t>
                      </a:r>
                      <a:r>
                        <a:rPr lang="en-US" sz="1100" b="1" u="none" strike="noStrike" cap="none" baseline="0" dirty="0" smtClean="0"/>
                        <a:t>again and again </a:t>
                      </a:r>
                      <a:r>
                        <a:rPr lang="en-US" sz="1100" u="none" strike="noStrike" cap="none" baseline="0" dirty="0" smtClean="0"/>
                        <a:t>word </a:t>
                      </a:r>
                      <a:r>
                        <a:rPr lang="en-US" sz="1100" u="none" strike="noStrike" cap="none" baseline="0" dirty="0"/>
                        <a:t>clues </a:t>
                      </a:r>
                      <a:r>
                        <a:rPr lang="en-US" sz="1100" u="none" strike="noStrike" cap="none" baseline="0" dirty="0" smtClean="0"/>
                        <a:t>that tell who or what the </a:t>
                      </a:r>
                      <a:r>
                        <a:rPr lang="en-US" sz="1100" b="0" u="none" strike="noStrike" cap="none" baseline="0" dirty="0" smtClean="0"/>
                        <a:t>text is about (the </a:t>
                      </a:r>
                      <a:r>
                        <a:rPr lang="en-US" sz="1100" b="1" u="none" strike="noStrike" cap="none" baseline="0" dirty="0" smtClean="0"/>
                        <a:t>subject</a:t>
                      </a:r>
                      <a:r>
                        <a:rPr lang="en-US" sz="1100" b="0" u="none" strike="noStrike" cap="none" baseline="0" dirty="0" smtClean="0"/>
                        <a:t> of the text)</a:t>
                      </a:r>
                      <a:r>
                        <a:rPr lang="en-US" sz="1100" b="1" u="none" strike="noStrike" cap="none" baseline="0" dirty="0" smtClean="0">
                          <a:effectLst>
                            <a:outerShdw blurRad="38100" dist="38100" dir="2700000" algn="tl">
                              <a:srgbClr val="000000">
                                <a:alpha val="43137"/>
                              </a:srgbClr>
                            </a:outerShdw>
                          </a:effectLst>
                        </a:rPr>
                        <a:t>.</a:t>
                      </a:r>
                      <a:endParaRPr lang="en-US" sz="1100" b="1" u="none" dirty="0">
                        <a:effectLst>
                          <a:outerShdw blurRad="38100" dist="38100" dir="2700000" algn="tl">
                            <a:srgbClr val="000000">
                              <a:alpha val="43137"/>
                            </a:srgbClr>
                          </a:outerShdw>
                        </a:effectLst>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549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Calibri"/>
                          <a:sym typeface="Arial"/>
                          <a:rtl val="0"/>
                        </a:rPr>
                        <a:t> 4</a:t>
                      </a:r>
                    </a:p>
                    <a:p>
                      <a:pPr marL="168275" marR="0" lvl="0" indent="0" algn="l" rtl="0">
                        <a:spcBef>
                          <a:spcPts val="0"/>
                        </a:spcBef>
                        <a:buClr>
                          <a:schemeClr val="tx1"/>
                        </a:buClr>
                        <a:buSzPct val="150000"/>
                        <a:buFont typeface="Arial" panose="020B0604020202020204" pitchFamily="34" charset="0"/>
                        <a:buNone/>
                      </a:pPr>
                      <a:endParaRPr lang="en-US" sz="1100" u="none" strike="noStrike" cap="none" baseline="0" dirty="0" smtClean="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rowSpan="5" gridSpan="4">
                  <a:txBody>
                    <a:bodyPr/>
                    <a:lstStyle/>
                    <a:p>
                      <a:pPr marL="158750" marR="0" lvl="0" indent="-158750" algn="l" rtl="0">
                        <a:spcBef>
                          <a:spcPts val="0"/>
                        </a:spcBef>
                        <a:buClr>
                          <a:schemeClr val="tx1">
                            <a:lumMod val="95000"/>
                            <a:lumOff val="5000"/>
                          </a:schemeClr>
                        </a:buClr>
                        <a:buSzPct val="150000"/>
                        <a:buFont typeface="Arial" panose="020B0604020202020204" pitchFamily="34" charset="0"/>
                        <a:buNone/>
                      </a:pPr>
                      <a:r>
                        <a:rPr lang="en-US" sz="1200" b="1" i="0" u="sng" dirty="0" smtClean="0">
                          <a:solidFill>
                            <a:schemeClr val="tx1"/>
                          </a:solidFill>
                        </a:rPr>
                        <a:t>After Reading - Revisit:  </a:t>
                      </a:r>
                      <a:r>
                        <a:rPr lang="en-US" sz="1100" b="1" i="0" u="sng" dirty="0" smtClean="0">
                          <a:solidFill>
                            <a:schemeClr val="tx1"/>
                          </a:solidFill>
                        </a:rPr>
                        <a:t>Tally the Topic</a:t>
                      </a:r>
                      <a:r>
                        <a:rPr lang="en-US" sz="1100" b="1" i="1" u="none" dirty="0" smtClean="0">
                          <a:solidFill>
                            <a:schemeClr val="tx1"/>
                          </a:solidFill>
                        </a:rPr>
                        <a:t> (again</a:t>
                      </a:r>
                      <a:r>
                        <a:rPr lang="en-US" sz="1100" b="1" i="1" u="none" baseline="0" dirty="0" smtClean="0">
                          <a:solidFill>
                            <a:schemeClr val="tx1"/>
                          </a:solidFill>
                        </a:rPr>
                        <a:t> </a:t>
                      </a:r>
                      <a:r>
                        <a:rPr lang="en-US" sz="1100" b="1" i="1" u="none" dirty="0" smtClean="0">
                          <a:solidFill>
                            <a:schemeClr val="tx1"/>
                          </a:solidFill>
                        </a:rPr>
                        <a:t>and again words)</a:t>
                      </a:r>
                    </a:p>
                    <a:p>
                      <a:pPr marL="457200" marR="0" lvl="0" indent="-298450" algn="l" rtl="0">
                        <a:spcBef>
                          <a:spcPts val="0"/>
                        </a:spcBef>
                        <a:buClr>
                          <a:schemeClr val="tx1">
                            <a:lumMod val="95000"/>
                            <a:lumOff val="5000"/>
                          </a:schemeClr>
                        </a:buClr>
                        <a:buSzPct val="150000"/>
                        <a:buFont typeface="Arial" panose="020B0604020202020204" pitchFamily="34" charset="0"/>
                        <a:buChar char="•"/>
                      </a:pPr>
                      <a:r>
                        <a:rPr lang="en-US" sz="1100" b="1" i="1" dirty="0" smtClean="0">
                          <a:solidFill>
                            <a:srgbClr val="C00000"/>
                          </a:solidFill>
                        </a:rPr>
                        <a:t>QU: </a:t>
                      </a:r>
                      <a:r>
                        <a:rPr lang="en-US" sz="1100" dirty="0" smtClean="0"/>
                        <a:t>“What words</a:t>
                      </a:r>
                      <a:r>
                        <a:rPr lang="en-US" sz="1100" baseline="0" dirty="0" smtClean="0"/>
                        <a:t> or phrases did you identify as </a:t>
                      </a:r>
                      <a:r>
                        <a:rPr lang="en-US" sz="1100" b="1" baseline="0" dirty="0" smtClean="0"/>
                        <a:t>again and again</a:t>
                      </a:r>
                      <a:r>
                        <a:rPr lang="en-US" sz="1100" b="0" baseline="0" dirty="0" smtClean="0"/>
                        <a:t> words?</a:t>
                      </a:r>
                      <a:r>
                        <a:rPr lang="en-US" sz="1100" baseline="0" dirty="0" smtClean="0"/>
                        <a:t>”</a:t>
                      </a:r>
                    </a:p>
                    <a:p>
                      <a:pPr marL="460375" marR="0" lvl="0" indent="-292100" algn="l" rtl="0">
                        <a:spcBef>
                          <a:spcPts val="0"/>
                        </a:spcBef>
                        <a:buSzPct val="150000"/>
                        <a:buFont typeface="Arial" panose="020B0604020202020204" pitchFamily="34" charset="0"/>
                        <a:buChar char="•"/>
                      </a:pPr>
                      <a:r>
                        <a:rPr lang="en-US" sz="1100" dirty="0" smtClean="0"/>
                        <a:t>Write </a:t>
                      </a:r>
                      <a:r>
                        <a:rPr lang="en-US" sz="1100" u="none" strike="noStrike" cap="none" baseline="0" dirty="0" smtClean="0"/>
                        <a:t>students</a:t>
                      </a:r>
                      <a:r>
                        <a:rPr lang="en-US" sz="1100" u="none" strike="noStrike" cap="none" baseline="0" dirty="0"/>
                        <a:t>’ </a:t>
                      </a:r>
                      <a:r>
                        <a:rPr lang="en-US" sz="1100" u="none" strike="noStrike" cap="none" baseline="0" dirty="0" smtClean="0"/>
                        <a:t>circled words </a:t>
                      </a:r>
                      <a:r>
                        <a:rPr lang="en-US" sz="1100" u="none" strike="noStrike" cap="none" baseline="0" dirty="0"/>
                        <a:t>or phrases </a:t>
                      </a:r>
                      <a:r>
                        <a:rPr lang="en-US" sz="1100" u="none" strike="noStrike" cap="none" baseline="0" dirty="0" smtClean="0"/>
                        <a:t>on the chart titled </a:t>
                      </a:r>
                      <a:r>
                        <a:rPr lang="en-US" sz="1100" b="1" u="none" strike="noStrike" cap="none" baseline="0" dirty="0" smtClean="0"/>
                        <a:t>TOPIC.            </a:t>
                      </a:r>
                    </a:p>
                    <a:p>
                      <a:pPr marL="168275" marR="0" lvl="0" indent="0" algn="l" rtl="0">
                        <a:spcBef>
                          <a:spcPts val="0"/>
                        </a:spcBef>
                        <a:buSzPct val="150000"/>
                        <a:buFont typeface="Arial" panose="020B0604020202020204" pitchFamily="34" charset="0"/>
                        <a:buNone/>
                      </a:pPr>
                      <a:r>
                        <a:rPr lang="en-US" sz="1100" b="1" u="none" strike="noStrike" cap="none" baseline="0" dirty="0" smtClean="0"/>
                        <a:t>          </a:t>
                      </a:r>
                      <a:r>
                        <a:rPr lang="en-US" sz="1100" b="0" u="none" strike="noStrike" cap="none" baseline="0" dirty="0" smtClean="0"/>
                        <a:t>If a student says a word that is already listed, put a tally mark by it.</a:t>
                      </a:r>
                    </a:p>
                    <a:p>
                      <a:pPr marL="460375" marR="0" lvl="0" indent="-292100" algn="l" rtl="0">
                        <a:spcBef>
                          <a:spcPts val="0"/>
                        </a:spcBef>
                        <a:buClr>
                          <a:schemeClr val="tx1"/>
                        </a:buClr>
                        <a:buSzPct val="150000"/>
                        <a:buFont typeface="Arial" panose="020B0604020202020204" pitchFamily="34" charset="0"/>
                        <a:buChar char="•"/>
                      </a:pPr>
                      <a:r>
                        <a:rPr lang="en-US" sz="1100" b="1" i="1" u="none" strike="noStrike" cap="none" baseline="0" dirty="0" smtClean="0">
                          <a:solidFill>
                            <a:srgbClr val="C00000"/>
                          </a:solidFill>
                        </a:rPr>
                        <a:t>QU:  </a:t>
                      </a:r>
                      <a:r>
                        <a:rPr lang="en-US" sz="1100" u="none" strike="noStrike" cap="none" baseline="0" dirty="0" smtClean="0"/>
                        <a:t>“Which words/phrases have the most tally marks?  Are the other words on the chart connected to  the word with the most tally marks?”</a:t>
                      </a:r>
                    </a:p>
                    <a:p>
                      <a:pPr marL="460375" marR="0" lvl="0" indent="-292100" algn="l" defTabSz="914400" rtl="0" eaLnBrk="1" fontAlgn="auto" latinLnBrk="0" hangingPunct="1">
                        <a:lnSpc>
                          <a:spcPct val="100000"/>
                        </a:lnSpc>
                        <a:spcBef>
                          <a:spcPts val="0"/>
                        </a:spcBef>
                        <a:spcAft>
                          <a:spcPts val="0"/>
                        </a:spcAft>
                        <a:buClr>
                          <a:srgbClr val="000000"/>
                        </a:buClr>
                        <a:buSzPct val="150000"/>
                        <a:buFont typeface="Arial" panose="020B0604020202020204" pitchFamily="34" charset="0"/>
                        <a:buChar char="•"/>
                        <a:tabLst/>
                        <a:defRPr/>
                      </a:pP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Reveal title of passage to determine/prove  the </a:t>
                      </a:r>
                      <a:r>
                        <a:rPr kumimoji="0" lang="en-US" sz="1100" b="1" i="0" u="sng"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topic</a:t>
                      </a:r>
                      <a:r>
                        <a:rPr kumimoji="0" lang="en-US" sz="11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sym typeface="Arial"/>
                          <a:rtl val="0"/>
                        </a:rPr>
                        <a:t> of the passage.</a:t>
                      </a:r>
                      <a:endParaRPr lang="en-US" sz="1100" u="none" strike="noStrike" cap="none" baseline="0" dirty="0" smtClean="0"/>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rowSpan="5" hMerge="1">
                  <a:txBody>
                    <a:bodyPr/>
                    <a:lstStyle/>
                    <a:p>
                      <a:endParaRPr lang="en-US"/>
                    </a:p>
                  </a:txBody>
                  <a:tcPr/>
                </a:tc>
                <a:tc rowSpan="5" hMerge="1">
                  <a:txBody>
                    <a:bodyPr/>
                    <a:lstStyle/>
                    <a:p>
                      <a:endParaRPr lang="en-US"/>
                    </a:p>
                  </a:txBody>
                  <a:tcPr/>
                </a:tc>
                <a:tc rowSpan="5" hMerge="1">
                  <a:txBody>
                    <a:bodyPr/>
                    <a:lstStyle/>
                    <a:p>
                      <a:endParaRPr lang="en-US"/>
                    </a:p>
                  </a:txBody>
                  <a:tcPr/>
                </a:tc>
                <a:tc gridSpan="3">
                  <a:txBody>
                    <a:bodyPr/>
                    <a:lstStyle/>
                    <a:p>
                      <a:pPr marL="158750" marR="0" lvl="0" indent="0" algn="ctr" rtl="0">
                        <a:spcBef>
                          <a:spcPts val="0"/>
                        </a:spcBef>
                        <a:buSzPct val="100000"/>
                        <a:buNone/>
                      </a:pPr>
                      <a:r>
                        <a:rPr lang="en-US" sz="1100" b="1" u="none" strike="noStrike" cap="none" baseline="0" dirty="0" smtClean="0"/>
                        <a:t>TOPIC TALLY </a:t>
                      </a:r>
                    </a:p>
                    <a:p>
                      <a:pPr marL="158750" marR="0" lvl="0" indent="-158750" algn="l" rtl="0">
                        <a:spcBef>
                          <a:spcPts val="0"/>
                        </a:spcBef>
                        <a:buSzPct val="100000"/>
                        <a:buNone/>
                      </a:pPr>
                      <a:r>
                        <a:rPr lang="en-US" sz="1000" b="0" i="1" u="none" strike="noStrike" cap="none" baseline="0" dirty="0" smtClean="0"/>
                        <a:t>Examples of Again and Again Words</a:t>
                      </a:r>
                      <a:endParaRPr lang="en-US" sz="1000" b="0" i="1" u="none" strike="noStrike" cap="none" baseline="0"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2CC"/>
                    </a:solidFill>
                  </a:tcPr>
                </a:tc>
                <a:tc hMerge="1">
                  <a:txBody>
                    <a:bodyPr/>
                    <a:lstStyle/>
                    <a:p>
                      <a:endParaRPr lang="en-US"/>
                    </a:p>
                  </a:txBody>
                  <a:tcPr/>
                </a:tc>
                <a:tc hMerge="1">
                  <a:txBody>
                    <a:bodyPr/>
                    <a:lstStyle/>
                    <a:p>
                      <a:endParaRPr lang="en-US"/>
                    </a:p>
                  </a:txBody>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C00000"/>
                          </a:solidFill>
                        </a:rPr>
                        <a:t>destructive I</a:t>
                      </a:r>
                      <a:endParaRPr lang="en-US" sz="1100" b="1" dirty="0">
                        <a:solidFill>
                          <a:srgbClr val="C0000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7030A0"/>
                          </a:solidFill>
                        </a:rPr>
                        <a:t>swept   </a:t>
                      </a:r>
                      <a:r>
                        <a:rPr lang="en-US" sz="1100" b="1" i="0" dirty="0" smtClean="0">
                          <a:solidFill>
                            <a:srgbClr val="7030A0"/>
                          </a:solidFill>
                        </a:rPr>
                        <a:t>I</a:t>
                      </a:r>
                      <a:r>
                        <a:rPr lang="en-US" sz="1100" b="1" dirty="0" smtClean="0">
                          <a:solidFill>
                            <a:srgbClr val="7030A0"/>
                          </a:solidFill>
                        </a:rPr>
                        <a:t>I</a:t>
                      </a:r>
                      <a:endParaRPr lang="en-US" sz="1100" b="1" dirty="0">
                        <a:solidFill>
                          <a:srgbClr val="7030A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landslides   IIII </a:t>
                      </a:r>
                      <a:r>
                        <a:rPr lang="en-US" sz="1100" b="1" i="0" dirty="0" smtClean="0"/>
                        <a:t>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destroy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24309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t>bury/cover III</a:t>
                      </a:r>
                      <a:endParaRPr lang="en-US" sz="1100" b="1" dirty="0"/>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c hMerge="1">
                  <a:txBody>
                    <a:bodyPr/>
                    <a:lstStyle/>
                    <a:p>
                      <a:endParaRPr lang="en-US"/>
                    </a:p>
                  </a:txBody>
                  <a:tcPr/>
                </a:tc>
                <a:tc>
                  <a:txBody>
                    <a:bodyPr/>
                    <a:lstStyle/>
                    <a:p>
                      <a:r>
                        <a:rPr lang="en-US" sz="1100" b="1" dirty="0" smtClean="0">
                          <a:solidFill>
                            <a:srgbClr val="C00000"/>
                          </a:solidFill>
                        </a:rPr>
                        <a:t>hurt   I</a:t>
                      </a:r>
                      <a:endParaRPr lang="en-US" sz="1100" b="1" dirty="0">
                        <a:solidFill>
                          <a:srgbClr val="C00000"/>
                        </a:solidFill>
                      </a:endParaRPr>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2CC"/>
                    </a:solidFill>
                  </a:tcPr>
                </a:tc>
              </a:tr>
              <a:tr h="342180">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r>
                        <a:rPr lang="en-US" sz="1100" b="1" dirty="0" smtClean="0">
                          <a:solidFill>
                            <a:srgbClr val="7030A0"/>
                          </a:solidFill>
                        </a:rPr>
                        <a:t>carries I</a:t>
                      </a:r>
                      <a:endParaRPr lang="en-US" sz="1100" b="1" dirty="0">
                        <a:solidFill>
                          <a:srgbClr val="7030A0"/>
                        </a:solidFill>
                      </a:endParaRPr>
                    </a:p>
                  </a:txBody>
                  <a:tcPr marL="103625" marR="103625" marT="37725" marB="3772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c hMerge="1">
                  <a:txBody>
                    <a:bodyPr/>
                    <a:lstStyle/>
                    <a:p>
                      <a:endParaRPr lang="en-US"/>
                    </a:p>
                  </a:txBody>
                  <a:tcPr/>
                </a:tc>
                <a:tc>
                  <a:txBody>
                    <a:bodyPr/>
                    <a:lstStyle/>
                    <a:p>
                      <a:r>
                        <a:rPr lang="en-US" sz="1100" b="1" dirty="0" smtClean="0"/>
                        <a:t>block II</a:t>
                      </a:r>
                      <a:endParaRPr lang="en-US" sz="1100" b="1" dirty="0"/>
                    </a:p>
                  </a:txBody>
                  <a:tcPr marL="103625" marR="103625" marT="37725" marB="3772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rgbClr val="FFF2CC"/>
                    </a:solidFill>
                  </a:tcPr>
                </a:tc>
              </a:tr>
              <a:tr h="293381">
                <a:tc gridSpan="8">
                  <a:txBody>
                    <a:bodyPr/>
                    <a:lstStyle/>
                    <a:p>
                      <a:pPr marL="0" marR="0" lvl="0" indent="0" algn="ctr" rtl="0">
                        <a:spcBef>
                          <a:spcPts val="0"/>
                        </a:spcBef>
                        <a:buSzPct val="25000"/>
                        <a:buNone/>
                      </a:pPr>
                      <a:r>
                        <a:rPr lang="en-US" sz="1400" b="1" i="1" u="none" strike="noStrike" cap="none" baseline="0" dirty="0" smtClean="0">
                          <a:solidFill>
                            <a:schemeClr val="tx1"/>
                          </a:solidFill>
                          <a:latin typeface="Calibri"/>
                          <a:ea typeface="Calibri"/>
                          <a:cs typeface="Calibri"/>
                          <a:sym typeface="Calibri"/>
                        </a:rPr>
                        <a:t>Scaffold to Writing</a:t>
                      </a: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8925" marR="0" lvl="0" indent="-231775" algn="l" rtl="0">
                        <a:spcBef>
                          <a:spcPts val="0"/>
                        </a:spcBef>
                        <a:buSzPct val="150000"/>
                        <a:buFont typeface="Arial" panose="020B0604020202020204" pitchFamily="34" charset="0"/>
                        <a:buChar char="•"/>
                      </a:pPr>
                      <a:endParaRPr lang="en-US" sz="1200" b="0" i="0" u="none" strike="noStrike" cap="none" baseline="0" dirty="0" smtClean="0">
                        <a:solidFill>
                          <a:schemeClr val="tx1"/>
                        </a:solidFill>
                        <a:latin typeface="Calibri"/>
                        <a:ea typeface="Calibri"/>
                        <a:cs typeface="Calibri"/>
                        <a:sym typeface="Calibri"/>
                      </a:endParaRP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30997">
                <a:tc gridSpan="2">
                  <a:txBody>
                    <a:bodyPr/>
                    <a:lstStyle/>
                    <a:p>
                      <a:pPr marL="0" marR="0" lvl="0" indent="0" algn="ctr" rtl="0">
                        <a:spcBef>
                          <a:spcPts val="0"/>
                        </a:spcBef>
                        <a:buSzPct val="25000"/>
                        <a:buNone/>
                      </a:pPr>
                      <a:endParaRPr lang="en-US" sz="1400" b="1" i="1" u="none" strike="noStrike" cap="none" baseline="0" dirty="0" smtClean="0">
                        <a:solidFill>
                          <a:srgbClr val="C00000"/>
                        </a:solidFill>
                        <a:latin typeface="Calibri"/>
                        <a:ea typeface="Calibri"/>
                        <a:cs typeface="Calibri"/>
                        <a:sym typeface="Calibri"/>
                      </a:endParaRPr>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0" marR="0" lvl="0" indent="0" algn="ctr" rtl="0">
                        <a:spcBef>
                          <a:spcPts val="0"/>
                        </a:spcBef>
                        <a:buSzPct val="25000"/>
                        <a:buNone/>
                      </a:pPr>
                      <a:endParaRPr lang="en-US" sz="1400" b="1" i="1" u="none" strike="noStrike" cap="none" baseline="0" dirty="0" smtClean="0">
                        <a:latin typeface="Calibri"/>
                        <a:ea typeface="Calibri"/>
                        <a:cs typeface="Calibri"/>
                        <a:sym typeface="Calibri"/>
                      </a:endParaRPr>
                    </a:p>
                  </a:txBody>
                  <a:tcPr marL="103625" marR="103625" marT="37725" marB="37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gridSpan="2">
                  <a:txBody>
                    <a:bodyPr/>
                    <a:lstStyle/>
                    <a:p>
                      <a:pPr marL="0" indent="0" algn="ctr"/>
                      <a:r>
                        <a:rPr lang="en-US" sz="2400" b="1" dirty="0" smtClean="0"/>
                        <a:t>5</a:t>
                      </a:r>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hMerge="1">
                  <a:txBody>
                    <a:bodyPr/>
                    <a:lstStyle/>
                    <a:p>
                      <a:pPr marL="0" indent="0"/>
                      <a:endParaRPr lang="en-US" sz="2400" b="1" dirty="0"/>
                    </a:p>
                  </a:txBody>
                  <a:tcPr marL="103625" marR="103625" marT="37725" marB="37725"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gridSpan="4">
                  <a:txBody>
                    <a:bodyPr/>
                    <a:lstStyle/>
                    <a:p>
                      <a:pPr marL="0" marR="0" lvl="0" indent="0" algn="ctr" rtl="0">
                        <a:spcBef>
                          <a:spcPts val="0"/>
                        </a:spcBef>
                        <a:buSzPct val="25000"/>
                        <a:buNone/>
                      </a:pPr>
                      <a:r>
                        <a:rPr lang="en-US" sz="1400" b="1" i="1" u="none" strike="noStrike" cap="none" baseline="0" dirty="0" smtClean="0">
                          <a:latin typeface="Calibri"/>
                          <a:ea typeface="Calibri"/>
                          <a:cs typeface="Calibri"/>
                          <a:sym typeface="Calibri"/>
                        </a:rPr>
                        <a:t> </a:t>
                      </a:r>
                      <a:r>
                        <a:rPr lang="en-US" sz="1200" b="1" i="1" u="sng" strike="noStrike" cap="none" baseline="0" dirty="0" smtClean="0">
                          <a:latin typeface="Calibri"/>
                          <a:ea typeface="Calibri"/>
                          <a:cs typeface="Calibri"/>
                          <a:sym typeface="Calibri"/>
                        </a:rPr>
                        <a:t>TBEAR STUDENT RECORD NOTES</a:t>
                      </a:r>
                    </a:p>
                    <a:p>
                      <a:pPr marL="115888" marR="0" lvl="0" indent="-58738" algn="ctr" rtl="0">
                        <a:spcBef>
                          <a:spcPts val="0"/>
                        </a:spcBef>
                        <a:buClr>
                          <a:schemeClr val="tx1"/>
                        </a:buClr>
                        <a:buSzPct val="150000"/>
                        <a:buFont typeface="Arial" panose="020B0604020202020204" pitchFamily="34" charset="0"/>
                        <a:buChar char="•"/>
                      </a:pPr>
                      <a:r>
                        <a:rPr lang="en-US" sz="1200" b="1" i="1" u="none" strike="noStrike" cap="none" baseline="0" dirty="0" smtClean="0">
                          <a:solidFill>
                            <a:srgbClr val="C00000"/>
                          </a:solidFill>
                          <a:latin typeface="Calibri"/>
                          <a:ea typeface="Calibri"/>
                          <a:cs typeface="Calibri"/>
                          <a:sym typeface="Calibri"/>
                        </a:rPr>
                        <a:t>    QU: </a:t>
                      </a:r>
                      <a:r>
                        <a:rPr lang="en-US" sz="1200" b="1" i="1" u="none" strike="noStrike" cap="none" baseline="0" dirty="0" smtClean="0">
                          <a:solidFill>
                            <a:schemeClr val="tx1"/>
                          </a:solidFill>
                          <a:latin typeface="Calibri"/>
                          <a:ea typeface="Calibri"/>
                          <a:cs typeface="Calibri"/>
                          <a:sym typeface="Calibri"/>
                        </a:rPr>
                        <a:t>“What notes can we record next to Part 1 of T ?”</a:t>
                      </a:r>
                    </a:p>
                    <a:p>
                      <a:pPr marL="288925" marR="0" lvl="0" indent="-231775" algn="l" rtl="0">
                        <a:spcBef>
                          <a:spcPts val="0"/>
                        </a:spcBef>
                        <a:buSzPct val="150000"/>
                        <a:buFont typeface="Arial" panose="020B0604020202020204" pitchFamily="34" charset="0"/>
                        <a:buChar char="•"/>
                      </a:pPr>
                      <a:r>
                        <a:rPr lang="en-US" sz="1200" b="0" i="0" u="none" strike="noStrike" cap="none" baseline="0" dirty="0" smtClean="0">
                          <a:solidFill>
                            <a:schemeClr val="tx1"/>
                          </a:solidFill>
                          <a:latin typeface="Calibri"/>
                          <a:ea typeface="Calibri"/>
                          <a:cs typeface="Calibri"/>
                          <a:sym typeface="Calibri"/>
                        </a:rPr>
                        <a:t>Students may write on their own TBEAR Graphic Organizers the topic prompt </a:t>
                      </a:r>
                      <a:r>
                        <a:rPr lang="en-US" sz="1200" b="1" i="0" u="sng" strike="noStrike" cap="none" baseline="0" dirty="0" smtClean="0">
                          <a:solidFill>
                            <a:schemeClr val="tx1"/>
                          </a:solidFill>
                          <a:latin typeface="Calibri"/>
                          <a:ea typeface="Calibri"/>
                          <a:cs typeface="Calibri"/>
                          <a:sym typeface="Calibri"/>
                        </a:rPr>
                        <a:t>response</a:t>
                      </a:r>
                      <a:r>
                        <a:rPr lang="en-US" sz="1200" b="0" i="0" u="none" strike="noStrike" cap="none" baseline="0" dirty="0" smtClean="0">
                          <a:solidFill>
                            <a:schemeClr val="tx1"/>
                          </a:solidFill>
                          <a:latin typeface="Calibri"/>
                          <a:ea typeface="Calibri"/>
                          <a:cs typeface="Calibri"/>
                          <a:sym typeface="Calibri"/>
                        </a:rPr>
                        <a:t> or you may do it as a class on a class TBEAR Graphic Organizer.</a:t>
                      </a:r>
                    </a:p>
                  </a:txBody>
                  <a:tcPr marL="103625" marR="103625" marT="37725" marB="37725"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8E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7302">
                <a:tc rowSpan="2"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US" sz="9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Calibri"/>
                          <a:cs typeface="Calibri"/>
                          <a:sym typeface="Calibri"/>
                        </a:rPr>
                        <a:t>Part I:  Identify the Topic</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4000" b="1" i="0" u="none" strike="noStrike" kern="1200" cap="none" spc="0" normalizeH="0" baseline="0" noProof="0" dirty="0" smtClean="0">
                          <a:ln>
                            <a:noFill/>
                          </a:ln>
                          <a:solidFill>
                            <a:prstClr val="black"/>
                          </a:solidFill>
                          <a:effectLst/>
                          <a:uLnTx/>
                          <a:uFillTx/>
                          <a:latin typeface="Anton"/>
                          <a:ea typeface="Anton"/>
                          <a:cs typeface="Anton"/>
                          <a:sym typeface="Anton"/>
                        </a:rPr>
                        <a:t>T</a:t>
                      </a:r>
                      <a:endParaRPr kumimoji="0" lang="en-US" sz="4000" b="1" i="0" u="none" strike="noStrike" kern="1200" cap="none" spc="0" normalizeH="0" baseline="0" noProof="0" dirty="0" smtClean="0">
                        <a:ln>
                          <a:noFill/>
                        </a:ln>
                        <a:solidFill>
                          <a:srgbClr val="C00000"/>
                        </a:solidFill>
                        <a:effectLst/>
                        <a:uLnTx/>
                        <a:uFillTx/>
                        <a:latin typeface="+mn-lt"/>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200" b="1" i="0" u="none" strike="noStrike" kern="1200" cap="none" spc="0" normalizeH="0" baseline="0" noProof="0" dirty="0" smtClean="0">
                          <a:ln>
                            <a:noFill/>
                          </a:ln>
                          <a:solidFill>
                            <a:prstClr val="white">
                              <a:lumMod val="50000"/>
                            </a:prstClr>
                          </a:solidFill>
                          <a:effectLst/>
                          <a:uLnTx/>
                          <a:uFillTx/>
                          <a:latin typeface="+mn-lt"/>
                          <a:ea typeface="Calibri"/>
                          <a:cs typeface="Calibri"/>
                          <a:sym typeface="Calibri"/>
                        </a:rPr>
                        <a:t>Part 2:  Identify the Main Idea (Topic Sentence)</a:t>
                      </a:r>
                      <a:endParaRPr kumimoji="0" lang="en-US" sz="1200" b="0" i="0" u="none" strike="noStrike" kern="1200" cap="none" spc="0" normalizeH="0" baseline="0" noProof="0" dirty="0">
                        <a:ln>
                          <a:noFill/>
                        </a:ln>
                        <a:solidFill>
                          <a:prstClr val="white">
                            <a:lumMod val="50000"/>
                          </a:prstClr>
                        </a:solidFill>
                        <a:effectLst/>
                        <a:uLnTx/>
                        <a:uFillTx/>
                        <a:latin typeface="+mn-lt"/>
                        <a:ea typeface="Calibri"/>
                        <a:cs typeface="Calibri"/>
                        <a:sym typeface="Calibri"/>
                      </a:endParaRPr>
                    </a:p>
                  </a:txBody>
                  <a:tcPr marL="103625" marR="103625" marT="37725" marB="37725">
                    <a:lnL w="12700" cap="flat" cmpd="sng" algn="ctr">
                      <a:solidFill>
                        <a:schemeClr val="tx1"/>
                      </a:solidFill>
                      <a:prstDash val="solid"/>
                      <a:round/>
                      <a:headEnd type="none" w="med" len="med"/>
                      <a:tailEnd type="none" w="med" len="med"/>
                    </a:lnL>
                    <a:lnB w="28575" cap="flat" cmpd="sng" algn="ctr">
                      <a:solidFill>
                        <a:schemeClr val="dk1"/>
                      </a:solidFill>
                      <a:prstDash val="solid"/>
                      <a:round/>
                      <a:headEnd type="none" w="med" len="med"/>
                      <a:tailEnd type="none" w="med" len="med"/>
                    </a:lnB>
                    <a:solidFill>
                      <a:srgbClr val="D8E2F3"/>
                    </a:solidFill>
                  </a:tcPr>
                </a:tc>
                <a:tc rowSpan="2" hMerge="1">
                  <a:txBody>
                    <a:bodyPr/>
                    <a:lstStyle/>
                    <a:p>
                      <a:pPr marL="0" marR="0" lvl="0" indent="0" algn="ctr" rtl="0">
                        <a:spcBef>
                          <a:spcPts val="0"/>
                        </a:spcBef>
                        <a:buSzPct val="25000"/>
                        <a:buNone/>
                      </a:pPr>
                      <a:endParaRPr lang="en-US" sz="1200" b="0" u="none" strike="noStrike" cap="none" baseline="0" dirty="0">
                        <a:latin typeface="Calibri"/>
                        <a:ea typeface="Calibri"/>
                        <a:cs typeface="Calibri"/>
                        <a:sym typeface="Calibri"/>
                      </a:endParaRPr>
                    </a:p>
                  </a:txBody>
                  <a:tcPr marL="103625" marR="103625" marT="37725" marB="37725" anchor="ctr">
                    <a:lnB w="28575" cap="flat" cmpd="sng">
                      <a:solidFill>
                        <a:schemeClr val="dk1"/>
                      </a:solidFill>
                      <a:prstDash val="solid"/>
                      <a:round/>
                      <a:headEnd type="none" w="med" len="med"/>
                      <a:tailEnd type="none" w="med" len="med"/>
                    </a:lnB>
                    <a:solidFill>
                      <a:srgbClr val="D8E2F3"/>
                    </a:solidFill>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schemeClr val="tx1"/>
                          </a:solidFill>
                          <a:effectLst/>
                          <a:uLnTx/>
                          <a:uFillTx/>
                          <a:latin typeface="+mn-lt"/>
                          <a:ea typeface="+mn-ea"/>
                          <a:cs typeface="+mn-cs"/>
                          <a:sym typeface="Arial"/>
                          <a:rtl val="0"/>
                        </a:rPr>
                        <a:t>Part 1</a:t>
                      </a:r>
                      <a:r>
                        <a:rPr kumimoji="0" lang="en-US" sz="1400" b="1" i="0" u="none" strike="noStrike" kern="1200" cap="none" spc="0" normalizeH="0" baseline="0" noProof="0" dirty="0" smtClean="0">
                          <a:ln>
                            <a:noFill/>
                          </a:ln>
                          <a:solidFill>
                            <a:schemeClr val="tx1"/>
                          </a:solidFill>
                          <a:effectLst/>
                          <a:uLnTx/>
                          <a:uFillTx/>
                          <a:latin typeface="+mn-lt"/>
                          <a:ea typeface="+mn-ea"/>
                          <a:cs typeface="+mn-cs"/>
                          <a:sym typeface="Arial"/>
                          <a:rtl val="0"/>
                        </a:rPr>
                        <a:t>:  Topic</a:t>
                      </a:r>
                    </a:p>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_____________________________</a:t>
                      </a:r>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lt1"/>
                    </a:solidFill>
                  </a:tcPr>
                </a:tc>
                <a:tc hMerge="1">
                  <a:txBody>
                    <a:bodyPr/>
                    <a:lstStyle/>
                    <a:p>
                      <a:pPr marL="152400" lvl="0" indent="0" rtl="0">
                        <a:spcBef>
                          <a:spcPts val="0"/>
                        </a:spcBef>
                        <a:buNone/>
                      </a:pPr>
                      <a:endParaRPr sz="1600" i="1" dirty="0"/>
                    </a:p>
                  </a:txBody>
                  <a:tcPr marL="103625" marR="103625" marT="37725" marB="37725">
                    <a:lnR w="12700" cap="flat" cmpd="sng" algn="ctr">
                      <a:solidFill>
                        <a:schemeClr val="tx1"/>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2397">
                <a:tc gridSpan="2" vMerge="1">
                  <a:txBody>
                    <a:bodyPr/>
                    <a:lstStyle/>
                    <a:p>
                      <a:endParaRPr lang="en-US"/>
                    </a:p>
                  </a:txBody>
                  <a:tcPr/>
                </a:tc>
                <a:tc hMerge="1" vMerge="1">
                  <a:txBody>
                    <a:bodyPr/>
                    <a:lstStyle/>
                    <a:p>
                      <a:endParaRPr lang="en-US"/>
                    </a:p>
                  </a:txBody>
                  <a:tcPr/>
                </a:tc>
                <a:tc gridSpan="6">
                  <a:txBody>
                    <a:bodyPr/>
                    <a:lstStyle/>
                    <a:p>
                      <a:pPr marL="1588"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Part 2</a:t>
                      </a:r>
                      <a:r>
                        <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sym typeface="Arial"/>
                          <a:rtl val="0"/>
                        </a:rPr>
                        <a:t>:  Main Idea-Topic Sentence-Thesis</a:t>
                      </a:r>
                      <a:endParaRPr kumimoji="0" lang="en-US" sz="1400" b="1" i="0" u="none" strike="noStrike" kern="1200" cap="none" spc="0" normalizeH="0" baseline="0" noProof="0" dirty="0" smtClean="0">
                        <a:ln>
                          <a:noFill/>
                        </a:ln>
                        <a:solidFill>
                          <a:prstClr val="white">
                            <a:lumMod val="65000"/>
                          </a:prstClr>
                        </a:solidFill>
                        <a:effectLst/>
                        <a:uLnTx/>
                        <a:uFillTx/>
                        <a:latin typeface="+mn-lt"/>
                        <a:ea typeface="+mn-ea"/>
                        <a:cs typeface="+mn-cs"/>
                      </a:endParaRPr>
                    </a:p>
                  </a:txBody>
                  <a:tcPr marL="103625" marR="103625" marT="37725" marB="3772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dk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ight Arrow 5"/>
          <p:cNvSpPr/>
          <p:nvPr/>
        </p:nvSpPr>
        <p:spPr>
          <a:xfrm>
            <a:off x="5074386" y="3777750"/>
            <a:ext cx="488350" cy="5785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18" name="Right Arrow 17"/>
          <p:cNvSpPr/>
          <p:nvPr/>
        </p:nvSpPr>
        <p:spPr>
          <a:xfrm>
            <a:off x="5069980" y="4770844"/>
            <a:ext cx="1298241" cy="6835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2" name="TextBox 1"/>
          <p:cNvSpPr txBox="1"/>
          <p:nvPr/>
        </p:nvSpPr>
        <p:spPr>
          <a:xfrm>
            <a:off x="1539210" y="127690"/>
            <a:ext cx="2118390" cy="584775"/>
          </a:xfrm>
          <a:prstGeom prst="rect">
            <a:avLst/>
          </a:prstGeom>
          <a:noFill/>
        </p:spPr>
        <p:txBody>
          <a:bodyPr wrap="square" lIns="91398" tIns="45699" rIns="91398" bIns="45699" rtlCol="0">
            <a:spAutoFit/>
          </a:bodyPr>
          <a:lstStyle/>
          <a:p>
            <a:pPr algn="ctr"/>
            <a:r>
              <a:rPr lang="en-US" sz="3200" dirty="0">
                <a:latin typeface="Arial Black" panose="020B0A04020102020204" pitchFamily="34" charset="0"/>
              </a:rPr>
              <a:t>READ</a:t>
            </a:r>
          </a:p>
        </p:txBody>
      </p:sp>
      <p:grpSp>
        <p:nvGrpSpPr>
          <p:cNvPr id="105" name="Shape 105"/>
          <p:cNvGrpSpPr/>
          <p:nvPr/>
        </p:nvGrpSpPr>
        <p:grpSpPr>
          <a:xfrm>
            <a:off x="5596456" y="1057470"/>
            <a:ext cx="2089589" cy="1237275"/>
            <a:chOff x="2330009" y="56590"/>
            <a:chExt cx="3466081" cy="2751577"/>
          </a:xfrm>
        </p:grpSpPr>
        <p:sp>
          <p:nvSpPr>
            <p:cNvPr id="106" name="Shape 106"/>
            <p:cNvSpPr/>
            <p:nvPr/>
          </p:nvSpPr>
          <p:spPr>
            <a:xfrm>
              <a:off x="2330009" y="56590"/>
              <a:ext cx="2197977" cy="2751577"/>
            </a:xfrm>
            <a:prstGeom prst="rect">
              <a:avLst/>
            </a:prstGeom>
            <a:solidFill>
              <a:srgbClr val="D8E2F3"/>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endParaRPr sz="1000" dirty="0">
                <a:solidFill>
                  <a:schemeClr val="lt1"/>
                </a:solidFill>
                <a:latin typeface="Calibri"/>
                <a:ea typeface="Calibri"/>
                <a:cs typeface="Calibri"/>
                <a:sym typeface="Calibri"/>
              </a:endParaRPr>
            </a:p>
          </p:txBody>
        </p:sp>
        <p:sp>
          <p:nvSpPr>
            <p:cNvPr id="107" name="Shape 107"/>
            <p:cNvSpPr/>
            <p:nvPr/>
          </p:nvSpPr>
          <p:spPr>
            <a:xfrm>
              <a:off x="2578300" y="973470"/>
              <a:ext cx="1740600" cy="174545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a:buSzPct val="25000"/>
              </a:pPr>
              <a:r>
                <a:rPr lang="en-US" sz="1200" b="1" dirty="0">
                  <a:solidFill>
                    <a:schemeClr val="lt1"/>
                  </a:solidFill>
                  <a:latin typeface="Calibri"/>
                  <a:ea typeface="Calibri"/>
                  <a:cs typeface="Calibri"/>
                  <a:sym typeface="Calibri"/>
                </a:rPr>
                <a:t>SHOW ME</a:t>
              </a:r>
            </a:p>
            <a:p>
              <a:pPr algn="ctr">
                <a:buSzPct val="25000"/>
              </a:pPr>
              <a:r>
                <a:rPr lang="en-US" sz="1200" b="1" dirty="0">
                  <a:solidFill>
                    <a:schemeClr val="lt1"/>
                  </a:solidFill>
                  <a:latin typeface="Calibri"/>
                  <a:ea typeface="Calibri"/>
                  <a:cs typeface="Calibri"/>
                  <a:sym typeface="Calibri"/>
                </a:rPr>
                <a:t>TELL ME</a:t>
              </a:r>
            </a:p>
          </p:txBody>
        </p:sp>
        <p:pic>
          <p:nvPicPr>
            <p:cNvPr id="109" name="Shape 109"/>
            <p:cNvPicPr preferRelativeResize="0"/>
            <p:nvPr/>
          </p:nvPicPr>
          <p:blipFill rotWithShape="1">
            <a:blip r:embed="rId5">
              <a:alphaModFix/>
            </a:blip>
            <a:srcRect/>
            <a:stretch/>
          </p:blipFill>
          <p:spPr>
            <a:xfrm>
              <a:off x="4776280" y="808006"/>
              <a:ext cx="874046" cy="1081410"/>
            </a:xfrm>
            <a:prstGeom prst="rect">
              <a:avLst/>
            </a:prstGeom>
            <a:noFill/>
            <a:ln>
              <a:noFill/>
            </a:ln>
          </p:spPr>
        </p:pic>
        <p:sp>
          <p:nvSpPr>
            <p:cNvPr id="110" name="Shape 110"/>
            <p:cNvSpPr txBox="1"/>
            <p:nvPr/>
          </p:nvSpPr>
          <p:spPr>
            <a:xfrm>
              <a:off x="4524233" y="1878301"/>
              <a:ext cx="1271857" cy="905506"/>
            </a:xfrm>
            <a:prstGeom prst="rect">
              <a:avLst/>
            </a:prstGeom>
            <a:solidFill>
              <a:schemeClr val="lt1"/>
            </a:solidFill>
            <a:ln w="9525" cap="flat" cmpd="sng">
              <a:solidFill>
                <a:srgbClr val="000000"/>
              </a:solidFill>
              <a:prstDash val="solid"/>
              <a:round/>
              <a:headEnd type="none" w="med" len="med"/>
              <a:tailEnd type="none" w="med" len="med"/>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lnSpc>
                  <a:spcPct val="115000"/>
                </a:lnSpc>
                <a:spcAft>
                  <a:spcPts val="999"/>
                </a:spcAft>
                <a:buSzPct val="25000"/>
              </a:pPr>
              <a:r>
                <a:rPr lang="en-US" sz="1000" b="1" dirty="0">
                  <a:solidFill>
                    <a:schemeClr val="dk1"/>
                  </a:solidFill>
                  <a:latin typeface="Calibri"/>
                  <a:ea typeface="Calibri"/>
                  <a:cs typeface="Calibri"/>
                  <a:sym typeface="Calibri"/>
                </a:rPr>
                <a:t>Reporter</a:t>
              </a:r>
            </a:p>
          </p:txBody>
        </p:sp>
        <p:sp>
          <p:nvSpPr>
            <p:cNvPr id="108" name="Shape 108"/>
            <p:cNvSpPr txBox="1"/>
            <p:nvPr/>
          </p:nvSpPr>
          <p:spPr>
            <a:xfrm>
              <a:off x="2379456" y="113288"/>
              <a:ext cx="2166796" cy="889775"/>
            </a:xfrm>
            <a:prstGeom prst="rect">
              <a:avLst/>
            </a:prstGeom>
            <a:noFill/>
            <a:ln>
              <a:noFill/>
            </a:ln>
          </p:spPr>
          <p:txBody>
            <a:bodyPr lIns="91425" tIns="45700" rIns="91425" bIns="45700" anchor="t" anchorCtr="0">
              <a:noAutofit/>
            </a:bodyPr>
            <a:lstStyle/>
            <a:p>
              <a:pPr algn="ctr">
                <a:buSzPct val="25000"/>
              </a:pPr>
              <a:r>
                <a:rPr lang="en-US" sz="1000" b="1" dirty="0">
                  <a:solidFill>
                    <a:schemeClr val="dk1"/>
                  </a:solidFill>
                  <a:latin typeface="Calibri"/>
                  <a:ea typeface="Calibri"/>
                  <a:cs typeface="Calibri"/>
                  <a:sym typeface="Calibri"/>
                </a:rPr>
                <a:t>DOK-1</a:t>
              </a:r>
            </a:p>
            <a:p>
              <a:pPr algn="ctr">
                <a:buSzPct val="25000"/>
              </a:pPr>
              <a:r>
                <a:rPr lang="en-US" sz="1000" b="1" i="1" dirty="0">
                  <a:solidFill>
                    <a:schemeClr val="dk1"/>
                  </a:solidFill>
                  <a:latin typeface="Calibri"/>
                  <a:ea typeface="Calibri"/>
                  <a:cs typeface="Calibri"/>
                  <a:sym typeface="Calibri"/>
                </a:rPr>
                <a:t>Recall - Reproduce</a:t>
              </a:r>
            </a:p>
          </p:txBody>
        </p:sp>
      </p:grpSp>
      <p:grpSp>
        <p:nvGrpSpPr>
          <p:cNvPr id="11" name="Group 10"/>
          <p:cNvGrpSpPr/>
          <p:nvPr/>
        </p:nvGrpSpPr>
        <p:grpSpPr>
          <a:xfrm rot="21207241">
            <a:off x="201378" y="7296032"/>
            <a:ext cx="2730390" cy="1089352"/>
            <a:chOff x="109517" y="6533762"/>
            <a:chExt cx="3090430" cy="1128965"/>
          </a:xfrm>
        </p:grpSpPr>
        <p:pic>
          <p:nvPicPr>
            <p:cNvPr id="1029" name="Picture 5" descr="C:\Users\SUSANR~1\AppData\Local\Temp\opened_book_pencil_writing_1600_clr_15069.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03" r="4298" b="12834"/>
            <a:stretch/>
          </p:blipFill>
          <p:spPr bwMode="auto">
            <a:xfrm>
              <a:off x="109517" y="6533762"/>
              <a:ext cx="3046196" cy="112896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8634" y="6698723"/>
              <a:ext cx="3081313" cy="669834"/>
            </a:xfrm>
            <a:prstGeom prst="rect">
              <a:avLst/>
            </a:prstGeom>
            <a:noFill/>
          </p:spPr>
          <p:txBody>
            <a:bodyPr wrap="square" rtlCol="0">
              <a:spAutoFit/>
            </a:bodyPr>
            <a:lstStyle/>
            <a:p>
              <a:pPr algn="ctr"/>
              <a:r>
                <a:rPr lang="en-US" dirty="0">
                  <a:latin typeface="Arial Black" panose="020B0A04020102020204" pitchFamily="34" charset="0"/>
                </a:rPr>
                <a:t>Record</a:t>
              </a:r>
            </a:p>
            <a:p>
              <a:pPr algn="ctr"/>
              <a:r>
                <a:rPr lang="en-US" dirty="0">
                  <a:latin typeface="Arial Black" panose="020B0A04020102020204" pitchFamily="34" charset="0"/>
                </a:rPr>
                <a:t>Final Notes</a:t>
              </a:r>
            </a:p>
          </p:txBody>
        </p:sp>
      </p:grpSp>
      <p:cxnSp>
        <p:nvCxnSpPr>
          <p:cNvPr id="7" name="Straight Connector 6"/>
          <p:cNvCxnSpPr/>
          <p:nvPr/>
        </p:nvCxnSpPr>
        <p:spPr>
          <a:xfrm>
            <a:off x="6372592" y="6368031"/>
            <a:ext cx="152400" cy="38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62297" y="4"/>
            <a:ext cx="752143" cy="1107996"/>
          </a:xfrm>
          <a:prstGeom prst="rect">
            <a:avLst/>
          </a:prstGeom>
          <a:noFill/>
        </p:spPr>
        <p:txBody>
          <a:bodyPr wrap="square" lIns="91398" tIns="45699" rIns="91398" bIns="45699">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a:ln w="50800"/>
                <a:solidFill>
                  <a:srgbClr val="00B0F0"/>
                </a:solidFill>
                <a:latin typeface="Calibri"/>
                <a:ea typeface="Calibri"/>
                <a:cs typeface="Calibri"/>
                <a:sym typeface="Calibri"/>
              </a:rPr>
              <a:t>T</a:t>
            </a:r>
            <a:endParaRPr lang="en-US" sz="6600" b="1" dirty="0">
              <a:ln w="50800"/>
              <a:solidFill>
                <a:srgbClr val="00B0F0"/>
              </a:solidFill>
            </a:endParaRPr>
          </a:p>
        </p:txBody>
      </p:sp>
      <p:sp>
        <p:nvSpPr>
          <p:cNvPr id="13" name="Down Arrow 12"/>
          <p:cNvSpPr/>
          <p:nvPr/>
        </p:nvSpPr>
        <p:spPr>
          <a:xfrm>
            <a:off x="7005259" y="8440228"/>
            <a:ext cx="306995" cy="557272"/>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p>
        </p:txBody>
      </p:sp>
      <p:sp>
        <p:nvSpPr>
          <p:cNvPr id="3" name="Rectangle 2"/>
          <p:cNvSpPr/>
          <p:nvPr/>
        </p:nvSpPr>
        <p:spPr>
          <a:xfrm>
            <a:off x="5314443" y="98397"/>
            <a:ext cx="2313672" cy="656875"/>
          </a:xfrm>
          <a:prstGeom prst="rect">
            <a:avLst/>
          </a:prstGeom>
        </p:spPr>
        <p:txBody>
          <a:bodyPr wrap="square" lIns="101846" tIns="50923" rIns="101846" bIns="50923">
            <a:spAutoFit/>
          </a:bodyPr>
          <a:lstStyle/>
          <a:p>
            <a:pPr lvl="0" algn="ctr">
              <a:buSzPct val="25000"/>
            </a:pPr>
            <a:r>
              <a:rPr lang="en-US" b="1" dirty="0">
                <a:solidFill>
                  <a:srgbClr val="C00000"/>
                </a:solidFill>
                <a:effectLst>
                  <a:outerShdw blurRad="38100" dist="38100" dir="2700000" algn="tl">
                    <a:srgbClr val="000000">
                      <a:alpha val="43137"/>
                    </a:srgbClr>
                  </a:outerShdw>
                </a:effectLst>
              </a:rPr>
              <a:t>Topic Introduction</a:t>
            </a:r>
          </a:p>
          <a:p>
            <a:pPr lvl="0" algn="ctr">
              <a:buSzPct val="25000"/>
            </a:pPr>
            <a:r>
              <a:rPr lang="en-US" b="1" dirty="0">
                <a:solidFill>
                  <a:srgbClr val="C00000"/>
                </a:solidFill>
                <a:effectLst>
                  <a:outerShdw blurRad="38100" dist="38100" dir="2700000" algn="tl">
                    <a:srgbClr val="000000">
                      <a:alpha val="43137"/>
                    </a:srgbClr>
                  </a:outerShdw>
                </a:effectLst>
              </a:rPr>
              <a:t>Lesson 1 – Part 1</a:t>
            </a:r>
          </a:p>
        </p:txBody>
      </p:sp>
      <p:sp>
        <p:nvSpPr>
          <p:cNvPr id="25" name="Right Arrow 24"/>
          <p:cNvSpPr/>
          <p:nvPr/>
        </p:nvSpPr>
        <p:spPr>
          <a:xfrm>
            <a:off x="4990676" y="6163060"/>
            <a:ext cx="558462" cy="640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en-US" dirty="0">
              <a:solidFill>
                <a:schemeClr val="tx1"/>
              </a:solidFill>
            </a:endParaRPr>
          </a:p>
        </p:txBody>
      </p:sp>
      <p:sp>
        <p:nvSpPr>
          <p:cNvPr id="8" name="Slide Number Placeholder 7"/>
          <p:cNvSpPr>
            <a:spLocks noGrp="1"/>
          </p:cNvSpPr>
          <p:nvPr>
            <p:ph type="sldNum" sz="quarter" idx="12"/>
          </p:nvPr>
        </p:nvSpPr>
        <p:spPr/>
        <p:txBody>
          <a:bodyPr/>
          <a:lstStyle/>
          <a:p>
            <a:fld id="{1A106AFE-017A-4B10-8C59-6A35C2B2E226}" type="slidenum">
              <a:rPr lang="en-US" smtClean="0"/>
              <a:t>8</a:t>
            </a:fld>
            <a:endParaRPr lang="en-US" dirty="0"/>
          </a:p>
        </p:txBody>
      </p:sp>
    </p:spTree>
    <p:extLst>
      <p:ext uri="{BB962C8B-B14F-4D97-AF65-F5344CB8AC3E}">
        <p14:creationId xmlns:p14="http://schemas.microsoft.com/office/powerpoint/2010/main" val="1969169151"/>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2958322"/>
              </p:ext>
            </p:extLst>
          </p:nvPr>
        </p:nvGraphicFramePr>
        <p:xfrm>
          <a:off x="211566" y="307521"/>
          <a:ext cx="7411283" cy="8753241"/>
        </p:xfrm>
        <a:graphic>
          <a:graphicData uri="http://schemas.openxmlformats.org/drawingml/2006/table">
            <a:tbl>
              <a:tblPr firstRow="1" bandRow="1">
                <a:tableStyleId>{5C22544A-7EE6-4342-B048-85BDC9FD1C3A}</a:tableStyleId>
              </a:tblPr>
              <a:tblGrid>
                <a:gridCol w="2629070"/>
                <a:gridCol w="881872"/>
                <a:gridCol w="1729709"/>
                <a:gridCol w="1068224"/>
                <a:gridCol w="1102408"/>
              </a:tblGrid>
              <a:tr h="370127">
                <a:tc gridSpan="2">
                  <a:txBody>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Grade 3  Level</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Topic Introduction</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1800" b="1" i="0" u="none" strike="noStrike" kern="1200" cap="none" spc="0" normalizeH="0" baseline="0" noProof="0" dirty="0" smtClean="0">
                          <a:ln>
                            <a:noFill/>
                          </a:ln>
                          <a:solidFill>
                            <a:srgbClr val="C00000"/>
                          </a:solidFill>
                          <a:effectLst/>
                          <a:uLnTx/>
                          <a:uFillTx/>
                          <a:latin typeface="+mn-lt"/>
                          <a:ea typeface="+mn-ea"/>
                          <a:cs typeface="+mn-cs"/>
                        </a:rPr>
                        <a:t>Lesson 1 – Part 1</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Please read the actual TBEAR lesson before beginning.</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smtClean="0">
                          <a:ln>
                            <a:noFill/>
                          </a:ln>
                          <a:solidFill>
                            <a:prstClr val="black"/>
                          </a:solidFill>
                          <a:effectLst/>
                          <a:uLnTx/>
                          <a:uFillTx/>
                          <a:latin typeface="+mn-lt"/>
                          <a:ea typeface="+mn-ea"/>
                          <a:cs typeface="+mn-cs"/>
                        </a:rPr>
                        <a:t>Essential Question</a:t>
                      </a:r>
                      <a:r>
                        <a:rPr kumimoji="0" lang="en-US" sz="1050" b="0" i="0" u="none" strike="noStrike" kern="1200" cap="none" spc="0" normalizeH="0" baseline="0" noProof="0" dirty="0" smtClean="0">
                          <a:ln>
                            <a:noFill/>
                          </a:ln>
                          <a:solidFill>
                            <a:prstClr val="black"/>
                          </a:solidFill>
                          <a:effectLst/>
                          <a:uLnTx/>
                          <a:uFillTx/>
                          <a:latin typeface="+mn-lt"/>
                          <a:ea typeface="+mn-ea"/>
                          <a:cs typeface="+mn-cs"/>
                        </a:rPr>
                        <a:t>:  How do third grade students identify the Topic of a text?</a:t>
                      </a:r>
                    </a:p>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400" b="0" i="0" u="none" strike="noStrike" kern="1200" cap="none" spc="0" normalizeH="0" baseline="0" noProof="0" dirty="0" smtClean="0">
                          <a:ln>
                            <a:noFill/>
                          </a:ln>
                          <a:solidFill>
                            <a:srgbClr val="C00000"/>
                          </a:solidFill>
                          <a:effectLst/>
                          <a:uLnTx/>
                          <a:uFillTx/>
                          <a:latin typeface="+mn-lt"/>
                          <a:ea typeface="+mn-ea"/>
                          <a:cs typeface="+mn-cs"/>
                        </a:rPr>
                        <a:t>T – Part 1: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Standard RI.1, W.2a</a:t>
                      </a:r>
                    </a:p>
                    <a:p>
                      <a:pPr marL="0" marR="0" lvl="0" indent="0" algn="l" defTabSz="685800" rtl="0" eaLnBrk="1" fontAlgn="auto" latinLnBrk="0" hangingPunct="1">
                        <a:lnSpc>
                          <a:spcPct val="100000"/>
                        </a:lnSpc>
                        <a:spcBef>
                          <a:spcPts val="0"/>
                        </a:spcBef>
                        <a:spcAft>
                          <a:spcPts val="0"/>
                        </a:spcAft>
                        <a:buClrTx/>
                        <a:buSzPct val="25000"/>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Student Objective/Assessment Criteria:</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identify the Topic of a paragraph or a text.  </a:t>
                      </a:r>
                    </a:p>
                    <a:p>
                      <a:pPr marL="0" marR="0" lvl="0" indent="0" algn="l" defTabSz="685800" rtl="0" eaLnBrk="1" fontAlgn="auto" latinLnBrk="0" hangingPunct="1">
                        <a:lnSpc>
                          <a:spcPct val="100000"/>
                        </a:lnSpc>
                        <a:spcBef>
                          <a:spcPts val="0"/>
                        </a:spcBef>
                        <a:spcAft>
                          <a:spcPts val="0"/>
                        </a:spcAft>
                        <a:buClr>
                          <a:prstClr val="black"/>
                        </a:buClr>
                        <a:buSzPct val="100000"/>
                        <a:buFont typeface="Arial"/>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 can explain how I identified the Topic of a paragraph or text.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a:txBody>
                    <a:bodyPr/>
                    <a:lstStyle/>
                    <a:p>
                      <a:pPr marL="0" marR="0" lvl="0" indent="58738" algn="ctr" defTabSz="6858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Standards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sz="1600" b="1" dirty="0" smtClean="0"/>
                        <a:t>Essential Skills</a:t>
                      </a:r>
                      <a:r>
                        <a:rPr lang="en-US" sz="1600" b="1" baseline="0" dirty="0" smtClean="0"/>
                        <a:t> and Concepts</a:t>
                      </a:r>
                      <a:endParaRPr lang="en-US" sz="16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algn="ctr"/>
                      <a:r>
                        <a:rPr lang="en-US" b="1" dirty="0" smtClean="0"/>
                        <a:t>Vocabulary</a:t>
                      </a:r>
                      <a:endParaRPr lang="en-US"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26182">
                <a:tc rowSpan="2">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CCSS.ELA-LITERACY.RI.3.1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1</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questions to demonstrate understanding of a text, referring explicitly to the text as the basis for the answers.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in order to identify the Topic of a text.</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chemeClr val="tx1"/>
                          </a:solidFill>
                          <a:effectLst/>
                          <a:uLnTx/>
                          <a:uFillTx/>
                          <a:latin typeface="+mn-lt"/>
                          <a:ea typeface="+mn-ea"/>
                          <a:cs typeface="+mn-cs"/>
                        </a:rPr>
                        <a:t>Note:  The term Main Topic is replaced in grade 3 with just the term Topic.  </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reading  a text for information to identify the Topic, students need to be able to…</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number each paragraph or section of a text.</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ask and answer who and what questions about a Topic, referring explicitly to the text (this means providing textual evidence).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use informational text features (headings, title, etc.…) when needed to ask and answer questions about a Topic.</a:t>
                      </a:r>
                      <a:r>
                        <a:rPr kumimoji="0" lang="en-US" sz="1000" b="0" i="0" u="sng"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This is the first year students are asked to explicitly refer to the text (evidence).</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rowSpan="2" hMerge="1">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smtClean="0">
                        <a:ln>
                          <a:noFill/>
                        </a:ln>
                        <a:solidFill>
                          <a:srgbClr val="C00000"/>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Academic</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US" sz="900" b="1" dirty="0" smtClean="0"/>
                        <a:t>Cognates</a:t>
                      </a:r>
                      <a:endParaRPr lang="en-US" sz="900" b="1"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111267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115888" indent="-115888">
                        <a:buFont typeface="Arial" panose="020B0604020202020204" pitchFamily="34" charset="0"/>
                        <a:buChar char="•"/>
                      </a:pPr>
                      <a:r>
                        <a:rPr lang="en-US" sz="900" dirty="0" smtClean="0">
                          <a:solidFill>
                            <a:schemeClr val="tx1"/>
                          </a:solidFill>
                        </a:rPr>
                        <a:t>key details</a:t>
                      </a:r>
                    </a:p>
                    <a:p>
                      <a:pPr marL="115888" indent="-115888">
                        <a:buFont typeface="Arial" panose="020B0604020202020204" pitchFamily="34" charset="0"/>
                        <a:buChar char="•"/>
                      </a:pPr>
                      <a:r>
                        <a:rPr lang="en-US" sz="900" dirty="0" smtClean="0">
                          <a:solidFill>
                            <a:schemeClr val="tx1"/>
                          </a:solidFill>
                        </a:rPr>
                        <a:t>question</a:t>
                      </a:r>
                    </a:p>
                    <a:p>
                      <a:pPr marL="115888" indent="-115888">
                        <a:buFont typeface="Arial" panose="020B0604020202020204" pitchFamily="34" charset="0"/>
                        <a:buChar char="•"/>
                      </a:pPr>
                      <a:r>
                        <a:rPr lang="en-US" sz="900" dirty="0" smtClean="0">
                          <a:solidFill>
                            <a:schemeClr val="tx1"/>
                          </a:solidFill>
                        </a:rPr>
                        <a:t>ask</a:t>
                      </a:r>
                    </a:p>
                    <a:p>
                      <a:pPr marL="115888" indent="-115888">
                        <a:buFont typeface="Arial" panose="020B0604020202020204" pitchFamily="34" charset="0"/>
                        <a:buChar char="•"/>
                      </a:pPr>
                      <a:r>
                        <a:rPr lang="en-US" sz="900" dirty="0" smtClean="0">
                          <a:solidFill>
                            <a:schemeClr val="tx1"/>
                          </a:solidFill>
                        </a:rPr>
                        <a:t>answer</a:t>
                      </a:r>
                    </a:p>
                    <a:p>
                      <a:pPr marL="112713" indent="-112713">
                        <a:buFont typeface="Arial" panose="020B0604020202020204" pitchFamily="34" charset="0"/>
                        <a:buChar char="•"/>
                      </a:pPr>
                      <a:r>
                        <a:rPr lang="en-US" sz="900" dirty="0" smtClean="0">
                          <a:solidFill>
                            <a:schemeClr val="tx1"/>
                          </a:solidFill>
                        </a:rPr>
                        <a:t>topic</a:t>
                      </a:r>
                    </a:p>
                    <a:p>
                      <a:pPr marL="112713" indent="-112713">
                        <a:buFont typeface="Arial" panose="020B0604020202020204" pitchFamily="34" charset="0"/>
                        <a:buChar char="•"/>
                      </a:pPr>
                      <a:r>
                        <a:rPr lang="en-US" sz="900" dirty="0" smtClean="0">
                          <a:solidFill>
                            <a:schemeClr val="tx1"/>
                          </a:solidFill>
                        </a:rPr>
                        <a:t>text features</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explicitly</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text</a:t>
                      </a:r>
                    </a:p>
                    <a:p>
                      <a:pPr marL="112713" marR="0" lvl="0" indent="-112713"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smtClean="0">
                          <a:ln>
                            <a:noFill/>
                          </a:ln>
                          <a:solidFill>
                            <a:prstClr val="black"/>
                          </a:solidFill>
                          <a:effectLst/>
                          <a:uLnTx/>
                          <a:uFillTx/>
                          <a:latin typeface="+mn-lt"/>
                          <a:ea typeface="+mn-ea"/>
                          <a:cs typeface="+mn-cs"/>
                        </a:rPr>
                        <a:t>topic</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0" indent="0">
                        <a:buFont typeface="Arial" panose="020B0604020202020204" pitchFamily="34" charset="0"/>
                        <a:buNone/>
                      </a:pPr>
                      <a:endParaRPr lang="es-ES_tradnl" sz="900" noProof="0" dirty="0" smtClean="0">
                        <a:solidFill>
                          <a:schemeClr val="tx1"/>
                        </a:solidFill>
                      </a:endParaRPr>
                    </a:p>
                    <a:p>
                      <a:pPr marL="171450" indent="-171450">
                        <a:buFont typeface="Arial" panose="020B0604020202020204" pitchFamily="34" charset="0"/>
                        <a:buChar char="•"/>
                      </a:pPr>
                      <a:r>
                        <a:rPr lang="es-ES_tradnl" sz="900" noProof="0" dirty="0" smtClean="0">
                          <a:solidFill>
                            <a:schemeClr val="tx1"/>
                          </a:solidFill>
                        </a:rPr>
                        <a:t>tópico</a:t>
                      </a:r>
                    </a:p>
                    <a:p>
                      <a:pPr marL="171450" indent="-171450">
                        <a:buFont typeface="Arial" panose="020B0604020202020204" pitchFamily="34" charset="0"/>
                        <a:buChar char="•"/>
                      </a:pPr>
                      <a:r>
                        <a:rPr lang="es-ES_tradnl" sz="900" noProof="0" dirty="0" smtClean="0">
                          <a:solidFill>
                            <a:schemeClr val="tx1"/>
                          </a:solidFill>
                        </a:rPr>
                        <a:t>_</a:t>
                      </a:r>
                      <a:r>
                        <a:rPr lang="es-ES_tradnl" sz="900" baseline="0" noProof="0" dirty="0" smtClean="0">
                          <a:solidFill>
                            <a:schemeClr val="tx1"/>
                          </a:solidFill>
                        </a:rPr>
                        <a:t> texto</a:t>
                      </a:r>
                    </a:p>
                    <a:p>
                      <a:pPr marL="171450" indent="-171450">
                        <a:buFont typeface="Arial" panose="020B0604020202020204" pitchFamily="34" charset="0"/>
                        <a:buChar char="•"/>
                      </a:pPr>
                      <a:r>
                        <a:rPr lang="es-ES_tradnl" sz="900" baseline="0" noProof="0" dirty="0" smtClean="0">
                          <a:solidFill>
                            <a:schemeClr val="tx1"/>
                          </a:solidFill>
                        </a:rPr>
                        <a:t>explícitamente</a:t>
                      </a:r>
                    </a:p>
                    <a:p>
                      <a:pPr marL="171450" indent="-171450">
                        <a:buFont typeface="Arial" panose="020B0604020202020204" pitchFamily="34" charset="0"/>
                        <a:buChar char="•"/>
                      </a:pPr>
                      <a:r>
                        <a:rPr lang="es-ES_tradnl" sz="900" baseline="0" noProof="0" dirty="0" smtClean="0">
                          <a:solidFill>
                            <a:schemeClr val="tx1"/>
                          </a:solidFill>
                        </a:rPr>
                        <a:t>texto</a:t>
                      </a:r>
                    </a:p>
                    <a:p>
                      <a:pPr marL="171450" indent="-171450">
                        <a:buFont typeface="Arial" panose="020B0604020202020204" pitchFamily="34" charset="0"/>
                        <a:buChar char="•"/>
                      </a:pPr>
                      <a:r>
                        <a:rPr lang="es-ES_tradnl" sz="900" baseline="0" noProof="0" dirty="0" smtClean="0">
                          <a:solidFill>
                            <a:schemeClr val="tx1"/>
                          </a:solidFill>
                        </a:rPr>
                        <a:t>tópico</a:t>
                      </a:r>
                      <a:endParaRPr lang="es-ES_tradnl" sz="900" noProof="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370127">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READ TO WRITE</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CCSS.ELA-LITERACY.W.3.2a (focus)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glow rad="101600">
                              <a:srgbClr val="FFFF00">
                                <a:alpha val="60000"/>
                              </a:srgbClr>
                            </a:glow>
                          </a:effectLst>
                          <a:uLnTx/>
                          <a:uFillTx/>
                          <a:latin typeface="+mn-lt"/>
                          <a:ea typeface="+mn-ea"/>
                          <a:cs typeface="+mn-cs"/>
                        </a:rPr>
                        <a:t>ELP ST. 3</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mn-ea"/>
                          <a:cs typeface="+mn-cs"/>
                        </a:rPr>
                        <a:t>W.3.2.a</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 Introduce a topic and group related information together; include illustrations when useful to aiding comprehension.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65000"/>
                            </a:schemeClr>
                          </a:solidFill>
                          <a:effectLst/>
                          <a:uLnTx/>
                          <a:uFillTx/>
                          <a:latin typeface="+mn-lt"/>
                          <a:ea typeface="+mn-ea"/>
                          <a:cs typeface="+mn-cs"/>
                        </a:rPr>
                        <a:t>W.3.2.b Develop the topic with facts, definitions, and details.</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65000"/>
                            </a:schemeClr>
                          </a:solidFill>
                          <a:effectLst/>
                          <a:uLnTx/>
                          <a:uFillTx/>
                          <a:latin typeface="+mn-lt"/>
                          <a:ea typeface="+mn-ea"/>
                          <a:cs typeface="+mn-cs"/>
                        </a:rPr>
                        <a:t>W.3.2.c Use linking words and phrases (e.g., also, another, and, more, but) to connect ideas within categories of information.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bg1">
                              <a:lumMod val="65000"/>
                            </a:schemeClr>
                          </a:solidFill>
                          <a:effectLst/>
                          <a:uLnTx/>
                          <a:uFillTx/>
                          <a:latin typeface="+mn-lt"/>
                          <a:ea typeface="+mn-ea"/>
                          <a:cs typeface="+mn-cs"/>
                        </a:rPr>
                        <a:t>W.3.2.d  Provide a concluding statement or section.</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smtClean="0">
                          <a:ln>
                            <a:noFill/>
                          </a:ln>
                          <a:solidFill>
                            <a:schemeClr val="tx1"/>
                          </a:solidFill>
                          <a:effectLst/>
                          <a:uLnTx/>
                          <a:uFillTx/>
                          <a:latin typeface="+mn-lt"/>
                          <a:ea typeface="+mn-ea"/>
                          <a:cs typeface="+mn-cs"/>
                        </a:rPr>
                        <a:t>The TBEAR connection: </a:t>
                      </a: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In order to demonstrate that students can identify the Topic of a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mn-cs"/>
                        </a:rPr>
                        <a:t>When writing to demonstrate the ability  to identify the Topic; students need to be able to….</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1"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find related information about the Topic.</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begin to group related information about the Topic (in a graphic organizer – including illustrations when applicable).</a:t>
                      </a:r>
                    </a:p>
                    <a:p>
                      <a:pPr marL="171450" marR="0" lvl="0" indent="-171450" algn="l" defTabSz="77724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Introduce the topic in a complete sentence, explaining how they identified the topic (i.e., “Based on the information I’ve grouped in the graphic organizer, I can tell that the Topic of the text is ______.”).</a:t>
                      </a:r>
                    </a:p>
                    <a:p>
                      <a:pPr marL="0" marR="0" lvl="0" indent="0" algn="l" defTabSz="77724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77724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mn-cs"/>
                        </a:rPr>
                        <a:t>Note:  Third grade students are </a:t>
                      </a:r>
                      <a:r>
                        <a:rPr kumimoji="0" lang="en-US" sz="900" b="1" i="1" u="none" strike="noStrike" kern="1200" cap="none" spc="0" normalizeH="0" baseline="0" noProof="0" dirty="0" smtClean="0">
                          <a:ln>
                            <a:noFill/>
                          </a:ln>
                          <a:solidFill>
                            <a:prstClr val="black"/>
                          </a:solidFill>
                          <a:effectLst/>
                          <a:uLnTx/>
                          <a:uFillTx/>
                          <a:latin typeface="+mn-lt"/>
                          <a:ea typeface="+mn-ea"/>
                          <a:cs typeface="+mn-cs"/>
                        </a:rPr>
                        <a:t>introducing</a:t>
                      </a:r>
                      <a:r>
                        <a:rPr kumimoji="0" lang="en-US" sz="900" b="0" i="1" u="none" strike="noStrike" kern="1200" cap="none" spc="0" normalizeH="0" baseline="0" noProof="0" dirty="0" smtClean="0">
                          <a:ln>
                            <a:noFill/>
                          </a:ln>
                          <a:solidFill>
                            <a:prstClr val="black"/>
                          </a:solidFill>
                          <a:effectLst/>
                          <a:uLnTx/>
                          <a:uFillTx/>
                          <a:latin typeface="+mn-lt"/>
                          <a:ea typeface="+mn-ea"/>
                          <a:cs typeface="+mn-cs"/>
                        </a:rPr>
                        <a:t> a Topic (grade 2) as well as  grouping information together that relates to the Topic.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112713" indent="-112713">
                        <a:buFont typeface="Arial" panose="020B0604020202020204" pitchFamily="34" charset="0"/>
                        <a:buChar char="•"/>
                      </a:pPr>
                      <a:r>
                        <a:rPr lang="en-US" sz="900" dirty="0" smtClean="0">
                          <a:solidFill>
                            <a:schemeClr val="tx1"/>
                          </a:solidFill>
                        </a:rPr>
                        <a:t>related</a:t>
                      </a:r>
                    </a:p>
                    <a:p>
                      <a:pPr marL="112713" indent="-112713">
                        <a:buFont typeface="Arial" panose="020B0604020202020204" pitchFamily="34" charset="0"/>
                        <a:buChar char="•"/>
                      </a:pPr>
                      <a:r>
                        <a:rPr lang="en-US" sz="900" dirty="0" smtClean="0">
                          <a:solidFill>
                            <a:schemeClr val="tx1"/>
                          </a:solidFill>
                        </a:rPr>
                        <a:t>topic</a:t>
                      </a:r>
                    </a:p>
                    <a:p>
                      <a:pPr marL="112713" indent="-112713">
                        <a:buFont typeface="Arial" panose="020B0604020202020204" pitchFamily="34" charset="0"/>
                        <a:buChar char="•"/>
                      </a:pPr>
                      <a:r>
                        <a:rPr lang="en-US" sz="900" dirty="0" smtClean="0">
                          <a:solidFill>
                            <a:schemeClr val="tx1"/>
                          </a:solidFill>
                        </a:rPr>
                        <a:t>group</a:t>
                      </a:r>
                    </a:p>
                    <a:p>
                      <a:pPr marL="112713" indent="-112713">
                        <a:buFont typeface="Arial" panose="020B0604020202020204" pitchFamily="34" charset="0"/>
                        <a:buChar char="•"/>
                      </a:pPr>
                      <a:r>
                        <a:rPr lang="en-US" sz="900" dirty="0" smtClean="0">
                          <a:solidFill>
                            <a:schemeClr val="tx1"/>
                          </a:solidFill>
                        </a:rPr>
                        <a:t>information</a:t>
                      </a:r>
                    </a:p>
                    <a:p>
                      <a:pPr marL="112713" indent="-112713">
                        <a:buFont typeface="Arial" panose="020B0604020202020204" pitchFamily="34" charset="0"/>
                        <a:buChar char="•"/>
                      </a:pPr>
                      <a:r>
                        <a:rPr lang="en-US" sz="900" dirty="0" smtClean="0">
                          <a:solidFill>
                            <a:schemeClr val="tx1"/>
                          </a:solidFill>
                        </a:rPr>
                        <a:t>illustrations</a:t>
                      </a:r>
                    </a:p>
                    <a:p>
                      <a:pPr marL="112713" indent="-112713">
                        <a:buFont typeface="Arial" panose="020B0604020202020204" pitchFamily="34" charset="0"/>
                        <a:buChar char="•"/>
                      </a:pPr>
                      <a:r>
                        <a:rPr lang="en-US" sz="900" dirty="0" smtClean="0">
                          <a:solidFill>
                            <a:schemeClr val="tx1"/>
                          </a:solidFill>
                        </a:rPr>
                        <a:t>aiding</a:t>
                      </a:r>
                    </a:p>
                    <a:p>
                      <a:pPr marL="112713" indent="-112713">
                        <a:buFont typeface="Arial" panose="020B0604020202020204" pitchFamily="34" charset="0"/>
                        <a:buChar char="•"/>
                      </a:pPr>
                      <a:r>
                        <a:rPr lang="en-US" sz="900" dirty="0" smtClean="0">
                          <a:solidFill>
                            <a:schemeClr val="tx1"/>
                          </a:solidFill>
                        </a:rPr>
                        <a:t>comprehension</a:t>
                      </a:r>
                      <a:endParaRPr lang="en-US" sz="9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s-ES_tradnl" sz="900" noProof="0" dirty="0" smtClean="0">
                          <a:solidFill>
                            <a:schemeClr val="tx1"/>
                          </a:solidFill>
                        </a:rPr>
                        <a:t>relacionado</a:t>
                      </a:r>
                    </a:p>
                    <a:p>
                      <a:pPr marL="285750" indent="-285750">
                        <a:buFont typeface="Arial" panose="020B0604020202020204" pitchFamily="34" charset="0"/>
                        <a:buChar char="•"/>
                      </a:pPr>
                      <a:r>
                        <a:rPr lang="es-ES_tradnl" sz="900" noProof="0" dirty="0" smtClean="0">
                          <a:solidFill>
                            <a:schemeClr val="tx1"/>
                          </a:solidFill>
                        </a:rPr>
                        <a:t>tópico</a:t>
                      </a:r>
                    </a:p>
                    <a:p>
                      <a:pPr marL="285750" indent="-285750">
                        <a:buFont typeface="Arial" panose="020B0604020202020204" pitchFamily="34" charset="0"/>
                        <a:buChar char="•"/>
                      </a:pPr>
                      <a:r>
                        <a:rPr lang="es-ES_tradnl" sz="900" noProof="0" dirty="0" smtClean="0">
                          <a:solidFill>
                            <a:schemeClr val="tx1"/>
                          </a:solidFill>
                        </a:rPr>
                        <a:t>grupo</a:t>
                      </a:r>
                    </a:p>
                    <a:p>
                      <a:pPr marL="285750" indent="-285750">
                        <a:buFont typeface="Arial" panose="020B0604020202020204" pitchFamily="34" charset="0"/>
                        <a:buChar char="•"/>
                      </a:pPr>
                      <a:r>
                        <a:rPr lang="es-ES_tradnl" sz="900" noProof="0" dirty="0" smtClean="0">
                          <a:solidFill>
                            <a:schemeClr val="tx1"/>
                          </a:solidFill>
                        </a:rPr>
                        <a:t>información</a:t>
                      </a:r>
                    </a:p>
                    <a:p>
                      <a:pPr marL="285750" indent="-285750">
                        <a:buFont typeface="Arial" panose="020B0604020202020204" pitchFamily="34" charset="0"/>
                        <a:buChar char="•"/>
                      </a:pPr>
                      <a:r>
                        <a:rPr lang="es-ES_tradnl" sz="900" noProof="0" dirty="0" smtClean="0">
                          <a:solidFill>
                            <a:schemeClr val="tx1"/>
                          </a:solidFill>
                        </a:rPr>
                        <a:t>ilustraciones</a:t>
                      </a:r>
                    </a:p>
                    <a:p>
                      <a:pPr marL="285750" indent="-285750">
                        <a:buFont typeface="Arial" panose="020B0604020202020204" pitchFamily="34" charset="0"/>
                        <a:buChar char="•"/>
                      </a:pPr>
                      <a:endParaRPr lang="es-ES_tradnl" sz="900" noProof="0" dirty="0" smtClean="0">
                        <a:solidFill>
                          <a:schemeClr val="tx1"/>
                        </a:solidFill>
                      </a:endParaRPr>
                    </a:p>
                    <a:p>
                      <a:pPr marL="285750" indent="-285750">
                        <a:buFont typeface="Arial" panose="020B0604020202020204" pitchFamily="34" charset="0"/>
                        <a:buChar char="•"/>
                      </a:pPr>
                      <a:r>
                        <a:rPr lang="es-ES_tradnl" sz="900" noProof="0" dirty="0" smtClean="0">
                          <a:solidFill>
                            <a:schemeClr val="tx1"/>
                          </a:solidFill>
                        </a:rPr>
                        <a:t>comprensión</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r>
              <a:tr h="235192">
                <a:tc gridSpan="2">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00000"/>
                          </a:solidFill>
                          <a:effectLst/>
                          <a:uLnTx/>
                          <a:uFillTx/>
                          <a:latin typeface="+mn-lt"/>
                          <a:ea typeface="+mn-ea"/>
                          <a:cs typeface="+mn-cs"/>
                        </a:rPr>
                        <a:t>Read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to Write Strategies in TBEAR</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ctr"/>
                      <a:r>
                        <a:rPr lang="en-US" sz="1200" b="1" dirty="0" smtClean="0"/>
                        <a:t>In </a:t>
                      </a:r>
                      <a:r>
                        <a:rPr lang="en-US" sz="1200" b="1" dirty="0" smtClean="0">
                          <a:solidFill>
                            <a:srgbClr val="C00000"/>
                          </a:solidFill>
                        </a:rPr>
                        <a:t>3</a:t>
                      </a:r>
                      <a:r>
                        <a:rPr lang="en-US" sz="1200" b="1" baseline="30000" dirty="0" smtClean="0">
                          <a:solidFill>
                            <a:srgbClr val="C00000"/>
                          </a:solidFill>
                        </a:rPr>
                        <a:t>rd</a:t>
                      </a:r>
                      <a:r>
                        <a:rPr lang="en-US" sz="1200" b="1" dirty="0" smtClean="0">
                          <a:solidFill>
                            <a:srgbClr val="C00000"/>
                          </a:solidFill>
                        </a:rPr>
                        <a:t> </a:t>
                      </a:r>
                      <a:r>
                        <a:rPr lang="en-US" sz="1200" b="1" dirty="0" smtClean="0"/>
                        <a:t>grade students should be able to..</a:t>
                      </a:r>
                      <a:endParaRPr lang="en-US" sz="1200" b="1" dirty="0"/>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4">
                        <a:lumMod val="20000"/>
                        <a:lumOff val="80000"/>
                      </a:schemeClr>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370127">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What I Know and What is New (2 column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what do you know from the text? (K) What is new? (N)</a:t>
                      </a:r>
                    </a:p>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identify where the K/N vocabulary  is found (explicitly) in the text.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r>
              <a:tr h="137161">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Tally Chart</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find again and again words and be able to tally them independently.</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79546">
                <a:tc gridSpan="2">
                  <a:txBody>
                    <a:bodyPr/>
                    <a:lstStyle/>
                    <a:p>
                      <a:pPr marL="171450" marR="0" lvl="0" indent="-171450"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TBEAR Student Record Notes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173038" marR="0" lvl="0" indent="-173038" algn="l" defTabSz="77724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write the topic of the text (2-3 words) on the TBEAR graphic organizer.</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740254">
                <a:tc gridSpan="5">
                  <a:txBody>
                    <a:bodyPr/>
                    <a:lstStyle/>
                    <a:p>
                      <a:r>
                        <a:rPr lang="en-US" sz="1000" b="1" dirty="0" smtClean="0">
                          <a:solidFill>
                            <a:schemeClr val="tx1"/>
                          </a:solidFill>
                        </a:rPr>
                        <a:t>From</a:t>
                      </a:r>
                      <a:r>
                        <a:rPr lang="en-US" sz="1000" b="1" baseline="0" dirty="0" smtClean="0">
                          <a:solidFill>
                            <a:schemeClr val="tx1"/>
                          </a:solidFill>
                        </a:rPr>
                        <a:t> the Field</a:t>
                      </a:r>
                      <a:r>
                        <a:rPr lang="en-US" sz="1000" baseline="0" dirty="0" smtClean="0">
                          <a:solidFill>
                            <a:schemeClr val="tx1"/>
                          </a:solidFill>
                        </a:rPr>
                        <a:t>… </a:t>
                      </a:r>
                    </a:p>
                    <a:p>
                      <a:pPr marL="171450" indent="-171450">
                        <a:buFont typeface="Wingdings" panose="05000000000000000000" pitchFamily="2" charset="2"/>
                        <a:buChar char="ü"/>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Topic Tally – provide illustrations after tally words are identified on the topic tally.</a:t>
                      </a:r>
                      <a:endParaRPr lang="en-US" sz="1000" baseline="0" dirty="0" smtClean="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CBAC3556-5FAF-4CEF-BDF2-3BC833A9967C}" type="slidenum">
              <a:rPr lang="en-US" smtClean="0"/>
              <a:t>9</a:t>
            </a:fld>
            <a:endParaRPr lang="en-US" dirty="0"/>
          </a:p>
        </p:txBody>
      </p:sp>
      <p:sp>
        <p:nvSpPr>
          <p:cNvPr id="5" name="Date Placeholder 4"/>
          <p:cNvSpPr>
            <a:spLocks noGrp="1"/>
          </p:cNvSpPr>
          <p:nvPr>
            <p:ph type="dt" sz="half" idx="10"/>
          </p:nvPr>
        </p:nvSpPr>
        <p:spPr/>
        <p:txBody>
          <a:bodyPr/>
          <a:lstStyle/>
          <a:p>
            <a:r>
              <a:rPr lang="en-US" smtClean="0"/>
              <a:t>10/10/2016</a:t>
            </a:r>
            <a:endParaRPr lang="en-US" dirty="0"/>
          </a:p>
        </p:txBody>
      </p:sp>
    </p:spTree>
    <p:extLst>
      <p:ext uri="{BB962C8B-B14F-4D97-AF65-F5344CB8AC3E}">
        <p14:creationId xmlns:p14="http://schemas.microsoft.com/office/powerpoint/2010/main" val="421468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4717</TotalTime>
  <Words>19899</Words>
  <Application>Microsoft Office PowerPoint</Application>
  <PresentationFormat>Custom</PresentationFormat>
  <Paragraphs>2578</Paragraphs>
  <Slides>40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Anton</vt:lpstr>
      <vt:lpstr>Arial</vt:lpstr>
      <vt:lpstr>Arial Black</vt:lpstr>
      <vt:lpstr>Calibri</vt:lpstr>
      <vt:lpstr>Calibri Light</vt:lpstr>
      <vt:lpstr>Garamond</vt:lpstr>
      <vt:lpstr>Lucida Handwriting</vt:lpstr>
      <vt:lpstr>MV Boli</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329</cp:revision>
  <cp:lastPrinted>2016-10-10T17:34:57Z</cp:lastPrinted>
  <dcterms:created xsi:type="dcterms:W3CDTF">2016-06-27T18:19:10Z</dcterms:created>
  <dcterms:modified xsi:type="dcterms:W3CDTF">2016-10-10T18:25:36Z</dcterms:modified>
</cp:coreProperties>
</file>