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72" r:id="rId3"/>
    <p:sldId id="292" r:id="rId4"/>
    <p:sldId id="273" r:id="rId5"/>
    <p:sldId id="274" r:id="rId6"/>
    <p:sldId id="275" r:id="rId7"/>
    <p:sldId id="276" r:id="rId8"/>
    <p:sldId id="293" r:id="rId9"/>
    <p:sldId id="278" r:id="rId10"/>
    <p:sldId id="256" r:id="rId11"/>
    <p:sldId id="279" r:id="rId12"/>
    <p:sldId id="257" r:id="rId13"/>
    <p:sldId id="280" r:id="rId14"/>
    <p:sldId id="258" r:id="rId15"/>
    <p:sldId id="281" r:id="rId16"/>
    <p:sldId id="259" r:id="rId17"/>
    <p:sldId id="282" r:id="rId18"/>
    <p:sldId id="260" r:id="rId19"/>
    <p:sldId id="283" r:id="rId20"/>
    <p:sldId id="284" r:id="rId21"/>
    <p:sldId id="294" r:id="rId22"/>
    <p:sldId id="261" r:id="rId23"/>
    <p:sldId id="285" r:id="rId24"/>
    <p:sldId id="262" r:id="rId25"/>
    <p:sldId id="286" r:id="rId26"/>
    <p:sldId id="264" r:id="rId27"/>
    <p:sldId id="287" r:id="rId28"/>
    <p:sldId id="291" r:id="rId29"/>
    <p:sldId id="295" r:id="rId30"/>
    <p:sldId id="263" r:id="rId31"/>
    <p:sldId id="265" r:id="rId32"/>
    <p:sldId id="296" r:id="rId33"/>
    <p:sldId id="288" r:id="rId34"/>
    <p:sldId id="289" r:id="rId35"/>
    <p:sldId id="297" r:id="rId36"/>
    <p:sldId id="266" r:id="rId37"/>
    <p:sldId id="267" r:id="rId38"/>
    <p:sldId id="298" r:id="rId39"/>
    <p:sldId id="290" r:id="rId40"/>
    <p:sldId id="268" r:id="rId41"/>
    <p:sldId id="269" r:id="rId4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94622" autoAdjust="0"/>
  </p:normalViewPr>
  <p:slideViewPr>
    <p:cSldViewPr snapToGrid="0">
      <p:cViewPr varScale="1">
        <p:scale>
          <a:sx n="72" d="100"/>
          <a:sy n="72" d="100"/>
        </p:scale>
        <p:origin x="2046"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8F3ED38-6750-4357-A584-9E66337934D0}" type="datetimeFigureOut">
              <a:rPr lang="en-US" smtClean="0"/>
              <a:t>10/10/2016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684A6A3-3D08-4EF7-96CA-BE4AB696D5D4}" type="slidenum">
              <a:rPr lang="en-US" smtClean="0"/>
              <a:t>‹#›</a:t>
            </a:fld>
            <a:endParaRPr lang="en-US" dirty="0"/>
          </a:p>
        </p:txBody>
      </p:sp>
    </p:spTree>
    <p:extLst>
      <p:ext uri="{BB962C8B-B14F-4D97-AF65-F5344CB8AC3E}">
        <p14:creationId xmlns:p14="http://schemas.microsoft.com/office/powerpoint/2010/main" val="3699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84A6A3-3D08-4EF7-96CA-BE4AB696D5D4}" type="slidenum">
              <a:rPr lang="en-US" smtClean="0"/>
              <a:t>1</a:t>
            </a:fld>
            <a:endParaRPr lang="en-US" dirty="0"/>
          </a:p>
        </p:txBody>
      </p:sp>
    </p:spTree>
    <p:extLst>
      <p:ext uri="{BB962C8B-B14F-4D97-AF65-F5344CB8AC3E}">
        <p14:creationId xmlns:p14="http://schemas.microsoft.com/office/powerpoint/2010/main" val="132754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4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1.  Do the Topic Tally chart as before</a:t>
            </a:r>
            <a:r>
              <a:rPr lang="en-US" baseline="0" dirty="0" smtClean="0"/>
              <a:t> ( identifying which word has the most tallies).</a:t>
            </a:r>
          </a:p>
          <a:p>
            <a:pPr marL="228600" indent="-228600">
              <a:buAutoNum type="arabicPeriod" startAt="2"/>
            </a:pPr>
            <a:r>
              <a:rPr lang="en-US" baseline="0" dirty="0" smtClean="0"/>
              <a:t>Group the words that refer to the same thing ( i.e., Tower of Pisa, Building, Landmark).</a:t>
            </a:r>
          </a:p>
          <a:p>
            <a:pPr marL="228600" indent="-228600">
              <a:buAutoNum type="arabicPeriod" startAt="2"/>
            </a:pPr>
            <a:r>
              <a:rPr lang="en-US" baseline="0" dirty="0" smtClean="0"/>
              <a:t>Divide the Topic Tally words by their Parts of Speech.*</a:t>
            </a:r>
          </a:p>
          <a:p>
            <a:pPr marL="0" indent="0">
              <a:buNone/>
            </a:pPr>
            <a:r>
              <a:rPr lang="en-US" baseline="0" dirty="0" smtClean="0"/>
              <a:t>*This builds vocabulary and understanding of the text, but prepares students to know how to</a:t>
            </a:r>
          </a:p>
          <a:p>
            <a:pPr marL="0" indent="0">
              <a:buNone/>
            </a:pPr>
            <a:r>
              <a:rPr lang="en-US" baseline="0" dirty="0" smtClean="0"/>
              <a:t>use the Topic Tally Words to build a Topic Sentence or Main Idea statement in the next lesson.</a:t>
            </a:r>
          </a:p>
          <a:p>
            <a:pPr marL="0" indent="0">
              <a:buNone/>
            </a:pPr>
            <a:r>
              <a:rPr lang="en-US" baseline="0" dirty="0" smtClean="0"/>
              <a:t>Many programs use vocabulary words to build around a topic, main or central idea – thesis in developing stages.</a:t>
            </a:r>
          </a:p>
          <a:p>
            <a:pPr marL="0" indent="0">
              <a:buNone/>
            </a:pPr>
            <a:r>
              <a:rPr lang="en-US" baseline="0" dirty="0" smtClean="0"/>
              <a:t>These are “Key Words,” that could also be used in other ways – most on the Topic Tally will be Tier III – Domain Specific words that the CCSS require when writing full compositions.   Words on the Topic Tally chart that do not have as many tallies are still entry points for key details that support a main/central idea.</a:t>
            </a:r>
          </a:p>
          <a:p>
            <a:pPr marL="0" indent="0">
              <a:buNone/>
            </a:pPr>
            <a:r>
              <a:rPr lang="en-US" baseline="0" dirty="0" smtClean="0"/>
              <a:t>Whatever we are working on – we can interject and begin to ask students…..where do we see the writing craft of ……(6+ traits) voice/tone, ideas, organization, fluency, conventions, word choice, etc.…</a:t>
            </a:r>
            <a:endParaRPr lang="en-US" baseline="0"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There is a continued review of the parts of an introduction.  Here students prepare to write their own topic sentence and understand that it represents the main idea of the text – what the author wants students to know MOST about the text.  It is tested by the Topic Tally and the K/N words.  Is one idea consistently mentioned MOST?  It is important that students</a:t>
            </a:r>
          </a:p>
          <a:p>
            <a:r>
              <a:rPr lang="en-US" dirty="0" smtClean="0"/>
              <a:t>know</a:t>
            </a:r>
            <a:r>
              <a:rPr lang="en-US" baseline="0" dirty="0" smtClean="0"/>
              <a:t> what a summary statement is.  Prior work with summarization is very, very important!  This is a hard skill.  Use any successful strategies you’ve had in the past.  One strategy is the IVF strategy developed by Step Up to Writing.  </a:t>
            </a:r>
          </a:p>
          <a:p>
            <a:r>
              <a:rPr lang="en-US" baseline="0" dirty="0" smtClean="0"/>
              <a:t>Identify – Add a Verb – Finish your thought.   This is helps students develop a very basic Topic Sentence; thus my term</a:t>
            </a:r>
          </a:p>
          <a:p>
            <a:r>
              <a:rPr lang="en-US" baseline="0" dirty="0" smtClean="0"/>
              <a:t>Basic Topic Sentence.  In common core we want to have a meaningful topic sentence.   From Basic to Meaningful.</a:t>
            </a:r>
          </a:p>
          <a:p>
            <a:r>
              <a:rPr lang="en-US" baseline="0" dirty="0" smtClean="0"/>
              <a:t>A Meaningful Topic Sentence (SFA) is one in which the identified subject (in our case the topic) is so specific that</a:t>
            </a:r>
          </a:p>
          <a:p>
            <a:r>
              <a:rPr lang="en-US" baseline="0" dirty="0" smtClean="0"/>
              <a:t>it can’t be replace with other words and still make sense.  In other words – the basic topic sentence – The </a:t>
            </a:r>
            <a:r>
              <a:rPr lang="en-US" u="sng" baseline="0" dirty="0" smtClean="0"/>
              <a:t>Leaning Tower of Pisa</a:t>
            </a:r>
            <a:r>
              <a:rPr lang="en-US" u="none" baseline="0" dirty="0" smtClean="0"/>
              <a:t> could </a:t>
            </a:r>
            <a:r>
              <a:rPr lang="en-US" baseline="0" dirty="0" smtClean="0"/>
              <a:t>topple if it tilts too far – the underlined topic words </a:t>
            </a:r>
            <a:r>
              <a:rPr lang="en-US" b="1" i="1" u="sng" baseline="0" dirty="0" smtClean="0"/>
              <a:t>Leaning Tower of Pisa</a:t>
            </a:r>
            <a:r>
              <a:rPr lang="en-US" b="1" i="1" u="none" baseline="0" dirty="0" smtClean="0"/>
              <a:t> </a:t>
            </a:r>
            <a:r>
              <a:rPr lang="en-US" baseline="0" dirty="0" smtClean="0"/>
              <a:t>could be replaced by </a:t>
            </a:r>
            <a:r>
              <a:rPr lang="en-US" b="1" i="1" u="sng" baseline="0" dirty="0" smtClean="0"/>
              <a:t>TREE </a:t>
            </a:r>
            <a:r>
              <a:rPr lang="en-US" b="0" i="0" u="none" baseline="0" dirty="0" smtClean="0"/>
              <a:t>and still make sense.  This is not a meaningful sentence.  Meaningful sentences have good contextual clues as to the meaning of the topic or key subject of the sentence.   Contextual clues can by synonyms, antonyms, examples or definitions (SFA – John Hopkins University).     It is important to note that not all sentences must be meaningful!</a:t>
            </a:r>
          </a:p>
          <a:p>
            <a:r>
              <a:rPr lang="en-US" b="0" i="0" u="none" baseline="0" dirty="0" smtClean="0"/>
              <a:t>Some are very self explanatory.  But a boring Topic Sentence or one that is not clear does not help the reader understand the Main Idea of the text.</a:t>
            </a:r>
            <a:endParaRPr b="1" i="1" u="sng"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Students must first determine if they need the sentence to be meaningful.  Are there words that are not clear about the meaning of the Topic?</a:t>
            </a:r>
          </a:p>
          <a:p>
            <a:r>
              <a:rPr lang="en-US" dirty="0" smtClean="0"/>
              <a:t>Regardless, learning this strategy is</a:t>
            </a:r>
            <a:r>
              <a:rPr lang="en-US" baseline="0" dirty="0" smtClean="0"/>
              <a:t> important as sentences throughout a text may need to be meaningful sentences ( or more meaningful).</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Here we are taking the Definitions/Descriptions chart a bit further.  Students write definitions that are specific to how</a:t>
            </a:r>
            <a:r>
              <a:rPr lang="en-US" baseline="0" dirty="0" smtClean="0"/>
              <a:t> the word/phrase is used in the text as they can.  </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013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70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9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6</a:t>
            </a:fld>
            <a:endParaRPr lang="en-US" dirty="0"/>
          </a:p>
        </p:txBody>
      </p:sp>
    </p:spTree>
    <p:extLst>
      <p:ext uri="{BB962C8B-B14F-4D97-AF65-F5344CB8AC3E}">
        <p14:creationId xmlns:p14="http://schemas.microsoft.com/office/powerpoint/2010/main" val="267281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9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12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5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785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0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19486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73235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4145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82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6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27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218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8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93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5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488863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2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64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12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10-3-16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23885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10-3-16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7904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10-3-16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2875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10-3-16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5999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10-3-16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2180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7217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358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t>10-3-16</a:t>
            </a:r>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t>‹#›</a:t>
            </a:fld>
            <a:endParaRPr lang="en-US" dirty="0"/>
          </a:p>
        </p:txBody>
      </p:sp>
    </p:spTree>
    <p:extLst>
      <p:ext uri="{BB962C8B-B14F-4D97-AF65-F5344CB8AC3E}">
        <p14:creationId xmlns:p14="http://schemas.microsoft.com/office/powerpoint/2010/main" val="135780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solidFill>
                  <a:prstClr val="black">
                    <a:tint val="75000"/>
                  </a:prstClr>
                </a:solidFill>
              </a:rPr>
              <a:t>10-3-16</a:t>
            </a:r>
            <a:endParaRPr lang="en-US" dirty="0">
              <a:solidFill>
                <a:prstClr val="black">
                  <a:tint val="75000"/>
                </a:prstClr>
              </a:solidFill>
            </a:endParaRPr>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405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hyperlink" Target="https://drive.google.com/drive/folders/0B0OjBPDtDVpsWXE5WUg0bjdpaT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gaaoMO5MdgU"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athubert.wikispaces.com/file/view/5_TBEAR_Graphic_Organizer_two_levels2.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10-3-16</a:t>
            </a:r>
          </a:p>
          <a:p>
            <a:r>
              <a:rPr lang="en-US" dirty="0" err="1" smtClean="0"/>
              <a:t>S.Richmond</a:t>
            </a:r>
            <a:r>
              <a:rPr lang="en-US" dirty="0" smtClean="0"/>
              <a:t>/OSP/HSD</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a:t>
            </a:fld>
            <a:endParaRPr lang="en-US" dirty="0"/>
          </a:p>
        </p:txBody>
      </p:sp>
      <p:grpSp>
        <p:nvGrpSpPr>
          <p:cNvPr id="7" name="Group 6"/>
          <p:cNvGrpSpPr/>
          <p:nvPr/>
        </p:nvGrpSpPr>
        <p:grpSpPr>
          <a:xfrm>
            <a:off x="2506655" y="2457059"/>
            <a:ext cx="2449576" cy="2305270"/>
            <a:chOff x="2470634" y="734276"/>
            <a:chExt cx="1839214" cy="2066073"/>
          </a:xfrm>
        </p:grpSpPr>
        <p:pic>
          <p:nvPicPr>
            <p:cNvPr id="8" name="Picture 7"/>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9" name="Rectangle 8"/>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8000" b="1" dirty="0">
                  <a:ln w="12700">
                    <a:solidFill>
                      <a:schemeClr val="accent3">
                        <a:lumMod val="50000"/>
                      </a:schemeClr>
                    </a:solidFill>
                    <a:prstDash val="solid"/>
                  </a:ln>
                  <a:solidFill>
                    <a:srgbClr val="00B0F0"/>
                  </a:solidFill>
                  <a:effectLst>
                    <a:outerShdw blurRad="38100" dist="38100" dir="2700000" algn="tl">
                      <a:srgbClr val="000000">
                        <a:alpha val="43137"/>
                      </a:srgbClr>
                    </a:outerShdw>
                  </a:effectLst>
                </a:rPr>
                <a:t>T</a:t>
              </a:r>
            </a:p>
          </p:txBody>
        </p:sp>
      </p:grpSp>
      <p:sp>
        <p:nvSpPr>
          <p:cNvPr id="11" name="Rectangle 10"/>
          <p:cNvSpPr/>
          <p:nvPr/>
        </p:nvSpPr>
        <p:spPr>
          <a:xfrm>
            <a:off x="669928" y="4997820"/>
            <a:ext cx="6241693" cy="3457605"/>
          </a:xfrm>
          <a:prstGeom prst="rect">
            <a:avLst/>
          </a:prstGeom>
          <a:noFill/>
        </p:spPr>
        <p:txBody>
          <a:bodyPr wrap="none" lIns="101846" tIns="50923" rIns="101846" bIns="50923">
            <a:spAutoFit/>
          </a:bodyPr>
          <a:lstStyle/>
          <a:p>
            <a:pPr algn="ctr"/>
            <a:r>
              <a:rPr lang="en-US" sz="4500" b="1" dirty="0">
                <a:ln w="6600">
                  <a:solidFill>
                    <a:schemeClr val="accent2"/>
                  </a:solidFill>
                  <a:prstDash val="solid"/>
                </a:ln>
                <a:solidFill>
                  <a:srgbClr val="FFFFFF"/>
                </a:solidFill>
                <a:effectLst>
                  <a:outerShdw dist="38100" dir="2700000" algn="tl" rotWithShape="0">
                    <a:schemeClr val="accent2"/>
                  </a:outerShdw>
                </a:effectLst>
              </a:rPr>
              <a:t>Writing an Introduction</a:t>
            </a:r>
          </a:p>
          <a:p>
            <a:pPr algn="ctr"/>
            <a:r>
              <a:rPr lang="en-US" sz="3100" b="1" dirty="0">
                <a:ln w="6600">
                  <a:solidFill>
                    <a:schemeClr val="accent2"/>
                  </a:solidFill>
                  <a:prstDash val="solid"/>
                </a:ln>
                <a:solidFill>
                  <a:srgbClr val="FFFFFF"/>
                </a:solidFill>
                <a:effectLst>
                  <a:outerShdw dist="38100" dir="2700000" algn="tl" rotWithShape="0">
                    <a:schemeClr val="accent2"/>
                  </a:outerShdw>
                </a:effectLst>
              </a:rPr>
              <a:t>for an Informational Text K - 6</a:t>
            </a:r>
          </a:p>
          <a:p>
            <a:pPr lvl="0" algn="ctr"/>
            <a:r>
              <a:rPr lang="en-US" sz="3100" b="1" dirty="0">
                <a:ln w="6600">
                  <a:solidFill>
                    <a:schemeClr val="accent2"/>
                  </a:solidFill>
                  <a:prstDash val="solid"/>
                </a:ln>
                <a:effectLst>
                  <a:outerShdw dist="38100" dir="2700000" algn="tl" rotWithShape="0">
                    <a:schemeClr val="accent2"/>
                  </a:outerShdw>
                </a:effectLst>
              </a:rPr>
              <a:t>AND</a:t>
            </a:r>
          </a:p>
          <a:p>
            <a:pPr lvl="0"/>
            <a:r>
              <a:rPr lang="en-US" b="1" dirty="0" smtClean="0">
                <a:solidFill>
                  <a:srgbClr val="C00000"/>
                </a:solidFill>
              </a:rPr>
              <a:t>      Second </a:t>
            </a:r>
            <a:r>
              <a:rPr lang="en-US" b="1" dirty="0">
                <a:solidFill>
                  <a:srgbClr val="C00000"/>
                </a:solidFill>
              </a:rPr>
              <a:t>Grade Specific Suggestions from Classroom Teachers</a:t>
            </a:r>
          </a:p>
          <a:p>
            <a:pPr algn="ctr"/>
            <a:endParaRPr lang="en-US" sz="3100"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sz="3100"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sz="31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1281769" y="1560508"/>
            <a:ext cx="5081888" cy="3437311"/>
          </a:xfrm>
          <a:prstGeom prst="rect">
            <a:avLst/>
          </a:prstGeom>
          <a:noFill/>
        </p:spPr>
        <p:txBody>
          <a:bodyPr spcFirstLastPara="1" wrap="square" lIns="101846" tIns="50923" rIns="101846" bIns="50923"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100" b="1" dirty="0">
                <a:ln w="22225">
                  <a:solidFill>
                    <a:schemeClr val="accent2"/>
                  </a:solidFill>
                  <a:prstDash val="solid"/>
                </a:ln>
                <a:solidFill>
                  <a:schemeClr val="accent2">
                    <a:lumMod val="50000"/>
                  </a:schemeClr>
                </a:solidFill>
                <a:effectLst>
                  <a:outerShdw blurRad="38100" dist="38100" dir="2700000" algn="tl">
                    <a:srgbClr val="000000">
                      <a:alpha val="43137"/>
                    </a:srgbClr>
                  </a:outerShdw>
                </a:effectLst>
              </a:rPr>
              <a:t>Read to Write with TBEAR</a:t>
            </a:r>
          </a:p>
        </p:txBody>
      </p:sp>
    </p:spTree>
    <p:extLst>
      <p:ext uri="{BB962C8B-B14F-4D97-AF65-F5344CB8AC3E}">
        <p14:creationId xmlns:p14="http://schemas.microsoft.com/office/powerpoint/2010/main" val="94173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6" y="52749"/>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2" y="-83819"/>
            <a:ext cx="1828800" cy="180916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defTabSz="1018705">
                <a:buSzPct val="25000"/>
              </a:pPr>
              <a:endParaRPr lang="en-US" sz="8000" b="1" dirty="0">
                <a:solidFill>
                  <a:srgbClr val="DBDBDB"/>
                </a:solidFill>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2422904641"/>
              </p:ext>
            </p:extLst>
          </p:nvPr>
        </p:nvGraphicFramePr>
        <p:xfrm>
          <a:off x="129276" y="927324"/>
          <a:ext cx="7490725" cy="9012322"/>
        </p:xfrm>
        <a:graphic>
          <a:graphicData uri="http://schemas.openxmlformats.org/drawingml/2006/table">
            <a:tbl>
              <a:tblPr firstRow="1" bandRow="1">
                <a:noFill/>
              </a:tblPr>
              <a:tblGrid>
                <a:gridCol w="304799"/>
                <a:gridCol w="2588525"/>
                <a:gridCol w="247804"/>
                <a:gridCol w="183996"/>
                <a:gridCol w="2008875"/>
                <a:gridCol w="990600"/>
                <a:gridCol w="1166126"/>
              </a:tblGrid>
              <a:tr h="791731">
                <a:tc rowSpan="2" gridSpan="3">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endParaRPr lang="en-US" sz="12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can reader’s identify the Main Idea of a text?</a:t>
                      </a:r>
                    </a:p>
                    <a:p>
                      <a:pPr marL="0" marR="0" lvl="0" indent="0" algn="l" rtl="0">
                        <a:spcBef>
                          <a:spcPts val="0"/>
                        </a:spcBef>
                        <a:buSzPct val="25000"/>
                        <a:buNone/>
                      </a:pPr>
                      <a:r>
                        <a:rPr lang="en-US" sz="1100" b="1" i="1" u="none" strike="noStrike" cap="none" baseline="0" dirty="0" smtClean="0"/>
                        <a:t>(DOK-2: Select details to Identify the Main Idea)</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4">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463550" algn="l" rtl="0">
                        <a:spcBef>
                          <a:spcPts val="0"/>
                        </a:spcBef>
                        <a:buSzPct val="25000"/>
                        <a:buNone/>
                      </a:pPr>
                      <a:r>
                        <a:rPr lang="en-US" sz="1700" b="1" u="none" strike="noStrike" cap="none" baseline="0" dirty="0" smtClean="0"/>
                        <a:t>Lesson 1 – Part 2:  </a:t>
                      </a:r>
                    </a:p>
                    <a:p>
                      <a:pPr marL="463550" marR="0" lvl="0" indent="-463550" algn="l" rtl="0">
                        <a:spcBef>
                          <a:spcPts val="0"/>
                        </a:spcBef>
                        <a:buSzPct val="25000"/>
                        <a:buNone/>
                      </a:pPr>
                      <a:r>
                        <a:rPr lang="en-US" sz="1700" b="1" u="none" strike="noStrike" cap="none" baseline="0" dirty="0" smtClean="0"/>
                        <a:t>             </a:t>
                      </a:r>
                      <a:r>
                        <a:rPr lang="en-US" sz="1300" b="1" u="none" strike="noStrike" cap="none" baseline="0" dirty="0" smtClean="0"/>
                        <a:t>DOK-1-2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4">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 is for </a:t>
                      </a: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opic Sentence </a:t>
                      </a:r>
                    </a:p>
                    <a:p>
                      <a:pPr marL="463550" marR="0" lvl="0" indent="-46355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Calibri"/>
                          <a:sym typeface="Arial"/>
                          <a:rtl val="0"/>
                        </a:rPr>
                        <a:t>           What is the Main Idea?</a:t>
                      </a:r>
                      <a:endParaRPr kumimoji="0" lang="en-US" sz="1200" b="1" i="0" u="none" strike="noStrike" kern="0" cap="none" spc="0" normalizeH="0" baseline="0" noProof="0" dirty="0">
                        <a:ln>
                          <a:noFill/>
                        </a:ln>
                        <a:solidFill>
                          <a:srgbClr val="000000"/>
                        </a:solidFill>
                        <a:effectLst/>
                        <a:uLnTx/>
                        <a:uFillTx/>
                        <a:latin typeface="Calibri"/>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rtl="0">
                        <a:spcBef>
                          <a:spcPts val="0"/>
                        </a:spcBef>
                        <a:buSzPct val="25000"/>
                        <a:buNone/>
                      </a:pPr>
                      <a:r>
                        <a:rPr lang="en-US" sz="1500" b="1" u="none" strike="noStrike" cap="none" baseline="0" dirty="0" smtClean="0">
                          <a:solidFill>
                            <a:srgbClr val="C00000"/>
                          </a:solidFill>
                        </a:rPr>
                        <a:t>T – Part 2: </a:t>
                      </a:r>
                      <a:r>
                        <a:rPr lang="en-US" sz="1200" b="0" u="none" strike="noStrike" cap="none" baseline="0" dirty="0" smtClean="0">
                          <a:solidFill>
                            <a:schemeClr val="tx1"/>
                          </a:solidFill>
                        </a:rPr>
                        <a:t>Standard RI.2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the Main Idea of a text </a:t>
                      </a:r>
                      <a:r>
                        <a:rPr lang="en-US" sz="1100" b="1" u="none" strike="noStrike" cap="none" baseline="0" dirty="0" smtClean="0"/>
                        <a:t>and </a:t>
                      </a:r>
                      <a:r>
                        <a:rPr lang="en-US" sz="1100" u="none" strike="noStrike" cap="none" baseline="0" dirty="0" smtClean="0"/>
                        <a:t>explain how I identified the Main Idea.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r>
              <a:tr h="24309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100" b="1" dirty="0" smtClean="0"/>
                        <a:t>Know</a:t>
                      </a:r>
                      <a:r>
                        <a:rPr lang="en-US" sz="1100" b="1" baseline="0" dirty="0" smtClean="0"/>
                        <a:t> and New </a:t>
                      </a:r>
                      <a:r>
                        <a:rPr lang="en-US" sz="1100" b="0" baseline="0" dirty="0" smtClean="0"/>
                        <a:t>Examples</a:t>
                      </a:r>
                      <a:endParaRPr lang="en-US" sz="1100" b="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Quick Review</a:t>
                      </a:r>
                      <a:r>
                        <a:rPr lang="en-US" sz="1200" b="1" u="none" dirty="0" smtClean="0"/>
                        <a:t>:</a:t>
                      </a:r>
                      <a:r>
                        <a:rPr lang="en-US" sz="1200" b="1" u="none" baseline="0" dirty="0" smtClean="0"/>
                        <a:t>  The Topic</a:t>
                      </a:r>
                      <a:endParaRPr lang="en-US" sz="1200" b="1" u="none" dirty="0"/>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b="1" i="1" dirty="0" smtClean="0">
                          <a:solidFill>
                            <a:schemeClr val="tx1"/>
                          </a:solidFill>
                        </a:rPr>
                        <a:t>:</a:t>
                      </a:r>
                      <a:r>
                        <a:rPr lang="en-US" sz="1100" b="1" i="1" baseline="0" dirty="0" smtClean="0">
                          <a:solidFill>
                            <a:srgbClr val="C00000"/>
                          </a:solidFill>
                        </a:rPr>
                        <a:t> </a:t>
                      </a:r>
                      <a:r>
                        <a:rPr lang="en-US" sz="1100" b="1" i="0" baseline="0" dirty="0" smtClean="0">
                          <a:solidFill>
                            <a:schemeClr val="tx1"/>
                          </a:solidFill>
                        </a:rPr>
                        <a:t> </a:t>
                      </a:r>
                      <a:r>
                        <a:rPr lang="en-US" sz="1100" b="0" i="0" baseline="0" dirty="0" smtClean="0">
                          <a:solidFill>
                            <a:schemeClr val="tx1"/>
                          </a:solidFill>
                        </a:rPr>
                        <a:t>“What was the topic of the text?  How do we know?”</a:t>
                      </a:r>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baseline="0" dirty="0" smtClean="0">
                          <a:solidFill>
                            <a:srgbClr val="C00000"/>
                          </a:solidFill>
                        </a:rPr>
                        <a:t>QU</a:t>
                      </a:r>
                      <a:r>
                        <a:rPr lang="en-US" sz="1100" b="0" i="0" baseline="0" dirty="0" smtClean="0">
                          <a:solidFill>
                            <a:schemeClr val="tx1"/>
                          </a:solidFill>
                        </a:rPr>
                        <a:t>:  “What did we </a:t>
                      </a:r>
                      <a:r>
                        <a:rPr lang="en-US" sz="1200" b="1" i="0" u="sng" baseline="0" dirty="0" smtClean="0">
                          <a:solidFill>
                            <a:schemeClr val="tx1"/>
                          </a:solidFill>
                        </a:rPr>
                        <a:t>K</a:t>
                      </a:r>
                      <a:r>
                        <a:rPr lang="en-US" sz="1100" b="0" i="0" baseline="0" dirty="0" smtClean="0">
                          <a:solidFill>
                            <a:schemeClr val="tx1"/>
                          </a:solidFill>
                        </a:rPr>
                        <a:t>now and what was </a:t>
                      </a:r>
                      <a:r>
                        <a:rPr lang="en-US" sz="1200" b="1" i="0" u="sng" baseline="0" dirty="0" smtClean="0">
                          <a:solidFill>
                            <a:schemeClr val="tx1"/>
                          </a:solidFill>
                        </a:rPr>
                        <a:t>N</a:t>
                      </a:r>
                      <a:r>
                        <a:rPr lang="en-US" sz="1100" b="0" i="0" baseline="0" dirty="0" smtClean="0">
                          <a:solidFill>
                            <a:schemeClr val="tx1"/>
                          </a:solidFill>
                        </a:rPr>
                        <a:t>ew about the text?”</a:t>
                      </a:r>
                      <a:endParaRPr lang="en-US" sz="1100" b="1" i="1" dirty="0" smtClean="0">
                        <a:solidFill>
                          <a:srgbClr val="C00000"/>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41176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76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200" b="1" u="sng" dirty="0" smtClean="0">
                          <a:solidFill>
                            <a:srgbClr val="000000"/>
                          </a:solidFill>
                        </a:rPr>
                        <a:t>Introduction –Before Read 3</a:t>
                      </a:r>
                      <a:r>
                        <a:rPr lang="en-US" sz="1200" b="1" u="none" dirty="0" smtClean="0">
                          <a:solidFill>
                            <a:schemeClr val="tx1"/>
                          </a:solidFill>
                        </a:rPr>
                        <a:t>: </a:t>
                      </a:r>
                      <a:r>
                        <a:rPr lang="en-US" sz="1100" b="1" u="none" dirty="0" smtClean="0">
                          <a:solidFill>
                            <a:schemeClr val="tx1"/>
                          </a:solidFill>
                        </a:rPr>
                        <a:t> </a:t>
                      </a:r>
                      <a:r>
                        <a:rPr lang="en-US" sz="1200" b="1" u="none" dirty="0" smtClean="0">
                          <a:solidFill>
                            <a:schemeClr val="tx1"/>
                          </a:solidFill>
                        </a:rPr>
                        <a:t>Topic Sentence (Main Idea/Thesis) </a:t>
                      </a:r>
                      <a:r>
                        <a:rPr lang="en-US" sz="1100" b="1" u="none" dirty="0" smtClean="0">
                          <a:solidFill>
                            <a:schemeClr val="tx1"/>
                          </a:solidFill>
                        </a:rPr>
                        <a:t>“</a:t>
                      </a:r>
                      <a:r>
                        <a:rPr lang="en-US" sz="1100" dirty="0" smtClean="0">
                          <a:solidFill>
                            <a:srgbClr val="000000"/>
                          </a:solidFill>
                        </a:rPr>
                        <a:t>The main idea of a text tells</a:t>
                      </a:r>
                      <a:r>
                        <a:rPr lang="en-US" sz="1100" baseline="0" dirty="0" smtClean="0">
                          <a:solidFill>
                            <a:srgbClr val="000000"/>
                          </a:solidFill>
                        </a:rPr>
                        <a:t> the reader what the author wants you to know </a:t>
                      </a:r>
                      <a:r>
                        <a:rPr lang="en-US" sz="1100" b="1" u="sng" baseline="0" dirty="0" smtClean="0">
                          <a:solidFill>
                            <a:srgbClr val="000000"/>
                          </a:solidFill>
                        </a:rPr>
                        <a:t>most</a:t>
                      </a:r>
                      <a:r>
                        <a:rPr lang="en-US" sz="1100" baseline="0" dirty="0" smtClean="0">
                          <a:solidFill>
                            <a:srgbClr val="000000"/>
                          </a:solidFill>
                        </a:rPr>
                        <a:t> </a:t>
                      </a:r>
                      <a:r>
                        <a:rPr lang="en-US" sz="1100" b="0" baseline="0" dirty="0" smtClean="0">
                          <a:solidFill>
                            <a:schemeClr val="tx1"/>
                          </a:solidFill>
                        </a:rPr>
                        <a:t>about the topic </a:t>
                      </a:r>
                      <a:r>
                        <a:rPr lang="en-US" sz="1100" b="1" baseline="0" dirty="0" smtClean="0">
                          <a:solidFill>
                            <a:schemeClr val="tx1"/>
                          </a:solidFill>
                        </a:rPr>
                        <a:t>.”</a:t>
                      </a:r>
                    </a:p>
                    <a:p>
                      <a:pPr marL="171450" marR="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solidFill>
                            <a:srgbClr val="000000"/>
                          </a:solidFill>
                        </a:rPr>
                        <a:t>“Let’s re-read our </a:t>
                      </a:r>
                      <a:r>
                        <a:rPr lang="en-US" sz="1100" b="1" u="sng" dirty="0" smtClean="0">
                          <a:solidFill>
                            <a:srgbClr val="000000"/>
                          </a:solidFill>
                        </a:rPr>
                        <a:t>K</a:t>
                      </a:r>
                      <a:r>
                        <a:rPr lang="en-US" sz="1100" dirty="0" smtClean="0">
                          <a:solidFill>
                            <a:srgbClr val="000000"/>
                          </a:solidFill>
                        </a:rPr>
                        <a:t> and </a:t>
                      </a:r>
                      <a:r>
                        <a:rPr lang="en-US" sz="1100" b="1" u="sng" dirty="0" smtClean="0">
                          <a:solidFill>
                            <a:srgbClr val="000000"/>
                          </a:solidFill>
                        </a:rPr>
                        <a:t>N</a:t>
                      </a:r>
                      <a:r>
                        <a:rPr lang="en-US" sz="1100" b="1" u="none" dirty="0" smtClean="0">
                          <a:solidFill>
                            <a:srgbClr val="000000"/>
                          </a:solidFill>
                        </a:rPr>
                        <a:t> </a:t>
                      </a:r>
                      <a:r>
                        <a:rPr lang="en-US" sz="1100" u="none" dirty="0" smtClean="0">
                          <a:solidFill>
                            <a:srgbClr val="000000"/>
                          </a:solidFill>
                        </a:rPr>
                        <a:t>words</a:t>
                      </a:r>
                      <a:r>
                        <a:rPr lang="en-US" sz="1100" dirty="0" smtClean="0">
                          <a:solidFill>
                            <a:srgbClr val="000000"/>
                          </a:solidFill>
                        </a:rPr>
                        <a:t>.</a:t>
                      </a:r>
                      <a:r>
                        <a:rPr lang="en-US" sz="1100" baseline="0" dirty="0" smtClean="0">
                          <a:solidFill>
                            <a:srgbClr val="000000"/>
                          </a:solidFill>
                        </a:rPr>
                        <a:t> The </a:t>
                      </a:r>
                      <a:r>
                        <a:rPr lang="en-US" sz="1100" b="1" u="sng" baseline="0" dirty="0" smtClean="0">
                          <a:solidFill>
                            <a:srgbClr val="000000"/>
                          </a:solidFill>
                        </a:rPr>
                        <a:t>N</a:t>
                      </a:r>
                      <a:r>
                        <a:rPr lang="en-US" sz="1100" baseline="0" dirty="0" smtClean="0">
                          <a:solidFill>
                            <a:srgbClr val="000000"/>
                          </a:solidFill>
                        </a:rPr>
                        <a:t>ew words/phrases are textual clues (</a:t>
                      </a:r>
                      <a:r>
                        <a:rPr lang="en-US" sz="1100" b="1" baseline="0" dirty="0" smtClean="0">
                          <a:solidFill>
                            <a:srgbClr val="000000"/>
                          </a:solidFill>
                        </a:rPr>
                        <a:t>Key Ideas</a:t>
                      </a:r>
                      <a:r>
                        <a:rPr lang="en-US" sz="1100" baseline="0" dirty="0" smtClean="0">
                          <a:solidFill>
                            <a:srgbClr val="000000"/>
                          </a:solidFill>
                        </a:rPr>
                        <a:t>) to help identify the </a:t>
                      </a:r>
                      <a:r>
                        <a:rPr lang="en-US" sz="1100" b="1" baseline="0" dirty="0" smtClean="0">
                          <a:solidFill>
                            <a:srgbClr val="000000"/>
                          </a:solidFill>
                        </a:rPr>
                        <a:t>Main Idea </a:t>
                      </a:r>
                      <a:r>
                        <a:rPr lang="en-US" sz="1100" b="0" baseline="0" dirty="0" smtClean="0">
                          <a:solidFill>
                            <a:srgbClr val="000000"/>
                          </a:solidFill>
                        </a:rPr>
                        <a:t>- </a:t>
                      </a:r>
                      <a:r>
                        <a:rPr lang="en-US" sz="1100" baseline="0" dirty="0" smtClean="0">
                          <a:solidFill>
                            <a:srgbClr val="000000"/>
                          </a:solidFill>
                        </a:rPr>
                        <a:t>what the author wants the reader to know </a:t>
                      </a:r>
                      <a:r>
                        <a:rPr lang="en-US" sz="1100" b="1" baseline="0" dirty="0" smtClean="0">
                          <a:solidFill>
                            <a:srgbClr val="000000"/>
                          </a:solidFill>
                        </a:rPr>
                        <a:t>MOST</a:t>
                      </a:r>
                      <a:r>
                        <a:rPr lang="en-US" sz="1100" baseline="0" dirty="0" smtClean="0">
                          <a:solidFill>
                            <a:srgbClr val="000000"/>
                          </a:solidFill>
                        </a:rPr>
                        <a:t> about the topic.”</a:t>
                      </a:r>
                    </a:p>
                    <a:p>
                      <a:pPr marL="171450" marR="0" lvl="0" indent="-171450" algn="l" defTabSz="685800" rtl="0" eaLnBrk="1" fontAlgn="auto" latinLnBrk="0" hangingPunct="1">
                        <a:lnSpc>
                          <a:spcPct val="100000"/>
                        </a:lnSpc>
                        <a:spcBef>
                          <a:spcPts val="0"/>
                        </a:spcBef>
                        <a:spcAft>
                          <a:spcPts val="0"/>
                        </a:spcAft>
                        <a:buClr>
                          <a:schemeClr val="dk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Calibri"/>
                          <a:sym typeface="Arial"/>
                          <a:rtl val="0"/>
                        </a:rPr>
                        <a:t>Activity</a:t>
                      </a:r>
                      <a:r>
                        <a:rPr kumimoji="0" lang="en-US" sz="1100" b="1" i="1" u="none" strike="noStrike" kern="0" cap="none" spc="0" normalizeH="0" baseline="0" noProof="0" dirty="0" smtClean="0">
                          <a:ln>
                            <a:noFill/>
                          </a:ln>
                          <a:solidFill>
                            <a:srgbClr val="000000"/>
                          </a:solidFill>
                          <a:effectLst/>
                          <a:uLnTx/>
                          <a:uFillTx/>
                          <a:latin typeface="Calibri"/>
                          <a:sym typeface="Arial"/>
                          <a:rtl val="0"/>
                        </a:rPr>
                        <a:t>:</a:t>
                      </a:r>
                      <a:r>
                        <a:rPr kumimoji="0" lang="en-US" sz="1100" b="1" i="1" u="none" strike="noStrike" kern="0" cap="none" spc="0" normalizeH="0" baseline="0" noProof="0" dirty="0" smtClean="0">
                          <a:ln>
                            <a:noFill/>
                          </a:ln>
                          <a:solidFill>
                            <a:srgbClr val="C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Calibri"/>
                          <a:sym typeface="Arial"/>
                          <a:rtl val="0"/>
                        </a:rPr>
                        <a:t>“Use the </a:t>
                      </a:r>
                      <a:r>
                        <a:rPr kumimoji="0" lang="en-US" sz="1100" b="1" i="0" u="sng" strike="noStrike" kern="0" cap="none" spc="0" normalizeH="0" baseline="0" noProof="0" dirty="0" smtClean="0">
                          <a:ln>
                            <a:noFill/>
                          </a:ln>
                          <a:solidFill>
                            <a:srgbClr val="000000"/>
                          </a:solidFill>
                          <a:effectLst/>
                          <a:uLnTx/>
                          <a:uFillTx/>
                          <a:latin typeface="Calibri"/>
                          <a:sym typeface="Arial"/>
                          <a:rtl val="0"/>
                        </a:rPr>
                        <a:t>N</a:t>
                      </a:r>
                      <a:r>
                        <a:rPr kumimoji="0" lang="en-US" sz="1100" b="0" i="0" u="none" strike="noStrike" kern="0" cap="none" spc="0" normalizeH="0" baseline="0" noProof="0" dirty="0" smtClean="0">
                          <a:ln>
                            <a:noFill/>
                          </a:ln>
                          <a:solidFill>
                            <a:srgbClr val="000000"/>
                          </a:solidFill>
                          <a:effectLst/>
                          <a:uLnTx/>
                          <a:uFillTx/>
                          <a:latin typeface="Calibri"/>
                          <a:sym typeface="Arial"/>
                          <a:rtl val="0"/>
                        </a:rPr>
                        <a:t>ew words/phrases (key ideas) and </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Calibri"/>
                          <a:sym typeface="Arial"/>
                          <a:rtl val="0"/>
                        </a:rPr>
                        <a:t>words to write a summary sentence with your partner (4-8 words).  Your sentence should summarize what the author wants the readers to know </a:t>
                      </a:r>
                      <a:r>
                        <a:rPr kumimoji="0" lang="en-US" sz="1100" b="1" i="0" u="none" strike="noStrike" kern="0" cap="none" spc="0" normalizeH="0" baseline="0" noProof="0" dirty="0" smtClean="0">
                          <a:ln>
                            <a:noFill/>
                          </a:ln>
                          <a:solidFill>
                            <a:srgbClr val="000000"/>
                          </a:solidFill>
                          <a:effectLst/>
                          <a:uLnTx/>
                          <a:uFillTx/>
                          <a:latin typeface="Calibri"/>
                          <a:sym typeface="Arial"/>
                          <a:rtl val="0"/>
                        </a:rPr>
                        <a:t>MOST</a:t>
                      </a:r>
                      <a:r>
                        <a:rPr kumimoji="0" lang="en-US" sz="1100" b="0" i="0" u="none" strike="noStrike" kern="0" cap="none" spc="0" normalizeH="0" baseline="0" noProof="0" dirty="0" smtClean="0">
                          <a:ln>
                            <a:noFill/>
                          </a:ln>
                          <a:solidFill>
                            <a:srgbClr val="000000"/>
                          </a:solidFill>
                          <a:effectLst/>
                          <a:uLnTx/>
                          <a:uFillTx/>
                          <a:latin typeface="Calibri"/>
                          <a:sym typeface="Arial"/>
                          <a:rtl val="0"/>
                        </a:rPr>
                        <a:t> about _______(</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a:t>
                      </a:r>
                      <a:r>
                        <a:rPr kumimoji="0" lang="en-US" sz="1100" b="0" i="0" u="none" strike="noStrike" kern="0" cap="none" spc="0" normalizeH="0" baseline="0" noProof="0" dirty="0" smtClean="0">
                          <a:ln>
                            <a:noFill/>
                          </a:ln>
                          <a:solidFill>
                            <a:srgbClr val="0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mn-lt"/>
                          <a:sym typeface="Arial"/>
                          <a:rtl val="0"/>
                        </a:rPr>
                        <a:t>Select - write 3 sentences on the board. Discuss ideas briefly.</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78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–Topic Sentence and/or Main Idea - Partner Reading</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we are going to 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_________.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Look for a sentence that summarizes what the author wants the reader to know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MOST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__________.  This is called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Sometimes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of a text is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summarized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in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a form of 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author’s main idea of the text as you read with your partner. You can use the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ew words and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words to help you find the main idea or topic sentence.”</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After Reading - 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Was there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“Sometimes the main idea of a text is summarized and written as a topic sentence.”  (Students compare  their summary sentences to the topic sentence found in the text).</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932">
                <a:tc gridSpan="7">
                  <a:txBody>
                    <a:bodyPr/>
                    <a:lstStyle/>
                    <a:p>
                      <a:pPr marL="0" marR="0" lvl="0" indent="0" algn="ctr" defTabSz="685800" rtl="0" eaLnBrk="1" fontAlgn="auto" latinLnBrk="0" hangingPunct="1">
                        <a:lnSpc>
                          <a:spcPct val="100000"/>
                        </a:lnSpc>
                        <a:spcBef>
                          <a:spcPts val="0"/>
                        </a:spcBef>
                        <a:spcAft>
                          <a:spcPts val="0"/>
                        </a:spcAft>
                        <a:buClrTx/>
                        <a:buSzPct val="25000"/>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Calibri"/>
                          <a:cs typeface="Calibri"/>
                          <a:sym typeface="Calibri"/>
                        </a:rPr>
                        <a:t>Scaffold to Writing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2200" b="1" dirty="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endParaRPr>
                    </a:p>
                  </a:txBody>
                  <a:tcPr marL="91434" marR="91434" marT="34295" marB="3429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9974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Calibri"/>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71450" marR="0" lvl="0" indent="-171450" algn="l" rtl="0">
                        <a:spcBef>
                          <a:spcPts val="0"/>
                        </a:spcBef>
                        <a:buClr>
                          <a:schemeClr val="tx1"/>
                        </a:buClr>
                        <a:buSzPct val="150000"/>
                        <a:buFont typeface="Arial" panose="020B0604020202020204" pitchFamily="34" charset="0"/>
                        <a:buChar char="•"/>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pPr algn="ctr"/>
                      <a:r>
                        <a:rPr lang="en-US" sz="2400" b="1" dirty="0" smtClean="0"/>
                        <a:t>4</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556145">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a:t>
                      </a: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2:  Identify the Main Idea                          (Topic Sentence - Thesis)</a:t>
                      </a:r>
                      <a:endParaRPr kumimoji="0" lang="en-US" sz="1200" b="0" i="0" u="none" strike="noStrike" kern="1200" cap="none" spc="0" normalizeH="0" baseline="0" noProof="0" dirty="0" smtClean="0">
                        <a:ln>
                          <a:noFill/>
                        </a:ln>
                        <a:solidFill>
                          <a:srgbClr val="C00000"/>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0" marR="0" lvl="0" indent="0" algn="l" rtl="0">
                        <a:spcBef>
                          <a:spcPts val="0"/>
                        </a:spcBef>
                        <a:buSzPct val="25000"/>
                        <a:buNone/>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Topic</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491">
                <a:tc gridSpan="2" vMerge="1">
                  <a:txBody>
                    <a:bodyPr/>
                    <a:lstStyle/>
                    <a:p>
                      <a:endParaRPr lang="en-US"/>
                    </a:p>
                  </a:txBody>
                  <a:tcPr/>
                </a:tc>
                <a:tc hMerge="1" vMerge="1">
                  <a:txBody>
                    <a:bodyPr/>
                    <a:lstStyle/>
                    <a:p>
                      <a:endParaRPr lang="en-US"/>
                    </a:p>
                  </a:txBody>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Main Idea-Topic Sentence-Thesis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______________________________________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539210" y="249019"/>
            <a:ext cx="2118390" cy="584775"/>
          </a:xfrm>
          <a:prstGeom prst="rect">
            <a:avLst/>
          </a:prstGeom>
          <a:noFill/>
        </p:spPr>
        <p:txBody>
          <a:bodyPr wrap="square" lIns="91418" tIns="45710" rIns="91418" bIns="45710" rtlCol="0">
            <a:spAutoFit/>
          </a:bodyPr>
          <a:lstStyle/>
          <a:p>
            <a:pPr algn="ctr" defTabSz="1018705"/>
            <a:r>
              <a:rPr lang="en-US" sz="3200" dirty="0">
                <a:solidFill>
                  <a:prstClr val="black"/>
                </a:solidFill>
                <a:latin typeface="Arial Black" panose="020B0A04020102020204" pitchFamily="34" charset="0"/>
              </a:rPr>
              <a:t>READ</a:t>
            </a:r>
          </a:p>
        </p:txBody>
      </p:sp>
      <p:sp>
        <p:nvSpPr>
          <p:cNvPr id="10" name="Rectangle 9"/>
          <p:cNvSpPr/>
          <p:nvPr/>
        </p:nvSpPr>
        <p:spPr>
          <a:xfrm>
            <a:off x="5463399" y="2589351"/>
            <a:ext cx="2164713" cy="245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srgbClr val="0070C0"/>
              </a:solidFill>
            </a:endParaRPr>
          </a:p>
        </p:txBody>
      </p:sp>
      <p:sp>
        <p:nvSpPr>
          <p:cNvPr id="12" name="Rectangle 11"/>
          <p:cNvSpPr/>
          <p:nvPr/>
        </p:nvSpPr>
        <p:spPr>
          <a:xfrm>
            <a:off x="4533986" y="79188"/>
            <a:ext cx="752143" cy="1107996"/>
          </a:xfrm>
          <a:prstGeom prst="rect">
            <a:avLst/>
          </a:prstGeom>
          <a:noFill/>
        </p:spPr>
        <p:txBody>
          <a:bodyPr wrap="square" lIns="91418" tIns="45710" rIns="91418" bIns="45710">
            <a:spAutoFit/>
            <a:scene3d>
              <a:camera prst="orthographicFront"/>
              <a:lightRig rig="balanced" dir="t">
                <a:rot lat="0" lon="0" rev="2100000"/>
              </a:lightRig>
            </a:scene3d>
            <a:sp3d extrusionH="57150" prstMaterial="metal">
              <a:bevelT w="38100" h="25400"/>
              <a:contourClr>
                <a:schemeClr val="bg2"/>
              </a:contourClr>
            </a:sp3d>
          </a:bodyPr>
          <a:lstStyle/>
          <a:p>
            <a:pPr algn="ctr" defTabSz="1018705"/>
            <a:r>
              <a:rPr lang="en-US" sz="6600" b="1" dirty="0">
                <a:ln w="50800"/>
                <a:solidFill>
                  <a:srgbClr val="00B0F0"/>
                </a:solidFill>
                <a:sym typeface="Calibri"/>
              </a:rPr>
              <a:t>T</a:t>
            </a:r>
            <a:endParaRPr lang="en-US" sz="6600" b="1" dirty="0">
              <a:ln w="50800"/>
              <a:solidFill>
                <a:srgbClr val="00B0F0"/>
              </a:solidFill>
            </a:endParaRPr>
          </a:p>
        </p:txBody>
      </p:sp>
      <p:sp>
        <p:nvSpPr>
          <p:cNvPr id="21" name="Rectangle 20"/>
          <p:cNvSpPr/>
          <p:nvPr/>
        </p:nvSpPr>
        <p:spPr>
          <a:xfrm>
            <a:off x="5203701" y="109750"/>
            <a:ext cx="2457961" cy="887707"/>
          </a:xfrm>
          <a:prstGeom prst="rect">
            <a:avLst/>
          </a:prstGeom>
        </p:spPr>
        <p:txBody>
          <a:bodyPr wrap="square" lIns="101870" tIns="50935" rIns="101870" bIns="50935">
            <a:spAutoFit/>
          </a:bodyPr>
          <a:lstStyle/>
          <a:p>
            <a:pPr algn="ctr" defTabSz="1018705">
              <a:buSzPct val="25000"/>
            </a:pPr>
            <a:r>
              <a:rPr lang="en-US" sz="1700" b="1" dirty="0">
                <a:solidFill>
                  <a:srgbClr val="C00000"/>
                </a:solidFill>
                <a:effectLst>
                  <a:outerShdw blurRad="38100" dist="38100" dir="2700000" algn="tl">
                    <a:srgbClr val="000000">
                      <a:alpha val="43137"/>
                    </a:srgbClr>
                  </a:outerShdw>
                </a:effectLst>
              </a:rPr>
              <a:t>Topic Sentence </a:t>
            </a:r>
          </a:p>
          <a:p>
            <a:pPr algn="ctr" defTabSz="1018705">
              <a:buSzPct val="25000"/>
            </a:pPr>
            <a:r>
              <a:rPr lang="en-US" sz="1700" b="1" dirty="0">
                <a:solidFill>
                  <a:srgbClr val="C00000"/>
                </a:solidFill>
                <a:effectLst>
                  <a:outerShdw blurRad="38100" dist="38100" dir="2700000" algn="tl">
                    <a:srgbClr val="000000">
                      <a:alpha val="43137"/>
                    </a:srgbClr>
                  </a:outerShdw>
                </a:effectLst>
              </a:rPr>
              <a:t>(main idea) Introduction</a:t>
            </a:r>
          </a:p>
          <a:p>
            <a:pPr algn="ctr" defTabSz="1018705">
              <a:buSzPct val="25000"/>
            </a:pPr>
            <a:r>
              <a:rPr lang="en-US" sz="1700" b="1" dirty="0">
                <a:solidFill>
                  <a:srgbClr val="C00000"/>
                </a:solidFill>
                <a:effectLst>
                  <a:outerShdw blurRad="38100" dist="38100" dir="2700000" algn="tl">
                    <a:srgbClr val="000000">
                      <a:alpha val="43137"/>
                    </a:srgbClr>
                  </a:outerShdw>
                </a:effectLst>
              </a:rPr>
              <a:t>Lesson 1 - Part 2</a:t>
            </a:r>
          </a:p>
        </p:txBody>
      </p:sp>
      <p:sp>
        <p:nvSpPr>
          <p:cNvPr id="4" name="Rectangle 3"/>
          <p:cNvSpPr/>
          <p:nvPr/>
        </p:nvSpPr>
        <p:spPr>
          <a:xfrm>
            <a:off x="5467596" y="4127659"/>
            <a:ext cx="2164713" cy="113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defTabSz="1018705"/>
            <a:r>
              <a:rPr lang="en-US" sz="1100" b="1" u="sng" dirty="0">
                <a:solidFill>
                  <a:prstClr val="black"/>
                </a:solidFill>
              </a:rPr>
              <a:t>Summary Sentence Practice</a:t>
            </a:r>
          </a:p>
          <a:p>
            <a:pPr marL="191007" indent="-191007" defTabSz="1018705">
              <a:buFont typeface="Arial" panose="020B0604020202020204" pitchFamily="34" charset="0"/>
              <a:buChar char="•"/>
            </a:pPr>
            <a:r>
              <a:rPr lang="en-US" sz="1100" b="1" dirty="0">
                <a:solidFill>
                  <a:prstClr val="black"/>
                </a:solidFill>
              </a:rPr>
              <a:t>Landslides are big.</a:t>
            </a:r>
          </a:p>
          <a:p>
            <a:pPr marL="191007" indent="-191007" defTabSz="1018705">
              <a:buFont typeface="Arial" panose="020B0604020202020204" pitchFamily="34" charset="0"/>
              <a:buChar char="•"/>
            </a:pPr>
            <a:r>
              <a:rPr lang="en-US" sz="1100" b="1" dirty="0">
                <a:solidFill>
                  <a:prstClr val="black"/>
                </a:solidFill>
              </a:rPr>
              <a:t>They move down fast.</a:t>
            </a:r>
          </a:p>
          <a:p>
            <a:pPr marL="191007" indent="-191007" defTabSz="1018705">
              <a:buFont typeface="Arial" panose="020B0604020202020204" pitchFamily="34" charset="0"/>
              <a:buChar char="•"/>
            </a:pPr>
            <a:r>
              <a:rPr lang="en-US" sz="1100" b="1" dirty="0">
                <a:solidFill>
                  <a:prstClr val="black"/>
                </a:solidFill>
              </a:rPr>
              <a:t>A landslide hurts things.</a:t>
            </a:r>
          </a:p>
        </p:txBody>
      </p:sp>
      <p:grpSp>
        <p:nvGrpSpPr>
          <p:cNvPr id="20" name="Group 19"/>
          <p:cNvGrpSpPr/>
          <p:nvPr/>
        </p:nvGrpSpPr>
        <p:grpSpPr>
          <a:xfrm rot="20667221">
            <a:off x="199122" y="7358816"/>
            <a:ext cx="2680180" cy="1092449"/>
            <a:chOff x="109517" y="6533762"/>
            <a:chExt cx="3090430" cy="1128965"/>
          </a:xfrm>
        </p:grpSpPr>
        <p:pic>
          <p:nvPicPr>
            <p:cNvPr id="22"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8634" y="6698723"/>
              <a:ext cx="3081313" cy="669834"/>
            </a:xfrm>
            <a:prstGeom prst="rect">
              <a:avLst/>
            </a:prstGeom>
            <a:noFill/>
          </p:spPr>
          <p:txBody>
            <a:bodyPr wrap="square" rtlCol="0">
              <a:spAutoFit/>
            </a:bodyPr>
            <a:lstStyle/>
            <a:p>
              <a:pPr algn="ctr" defTabSz="1018705"/>
              <a:r>
                <a:rPr lang="en-US" dirty="0">
                  <a:solidFill>
                    <a:prstClr val="black"/>
                  </a:solidFill>
                  <a:latin typeface="Arial Black" panose="020B0A04020102020204" pitchFamily="34" charset="0"/>
                </a:rPr>
                <a:t>Record</a:t>
              </a:r>
            </a:p>
            <a:p>
              <a:pPr algn="ctr" defTabSz="1018705"/>
              <a:r>
                <a:rPr lang="en-US" dirty="0">
                  <a:solidFill>
                    <a:prstClr val="black"/>
                  </a:solidFill>
                  <a:latin typeface="Arial Black" panose="020B0A04020102020204" pitchFamily="34" charset="0"/>
                </a:rPr>
                <a:t>Final Notes</a:t>
              </a:r>
            </a:p>
          </p:txBody>
        </p:sp>
      </p:grpSp>
      <p:grpSp>
        <p:nvGrpSpPr>
          <p:cNvPr id="5" name="Group 4"/>
          <p:cNvGrpSpPr/>
          <p:nvPr/>
        </p:nvGrpSpPr>
        <p:grpSpPr>
          <a:xfrm>
            <a:off x="6936004" y="8239314"/>
            <a:ext cx="530108" cy="1356915"/>
            <a:chOff x="6009257" y="6996040"/>
            <a:chExt cx="467742" cy="1233559"/>
          </a:xfrm>
          <a:solidFill>
            <a:schemeClr val="accent4">
              <a:lumMod val="60000"/>
              <a:lumOff val="40000"/>
            </a:schemeClr>
          </a:solidFill>
        </p:grpSpPr>
        <p:sp>
          <p:nvSpPr>
            <p:cNvPr id="30" name="Down Arrow 29"/>
            <p:cNvSpPr/>
            <p:nvPr/>
          </p:nvSpPr>
          <p:spPr>
            <a:xfrm>
              <a:off x="6009257" y="6996041"/>
              <a:ext cx="326512" cy="648317"/>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sp>
          <p:nvSpPr>
            <p:cNvPr id="24" name="Down Arrow 23"/>
            <p:cNvSpPr/>
            <p:nvPr/>
          </p:nvSpPr>
          <p:spPr>
            <a:xfrm>
              <a:off x="6188204" y="6996040"/>
              <a:ext cx="288795" cy="123355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grpSp>
      <p:pic>
        <p:nvPicPr>
          <p:cNvPr id="25" name="Picture 24"/>
          <p:cNvPicPr>
            <a:picLocks noChangeAspect="1"/>
          </p:cNvPicPr>
          <p:nvPr/>
        </p:nvPicPr>
        <p:blipFill rotWithShape="1">
          <a:blip r:embed="rId6"/>
          <a:srcRect l="23375" t="43778" r="67058" b="37259"/>
          <a:stretch/>
        </p:blipFill>
        <p:spPr>
          <a:xfrm>
            <a:off x="5613717" y="1020508"/>
            <a:ext cx="1912721" cy="103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617228" y="3186484"/>
            <a:ext cx="734412" cy="502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prstClr val="black"/>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10</a:t>
            </a:fld>
            <a:endParaRPr lang="en-US" dirty="0">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Tree>
    <p:extLst>
      <p:ext uri="{BB962C8B-B14F-4D97-AF65-F5344CB8AC3E}">
        <p14:creationId xmlns:p14="http://schemas.microsoft.com/office/powerpoint/2010/main" val="231285762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67617856"/>
              </p:ext>
            </p:extLst>
          </p:nvPr>
        </p:nvGraphicFramePr>
        <p:xfrm>
          <a:off x="197963" y="239473"/>
          <a:ext cx="7381188" cy="9486900"/>
        </p:xfrm>
        <a:graphic>
          <a:graphicData uri="http://schemas.openxmlformats.org/drawingml/2006/table">
            <a:tbl>
              <a:tblPr firstRow="1" bandRow="1">
                <a:tableStyleId>{5C22544A-7EE6-4342-B048-85BDC9FD1C3A}</a:tableStyleId>
              </a:tblPr>
              <a:tblGrid>
                <a:gridCol w="2392837"/>
                <a:gridCol w="811078"/>
                <a:gridCol w="490064"/>
                <a:gridCol w="1757190"/>
                <a:gridCol w="984143"/>
                <a:gridCol w="945876"/>
              </a:tblGrid>
              <a:tr h="370127">
                <a:tc gridSpan="3">
                  <a:txBody>
                    <a:bodyPr/>
                    <a:lstStyle/>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Topic Sentence </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(main idea) Introduction</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1 -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identify the Main Idea of a text?</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RI.2</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Idea of a text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I identified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9486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CCSS.ELA-LITERACY.RI.2.2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main topic of a multiparagraph text as well as the focus of specific paragraphs within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identifying the Main Idea of a text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second grade students know the term Topic Sentence and can begin to recognize the Topic Sentence with support.  They now learn a Topic Sentence is what the author wants the reader to know MOST about a topic.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a text identify the Topic Sentence (Main Idea), learners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grade level text (although may not be reading it independently).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Topic Sentence in the introduction as the Main Idea of a multi-paragraph text with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number of paragraphs within a text and the focus of each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(important!!)</a:t>
                      </a:r>
                      <a:endParaRPr kumimoji="0" lang="en-US" sz="9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Students can begin to become familiar with the term Main Idea (begins in gr.3) but are not assessed on recognizing this term.</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 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In grade 2, students find the focus of specific paragraphs.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In paragraph ____ the focus  about the Main Topic is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solidFill>
                            <a:schemeClr val="tx1"/>
                          </a:solidFill>
                        </a:rPr>
                        <a:t>paragraphs</a:t>
                      </a:r>
                    </a:p>
                    <a:p>
                      <a:pPr marL="112713" indent="-112713">
                        <a:buFont typeface="Arial" panose="020B0604020202020204" pitchFamily="34" charset="0"/>
                        <a:buChar char="•"/>
                      </a:pPr>
                      <a:r>
                        <a:rPr lang="en-US" sz="900" dirty="0" smtClean="0">
                          <a:solidFill>
                            <a:schemeClr val="tx1"/>
                          </a:solidFill>
                        </a:rPr>
                        <a:t>specific</a:t>
                      </a:r>
                    </a:p>
                    <a:p>
                      <a:pPr marL="112713" indent="-112713">
                        <a:buFont typeface="Arial" panose="020B0604020202020204" pitchFamily="34" charset="0"/>
                        <a:buChar char="•"/>
                      </a:pPr>
                      <a:r>
                        <a:rPr lang="en-US" sz="900" dirty="0" smtClean="0">
                          <a:solidFill>
                            <a:schemeClr val="tx1"/>
                          </a:solidFill>
                        </a:rPr>
                        <a:t>focus</a:t>
                      </a:r>
                    </a:p>
                    <a:p>
                      <a:pPr marL="112713" indent="-112713">
                        <a:buFont typeface="Arial" panose="020B0604020202020204" pitchFamily="34" charset="0"/>
                        <a:buChar char="•"/>
                      </a:pPr>
                      <a:r>
                        <a:rPr lang="en-US" sz="900" dirty="0" smtClean="0">
                          <a:solidFill>
                            <a:schemeClr val="tx1"/>
                          </a:solidFill>
                        </a:rPr>
                        <a:t>key details</a:t>
                      </a:r>
                    </a:p>
                    <a:p>
                      <a:pPr marL="112713" indent="-112713">
                        <a:buFont typeface="Arial" panose="020B0604020202020204" pitchFamily="34" charset="0"/>
                        <a:buChar char="•"/>
                      </a:pPr>
                      <a:r>
                        <a:rPr lang="en-US" sz="900" dirty="0" smtClean="0">
                          <a:solidFill>
                            <a:schemeClr val="tx1"/>
                          </a:solidFill>
                        </a:rPr>
                        <a:t>question</a:t>
                      </a:r>
                    </a:p>
                    <a:p>
                      <a:pPr marL="112713" indent="-112713">
                        <a:buFont typeface="Arial" panose="020B0604020202020204" pitchFamily="34" charset="0"/>
                        <a:buChar char="•"/>
                      </a:pPr>
                      <a:r>
                        <a:rPr lang="en-US" sz="900" dirty="0" smtClean="0">
                          <a:solidFill>
                            <a:schemeClr val="tx1"/>
                          </a:solidFill>
                        </a:rPr>
                        <a:t>topic</a:t>
                      </a:r>
                    </a:p>
                    <a:p>
                      <a:pPr marL="112713" indent="-112713">
                        <a:buFont typeface="Arial" panose="020B0604020202020204" pitchFamily="34" charset="0"/>
                        <a:buChar char="•"/>
                      </a:pPr>
                      <a:r>
                        <a:rPr lang="en-US" sz="900" dirty="0" smtClean="0">
                          <a:solidFill>
                            <a:schemeClr val="tx1"/>
                          </a:solidFill>
                        </a:rPr>
                        <a:t>support</a:t>
                      </a:r>
                    </a:p>
                    <a:p>
                      <a:pPr marL="112713" indent="-112713">
                        <a:buFont typeface="Arial" panose="020B0604020202020204" pitchFamily="34" charset="0"/>
                        <a:buChar char="•"/>
                      </a:pPr>
                      <a:r>
                        <a:rPr lang="en-US" sz="900" dirty="0" smtClean="0">
                          <a:solidFill>
                            <a:schemeClr val="tx1"/>
                          </a:solidFill>
                        </a:rPr>
                        <a:t>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indent="-114300">
                        <a:buFont typeface="Arial" panose="020B0604020202020204" pitchFamily="34" charset="0"/>
                        <a:buChar char="•"/>
                      </a:pPr>
                      <a:r>
                        <a:rPr lang="es-ES_tradnl" sz="900" noProof="0" dirty="0" smtClean="0">
                          <a:solidFill>
                            <a:schemeClr val="tx1"/>
                          </a:solidFill>
                        </a:rPr>
                        <a:t>párrafos</a:t>
                      </a:r>
                    </a:p>
                    <a:p>
                      <a:pPr marL="114300" indent="-114300">
                        <a:buFont typeface="Arial" panose="020B0604020202020204" pitchFamily="34" charset="0"/>
                        <a:buChar char="•"/>
                      </a:pPr>
                      <a:r>
                        <a:rPr lang="es-ES_tradnl" sz="900" noProof="0" dirty="0" smtClean="0">
                          <a:solidFill>
                            <a:schemeClr val="tx1"/>
                          </a:solidFill>
                        </a:rPr>
                        <a:t>especifico</a:t>
                      </a:r>
                    </a:p>
                    <a:p>
                      <a:pPr marL="114300" indent="-114300">
                        <a:buFont typeface="Arial" panose="020B0604020202020204" pitchFamily="34" charset="0"/>
                        <a:buChar char="•"/>
                      </a:pPr>
                      <a:endParaRPr lang="es-ES_tradnl" sz="900" noProof="0" dirty="0" smtClean="0">
                        <a:solidFill>
                          <a:schemeClr val="tx1"/>
                        </a:solidFill>
                      </a:endParaRPr>
                    </a:p>
                    <a:p>
                      <a:pPr marL="114300" indent="-114300">
                        <a:buFont typeface="Arial" panose="020B0604020202020204" pitchFamily="34" charset="0"/>
                        <a:buChar char="•"/>
                      </a:pPr>
                      <a:r>
                        <a:rPr lang="es-ES_tradnl" sz="900" noProof="0" dirty="0" smtClean="0">
                          <a:solidFill>
                            <a:schemeClr val="tx1"/>
                          </a:solidFill>
                        </a:rPr>
                        <a:t>detalles</a:t>
                      </a:r>
                      <a:r>
                        <a:rPr lang="es-ES_tradnl" sz="900" baseline="0" noProof="0" dirty="0" smtClean="0">
                          <a:solidFill>
                            <a:schemeClr val="tx1"/>
                          </a:solidFill>
                        </a:rPr>
                        <a:t> _</a:t>
                      </a:r>
                    </a:p>
                    <a:p>
                      <a:pPr marL="114300" indent="-114300">
                        <a:buFont typeface="Arial" panose="020B0604020202020204" pitchFamily="34" charset="0"/>
                        <a:buChar char="•"/>
                      </a:pPr>
                      <a:endParaRPr lang="es-ES_tradnl" sz="900" baseline="0" noProof="0" dirty="0" smtClean="0">
                        <a:solidFill>
                          <a:schemeClr val="tx1"/>
                        </a:solidFill>
                      </a:endParaRPr>
                    </a:p>
                    <a:p>
                      <a:pPr marL="114300" indent="-114300">
                        <a:buFont typeface="Arial" panose="020B0604020202020204" pitchFamily="34" charset="0"/>
                        <a:buChar char="•"/>
                      </a:pPr>
                      <a:r>
                        <a:rPr lang="es-ES_tradnl" sz="900" baseline="0" noProof="0" dirty="0" smtClean="0">
                          <a:solidFill>
                            <a:schemeClr val="tx1"/>
                          </a:solidFill>
                        </a:rPr>
                        <a:t>tópico</a:t>
                      </a:r>
                    </a:p>
                    <a:p>
                      <a:pPr marL="114300" indent="-114300">
                        <a:buFont typeface="Arial" panose="020B0604020202020204" pitchFamily="34" charset="0"/>
                        <a:buChar char="•"/>
                      </a:pPr>
                      <a:endParaRPr lang="es-ES_tradnl" sz="900" baseline="0" noProof="0" dirty="0" smtClean="0">
                        <a:solidFill>
                          <a:schemeClr val="tx1"/>
                        </a:solidFill>
                      </a:endParaRPr>
                    </a:p>
                    <a:p>
                      <a:pPr marL="114300" indent="-114300">
                        <a:buFont typeface="Arial" panose="020B0604020202020204" pitchFamily="34" charset="0"/>
                        <a:buChar char="•"/>
                      </a:pPr>
                      <a:r>
                        <a:rPr lang="es-ES_tradnl" sz="900" baseline="0" noProof="0" dirty="0" smtClean="0">
                          <a:solidFill>
                            <a:schemeClr val="tx1"/>
                          </a:solidFill>
                        </a:rPr>
                        <a:t>introducción</a:t>
                      </a: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CCSS.ELA-LITERACY.W.2.2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demonstrating understanding of the Main Idea of a text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second grade students show a beginning understanding of how an author introduces the important facts or the focus of the Main Topic (which leads to preparing them for Main Idea in gr. 3) in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Topic Sentence, students need to be able to…</a:t>
                      </a:r>
                      <a:endParaRPr kumimoji="0" lang="en-US" sz="1000" b="1"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5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facts or definitions that support the topic.</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practice looking for a sentence in the introduction that tells what the authors wants the reader to know MOST about a topic in other texts.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the Topic Sentence is often the Main Idea (the term Main Idea is assessed in grade 3).</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 sentence naming the Topic Sentence and what it tells that is important about the Main Topic (</a:t>
                      </a:r>
                      <a:r>
                        <a:rPr kumimoji="0" lang="en-US" sz="1000" b="0" i="0" u="none" strike="noStrike" kern="1200" cap="none" spc="0" normalizeH="0" baseline="0" noProof="0" dirty="0" err="1" smtClean="0">
                          <a:ln>
                            <a:noFill/>
                          </a:ln>
                          <a:solidFill>
                            <a:prstClr val="black"/>
                          </a:solidFill>
                          <a:effectLst/>
                          <a:uLnTx/>
                          <a:uFillTx/>
                          <a:latin typeface="+mn-lt"/>
                          <a:ea typeface="+mn-ea"/>
                          <a:cs typeface="+mn-cs"/>
                        </a:rPr>
                        <a:t>e.g.,The</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Topic Sentence is _____.  The important fact(s) it tells about the Main Topic is/are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4300" indent="-114300">
                        <a:buFont typeface="Arial" panose="020B0604020202020204" pitchFamily="34" charset="0"/>
                        <a:buChar char="•"/>
                      </a:pPr>
                      <a:r>
                        <a:rPr lang="en-US" sz="900" dirty="0" smtClean="0">
                          <a:solidFill>
                            <a:schemeClr val="tx1"/>
                          </a:solidFill>
                        </a:rPr>
                        <a:t>topic</a:t>
                      </a:r>
                    </a:p>
                    <a:p>
                      <a:pPr marL="115888" indent="-115888">
                        <a:buFont typeface="Arial" panose="020B0604020202020204" pitchFamily="34" charset="0"/>
                        <a:buChar char="•"/>
                      </a:pPr>
                      <a:r>
                        <a:rPr lang="en-US" sz="900" dirty="0" smtClean="0">
                          <a:solidFill>
                            <a:schemeClr val="tx1"/>
                          </a:solidFill>
                        </a:rPr>
                        <a:t>facts</a:t>
                      </a:r>
                    </a:p>
                    <a:p>
                      <a:pPr marL="115888" indent="-115888">
                        <a:buFont typeface="Arial" panose="020B0604020202020204" pitchFamily="34" charset="0"/>
                        <a:buChar char="•"/>
                      </a:pPr>
                      <a:r>
                        <a:rPr lang="en-US" sz="900" dirty="0" smtClean="0">
                          <a:solidFill>
                            <a:schemeClr val="tx1"/>
                          </a:solidFill>
                        </a:rPr>
                        <a:t>definitions</a:t>
                      </a:r>
                    </a:p>
                    <a:p>
                      <a:pPr marL="115888" indent="-115888">
                        <a:buFont typeface="Arial" panose="020B0604020202020204" pitchFamily="34" charset="0"/>
                        <a:buChar char="•"/>
                      </a:pPr>
                      <a:r>
                        <a:rPr lang="en-US" sz="900" dirty="0" smtClean="0">
                          <a:solidFill>
                            <a:schemeClr val="tx1"/>
                          </a:solidFill>
                        </a:rPr>
                        <a:t>introduce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text specific vocabulary</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opinion</a:t>
                      </a:r>
                    </a:p>
                    <a:p>
                      <a:pPr marL="115888" indent="-115888">
                        <a:buFont typeface="Arial" panose="020B0604020202020204" pitchFamily="34" charset="0"/>
                        <a:buChar char="•"/>
                      </a:pPr>
                      <a:endParaRPr lang="en-US" sz="900" dirty="0" smtClean="0">
                        <a:solidFill>
                          <a:srgbClr val="0070C0"/>
                        </a:solidFill>
                      </a:endParaRPr>
                    </a:p>
                    <a:p>
                      <a:pPr marL="115888" indent="-115888">
                        <a:buFont typeface="Arial" panose="020B0604020202020204" pitchFamily="34" charset="0"/>
                        <a:buChar char="•"/>
                      </a:pPr>
                      <a:endParaRPr lang="en-US" sz="9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4625" indent="-174625">
                        <a:buFont typeface="Arial" panose="020B0604020202020204" pitchFamily="34" charset="0"/>
                        <a:buChar char="•"/>
                      </a:pPr>
                      <a:r>
                        <a:rPr lang="es-ES_tradnl" sz="900" noProof="0" dirty="0" smtClean="0">
                          <a:solidFill>
                            <a:schemeClr val="tx1"/>
                          </a:solidFill>
                        </a:rPr>
                        <a:t>tópico</a:t>
                      </a:r>
                    </a:p>
                    <a:p>
                      <a:pPr marL="174625" indent="-174625">
                        <a:buFont typeface="Arial" panose="020B0604020202020204" pitchFamily="34" charset="0"/>
                        <a:buChar char="•"/>
                      </a:pPr>
                      <a:endParaRPr lang="es-ES_tradnl" sz="900" noProof="0" dirty="0" smtClean="0">
                        <a:solidFill>
                          <a:schemeClr val="tx1"/>
                        </a:solidFill>
                      </a:endParaRPr>
                    </a:p>
                    <a:p>
                      <a:pPr marL="174625" indent="-174625">
                        <a:buFont typeface="Arial" panose="020B0604020202020204" pitchFamily="34" charset="0"/>
                        <a:buChar char="•"/>
                      </a:pPr>
                      <a:r>
                        <a:rPr lang="es-ES_tradnl" sz="900" noProof="0" dirty="0" smtClean="0">
                          <a:solidFill>
                            <a:schemeClr val="tx1"/>
                          </a:solidFill>
                        </a:rPr>
                        <a:t>definiciones</a:t>
                      </a:r>
                    </a:p>
                    <a:p>
                      <a:pPr marL="174625" indent="-174625">
                        <a:buFont typeface="Arial" panose="020B0604020202020204" pitchFamily="34" charset="0"/>
                        <a:buChar char="•"/>
                      </a:pPr>
                      <a:r>
                        <a:rPr lang="es-ES_tradnl" sz="900" noProof="0" dirty="0" smtClean="0">
                          <a:solidFill>
                            <a:schemeClr val="tx1"/>
                          </a:solidFill>
                        </a:rPr>
                        <a:t>vocabulario especifico del texto</a:t>
                      </a:r>
                    </a:p>
                    <a:p>
                      <a:pPr marL="174625" indent="-174625">
                        <a:buFont typeface="Arial" panose="020B0604020202020204" pitchFamily="34" charset="0"/>
                        <a:buChar char="•"/>
                      </a:pPr>
                      <a:r>
                        <a:rPr lang="es-ES_tradnl" sz="900" noProof="0" dirty="0" smtClean="0">
                          <a:solidFill>
                            <a:schemeClr val="tx1"/>
                          </a:solidFill>
                        </a:rPr>
                        <a:t>opinión</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400" b="1" dirty="0" smtClean="0"/>
                        <a:t>In </a:t>
                      </a:r>
                      <a:r>
                        <a:rPr lang="en-US" sz="1400" b="1" dirty="0" smtClean="0">
                          <a:solidFill>
                            <a:srgbClr val="C00000"/>
                          </a:solidFill>
                        </a:rPr>
                        <a:t>2</a:t>
                      </a:r>
                      <a:r>
                        <a:rPr lang="en-US" sz="1400" b="1" baseline="30000" dirty="0" smtClean="0">
                          <a:solidFill>
                            <a:srgbClr val="C00000"/>
                          </a:solidFill>
                        </a:rPr>
                        <a:t>nd</a:t>
                      </a:r>
                      <a:r>
                        <a:rPr lang="en-US" sz="1400" b="1" dirty="0" smtClean="0"/>
                        <a:t> 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000" b="0" dirty="0" smtClean="0">
                          <a:solidFill>
                            <a:schemeClr val="tx1"/>
                          </a:solidFill>
                        </a:rPr>
                        <a:t>What I Know and What is New</a:t>
                      </a: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the K/N and Topic Tally charts to identify Key Details that connect to what the author wants the reader to know MOST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0806">
                <a:tc gridSpan="2">
                  <a:txBody>
                    <a:bodyPr/>
                    <a:lstStyle/>
                    <a:p>
                      <a:pPr marL="171450" indent="-171450">
                        <a:buFont typeface="Arial" panose="020B0604020202020204" pitchFamily="34" charset="0"/>
                        <a:buChar char="•"/>
                      </a:pPr>
                      <a:r>
                        <a:rPr lang="en-US" sz="1000" b="0" dirty="0" smtClean="0">
                          <a:solidFill>
                            <a:schemeClr val="tx1"/>
                          </a:solidFill>
                        </a:rPr>
                        <a:t>Summary Sentences</a:t>
                      </a:r>
                    </a:p>
                    <a:p>
                      <a:pPr marL="0" indent="0">
                        <a:buFont typeface="Arial" panose="020B0604020202020204" pitchFamily="34" charset="0"/>
                        <a:buNone/>
                      </a:pPr>
                      <a:r>
                        <a:rPr lang="en-US" sz="1000" b="0" dirty="0" smtClean="0">
                          <a:solidFill>
                            <a:schemeClr val="tx1"/>
                          </a:solidFill>
                        </a:rPr>
                        <a:t>     </a:t>
                      </a:r>
                    </a:p>
                    <a:p>
                      <a:pPr marL="0" indent="0">
                        <a:buFont typeface="Arial" panose="020B0604020202020204" pitchFamily="34" charset="0"/>
                        <a:buNone/>
                      </a:pPr>
                      <a:r>
                        <a:rPr lang="en-US" sz="1000" b="0" i="1" dirty="0" smtClean="0">
                          <a:solidFill>
                            <a:schemeClr val="tx1"/>
                          </a:solidFill>
                        </a:rPr>
                        <a:t>Note: Full text summaries begin in grade 4.</a:t>
                      </a:r>
                      <a:endParaRPr lang="en-US" sz="1000" b="0" i="1"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facts and definitions to write an answer to the question, “What does the author want the reader to know the most about the Main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during the discussion of 3 summary sentences, students will analyze and evaluate to determine  the most accurate summary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What the Author Wants the Reader to Know Most (identifying a topic sentence)…</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Note: In grade two, students can begin to recognize the Topic Sentence with much support.</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locate the Topic Sentence in  the text (with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they identified the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begin to connect to the concept that the Topic Sentence represents the Main idea of a text or the focus of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000" dirty="0" smtClean="0"/>
                        <a:t>TBEAR Student Record Notes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Topic Sentence that best summarizes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7537">
                <a:tc gridSpan="6">
                  <a:txBody>
                    <a:bodyPr/>
                    <a:lstStyle/>
                    <a:p>
                      <a:r>
                        <a:rPr lang="en-US" sz="1000" b="1" dirty="0" smtClean="0">
                          <a:solidFill>
                            <a:schemeClr val="tx1"/>
                          </a:solidFill>
                        </a:rPr>
                        <a:t>From</a:t>
                      </a:r>
                      <a:r>
                        <a:rPr lang="en-US" sz="1000" b="1" baseline="0" dirty="0" smtClean="0">
                          <a:solidFill>
                            <a:schemeClr val="tx1"/>
                          </a:solidFill>
                        </a:rPr>
                        <a:t> the Field</a:t>
                      </a:r>
                      <a:r>
                        <a:rPr lang="en-US" sz="1000" baseline="0" dirty="0" smtClean="0">
                          <a:solidFill>
                            <a:schemeClr val="tx1"/>
                          </a:solidFill>
                        </a:rPr>
                        <a:t>… The Main Topic is one or two words (the who or what subject).  A Topic Sentence represents the Main idea (as in the student objective of this TBEAR lesson).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11</a:t>
            </a:fld>
            <a:endParaRPr lang="en-US" dirty="0"/>
          </a:p>
        </p:txBody>
      </p:sp>
    </p:spTree>
    <p:extLst>
      <p:ext uri="{BB962C8B-B14F-4D97-AF65-F5344CB8AC3E}">
        <p14:creationId xmlns:p14="http://schemas.microsoft.com/office/powerpoint/2010/main" val="373274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22734" y="26606"/>
            <a:ext cx="5001694" cy="118157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2885221" y="-129898"/>
            <a:ext cx="1375353" cy="172534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1469596557"/>
              </p:ext>
            </p:extLst>
          </p:nvPr>
        </p:nvGraphicFramePr>
        <p:xfrm>
          <a:off x="122734" y="798859"/>
          <a:ext cx="7535173" cy="9201254"/>
        </p:xfrm>
        <a:graphic>
          <a:graphicData uri="http://schemas.openxmlformats.org/drawingml/2006/table">
            <a:tbl>
              <a:tblPr firstRow="1" bandRow="1">
                <a:noFill/>
              </a:tblPr>
              <a:tblGrid>
                <a:gridCol w="304799"/>
                <a:gridCol w="1990523"/>
                <a:gridCol w="699603"/>
                <a:gridCol w="146203"/>
                <a:gridCol w="234797"/>
                <a:gridCol w="1627515"/>
                <a:gridCol w="2531733"/>
              </a:tblGrid>
              <a:tr h="528077">
                <a:tc rowSpan="2" gridSpan="4">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does the Background Knowledge and Hook (parts of the Bridge) to describe or define the Main Idea of a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(DOK-2: Select details to Identify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rowSpan="2" hMerge="1">
                  <a:txBody>
                    <a:bodyPr/>
                    <a:lstStyle/>
                    <a:p>
                      <a:endParaRPr lang="en-US"/>
                    </a:p>
                  </a:txBody>
                  <a:tcPr/>
                </a:tc>
                <a:tc gridSpan="3">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0" algn="l" rtl="0">
                        <a:spcBef>
                          <a:spcPts val="0"/>
                        </a:spcBef>
                        <a:buSzPct val="25000"/>
                        <a:buNone/>
                      </a:pPr>
                      <a:r>
                        <a:rPr lang="en-US" sz="1700" b="1" u="none" strike="noStrike" cap="none" baseline="0" dirty="0" smtClean="0"/>
                        <a:t>Lesson 2:   </a:t>
                      </a:r>
                      <a:r>
                        <a:rPr lang="en-US" sz="1300" b="1" u="none" strike="noStrike" cap="none" baseline="0" dirty="0" smtClean="0"/>
                        <a:t>DOK-2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r>
              <a:tr h="653796">
                <a:tc gridSpan="4"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hMerge="1" vMerge="1">
                  <a:txBody>
                    <a:bodyPr/>
                    <a:lstStyle/>
                    <a:p>
                      <a:endParaRPr lang="en-US"/>
                    </a:p>
                  </a:txBody>
                  <a:tcPr/>
                </a:tc>
                <a:tc gridSpan="3">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a:t>
                      </a:r>
                    </a:p>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endParaRPr kumimoji="0" lang="en-US" sz="1200" b="1"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r>
              <a:tr h="704088">
                <a:tc gridSpan="7">
                  <a:txBody>
                    <a:bodyPr/>
                    <a:lstStyle/>
                    <a:p>
                      <a:pPr marL="168275" marR="0" lvl="0" indent="3175" algn="l" rtl="0">
                        <a:spcBef>
                          <a:spcPts val="0"/>
                        </a:spcBef>
                        <a:buSzPct val="25000"/>
                        <a:buNone/>
                      </a:pPr>
                      <a:r>
                        <a:rPr lang="en-US" sz="1300" b="1" u="none" strike="noStrike" cap="none" baseline="0" dirty="0" smtClean="0">
                          <a:solidFill>
                            <a:srgbClr val="C00000"/>
                          </a:solidFill>
                        </a:rPr>
                        <a:t>B- Lesson 2  </a:t>
                      </a:r>
                      <a:r>
                        <a:rPr lang="en-US" sz="1200" b="0" u="none" strike="noStrike" cap="none" baseline="0" dirty="0" smtClean="0">
                          <a:solidFill>
                            <a:schemeClr val="tx1"/>
                          </a:solidFill>
                        </a:rPr>
                        <a:t>Standards RI.4 (and possibly RI.3)  </a:t>
                      </a:r>
                    </a:p>
                    <a:p>
                      <a:pPr marL="168275" marR="0" lvl="0" indent="3175" algn="l" rtl="0">
                        <a:spcBef>
                          <a:spcPts val="0"/>
                        </a:spcBef>
                        <a:buSzPct val="25000"/>
                        <a:buNone/>
                      </a:pPr>
                      <a:r>
                        <a:rPr lang="en-US" sz="1100" b="0" u="none" strike="noStrike" cap="none" baseline="0" dirty="0" smtClean="0">
                          <a:solidFill>
                            <a:schemeClr val="tx1"/>
                          </a:solidFill>
                        </a:rPr>
                        <a:t>Student Objective/Assessment Criteria:</a:t>
                      </a:r>
                      <a:endParaRPr lang="en-US" sz="1100" b="0" u="none" strike="noStrike" cap="none" baseline="0" dirty="0">
                        <a:solidFill>
                          <a:schemeClr val="tx1"/>
                        </a:solidFill>
                      </a:endParaRP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each tells more about the Main Idea.</a:t>
                      </a:r>
                      <a:endParaRPr lang="en-US" sz="1100" u="none" strike="noStrike" cap="none"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The Main Idea</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or Topic Sentence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How do we know?”</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Introduction - Before 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(reread the text to your class if a quick review is needed)</a:t>
                      </a:r>
                    </a:p>
                    <a:p>
                      <a:pPr marL="171450" marR="0" lvl="0" indent="-171450" algn="l" rtl="0">
                        <a:spcBef>
                          <a:spcPts val="0"/>
                        </a:spcBef>
                        <a:buClr>
                          <a:schemeClr val="tx1">
                            <a:lumMod val="95000"/>
                            <a:lumOff val="5000"/>
                          </a:schemeClr>
                        </a:buClr>
                        <a:buSzPct val="150000"/>
                        <a:buFont typeface="Arial" panose="020B0604020202020204" pitchFamily="34" charset="0"/>
                        <a:buChar cha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T</a:t>
                      </a:r>
                      <a:r>
                        <a:rPr lang="en-US" sz="1100" b="1" i="0" u="none" dirty="0" smtClean="0">
                          <a:solidFill>
                            <a:schemeClr val="tx1"/>
                          </a:solidFill>
                        </a:rPr>
                        <a:t>he Bridge – Background Knowledge and Hook  </a:t>
                      </a:r>
                      <a:r>
                        <a:rPr lang="en-US" sz="1100" b="0" i="0" u="none" dirty="0" smtClean="0">
                          <a:solidFill>
                            <a:schemeClr val="tx1"/>
                          </a:solidFill>
                        </a:rPr>
                        <a:t>“In the introduction of a text an author interrupts the reader to define/describe</a:t>
                      </a:r>
                      <a:r>
                        <a:rPr lang="en-US" sz="1100" b="0" i="0" u="none" baseline="0" dirty="0" smtClean="0">
                          <a:solidFill>
                            <a:schemeClr val="tx1"/>
                          </a:solidFill>
                        </a:rPr>
                        <a:t> </a:t>
                      </a:r>
                      <a:r>
                        <a:rPr lang="en-US" sz="1100" b="1" i="0" u="none" dirty="0" smtClean="0">
                          <a:solidFill>
                            <a:schemeClr val="tx1"/>
                          </a:solidFill>
                        </a:rPr>
                        <a:t>Background Knowledge  </a:t>
                      </a:r>
                      <a:r>
                        <a:rPr lang="en-US" sz="1100" b="0" i="0" u="none" dirty="0" smtClean="0">
                          <a:solidFill>
                            <a:schemeClr val="tx1"/>
                          </a:solidFill>
                        </a:rPr>
                        <a:t>the  reader</a:t>
                      </a:r>
                      <a:r>
                        <a:rPr lang="en-US" sz="1100" b="0" i="0" u="none" baseline="0" dirty="0" smtClean="0">
                          <a:solidFill>
                            <a:schemeClr val="tx1"/>
                          </a:solidFill>
                        </a:rPr>
                        <a:t> </a:t>
                      </a:r>
                      <a:r>
                        <a:rPr lang="en-US" sz="1100" b="0" i="0" u="none" dirty="0" smtClean="0">
                          <a:solidFill>
                            <a:schemeClr val="tx1"/>
                          </a:solidFill>
                        </a:rPr>
                        <a:t>needs to know in order to </a:t>
                      </a:r>
                      <a:r>
                        <a:rPr lang="en-US" sz="1100" b="0" i="0" u="none" baseline="0" dirty="0" smtClean="0">
                          <a:solidFill>
                            <a:schemeClr val="tx1"/>
                          </a:solidFill>
                        </a:rPr>
                        <a:t>understand what the rest of the text will be about and want to read more. This is one part of the Bridge. Another part of the Bridge is  called the </a:t>
                      </a:r>
                      <a:r>
                        <a:rPr lang="en-US" sz="1100" b="1" i="0" u="none" baseline="0" dirty="0" smtClean="0">
                          <a:solidFill>
                            <a:schemeClr val="tx1"/>
                          </a:solidFill>
                        </a:rPr>
                        <a:t>Hook</a:t>
                      </a:r>
                      <a:r>
                        <a:rPr lang="en-US" sz="1100" b="0" i="0" u="none" baseline="0" dirty="0" smtClean="0">
                          <a:solidFill>
                            <a:schemeClr val="tx1"/>
                          </a:solidFill>
                        </a:rPr>
                        <a:t>.  A Hook grabs the reader’s attention!” (Give students an example of a hook.)</a:t>
                      </a:r>
                      <a:endParaRPr kumimoji="0" lang="en-US" sz="11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Define and Describe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 and 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is completed).  Read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Ask this question 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Word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then write down the students’ responses.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p>
                    <a:p>
                      <a:pPr marL="461963" marR="0" lvl="0" indent="-461963"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as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define/describe _____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089">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Sentence/Main Idea :  </a:t>
                      </a:r>
                      <a:r>
                        <a:rPr kumimoji="0" lang="en-US" sz="11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Landslides can be highly destructive.</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43089">
                <a:tc vMerge="1">
                  <a:txBody>
                    <a:bodyPr/>
                    <a:lstStyle/>
                    <a:p>
                      <a:endParaRPr lang="en-US"/>
                    </a:p>
                  </a:txBody>
                  <a:tcPr/>
                </a:tc>
                <a:tc>
                  <a:txBody>
                    <a:bodyPr/>
                    <a:lstStyle/>
                    <a:p>
                      <a:pPr algn="ctr"/>
                      <a:r>
                        <a:rPr lang="en-US" sz="11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algn="ctr"/>
                      <a:r>
                        <a:rPr lang="en-US" sz="1100" b="1" dirty="0" smtClean="0"/>
                        <a:t>Definition</a:t>
                      </a:r>
                      <a:r>
                        <a:rPr lang="en-US" sz="1100" b="1" baseline="0" dirty="0" smtClean="0"/>
                        <a:t> Examples</a:t>
                      </a:r>
                      <a:endParaRPr lang="en-US" sz="11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1000" b="1" dirty="0" smtClean="0"/>
                    </a:p>
                  </a:txBody>
                  <a:tcPr marL="0" marR="0" marT="0" marB="0" anchor="ctr"/>
                </a:tc>
                <a:tc hMerge="1">
                  <a:txBody>
                    <a:bodyPr/>
                    <a:lstStyle/>
                    <a:p>
                      <a:pPr algn="ctr"/>
                      <a:endParaRPr lang="en-US" sz="1100" b="1" dirty="0" smtClean="0"/>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Description Examples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Destructive I + Damage 4 =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53975" indent="-53975"/>
                      <a:r>
                        <a:rPr lang="en-US" sz="1000" dirty="0" smtClean="0"/>
                        <a:t>  hurting</a:t>
                      </a:r>
                      <a:r>
                        <a:rPr lang="en-US" sz="1000" baseline="0" dirty="0" smtClean="0"/>
                        <a:t> or injuring something or someone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sz="900" dirty="0"/>
                    </a:p>
                  </a:txBody>
                  <a:tcPr marL="0" marR="0" marT="0" marB="0" anchor="ctr"/>
                </a:tc>
                <a:tc hMerge="1">
                  <a:txBody>
                    <a:bodyPr/>
                    <a:lstStyle/>
                    <a:p>
                      <a:pPr marL="53975" indent="-53975"/>
                      <a:endParaRPr lang="en-US" sz="1100" dirty="0"/>
                    </a:p>
                  </a:txBody>
                  <a:tcPr marL="0" marR="0" marT="0" marB="0" anchor="ctr"/>
                </a:tc>
                <a:tc>
                  <a:txBody>
                    <a:bodyPr/>
                    <a:lstStyle/>
                    <a:p>
                      <a:r>
                        <a:rPr lang="en-US" sz="1000" dirty="0" smtClean="0"/>
                        <a:t>    injure, loss,</a:t>
                      </a:r>
                      <a:r>
                        <a:rPr lang="en-US" sz="1000" baseline="0" dirty="0" smtClean="0"/>
                        <a:t> harmful, devastate</a:t>
                      </a:r>
                      <a:endParaRPr lang="en-US" sz="10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Landslides IIII 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when</a:t>
                      </a:r>
                      <a:r>
                        <a:rPr lang="en-US" sz="1000" baseline="0" dirty="0" smtClean="0"/>
                        <a:t> land moves down a steep slope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fast, large amount, muddy, rocky, scary</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Swept or Sweep Away/Carries =3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indent="-60325"/>
                      <a:r>
                        <a:rPr lang="en-US" sz="1000" dirty="0" smtClean="0"/>
                        <a:t>  something</a:t>
                      </a:r>
                      <a:r>
                        <a:rPr lang="en-US" sz="1000" baseline="0" dirty="0" smtClean="0"/>
                        <a:t> is moved away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60325" indent="-60325"/>
                      <a:endParaRPr lang="en-US" sz="1100" dirty="0"/>
                    </a:p>
                  </a:txBody>
                  <a:tcPr marL="0" marR="0" marT="0" marB="0" anchor="ctr"/>
                </a:tc>
                <a:tc>
                  <a:txBody>
                    <a:bodyPr/>
                    <a:lstStyle/>
                    <a:p>
                      <a:pPr marL="117475" indent="0"/>
                      <a:r>
                        <a:rPr lang="en-US" sz="1000" dirty="0" smtClean="0"/>
                        <a:t>strong, swift, wide, entire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Bury/Cover III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to</a:t>
                      </a:r>
                      <a:r>
                        <a:rPr lang="en-US" sz="1000" baseline="0" dirty="0" smtClean="0"/>
                        <a:t> hide, shelter or conceal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buried</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7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Background Knowledge </a:t>
                      </a:r>
                    </a:p>
                    <a:p>
                      <a:pPr marL="171450"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author uses in the introduction to help the reader understand what the rest of the text will be about and want to read more. Think about how the background knowledge  defines and describes why or how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________</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Topic Sentence).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Look for a Hook that grabs the reader’s attention.”</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After Reading - Revisit: </a:t>
                      </a:r>
                      <a:endParaRPr kumimoji="0" lang="en-US" sz="1100" b="1" i="1" u="sng" strike="noStrike" kern="1200" cap="none" spc="0" normalizeH="0" baseline="0" noProof="0" dirty="0" smtClean="0">
                        <a:ln>
                          <a:noFill/>
                        </a:ln>
                        <a:solidFill>
                          <a:srgbClr val="C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background knowledge did the author use to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describe or define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why or how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_____</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the background knowledge help the reader understand what the rest of the text was about so the reader will want to read more?” Compare the bridge sentence(s) found in the text to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 chart.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there a Hook in the text?”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3">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gridSpan="2">
                  <a:txBody>
                    <a:bodyPr/>
                    <a:lstStyle/>
                    <a:p>
                      <a:pPr marL="0" indent="0"/>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1" u="none" strike="noStrike" kern="0" cap="none" spc="0" normalizeH="0" baseline="0" noProof="0" dirty="0" smtClean="0">
                          <a:ln>
                            <a:noFill/>
                          </a:ln>
                          <a:solidFill>
                            <a:srgbClr val="000000"/>
                          </a:solidFill>
                          <a:effectLst/>
                          <a:uLnTx/>
                          <a:uFillTx/>
                          <a:latin typeface="Calibri"/>
                          <a:ea typeface="Calibri"/>
                          <a:cs typeface="Calibri"/>
                          <a:sym typeface="Calibri"/>
                          <a:rtl val="0"/>
                        </a:rPr>
                        <a:t> </a:t>
                      </a:r>
                      <a:r>
                        <a:rPr kumimoji="0" lang="en-US" sz="1200" b="1" i="1" u="sng" strike="noStrike" kern="0" cap="none" spc="0" normalizeH="0" baseline="0" noProof="0" dirty="0" smtClean="0">
                          <a:ln>
                            <a:noFill/>
                          </a:ln>
                          <a:solidFill>
                            <a:srgbClr val="000000"/>
                          </a:solidFill>
                          <a:effectLst/>
                          <a:uLnTx/>
                          <a:uFillTx/>
                          <a:latin typeface="Calibri"/>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a:t>
                      </a:r>
                      <a:endParaRPr kumimoji="0" lang="en-US" sz="11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Calibri"/>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r>
              <a:tr h="813065">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103625" marR="103625" marT="37725" marB="37725" anchor="ctr">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rowSpan="2" hMerge="1">
                  <a:txBody>
                    <a:bodyPr/>
                    <a:lstStyle/>
                    <a:p>
                      <a:endParaRPr lang="en-US"/>
                    </a:p>
                  </a:txBody>
                  <a:tcPr/>
                </a:tc>
                <a:tc gridSpan="4">
                  <a:txBody>
                    <a:bodyPr/>
                    <a:lstStyle/>
                    <a:p>
                      <a:pPr marL="0" marR="0" lvl="0" indent="0" algn="l" rtl="0">
                        <a:spcBef>
                          <a:spcPts val="0"/>
                        </a:spcBef>
                        <a:buNone/>
                      </a:pPr>
                      <a:r>
                        <a:rPr lang="en-US" sz="1200" b="1" i="0" u="sng" dirty="0" smtClean="0"/>
                        <a:t>Bridge</a:t>
                      </a:r>
                      <a:r>
                        <a:rPr lang="en-US" sz="1200" b="1" i="0" u="none" dirty="0" smtClean="0"/>
                        <a:t> </a:t>
                      </a:r>
                      <a:r>
                        <a:rPr lang="en-US" sz="1400" b="1" i="0" u="none" dirty="0" smtClean="0"/>
                        <a:t>– </a:t>
                      </a:r>
                      <a:r>
                        <a:rPr lang="en-US" sz="1200" b="1" i="1" u="none" dirty="0" smtClean="0"/>
                        <a:t>background knowledge </a:t>
                      </a:r>
                      <a:r>
                        <a:rPr lang="en-US" sz="1200" b="0" i="1" u="none" dirty="0" smtClean="0"/>
                        <a:t>about the </a:t>
                      </a:r>
                      <a:r>
                        <a:rPr lang="en-US" sz="1200" b="1" i="1" u="none" dirty="0" smtClean="0"/>
                        <a:t>topic</a:t>
                      </a:r>
                      <a:r>
                        <a:rPr lang="en-US" sz="1200" b="1" i="1" u="none" baseline="0" dirty="0" smtClean="0"/>
                        <a:t> </a:t>
                      </a:r>
                      <a:r>
                        <a:rPr lang="en-US" sz="1200" b="0" i="1" u="none" baseline="0" dirty="0" smtClean="0"/>
                        <a:t>connecting to the </a:t>
                      </a:r>
                      <a:r>
                        <a:rPr lang="en-US" sz="1200" b="1" i="1" u="none" dirty="0" smtClean="0"/>
                        <a:t>main idea</a:t>
                      </a:r>
                      <a:r>
                        <a:rPr lang="en-US" sz="1200" b="0" i="1" u="none" dirty="0" smtClean="0"/>
                        <a:t>. </a:t>
                      </a:r>
                      <a:r>
                        <a:rPr lang="en-US" sz="1100" b="0" i="0" dirty="0" smtClean="0"/>
                        <a:t>land moves quickly </a:t>
                      </a:r>
                    </a:p>
                    <a:p>
                      <a:pPr marL="171450" marR="0" lvl="0" indent="-171450" algn="l" rtl="0">
                        <a:spcBef>
                          <a:spcPts val="0"/>
                        </a:spcBef>
                        <a:buFont typeface="Arial" panose="020B0604020202020204" pitchFamily="34" charset="0"/>
                        <a:buChar char="•"/>
                      </a:pPr>
                      <a:r>
                        <a:rPr lang="en-US" sz="1100" b="0" i="0" dirty="0" smtClean="0"/>
                        <a:t>steep slope </a:t>
                      </a:r>
                    </a:p>
                    <a:p>
                      <a:pPr marL="171450" marR="0" lvl="0" indent="-171450" algn="l" rtl="0">
                        <a:spcBef>
                          <a:spcPts val="0"/>
                        </a:spcBef>
                        <a:buFont typeface="Arial" panose="020B0604020202020204" pitchFamily="34" charset="0"/>
                        <a:buChar char="•"/>
                      </a:pPr>
                      <a:r>
                        <a:rPr lang="en-US" sz="1100" b="0" i="0" dirty="0" smtClean="0"/>
                        <a:t>large amount of earth, mud, rock, other materials</a:t>
                      </a:r>
                      <a:endParaRPr sz="1100" b="0" i="0"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pPr marL="1588" lvl="0" indent="0" algn="l" rtl="0">
                        <a:spcBef>
                          <a:spcPts val="0"/>
                        </a:spcBef>
                        <a:buNone/>
                      </a:pPr>
                      <a:endParaRPr sz="1400" i="1" dirty="0"/>
                    </a:p>
                  </a:txBody>
                  <a:tcPr marL="103625" marR="103625" marT="37725" marB="3772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42749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Hook</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grab the reader’s attention.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Watch out! (the hook!)</a:t>
                      </a: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363709" y="305292"/>
            <a:ext cx="2065313" cy="507821"/>
          </a:xfrm>
          <a:prstGeom prst="rect">
            <a:avLst/>
          </a:prstGeom>
          <a:noFill/>
        </p:spPr>
        <p:txBody>
          <a:bodyPr wrap="square" lIns="91429" tIns="45715" rIns="91429" bIns="45715" rtlCol="0">
            <a:spAutoFit/>
          </a:bodyPr>
          <a:lstStyle/>
          <a:p>
            <a:pPr algn="ctr"/>
            <a:r>
              <a:rPr lang="en-US" sz="2700" dirty="0">
                <a:latin typeface="Arial Black" panose="020B0A04020102020204" pitchFamily="34" charset="0"/>
              </a:rPr>
              <a:t>READ</a:t>
            </a:r>
          </a:p>
        </p:txBody>
      </p:sp>
      <p:sp>
        <p:nvSpPr>
          <p:cNvPr id="12" name="Rectangle 11"/>
          <p:cNvSpPr/>
          <p:nvPr/>
        </p:nvSpPr>
        <p:spPr>
          <a:xfrm>
            <a:off x="3780959" y="-70252"/>
            <a:ext cx="733298" cy="9036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300" b="1" dirty="0">
                <a:ln w="50800"/>
                <a:solidFill>
                  <a:srgbClr val="00B0F0"/>
                </a:solidFill>
                <a:latin typeface="Calibri"/>
                <a:sym typeface="Calibri"/>
              </a:rPr>
              <a:t>B</a:t>
            </a:r>
            <a:endParaRPr lang="en-US" sz="5300" b="1" dirty="0">
              <a:ln w="50800"/>
              <a:solidFill>
                <a:srgbClr val="00B0F0"/>
              </a:solidFill>
            </a:endParaRPr>
          </a:p>
        </p:txBody>
      </p:sp>
      <p:grpSp>
        <p:nvGrpSpPr>
          <p:cNvPr id="24" name="Group 23"/>
          <p:cNvGrpSpPr/>
          <p:nvPr/>
        </p:nvGrpSpPr>
        <p:grpSpPr>
          <a:xfrm rot="20667221">
            <a:off x="305212" y="7799809"/>
            <a:ext cx="2680180" cy="1092449"/>
            <a:chOff x="109517" y="6533762"/>
            <a:chExt cx="3090430" cy="1128965"/>
          </a:xfrm>
        </p:grpSpPr>
        <p:pic>
          <p:nvPicPr>
            <p:cNvPr id="25"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sp>
        <p:nvSpPr>
          <p:cNvPr id="19" name="Rectangle 18"/>
          <p:cNvSpPr/>
          <p:nvPr/>
        </p:nvSpPr>
        <p:spPr>
          <a:xfrm>
            <a:off x="5001694" y="135583"/>
            <a:ext cx="2313672" cy="656875"/>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Bridge Introduction</a:t>
            </a:r>
          </a:p>
          <a:p>
            <a:pPr lvl="0" algn="ctr">
              <a:buSzPct val="25000"/>
            </a:pPr>
            <a:r>
              <a:rPr lang="en-US" b="1" dirty="0">
                <a:solidFill>
                  <a:srgbClr val="C00000"/>
                </a:solidFill>
                <a:effectLst>
                  <a:outerShdw blurRad="38100" dist="38100" dir="2700000" algn="tl">
                    <a:srgbClr val="000000">
                      <a:alpha val="43137"/>
                    </a:srgbClr>
                  </a:outerShdw>
                </a:effectLst>
              </a:rPr>
              <a:t>Lesson 2</a:t>
            </a:r>
          </a:p>
        </p:txBody>
      </p:sp>
      <p:pic>
        <p:nvPicPr>
          <p:cNvPr id="13" name="Picture 12"/>
          <p:cNvPicPr>
            <a:picLocks noChangeAspect="1"/>
          </p:cNvPicPr>
          <p:nvPr/>
        </p:nvPicPr>
        <p:blipFill rotWithShape="1">
          <a:blip r:embed="rId6"/>
          <a:srcRect l="23375" t="43778" r="67058" b="37259"/>
          <a:stretch/>
        </p:blipFill>
        <p:spPr>
          <a:xfrm>
            <a:off x="5781575" y="906313"/>
            <a:ext cx="1765815" cy="95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1118972" y="5541571"/>
            <a:ext cx="130797" cy="6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5781575" y="9522883"/>
            <a:ext cx="1748790" cy="535517"/>
          </a:xfrm>
        </p:spPr>
        <p:txBody>
          <a:bodyPr/>
          <a:lstStyle/>
          <a:p>
            <a:fld id="{1A106AFE-017A-4B10-8C59-6A35C2B2E226}" type="slidenum">
              <a:rPr lang="en-US" smtClean="0"/>
              <a:t>12</a:t>
            </a:fld>
            <a:endParaRPr lang="en-US" dirty="0"/>
          </a:p>
        </p:txBody>
      </p:sp>
    </p:spTree>
    <p:extLst>
      <p:ext uri="{BB962C8B-B14F-4D97-AF65-F5344CB8AC3E}">
        <p14:creationId xmlns:p14="http://schemas.microsoft.com/office/powerpoint/2010/main" val="232823879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3015038"/>
              </p:ext>
            </p:extLst>
          </p:nvPr>
        </p:nvGraphicFramePr>
        <p:xfrm>
          <a:off x="185980" y="258176"/>
          <a:ext cx="7477932" cy="9575087"/>
        </p:xfrm>
        <a:graphic>
          <a:graphicData uri="http://schemas.openxmlformats.org/drawingml/2006/table">
            <a:tbl>
              <a:tblPr firstRow="1" bandRow="1">
                <a:tableStyleId>{5C22544A-7EE6-4342-B048-85BDC9FD1C3A}</a:tableStyleId>
              </a:tblPr>
              <a:tblGrid>
                <a:gridCol w="2503880"/>
                <a:gridCol w="835765"/>
                <a:gridCol w="366317"/>
                <a:gridCol w="1685898"/>
                <a:gridCol w="944880"/>
                <a:gridCol w="1141192"/>
              </a:tblGrid>
              <a:tr h="1532524">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Bridge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 and Hook)</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second grade students identify information in a text that gives the reader Background Knowledge (of what a reader will learn) and the Hook (what grabs the reader’s attention)?</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B- Lesson 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RI.4 (and possibly RI.3)  </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5888" marR="0" lvl="0" indent="-11588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0" marR="0" lvl="0" indent="31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I can explain how each tells more about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CCSS.ELA-LITERACY.RI.2.3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Describe the connection between a series of historical events, scientific ideas or concepts, or steps in technical procedures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 in reference to identifying the Background Knowledge and Hook of an introduction</a:t>
                      </a:r>
                      <a:endParaRPr kumimoji="0" lang="en-US" sz="95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second grade, students begin to identify the Background Knowledge readers need to know to better understand why the Topic Sentence is important. </a:t>
                      </a:r>
                      <a:r>
                        <a:rPr kumimoji="0" lang="en-US" sz="850" b="0" i="1" u="none" strike="noStrike" kern="1200" cap="none" spc="0" normalizeH="0" baseline="0" noProof="0" dirty="0" smtClean="0">
                          <a:ln>
                            <a:noFill/>
                          </a:ln>
                          <a:solidFill>
                            <a:prstClr val="black"/>
                          </a:solidFill>
                          <a:effectLst/>
                          <a:uLnTx/>
                          <a:uFillTx/>
                          <a:latin typeface="+mn-lt"/>
                          <a:ea typeface="+mn-ea"/>
                          <a:cs typeface="+mn-cs"/>
                        </a:rPr>
                        <a:t>Students can identify words or phrases that grab the reader’s attention in a Hook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and explain what the Background Knowledge or Hook sentence(s) tell about the Topic Sentence,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500" b="0"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number each paragraph or section of a text.</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comprehend grade level informational text.</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know the purpose of Background Knowledge.</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know the purpose of a Hook.</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previous Key Details which explained why the Main Topic was important.</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list words and phrases that tell more about the Topic Sentence that readers need to know.</a:t>
                      </a:r>
                    </a:p>
                    <a:p>
                      <a:pPr marL="285750" marR="0" lvl="0" indent="-285750" algn="l" defTabSz="77696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why this information helps the reader know more about the Main Topic (Background Knowledge) or grabs the reader’s attention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series</a:t>
                      </a:r>
                    </a:p>
                    <a:p>
                      <a:pPr marL="112713" indent="-112713">
                        <a:buFont typeface="Arial" panose="020B0604020202020204" pitchFamily="34" charset="0"/>
                        <a:buChar char="•"/>
                      </a:pPr>
                      <a:r>
                        <a:rPr lang="en-US" sz="900" dirty="0" smtClean="0"/>
                        <a:t>events</a:t>
                      </a:r>
                    </a:p>
                    <a:p>
                      <a:pPr marL="112713" indent="-112713">
                        <a:buFont typeface="Arial" panose="020B0604020202020204" pitchFamily="34" charset="0"/>
                        <a:buChar char="•"/>
                      </a:pPr>
                      <a:r>
                        <a:rPr lang="en-US" sz="900" dirty="0" smtClean="0"/>
                        <a:t>historical</a:t>
                      </a:r>
                    </a:p>
                    <a:p>
                      <a:pPr marL="112713" indent="-112713">
                        <a:buFont typeface="Arial" panose="020B0604020202020204" pitchFamily="34" charset="0"/>
                        <a:buChar char="•"/>
                      </a:pPr>
                      <a:r>
                        <a:rPr lang="en-US" sz="900" dirty="0" smtClean="0"/>
                        <a:t>scientific</a:t>
                      </a:r>
                    </a:p>
                    <a:p>
                      <a:pPr marL="112713" indent="-112713">
                        <a:buFont typeface="Arial" panose="020B0604020202020204" pitchFamily="34" charset="0"/>
                        <a:buChar char="•"/>
                      </a:pPr>
                      <a:r>
                        <a:rPr lang="en-US" sz="900" dirty="0" smtClean="0"/>
                        <a:t>ideas</a:t>
                      </a:r>
                    </a:p>
                    <a:p>
                      <a:pPr marL="112713" indent="-112713">
                        <a:buFont typeface="Arial" panose="020B0604020202020204" pitchFamily="34" charset="0"/>
                        <a:buChar char="•"/>
                      </a:pPr>
                      <a:r>
                        <a:rPr lang="en-US" sz="900" dirty="0" smtClean="0"/>
                        <a:t>concepts</a:t>
                      </a:r>
                    </a:p>
                    <a:p>
                      <a:pPr marL="112713" indent="-112713">
                        <a:buFont typeface="Arial" panose="020B0604020202020204" pitchFamily="34" charset="0"/>
                        <a:buChar char="•"/>
                      </a:pPr>
                      <a:r>
                        <a:rPr lang="en-US" sz="900" dirty="0" smtClean="0"/>
                        <a:t>technical</a:t>
                      </a:r>
                    </a:p>
                    <a:p>
                      <a:pPr marL="112713" indent="-112713">
                        <a:buFont typeface="Arial" panose="020B0604020202020204" pitchFamily="34" charset="0"/>
                        <a:buChar char="•"/>
                      </a:pPr>
                      <a:r>
                        <a:rPr lang="en-US" sz="900" dirty="0" smtClean="0"/>
                        <a:t>procedures</a:t>
                      </a:r>
                    </a:p>
                    <a:p>
                      <a:pPr marL="112713" indent="-112713">
                        <a:buFont typeface="Arial" panose="020B0604020202020204" pitchFamily="34" charset="0"/>
                        <a:buChar char="•"/>
                      </a:pPr>
                      <a:r>
                        <a:rPr lang="en-US" sz="900" dirty="0" smtClean="0"/>
                        <a:t>background hook</a:t>
                      </a:r>
                    </a:p>
                    <a:p>
                      <a:pPr marL="112713" indent="-112713">
                        <a:buFont typeface="Arial" panose="020B0604020202020204" pitchFamily="34" charset="0"/>
                        <a:buChar char="•"/>
                      </a:pPr>
                      <a:r>
                        <a:rPr lang="en-US" sz="900" dirty="0" smtClean="0"/>
                        <a:t>describe</a:t>
                      </a:r>
                    </a:p>
                    <a:p>
                      <a:pPr marL="112713" indent="-112713">
                        <a:buFont typeface="Arial" panose="020B0604020202020204" pitchFamily="34" charset="0"/>
                        <a:buChar char="•"/>
                      </a:pPr>
                      <a:r>
                        <a:rPr lang="en-US" sz="900" dirty="0" smtClean="0"/>
                        <a:t>definition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4625" indent="-174625">
                        <a:buFont typeface="Arial" panose="020B0604020202020204" pitchFamily="34" charset="0"/>
                        <a:buChar char="•"/>
                      </a:pPr>
                      <a:r>
                        <a:rPr lang="es-ES_tradnl" sz="900" noProof="0" dirty="0" smtClean="0">
                          <a:solidFill>
                            <a:schemeClr val="tx1"/>
                          </a:solidFill>
                        </a:rPr>
                        <a:t>series</a:t>
                      </a:r>
                    </a:p>
                    <a:p>
                      <a:pPr marL="174625" indent="-174625">
                        <a:buFont typeface="Arial" panose="020B0604020202020204" pitchFamily="34" charset="0"/>
                        <a:buChar char="•"/>
                      </a:pPr>
                      <a:r>
                        <a:rPr lang="es-ES_tradnl" sz="900" noProof="0" dirty="0" smtClean="0">
                          <a:solidFill>
                            <a:schemeClr val="tx1"/>
                          </a:solidFill>
                        </a:rPr>
                        <a:t>eventos</a:t>
                      </a:r>
                    </a:p>
                    <a:p>
                      <a:pPr marL="174625" indent="-174625">
                        <a:buFont typeface="Arial" panose="020B0604020202020204" pitchFamily="34" charset="0"/>
                        <a:buChar char="•"/>
                      </a:pPr>
                      <a:r>
                        <a:rPr lang="es-ES_tradnl" sz="900" noProof="0" dirty="0" smtClean="0">
                          <a:solidFill>
                            <a:schemeClr val="tx1"/>
                          </a:solidFill>
                        </a:rPr>
                        <a:t>histórico</a:t>
                      </a:r>
                    </a:p>
                    <a:p>
                      <a:pPr marL="174625" indent="-174625">
                        <a:buFont typeface="Arial" panose="020B0604020202020204" pitchFamily="34" charset="0"/>
                        <a:buChar char="•"/>
                      </a:pPr>
                      <a:r>
                        <a:rPr lang="es-ES_tradnl" sz="900" noProof="0" dirty="0" smtClean="0">
                          <a:solidFill>
                            <a:schemeClr val="tx1"/>
                          </a:solidFill>
                        </a:rPr>
                        <a:t>científico</a:t>
                      </a:r>
                    </a:p>
                    <a:p>
                      <a:pPr marL="174625" indent="-174625">
                        <a:buFont typeface="Arial" panose="020B0604020202020204" pitchFamily="34" charset="0"/>
                        <a:buChar char="•"/>
                      </a:pPr>
                      <a:r>
                        <a:rPr lang="es-ES_tradnl" sz="900" noProof="0" dirty="0" smtClean="0">
                          <a:solidFill>
                            <a:schemeClr val="tx1"/>
                          </a:solidFill>
                        </a:rPr>
                        <a:t>ideas</a:t>
                      </a:r>
                    </a:p>
                    <a:p>
                      <a:pPr marL="174625" indent="-174625">
                        <a:buFont typeface="Arial" panose="020B0604020202020204" pitchFamily="34" charset="0"/>
                        <a:buChar char="•"/>
                      </a:pPr>
                      <a:r>
                        <a:rPr lang="es-ES_tradnl" sz="900" noProof="0" dirty="0" smtClean="0">
                          <a:solidFill>
                            <a:schemeClr val="tx1"/>
                          </a:solidFill>
                        </a:rPr>
                        <a:t>conceptos</a:t>
                      </a:r>
                    </a:p>
                    <a:p>
                      <a:pPr marL="174625" indent="-174625">
                        <a:buFont typeface="Arial" panose="020B0604020202020204" pitchFamily="34" charset="0"/>
                        <a:buChar char="•"/>
                      </a:pPr>
                      <a:r>
                        <a:rPr lang="es-ES_tradnl" sz="900" noProof="0" dirty="0" smtClean="0">
                          <a:solidFill>
                            <a:schemeClr val="tx1"/>
                          </a:solidFill>
                        </a:rPr>
                        <a:t>técnicas</a:t>
                      </a:r>
                    </a:p>
                    <a:p>
                      <a:pPr marL="174625" indent="-174625">
                        <a:buFont typeface="Arial" panose="020B0604020202020204" pitchFamily="34" charset="0"/>
                        <a:buChar char="•"/>
                      </a:pPr>
                      <a:r>
                        <a:rPr lang="es-ES_tradnl" sz="900" noProof="0" dirty="0" smtClean="0">
                          <a:solidFill>
                            <a:schemeClr val="tx1"/>
                          </a:solidFill>
                        </a:rPr>
                        <a:t>procedimientos</a:t>
                      </a:r>
                    </a:p>
                    <a:p>
                      <a:pPr marL="174625" indent="-174625">
                        <a:buFont typeface="Arial" panose="020B0604020202020204" pitchFamily="34" charset="0"/>
                        <a:buChar char="•"/>
                      </a:pPr>
                      <a:endParaRPr lang="es-ES_tradnl" sz="900" noProof="0" dirty="0" smtClean="0">
                        <a:solidFill>
                          <a:schemeClr val="tx1"/>
                        </a:solidFill>
                      </a:endParaRPr>
                    </a:p>
                    <a:p>
                      <a:pPr marL="174625" indent="-174625">
                        <a:buFont typeface="Arial" panose="020B0604020202020204" pitchFamily="34" charset="0"/>
                        <a:buChar char="•"/>
                      </a:pPr>
                      <a:r>
                        <a:rPr lang="es-ES_tradnl" sz="900" noProof="0" dirty="0" smtClean="0">
                          <a:solidFill>
                            <a:schemeClr val="tx1"/>
                          </a:solidFill>
                        </a:rPr>
                        <a:t>describir</a:t>
                      </a:r>
                    </a:p>
                    <a:p>
                      <a:pPr marL="174625" indent="-174625">
                        <a:buFont typeface="Arial" panose="020B0604020202020204" pitchFamily="34" charset="0"/>
                        <a:buChar char="•"/>
                      </a:pPr>
                      <a:r>
                        <a:rPr lang="es-ES_tradnl" sz="900" noProof="0" dirty="0" smtClean="0">
                          <a:solidFill>
                            <a:schemeClr val="tx1"/>
                          </a:solidFill>
                        </a:rPr>
                        <a:t>definición</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81446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CCSS.ELA-LITERACY.W.2.2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in reference to demonstrating understanding of how to identify the Background Knowledge and Hook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second grade students begin to identify the Background Knowledge and Hook sentences with support.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explain what the Background Knowledge or Hook sentence(s) tell about the Topic Sentence, students need to be able to…</a:t>
                      </a:r>
                    </a:p>
                    <a:p>
                      <a:pPr marL="0" indent="0">
                        <a:buFont typeface="Wingdings" panose="05000000000000000000" pitchFamily="2" charset="2"/>
                        <a:buNone/>
                      </a:pPr>
                      <a:endParaRPr lang="en-US" sz="500" dirty="0" smtClean="0"/>
                    </a:p>
                    <a:p>
                      <a:pPr marL="228600" indent="-228600">
                        <a:buFont typeface="Wingdings" panose="05000000000000000000" pitchFamily="2" charset="2"/>
                        <a:buChar char="q"/>
                      </a:pPr>
                      <a:r>
                        <a:rPr lang="en-US" sz="950" dirty="0" smtClean="0"/>
                        <a:t>recall previously discussed </a:t>
                      </a:r>
                      <a:r>
                        <a:rPr lang="en-US" sz="950" baseline="0" dirty="0" smtClean="0"/>
                        <a:t>Key Details (facts and definitions) that tell more about the Topic Sentence.</a:t>
                      </a:r>
                    </a:p>
                    <a:p>
                      <a:pPr marL="228600" indent="-228600">
                        <a:buFont typeface="Wingdings" panose="05000000000000000000" pitchFamily="2" charset="2"/>
                        <a:buChar char="q"/>
                      </a:pPr>
                      <a:r>
                        <a:rPr lang="en-US" sz="950" baseline="0" dirty="0" smtClean="0"/>
                        <a:t>write about how the facts and/or definitions help the reader know more about why the Topic Sentence is important (e.g.,“ The Topic Sentence is about ______. Readers need to know _____, ______ and ______ to understand it better.”)</a:t>
                      </a:r>
                    </a:p>
                    <a:p>
                      <a:pPr marL="228600" indent="-228600">
                        <a:buFont typeface="Wingdings" panose="05000000000000000000" pitchFamily="2" charset="2"/>
                        <a:buChar char="q"/>
                      </a:pPr>
                      <a:r>
                        <a:rPr lang="en-US" sz="950" baseline="0" dirty="0" smtClean="0"/>
                        <a:t>Identify the Background Knowledge and Hook sentences with some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900" dirty="0" smtClean="0">
                          <a:solidFill>
                            <a:schemeClr val="tx1"/>
                          </a:solidFill>
                        </a:rPr>
                        <a:t>introduce</a:t>
                      </a:r>
                    </a:p>
                    <a:p>
                      <a:pPr marL="112713" indent="-112713">
                        <a:buFont typeface="Arial" panose="020B0604020202020204" pitchFamily="34" charset="0"/>
                        <a:buChar char="•"/>
                      </a:pPr>
                      <a:r>
                        <a:rPr lang="en-US" sz="900" dirty="0" smtClean="0">
                          <a:solidFill>
                            <a:schemeClr val="tx1"/>
                          </a:solidFill>
                        </a:rPr>
                        <a:t>topic</a:t>
                      </a:r>
                    </a:p>
                    <a:p>
                      <a:pPr marL="112713" indent="-112713">
                        <a:buFont typeface="Arial" panose="020B0604020202020204" pitchFamily="34" charset="0"/>
                        <a:buChar char="•"/>
                      </a:pPr>
                      <a:r>
                        <a:rPr lang="en-US" sz="900" dirty="0" smtClean="0">
                          <a:solidFill>
                            <a:schemeClr val="tx1"/>
                          </a:solidFill>
                        </a:rPr>
                        <a:t>facts</a:t>
                      </a:r>
                    </a:p>
                    <a:p>
                      <a:pPr marL="112713" indent="-112713">
                        <a:buFont typeface="Arial" panose="020B0604020202020204" pitchFamily="34" charset="0"/>
                        <a:buChar char="•"/>
                      </a:pPr>
                      <a:r>
                        <a:rPr lang="en-US" sz="900" dirty="0" smtClean="0">
                          <a:solidFill>
                            <a:schemeClr val="tx1"/>
                          </a:solidFill>
                        </a:rPr>
                        <a:t>definitions</a:t>
                      </a:r>
                    </a:p>
                    <a:p>
                      <a:pPr marL="112713" indent="-112713">
                        <a:buFont typeface="Arial" panose="020B0604020202020204" pitchFamily="34" charset="0"/>
                        <a:buChar char="•"/>
                      </a:pPr>
                      <a:r>
                        <a:rPr lang="en-US" sz="900" dirty="0" smtClean="0">
                          <a:solidFill>
                            <a:schemeClr val="tx1"/>
                          </a:solidFill>
                        </a:rPr>
                        <a:t>background knowledge</a:t>
                      </a:r>
                    </a:p>
                    <a:p>
                      <a:pPr marL="112713" indent="-112713">
                        <a:buFont typeface="Arial" panose="020B0604020202020204" pitchFamily="34" charset="0"/>
                        <a:buChar char="•"/>
                      </a:pPr>
                      <a:r>
                        <a:rPr lang="en-US" sz="900" dirty="0" smtClean="0">
                          <a:solidFill>
                            <a:schemeClr val="tx1"/>
                          </a:solidFill>
                        </a:rPr>
                        <a:t>bridge</a:t>
                      </a:r>
                      <a:r>
                        <a:rPr lang="en-US" sz="900" baseline="0" dirty="0" smtClean="0">
                          <a:solidFill>
                            <a:schemeClr val="tx1"/>
                          </a:solidFill>
                        </a:rPr>
                        <a:t> </a:t>
                      </a:r>
                      <a:endParaRPr lang="en-US" sz="900" dirty="0" smtClean="0">
                        <a:solidFill>
                          <a:schemeClr val="tx1"/>
                        </a:solidFill>
                      </a:endParaRPr>
                    </a:p>
                    <a:p>
                      <a:pPr marL="0" indent="0">
                        <a:buFont typeface="Arial" panose="020B0604020202020204" pitchFamily="34" charset="0"/>
                        <a:buNone/>
                      </a:pPr>
                      <a:endParaRPr lang="en-US" sz="9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4625" indent="-174625">
                        <a:buFont typeface="Arial" panose="020B0604020202020204" pitchFamily="34" charset="0"/>
                        <a:buChar char="•"/>
                      </a:pPr>
                      <a:r>
                        <a:rPr lang="es-ES_tradnl" sz="900" noProof="0" dirty="0" smtClean="0">
                          <a:solidFill>
                            <a:schemeClr val="tx1"/>
                          </a:solidFill>
                        </a:rPr>
                        <a:t>introducir</a:t>
                      </a:r>
                    </a:p>
                    <a:p>
                      <a:pPr marL="174625" indent="-174625">
                        <a:buFont typeface="Arial" panose="020B0604020202020204" pitchFamily="34" charset="0"/>
                        <a:buChar char="•"/>
                      </a:pPr>
                      <a:r>
                        <a:rPr lang="es-ES_tradnl" sz="900" noProof="0" dirty="0" smtClean="0">
                          <a:solidFill>
                            <a:schemeClr val="tx1"/>
                          </a:solidFill>
                        </a:rPr>
                        <a:t>tópico</a:t>
                      </a:r>
                    </a:p>
                    <a:p>
                      <a:pPr marL="174625" indent="-174625">
                        <a:buFont typeface="Arial" panose="020B0604020202020204" pitchFamily="34" charset="0"/>
                        <a:buChar char="•"/>
                      </a:pPr>
                      <a:endParaRPr lang="es-ES_tradnl" sz="900" noProof="0" dirty="0" smtClean="0">
                        <a:solidFill>
                          <a:schemeClr val="tx1"/>
                        </a:solidFill>
                      </a:endParaRPr>
                    </a:p>
                    <a:p>
                      <a:pPr marL="174625" indent="-174625">
                        <a:buFont typeface="Arial" panose="020B0604020202020204" pitchFamily="34" charset="0"/>
                        <a:buChar char="•"/>
                      </a:pPr>
                      <a:r>
                        <a:rPr lang="es-ES_tradnl" sz="900" noProof="0" dirty="0" smtClean="0">
                          <a:solidFill>
                            <a:schemeClr val="tx1"/>
                          </a:solidFill>
                        </a:rPr>
                        <a:t>definiciones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5632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CCSS.ELA-LITERACY.RI.2.4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Determine the meaning of words and phrases in a text relevant to a grade 2 topic or subject area.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endParaRPr kumimoji="0" lang="en-US" sz="95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words that describe -define the topic (Background Knowledge) or  that grab a reader’s attention (Hook)</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50" b="1" i="1" u="none" strike="noStrike" kern="1200" cap="none" spc="0" normalizeH="0" baseline="0" noProof="0" dirty="0" smtClean="0">
                          <a:ln>
                            <a:noFill/>
                          </a:ln>
                          <a:solidFill>
                            <a:prstClr val="black"/>
                          </a:solidFill>
                          <a:effectLst/>
                          <a:uLnTx/>
                          <a:uFillTx/>
                          <a:latin typeface="+mn-lt"/>
                          <a:ea typeface="+mn-ea"/>
                          <a:cs typeface="+mn-cs"/>
                        </a:rPr>
                        <a:t>When determining the meaning of words and phrases in the Background Knowledge or Hook,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use knowledge of various parts of speech to determine word meaning (i.e. nouns) as well as synonyms.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use context clues to determine the meaning of words and phrases in a 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have an understanding about the topic and domain specific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solidFill>
                            <a:schemeClr val="tx1"/>
                          </a:solidFill>
                        </a:rPr>
                        <a:t>context</a:t>
                      </a:r>
                    </a:p>
                    <a:p>
                      <a:pPr marL="171450" indent="-171450">
                        <a:buFont typeface="Arial" panose="020B0604020202020204" pitchFamily="34" charset="0"/>
                        <a:buChar char="•"/>
                      </a:pPr>
                      <a:r>
                        <a:rPr lang="en-US" sz="900" dirty="0" smtClean="0">
                          <a:solidFill>
                            <a:schemeClr val="tx1"/>
                          </a:solidFill>
                        </a:rPr>
                        <a:t>words</a:t>
                      </a:r>
                    </a:p>
                    <a:p>
                      <a:pPr marL="171450" indent="-171450">
                        <a:buFont typeface="Arial" panose="020B0604020202020204" pitchFamily="34" charset="0"/>
                        <a:buChar char="•"/>
                      </a:pPr>
                      <a:r>
                        <a:rPr lang="en-US" sz="900" dirty="0" smtClean="0">
                          <a:solidFill>
                            <a:schemeClr val="tx1"/>
                          </a:solidFill>
                        </a:rPr>
                        <a:t>pronouns</a:t>
                      </a:r>
                    </a:p>
                    <a:p>
                      <a:pPr marL="171450" indent="-171450">
                        <a:buFont typeface="Arial" panose="020B0604020202020204" pitchFamily="34" charset="0"/>
                        <a:buChar char="•"/>
                      </a:pPr>
                      <a:r>
                        <a:rPr lang="en-US" sz="900" dirty="0" smtClean="0">
                          <a:solidFill>
                            <a:schemeClr val="tx1"/>
                          </a:solidFill>
                        </a:rPr>
                        <a:t>nouns</a:t>
                      </a:r>
                    </a:p>
                    <a:p>
                      <a:pPr marL="171450" indent="-171450">
                        <a:buFont typeface="Arial" panose="020B0604020202020204" pitchFamily="34" charset="0"/>
                        <a:buChar char="•"/>
                      </a:pPr>
                      <a:r>
                        <a:rPr lang="en-US" sz="900" dirty="0" smtClean="0">
                          <a:solidFill>
                            <a:schemeClr val="tx1"/>
                          </a:solidFill>
                        </a:rPr>
                        <a:t>adjectives</a:t>
                      </a:r>
                    </a:p>
                    <a:p>
                      <a:pPr marL="171450" indent="-171450">
                        <a:buFont typeface="Arial" panose="020B0604020202020204" pitchFamily="34" charset="0"/>
                        <a:buChar char="•"/>
                      </a:pPr>
                      <a:r>
                        <a:rPr lang="en-US" sz="900" dirty="0" smtClean="0">
                          <a:solidFill>
                            <a:schemeClr val="tx1"/>
                          </a:solidFill>
                        </a:rPr>
                        <a:t>verbs</a:t>
                      </a:r>
                    </a:p>
                    <a:p>
                      <a:pPr marL="171450" indent="-171450">
                        <a:buFont typeface="Arial" panose="020B0604020202020204" pitchFamily="34" charset="0"/>
                        <a:buChar char="•"/>
                      </a:pPr>
                      <a:r>
                        <a:rPr lang="en-US" sz="900" dirty="0" smtClean="0">
                          <a:solidFill>
                            <a:schemeClr val="tx1"/>
                          </a:solidFill>
                        </a:rPr>
                        <a:t>phrases</a:t>
                      </a:r>
                    </a:p>
                    <a:p>
                      <a:pPr marL="171450" indent="-171450">
                        <a:buFont typeface="Arial" panose="020B0604020202020204" pitchFamily="34" charset="0"/>
                        <a:buChar char="•"/>
                      </a:pPr>
                      <a:r>
                        <a:rPr lang="en-US" sz="900" dirty="0" smtClean="0">
                          <a:solidFill>
                            <a:schemeClr val="tx1"/>
                          </a:solidFill>
                        </a:rPr>
                        <a:t>clarify</a:t>
                      </a:r>
                    </a:p>
                    <a:p>
                      <a:pPr marL="171450" indent="-171450">
                        <a:buFont typeface="Arial" panose="020B0604020202020204" pitchFamily="34" charset="0"/>
                        <a:buChar char="•"/>
                      </a:pPr>
                      <a:r>
                        <a:rPr lang="en-US" sz="900" dirty="0" smtClean="0">
                          <a:solidFill>
                            <a:schemeClr val="tx1"/>
                          </a:solidFill>
                        </a:rPr>
                        <a:t>determine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4625" indent="-174625">
                        <a:buFont typeface="Arial" panose="020B0604020202020204" pitchFamily="34" charset="0"/>
                        <a:buChar char="•"/>
                      </a:pPr>
                      <a:r>
                        <a:rPr lang="es-ES_tradnl" sz="900" noProof="0" dirty="0" smtClean="0">
                          <a:solidFill>
                            <a:schemeClr val="tx1"/>
                          </a:solidFill>
                        </a:rPr>
                        <a:t>contexto</a:t>
                      </a:r>
                    </a:p>
                    <a:p>
                      <a:pPr marL="174625" indent="-174625">
                        <a:buFont typeface="Arial" panose="020B0604020202020204" pitchFamily="34" charset="0"/>
                        <a:buChar char="•"/>
                      </a:pPr>
                      <a:endParaRPr lang="es-ES_tradnl" sz="900" noProof="0" dirty="0" smtClean="0">
                        <a:solidFill>
                          <a:schemeClr val="tx1"/>
                        </a:solidFill>
                      </a:endParaRPr>
                    </a:p>
                    <a:p>
                      <a:pPr marL="174625" indent="-174625">
                        <a:buFont typeface="Arial" panose="020B0604020202020204" pitchFamily="34" charset="0"/>
                        <a:buChar char="•"/>
                      </a:pPr>
                      <a:r>
                        <a:rPr lang="es-ES_tradnl" sz="900" noProof="0" dirty="0" smtClean="0">
                          <a:solidFill>
                            <a:schemeClr val="tx1"/>
                          </a:solidFill>
                        </a:rPr>
                        <a:t>pronombres</a:t>
                      </a:r>
                    </a:p>
                    <a:p>
                      <a:pPr marL="174625" indent="-174625">
                        <a:buFont typeface="Arial" panose="020B0604020202020204" pitchFamily="34" charset="0"/>
                        <a:buChar char="•"/>
                      </a:pPr>
                      <a:endParaRPr lang="es-ES_tradnl" sz="900" noProof="0" dirty="0" smtClean="0">
                        <a:solidFill>
                          <a:schemeClr val="tx1"/>
                        </a:solidFill>
                      </a:endParaRPr>
                    </a:p>
                    <a:p>
                      <a:pPr marL="174625" indent="-174625">
                        <a:buFont typeface="Arial" panose="020B0604020202020204" pitchFamily="34" charset="0"/>
                        <a:buChar char="•"/>
                      </a:pPr>
                      <a:r>
                        <a:rPr lang="es-ES_tradnl" sz="900" noProof="0" dirty="0" smtClean="0">
                          <a:solidFill>
                            <a:schemeClr val="tx1"/>
                          </a:solidFill>
                        </a:rPr>
                        <a:t>adjetivos</a:t>
                      </a:r>
                    </a:p>
                    <a:p>
                      <a:pPr marL="174625" indent="-174625">
                        <a:buFont typeface="Arial" panose="020B0604020202020204" pitchFamily="34" charset="0"/>
                        <a:buChar char="•"/>
                      </a:pPr>
                      <a:r>
                        <a:rPr lang="es-ES_tradnl" sz="900" noProof="0" dirty="0" smtClean="0">
                          <a:solidFill>
                            <a:schemeClr val="tx1"/>
                          </a:solidFill>
                        </a:rPr>
                        <a:t>verbos</a:t>
                      </a:r>
                    </a:p>
                    <a:p>
                      <a:pPr marL="174625" indent="-174625">
                        <a:buFont typeface="Arial" panose="020B0604020202020204" pitchFamily="34" charset="0"/>
                        <a:buChar char="•"/>
                      </a:pPr>
                      <a:r>
                        <a:rPr lang="es-ES_tradnl" sz="900" noProof="0" dirty="0" smtClean="0">
                          <a:solidFill>
                            <a:schemeClr val="tx1"/>
                          </a:solidFill>
                        </a:rPr>
                        <a:t>frases</a:t>
                      </a:r>
                    </a:p>
                    <a:p>
                      <a:pPr marL="174625" indent="-174625">
                        <a:buFont typeface="Arial" panose="020B0604020202020204" pitchFamily="34" charset="0"/>
                        <a:buChar char="•"/>
                      </a:pPr>
                      <a:r>
                        <a:rPr lang="es-ES_tradnl" sz="900" noProof="0" dirty="0" smtClean="0">
                          <a:solidFill>
                            <a:schemeClr val="tx1"/>
                          </a:solidFill>
                        </a:rPr>
                        <a:t>clarificar/aclarar</a:t>
                      </a:r>
                    </a:p>
                    <a:p>
                      <a:pPr marL="174625" indent="-174625">
                        <a:buFont typeface="Arial" panose="020B0604020202020204" pitchFamily="34" charset="0"/>
                        <a:buChar char="•"/>
                      </a:pPr>
                      <a:r>
                        <a:rPr lang="es-ES_tradnl" sz="900" noProof="0" dirty="0" smtClean="0">
                          <a:solidFill>
                            <a:schemeClr val="tx1"/>
                          </a:solidFill>
                        </a:rPr>
                        <a:t>determinar</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400" b="1" dirty="0" smtClean="0"/>
                        <a:t>In </a:t>
                      </a:r>
                      <a:r>
                        <a:rPr lang="en-US" sz="1400" b="1" dirty="0" smtClean="0">
                          <a:solidFill>
                            <a:srgbClr val="C00000"/>
                          </a:solidFill>
                        </a:rPr>
                        <a:t>2</a:t>
                      </a:r>
                      <a:r>
                        <a:rPr lang="en-US" sz="1400" b="1" baseline="30000" dirty="0" smtClean="0">
                          <a:solidFill>
                            <a:srgbClr val="C00000"/>
                          </a:solidFill>
                        </a:rPr>
                        <a:t>nd</a:t>
                      </a:r>
                      <a:r>
                        <a:rPr lang="en-US" sz="1400" b="1" dirty="0" smtClean="0">
                          <a:solidFill>
                            <a:srgbClr val="C00000"/>
                          </a:solidFill>
                        </a:rPr>
                        <a:t> </a:t>
                      </a:r>
                      <a:r>
                        <a:rPr lang="en-US" sz="1400" b="1" dirty="0" smtClean="0"/>
                        <a:t>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850" b="0" dirty="0" smtClean="0">
                          <a:solidFill>
                            <a:schemeClr val="tx1"/>
                          </a:solidFill>
                        </a:rPr>
                        <a:t>Definition and Description Chart </a:t>
                      </a:r>
                      <a:endParaRPr lang="en-US" sz="85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define each Topic Tally word by using context clues and/or other resources and describe by using synonyms, adjectives, adverbs.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US" sz="10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01244">
                <a:tc gridSpan="2">
                  <a:txBody>
                    <a:bodyPr/>
                    <a:lstStyle/>
                    <a:p>
                      <a:pPr marL="171450" indent="-171450">
                        <a:buFont typeface="Arial" panose="020B0604020202020204" pitchFamily="34" charset="0"/>
                        <a:buChar char="•"/>
                      </a:pPr>
                      <a:r>
                        <a:rPr lang="en-US" sz="850" b="0" dirty="0" smtClean="0">
                          <a:solidFill>
                            <a:schemeClr val="tx1"/>
                          </a:solidFill>
                        </a:rPr>
                        <a:t>Grabbing the Reader’s Attention</a:t>
                      </a:r>
                      <a:endParaRPr lang="en-US" sz="850" b="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schemeClr val="tx1"/>
                          </a:solidFill>
                          <a:effectLst/>
                          <a:uLnTx/>
                          <a:uFillTx/>
                          <a:latin typeface="+mn-lt"/>
                          <a:ea typeface="+mn-ea"/>
                          <a:cs typeface="+mn-cs"/>
                        </a:rPr>
                        <a:t>identify the Hook of a text with much support or as needed.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82129">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a graphic organizer to record Bridge: Background Knowledge-Hook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32193">
                <a:tc gridSpan="6">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From the Field…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During the lesson, teach that hooks can vary greatly from text to text, but they are often questions, exclamations, facts, descriptions, onomatopoeias, etc.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The Background Knowledge can be better understood by telling the students that it is the part of the introduction the author includes that draws the readers in – the part that is usually what the author is explaining so reader’s will have more Background Knowledge about the topic and will “bridge” us to the possible </a:t>
                      </a:r>
                      <a:r>
                        <a:rPr kumimoji="0" lang="en-US" sz="850" b="1" i="0" u="sng" strike="noStrike" kern="1200" cap="none" spc="0" normalizeH="0" baseline="0" noProof="0" dirty="0" smtClean="0">
                          <a:ln>
                            <a:noFill/>
                          </a:ln>
                          <a:solidFill>
                            <a:prstClr val="black"/>
                          </a:solidFill>
                          <a:effectLst/>
                          <a:uLnTx/>
                          <a:uFillTx/>
                          <a:latin typeface="+mn-lt"/>
                          <a:ea typeface="+mn-ea"/>
                          <a:cs typeface="+mn-cs"/>
                        </a:rPr>
                        <a:t>new information</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 in the text introduced in the Topic Sentence.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915122" y="9496529"/>
            <a:ext cx="1748790" cy="535517"/>
          </a:xfrm>
        </p:spPr>
        <p:txBody>
          <a:bodyPr/>
          <a:lstStyle/>
          <a:p>
            <a:fld id="{CBAC3556-5FAF-4CEF-BDF2-3BC833A9967C}" type="slidenum">
              <a:rPr lang="en-US" smtClean="0"/>
              <a:t>13</a:t>
            </a:fld>
            <a:endParaRPr lang="en-US" dirty="0"/>
          </a:p>
        </p:txBody>
      </p:sp>
    </p:spTree>
    <p:extLst>
      <p:ext uri="{BB962C8B-B14F-4D97-AF65-F5344CB8AC3E}">
        <p14:creationId xmlns:p14="http://schemas.microsoft.com/office/powerpoint/2010/main" val="293253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1766026340"/>
              </p:ext>
            </p:extLst>
          </p:nvPr>
        </p:nvGraphicFramePr>
        <p:xfrm>
          <a:off x="129275" y="1312105"/>
          <a:ext cx="7556767" cy="8184801"/>
        </p:xfrm>
        <a:graphic>
          <a:graphicData uri="http://schemas.openxmlformats.org/drawingml/2006/table">
            <a:tbl>
              <a:tblPr firstRow="1" bandRow="1">
                <a:noFill/>
              </a:tblPr>
              <a:tblGrid>
                <a:gridCol w="464102"/>
                <a:gridCol w="2743706"/>
                <a:gridCol w="227083"/>
                <a:gridCol w="513317"/>
                <a:gridCol w="1515599"/>
                <a:gridCol w="1046480"/>
                <a:gridCol w="1046480"/>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Topic of the student’s draft?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Select (write or edit) a text with a weak introduction that needs revision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Preparing to Revise the </a:t>
                      </a:r>
                    </a:p>
                    <a:p>
                      <a:pPr marL="0" marR="0" lvl="0" indent="0" algn="l" rtl="0">
                        <a:spcBef>
                          <a:spcPts val="0"/>
                        </a:spcBef>
                        <a:buSzPct val="25000"/>
                        <a:buNone/>
                      </a:pPr>
                      <a:r>
                        <a:rPr lang="en-US" sz="1300" b="1" u="none" strike="noStrike" cap="none" baseline="0" dirty="0" smtClean="0"/>
                        <a:t>Introduction:   Lesson 3-1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RI.1, W.2a</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6">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was the topic sentence/main idea in the text _____? What is the purpose of a topic sentence?”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bridge in the text _____?  What is the purpose of the bridge?”</a:t>
                      </a:r>
                    </a:p>
                    <a:p>
                      <a:pPr marL="115888" marR="0" lvl="0" indent="0">
                        <a:spcBef>
                          <a:spcPts val="0"/>
                        </a:spcBef>
                        <a:spcAft>
                          <a:spcPts val="0"/>
                        </a:spcAft>
                        <a:buFont typeface="Symbol"/>
                        <a:buNone/>
                      </a:pPr>
                      <a:r>
                        <a:rPr lang="en-US" sz="1100" kern="1200" dirty="0" smtClean="0">
                          <a:solidFill>
                            <a:schemeClr val="tx1"/>
                          </a:solidFill>
                          <a:effectLst/>
                          <a:latin typeface="+mn-lt"/>
                          <a:ea typeface="+mn-ea"/>
                          <a:cs typeface="+mn-cs"/>
                        </a:rPr>
                        <a:t>“ Thinking back to the work we’ve done so far, we learned about topics, topic sentences and main ideas, and bridges with  hooks.  These make up the parts of a good introduction.” </a:t>
                      </a:r>
                      <a:endParaRPr lang="en-US" sz="1500" dirty="0" smtClean="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8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A draft means the writing piece is not yet complete.  In this draft, the introduction is not yet finished.”</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r>
                        <a:rPr lang="en-US" sz="1000" dirty="0" smtClean="0"/>
                        <a:t>  </a:t>
                      </a:r>
                      <a:r>
                        <a:rPr lang="en-US" sz="1000" b="1" dirty="0" smtClean="0"/>
                        <a:t>Know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000" b="1" dirty="0" smtClean="0"/>
                        <a:t>New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1177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60325">
                        <a:buFont typeface="Arial" panose="020B0604020202020204" pitchFamily="34" charset="0"/>
                        <a:buChar char="•"/>
                      </a:pPr>
                      <a:r>
                        <a:rPr lang="en-US" sz="1000" dirty="0" smtClean="0"/>
                        <a:t>  hot</a:t>
                      </a:r>
                    </a:p>
                    <a:p>
                      <a:pPr marL="171450" indent="-60325">
                        <a:buFont typeface="Arial" panose="020B0604020202020204" pitchFamily="34" charset="0"/>
                        <a:buChar char="•"/>
                      </a:pPr>
                      <a:r>
                        <a:rPr lang="en-US" sz="1000" baseline="0" dirty="0" smtClean="0"/>
                        <a:t>  lava</a:t>
                      </a:r>
                    </a:p>
                    <a:p>
                      <a:pPr marL="171450" indent="-60325">
                        <a:buFont typeface="Arial" panose="020B0604020202020204" pitchFamily="34" charset="0"/>
                        <a:buChar char="•"/>
                      </a:pPr>
                      <a:r>
                        <a:rPr lang="en-US" sz="1000" baseline="0" dirty="0" smtClean="0"/>
                        <a:t>  scary</a:t>
                      </a:r>
                    </a:p>
                    <a:p>
                      <a:pPr marL="171450" indent="-60325">
                        <a:buFont typeface="Arial" panose="020B0604020202020204" pitchFamily="34" charset="0"/>
                        <a:buChar char="•"/>
                      </a:pPr>
                      <a:r>
                        <a:rPr lang="en-US" sz="1000" baseline="0" dirty="0" smtClean="0"/>
                        <a:t>  not safe</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11125">
                        <a:buFont typeface="Arial" panose="020B0604020202020204" pitchFamily="34" charset="0"/>
                        <a:buChar char="•"/>
                      </a:pPr>
                      <a:r>
                        <a:rPr lang="en-US" sz="1000" dirty="0" smtClean="0"/>
                        <a:t>scientists</a:t>
                      </a:r>
                      <a:r>
                        <a:rPr lang="en-US" sz="1000" baseline="0" dirty="0" smtClean="0"/>
                        <a:t> use data</a:t>
                      </a:r>
                    </a:p>
                    <a:p>
                      <a:pPr marL="171450" indent="-111125">
                        <a:buFont typeface="Arial" panose="020B0604020202020204" pitchFamily="34" charset="0"/>
                        <a:buChar char="•"/>
                      </a:pPr>
                      <a:r>
                        <a:rPr lang="en-US" sz="1000" baseline="0" dirty="0" smtClean="0"/>
                        <a:t>they track changes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268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Start /Complete  Lesson 1 – Part 1 #1-4, from the READ section: </a:t>
                      </a:r>
                      <a:r>
                        <a:rPr kumimoji="0" lang="en-US" sz="1200" b="1" i="0" u="sng"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Let’s look at our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again.  Are any of the words referring to  the same thing?   Are there other words from the text that mean the same thing as the Tally Topic words?  Can we add them to the Topic Tally words?”</a:t>
                      </a:r>
                    </a:p>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Revisit:</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Explain that because some words are referring to the same thing they can be  grouped together.  Group the words and recount the tallies.  </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“When we grouped the words did the Topic change?  Why or Why not?”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1030986">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800" dirty="0" smtClean="0"/>
                        <a:t>   </a:t>
                      </a:r>
                      <a:r>
                        <a:rPr lang="en-US" sz="1000" dirty="0" smtClean="0"/>
                        <a:t>Colima </a:t>
                      </a:r>
                      <a:r>
                        <a:rPr lang="en-US" sz="1000" b="1" dirty="0" smtClean="0"/>
                        <a:t>IIII  + </a:t>
                      </a:r>
                      <a:r>
                        <a:rPr lang="en-US" sz="1000" b="0" dirty="0" smtClean="0"/>
                        <a:t>Volcano </a:t>
                      </a:r>
                      <a:r>
                        <a:rPr lang="en-US" sz="1000" b="1" dirty="0" smtClean="0"/>
                        <a:t>III + </a:t>
                      </a:r>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21790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9706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61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2314" y="115416"/>
            <a:ext cx="2873728" cy="88770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Preparing to Revise</a:t>
            </a:r>
          </a:p>
          <a:p>
            <a:pPr lvl="0" algn="ctr">
              <a:buSzPct val="25000"/>
            </a:pPr>
            <a:r>
              <a:rPr lang="en-US" sz="17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700" b="1" dirty="0">
                <a:solidFill>
                  <a:srgbClr val="C00000"/>
                </a:solidFill>
                <a:effectLst>
                  <a:outerShdw blurRad="38100" dist="38100" dir="2700000" algn="tl">
                    <a:srgbClr val="000000">
                      <a:alpha val="43137"/>
                    </a:srgbClr>
                  </a:outerShdw>
                </a:effectLst>
              </a:rPr>
              <a:t>Lesson 3 -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TO REVISE</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484505" y="6522873"/>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27909" y="1199037"/>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04314" y="7690925"/>
            <a:ext cx="306995" cy="65294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14</a:t>
            </a:fld>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pic>
        <p:nvPicPr>
          <p:cNvPr id="1026"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304350" y="4214604"/>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4565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4545920"/>
              </p:ext>
            </p:extLst>
          </p:nvPr>
        </p:nvGraphicFramePr>
        <p:xfrm>
          <a:off x="200416" y="258176"/>
          <a:ext cx="7390357" cy="8341966"/>
        </p:xfrm>
        <a:graphic>
          <a:graphicData uri="http://schemas.openxmlformats.org/drawingml/2006/table">
            <a:tbl>
              <a:tblPr firstRow="1" bandRow="1">
                <a:tableStyleId>{5C22544A-7EE6-4342-B048-85BDC9FD1C3A}</a:tableStyleId>
              </a:tblPr>
              <a:tblGrid>
                <a:gridCol w="2215124"/>
                <a:gridCol w="1187816"/>
                <a:gridCol w="154452"/>
                <a:gridCol w="1736813"/>
                <a:gridCol w="1048076"/>
                <a:gridCol w="1048076"/>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700" b="1" i="0" u="none" strike="noStrike" kern="1200" cap="none" spc="0" normalizeH="0" baseline="0" noProof="0" dirty="0" smtClean="0">
                          <a:ln>
                            <a:noFill/>
                          </a:ln>
                          <a:solidFill>
                            <a:srgbClr val="C00000"/>
                          </a:solidFill>
                          <a:effectLst/>
                          <a:uLnTx/>
                          <a:uFillTx/>
                          <a:latin typeface="+mn-lt"/>
                          <a:ea typeface="+mn-ea"/>
                          <a:cs typeface="+mn-cs"/>
                        </a:rPr>
                        <a:t> 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Preparing to Revise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1</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identify the Main Topic of a text (introducing a draft)?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 W.2a</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Topic of a text (in a student’s draft).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Main Topic of a text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CCSS.ELA-LITERACY.RI.2.1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such questions as who, what, where, when, why, and how to demonstrate understanding of key details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identify the Main Topic of a “student’s” draft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grade 2, students begin to number paragraphs and sections of a text before reading (RI.2 preparation).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a text to identify the Main Topic of a students draft,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what a draft is (part of a revision).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comprehend grade level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who and what questions about  the Main Topic.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Key Details  that tell who or what the text is about.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informational text features (headings, title, etc.…) when needed to ask and answer questions about a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5745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draft</a:t>
                      </a:r>
                    </a:p>
                    <a:p>
                      <a:pPr marL="112713" indent="-112713">
                        <a:buFont typeface="Arial" panose="020B0604020202020204" pitchFamily="34" charset="0"/>
                        <a:buChar char="•"/>
                      </a:pPr>
                      <a:r>
                        <a:rPr lang="en-US" sz="900" dirty="0" smtClean="0"/>
                        <a:t>main topic</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question(s)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key details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supporting details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text features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endParaRPr lang="en-US" sz="900" dirty="0" smtClean="0">
                        <a:solidFill>
                          <a:schemeClr val="tx1"/>
                        </a:solidFill>
                      </a:endParaRPr>
                    </a:p>
                    <a:p>
                      <a:pPr marL="0" indent="0">
                        <a:buFont typeface="Arial" panose="020B0604020202020204" pitchFamily="34" charset="0"/>
                        <a:buNone/>
                      </a:pPr>
                      <a:endParaRPr lang="en-US" sz="900" dirty="0" smtClean="0">
                        <a:solidFill>
                          <a:schemeClr val="tx1"/>
                        </a:solidFill>
                      </a:endParaRPr>
                    </a:p>
                    <a:p>
                      <a:pPr marL="0" indent="0">
                        <a:buFont typeface="Arial" panose="020B0604020202020204" pitchFamily="34" charset="0"/>
                        <a:buNone/>
                      </a:pPr>
                      <a:endParaRPr lang="en-US" sz="900" dirty="0" smtClean="0">
                        <a:solidFill>
                          <a:schemeClr val="tx1"/>
                        </a:solidFill>
                      </a:endParaRPr>
                    </a:p>
                    <a:p>
                      <a:pPr marL="114300" indent="-114300">
                        <a:buFont typeface="Arial" panose="020B0604020202020204" pitchFamily="34" charset="0"/>
                        <a:buChar char="•"/>
                      </a:pPr>
                      <a:r>
                        <a:rPr lang="en-US" sz="900" dirty="0" err="1" smtClean="0">
                          <a:solidFill>
                            <a:schemeClr val="tx1"/>
                          </a:solidFill>
                        </a:rPr>
                        <a:t>detalles</a:t>
                      </a:r>
                      <a:r>
                        <a:rPr lang="en-US" sz="900" dirty="0" smtClean="0">
                          <a:solidFill>
                            <a:schemeClr val="tx1"/>
                          </a:solidFill>
                        </a:rPr>
                        <a:t>_ (claves)</a:t>
                      </a:r>
                    </a:p>
                    <a:p>
                      <a:pPr marL="114300" indent="-114300">
                        <a:buFont typeface="Arial" panose="020B0604020202020204" pitchFamily="34" charset="0"/>
                        <a:buChar char="•"/>
                      </a:pPr>
                      <a:r>
                        <a:rPr lang="en-US" sz="900" dirty="0" err="1" smtClean="0">
                          <a:solidFill>
                            <a:schemeClr val="tx1"/>
                          </a:solidFill>
                        </a:rPr>
                        <a:t>detalles</a:t>
                      </a:r>
                      <a:r>
                        <a:rPr lang="en-US" sz="900" dirty="0" smtClean="0">
                          <a:solidFill>
                            <a:schemeClr val="tx1"/>
                          </a:solidFill>
                        </a:rPr>
                        <a:t> _ (que</a:t>
                      </a:r>
                      <a:r>
                        <a:rPr lang="en-US" sz="900" baseline="0" dirty="0" smtClean="0">
                          <a:solidFill>
                            <a:schemeClr val="tx1"/>
                          </a:solidFill>
                        </a:rPr>
                        <a:t> </a:t>
                      </a:r>
                      <a:r>
                        <a:rPr lang="en-US" sz="900" baseline="0" dirty="0" err="1" smtClean="0">
                          <a:solidFill>
                            <a:schemeClr val="tx1"/>
                          </a:solidFill>
                        </a:rPr>
                        <a:t>apoyan</a:t>
                      </a:r>
                      <a:r>
                        <a:rPr lang="en-US" sz="900" baseline="0" dirty="0" smtClean="0">
                          <a:solidFill>
                            <a:schemeClr val="tx1"/>
                          </a:solidFill>
                        </a:rPr>
                        <a:t> la idea principal)</a:t>
                      </a:r>
                    </a:p>
                    <a:p>
                      <a:pPr marL="114300" indent="-114300">
                        <a:buFont typeface="Arial" panose="020B0604020202020204" pitchFamily="34" charset="0"/>
                        <a:buChar char="•"/>
                      </a:pPr>
                      <a:r>
                        <a:rPr lang="en-US" sz="900" baseline="0" dirty="0" smtClean="0">
                          <a:solidFill>
                            <a:schemeClr val="tx1"/>
                          </a:solidFill>
                        </a:rPr>
                        <a:t>_ del </a:t>
                      </a:r>
                      <a:r>
                        <a:rPr lang="en-US" sz="900" baseline="0" dirty="0" err="1" smtClean="0">
                          <a:solidFill>
                            <a:schemeClr val="tx1"/>
                          </a:solidFill>
                        </a:rPr>
                        <a:t>texto</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CCSS.ELA-LITERACY.W.2.2a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can explain more about the Main Topic when writing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Main Topic of a student’s draft,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previously identified Main Topic-related Key Details (facts and definitions)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a Main Topic and write about the topic using related words and phrases (The Main Topic of ____ is _____ because ______).</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have moved from naming a topic (K-1) to </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introducing</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a topic.  This  requires more writing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12713" indent="-112713">
                        <a:buFont typeface="Arial" panose="020B0604020202020204" pitchFamily="34" charset="0"/>
                        <a:buChar char="•"/>
                      </a:pPr>
                      <a:r>
                        <a:rPr lang="en-US" sz="900" dirty="0" smtClean="0"/>
                        <a:t>topic</a:t>
                      </a:r>
                    </a:p>
                    <a:p>
                      <a:pPr marL="112713" indent="-112713">
                        <a:buFont typeface="Arial" panose="020B0604020202020204" pitchFamily="34" charset="0"/>
                        <a:buChar char="•"/>
                      </a:pPr>
                      <a:r>
                        <a:rPr lang="en-US" sz="900" dirty="0" smtClean="0"/>
                        <a:t>draft</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subject-related facts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retell</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grouping</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indent="-114300">
                        <a:buFont typeface="Arial" panose="020B0604020202020204" pitchFamily="34" charset="0"/>
                        <a:buChar char="•"/>
                      </a:pPr>
                      <a:r>
                        <a:rPr lang="en-US" sz="900" dirty="0" err="1" smtClean="0">
                          <a:solidFill>
                            <a:schemeClr val="tx1"/>
                          </a:solidFill>
                        </a:rPr>
                        <a:t>topico</a:t>
                      </a:r>
                      <a:endParaRPr lang="en-US" sz="900" dirty="0" smtClean="0">
                        <a:solidFill>
                          <a:schemeClr val="tx1"/>
                        </a:solidFill>
                      </a:endParaRPr>
                    </a:p>
                    <a:p>
                      <a:pPr marL="114300" indent="-114300">
                        <a:buFont typeface="Arial" panose="020B0604020202020204" pitchFamily="34" charset="0"/>
                        <a:buChar char="•"/>
                      </a:pPr>
                      <a:endParaRPr lang="en-US" sz="900" dirty="0" smtClean="0">
                        <a:solidFill>
                          <a:schemeClr val="tx1"/>
                        </a:solidFill>
                      </a:endParaRPr>
                    </a:p>
                    <a:p>
                      <a:pPr marL="114300" indent="-114300">
                        <a:buFont typeface="Arial" panose="020B0604020202020204" pitchFamily="34" charset="0"/>
                        <a:buChar char="•"/>
                      </a:pPr>
                      <a:endParaRPr lang="en-US" sz="900" dirty="0" smtClean="0">
                        <a:solidFill>
                          <a:schemeClr val="tx1"/>
                        </a:solidFill>
                      </a:endParaRPr>
                    </a:p>
                    <a:p>
                      <a:pPr marL="114300" indent="-114300">
                        <a:buFont typeface="Arial" panose="020B0604020202020204" pitchFamily="34" charset="0"/>
                        <a:buChar char="•"/>
                      </a:pPr>
                      <a:endParaRPr lang="en-US" sz="900" dirty="0" smtClean="0">
                        <a:solidFill>
                          <a:schemeClr val="tx1"/>
                        </a:solidFill>
                      </a:endParaRPr>
                    </a:p>
                    <a:p>
                      <a:pPr marL="114300" indent="-114300">
                        <a:buFont typeface="Arial" panose="020B0604020202020204" pitchFamily="34" charset="0"/>
                        <a:buChar char="•"/>
                      </a:pPr>
                      <a:endParaRPr lang="en-US" sz="900" dirty="0" smtClean="0">
                        <a:solidFill>
                          <a:schemeClr val="tx1"/>
                        </a:solidFill>
                      </a:endParaRPr>
                    </a:p>
                    <a:p>
                      <a:pPr marL="114300" indent="-114300">
                        <a:buFont typeface="Arial" panose="020B0604020202020204" pitchFamily="34" charset="0"/>
                        <a:buChar char="•"/>
                      </a:pPr>
                      <a:r>
                        <a:rPr lang="en-US" sz="900" dirty="0" err="1" smtClean="0">
                          <a:solidFill>
                            <a:schemeClr val="tx1"/>
                          </a:solidFill>
                        </a:rPr>
                        <a:t>agrupar</a:t>
                      </a:r>
                      <a:endParaRPr lang="en-US" sz="900" dirty="0" smtClean="0">
                        <a:solidFill>
                          <a:schemeClr val="tx1"/>
                        </a:solidFill>
                      </a:endParaRPr>
                    </a:p>
                    <a:p>
                      <a:pPr marL="114300" indent="-114300">
                        <a:buFont typeface="Arial" panose="020B0604020202020204" pitchFamily="34" charset="0"/>
                        <a:buChar char="•"/>
                      </a:pPr>
                      <a:r>
                        <a:rPr lang="en-US" sz="900" dirty="0" err="1" smtClean="0">
                          <a:solidFill>
                            <a:schemeClr val="tx1"/>
                          </a:solidFill>
                        </a:rPr>
                        <a:t>relacionados</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t> 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solidFill>
                            <a:schemeClr val="tx1"/>
                          </a:solidFill>
                        </a:rPr>
                        <a:t>What I Know and What is New (2 column chart)</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Have second graders complete some of this chart independently or in small groups, but always sharing in whole group.  Students are encouraged to add or delete from their charts as needed (teacher is modeling!)</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know about the Main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respond to questions about what they learned New about the Main Topic (after reading the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000" b="0" dirty="0" smtClean="0">
                          <a:solidFill>
                            <a:schemeClr val="tx1"/>
                          </a:solidFill>
                        </a:rPr>
                        <a:t>Topic Tally Chart (Grouping Words</a:t>
                      </a:r>
                      <a:r>
                        <a:rPr lang="en-US" sz="1000" b="0" baseline="0" dirty="0" smtClean="0">
                          <a:solidFill>
                            <a:schemeClr val="tx1"/>
                          </a:solidFill>
                        </a:rPr>
                        <a:t> by Meaning)</a:t>
                      </a:r>
                    </a:p>
                    <a:p>
                      <a:pPr marL="171450" indent="-171450">
                        <a:buFont typeface="Arial" panose="020B0604020202020204" pitchFamily="34" charset="0"/>
                        <a:buChar char="•"/>
                      </a:pP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create a Topic Tally chart with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re-group words that refer to the same thing.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name the topic based on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name Key Details in the K/N chart supporting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4552">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topic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40254">
                <a:tc gridSpan="6">
                  <a:txBody>
                    <a:bodyPr/>
                    <a:lstStyle/>
                    <a:p>
                      <a:r>
                        <a:rPr lang="en-US" sz="1100" b="1" dirty="0" smtClean="0"/>
                        <a:t>From</a:t>
                      </a:r>
                      <a:r>
                        <a:rPr lang="en-US" sz="1100" b="1" baseline="0" dirty="0" smtClean="0"/>
                        <a:t> the Field</a:t>
                      </a:r>
                      <a:r>
                        <a:rPr lang="en-US" sz="1100" baseline="0" dirty="0" smtClean="0"/>
                        <a:t>…</a:t>
                      </a:r>
                    </a:p>
                    <a:p>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Topic Tally chart can be  recorded on the graphic organizer provided, a piece of chart paper, sticky notes, etc.</a:t>
                      </a:r>
                    </a:p>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15</a:t>
            </a:fld>
            <a:endParaRPr lang="en-US" dirty="0"/>
          </a:p>
        </p:txBody>
      </p:sp>
    </p:spTree>
    <p:extLst>
      <p:ext uri="{BB962C8B-B14F-4D97-AF65-F5344CB8AC3E}">
        <p14:creationId xmlns:p14="http://schemas.microsoft.com/office/powerpoint/2010/main" val="40099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695" y="131096"/>
            <a:ext cx="2873728" cy="62609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Revise the Topic Sentence Lesson 3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87593" y="400433"/>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1365820063"/>
              </p:ext>
            </p:extLst>
          </p:nvPr>
        </p:nvGraphicFramePr>
        <p:xfrm>
          <a:off x="114107" y="766281"/>
          <a:ext cx="7556768" cy="9195065"/>
        </p:xfrm>
        <a:graphic>
          <a:graphicData uri="http://schemas.openxmlformats.org/drawingml/2006/table">
            <a:tbl>
              <a:tblPr firstRow="1" bandRow="1">
                <a:noFill/>
              </a:tblPr>
              <a:tblGrid>
                <a:gridCol w="464102"/>
                <a:gridCol w="2743706"/>
                <a:gridCol w="227083"/>
                <a:gridCol w="513317"/>
                <a:gridCol w="1222918"/>
                <a:gridCol w="2385642"/>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Topic Sentence to make it clearer? </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4">
                  <a:txBody>
                    <a:bodyPr/>
                    <a:lstStyle/>
                    <a:p>
                      <a:pPr marL="0" marR="0" lvl="0" indent="0" algn="l" rtl="0">
                        <a:spcBef>
                          <a:spcPts val="0"/>
                        </a:spcBef>
                        <a:buSzPct val="25000"/>
                        <a:buNone/>
                      </a:pPr>
                      <a:r>
                        <a:rPr lang="en-US" sz="1300" b="1" u="none" strike="noStrike" cap="none" baseline="0" dirty="0" smtClean="0"/>
                        <a:t>Revising the Topic Sentence in an</a:t>
                      </a:r>
                    </a:p>
                    <a:p>
                      <a:pPr marL="0" marR="0" lvl="0" indent="0" algn="l" rtl="0">
                        <a:spcBef>
                          <a:spcPts val="0"/>
                        </a:spcBef>
                        <a:buSzPct val="25000"/>
                        <a:buNone/>
                      </a:pPr>
                      <a:r>
                        <a:rPr lang="en-US" sz="1300" b="1" u="none" strike="noStrike" cap="none" baseline="0" dirty="0" smtClean="0"/>
                        <a:t>Introduction:   Lesson 3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8">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4">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448">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add, delete or change parts of a Topic Sentence to make it clearer.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a:t>
                      </a:r>
                    </a:p>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Review 3 parts of an Introduction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refer to TBEAR Graphic from previous lesson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know?    Why do we need to know the topic?”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What is Revising?  Revising the Topic Sentence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A draft means the article is not finished.  The student wants to revise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the introduction. Revising means to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add, delete or change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something in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 it is clearer.” </a:t>
                      </a:r>
                      <a:r>
                        <a:rPr lang="en-US" sz="1100" b="0" i="0" dirty="0" smtClean="0">
                          <a:effectLst/>
                          <a:latin typeface="Garamond" panose="02020404030301010803" pitchFamily="18" charset="0"/>
                          <a:hlinkClick r:id="rId6" tooltip="https://www.youtube.com/watch?v=gaaoMO5MdgU&#10;Cmd+Click or tap to follow the link"/>
                        </a:rPr>
                        <a:t>Revision UTube Demo</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Tell the students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and have them highlight it in the text.  </a:t>
                      </a:r>
                      <a:endParaRPr kumimoji="0" lang="en-US" sz="1100" b="1" i="0" u="none" strike="noStrike" kern="1200" cap="none" spc="0" normalizeH="0" baseline="0" noProof="0" dirty="0" smtClean="0">
                        <a:ln>
                          <a:noFill/>
                        </a:ln>
                        <a:solidFill>
                          <a:srgbClr val="0070C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sng" strike="noStrike" kern="1200" cap="none" spc="0" normalizeH="0" baseline="0" noProof="0" dirty="0" smtClean="0">
                          <a:ln>
                            <a:noFill/>
                          </a:ln>
                          <a:solidFill>
                            <a:prstClr val="black"/>
                          </a:solidFill>
                          <a:effectLst/>
                          <a:uLnTx/>
                          <a:uFillTx/>
                          <a:latin typeface="+mn-lt"/>
                          <a:ea typeface="+mn-ea"/>
                          <a:cs typeface="+mn-cs"/>
                        </a:rPr>
                        <a:t>  </a:t>
                      </a: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Reading–Preparing to Revise the Topic Sentence</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the article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 your copy of the text to show how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You can use ideas from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K/N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Chart.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 Topic Sentence should tell what the author wants the readers to know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MOST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 topic.</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Topic Sentence clearer?” (Record the students’ ideas)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Students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Topic Sentence).</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mn-ea"/>
                        <a:cs typeface="+mn-cs"/>
                      </a:endParaRP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Adding, Deleting or Changing the Topic Sentence</a:t>
                      </a: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Examples</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needs more information added.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why scientists are worried.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eruption and volcano.</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There’s not much to take away!</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I’d change some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Show the students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symbols on the Revision Sheet (use an overhead).  Discuss how each symbol is used on the Revision Sheet.</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revising the students Topic Sentence of the  introduction using the Revision Sheet.”  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“Think Alouds.” If desired, use the power point illustration. (must be downloaded as a power point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7"/>
                          <a:rtl val="0"/>
                        </a:rPr>
                        <a:t>Revising a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Revisit:</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Topic Sentence clearer than the one in the student’s first draft?  How do you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17145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9220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a:t>
                      </a: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534764">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  Topic: </a:t>
                      </a: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9739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the revised sentence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22" name="Picture 21"/>
          <p:cNvPicPr>
            <a:picLocks noChangeAspect="1"/>
          </p:cNvPicPr>
          <p:nvPr/>
        </p:nvPicPr>
        <p:blipFill rotWithShape="1">
          <a:blip r:embed="rId8"/>
          <a:srcRect l="23375" t="43778" r="67058" b="37259"/>
          <a:stretch/>
        </p:blipFill>
        <p:spPr>
          <a:xfrm>
            <a:off x="5990436" y="796277"/>
            <a:ext cx="1665986" cy="856830"/>
          </a:xfrm>
          <a:prstGeom prst="rect">
            <a:avLst/>
          </a:prstGeom>
        </p:spPr>
      </p:pic>
      <p:grpSp>
        <p:nvGrpSpPr>
          <p:cNvPr id="18" name="Group 17"/>
          <p:cNvGrpSpPr/>
          <p:nvPr/>
        </p:nvGrpSpPr>
        <p:grpSpPr>
          <a:xfrm rot="20667221">
            <a:off x="307078" y="7840867"/>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16</a:t>
            </a:fld>
            <a:endParaRPr lang="en-US" dirty="0"/>
          </a:p>
        </p:txBody>
      </p:sp>
    </p:spTree>
    <p:extLst>
      <p:ext uri="{BB962C8B-B14F-4D97-AF65-F5344CB8AC3E}">
        <p14:creationId xmlns:p14="http://schemas.microsoft.com/office/powerpoint/2010/main" val="103527366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6524422"/>
              </p:ext>
            </p:extLst>
          </p:nvPr>
        </p:nvGraphicFramePr>
        <p:xfrm>
          <a:off x="141180" y="258176"/>
          <a:ext cx="7532943" cy="9474318"/>
        </p:xfrm>
        <a:graphic>
          <a:graphicData uri="http://schemas.openxmlformats.org/drawingml/2006/table">
            <a:tbl>
              <a:tblPr firstRow="1" bandRow="1">
                <a:tableStyleId>{5C22544A-7EE6-4342-B048-85BDC9FD1C3A}</a:tableStyleId>
              </a:tblPr>
              <a:tblGrid>
                <a:gridCol w="2499470"/>
                <a:gridCol w="940038"/>
                <a:gridCol w="180514"/>
                <a:gridCol w="2016478"/>
                <a:gridCol w="905130"/>
                <a:gridCol w="991313"/>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Revise the Topic Sentence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revise a Topic Sentence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RI.2, W.2a</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add, delete or change parts of a Topic Sentence to make it clearer (in a student’s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CCSS.ELA-LITERACY.RI.2.2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main topic of a multiparagraph text as well as the focus of specific paragraphs within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identifying revisions that need to be made to the Topic Sentence.</a:t>
                      </a:r>
                      <a:endParaRPr kumimoji="0" lang="en-US" sz="10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When revising, the topic sentence is always pointed out by the teacher!  Second graders help the teacher identify revision ideas. Students decide on the  </a:t>
                      </a:r>
                      <a:r>
                        <a:rPr kumimoji="0" lang="en-US" sz="900" b="1" i="1" u="none" strike="noStrike" kern="1200" cap="none" spc="0" normalizeH="0" baseline="0" noProof="0" dirty="0" smtClean="0">
                          <a:ln>
                            <a:noFill/>
                          </a:ln>
                          <a:solidFill>
                            <a:schemeClr val="tx1"/>
                          </a:solidFill>
                          <a:effectLst/>
                          <a:uLnTx/>
                          <a:uFillTx/>
                          <a:latin typeface="+mn-lt"/>
                          <a:ea typeface="+mn-ea"/>
                          <a:cs typeface="+mn-cs"/>
                        </a:rPr>
                        <a:t>focus of specific paragraphs </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within a text.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to identify possible revisions of a pre-selected Topic Sentence, learners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who, what, when, where and why questions about the pre-selected Topic Sentence (what should/not be in the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knows a Topic Sentence is a written summary of what the author wants a reader to know most.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what revision is (add, delete and change).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make suggestions for revision to the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that writing can be evaluated for revision.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how information from specific paragraphs reflect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smtClean="0"/>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draft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add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delete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change </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revise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key details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Arial" panose="020B0604020202020204" pitchFamily="34" charset="0"/>
                        <a:buChar char="•"/>
                      </a:pPr>
                      <a:endParaRPr lang="en-US" sz="1000" dirty="0" smtClean="0">
                        <a:solidFill>
                          <a:schemeClr val="tx1"/>
                        </a:solidFill>
                      </a:endParaRPr>
                    </a:p>
                    <a:p>
                      <a:pPr marL="285750" indent="-285750">
                        <a:buFont typeface="Arial" panose="020B0604020202020204" pitchFamily="34" charset="0"/>
                        <a:buChar char="•"/>
                      </a:pPr>
                      <a:endParaRPr lang="en-US" sz="1000" dirty="0" smtClean="0">
                        <a:solidFill>
                          <a:schemeClr val="tx1"/>
                        </a:solidFill>
                      </a:endParaRPr>
                    </a:p>
                    <a:p>
                      <a:pPr marL="285750" indent="-285750">
                        <a:buFont typeface="Arial" panose="020B0604020202020204" pitchFamily="34" charset="0"/>
                        <a:buChar char="•"/>
                      </a:pPr>
                      <a:endParaRPr lang="en-US" sz="1000" dirty="0" smtClean="0">
                        <a:solidFill>
                          <a:schemeClr val="tx1"/>
                        </a:solidFill>
                      </a:endParaRPr>
                    </a:p>
                    <a:p>
                      <a:pPr marL="285750" indent="-285750">
                        <a:buFont typeface="Arial" panose="020B0604020202020204" pitchFamily="34" charset="0"/>
                        <a:buChar char="•"/>
                      </a:pPr>
                      <a:endParaRPr lang="en-US" sz="1000" dirty="0" smtClean="0">
                        <a:solidFill>
                          <a:schemeClr val="tx1"/>
                        </a:solidFill>
                      </a:endParaRPr>
                    </a:p>
                    <a:p>
                      <a:pPr marL="285750" indent="-285750">
                        <a:buFont typeface="Arial" panose="020B0604020202020204" pitchFamily="34" charset="0"/>
                        <a:buChar char="•"/>
                      </a:pPr>
                      <a:endParaRPr lang="en-US" sz="1000" dirty="0" smtClean="0">
                        <a:solidFill>
                          <a:schemeClr val="tx1"/>
                        </a:solidFill>
                      </a:endParaRPr>
                    </a:p>
                    <a:p>
                      <a:pPr marL="171450" indent="-171450">
                        <a:buFont typeface="Arial" panose="020B0604020202020204" pitchFamily="34" charset="0"/>
                        <a:buChar char="•"/>
                      </a:pPr>
                      <a:r>
                        <a:rPr lang="en-US" sz="1000" dirty="0" err="1" smtClean="0">
                          <a:solidFill>
                            <a:schemeClr val="tx1"/>
                          </a:solidFill>
                        </a:rPr>
                        <a:t>revisar</a:t>
                      </a:r>
                      <a:endParaRPr lang="en-US" sz="1000" dirty="0" smtClean="0">
                        <a:solidFill>
                          <a:schemeClr val="tx1"/>
                        </a:solidFill>
                      </a:endParaRPr>
                    </a:p>
                    <a:p>
                      <a:pPr marL="171450" indent="-171450">
                        <a:buFont typeface="Arial" panose="020B0604020202020204" pitchFamily="34" charset="0"/>
                        <a:buChar char="•"/>
                      </a:pPr>
                      <a:r>
                        <a:rPr lang="en-US" sz="1000" dirty="0" err="1" smtClean="0">
                          <a:solidFill>
                            <a:schemeClr val="tx1"/>
                          </a:solidFill>
                        </a:rPr>
                        <a:t>detalles</a:t>
                      </a:r>
                      <a:r>
                        <a:rPr lang="en-US" sz="1000" dirty="0" smtClean="0">
                          <a:solidFill>
                            <a:schemeClr val="tx1"/>
                          </a:solidFill>
                        </a:rPr>
                        <a:t> _</a:t>
                      </a: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CCSS.ELA-LITERACY.W.2.2a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demonstrating understanding of revising a Topic Sentence (Main Idea)</a:t>
                      </a:r>
                      <a:endParaRPr kumimoji="0" lang="en-US" sz="10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When revising a Topic Sentence, students do not identify the sentence – this is pre-identified for them by the teacher.  Students assist the teacher in revising the Topic Sentence but practice through gradual release.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students can revise a pre-selected Topic Sentence, they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Topic sentence ( as previously discussed) and why.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the ability to find and use facts and definitions to revise a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knows they are revising because the Topic Sentence should explain what the author wants a reader to know MOST.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one or two sentences to explain what they would revise and why (e.g., “I would add_____ because_____.  I would delete/change _____ because_____.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add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draft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summary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author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n-US" sz="1000" dirty="0" err="1" smtClean="0">
                          <a:solidFill>
                            <a:schemeClr val="tx1"/>
                          </a:solidFill>
                        </a:rPr>
                        <a:t>revisar</a:t>
                      </a:r>
                      <a:endParaRPr lang="en-US" sz="1000" dirty="0" smtClean="0">
                        <a:solidFill>
                          <a:schemeClr val="tx1"/>
                        </a:solidFill>
                      </a:endParaRPr>
                    </a:p>
                    <a:p>
                      <a:pPr marL="171450" indent="-171450">
                        <a:buFont typeface="Arial" panose="020B0604020202020204" pitchFamily="34" charset="0"/>
                        <a:buChar char="•"/>
                      </a:pPr>
                      <a:endParaRPr lang="en-US" sz="1000" dirty="0" smtClean="0">
                        <a:solidFill>
                          <a:schemeClr val="tx1"/>
                        </a:solidFill>
                      </a:endParaRPr>
                    </a:p>
                    <a:p>
                      <a:pPr marL="171450" indent="-171450">
                        <a:buFont typeface="Arial" panose="020B0604020202020204" pitchFamily="34" charset="0"/>
                        <a:buChar char="•"/>
                      </a:pPr>
                      <a:endParaRPr lang="en-US" sz="1000" dirty="0" smtClean="0">
                        <a:solidFill>
                          <a:schemeClr val="tx1"/>
                        </a:solidFill>
                      </a:endParaRPr>
                    </a:p>
                    <a:p>
                      <a:pPr marL="171450" indent="-171450">
                        <a:buFont typeface="Arial" panose="020B0604020202020204" pitchFamily="34" charset="0"/>
                        <a:buChar char="•"/>
                      </a:pPr>
                      <a:endParaRPr lang="en-US" sz="1000" dirty="0" smtClean="0">
                        <a:solidFill>
                          <a:schemeClr val="tx1"/>
                        </a:solidFill>
                      </a:endParaRPr>
                    </a:p>
                    <a:p>
                      <a:pPr marL="171450" indent="-171450">
                        <a:buFont typeface="Arial" panose="020B0604020202020204" pitchFamily="34" charset="0"/>
                        <a:buChar char="•"/>
                      </a:pPr>
                      <a:endParaRPr lang="en-US" sz="1000" dirty="0" smtClean="0">
                        <a:solidFill>
                          <a:schemeClr val="tx1"/>
                        </a:solidFill>
                      </a:endParaRPr>
                    </a:p>
                    <a:p>
                      <a:pPr marL="171450" indent="-171450">
                        <a:buFont typeface="Arial" panose="020B0604020202020204" pitchFamily="34" charset="0"/>
                        <a:buChar char="•"/>
                      </a:pPr>
                      <a:endParaRPr lang="en-US" sz="1000" dirty="0" smtClean="0">
                        <a:solidFill>
                          <a:schemeClr val="tx1"/>
                        </a:solidFill>
                      </a:endParaRPr>
                    </a:p>
                    <a:p>
                      <a:pPr marL="171450" indent="-171450">
                        <a:buFont typeface="Arial" panose="020B0604020202020204" pitchFamily="34" charset="0"/>
                        <a:buChar char="•"/>
                      </a:pPr>
                      <a:r>
                        <a:rPr lang="en-US" sz="1000" dirty="0" err="1" smtClean="0">
                          <a:solidFill>
                            <a:schemeClr val="tx1"/>
                          </a:solidFill>
                        </a:rPr>
                        <a:t>definiciones</a:t>
                      </a: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99201">
                <a:tc gridSpan="2">
                  <a:txBody>
                    <a:bodyPr/>
                    <a:lstStyle/>
                    <a:p>
                      <a:pPr marL="285750" indent="-285750">
                        <a:buFont typeface="Arial" panose="020B0604020202020204" pitchFamily="34" charset="0"/>
                        <a:buChar char="•"/>
                      </a:pPr>
                      <a:r>
                        <a:rPr lang="en-US" sz="950" b="0" dirty="0" smtClean="0"/>
                        <a:t>Highlight the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highlight the Topic Sentence the teacher has presented (shown students).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285750" indent="-285750">
                        <a:buFont typeface="Arial" panose="020B0604020202020204" pitchFamily="34" charset="0"/>
                        <a:buChar char="•"/>
                      </a:pPr>
                      <a:r>
                        <a:rPr lang="en-US" sz="950" dirty="0" smtClean="0"/>
                        <a:t>Annotating – Note-Taking (use ideas from K/N and 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In whole group or supported teams</a:t>
                      </a:r>
                      <a:r>
                        <a:rPr kumimoji="0" lang="en-US" sz="95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demonstrate the ability to use revision marks (add, delete, change) to revise the Topic Sentence with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revise the Topic Sentence to make it clearer with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8172">
                <a:tc gridSpan="2">
                  <a:txBody>
                    <a:bodyPr/>
                    <a:lstStyle/>
                    <a:p>
                      <a:pPr marL="285750" indent="-285750">
                        <a:buFont typeface="Arial" panose="020B0604020202020204" pitchFamily="34" charset="0"/>
                        <a:buChar char="•"/>
                      </a:pPr>
                      <a:r>
                        <a:rPr lang="en-US" sz="950" dirty="0" smtClean="0"/>
                        <a:t>What the author wants</a:t>
                      </a:r>
                      <a:r>
                        <a:rPr lang="en-US" sz="950" baseline="0" dirty="0" smtClean="0"/>
                        <a:t> the reader to know MOST</a:t>
                      </a:r>
                    </a:p>
                    <a:p>
                      <a:pPr marL="0" indent="0">
                        <a:buFont typeface="Arial" panose="020B0604020202020204" pitchFamily="34" charset="0"/>
                        <a:buNone/>
                      </a:pPr>
                      <a:endParaRPr lang="en-US" sz="95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Model </a:t>
                      </a:r>
                      <a:r>
                        <a:rPr kumimoji="0" lang="en-US" sz="950" b="0" i="0" u="none" strike="noStrike" kern="1200" cap="none" spc="0" normalizeH="0" baseline="0" noProof="0" dirty="0" smtClean="0">
                          <a:ln>
                            <a:noFill/>
                          </a:ln>
                          <a:solidFill>
                            <a:prstClr val="black"/>
                          </a:solidFill>
                          <a:effectLst/>
                          <a:uLnTx/>
                          <a:uFillTx/>
                          <a:latin typeface="+mn-lt"/>
                          <a:ea typeface="+mn-ea"/>
                          <a:cs typeface="+mn-cs"/>
                        </a:rPr>
                        <a:t>the revision process ,asking questions as “think-alouds.”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verify that the new Topic Sentence is clearer by referring to the K/N chart and Topic Tally chart in a class discussion to confirm that the Topic Sentence (shown by teacher) is stating what the author wants the reader to know MOST.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127">
                <a:tc gridSpan="2">
                  <a:txBody>
                    <a:bodyPr/>
                    <a:lstStyle/>
                    <a:p>
                      <a:pPr marL="285750" indent="-285750">
                        <a:buFont typeface="Arial" panose="020B0604020202020204" pitchFamily="34" charset="0"/>
                        <a:buChar char="•"/>
                      </a:pPr>
                      <a:r>
                        <a:rPr lang="en-US" sz="950" dirty="0" smtClean="0"/>
                        <a:t>Revision Model Sheet (and bookmarks)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Use the Revision Model Sheet (Bookmarks) to model and guide student revisions of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7872">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   TBEAR Student Record Notes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record the revised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80459">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50" b="1" dirty="0" smtClean="0"/>
                        <a:t>From</a:t>
                      </a:r>
                      <a:r>
                        <a:rPr lang="en-US" sz="950" b="1" baseline="0" dirty="0" smtClean="0"/>
                        <a:t> the </a:t>
                      </a:r>
                      <a:r>
                        <a:rPr lang="en-US" sz="950" b="1" baseline="0" dirty="0" smtClean="0">
                          <a:solidFill>
                            <a:schemeClr val="tx1"/>
                          </a:solidFill>
                        </a:rPr>
                        <a:t>Field</a:t>
                      </a:r>
                      <a:r>
                        <a:rPr lang="en-US" sz="950" baseline="0" dirty="0" smtClean="0">
                          <a:solidFill>
                            <a:schemeClr val="tx1"/>
                          </a:solidFill>
                        </a:rPr>
                        <a:t>…This lesson is very teacher-directed.  The teacher tells students the Topic  Sentence and has them highlight it in the text.  THE TEACHER MODELS THE REVISION USING A THINK ALOUD.</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 Pre-teach the revision marks (add, delete and change) with gestures, and practice with other brief texts.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17</a:t>
            </a:fld>
            <a:endParaRPr lang="en-US" dirty="0"/>
          </a:p>
        </p:txBody>
      </p:sp>
    </p:spTree>
    <p:extLst>
      <p:ext uri="{BB962C8B-B14F-4D97-AF65-F5344CB8AC3E}">
        <p14:creationId xmlns:p14="http://schemas.microsoft.com/office/powerpoint/2010/main" val="154040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929064110"/>
              </p:ext>
            </p:extLst>
          </p:nvPr>
        </p:nvGraphicFramePr>
        <p:xfrm>
          <a:off x="95414" y="879702"/>
          <a:ext cx="7590708" cy="8307394"/>
        </p:xfrm>
        <a:graphic>
          <a:graphicData uri="http://schemas.openxmlformats.org/drawingml/2006/table">
            <a:tbl>
              <a:tblPr firstRow="1" bandRow="1">
                <a:noFill/>
              </a:tblPr>
              <a:tblGrid>
                <a:gridCol w="464102"/>
                <a:gridCol w="1782809"/>
                <a:gridCol w="960897"/>
                <a:gridCol w="2211134"/>
                <a:gridCol w="602683"/>
                <a:gridCol w="1569083"/>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Background Knowledge in the introduction?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include the revised Topic Sentence.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Revising Background Knowledge                                                          of the Bridge</a:t>
                      </a:r>
                    </a:p>
                    <a:p>
                      <a:pPr marL="0" marR="0" lvl="0" indent="0" algn="l" rtl="0">
                        <a:spcBef>
                          <a:spcPts val="0"/>
                        </a:spcBef>
                        <a:buSzPct val="25000"/>
                        <a:buNone/>
                      </a:pPr>
                      <a:r>
                        <a:rPr lang="en-US" sz="1300" b="1" u="none" strike="noStrike" cap="none" baseline="0" dirty="0" smtClean="0"/>
                        <a:t>Lesson 4</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617612">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Background Knowledge of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original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Topic Sentence of the text (main idea)? Why did it need to be revised?”</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revise the Topic Sentence (add, delete, change)?”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Topic Sentence (main idea ) of the text? (TBEAR Chart from previous lesson)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did we not revise?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1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in the draft about ______.   We added,  deleted or changed parts of the Topic Sentence to make it clearer (Point to the Topic Sentence at the topic of the Definitions/Description Chart).  The student also wants to revise the Background Knowledge of the Bridge so it is clearer.”</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“When we revise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Bridge we can use definitions and descriptions that tell why ___or how (Topic Sentence).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define and describe each word on our Topic Tally Chart to give us more ideas about what Background Knowledge we could add to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Where would we find a definition? What is a definition of ____(topic word)</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kinds of words are descriptions? What is a description of _____ (topic word)            </a:t>
                      </a:r>
                      <a:endParaRPr kumimoji="0" lang="en-US" sz="1200" b="1" i="0" u="sng"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841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9863" indent="-57150"/>
                      <a:r>
                        <a:rPr lang="en-US" sz="1000" dirty="0" smtClean="0"/>
                        <a:t>Colima </a:t>
                      </a:r>
                      <a:r>
                        <a:rPr lang="en-US" sz="1000" b="1" dirty="0" smtClean="0"/>
                        <a:t>IIII  + </a:t>
                      </a:r>
                      <a:r>
                        <a:rPr lang="en-US" sz="1000" b="0" dirty="0" smtClean="0"/>
                        <a:t>Volcano </a:t>
                      </a:r>
                      <a:r>
                        <a:rPr lang="en-US" sz="1000" b="1" dirty="0" smtClean="0"/>
                        <a:t>III +</a:t>
                      </a:r>
                    </a:p>
                    <a:p>
                      <a:pPr marL="169863" indent="-57150"/>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8012">
                <a:tc rowSpan="8">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(Do together and work toward independence toward 4</a:t>
                      </a:r>
                      <a:r>
                        <a:rPr kumimoji="0" lang="en-US" sz="12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grade)</a:t>
                      </a:r>
                    </a:p>
                    <a:p>
                      <a:pPr marL="227013" marR="0" lvl="0" indent="-11430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Definition/Description Chart (the Topic Tally column is completed).  For each Topic Tally word ask the       following question (record all responses on the chart). Do one example for the students before completing the chart.</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to define/describe _____ (Topic Tally Word)?”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endParaRPr lang="en-US"/>
                    </a:p>
                  </a:txBody>
                  <a:tcPr/>
                </a:tc>
                <a:tc gridSpan="5">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kumimoji="0" lang="en-US" sz="12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Scientists are worried about Colima’s next big eruption.</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Colima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IIII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Volcano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1200" dirty="0" smtClean="0"/>
                        <a:t>  </a:t>
                      </a:r>
                      <a:r>
                        <a:rPr lang="en-US" sz="1200" baseline="0" dirty="0" smtClean="0"/>
                        <a:t>a volcano in Mexico – a    mountain with a hole or crater</a:t>
                      </a:r>
                      <a:endParaRPr lang="en-US" sz="1200" b="1" i="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cone-like, chimney, gigantic</a:t>
                      </a:r>
                    </a:p>
                    <a:p>
                      <a:pPr marL="111125" indent="0"/>
                      <a:r>
                        <a:rPr lang="en-US" sz="1200" dirty="0" smtClean="0"/>
                        <a:t>monstrous</a:t>
                      </a:r>
                      <a:endParaRPr lang="en-US" sz="1200" b="1" i="1"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indent="0"/>
                      <a:r>
                        <a:rPr kumimoji="0" lang="en-US" sz="1200" b="0" i="0" u="none" strike="noStrike" kern="1200" cap="none" spc="0" normalizeH="0" baseline="0" noProof="0" dirty="0" smtClean="0">
                          <a:ln>
                            <a:noFill/>
                          </a:ln>
                          <a:solidFill>
                            <a:prstClr val="black"/>
                          </a:solidFill>
                          <a:effectLst/>
                          <a:uLnTx/>
                          <a:uFillTx/>
                          <a:latin typeface="+mn-lt"/>
                          <a:ea typeface="+mn-ea"/>
                          <a:cs typeface="+mn-cs"/>
                        </a:rPr>
                        <a:t>Scientists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They</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 = 4</a:t>
                      </a:r>
                      <a:endParaRPr lang="en-US" sz="1200" b="1" dirty="0" smtClean="0"/>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people studying, researching Colima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baseline="0" dirty="0" smtClean="0"/>
                        <a:t>  brave, adventurous, smart</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Eruption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1200" dirty="0" smtClean="0"/>
                        <a:t>  </a:t>
                      </a:r>
                      <a:r>
                        <a:rPr lang="en-US" sz="1200" baseline="0" dirty="0" smtClean="0"/>
                        <a:t>when a volcano spews ,   explodes, erupts lava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57150" indent="0"/>
                      <a:r>
                        <a:rPr lang="en-US" sz="1200" dirty="0" smtClean="0"/>
                        <a:t>ashy,</a:t>
                      </a:r>
                      <a:r>
                        <a:rPr lang="en-US" sz="1200" baseline="0" dirty="0" smtClean="0"/>
                        <a:t> intense, roaring, loud,  angry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Another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1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another or time like sequence</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1200" dirty="0" smtClean="0"/>
                        <a:t>   not </a:t>
                      </a:r>
                      <a:r>
                        <a:rPr lang="en-US" sz="1200" baseline="0" dirty="0" smtClean="0"/>
                        <a:t>afraid – not hurt</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relieved, happy, okay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854964">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Revisit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  Explain.”</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882759" y="1239298"/>
            <a:ext cx="1803362" cy="948223"/>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18</a:t>
            </a:fld>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3003489779"/>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1032966" y="-70010"/>
            <a:ext cx="3873279" cy="1103926"/>
            <a:chOff x="911440" y="-63646"/>
            <a:chExt cx="3417599" cy="1003569"/>
          </a:xfrm>
        </p:grpSpPr>
        <p:sp>
          <p:nvSpPr>
            <p:cNvPr id="2" name="TextBox 1"/>
            <p:cNvSpPr txBox="1"/>
            <p:nvPr/>
          </p:nvSpPr>
          <p:spPr>
            <a:xfrm>
              <a:off x="911440" y="266593"/>
              <a:ext cx="2448649" cy="578961"/>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NOW 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359172023"/>
              </p:ext>
            </p:extLst>
          </p:nvPr>
        </p:nvGraphicFramePr>
        <p:xfrm>
          <a:off x="114106" y="940359"/>
          <a:ext cx="7595340" cy="6650934"/>
        </p:xfrm>
        <a:graphic>
          <a:graphicData uri="http://schemas.openxmlformats.org/drawingml/2006/table">
            <a:tbl>
              <a:tblPr firstRow="1" bandRow="1">
                <a:noFill/>
              </a:tblPr>
              <a:tblGrid>
                <a:gridCol w="464102"/>
                <a:gridCol w="2970789"/>
                <a:gridCol w="371925"/>
                <a:gridCol w="1722405"/>
                <a:gridCol w="2066119"/>
              </a:tblGrid>
              <a:tr h="152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sentence(s) that make up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you highlight them on the Revisions Sheet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and Description Chart. </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rowSpan="2">
                  <a:txBody>
                    <a:bodyPr/>
                    <a:lstStyle/>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Ideas</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7012"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Add more about Colima!</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Explain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699714">
                <a:tc vMerge="1">
                  <a:txBody>
                    <a:bodyPr/>
                    <a:lstStyle/>
                    <a:p>
                      <a:endParaRPr lang="en-US"/>
                    </a:p>
                  </a:txBody>
                  <a:tcPr/>
                </a:tc>
                <a:tc gridSpan="3">
                  <a:txBody>
                    <a:bodyPr/>
                    <a:lstStyle/>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Background Knowledge in the Bridge clearer? (Record  the students’ ideas).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Background Knowledge).</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solidFill>
                      <a:srgbClr val="F1F8EC"/>
                    </a:solidFill>
                  </a:tcPr>
                </a:tc>
                <a:tc hMerge="1">
                  <a:txBody>
                    <a:bodyPr/>
                    <a:lstStyle/>
                    <a:p>
                      <a:endParaRPr lang="en-US"/>
                    </a:p>
                  </a:txBody>
                  <a:tcPr/>
                </a:tc>
                <a:tc hMerge="1">
                  <a:txBody>
                    <a:bodyPr/>
                    <a:lstStyle/>
                    <a:p>
                      <a:endParaRPr lang="en-US"/>
                    </a:p>
                  </a:txBody>
                  <a:tcPr/>
                </a:tc>
                <a:tc vMerge="1">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1" i="1"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74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background knowledge sentence(s) of the introduction using the Revision Sheet.  We have already revised the Topic Sentence.</a:t>
                      </a:r>
                      <a:r>
                        <a:rPr kumimoji="0" lang="en-US" sz="1100" b="0" i="0" u="none" strike="sngStrike" kern="0" cap="none" spc="0" normalizeH="0" baseline="0" noProof="0" dirty="0" smtClean="0">
                          <a:ln>
                            <a:noFill/>
                          </a:ln>
                          <a:solidFill>
                            <a:srgbClr val="0070C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Revising The Background Knowledge Sentences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bl>
          </a:graphicData>
        </a:graphic>
      </p:graphicFrame>
      <p:grpSp>
        <p:nvGrpSpPr>
          <p:cNvPr id="17" name="Group 16"/>
          <p:cNvGrpSpPr/>
          <p:nvPr/>
        </p:nvGrpSpPr>
        <p:grpSpPr>
          <a:xfrm rot="20713203">
            <a:off x="420945" y="4928639"/>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19</a:t>
            </a:fld>
            <a:endParaRPr lang="en-US" dirty="0"/>
          </a:p>
        </p:txBody>
      </p:sp>
    </p:spTree>
    <p:extLst>
      <p:ext uri="{BB962C8B-B14F-4D97-AF65-F5344CB8AC3E}">
        <p14:creationId xmlns:p14="http://schemas.microsoft.com/office/powerpoint/2010/main" val="174417943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a:t>
            </a:fld>
            <a:endParaRPr lang="en-US" dirty="0"/>
          </a:p>
        </p:txBody>
      </p:sp>
      <p:sp>
        <p:nvSpPr>
          <p:cNvPr id="6" name="Date Placeholder 5"/>
          <p:cNvSpPr>
            <a:spLocks noGrp="1"/>
          </p:cNvSpPr>
          <p:nvPr>
            <p:ph type="dt" sz="half" idx="10"/>
          </p:nvPr>
        </p:nvSpPr>
        <p:spPr/>
        <p:txBody>
          <a:bodyPr/>
          <a:lstStyle/>
          <a:p>
            <a:r>
              <a:rPr lang="en-US" smtClean="0"/>
              <a:t>10-3-16</a:t>
            </a:r>
            <a:endParaRPr lang="en-US" dirty="0"/>
          </a:p>
        </p:txBody>
      </p:sp>
      <p:sp>
        <p:nvSpPr>
          <p:cNvPr id="7" name="TextBox 6"/>
          <p:cNvSpPr txBox="1"/>
          <p:nvPr/>
        </p:nvSpPr>
        <p:spPr>
          <a:xfrm>
            <a:off x="407045" y="266503"/>
            <a:ext cx="6499952" cy="3816429"/>
          </a:xfrm>
          <a:prstGeom prst="rect">
            <a:avLst/>
          </a:prstGeom>
          <a:noFill/>
        </p:spPr>
        <p:txBody>
          <a:bodyPr wrap="square" rtlCol="0">
            <a:spAutoFit/>
          </a:bodyPr>
          <a:lstStyle/>
          <a:p>
            <a:pPr algn="ctr"/>
            <a:r>
              <a:rPr lang="en-US" b="1" dirty="0" smtClean="0"/>
              <a:t>How to Print this Booklet</a:t>
            </a:r>
          </a:p>
          <a:p>
            <a:endParaRPr lang="en-US" sz="1400" dirty="0" smtClean="0"/>
          </a:p>
          <a:p>
            <a:r>
              <a:rPr lang="en-US" sz="1400" dirty="0" smtClean="0"/>
              <a:t>This booklet can be printed in its entirety or in sections.  It is recommended that pages 1 – 7 always be available for teacher reference. </a:t>
            </a:r>
          </a:p>
          <a:p>
            <a:endParaRPr lang="en-US" sz="1400" dirty="0"/>
          </a:p>
          <a:p>
            <a:r>
              <a:rPr lang="en-US" sz="1400" dirty="0" smtClean="0"/>
              <a:t>Instructional Content: Pages 1 - 7</a:t>
            </a:r>
          </a:p>
          <a:p>
            <a:endParaRPr lang="en-US" sz="1400" dirty="0" smtClean="0"/>
          </a:p>
          <a:p>
            <a:r>
              <a:rPr lang="en-US" sz="1400" dirty="0" smtClean="0"/>
              <a:t>READ:  Pages 8 – 13</a:t>
            </a:r>
          </a:p>
          <a:p>
            <a:endParaRPr lang="en-US" sz="1400" dirty="0" smtClean="0"/>
          </a:p>
          <a:p>
            <a:r>
              <a:rPr lang="en-US" sz="1400" dirty="0" smtClean="0"/>
              <a:t>REVISE: Pages 14-23</a:t>
            </a:r>
          </a:p>
          <a:p>
            <a:endParaRPr lang="en-US" sz="1400" dirty="0" smtClean="0"/>
          </a:p>
          <a:p>
            <a:r>
              <a:rPr lang="en-US" sz="1400" dirty="0" smtClean="0"/>
              <a:t>WRITE: Pages 24 – 40</a:t>
            </a:r>
          </a:p>
          <a:p>
            <a:endParaRPr lang="en-US" sz="1400" dirty="0"/>
          </a:p>
          <a:p>
            <a:r>
              <a:rPr lang="en-US" sz="1400" dirty="0" smtClean="0"/>
              <a:t>FOR PRINTING:  Print Shop:  Select Booklet Form 11 X 17    </a:t>
            </a:r>
          </a:p>
          <a:p>
            <a:r>
              <a:rPr lang="en-US" sz="1400" dirty="0" smtClean="0"/>
              <a:t>From your own computer do the following….</a:t>
            </a:r>
          </a:p>
          <a:p>
            <a:endParaRPr lang="en-US" sz="1400" dirty="0"/>
          </a:p>
          <a:p>
            <a:endParaRPr lang="en-US" sz="1400" dirty="0"/>
          </a:p>
        </p:txBody>
      </p:sp>
      <p:grpSp>
        <p:nvGrpSpPr>
          <p:cNvPr id="20" name="Group 19"/>
          <p:cNvGrpSpPr/>
          <p:nvPr/>
        </p:nvGrpSpPr>
        <p:grpSpPr>
          <a:xfrm>
            <a:off x="407045" y="3688560"/>
            <a:ext cx="7161526" cy="5693053"/>
            <a:chOff x="407045" y="3503205"/>
            <a:chExt cx="7161526" cy="5693053"/>
          </a:xfrm>
        </p:grpSpPr>
        <p:grpSp>
          <p:nvGrpSpPr>
            <p:cNvPr id="11" name="Group 10"/>
            <p:cNvGrpSpPr/>
            <p:nvPr/>
          </p:nvGrpSpPr>
          <p:grpSpPr>
            <a:xfrm>
              <a:off x="484925" y="4888200"/>
              <a:ext cx="7083646" cy="4308058"/>
              <a:chOff x="534353" y="4702845"/>
              <a:chExt cx="7083646" cy="4308058"/>
            </a:xfrm>
          </p:grpSpPr>
          <p:pic>
            <p:nvPicPr>
              <p:cNvPr id="9" name="Picture 8"/>
              <p:cNvPicPr>
                <a:picLocks noChangeAspect="1"/>
              </p:cNvPicPr>
              <p:nvPr/>
            </p:nvPicPr>
            <p:blipFill rotWithShape="1">
              <a:blip r:embed="rId2"/>
              <a:srcRect l="11250" t="7037" r="81354" b="37778"/>
              <a:stretch/>
            </p:blipFill>
            <p:spPr>
              <a:xfrm>
                <a:off x="534353" y="4702845"/>
                <a:ext cx="2052833"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3"/>
              <a:srcRect l="8021" t="7407" r="73542" b="45185"/>
              <a:stretch/>
            </p:blipFill>
            <p:spPr>
              <a:xfrm>
                <a:off x="2761038" y="4702845"/>
                <a:ext cx="4856961"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07045" y="4030924"/>
              <a:ext cx="2003405" cy="2666442"/>
              <a:chOff x="407045" y="3845569"/>
              <a:chExt cx="2003405" cy="2666442"/>
            </a:xfrm>
          </p:grpSpPr>
          <p:sp>
            <p:nvSpPr>
              <p:cNvPr id="12" name="TextBox 11"/>
              <p:cNvSpPr txBox="1"/>
              <p:nvPr/>
            </p:nvSpPr>
            <p:spPr>
              <a:xfrm>
                <a:off x="407045" y="3845569"/>
                <a:ext cx="2003405" cy="738664"/>
              </a:xfrm>
              <a:prstGeom prst="rect">
                <a:avLst/>
              </a:prstGeom>
              <a:noFill/>
            </p:spPr>
            <p:txBody>
              <a:bodyPr wrap="square" rtlCol="0">
                <a:spAutoFit/>
              </a:bodyPr>
              <a:lstStyle/>
              <a:p>
                <a:r>
                  <a:rPr lang="en-US" sz="1400" dirty="0" smtClean="0"/>
                  <a:t>1.  </a:t>
                </a:r>
              </a:p>
              <a:p>
                <a:r>
                  <a:rPr lang="en-US" sz="1400" dirty="0" smtClean="0"/>
                  <a:t>Go to print and select Printer Properties.</a:t>
                </a:r>
                <a:endParaRPr lang="en-US" sz="1400" dirty="0"/>
              </a:p>
            </p:txBody>
          </p:sp>
          <p:cxnSp>
            <p:nvCxnSpPr>
              <p:cNvPr id="14" name="Straight Arrow Connector 13"/>
              <p:cNvCxnSpPr/>
              <p:nvPr/>
            </p:nvCxnSpPr>
            <p:spPr>
              <a:xfrm>
                <a:off x="1754659" y="4473146"/>
                <a:ext cx="185352" cy="20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1610" y="3503205"/>
              <a:ext cx="4739514" cy="1384995"/>
            </a:xfrm>
            <a:prstGeom prst="rect">
              <a:avLst/>
            </a:prstGeom>
            <a:noFill/>
          </p:spPr>
          <p:txBody>
            <a:bodyPr wrap="square" rtlCol="0">
              <a:spAutoFit/>
            </a:bodyPr>
            <a:lstStyle/>
            <a:p>
              <a:r>
                <a:rPr lang="en-US" sz="1400" dirty="0" smtClean="0"/>
                <a:t>2.</a:t>
              </a:r>
            </a:p>
            <a:p>
              <a:r>
                <a:rPr lang="en-US" sz="1400" dirty="0" smtClean="0"/>
                <a:t>Select “My Tab.”</a:t>
              </a:r>
            </a:p>
            <a:p>
              <a:r>
                <a:rPr lang="en-US" sz="1400" dirty="0" smtClean="0"/>
                <a:t>Keep “Original Size,” at 81/2X11</a:t>
              </a:r>
            </a:p>
            <a:p>
              <a:r>
                <a:rPr lang="en-US" sz="1400" dirty="0" smtClean="0"/>
                <a:t>For “Paper Size,” Select 11 X 17</a:t>
              </a:r>
            </a:p>
            <a:p>
              <a:r>
                <a:rPr lang="en-US" sz="1400" dirty="0" smtClean="0"/>
                <a:t>For “Print Type,” Select Booklet</a:t>
              </a:r>
            </a:p>
            <a:p>
              <a:r>
                <a:rPr lang="en-US" sz="1400" dirty="0" smtClean="0"/>
                <a:t>Click “OK”</a:t>
              </a:r>
              <a:endParaRPr lang="en-US" sz="1400" dirty="0"/>
            </a:p>
          </p:txBody>
        </p:sp>
        <p:sp>
          <p:nvSpPr>
            <p:cNvPr id="17" name="Oval 16"/>
            <p:cNvSpPr/>
            <p:nvPr/>
          </p:nvSpPr>
          <p:spPr>
            <a:xfrm>
              <a:off x="4525428" y="6862664"/>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8284" y="7282793"/>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7024" y="7102104"/>
              <a:ext cx="840260" cy="600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791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20</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03228" y="13509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10-3-16</a:t>
            </a:r>
            <a:endParaRPr lang="en-US" dirty="0"/>
          </a:p>
        </p:txBody>
      </p:sp>
      <p:sp>
        <p:nvSpPr>
          <p:cNvPr id="12" name="TextBox 11"/>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120224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4619730"/>
              </p:ext>
            </p:extLst>
          </p:nvPr>
        </p:nvGraphicFramePr>
        <p:xfrm>
          <a:off x="125260" y="192286"/>
          <a:ext cx="7489043" cy="9648034"/>
        </p:xfrm>
        <a:graphic>
          <a:graphicData uri="http://schemas.openxmlformats.org/drawingml/2006/table">
            <a:tbl>
              <a:tblPr firstRow="1" bandRow="1">
                <a:tableStyleId>{5C22544A-7EE6-4342-B048-85BDC9FD1C3A}</a:tableStyleId>
              </a:tblPr>
              <a:tblGrid>
                <a:gridCol w="2361566"/>
                <a:gridCol w="1154590"/>
                <a:gridCol w="254178"/>
                <a:gridCol w="1631550"/>
                <a:gridCol w="950568"/>
                <a:gridCol w="1136591"/>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revise Background Knowledge to make it clearer?</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B – Lesson 4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 RI.3–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Background Knowledge by describing or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CCSS.ELA-LITERACY.RI.2.3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Describe the connection between a series of historical events, scientific ideas or concepts, or steps in technical procedures in a text.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revising the Background Knowledge of an introduction</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When reading a draft that needs revising, the Background Knowledge is identified for the students by the teacher. In grade 2 students revise with much support and modeling.</a:t>
                      </a:r>
                      <a:endParaRPr kumimoji="0" lang="en-US" sz="900" b="1" i="0"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to identify possible revisions of a pre-selected Background Knowledge, learners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1000" b="0" i="1"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Wingdings" panose="05000000000000000000" pitchFamily="2" charset="2"/>
                        <a:buChar char="q"/>
                      </a:pPr>
                      <a:r>
                        <a:rPr lang="en-US" sz="1000" baseline="0" dirty="0" smtClean="0"/>
                        <a:t>number each paragraph or section of a text.</a:t>
                      </a:r>
                    </a:p>
                    <a:p>
                      <a:pPr marL="285750" indent="-285750">
                        <a:buFont typeface="Wingdings" panose="05000000000000000000" pitchFamily="2" charset="2"/>
                        <a:buChar char="q"/>
                      </a:pPr>
                      <a:r>
                        <a:rPr lang="en-US" sz="1000" baseline="0" dirty="0" smtClean="0"/>
                        <a:t>understand the purpose of Background Knowledge (gives reader’s more knowledge about the text – tells what’s important about the Topic Sentence).</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suggest information, that should or should not be part of the Background Knowledge (add, delete or change) to let readers know what the text will be about.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connect events, ideas, concepts, or steps to the Topic Sentence.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that writing can be evaluated for revision.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7716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50" dirty="0" smtClean="0"/>
                        <a:t>draft</a:t>
                      </a:r>
                    </a:p>
                    <a:p>
                      <a:pPr marL="112713" indent="-112713">
                        <a:buFont typeface="Arial" panose="020B0604020202020204" pitchFamily="34" charset="0"/>
                        <a:buChar char="•"/>
                      </a:pPr>
                      <a:r>
                        <a:rPr lang="en-US" sz="950" dirty="0" smtClean="0"/>
                        <a:t>bridge</a:t>
                      </a:r>
                    </a:p>
                    <a:p>
                      <a:pPr marL="112713" indent="-112713">
                        <a:buFont typeface="Arial" panose="020B0604020202020204" pitchFamily="34" charset="0"/>
                        <a:buChar char="•"/>
                      </a:pPr>
                      <a:r>
                        <a:rPr lang="en-US" sz="950" dirty="0" smtClean="0"/>
                        <a:t>add</a:t>
                      </a:r>
                    </a:p>
                    <a:p>
                      <a:pPr marL="112713" indent="-112713">
                        <a:buFont typeface="Arial" panose="020B0604020202020204" pitchFamily="34" charset="0"/>
                        <a:buChar char="•"/>
                      </a:pPr>
                      <a:r>
                        <a:rPr lang="en-US" sz="950" dirty="0" smtClean="0"/>
                        <a:t>delete</a:t>
                      </a:r>
                    </a:p>
                    <a:p>
                      <a:pPr marL="112713" indent="-112713">
                        <a:buFont typeface="Arial" panose="020B0604020202020204" pitchFamily="34" charset="0"/>
                        <a:buChar char="•"/>
                      </a:pPr>
                      <a:r>
                        <a:rPr lang="en-US" sz="950" dirty="0" smtClean="0"/>
                        <a:t>change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events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ideas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concepts, steps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revision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r>
                        <a:rPr lang="en-US" sz="950" dirty="0" smtClean="0">
                          <a:solidFill>
                            <a:schemeClr val="tx1"/>
                          </a:solidFill>
                        </a:rPr>
                        <a:t>Eventos</a:t>
                      </a:r>
                    </a:p>
                    <a:p>
                      <a:pPr marL="285750" indent="-285750">
                        <a:buFont typeface="Arial" panose="020B0604020202020204" pitchFamily="34" charset="0"/>
                        <a:buChar char="•"/>
                      </a:pPr>
                      <a:r>
                        <a:rPr lang="en-US" sz="950" dirty="0" smtClean="0">
                          <a:solidFill>
                            <a:schemeClr val="tx1"/>
                          </a:solidFill>
                        </a:rPr>
                        <a:t>Ideas</a:t>
                      </a:r>
                    </a:p>
                    <a:p>
                      <a:pPr marL="285750" indent="-285750">
                        <a:buFont typeface="Arial" panose="020B0604020202020204" pitchFamily="34" charset="0"/>
                        <a:buChar char="•"/>
                      </a:pPr>
                      <a:r>
                        <a:rPr lang="en-US" sz="950" dirty="0" smtClean="0">
                          <a:solidFill>
                            <a:schemeClr val="tx1"/>
                          </a:solidFill>
                        </a:rPr>
                        <a:t>Conceptos</a:t>
                      </a:r>
                    </a:p>
                    <a:p>
                      <a:pPr marL="285750" indent="-285750">
                        <a:buFont typeface="Arial" panose="020B0604020202020204" pitchFamily="34" charset="0"/>
                        <a:buChar char="•"/>
                      </a:pPr>
                      <a:r>
                        <a:rPr lang="en-US" sz="950" dirty="0" smtClean="0">
                          <a:solidFill>
                            <a:schemeClr val="tx1"/>
                          </a:solidFill>
                        </a:rPr>
                        <a:t>revision</a:t>
                      </a:r>
                      <a:endParaRPr lang="en-US" sz="95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16462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CCSS.ELA-LITERACY.W.2.2a-b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to connect how information from the text relates to the topic sentence (i.e. bridge)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Note: When revising (writing), the Background Knowledge is  pre-identified for the student.</a:t>
                      </a:r>
                      <a:endParaRPr kumimoji="0" lang="en-US" sz="1000" b="1"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revising the preselected Background Knowledge of a Bridge, learners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previously discussed information should or shouldn’t be in the pre-selected Background Knowledge. </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demonstrate the ability to use facts and definitions to revise the Background Knowledge (part of the bridge) in a text.</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be able to find facts and definitions previously discussed that support Background Knowledge. </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that background knowledge will support the focus of the Topic Sentence.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one or two sentences to explain what they would revise and why (</a:t>
                      </a:r>
                      <a:r>
                        <a:rPr kumimoji="0" lang="en-US" sz="1000" b="0" i="0" u="none" strike="noStrike" kern="1200" cap="none" spc="0" normalizeH="0" baseline="0" noProof="0" dirty="0" err="1" smtClean="0">
                          <a:ln>
                            <a:noFill/>
                          </a:ln>
                          <a:solidFill>
                            <a:prstClr val="black"/>
                          </a:solidFill>
                          <a:effectLst/>
                          <a:uLnTx/>
                          <a:uFillTx/>
                          <a:latin typeface="+mn-lt"/>
                          <a:ea typeface="+mn-ea"/>
                          <a:cs typeface="+mn-cs"/>
                        </a:rPr>
                        <a:t>e.g.,“I</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would add_____ because_____.  I would delete/change _____ because_____.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50" dirty="0" smtClean="0"/>
                        <a:t>elaborate</a:t>
                      </a:r>
                    </a:p>
                    <a:p>
                      <a:pPr marL="171450" indent="-171450">
                        <a:buFont typeface="Arial" panose="020B0604020202020204" pitchFamily="34" charset="0"/>
                        <a:buChar char="•"/>
                      </a:pPr>
                      <a:r>
                        <a:rPr lang="en-US" sz="950" dirty="0" smtClean="0"/>
                        <a:t>topic sentence</a:t>
                      </a:r>
                    </a:p>
                    <a:p>
                      <a:pPr marL="171450" indent="-171450">
                        <a:buFont typeface="Arial" panose="020B0604020202020204" pitchFamily="34" charset="0"/>
                        <a:buChar char="•"/>
                      </a:pPr>
                      <a:r>
                        <a:rPr lang="en-US" sz="950" dirty="0" smtClean="0"/>
                        <a:t>add</a:t>
                      </a:r>
                    </a:p>
                    <a:p>
                      <a:pPr marL="171450" indent="-171450">
                        <a:buFont typeface="Arial" panose="020B0604020202020204" pitchFamily="34" charset="0"/>
                        <a:buChar char="•"/>
                      </a:pPr>
                      <a:r>
                        <a:rPr lang="en-US" sz="950" dirty="0" smtClean="0"/>
                        <a:t>delete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50" dirty="0" smtClean="0"/>
                        <a:t>change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revise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950" dirty="0" smtClean="0">
                          <a:solidFill>
                            <a:schemeClr val="tx1"/>
                          </a:solidFill>
                        </a:rPr>
                        <a:t>Elaborar</a:t>
                      </a: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endParaRPr lang="en-US" sz="950" dirty="0" smtClean="0">
                        <a:solidFill>
                          <a:schemeClr val="tx1"/>
                        </a:solidFill>
                      </a:endParaRPr>
                    </a:p>
                    <a:p>
                      <a:pPr marL="285750" indent="-285750">
                        <a:buFont typeface="Arial" panose="020B0604020202020204" pitchFamily="34" charset="0"/>
                        <a:buChar char="•"/>
                      </a:pPr>
                      <a:r>
                        <a:rPr lang="en-US" sz="950" dirty="0" smtClean="0">
                          <a:solidFill>
                            <a:schemeClr val="tx1"/>
                          </a:solidFill>
                        </a:rPr>
                        <a:t>Definiciones</a:t>
                      </a:r>
                    </a:p>
                    <a:p>
                      <a:pPr marL="285750" indent="-285750">
                        <a:buFont typeface="Arial" panose="020B0604020202020204" pitchFamily="34" charset="0"/>
                        <a:buChar char="•"/>
                      </a:pPr>
                      <a:r>
                        <a:rPr lang="en-US" sz="950" dirty="0" smtClean="0">
                          <a:solidFill>
                            <a:schemeClr val="tx1"/>
                          </a:solidFill>
                        </a:rPr>
                        <a:t>revisar</a:t>
                      </a:r>
                      <a:endParaRPr lang="en-US" sz="95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t>Definitions and Descriptions of the Topic Tally Words to increase understanding of why the Main Idea or Topic Sentence is Important (information that should be included in the Bridge)</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definitions and descriptions chart to tell more about the topic (how the definitions and descriptions support the focus of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K/N and Topic Tally Chart) </a:t>
                      </a:r>
                    </a:p>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thinking notes to show how they might revise the  Background Knowledge of the bridge using the definitions and descriptions chart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 and discuss ideas on how to improve the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33923">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smtClean="0"/>
                        <a:t>Revision</a:t>
                      </a:r>
                      <a:r>
                        <a:rPr lang="en-US" sz="900" baseline="0" dirty="0" smtClean="0"/>
                        <a:t> Model Sheet (Bookmarks)</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lang="en-US" sz="9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Revision Model Sheet (Bookmarks) to guide their revision of Background Knowledge with much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ask and answer revising questions.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2">
                  <a:txBody>
                    <a:bodyPr/>
                    <a:lstStyle/>
                    <a:p>
                      <a:pPr marL="288925" marR="0" lvl="0" indent="-2889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revised Background Knowledge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37030">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…This lesson is </a:t>
                      </a:r>
                      <a:r>
                        <a:rPr lang="en-US" sz="900" b="1" baseline="0" dirty="0" smtClean="0"/>
                        <a:t>very</a:t>
                      </a:r>
                      <a:r>
                        <a:rPr lang="en-US" sz="900" baseline="0" dirty="0" smtClean="0"/>
                        <a:t> teacher-directed.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.he teacher tells students the Background Knowledge of the Bridge and has them highlight it in the text.  THE TEACHER MODELS THE REVISION USING A THINK ALOUD. Pre-teach the revision marks (add, delete and change) with gestures, and practice with other brief texts.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754302" y="9503586"/>
            <a:ext cx="1748790" cy="535517"/>
          </a:xfrm>
        </p:spPr>
        <p:txBody>
          <a:bodyPr/>
          <a:lstStyle/>
          <a:p>
            <a:fld id="{CBAC3556-5FAF-4CEF-BDF2-3BC833A9967C}" type="slidenum">
              <a:rPr lang="en-US" smtClean="0"/>
              <a:t>21</a:t>
            </a:fld>
            <a:endParaRPr lang="en-US" dirty="0"/>
          </a:p>
        </p:txBody>
      </p:sp>
    </p:spTree>
    <p:extLst>
      <p:ext uri="{BB962C8B-B14F-4D97-AF65-F5344CB8AC3E}">
        <p14:creationId xmlns:p14="http://schemas.microsoft.com/office/powerpoint/2010/main" val="179471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1809" y="95020"/>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Revise the Bridge Lesson 5</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708147" y="-73074"/>
            <a:ext cx="3946990" cy="1085800"/>
            <a:chOff x="846401" y="-267250"/>
            <a:chExt cx="3482638" cy="987091"/>
          </a:xfrm>
        </p:grpSpPr>
        <p:sp>
          <p:nvSpPr>
            <p:cNvPr id="2" name="TextBox 1"/>
            <p:cNvSpPr txBox="1"/>
            <p:nvPr/>
          </p:nvSpPr>
          <p:spPr>
            <a:xfrm>
              <a:off x="846401" y="-63646"/>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222949"/>
              <a:ext cx="888053" cy="942790"/>
              <a:chOff x="2247160" y="346804"/>
              <a:chExt cx="1806092" cy="2143175"/>
            </a:xfrm>
          </p:grpSpPr>
          <p:pic>
            <p:nvPicPr>
              <p:cNvPr id="102" name="Shape 102"/>
              <p:cNvPicPr preferRelativeResize="0"/>
              <p:nvPr/>
            </p:nvPicPr>
            <p:blipFill rotWithShape="1">
              <a:blip r:embed="rId4">
                <a:alphaModFix/>
              </a:blip>
              <a:srcRect/>
              <a:stretch/>
            </p:blipFill>
            <p:spPr>
              <a:xfrm>
                <a:off x="2247160" y="346804"/>
                <a:ext cx="1806092" cy="2066071"/>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267250"/>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3993615765"/>
              </p:ext>
            </p:extLst>
          </p:nvPr>
        </p:nvGraphicFramePr>
        <p:xfrm>
          <a:off x="98163" y="557558"/>
          <a:ext cx="7590713" cy="9040932"/>
        </p:xfrm>
        <a:graphic>
          <a:graphicData uri="http://schemas.openxmlformats.org/drawingml/2006/table">
            <a:tbl>
              <a:tblPr firstRow="1" bandRow="1">
                <a:noFill/>
              </a:tblPr>
              <a:tblGrid>
                <a:gridCol w="353461"/>
                <a:gridCol w="2606016"/>
                <a:gridCol w="423539"/>
                <a:gridCol w="540690"/>
                <a:gridCol w="48381"/>
                <a:gridCol w="1789964"/>
                <a:gridCol w="1828662"/>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change it to include the revised Topic Sentence and Background Knowledge (of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Revising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5</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spcBef>
                          <a:spcPts val="0"/>
                        </a:spcBef>
                        <a:buSzPct val="25000"/>
                        <a:buNone/>
                      </a:pPr>
                      <a:endParaRPr lang="en-US" sz="1200" b="1" u="none" strike="noStrike" cap="none" baseline="0" dirty="0" smtClean="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40424">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r>
              <a:tr h="53644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Hook of the Bridge to grab the reader’s attention.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original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Background Knowledge of the text?”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“Why did it need to be revised?”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we revise the Background Knowledge (add, delete, change)?”</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100" b="1" i="1" u="none" strike="noStrike" kern="1200" cap="none" spc="0" normalizeH="0" baseline="0" noProof="0" dirty="0" smtClean="0">
                        <a:ln>
                          <a:noFill/>
                        </a:ln>
                        <a:solidFill>
                          <a:srgbClr val="FF0000"/>
                        </a:solidFill>
                        <a:effectLst/>
                        <a:uLnTx/>
                        <a:uFillTx/>
                        <a:latin typeface="+mn-lt"/>
                        <a:ea typeface="+mn-ea"/>
                        <a:cs typeface="+mn-cs"/>
                      </a:endParaRP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Background Knowledge of the Bridge?”</a:t>
                      </a: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have we not revised?”</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r>
              <a:tr h="556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and the Background Knowledge of the Bridge . We added, deleted or changed parts to make them clearer. The student wants to revise the Hook of the Bridge so it is clearer too.”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endParaRPr kumimoji="0" lang="en-US" sz="1000" b="1" i="0" u="none"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1190244">
                <a:tc rowSpan="2">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that grabs the reader’s attention.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Hook Ideas</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 out below!</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Looking down a volcano is not a wise thing to 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vMerge="1">
                  <a:txBody>
                    <a:bodyPr/>
                    <a:lstStyle/>
                    <a:p>
                      <a:endParaRPr lang="en-US"/>
                    </a:p>
                  </a:txBody>
                  <a:tcPr/>
                </a:tc>
                <a:tc gridSpan="6">
                  <a:txBody>
                    <a:bodyPr/>
                    <a:lstStyle/>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would you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the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improve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00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using the Revision Sheet. Model the entire revision process, asking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Questions for Revising the Hook of the Bridge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 Revising The Hook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Hook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r>
              <a:tr h="122377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6"/>
          <a:srcRect l="23375" t="43778" r="67058" b="37259"/>
          <a:stretch/>
        </p:blipFill>
        <p:spPr>
          <a:xfrm>
            <a:off x="5543025" y="594490"/>
            <a:ext cx="2145848" cy="1136501"/>
          </a:xfrm>
          <a:prstGeom prst="rect">
            <a:avLst/>
          </a:prstGeom>
          <a:ln>
            <a:solidFill>
              <a:schemeClr val="tx1"/>
            </a:solidFill>
          </a:ln>
        </p:spPr>
      </p:pic>
      <p:sp>
        <p:nvSpPr>
          <p:cNvPr id="8" name="Slide Number Placeholder 7"/>
          <p:cNvSpPr>
            <a:spLocks noGrp="1"/>
          </p:cNvSpPr>
          <p:nvPr>
            <p:ph type="sldNum" sz="quarter" idx="12"/>
          </p:nvPr>
        </p:nvSpPr>
        <p:spPr>
          <a:xfrm>
            <a:off x="5808306" y="9062974"/>
            <a:ext cx="1748790" cy="535516"/>
          </a:xfrm>
        </p:spPr>
        <p:txBody>
          <a:bodyPr/>
          <a:lstStyle/>
          <a:p>
            <a:fld id="{1A106AFE-017A-4B10-8C59-6A35C2B2E226}" type="slidenum">
              <a:rPr lang="en-US" smtClean="0"/>
              <a:t>22</a:t>
            </a:fld>
            <a:endParaRPr lang="en-US" dirty="0"/>
          </a:p>
        </p:txBody>
      </p:sp>
    </p:spTree>
    <p:extLst>
      <p:ext uri="{BB962C8B-B14F-4D97-AF65-F5344CB8AC3E}">
        <p14:creationId xmlns:p14="http://schemas.microsoft.com/office/powerpoint/2010/main" val="220727982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5025621"/>
              </p:ext>
            </p:extLst>
          </p:nvPr>
        </p:nvGraphicFramePr>
        <p:xfrm>
          <a:off x="124138" y="59588"/>
          <a:ext cx="7500935" cy="9838739"/>
        </p:xfrm>
        <a:graphic>
          <a:graphicData uri="http://schemas.openxmlformats.org/drawingml/2006/table">
            <a:tbl>
              <a:tblPr firstRow="1" bandRow="1">
                <a:tableStyleId>{5C22544A-7EE6-4342-B048-85BDC9FD1C3A}</a:tableStyleId>
              </a:tblPr>
              <a:tblGrid>
                <a:gridCol w="2530050"/>
                <a:gridCol w="1115025"/>
                <a:gridCol w="116840"/>
                <a:gridCol w="1737912"/>
                <a:gridCol w="1003412"/>
                <a:gridCol w="997696"/>
              </a:tblGrid>
              <a:tr h="370127">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(Hook) </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5</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5:</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Hook of the Bridge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CCSS.ELA-LITERACY.RI.2.3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Describe the connection between a series of historical events, scientific ideas or concepts, or steps in technical procedures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in reference to identifying information from a text that can be revised to grab the reader’s attention.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schemeClr val="tx1"/>
                          </a:solidFill>
                          <a:effectLst/>
                          <a:uLnTx/>
                          <a:uFillTx/>
                          <a:latin typeface="+mn-lt"/>
                          <a:ea typeface="+mn-ea"/>
                          <a:cs typeface="+mn-cs"/>
                        </a:rPr>
                        <a:t>Note: </a:t>
                      </a:r>
                      <a:r>
                        <a:rPr kumimoji="0" lang="en-US" sz="950" b="0" i="1" u="none" strike="noStrike" kern="1200" cap="none" spc="0" normalizeH="0" baseline="0" noProof="0" dirty="0" smtClean="0">
                          <a:ln>
                            <a:noFill/>
                          </a:ln>
                          <a:solidFill>
                            <a:schemeClr val="tx1"/>
                          </a:solidFill>
                          <a:effectLst/>
                          <a:uLnTx/>
                          <a:uFillTx/>
                          <a:latin typeface="+mn-lt"/>
                          <a:ea typeface="+mn-ea"/>
                          <a:cs typeface="+mn-cs"/>
                        </a:rPr>
                        <a:t>When revising students do not have to find the Hook – it is identified for them.  Second graders should know what a Hook is and have some practice identifying a Hook in other texts.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reading to identify what needs to be added, deleted or changed  in the Hook sentence,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95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recognize what is special, unique or exciting about a series of historical events, scientific ideas or concepts, or steps in technical procedures in a text.</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read the Hook along with the teacher (the teacher has pre-identified) and decide if its exciting or makes the reader want to read more.</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make suggestions (add, delete or change) to make the hook more exciting.</a:t>
                      </a:r>
                    </a:p>
                    <a:p>
                      <a:pPr marL="169863" marR="0" lvl="0" indent="-1698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know that writing can be evaluated for revision.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50" b="1" dirty="0" smtClean="0"/>
                        <a:t>Academic</a:t>
                      </a:r>
                      <a:endParaRPr lang="en-US" sz="95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50" b="1" dirty="0" smtClean="0"/>
                        <a:t>Cognates</a:t>
                      </a:r>
                      <a:endParaRPr lang="en-US" sz="95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revision</a:t>
                      </a:r>
                    </a:p>
                    <a:p>
                      <a:pPr marL="112713" indent="-112713">
                        <a:buFont typeface="Arial" panose="020B0604020202020204" pitchFamily="34" charset="0"/>
                        <a:buChar char="•"/>
                      </a:pPr>
                      <a:r>
                        <a:rPr lang="en-US" sz="900" dirty="0" smtClean="0"/>
                        <a:t>exciting</a:t>
                      </a:r>
                    </a:p>
                    <a:p>
                      <a:pPr marL="112713" indent="-112713">
                        <a:buFont typeface="Arial" panose="020B0604020202020204" pitchFamily="34" charset="0"/>
                        <a:buChar char="•"/>
                      </a:pPr>
                      <a:r>
                        <a:rPr lang="en-US" sz="900" dirty="0" smtClean="0"/>
                        <a:t>unique</a:t>
                      </a:r>
                    </a:p>
                    <a:p>
                      <a:pPr marL="112713" indent="-112713">
                        <a:buFont typeface="Arial" panose="020B0604020202020204" pitchFamily="34" charset="0"/>
                        <a:buChar char="•"/>
                      </a:pPr>
                      <a:r>
                        <a:rPr lang="en-US" sz="900" dirty="0" smtClean="0"/>
                        <a:t>hook</a:t>
                      </a:r>
                    </a:p>
                    <a:p>
                      <a:pPr marL="112713" indent="-112713">
                        <a:buFont typeface="Arial" panose="020B0604020202020204" pitchFamily="34" charset="0"/>
                        <a:buChar char="•"/>
                      </a:pPr>
                      <a:r>
                        <a:rPr lang="en-US" sz="900" dirty="0" smtClean="0"/>
                        <a:t>attention</a:t>
                      </a:r>
                    </a:p>
                    <a:p>
                      <a:pPr marL="112713" indent="-112713">
                        <a:buFont typeface="Arial" panose="020B0604020202020204" pitchFamily="34" charset="0"/>
                        <a:buChar char="•"/>
                      </a:pPr>
                      <a:endParaRPr lang="en-US" sz="900" dirty="0" smtClean="0"/>
                    </a:p>
                    <a:p>
                      <a:pPr marL="112713" indent="-112713">
                        <a:buFont typeface="Arial" panose="020B0604020202020204" pitchFamily="34" charset="0"/>
                        <a:buChar char="•"/>
                      </a:pPr>
                      <a:r>
                        <a:rPr lang="en-US" sz="900" dirty="0" smtClean="0"/>
                        <a:t>text structure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900" dirty="0" smtClean="0">
                          <a:solidFill>
                            <a:schemeClr val="tx1"/>
                          </a:solidFill>
                        </a:rPr>
                        <a:t>revision</a:t>
                      </a:r>
                    </a:p>
                    <a:p>
                      <a:pPr marL="285750" indent="-285750">
                        <a:buFont typeface="Arial" panose="020B0604020202020204" pitchFamily="34" charset="0"/>
                        <a:buChar char="•"/>
                      </a:pPr>
                      <a:endParaRPr lang="en-US" sz="900" dirty="0" smtClean="0">
                        <a:solidFill>
                          <a:schemeClr val="tx1"/>
                        </a:solidFill>
                      </a:endParaRPr>
                    </a:p>
                    <a:p>
                      <a:pPr marL="285750" indent="-285750">
                        <a:buFont typeface="Arial" panose="020B0604020202020204" pitchFamily="34" charset="0"/>
                        <a:buChar char="•"/>
                      </a:pPr>
                      <a:r>
                        <a:rPr lang="en-US" sz="900" dirty="0" err="1" smtClean="0">
                          <a:solidFill>
                            <a:schemeClr val="tx1"/>
                          </a:solidFill>
                        </a:rPr>
                        <a:t>unico</a:t>
                      </a:r>
                      <a:endParaRPr lang="en-US" sz="900" dirty="0" smtClean="0">
                        <a:solidFill>
                          <a:schemeClr val="tx1"/>
                        </a:solidFill>
                      </a:endParaRPr>
                    </a:p>
                    <a:p>
                      <a:pPr marL="285750" indent="-285750">
                        <a:buFont typeface="Arial" panose="020B0604020202020204" pitchFamily="34" charset="0"/>
                        <a:buChar char="•"/>
                      </a:pPr>
                      <a:endParaRPr lang="en-US" sz="900" dirty="0" smtClean="0">
                        <a:solidFill>
                          <a:schemeClr val="tx1"/>
                        </a:solidFill>
                      </a:endParaRPr>
                    </a:p>
                    <a:p>
                      <a:pPr marL="285750" indent="-285750">
                        <a:buFont typeface="Arial" panose="020B0604020202020204" pitchFamily="34" charset="0"/>
                        <a:buChar char="•"/>
                      </a:pPr>
                      <a:r>
                        <a:rPr lang="en-US" sz="900" dirty="0" err="1" smtClean="0">
                          <a:solidFill>
                            <a:schemeClr val="tx1"/>
                          </a:solidFill>
                        </a:rPr>
                        <a:t>atencion</a:t>
                      </a:r>
                      <a:endParaRPr lang="en-US" sz="900" dirty="0" smtClean="0">
                        <a:solidFill>
                          <a:schemeClr val="tx1"/>
                        </a:solidFill>
                      </a:endParaRPr>
                    </a:p>
                    <a:p>
                      <a:pPr marL="285750" indent="-285750">
                        <a:buFont typeface="Arial" panose="020B0604020202020204" pitchFamily="34" charset="0"/>
                        <a:buChar char="•"/>
                      </a:pPr>
                      <a:endParaRPr lang="en-US" sz="900" dirty="0" smtClean="0">
                        <a:solidFill>
                          <a:schemeClr val="tx1"/>
                        </a:solidFill>
                      </a:endParaRPr>
                    </a:p>
                    <a:p>
                      <a:pPr marL="285750" indent="-285750">
                        <a:buFont typeface="Arial" panose="020B0604020202020204" pitchFamily="34" charset="0"/>
                        <a:buChar char="•"/>
                      </a:pPr>
                      <a:r>
                        <a:rPr lang="en-US" sz="900" dirty="0" err="1" smtClean="0">
                          <a:solidFill>
                            <a:schemeClr val="tx1"/>
                          </a:solidFill>
                        </a:rPr>
                        <a:t>estructura</a:t>
                      </a:r>
                      <a:r>
                        <a:rPr lang="en-US" sz="900" dirty="0" smtClean="0">
                          <a:solidFill>
                            <a:schemeClr val="tx1"/>
                          </a:solidFill>
                        </a:rPr>
                        <a:t> del </a:t>
                      </a:r>
                      <a:r>
                        <a:rPr lang="en-US" sz="900" dirty="0" err="1" smtClean="0">
                          <a:solidFill>
                            <a:schemeClr val="tx1"/>
                          </a:solidFill>
                        </a:rPr>
                        <a:t>texto</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CCSS.ELA-LITERACY.W.2.2a-b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 order to write about what information is to be added, deleted or changed to the Hook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Note: </a:t>
                      </a:r>
                      <a:r>
                        <a:rPr kumimoji="0" lang="en-US" sz="950" b="0" i="1" u="none" strike="noStrike" kern="1200" cap="none" spc="0" normalizeH="0" baseline="0" noProof="0" dirty="0" smtClean="0">
                          <a:ln>
                            <a:noFill/>
                          </a:ln>
                          <a:solidFill>
                            <a:prstClr val="black"/>
                          </a:solidFill>
                          <a:effectLst/>
                          <a:uLnTx/>
                          <a:uFillTx/>
                          <a:latin typeface="+mn-lt"/>
                          <a:ea typeface="+mn-ea"/>
                          <a:cs typeface="+mn-cs"/>
                        </a:rPr>
                        <a:t>When revising students do not have to find the Hook – it is identified for them.  </a:t>
                      </a:r>
                      <a:endParaRPr kumimoji="0" lang="en-US" sz="950" b="0"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an understanding of what needs to be added,</a:t>
                      </a:r>
                      <a:r>
                        <a:rPr kumimoji="0" lang="en-US" sz="1050" b="1" i="1" u="none" strike="noStrike" kern="1200" cap="none" spc="0" normalizeH="0" baseline="0" noProof="0" dirty="0" smtClean="0">
                          <a:ln>
                            <a:noFill/>
                          </a:ln>
                          <a:solidFill>
                            <a:prstClr val="black"/>
                          </a:solidFill>
                          <a:effectLst/>
                          <a:uLnTx/>
                          <a:uFillTx/>
                          <a:latin typeface="+mn-lt"/>
                          <a:ea typeface="+mn-ea"/>
                          <a:cs typeface="+mn-cs"/>
                        </a:rPr>
                        <a:t> deleted or changed  in the Hook sentence students need to be able to…</a:t>
                      </a:r>
                      <a:endParaRPr kumimoji="0" lang="en-US" sz="10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950" dirty="0" smtClean="0"/>
                    </a:p>
                    <a:p>
                      <a:pPr marL="285750" indent="-285750">
                        <a:buFont typeface="Wingdings" panose="05000000000000000000" pitchFamily="2" charset="2"/>
                        <a:buChar char="q"/>
                      </a:pPr>
                      <a:r>
                        <a:rPr lang="en-US" sz="950" dirty="0" smtClean="0"/>
                        <a:t>recognize information </a:t>
                      </a:r>
                      <a:r>
                        <a:rPr lang="en-US" sz="950" baseline="0" dirty="0" smtClean="0"/>
                        <a:t>(facts and definitions) that could be used in a Hook.</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make suggestions to add, delete, or change the hook to grab the readers attention more effectively (connect to Key Details).</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50" b="0"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95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revise</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hook</a:t>
                      </a:r>
                    </a:p>
                    <a:p>
                      <a:pPr marL="171450" indent="-171450">
                        <a:buFont typeface="Arial" panose="020B0604020202020204" pitchFamily="34" charset="0"/>
                        <a:buChar char="•"/>
                      </a:pPr>
                      <a:r>
                        <a:rPr lang="en-US" sz="900" dirty="0" smtClean="0"/>
                        <a:t>informative text</a:t>
                      </a:r>
                    </a:p>
                    <a:p>
                      <a:pPr marL="171450" indent="-171450">
                        <a:buFont typeface="Arial" panose="020B0604020202020204" pitchFamily="34" charset="0"/>
                        <a:buChar char="•"/>
                      </a:pPr>
                      <a:r>
                        <a:rPr lang="en-US" sz="900" dirty="0" smtClean="0"/>
                        <a:t>explanatory texts</a:t>
                      </a:r>
                    </a:p>
                    <a:p>
                      <a:pPr marL="171450" indent="-171450">
                        <a:buFont typeface="Arial" panose="020B0604020202020204" pitchFamily="34" charset="0"/>
                        <a:buChar char="•"/>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revisar</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textos</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informativos</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textos</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explicativos</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CCSS.ELA-LITERACY.RI.2.4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Determine the meaning of words and phrases in a text relevant to a grade 2 topic or subject area.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 in reference to determining the meaning of words that may be unknown for possible use in  the hook.</a:t>
                      </a:r>
                      <a:endParaRPr kumimoji="0" lang="en-US" sz="950" b="1" i="1"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deciding on words that can be used in a Hook that may be unknown,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context clues to determine meaning of words or phrases in a text</a:t>
                      </a:r>
                    </a:p>
                    <a:p>
                      <a:pPr marL="285750" indent="-285750">
                        <a:buFont typeface="Wingdings" panose="05000000000000000000" pitchFamily="2" charset="2"/>
                        <a:buChar char="q"/>
                      </a:pPr>
                      <a:endParaRPr lang="en-US" sz="95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clues</a:t>
                      </a:r>
                    </a:p>
                    <a:p>
                      <a:pPr marL="171450" indent="-171450">
                        <a:buFont typeface="Arial" panose="020B0604020202020204" pitchFamily="34" charset="0"/>
                        <a:buChar char="•"/>
                      </a:pPr>
                      <a:r>
                        <a:rPr lang="en-US" sz="900" dirty="0" smtClean="0"/>
                        <a:t>determine</a:t>
                      </a:r>
                    </a:p>
                    <a:p>
                      <a:pPr marL="171450" indent="-171450">
                        <a:buFont typeface="Arial" panose="020B0604020202020204" pitchFamily="34" charset="0"/>
                        <a:buChar char="•"/>
                      </a:pPr>
                      <a:r>
                        <a:rPr lang="en-US" sz="900" dirty="0" smtClean="0"/>
                        <a:t>revision</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900" dirty="0" err="1" smtClean="0">
                          <a:solidFill>
                            <a:schemeClr val="tx1"/>
                          </a:solidFill>
                        </a:rPr>
                        <a:t>contexto</a:t>
                      </a:r>
                      <a:endParaRPr lang="en-US" sz="900" dirty="0" smtClean="0">
                        <a:solidFill>
                          <a:schemeClr val="tx1"/>
                        </a:solidFill>
                      </a:endParaRPr>
                    </a:p>
                    <a:p>
                      <a:pPr marL="285750" indent="-285750">
                        <a:buFont typeface="Arial" panose="020B0604020202020204" pitchFamily="34" charset="0"/>
                        <a:buChar char="•"/>
                      </a:pPr>
                      <a:endParaRPr lang="en-US" sz="900" dirty="0" smtClean="0">
                        <a:solidFill>
                          <a:schemeClr val="tx1"/>
                        </a:solidFill>
                      </a:endParaRPr>
                    </a:p>
                    <a:p>
                      <a:pPr marL="285750" indent="-285750">
                        <a:buFont typeface="Arial" panose="020B0604020202020204" pitchFamily="34" charset="0"/>
                        <a:buChar char="•"/>
                      </a:pPr>
                      <a:r>
                        <a:rPr lang="en-US" sz="900" dirty="0" err="1" smtClean="0">
                          <a:solidFill>
                            <a:schemeClr val="tx1"/>
                          </a:solidFill>
                        </a:rPr>
                        <a:t>determinar</a:t>
                      </a:r>
                      <a:endParaRPr lang="en-US" sz="900" dirty="0" smtClean="0">
                        <a:solidFill>
                          <a:schemeClr val="tx1"/>
                        </a:solidFill>
                      </a:endParaRPr>
                    </a:p>
                    <a:p>
                      <a:pPr marL="285750" indent="-285750">
                        <a:buFont typeface="Arial" panose="020B0604020202020204" pitchFamily="34" charset="0"/>
                        <a:buChar char="•"/>
                      </a:pPr>
                      <a:r>
                        <a:rPr lang="en-US" sz="900" dirty="0" smtClean="0">
                          <a:solidFill>
                            <a:schemeClr val="tx1"/>
                          </a:solidFill>
                        </a:rPr>
                        <a:t>revision</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53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53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53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53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baseline="0"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50" b="0" dirty="0" smtClean="0"/>
                        <a:t>Definitions and Descriptions of the Topic Tally Words to increase understanding of specific</a:t>
                      </a:r>
                      <a:r>
                        <a:rPr lang="en-US" sz="950" b="0" baseline="0" dirty="0" smtClean="0"/>
                        <a:t> words/phrases that describe-define the Topic in a “WOW” way.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know where to get ideas for the Hook (use words/phrases from the definitions and descriptions chart for suggestions and ideas to help the teacher revise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Annotating – Note-Taking (use ideas the definitions and description chart)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record thinking notes as they read, to show how they might revise the  Hook of the bridge.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share and discuss ideas on how to improve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correctly use editing marks for add, delete, and change.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10411">
                <a:tc gridSpan="3">
                  <a:txBody>
                    <a:bodyPr/>
                    <a:lstStyle/>
                    <a:p>
                      <a:pPr marL="169863" indent="-169863">
                        <a:buFont typeface="Wingdings" panose="05000000000000000000" pitchFamily="2" charset="2"/>
                        <a:buChar char="q"/>
                      </a:pPr>
                      <a:r>
                        <a:rPr lang="en-US" sz="950" dirty="0" smtClean="0"/>
                        <a:t>Revision</a:t>
                      </a:r>
                      <a:r>
                        <a:rPr lang="en-US" sz="950" baseline="0" dirty="0" smtClean="0"/>
                        <a:t> Model Sheet (Bookmarks)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the Revision Model Sheet (Bookmarks) to guide their revision of the Hook with some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revising questions.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02733">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b="0" dirty="0" smtClean="0"/>
                        <a:t>Definitions and Descriptions of the Topic Tally Words to increase understanding of specific</a:t>
                      </a:r>
                      <a:r>
                        <a:rPr lang="en-US" sz="900" b="0" baseline="0" dirty="0" smtClean="0"/>
                        <a:t> words/phrases that describe-define the Topic in a “WOW” way.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revised Hook of the Bridge.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unique words or phrases that will grab the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13195">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50" b="1" dirty="0" smtClean="0"/>
                        <a:t>From</a:t>
                      </a:r>
                      <a:r>
                        <a:rPr lang="en-US" sz="950" b="1" baseline="0" dirty="0" smtClean="0"/>
                        <a:t> the Field…. </a:t>
                      </a:r>
                      <a:r>
                        <a:rPr lang="en-US" sz="950" b="0" baseline="0" dirty="0" smtClean="0"/>
                        <a:t>Informative texts – inform or teach facts about a topic and provide background. Explanatory texts explain a person’s viewpoint, explains a process (how something works) or a chronological explanation.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780806" y="9522883"/>
            <a:ext cx="1748790" cy="535517"/>
          </a:xfrm>
        </p:spPr>
        <p:txBody>
          <a:bodyPr/>
          <a:lstStyle/>
          <a:p>
            <a:fld id="{CBAC3556-5FAF-4CEF-BDF2-3BC833A9967C}" type="slidenum">
              <a:rPr lang="en-US" smtClean="0"/>
              <a:t>23</a:t>
            </a:fld>
            <a:endParaRPr lang="en-US" dirty="0"/>
          </a:p>
        </p:txBody>
      </p:sp>
    </p:spTree>
    <p:extLst>
      <p:ext uri="{BB962C8B-B14F-4D97-AF65-F5344CB8AC3E}">
        <p14:creationId xmlns:p14="http://schemas.microsoft.com/office/powerpoint/2010/main" val="320185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2251820916"/>
              </p:ext>
            </p:extLst>
          </p:nvPr>
        </p:nvGraphicFramePr>
        <p:xfrm>
          <a:off x="129275" y="1312106"/>
          <a:ext cx="7556767" cy="8491988"/>
        </p:xfrm>
        <a:graphic>
          <a:graphicData uri="http://schemas.openxmlformats.org/drawingml/2006/table">
            <a:tbl>
              <a:tblPr firstRow="1" bandRow="1">
                <a:noFill/>
              </a:tblPr>
              <a:tblGrid>
                <a:gridCol w="464102"/>
                <a:gridCol w="2743706"/>
                <a:gridCol w="227083"/>
                <a:gridCol w="513317"/>
                <a:gridCol w="1267747"/>
                <a:gridCol w="545431"/>
                <a:gridCol w="669913"/>
                <a:gridCol w="590034"/>
                <a:gridCol w="535434"/>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text’s topic?</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7">
                  <a:txBody>
                    <a:bodyPr/>
                    <a:lstStyle/>
                    <a:p>
                      <a:pPr marL="0" marR="0" lvl="0" indent="0" algn="l" rtl="0">
                        <a:lnSpc>
                          <a:spcPct val="100000"/>
                        </a:lnSpc>
                        <a:spcBef>
                          <a:spcPts val="0"/>
                        </a:spcBef>
                        <a:spcAft>
                          <a:spcPts val="0"/>
                        </a:spcAft>
                        <a:buSzPct val="25000"/>
                        <a:buNone/>
                      </a:pPr>
                      <a:r>
                        <a:rPr lang="en-US" sz="1300" b="1" u="none" strike="noStrike" cap="none" baseline="0" dirty="0" smtClean="0"/>
                        <a:t>Preparing to Write an </a:t>
                      </a:r>
                    </a:p>
                    <a:p>
                      <a:pPr marL="0" marR="0" lvl="0" indent="0" algn="l" rtl="0">
                        <a:lnSpc>
                          <a:spcPct val="100000"/>
                        </a:lnSpc>
                        <a:spcBef>
                          <a:spcPts val="0"/>
                        </a:spcBef>
                        <a:spcAft>
                          <a:spcPts val="0"/>
                        </a:spcAft>
                        <a:buSzPct val="25000"/>
                        <a:buNone/>
                      </a:pPr>
                      <a:r>
                        <a:rPr lang="en-US" sz="1300" b="1" u="none" strike="noStrike" cap="none" baseline="0" dirty="0" smtClean="0"/>
                        <a:t>Introduction: Lesson 6 -1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7">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9">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Standards:RI.1, W.2a, L.1</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8">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  What is revise?”  (Do a quick revision review if needed)</a:t>
                      </a:r>
                    </a:p>
                  </a:txBody>
                  <a:tcPr marL="0" marR="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17602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In this draft the introduction hasn’t been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4538">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Adject.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or softest</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Leaning</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a:t>
                      </a:r>
                    </a:p>
                    <a:p>
                      <a:pPr algn="ctr">
                        <a:lnSpc>
                          <a:spcPct val="100000"/>
                        </a:lnSpc>
                        <a:spcBef>
                          <a:spcPts val="0"/>
                        </a:spcBef>
                        <a:spcAft>
                          <a:spcPts val="0"/>
                        </a:spcAft>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 of Pisa  + Building + Landmark</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 </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 sand+ clay</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Pronouns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 (tower)</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They (workers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algn="ctr">
                        <a:lnSpc>
                          <a:spcPct val="100000"/>
                        </a:lnSpc>
                        <a:spcBef>
                          <a:spcPts val="0"/>
                        </a:spcBef>
                        <a:spcAft>
                          <a:spcPts val="0"/>
                        </a:spcAft>
                      </a:pPr>
                      <a:r>
                        <a:rPr lang="en-US" sz="1100" b="1" u="sng" dirty="0" smtClean="0"/>
                        <a:t>Adverbs</a:t>
                      </a:r>
                    </a:p>
                    <a:p>
                      <a:pPr algn="l">
                        <a:lnSpc>
                          <a:spcPct val="100000"/>
                        </a:lnSpc>
                        <a:spcBef>
                          <a:spcPts val="0"/>
                        </a:spcBef>
                        <a:spcAft>
                          <a:spcPts val="0"/>
                        </a:spcAft>
                      </a:pPr>
                      <a:endParaRPr lang="en-US" sz="1100" b="1" u="sng"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Verbs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Tilts  + Leans + Slanted</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Topple + Crash + falling over</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Save </a:t>
                      </a:r>
                    </a:p>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101422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508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Do Lesson 1 – Part 1: #1-4 </a:t>
                      </a:r>
                      <a:r>
                        <a:rPr kumimoji="0" lang="en-US" sz="1000" b="1" i="1"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the K/N Chart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(from the READ section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identify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and then group words that refer to the same thing (same activity as in </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REVISE part 3</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Before  beginning the new activity, students should have had some instruction </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different parts of speech.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NEW Activity: </a:t>
                      </a:r>
                      <a:r>
                        <a:rPr kumimoji="0" lang="en-US" sz="10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Students can write the Topic Tally words on index cards or sticky notes..</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“There is another way to group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Sometimes </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we group words by their parts of speech.  Write each word on a sticky note.  Then, discuss with your team what part of speech each word belongs in.”</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or a team put their sticky notes under the correct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2536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86635">
                <a:tc vMerge="1">
                  <a:txBody>
                    <a:bodyPr/>
                    <a:lstStyle/>
                    <a:p>
                      <a:endParaRPr lang="en-US"/>
                    </a:p>
                  </a:txBody>
                  <a:tcPr/>
                </a:tc>
                <a:tc gridSpan="8">
                  <a:txBody>
                    <a:bodyPr/>
                    <a:lstStyle/>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part of speech is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part of speech has the most words?  Which part of speech tells who/what the text is about? Which part of speech tells what happened?  Which describes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 other parts of speech as needed to the chart).   </a:t>
                      </a:r>
                      <a:endPar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2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rPr>
                        <a:t>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037" y="83330"/>
            <a:ext cx="3107594" cy="914097"/>
          </a:xfrm>
          <a:prstGeom prst="rect">
            <a:avLst/>
          </a:prstGeom>
        </p:spPr>
        <p:txBody>
          <a:bodyPr wrap="square" lIns="101882" tIns="50941" rIns="101882" bIns="50941">
            <a:spAutoFit/>
          </a:bodyPr>
          <a:lstStyle/>
          <a:p>
            <a:pPr lvl="0" algn="ctr">
              <a:buSzPct val="25000"/>
            </a:pPr>
            <a:r>
              <a:rPr lang="en-US" sz="1300" b="1" dirty="0">
                <a:solidFill>
                  <a:srgbClr val="C00000"/>
                </a:solidFill>
                <a:effectLst>
                  <a:outerShdw blurRad="38100" dist="38100" dir="2700000" algn="tl">
                    <a:srgbClr val="000000">
                      <a:alpha val="43137"/>
                    </a:srgbClr>
                  </a:outerShdw>
                </a:effectLst>
              </a:rPr>
              <a:t>Preparing to Write the </a:t>
            </a:r>
          </a:p>
          <a:p>
            <a:pPr lvl="0" algn="ctr">
              <a:buSzPct val="25000"/>
            </a:pPr>
            <a:r>
              <a:rPr lang="en-US" sz="1300" b="1" dirty="0">
                <a:solidFill>
                  <a:srgbClr val="C00000"/>
                </a:solidFill>
                <a:effectLst>
                  <a:outerShdw blurRad="38100" dist="38100" dir="2700000" algn="tl">
                    <a:srgbClr val="000000">
                      <a:alpha val="43137"/>
                    </a:srgbClr>
                  </a:outerShdw>
                </a:effectLst>
              </a:rPr>
              <a:t>Introduction of a Brief Text </a:t>
            </a:r>
          </a:p>
          <a:p>
            <a:pPr lvl="0" algn="ctr">
              <a:buSzPct val="25000"/>
            </a:pPr>
            <a:r>
              <a:rPr lang="en-US" sz="13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300" b="1" dirty="0">
                <a:solidFill>
                  <a:srgbClr val="C00000"/>
                </a:solidFill>
                <a:effectLst>
                  <a:outerShdw blurRad="38100" dist="38100" dir="2700000" algn="tl">
                    <a:srgbClr val="000000">
                      <a:alpha val="43137"/>
                    </a:srgbClr>
                  </a:outerShdw>
                </a:effectLst>
              </a:rPr>
              <a:t>Lesson 6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a Brief Text</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245363" y="7097796"/>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65641" y="990550"/>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48963" y="8142938"/>
            <a:ext cx="306995" cy="652942"/>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pic>
        <p:nvPicPr>
          <p:cNvPr id="22"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3" y="4230934"/>
            <a:ext cx="530202" cy="47117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534353" y="9335901"/>
            <a:ext cx="1748790" cy="535517"/>
          </a:xfrm>
        </p:spPr>
        <p:txBody>
          <a:bodyPr/>
          <a:lstStyle/>
          <a:p>
            <a:r>
              <a:rPr lang="en-US" dirty="0" smtClean="0"/>
              <a:t>10-3-16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24</a:t>
            </a:fld>
            <a:endParaRPr lang="en-US" dirty="0"/>
          </a:p>
        </p:txBody>
      </p:sp>
    </p:spTree>
    <p:extLst>
      <p:ext uri="{BB962C8B-B14F-4D97-AF65-F5344CB8AC3E}">
        <p14:creationId xmlns:p14="http://schemas.microsoft.com/office/powerpoint/2010/main" val="399559396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7908590"/>
              </p:ext>
            </p:extLst>
          </p:nvPr>
        </p:nvGraphicFramePr>
        <p:xfrm>
          <a:off x="54243" y="-30560"/>
          <a:ext cx="7698279" cy="9895332"/>
        </p:xfrm>
        <a:graphic>
          <a:graphicData uri="http://schemas.openxmlformats.org/drawingml/2006/table">
            <a:tbl>
              <a:tblPr firstRow="1" bandRow="1">
                <a:tableStyleId>{5C22544A-7EE6-4342-B048-85BDC9FD1C3A}</a:tableStyleId>
              </a:tblPr>
              <a:tblGrid>
                <a:gridCol w="2510726"/>
                <a:gridCol w="1146873"/>
                <a:gridCol w="2013097"/>
                <a:gridCol w="1009816"/>
                <a:gridCol w="1017767"/>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Preparing to Write the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Introduction of a Brief Text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Lesson 6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second grade students identify the topic of  a text that has </a:t>
                      </a:r>
                      <a:r>
                        <a:rPr kumimoji="0" lang="en-US" sz="1050" b="1" i="0" u="none" strike="noStrike" kern="1200" cap="none" spc="0" normalizeH="0" baseline="0" noProof="0" dirty="0" smtClean="0">
                          <a:ln>
                            <a:noFill/>
                          </a:ln>
                          <a:solidFill>
                            <a:srgbClr val="C00000"/>
                          </a:solidFill>
                          <a:effectLst/>
                          <a:uLnTx/>
                          <a:uFillTx/>
                          <a:latin typeface="+mn-lt"/>
                          <a:ea typeface="+mn-ea"/>
                          <a:cs typeface="+mn-cs"/>
                        </a:rPr>
                        <a:t>no or an incomplete</a:t>
                      </a:r>
                      <a:r>
                        <a:rPr kumimoji="0" lang="en-US" sz="105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introduction?</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Standards:RI.1, W.2a, L.1</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CCSS.ELA-LITERACY.RI.2.1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Ask and answer such questions as who, what, where, when, why, and how to demonstrate understanding of key details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in reference to identifying the topic of a text that has no introduction.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50" b="1" i="1" u="none" strike="noStrike" kern="1200" cap="none" spc="0" normalizeH="0" baseline="0" noProof="0" dirty="0" smtClean="0">
                          <a:ln>
                            <a:noFill/>
                          </a:ln>
                          <a:solidFill>
                            <a:prstClr val="black"/>
                          </a:solidFill>
                          <a:effectLst/>
                          <a:uLnTx/>
                          <a:uFillTx/>
                          <a:latin typeface="+mn-lt"/>
                          <a:ea typeface="+mn-ea"/>
                          <a:cs typeface="+mn-cs"/>
                        </a:rPr>
                        <a:t>When reading to ask and answer questions about a Main Topic in a text, students will need to …</a:t>
                      </a:r>
                      <a:endParaRPr kumimoji="0" lang="en-US" sz="9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6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comprehend grade level text.</a:t>
                      </a:r>
                    </a:p>
                    <a:p>
                      <a:pPr marL="169863" marR="0" lvl="0" indent="-1698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ask and answer who and what questions about a topic.</a:t>
                      </a:r>
                    </a:p>
                    <a:p>
                      <a:pPr marL="169863" marR="0" lvl="0" indent="-1698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Key Details supporting the Main Topic in a text with no introduction ( looking at the body of the text).</a:t>
                      </a:r>
                    </a:p>
                    <a:p>
                      <a:pPr marL="169863" marR="0" lvl="0" indent="-1698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use informational text features (headings, title, etc.…) when needed to ask and answer questions about a topic.</a:t>
                      </a:r>
                      <a:endParaRPr kumimoji="0" lang="en-US" sz="95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100" b="1" dirty="0" smtClean="0"/>
                        <a:t>Academic</a:t>
                      </a:r>
                      <a:endParaRPr lang="en-US" sz="11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100" b="1" dirty="0" smtClean="0"/>
                        <a:t>Cognates</a:t>
                      </a:r>
                      <a:endParaRPr lang="en-US" sz="11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97444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question</a:t>
                      </a:r>
                    </a:p>
                    <a:p>
                      <a:pPr marL="112713" indent="-112713">
                        <a:buFont typeface="Arial" panose="020B0604020202020204" pitchFamily="34" charset="0"/>
                        <a:buChar char="•"/>
                      </a:pPr>
                      <a:r>
                        <a:rPr lang="en-US" sz="900" dirty="0" smtClean="0"/>
                        <a:t>topic</a:t>
                      </a:r>
                    </a:p>
                    <a:p>
                      <a:pPr marL="112713" indent="-112713">
                        <a:buFont typeface="Arial" panose="020B0604020202020204" pitchFamily="34" charset="0"/>
                        <a:buChar char="•"/>
                      </a:pPr>
                      <a:r>
                        <a:rPr lang="en-US" sz="900" dirty="0" smtClean="0"/>
                        <a:t>key details</a:t>
                      </a:r>
                    </a:p>
                    <a:p>
                      <a:pPr marL="112713" indent="-112713">
                        <a:buFont typeface="Arial" panose="020B0604020202020204" pitchFamily="34" charset="0"/>
                        <a:buChar char="•"/>
                      </a:pPr>
                      <a:r>
                        <a:rPr lang="en-US" sz="900" dirty="0" smtClean="0"/>
                        <a:t>text features</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tópico</a:t>
                      </a:r>
                    </a:p>
                    <a:p>
                      <a:pPr marL="111125" indent="-111125">
                        <a:buFont typeface="Arial" panose="020B0604020202020204" pitchFamily="34" charset="0"/>
                        <a:buChar char="•"/>
                      </a:pPr>
                      <a:r>
                        <a:rPr lang="es-ES_tradnl" sz="900" noProof="0" dirty="0" smtClean="0">
                          <a:solidFill>
                            <a:schemeClr val="tx1"/>
                          </a:solidFill>
                        </a:rPr>
                        <a:t>detalles _</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_ del texto</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CCSS.ELA-LITERACY.W.2.2a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in order for students to demonstrate that they can identify the topic of a text with 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Main Topic of a text with no introduction, students need to be able to…</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6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recall previously identified Main Topic-related Key Details (facts and definitions)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a Main Topic and write about the Main Topic using related words and phrases.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a Main Topic and write about the topic using related words and phrases (The Main Topic of ____ is _____ because ______).</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1" u="none" strike="noStrike" kern="1200" cap="none" spc="0" normalizeH="0" baseline="0" noProof="0" dirty="0" smtClean="0">
                          <a:ln>
                            <a:noFill/>
                          </a:ln>
                          <a:solidFill>
                            <a:prstClr val="black"/>
                          </a:solidFill>
                          <a:effectLst/>
                          <a:uLnTx/>
                          <a:uFillTx/>
                          <a:latin typeface="+mn-lt"/>
                          <a:ea typeface="+mn-ea"/>
                          <a:cs typeface="+mn-cs"/>
                        </a:rPr>
                        <a:t>Note:  Second grade students have moved from naming a topic (K-1) to </a:t>
                      </a:r>
                      <a:r>
                        <a:rPr kumimoji="0" lang="en-US" sz="950" b="1" i="1" u="none" strike="noStrike" kern="1200" cap="none" spc="0" normalizeH="0" baseline="0" noProof="0" dirty="0" smtClean="0">
                          <a:ln>
                            <a:noFill/>
                          </a:ln>
                          <a:solidFill>
                            <a:prstClr val="black"/>
                          </a:solidFill>
                          <a:effectLst/>
                          <a:uLnTx/>
                          <a:uFillTx/>
                          <a:latin typeface="+mn-lt"/>
                          <a:ea typeface="+mn-ea"/>
                          <a:cs typeface="+mn-cs"/>
                        </a:rPr>
                        <a:t>introducing</a:t>
                      </a:r>
                      <a:r>
                        <a:rPr kumimoji="0" lang="en-US" sz="950" b="0" i="1" u="none" strike="noStrike" kern="1200" cap="none" spc="0" normalizeH="0" baseline="0" noProof="0" dirty="0" smtClean="0">
                          <a:ln>
                            <a:noFill/>
                          </a:ln>
                          <a:solidFill>
                            <a:prstClr val="black"/>
                          </a:solidFill>
                          <a:effectLst/>
                          <a:uLnTx/>
                          <a:uFillTx/>
                          <a:latin typeface="+mn-lt"/>
                          <a:ea typeface="+mn-ea"/>
                          <a:cs typeface="+mn-cs"/>
                        </a:rPr>
                        <a:t> a topic.  This  requires more writing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identify</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grouping </a:t>
                      </a:r>
                    </a:p>
                    <a:p>
                      <a:pPr marL="171450" indent="-171450">
                        <a:buFont typeface="Arial" panose="020B0604020202020204" pitchFamily="34" charset="0"/>
                        <a:buChar char="•"/>
                      </a:pPr>
                      <a:r>
                        <a:rPr lang="en-US" sz="900" dirty="0" smtClean="0"/>
                        <a:t>key</a:t>
                      </a:r>
                      <a:r>
                        <a:rPr lang="en-US" sz="900" baseline="0" dirty="0" smtClean="0"/>
                        <a:t> details</a:t>
                      </a:r>
                    </a:p>
                    <a:p>
                      <a:pPr marL="171450" indent="-171450">
                        <a:buFont typeface="Arial" panose="020B0604020202020204" pitchFamily="34" charset="0"/>
                        <a:buChar char="•"/>
                      </a:pPr>
                      <a:r>
                        <a:rPr lang="en-US" sz="900" baseline="0" dirty="0" smtClean="0"/>
                        <a:t>draft</a:t>
                      </a:r>
                    </a:p>
                    <a:p>
                      <a:pPr marL="171450" indent="-171450">
                        <a:buFont typeface="Arial" panose="020B0604020202020204" pitchFamily="34" charset="0"/>
                        <a:buChar char="•"/>
                      </a:pPr>
                      <a:r>
                        <a:rPr lang="en-US" sz="900" baseline="0" dirty="0" smtClean="0"/>
                        <a:t>introduction</a:t>
                      </a:r>
                    </a:p>
                    <a:p>
                      <a:pPr marL="171450" indent="-171450">
                        <a:buFont typeface="Arial" panose="020B0604020202020204" pitchFamily="34" charset="0"/>
                        <a:buChar char="•"/>
                      </a:pPr>
                      <a:r>
                        <a:rPr lang="en-US" sz="900" dirty="0" smtClean="0"/>
                        <a:t>name</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s-ES_tradnl" sz="900" noProof="0" dirty="0" smtClean="0">
                          <a:solidFill>
                            <a:schemeClr val="tx1"/>
                          </a:solidFill>
                        </a:rPr>
                        <a:t>identificar</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agrupar</a:t>
                      </a:r>
                    </a:p>
                    <a:p>
                      <a:pPr marL="111125" indent="-111125">
                        <a:buFont typeface="Arial" panose="020B0604020202020204" pitchFamily="34" charset="0"/>
                        <a:buChar char="•"/>
                      </a:pPr>
                      <a:r>
                        <a:rPr lang="es-ES_tradnl" sz="900" noProof="0" dirty="0" smtClean="0">
                          <a:solidFill>
                            <a:schemeClr val="tx1"/>
                          </a:solidFill>
                        </a:rPr>
                        <a:t>detalles _</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introducción</a:t>
                      </a:r>
                    </a:p>
                    <a:p>
                      <a:pPr marL="111125" indent="-111125">
                        <a:buFont typeface="Arial" panose="020B0604020202020204" pitchFamily="34" charset="0"/>
                        <a:buChar char="•"/>
                      </a:pPr>
                      <a:r>
                        <a:rPr lang="es-ES_tradnl" sz="900" noProof="0" dirty="0" smtClean="0">
                          <a:solidFill>
                            <a:schemeClr val="tx1"/>
                          </a:solidFill>
                        </a:rPr>
                        <a:t>nombre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CCSS.ELA-LITERACY L.2.1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sharing/verbalizing what they know about the topic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50" b="1" i="1" u="none" strike="noStrike" kern="1200" cap="none" spc="0" normalizeH="0" baseline="0" noProof="0" dirty="0" smtClean="0">
                          <a:ln>
                            <a:noFill/>
                          </a:ln>
                          <a:solidFill>
                            <a:prstClr val="black"/>
                          </a:solidFill>
                          <a:effectLst/>
                          <a:uLnTx/>
                          <a:uFillTx/>
                          <a:latin typeface="+mn-lt"/>
                          <a:ea typeface="+mn-ea"/>
                          <a:cs typeface="+mn-cs"/>
                        </a:rPr>
                        <a:t>When writing or speaking about the topic of a text students will demonstrate their understanding by…</a:t>
                      </a:r>
                    </a:p>
                    <a:p>
                      <a:pPr marL="0" indent="0">
                        <a:buFont typeface="Wingdings" panose="05000000000000000000" pitchFamily="2" charset="2"/>
                        <a:buNone/>
                      </a:pPr>
                      <a:endParaRPr lang="en-US" sz="95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using  appropriate adjectives, collective nouns, irregular plural nouns, reflexive pronouns.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using appropriate verb tenses.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strike="noStrike" dirty="0" smtClean="0"/>
                        <a:t>adjective</a:t>
                      </a:r>
                    </a:p>
                    <a:p>
                      <a:pPr marL="171450" indent="-171450">
                        <a:buFont typeface="Arial" panose="020B0604020202020204" pitchFamily="34" charset="0"/>
                        <a:buChar char="•"/>
                      </a:pPr>
                      <a:r>
                        <a:rPr lang="en-US" sz="900" strike="noStrike" baseline="0" dirty="0" smtClean="0"/>
                        <a:t>noun</a:t>
                      </a:r>
                    </a:p>
                    <a:p>
                      <a:pPr marL="171450" indent="-171450">
                        <a:buFont typeface="Arial" panose="020B0604020202020204" pitchFamily="34" charset="0"/>
                        <a:buChar char="•"/>
                      </a:pPr>
                      <a:r>
                        <a:rPr lang="en-US" sz="900" strike="noStrike" baseline="0" dirty="0" smtClean="0"/>
                        <a:t>collective nouns</a:t>
                      </a:r>
                    </a:p>
                    <a:p>
                      <a:pPr marL="171450" indent="-171450">
                        <a:buFont typeface="Arial" panose="020B0604020202020204" pitchFamily="34" charset="0"/>
                        <a:buChar char="•"/>
                      </a:pPr>
                      <a:r>
                        <a:rPr lang="en-US" sz="900" strike="noStrike" baseline="0" dirty="0" smtClean="0"/>
                        <a:t>adverb </a:t>
                      </a:r>
                    </a:p>
                    <a:p>
                      <a:pPr marL="171450" indent="-171450">
                        <a:buFont typeface="Arial" panose="020B0604020202020204" pitchFamily="34" charset="0"/>
                        <a:buChar char="•"/>
                      </a:pPr>
                      <a:r>
                        <a:rPr lang="en-US" sz="900" strike="noStrike" baseline="0" dirty="0" smtClean="0"/>
                        <a:t>verb tense</a:t>
                      </a:r>
                    </a:p>
                    <a:p>
                      <a:pPr marL="171450" indent="-171450">
                        <a:buFont typeface="Arial" panose="020B0604020202020204" pitchFamily="34" charset="0"/>
                        <a:buChar char="•"/>
                      </a:pPr>
                      <a:r>
                        <a:rPr lang="en-US" sz="900" strike="noStrike" baseline="0" dirty="0" smtClean="0"/>
                        <a:t>pronoun</a:t>
                      </a:r>
                    </a:p>
                    <a:p>
                      <a:pPr marL="171450" indent="-171450">
                        <a:buFont typeface="Arial" panose="020B0604020202020204" pitchFamily="34" charset="0"/>
                        <a:buChar char="•"/>
                      </a:pPr>
                      <a:r>
                        <a:rPr lang="en-US" sz="900" strike="noStrike" baseline="0" dirty="0" smtClean="0"/>
                        <a:t>reflexive pronouns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adjetivo</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adverbio</a:t>
                      </a:r>
                    </a:p>
                    <a:p>
                      <a:pPr marL="171450" indent="-171450">
                        <a:buFont typeface="Arial" panose="020B0604020202020204" pitchFamily="34" charset="0"/>
                        <a:buChar char="•"/>
                      </a:pPr>
                      <a:r>
                        <a:rPr lang="es-ES_tradnl" sz="900" noProof="0" dirty="0" smtClean="0">
                          <a:solidFill>
                            <a:schemeClr val="tx1"/>
                          </a:solidFill>
                        </a:rPr>
                        <a:t>_</a:t>
                      </a:r>
                      <a:r>
                        <a:rPr lang="es-ES_tradnl" sz="900" baseline="0" noProof="0" dirty="0" smtClean="0">
                          <a:solidFill>
                            <a:schemeClr val="tx1"/>
                          </a:solidFill>
                        </a:rPr>
                        <a:t> verbal</a:t>
                      </a:r>
                    </a:p>
                    <a:p>
                      <a:pPr marL="171450" indent="-171450">
                        <a:buFont typeface="Arial" panose="020B0604020202020204" pitchFamily="34" charset="0"/>
                        <a:buChar char="•"/>
                      </a:pPr>
                      <a:r>
                        <a:rPr lang="es-ES_tradnl" sz="900" baseline="0" noProof="0" dirty="0" smtClean="0">
                          <a:solidFill>
                            <a:schemeClr val="tx1"/>
                          </a:solidFill>
                        </a:rPr>
                        <a:t>pronombre</a:t>
                      </a:r>
                    </a:p>
                    <a:p>
                      <a:pPr marL="171450" indent="-171450">
                        <a:buFont typeface="Arial" panose="020B0604020202020204" pitchFamily="34" charset="0"/>
                        <a:buChar char="•"/>
                      </a:pPr>
                      <a:r>
                        <a:rPr lang="es-ES_tradnl" sz="900" baseline="0" noProof="0" dirty="0" smtClean="0">
                          <a:solidFill>
                            <a:schemeClr val="tx1"/>
                          </a:solidFill>
                        </a:rPr>
                        <a:t>pronombres reflexivos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algn="ctr"/>
                      <a:r>
                        <a:rPr lang="en-US" b="1" dirty="0" smtClean="0"/>
                        <a:t>Writing</a:t>
                      </a:r>
                      <a:r>
                        <a:rPr lang="en-US" b="1" baseline="0" dirty="0" smtClean="0"/>
                        <a:t> Strategies in TBEAR</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b="0" dirty="0" smtClean="0">
                          <a:solidFill>
                            <a:schemeClr val="tx1"/>
                          </a:solidFill>
                        </a:rPr>
                        <a:t>What I Know and What is New (2 column chart)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K </a:t>
                      </a:r>
                    </a:p>
                    <a:p>
                      <a:pPr marL="171450" indent="-171450">
                        <a:buFont typeface="Wingdings" panose="05000000000000000000" pitchFamily="2" charset="2"/>
                        <a:buChar char="q"/>
                      </a:pP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and/or build prior knowledge (pictures, videos, songs, diagrams, maps. etc. – providing visual clues without teaching subject vocabulary).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 – Look at a picture and share what they see or know.</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 </a:t>
                      </a:r>
                      <a:r>
                        <a:rPr kumimoji="0" lang="en-US" sz="900" b="0" i="0" u="none" strike="noStrike" kern="1200" cap="none" spc="0" normalizeH="0" baseline="0" noProof="0" smtClean="0">
                          <a:ln>
                            <a:noFill/>
                          </a:ln>
                          <a:solidFill>
                            <a:prstClr val="black"/>
                          </a:solidFill>
                          <a:effectLst/>
                          <a:uLnTx/>
                          <a:uFillTx/>
                          <a:latin typeface="+mn-lt"/>
                          <a:ea typeface="+mn-ea"/>
                          <a:cs typeface="+mn-cs"/>
                        </a:rPr>
                        <a:t>– Listen/read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 text, comprehend the text, question unknown words or phrases, and share new information.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70631">
                <a:tc gridSpan="2">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b="0" dirty="0" smtClean="0">
                          <a:solidFill>
                            <a:schemeClr val="tx1"/>
                          </a:solidFill>
                        </a:rPr>
                        <a:t>Topic Tally Chart (Grouping Words by Meaning</a:t>
                      </a:r>
                      <a:r>
                        <a:rPr lang="en-US" sz="900" b="0" baseline="0" dirty="0" smtClean="0">
                          <a:solidFill>
                            <a:schemeClr val="tx1"/>
                          </a:solidFill>
                        </a:rPr>
                        <a: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171450" indent="-171450">
                        <a:buFont typeface="Wingdings" panose="05000000000000000000" pitchFamily="2" charset="2"/>
                        <a:buChar char="q"/>
                      </a:pP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words that refer to the same thing (may be synonyms and/or pronouns referring to the same thing).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how to read and record tally marks.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the topic based on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Key details in the K/N chart that support what the Main Topic is.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2245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b="0" dirty="0" smtClean="0">
                          <a:solidFill>
                            <a:schemeClr val="tx1"/>
                          </a:solidFill>
                        </a:rPr>
                        <a:t>Topic Tally Chart (Grouping Words by Parts of Speech)</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171450" indent="-171450">
                        <a:buFont typeface="Wingdings" panose="05000000000000000000" pitchFamily="2" charset="2"/>
                        <a:buChar char="q"/>
                      </a:pPr>
                      <a:endParaRPr lang="en-US" sz="9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again and again words by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which part of speech tells who/what the text is about.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which part of speech tells what happened.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which part of speech describes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the name of the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65679">
                <a:tc gridSpan="5">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i="0" dirty="0" smtClean="0"/>
                        <a:t>From</a:t>
                      </a:r>
                      <a:r>
                        <a:rPr lang="en-US" sz="900" b="1" i="0" baseline="0" dirty="0" smtClean="0"/>
                        <a:t> the Field…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students should have had some instruction on parts of speech. It would be helpful to use GLAD color-coding for the parts of speech chart to develop consistency across the curriculum. Students work toward completing the Topic Tally chart independent or in pairs.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73571" y="9522883"/>
            <a:ext cx="1748790" cy="535517"/>
          </a:xfrm>
        </p:spPr>
        <p:txBody>
          <a:bodyPr/>
          <a:lstStyle/>
          <a:p>
            <a:fld id="{CBAC3556-5FAF-4CEF-BDF2-3BC833A9967C}" type="slidenum">
              <a:rPr lang="en-US" smtClean="0"/>
              <a:t>25</a:t>
            </a:fld>
            <a:endParaRPr lang="en-US" dirty="0"/>
          </a:p>
        </p:txBody>
      </p:sp>
    </p:spTree>
    <p:extLst>
      <p:ext uri="{BB962C8B-B14F-4D97-AF65-F5344CB8AC3E}">
        <p14:creationId xmlns:p14="http://schemas.microsoft.com/office/powerpoint/2010/main" val="89810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5758" y="50838"/>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28375" y="251564"/>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3173040929"/>
              </p:ext>
            </p:extLst>
          </p:nvPr>
        </p:nvGraphicFramePr>
        <p:xfrm>
          <a:off x="114107" y="941910"/>
          <a:ext cx="7557652" cy="8518806"/>
        </p:xfrm>
        <a:graphic>
          <a:graphicData uri="http://schemas.openxmlformats.org/drawingml/2006/table">
            <a:tbl>
              <a:tblPr firstRow="1" bandRow="1">
                <a:noFill/>
              </a:tblPr>
              <a:tblGrid>
                <a:gridCol w="464102"/>
                <a:gridCol w="2612177"/>
                <a:gridCol w="132412"/>
                <a:gridCol w="452369"/>
                <a:gridCol w="3896592"/>
              </a:tblGrid>
              <a:tr h="477785">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a Topic Sentence that tells most what the author wants the reader to know.</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Writing the Topic Sentence in an</a:t>
                      </a:r>
                    </a:p>
                    <a:p>
                      <a:pPr marL="0" marR="0" lvl="0" indent="0" algn="l" rtl="0">
                        <a:spcBef>
                          <a:spcPts val="0"/>
                        </a:spcBef>
                        <a:buSzPct val="25000"/>
                        <a:buNone/>
                      </a:pPr>
                      <a:r>
                        <a:rPr lang="en-US" sz="1300" b="1" u="none" strike="noStrike" cap="none" baseline="0" dirty="0" smtClean="0"/>
                        <a:t>Introduction:   Lesson 6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r>
              <a:tr h="452628">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 L.1, L.4</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60325"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a new way?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missing in the draft of the text _____?”  (an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Preparing to Write a Topic Sentence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In this draft there is no introduction.”</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“What are the identifiable parts of an introduction when reading?” (topic, topic sentence, bridge – background knowledge &amp; hook)</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“What are the 3 parts of an introduction you write?” (topic sentence, background knowledge and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“We already know the Topic.  What is next?” (topic sentence).  “What do we need to know in order to write a Topic Sentence?” (what the author wants the reader to know MOST about the text)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What does the author want the reader to know MOST?</a:t>
                      </a:r>
                    </a:p>
                    <a:p>
                      <a:pPr marL="287338" marR="0" lvl="0" indent="-112713"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mn-lt"/>
                        </a:rPr>
                        <a:t>“</a:t>
                      </a:r>
                      <a:r>
                        <a:rPr lang="en-US" sz="1100" baseline="0" dirty="0" smtClean="0">
                          <a:solidFill>
                            <a:srgbClr val="000000"/>
                          </a:solidFill>
                          <a:latin typeface="+mn-lt"/>
                        </a:rPr>
                        <a:t>The </a:t>
                      </a:r>
                      <a:r>
                        <a:rPr lang="en-US" sz="1100" b="1" baseline="0" dirty="0" smtClean="0">
                          <a:solidFill>
                            <a:srgbClr val="000000"/>
                          </a:solidFill>
                          <a:latin typeface="+mn-lt"/>
                        </a:rPr>
                        <a:t>Topic Tally </a:t>
                      </a:r>
                      <a:r>
                        <a:rPr lang="en-US" sz="1100" baseline="0" dirty="0" smtClean="0">
                          <a:solidFill>
                            <a:srgbClr val="000000"/>
                          </a:solidFill>
                          <a:latin typeface="+mn-lt"/>
                        </a:rPr>
                        <a:t>words can also be clues about what the author wants the reader to know </a:t>
                      </a:r>
                      <a:r>
                        <a:rPr lang="en-US" sz="1100" b="1" baseline="0" dirty="0" smtClean="0">
                          <a:solidFill>
                            <a:srgbClr val="000000"/>
                          </a:solidFill>
                          <a:latin typeface="+mn-lt"/>
                        </a:rPr>
                        <a:t>MOST</a:t>
                      </a:r>
                      <a:r>
                        <a:rPr lang="en-US" sz="1100" baseline="0" dirty="0" smtClean="0">
                          <a:solidFill>
                            <a:srgbClr val="000000"/>
                          </a:solidFill>
                          <a:latin typeface="+mn-lt"/>
                        </a:rPr>
                        <a:t> about the topic.” </a:t>
                      </a: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Write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about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you feel the author wants the reader to know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MOST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Model how you want your students to take notes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571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does the author wants the reader to know most about the topic?  Did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words give you clues? Did the K/N Chart give you clues?” (record student ideas on the board and discuss)</a:t>
                      </a: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57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a Basic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(modified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IVF</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(Model as a think-aloud!)</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writing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(emphasize it is a summary). I will begin with Identifying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Nouns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Column.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The Leaning Tower of Pisa</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Next I will select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topple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Verbs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Column. If I put these together they could read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206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 could topple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Finish</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my thought</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If it tilts too far. </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I want you to practice writing a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with your partner. Start with the (1)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add a (2)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verb</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(3)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finish your thought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You may use words that are not on the Topic Tally to </a:t>
                      </a:r>
                      <a:r>
                        <a:rPr kumimoji="0" lang="en-US" sz="1100" b="1" i="0" u="none" strike="noStrike" kern="0" cap="none" spc="0" normalizeH="0" baseline="0" noProof="0" dirty="0" smtClean="0">
                          <a:ln>
                            <a:noFill/>
                          </a:ln>
                          <a:solidFill>
                            <a:srgbClr val="002060"/>
                          </a:solidFill>
                          <a:effectLst/>
                          <a:uLnTx/>
                          <a:uFillTx/>
                          <a:latin typeface="+mn-lt"/>
                          <a:ea typeface="+mn-ea"/>
                          <a:cs typeface="+mn-cs"/>
                          <a:sym typeface="Arial"/>
                          <a:rtl val="0"/>
                        </a:rPr>
                        <a:t>Finish Your Thought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needed.(Write several of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Sentences on the board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underlining the Topic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73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rowSpan="2">
                  <a:txBody>
                    <a:bodyPr/>
                    <a:lstStyle/>
                    <a:p>
                      <a:pPr marL="231775"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“Let’s compare each of your Basic Topic Sentences on the board to the criteria for a Topic Sentence .” (Model a Think Aloud )!</a:t>
                      </a:r>
                      <a:endParaRPr lang="en-US" sz="1100" b="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87756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50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vMerge="1">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vMerge="1">
                  <a:txBody>
                    <a:bodyPr/>
                    <a:lstStyle/>
                    <a:p>
                      <a:endParaRPr lang="en-US"/>
                    </a:p>
                  </a:txBody>
                  <a:tcPr/>
                </a:tc>
                <a:tc vMerge="1">
                  <a:txBody>
                    <a:bodyPr/>
                    <a:lstStyle/>
                    <a:p>
                      <a:pPr marL="285750" indent="-227013">
                        <a:buSzPct val="150000"/>
                        <a:buFont typeface="Arial" panose="020B0604020202020204" pitchFamily="34" charset="0"/>
                        <a:buChar char="•"/>
                      </a:pPr>
                      <a:endParaRPr lang="en-US" sz="10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22" name="Picture 21"/>
          <p:cNvPicPr>
            <a:picLocks noChangeAspect="1"/>
          </p:cNvPicPr>
          <p:nvPr/>
        </p:nvPicPr>
        <p:blipFill rotWithShape="1">
          <a:blip r:embed="rId6"/>
          <a:srcRect l="23375" t="43778" r="67058" b="37259"/>
          <a:stretch/>
        </p:blipFill>
        <p:spPr>
          <a:xfrm>
            <a:off x="5990436" y="979923"/>
            <a:ext cx="1665986" cy="856830"/>
          </a:xfrm>
          <a:prstGeom prst="rect">
            <a:avLst/>
          </a:prstGeom>
        </p:spPr>
      </p:pic>
      <p:grpSp>
        <p:nvGrpSpPr>
          <p:cNvPr id="18" name="Group 17"/>
          <p:cNvGrpSpPr/>
          <p:nvPr/>
        </p:nvGrpSpPr>
        <p:grpSpPr>
          <a:xfrm rot="20667221">
            <a:off x="179410" y="6721995"/>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26</a:t>
            </a:fld>
            <a:endParaRPr lang="en-US" dirty="0"/>
          </a:p>
        </p:txBody>
      </p:sp>
      <p:pic>
        <p:nvPicPr>
          <p:cNvPr id="23" name="Picture 22"/>
          <p:cNvPicPr/>
          <p:nvPr/>
        </p:nvPicPr>
        <p:blipFill rotWithShape="1">
          <a:blip r:embed="rId7"/>
          <a:srcRect l="40430" t="27206" r="32273" b="23897"/>
          <a:stretch/>
        </p:blipFill>
        <p:spPr bwMode="auto">
          <a:xfrm>
            <a:off x="4543357" y="7499236"/>
            <a:ext cx="2376796" cy="18831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3378448289"/>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4002" y="28024"/>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260" y="-21618"/>
            <a:ext cx="2873728" cy="1210873"/>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 …</a:t>
            </a:r>
            <a:r>
              <a:rPr lang="en-US" b="1" i="1" dirty="0">
                <a:solidFill>
                  <a:srgbClr val="C00000"/>
                </a:solidFill>
                <a:effectLst>
                  <a:outerShdw blurRad="38100" dist="38100" dir="2700000" algn="tl">
                    <a:srgbClr val="000000">
                      <a:alpha val="43137"/>
                    </a:srgbClr>
                  </a:outerShdw>
                </a:effectLst>
              </a:rPr>
              <a:t>continued</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87455640"/>
              </p:ext>
            </p:extLst>
          </p:nvPr>
        </p:nvGraphicFramePr>
        <p:xfrm>
          <a:off x="114107" y="811080"/>
          <a:ext cx="7557652" cy="8765971"/>
        </p:xfrm>
        <a:graphic>
          <a:graphicData uri="http://schemas.openxmlformats.org/drawingml/2006/table">
            <a:tbl>
              <a:tblPr firstRow="1" bandRow="1">
                <a:noFill/>
              </a:tblPr>
              <a:tblGrid>
                <a:gridCol w="464102"/>
                <a:gridCol w="2612177"/>
                <a:gridCol w="584781"/>
                <a:gridCol w="3896592"/>
              </a:tblGrid>
              <a:tr h="612571">
                <a:tc gridSpan="4">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1" i="1" u="none" strike="noStrike" kern="1200" cap="none" spc="0" normalizeH="0" baseline="0" noProof="0" dirty="0" smtClean="0">
                          <a:ln>
                            <a:noFill/>
                          </a:ln>
                          <a:solidFill>
                            <a:srgbClr val="C00000"/>
                          </a:solidFill>
                          <a:effectLst/>
                          <a:uLnTx/>
                          <a:uFillTx/>
                          <a:latin typeface="+mn-lt"/>
                          <a:ea typeface="+mn-ea"/>
                          <a:cs typeface="+mn-cs"/>
                        </a:rPr>
                        <a:t>continued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1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600" dirty="0" smtClean="0"/>
                        <a:t>  </a:t>
                      </a:r>
                    </a:p>
                    <a:p>
                      <a:r>
                        <a:rPr lang="en-US" sz="1100" b="1" baseline="0" dirty="0" smtClean="0"/>
                        <a:t>  </a:t>
                      </a:r>
                      <a:r>
                        <a:rPr lang="en-US" sz="1200" b="1" dirty="0" smtClean="0"/>
                        <a:t>After</a:t>
                      </a:r>
                      <a:r>
                        <a:rPr lang="en-US" sz="1100" dirty="0" smtClean="0"/>
                        <a:t> discussing</a:t>
                      </a:r>
                      <a:r>
                        <a:rPr lang="en-US" sz="1100" baseline="0" dirty="0" smtClean="0"/>
                        <a:t> and comparing each Basic Topic Sentence the students wrote to the Introduction Bookmark…</a:t>
                      </a:r>
                    </a:p>
                    <a:p>
                      <a:pPr marL="171450" indent="-114300">
                        <a:buSzPct val="150000"/>
                        <a:buFont typeface="Arial" panose="020B0604020202020204" pitchFamily="34" charset="0"/>
                        <a:buChar char="•"/>
                      </a:pPr>
                      <a:r>
                        <a:rPr lang="en-US" sz="1100" baseline="0" dirty="0" smtClean="0"/>
                        <a:t> </a:t>
                      </a:r>
                      <a:r>
                        <a:rPr lang="en-US" sz="1100" b="1" i="1" baseline="0" dirty="0" smtClean="0">
                          <a:solidFill>
                            <a:srgbClr val="C00000"/>
                          </a:solidFill>
                        </a:rPr>
                        <a:t>QU</a:t>
                      </a:r>
                      <a:r>
                        <a:rPr lang="en-US" sz="1100" baseline="0" dirty="0" smtClean="0"/>
                        <a:t>:  “What are some things a good Basic Topic Sentence has?”  (tells what the author wants the reader to know MOST about the topic, has several again and again – Topic Tally words, makes sense to the audience and there are no words that the sentence doesn’t need or words that are redundant, irrelevant)</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09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dirty="0" smtClean="0"/>
                        <a:t> </a:t>
                      </a:r>
                      <a:r>
                        <a:rPr lang="en-US" sz="1100"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Preparing to Refine a 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to be a Meaningful Sentence (could be considered revising)</a:t>
                      </a:r>
                    </a:p>
                    <a:p>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lang="en-US" sz="1100" dirty="0" smtClean="0"/>
                        <a:t>“Let’s read the </a:t>
                      </a:r>
                      <a:r>
                        <a:rPr lang="en-US" sz="1100" b="1" dirty="0" smtClean="0"/>
                        <a:t>Basic Topic Sentence </a:t>
                      </a:r>
                      <a:r>
                        <a:rPr lang="en-US" sz="1100" dirty="0" smtClean="0"/>
                        <a:t>together that I wrote:  </a:t>
                      </a:r>
                      <a:r>
                        <a:rPr lang="en-US" sz="1100" b="0" i="1" dirty="0" smtClean="0"/>
                        <a:t>The</a:t>
                      </a:r>
                      <a:r>
                        <a:rPr lang="en-US" sz="1100" b="1" i="1" dirty="0" smtClean="0"/>
                        <a:t> </a:t>
                      </a:r>
                      <a:r>
                        <a:rPr lang="en-US" sz="1100" b="1" i="1" u="sng" dirty="0" smtClean="0"/>
                        <a:t>Leaning Tower of Pisa</a:t>
                      </a:r>
                      <a:r>
                        <a:rPr lang="en-US" sz="1100" b="1" i="1" u="none" dirty="0" smtClean="0"/>
                        <a:t> </a:t>
                      </a:r>
                      <a:r>
                        <a:rPr lang="en-US" sz="1100" b="0" i="1" dirty="0" smtClean="0"/>
                        <a:t>could topple if it tilts</a:t>
                      </a:r>
                      <a:r>
                        <a:rPr lang="en-US" sz="1100" b="0" i="1" baseline="0" dirty="0" smtClean="0"/>
                        <a:t> too far</a:t>
                      </a:r>
                      <a:r>
                        <a:rPr lang="en-US" sz="1100" baseline="0" dirty="0" smtClean="0"/>
                        <a:t>.</a:t>
                      </a:r>
                    </a:p>
                    <a:p>
                      <a:r>
                        <a:rPr lang="en-US" sz="1100" baseline="0" dirty="0" smtClean="0"/>
                        <a:t>     I am going to underline the Topic Words:   </a:t>
                      </a:r>
                      <a:r>
                        <a:rPr lang="en-US" sz="1100" b="1" i="1" u="sng" baseline="0" dirty="0" smtClean="0"/>
                        <a:t>Leaning Tower of Pisa</a:t>
                      </a:r>
                      <a:r>
                        <a:rPr lang="en-US" sz="1100" b="1" i="1" u="none" baseline="0" dirty="0" smtClean="0"/>
                        <a:t> </a:t>
                      </a:r>
                      <a:r>
                        <a:rPr lang="en-US" sz="1100" baseline="0" dirty="0" smtClean="0"/>
                        <a:t>because that is who-what the text and this sentence</a:t>
                      </a:r>
                    </a:p>
                    <a:p>
                      <a:pPr marL="115888" indent="-115888"/>
                      <a:r>
                        <a:rPr lang="en-US" sz="1100" baseline="0" dirty="0" smtClean="0"/>
                        <a:t>     is about.  What if I erased </a:t>
                      </a:r>
                      <a:r>
                        <a:rPr lang="en-US" sz="1100" b="1" i="1" u="sng" baseline="0" dirty="0" smtClean="0"/>
                        <a:t>Leaning Tower of Pisa</a:t>
                      </a:r>
                      <a:r>
                        <a:rPr lang="en-US" sz="1100" b="1" i="1" u="none" baseline="0" dirty="0" smtClean="0"/>
                        <a:t> </a:t>
                      </a:r>
                      <a:r>
                        <a:rPr lang="en-US" sz="1100" baseline="0" dirty="0" smtClean="0"/>
                        <a:t>and replaced it with</a:t>
                      </a:r>
                      <a:r>
                        <a:rPr lang="en-US" sz="1100" b="1" i="1" u="none" baseline="0" dirty="0" smtClean="0"/>
                        <a:t> </a:t>
                      </a:r>
                      <a:r>
                        <a:rPr lang="en-US" sz="1100" b="1" i="1" u="sng" baseline="0" dirty="0" smtClean="0"/>
                        <a:t>TREE</a:t>
                      </a:r>
                      <a:r>
                        <a:rPr lang="en-US" sz="1100" baseline="0" dirty="0" smtClean="0"/>
                        <a:t>?  (re-read the sentence with the word    TREE)  Does the sentence make sense with the new word TREE?  If the sentence makes sense with a new word then this  shows us the sentence is not meaningful.  It needs context clues to help the reader know what the Topic is.</a:t>
                      </a: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9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u="none" dirty="0" smtClean="0"/>
                        <a:t> </a:t>
                      </a:r>
                      <a:r>
                        <a:rPr lang="en-US" sz="1200" u="none"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Refining (revising) a Basic Topic Sentence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to be a Meaningful Sentence</a:t>
                      </a:r>
                    </a:p>
                    <a:p>
                      <a:pPr marL="171450" indent="-114300">
                        <a:buSzPct val="150000"/>
                        <a:buFont typeface="Arial" panose="020B0604020202020204" pitchFamily="34" charset="0"/>
                        <a:buChar cha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Meaningful sentences give the reader context clues to help the reader determine the meaning of the word(s).”</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other words on our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refer to the Leaning Tower of Pisa?”  (landmark, building)</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“What other words or details in the text refer specifically to the Leaning Tower of Pisa that are not on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(it is in Italy, It is a very old).</a:t>
                      </a:r>
                      <a:endParaRPr kumimoji="0" lang="en-US" sz="1500" b="0" i="1" u="none" strike="noStrike" kern="1200" cap="none" spc="0" normalizeH="0" baseline="0" noProof="0" dirty="0" smtClean="0">
                        <a:ln>
                          <a:noFill/>
                        </a:ln>
                        <a:solidFill>
                          <a:schemeClr val="tx1"/>
                        </a:solidFill>
                        <a:effectLst/>
                        <a:uLnTx/>
                        <a:uFillTx/>
                        <a:latin typeface="+mn-lt"/>
                        <a:ea typeface="+mn-ea"/>
                        <a:cs typeface="+mn-cs"/>
                        <a:sym typeface="Arial"/>
                        <a:rtl val="0"/>
                      </a:endParaRPr>
                    </a:p>
                    <a:p>
                      <a:pPr marL="171450" indent="-114300">
                        <a:buSzPct val="150000"/>
                        <a:buFont typeface="Arial" panose="020B0604020202020204" pitchFamily="34" charset="0"/>
                        <a:buChar char="•"/>
                      </a:pP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These words &amp; details can be context clues that we can add to our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to make it more Meaningful.”</a:t>
                      </a: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59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Using Context Clues in Sentences</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“Context clues help the reader understand the meaning of a word or concept better.  Readers may not know what the Topic Words –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is referring to.”</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following sentences.</a:t>
                      </a: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7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227013" marR="0" lvl="0" indent="-16986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could topple if it tilts too far.</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6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C00000"/>
                          </a:solidFill>
                          <a:effectLst/>
                          <a:uLnTx/>
                          <a:uFillTx/>
                          <a:latin typeface="+mn-lt"/>
                          <a:ea typeface="+mn-ea"/>
                          <a:cs typeface="+mn-cs"/>
                          <a:sym typeface="Arial"/>
                          <a:rtl val="0"/>
                        </a:rPr>
                        <a:t>an old building in Italy</a:t>
                      </a: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 old building in Italy, could topple if….</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150876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10</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8737" indent="0">
                        <a:buSzPct val="150000"/>
                        <a:buFont typeface="Arial" panose="020B0604020202020204" pitchFamily="34" charset="0"/>
                        <a:buNone/>
                      </a:pPr>
                      <a:r>
                        <a:rPr lang="en-US" sz="1100" b="1" i="1" dirty="0" smtClean="0">
                          <a:solidFill>
                            <a:srgbClr val="C00000"/>
                          </a:solidFill>
                        </a:rPr>
                        <a:t>Activity:  </a:t>
                      </a:r>
                      <a:r>
                        <a:rPr lang="en-US" sz="1100" dirty="0" smtClean="0"/>
                        <a:t>Write these sentences on the board.  </a:t>
                      </a:r>
                    </a:p>
                    <a:p>
                      <a:pPr marL="230187" indent="-171450">
                        <a:buSzPct val="100000"/>
                        <a:buFont typeface="Wingdings" panose="05000000000000000000" pitchFamily="2" charset="2"/>
                        <a:buChar char="Ø"/>
                      </a:pPr>
                      <a:r>
                        <a:rPr lang="en-US" sz="1100" dirty="0" smtClean="0"/>
                        <a:t>Toad felt </a:t>
                      </a:r>
                      <a:r>
                        <a:rPr lang="en-US" sz="1100" b="1" i="1" u="sng" dirty="0" smtClean="0"/>
                        <a:t>ostracized</a:t>
                      </a:r>
                      <a:r>
                        <a:rPr lang="en-US" sz="1100" dirty="0" smtClean="0"/>
                        <a:t> because he was left alone at the pond.</a:t>
                      </a:r>
                    </a:p>
                    <a:p>
                      <a:pPr marL="230187" indent="-171450">
                        <a:buSzPct val="100000"/>
                        <a:buFont typeface="Wingdings" panose="05000000000000000000" pitchFamily="2" charset="2"/>
                        <a:buChar char="Ø"/>
                      </a:pPr>
                      <a:r>
                        <a:rPr lang="en-US" sz="1100" dirty="0" smtClean="0"/>
                        <a:t>Yertle</a:t>
                      </a:r>
                      <a:r>
                        <a:rPr lang="en-US" sz="1100" baseline="0" dirty="0" smtClean="0"/>
                        <a:t> the Turtle was </a:t>
                      </a:r>
                      <a:r>
                        <a:rPr lang="en-US" sz="1100" b="1" i="1" u="sng" baseline="0" dirty="0" smtClean="0"/>
                        <a:t>condescending</a:t>
                      </a:r>
                      <a:r>
                        <a:rPr lang="en-US" sz="1100" baseline="0" dirty="0" smtClean="0"/>
                        <a:t> when he thought the other turtles should obey him.</a:t>
                      </a:r>
                      <a:endParaRPr lang="en-US" sz="1100" dirty="0" smtClean="0"/>
                    </a:p>
                    <a:p>
                      <a:pPr marL="230187" indent="-171450">
                        <a:buSzPct val="100000"/>
                        <a:buFont typeface="Wingdings" panose="05000000000000000000" pitchFamily="2" charset="2"/>
                        <a:buChar char="Ø"/>
                      </a:pPr>
                      <a:r>
                        <a:rPr lang="en-US" sz="1100" dirty="0" smtClean="0"/>
                        <a:t>The wolf was </a:t>
                      </a:r>
                      <a:r>
                        <a:rPr lang="en-US" sz="1100" b="1" i="1" u="sng" dirty="0" smtClean="0"/>
                        <a:t>ferocious.</a:t>
                      </a:r>
                    </a:p>
                    <a:p>
                      <a:pPr marL="230187" indent="-171450">
                        <a:buSzPct val="100000"/>
                        <a:buFont typeface="Wingdings" panose="05000000000000000000" pitchFamily="2" charset="2"/>
                        <a:buChar char="Ø"/>
                      </a:pPr>
                      <a:r>
                        <a:rPr kumimoji="0" lang="en-US" sz="1100" b="1" i="1" u="sng" strike="noStrike" kern="1200" cap="none" spc="0" normalizeH="0" baseline="0" noProof="0" dirty="0" smtClean="0">
                          <a:ln>
                            <a:noFill/>
                          </a:ln>
                          <a:solidFill>
                            <a:prstClr val="black"/>
                          </a:solidFill>
                          <a:effectLst/>
                          <a:uLnTx/>
                          <a:uFillTx/>
                          <a:latin typeface="+mn-lt"/>
                          <a:ea typeface="+mn-ea"/>
                          <a:cs typeface="+mn-cs"/>
                        </a:rPr>
                        <a:t>Little Red Riding Hood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 character in the story, was alone.</a:t>
                      </a:r>
                    </a:p>
                    <a:p>
                      <a:pPr marL="58737" indent="0">
                        <a:buSzPct val="100000"/>
                        <a:buFont typeface="Wingdings" panose="05000000000000000000" pitchFamily="2" charset="2"/>
                        <a:buNone/>
                      </a:pPr>
                      <a:r>
                        <a:rPr lang="en-US" sz="1100" b="1" i="0" dirty="0" smtClean="0">
                          <a:solidFill>
                            <a:schemeClr val="tx1"/>
                          </a:solidFill>
                        </a:rPr>
                        <a:t>REVISIT</a:t>
                      </a:r>
                    </a:p>
                    <a:p>
                      <a:pPr marL="58737" indent="0">
                        <a:buSzPct val="100000"/>
                        <a:buFont typeface="Wingdings" panose="05000000000000000000" pitchFamily="2" charset="2"/>
                        <a:buNone/>
                      </a:pPr>
                      <a:r>
                        <a:rPr lang="en-US" sz="1100" b="1" i="1" dirty="0" smtClean="0">
                          <a:solidFill>
                            <a:srgbClr val="C00000"/>
                          </a:solidFill>
                        </a:rPr>
                        <a:t>QU:  </a:t>
                      </a:r>
                      <a:r>
                        <a:rPr lang="en-US" sz="1100" dirty="0" smtClean="0"/>
                        <a:t>“Which sentences have context clues?  Which do not?</a:t>
                      </a:r>
                      <a:r>
                        <a:rPr lang="en-US" sz="1100" baseline="0" dirty="0" smtClean="0"/>
                        <a:t> How do the clues help the reader understand the underlined word?”</a:t>
                      </a:r>
                      <a:endParaRPr lang="en-US" sz="11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927049">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rowSpan="2">
                  <a:txBody>
                    <a:bodyPr/>
                    <a:lstStyle/>
                    <a:p>
                      <a:pPr algn="ctr"/>
                      <a:r>
                        <a:rPr lang="en-US" sz="2400" b="1" dirty="0" smtClean="0"/>
                        <a:t>11</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lang="en-US" sz="1700" dirty="0" smtClean="0"/>
                        <a:t> </a:t>
                      </a: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161745">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Part 1: Topic (students write topic here)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  _______________________________________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Part 2:  Write a Topic Sentence: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oup 17"/>
          <p:cNvGrpSpPr/>
          <p:nvPr/>
        </p:nvGrpSpPr>
        <p:grpSpPr>
          <a:xfrm rot="20667221">
            <a:off x="294621" y="5906851"/>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186094" y="8285895"/>
            <a:ext cx="459592" cy="855096"/>
            <a:chOff x="6070560" y="7585405"/>
            <a:chExt cx="405522" cy="777360"/>
          </a:xfrm>
          <a:solidFill>
            <a:schemeClr val="accent2">
              <a:lumMod val="75000"/>
            </a:schemeClr>
          </a:solidFill>
        </p:grpSpPr>
        <p:sp>
          <p:nvSpPr>
            <p:cNvPr id="15" name="Down Arrow 14"/>
            <p:cNvSpPr/>
            <p:nvPr/>
          </p:nvSpPr>
          <p:spPr>
            <a:xfrm>
              <a:off x="6070560" y="7585405"/>
              <a:ext cx="270878" cy="502154"/>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cxnSp>
        <p:nvCxnSpPr>
          <p:cNvPr id="7" name="Straight Arrow Connector 6"/>
          <p:cNvCxnSpPr/>
          <p:nvPr/>
        </p:nvCxnSpPr>
        <p:spPr>
          <a:xfrm>
            <a:off x="2779663" y="5743628"/>
            <a:ext cx="81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064" y="139205"/>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8" name="Slide Number Placeholder 7"/>
          <p:cNvSpPr>
            <a:spLocks noGrp="1"/>
          </p:cNvSpPr>
          <p:nvPr>
            <p:ph type="sldNum" sz="quarter" idx="12"/>
          </p:nvPr>
        </p:nvSpPr>
        <p:spPr>
          <a:xfrm>
            <a:off x="5513603" y="9054890"/>
            <a:ext cx="1748790" cy="535517"/>
          </a:xfrm>
        </p:spPr>
        <p:txBody>
          <a:bodyPr/>
          <a:lstStyle/>
          <a:p>
            <a:fld id="{1A106AFE-017A-4B10-8C59-6A35C2B2E226}" type="slidenum">
              <a:rPr lang="en-US" smtClean="0"/>
              <a:t>27</a:t>
            </a:fld>
            <a:endParaRPr lang="en-US" dirty="0"/>
          </a:p>
        </p:txBody>
      </p:sp>
    </p:spTree>
    <p:extLst>
      <p:ext uri="{BB962C8B-B14F-4D97-AF65-F5344CB8AC3E}">
        <p14:creationId xmlns:p14="http://schemas.microsoft.com/office/powerpoint/2010/main" val="338775176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28</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13986" y="14894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10-3-16</a:t>
            </a:r>
            <a:endParaRPr lang="en-US" dirty="0"/>
          </a:p>
        </p:txBody>
      </p:sp>
      <p:sp>
        <p:nvSpPr>
          <p:cNvPr id="3" name="TextBox 2"/>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4251761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5942003"/>
              </p:ext>
            </p:extLst>
          </p:nvPr>
        </p:nvGraphicFramePr>
        <p:xfrm>
          <a:off x="125095" y="151497"/>
          <a:ext cx="7628351" cy="9674147"/>
        </p:xfrm>
        <a:graphic>
          <a:graphicData uri="http://schemas.openxmlformats.org/drawingml/2006/table">
            <a:tbl>
              <a:tblPr firstRow="1" bandRow="1">
                <a:tableStyleId>{5C22544A-7EE6-4342-B048-85BDC9FD1C3A}</a:tableStyleId>
              </a:tblPr>
              <a:tblGrid>
                <a:gridCol w="2420070"/>
                <a:gridCol w="1237529"/>
                <a:gridCol w="1779812"/>
                <a:gridCol w="1051629"/>
                <a:gridCol w="1139311"/>
              </a:tblGrid>
              <a:tr h="370127">
                <a:tc gridSpan="2">
                  <a:txBody>
                    <a:bodyPr/>
                    <a:lstStyle/>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6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second grader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2</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RI.2a , L.1, L.4–W.2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CCSS.ELA-LITERACY.RI.2.2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main topic of a multiparagraph text as well as the focus of specific paragraphs within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of a text without an introduction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can gather information that should be in a Topic Sentence to help create a class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that will help students to later write a  Topic Sentence, for a missing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10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who, what, when, where and why questions about the pre-selected Topic Sentence (what should/not be in the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knows a Topic Sentence is a written summary of what the author wants a reader to know most.</a:t>
                      </a:r>
                    </a:p>
                    <a:p>
                      <a:pPr marL="174625" marR="0" lvl="0" indent="-1746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make suggestions of which Key Details to include in a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how information from specific paragraphs reflect the Topic Sentence.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79467">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question</a:t>
                      </a:r>
                    </a:p>
                    <a:p>
                      <a:pPr marL="112713" indent="-112713">
                        <a:buFont typeface="Arial" panose="020B0604020202020204" pitchFamily="34" charset="0"/>
                        <a:buChar char="•"/>
                      </a:pPr>
                      <a:r>
                        <a:rPr lang="en-US" sz="900" dirty="0" smtClean="0"/>
                        <a:t>key</a:t>
                      </a:r>
                      <a:r>
                        <a:rPr lang="en-US" sz="900" baseline="0" dirty="0" smtClean="0"/>
                        <a:t> details</a:t>
                      </a:r>
                    </a:p>
                    <a:p>
                      <a:pPr marL="112713" indent="-112713">
                        <a:buFont typeface="Arial" panose="020B0604020202020204" pitchFamily="34" charset="0"/>
                        <a:buChar char="•"/>
                      </a:pPr>
                      <a:r>
                        <a:rPr lang="en-US" sz="900" baseline="0" dirty="0" smtClean="0"/>
                        <a:t>text</a:t>
                      </a:r>
                    </a:p>
                    <a:p>
                      <a:pPr marL="112713" indent="-112713">
                        <a:buFont typeface="Arial" panose="020B0604020202020204" pitchFamily="34" charset="0"/>
                        <a:buChar char="•"/>
                      </a:pPr>
                      <a:r>
                        <a:rPr lang="en-US" sz="900" baseline="0" dirty="0" smtClean="0"/>
                        <a:t>most</a:t>
                      </a:r>
                    </a:p>
                    <a:p>
                      <a:pPr marL="112713" indent="-112713">
                        <a:buFont typeface="Arial" panose="020B0604020202020204" pitchFamily="34" charset="0"/>
                        <a:buChar char="•"/>
                      </a:pPr>
                      <a:r>
                        <a:rPr lang="en-US" sz="900" baseline="0" dirty="0" smtClean="0"/>
                        <a:t>important</a:t>
                      </a:r>
                    </a:p>
                    <a:p>
                      <a:pPr marL="112713" indent="-112713">
                        <a:buFont typeface="Arial" panose="020B0604020202020204" pitchFamily="34" charset="0"/>
                        <a:buChar char="•"/>
                      </a:pPr>
                      <a:r>
                        <a:rPr lang="en-US" sz="900" baseline="0" dirty="0" smtClean="0"/>
                        <a:t>topic sentence</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endParaRPr lang="es-ES_tradnl" sz="900" noProof="0" dirty="0" smtClean="0">
                        <a:solidFill>
                          <a:schemeClr val="tx1"/>
                        </a:solidFill>
                      </a:endParaRPr>
                    </a:p>
                    <a:p>
                      <a:pPr marL="112713" indent="-112713">
                        <a:buFont typeface="Arial" panose="020B0604020202020204" pitchFamily="34" charset="0"/>
                        <a:buChar char="•"/>
                      </a:pPr>
                      <a:r>
                        <a:rPr lang="es-ES_tradnl" sz="900" noProof="0" dirty="0" smtClean="0">
                          <a:solidFill>
                            <a:schemeClr val="tx1"/>
                          </a:solidFill>
                        </a:rPr>
                        <a:t>detalles</a:t>
                      </a:r>
                      <a:r>
                        <a:rPr lang="es-ES_tradnl" sz="900" baseline="0" noProof="0" dirty="0" smtClean="0">
                          <a:solidFill>
                            <a:schemeClr val="tx1"/>
                          </a:solidFill>
                        </a:rPr>
                        <a:t> _</a:t>
                      </a:r>
                    </a:p>
                    <a:p>
                      <a:pPr marL="112713" indent="-112713">
                        <a:buFont typeface="Arial" panose="020B0604020202020204" pitchFamily="34" charset="0"/>
                        <a:buChar char="•"/>
                      </a:pPr>
                      <a:r>
                        <a:rPr lang="es-ES_tradnl" sz="900" baseline="0" noProof="0" dirty="0" smtClean="0">
                          <a:solidFill>
                            <a:schemeClr val="tx1"/>
                          </a:solidFill>
                        </a:rPr>
                        <a:t>texto</a:t>
                      </a:r>
                    </a:p>
                    <a:p>
                      <a:pPr marL="112713" indent="-112713">
                        <a:buFont typeface="Arial" panose="020B0604020202020204" pitchFamily="34" charset="0"/>
                        <a:buChar char="•"/>
                      </a:pPr>
                      <a:r>
                        <a:rPr lang="es-ES_tradnl" sz="900" baseline="0" noProof="0" dirty="0" smtClean="0">
                          <a:solidFill>
                            <a:schemeClr val="tx1"/>
                          </a:solidFill>
                        </a:rPr>
                        <a:t>el mas</a:t>
                      </a:r>
                    </a:p>
                    <a:p>
                      <a:pPr marL="112713" indent="-112713">
                        <a:buFont typeface="Arial" panose="020B0604020202020204" pitchFamily="34" charset="0"/>
                        <a:buChar char="•"/>
                      </a:pPr>
                      <a:r>
                        <a:rPr lang="es-ES_tradnl" sz="900" baseline="0" noProof="0" dirty="0" smtClean="0">
                          <a:solidFill>
                            <a:schemeClr val="tx1"/>
                          </a:solidFill>
                        </a:rPr>
                        <a:t>importante</a:t>
                      </a:r>
                    </a:p>
                    <a:p>
                      <a:pPr marL="112713" indent="-112713">
                        <a:buFont typeface="Arial" panose="020B0604020202020204" pitchFamily="34" charset="0"/>
                        <a:buChar char="•"/>
                      </a:pPr>
                      <a:endParaRPr lang="es-ES_tradnl" sz="900" baseline="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2432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CCSS.ELA-LITERACY.W.2.2a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 text with no introduction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practice writing their own Topic Sentence with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understanding of what Key Details should be in a Topic Sentence, students need to be able to…</a:t>
                      </a:r>
                    </a:p>
                    <a:p>
                      <a:pPr marL="0" indent="0">
                        <a:buFont typeface="Wingdings" panose="05000000000000000000" pitchFamily="2" charset="2"/>
                        <a:buNone/>
                      </a:pPr>
                      <a:endParaRPr lang="en-US" sz="6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what Key Details ( as previously discussed) should be in the Topic Sentence.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a Topic Sentence is a written summary of what the author wants a reader to know MOST.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practice writing their own Topic Sentence and compare it to the class Topic Sentence.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Note:  Teachers should model the IVF strategy.  The I – identify the noun/subject – V- what is the verb and F-finish your thought.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retell</a:t>
                      </a:r>
                    </a:p>
                    <a:p>
                      <a:pPr marL="171450" indent="-171450">
                        <a:buFont typeface="Arial" panose="020B0604020202020204" pitchFamily="34" charset="0"/>
                        <a:buChar char="•"/>
                      </a:pPr>
                      <a:r>
                        <a:rPr lang="en-US" sz="900" dirty="0" smtClean="0"/>
                        <a:t>topic sentence</a:t>
                      </a:r>
                    </a:p>
                    <a:p>
                      <a:pPr marL="171450" indent="-171450">
                        <a:buFont typeface="Arial" panose="020B0604020202020204" pitchFamily="34" charset="0"/>
                        <a:buChar char="•"/>
                      </a:pPr>
                      <a:r>
                        <a:rPr lang="en-US" sz="900" dirty="0" smtClean="0"/>
                        <a:t>key details</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definitions</a:t>
                      </a:r>
                    </a:p>
                    <a:p>
                      <a:pPr marL="171450" indent="-171450">
                        <a:buFont typeface="Arial" panose="020B0604020202020204" pitchFamily="34" charset="0"/>
                        <a:buChar char="•"/>
                      </a:pPr>
                      <a:r>
                        <a:rPr lang="en-US" sz="900" dirty="0" smtClean="0"/>
                        <a:t>author</a:t>
                      </a:r>
                    </a:p>
                    <a:p>
                      <a:pPr marL="171450" indent="-171450">
                        <a:buFont typeface="Arial" panose="020B0604020202020204" pitchFamily="34" charset="0"/>
                        <a:buChar char="•"/>
                      </a:pPr>
                      <a:r>
                        <a:rPr lang="en-US" sz="900" dirty="0" smtClean="0"/>
                        <a:t>summary</a:t>
                      </a:r>
                    </a:p>
                    <a:p>
                      <a:pPr marL="171450" indent="-171450">
                        <a:buFont typeface="Arial" panose="020B0604020202020204" pitchFamily="34" charset="0"/>
                        <a:buChar char="•"/>
                      </a:pPr>
                      <a:r>
                        <a:rPr lang="en-US" sz="900" dirty="0" smtClean="0"/>
                        <a:t>identify</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detalles _</a:t>
                      </a: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definiciones</a:t>
                      </a:r>
                    </a:p>
                    <a:p>
                      <a:pPr marL="171450" indent="-171450">
                        <a:buFont typeface="Arial" panose="020B0604020202020204" pitchFamily="34" charset="0"/>
                        <a:buChar char="•"/>
                      </a:pPr>
                      <a:r>
                        <a:rPr lang="es-ES_tradnl" sz="900" noProof="0" dirty="0" smtClean="0">
                          <a:solidFill>
                            <a:schemeClr val="tx1"/>
                          </a:solidFill>
                        </a:rPr>
                        <a:t>autor</a:t>
                      </a: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identificar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 L.2.1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Demonstrate command of the conventions of standard English 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speak or write about what the Topic Sentence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write or speak about a Topic Sentence they need to be able to…</a:t>
                      </a: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0" indent="0">
                        <a:buFont typeface="Wingdings" panose="05000000000000000000" pitchFamily="2" charset="2"/>
                        <a:buNone/>
                      </a:pPr>
                      <a:endParaRPr lang="en-US" sz="1000" dirty="0" smtClean="0"/>
                    </a:p>
                    <a:p>
                      <a:pPr marL="285750" indent="-285750">
                        <a:buFont typeface="Wingdings" panose="05000000000000000000" pitchFamily="2" charset="2"/>
                        <a:buChar char="q"/>
                      </a:pPr>
                      <a:r>
                        <a:rPr lang="en-US" sz="1000" baseline="0" dirty="0" smtClean="0"/>
                        <a:t>be able to speak and write complete thoughts about the topic (using Key Details from the 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appropriate adjectives, collective nouns, irregular plural nouns, reflexive pronouns.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appropriate verb tenses.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produce, expand, and/or rearrange complete, simple and compound sentences.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produce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expand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rearrange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sentence (complete, simple, compound)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parts of speech</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producir</a:t>
                      </a:r>
                    </a:p>
                    <a:p>
                      <a:pPr marL="171450" indent="-171450">
                        <a:buFont typeface="Arial" panose="020B0604020202020204" pitchFamily="34" charset="0"/>
                        <a:buChar char="•"/>
                      </a:pPr>
                      <a:r>
                        <a:rPr lang="es-ES_tradnl" sz="900" noProof="0" dirty="0" smtClean="0">
                          <a:solidFill>
                            <a:schemeClr val="tx1"/>
                          </a:solidFill>
                        </a:rPr>
                        <a:t>expandir</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1935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CCSS.ELA-LITERACY.L.2.4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words and phrases based on grade 2 reading and content, choosing flexibly from an array of strategies.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determining meaning of words used in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students write a Topic Sentence or speak about a topic they need to be able to…</a:t>
                      </a:r>
                      <a:endParaRPr kumimoji="0" lang="en-US" sz="1000" b="1" i="1"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smtClean="0"/>
                    </a:p>
                    <a:p>
                      <a:pPr marL="285750" indent="-285750">
                        <a:buFont typeface="Wingdings" panose="05000000000000000000" pitchFamily="2" charset="2"/>
                        <a:buChar char="q"/>
                      </a:pPr>
                      <a:r>
                        <a:rPr lang="en-US" sz="1000" dirty="0" smtClean="0"/>
                        <a:t>identify unknown</a:t>
                      </a:r>
                      <a:r>
                        <a:rPr lang="en-US" sz="1000" baseline="0" dirty="0" smtClean="0"/>
                        <a:t> words.</a:t>
                      </a:r>
                    </a:p>
                    <a:p>
                      <a:pPr marL="285750" indent="-285750">
                        <a:buFont typeface="Wingdings" panose="05000000000000000000" pitchFamily="2" charset="2"/>
                        <a:buChar char="q"/>
                      </a:pPr>
                      <a:r>
                        <a:rPr lang="en-US" sz="1000" baseline="0" dirty="0" smtClean="0"/>
                        <a:t>know that the same words or phrases can have multiple meanings.</a:t>
                      </a:r>
                    </a:p>
                    <a:p>
                      <a:pPr marL="285750" indent="-285750">
                        <a:buFont typeface="Wingdings" panose="05000000000000000000" pitchFamily="2" charset="2"/>
                        <a:buChar char="q"/>
                      </a:pPr>
                      <a:r>
                        <a:rPr lang="en-US" sz="1000" baseline="0" dirty="0" smtClean="0"/>
                        <a:t>use context clues to determine meaning as a strategy.</a:t>
                      </a:r>
                      <a:endParaRPr lang="en-US" sz="1000" dirty="0" smtClean="0"/>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select precise vocabulary that tells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precise</a:t>
                      </a:r>
                    </a:p>
                    <a:p>
                      <a:pPr marL="171450" indent="-171450">
                        <a:buFont typeface="Arial" panose="020B0604020202020204" pitchFamily="34" charset="0"/>
                        <a:buChar char="•"/>
                      </a:pPr>
                      <a:r>
                        <a:rPr lang="en-US" sz="900" dirty="0" smtClean="0"/>
                        <a:t>vocabulary</a:t>
                      </a:r>
                    </a:p>
                    <a:p>
                      <a:pPr marL="171450" indent="-171450">
                        <a:buFont typeface="Arial" panose="020B0604020202020204" pitchFamily="34" charset="0"/>
                        <a:buChar char="•"/>
                      </a:pPr>
                      <a:r>
                        <a:rPr lang="en-US" sz="900" dirty="0" smtClean="0"/>
                        <a:t>clues</a:t>
                      </a:r>
                    </a:p>
                    <a:p>
                      <a:pPr marL="171450" indent="-171450">
                        <a:buFont typeface="Arial" panose="020B0604020202020204" pitchFamily="34" charset="0"/>
                        <a:buChar char="•"/>
                      </a:pPr>
                      <a:r>
                        <a:rPr lang="en-US" sz="900" dirty="0" smtClean="0"/>
                        <a:t>multiple-meanings</a:t>
                      </a:r>
                    </a:p>
                    <a:p>
                      <a:pPr marL="171450" indent="-171450">
                        <a:buFont typeface="Arial" panose="020B0604020202020204" pitchFamily="34" charset="0"/>
                        <a:buChar char="•"/>
                      </a:pPr>
                      <a:r>
                        <a:rPr lang="en-US" sz="900" dirty="0" smtClean="0"/>
                        <a:t>unknown</a:t>
                      </a:r>
                    </a:p>
                    <a:p>
                      <a:pPr marL="171450" indent="-171450">
                        <a:buFont typeface="Arial" panose="020B0604020202020204" pitchFamily="34" charset="0"/>
                        <a:buChar char="•"/>
                      </a:pPr>
                      <a:r>
                        <a:rPr lang="en-US" sz="900" dirty="0" smtClean="0"/>
                        <a:t>words</a:t>
                      </a:r>
                    </a:p>
                    <a:p>
                      <a:pPr marL="171450" indent="-171450">
                        <a:buFont typeface="Arial" panose="020B0604020202020204" pitchFamily="34" charset="0"/>
                        <a:buChar char="•"/>
                      </a:pPr>
                      <a:r>
                        <a:rPr lang="en-US" sz="900" dirty="0" smtClean="0"/>
                        <a:t>phrases</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contexto</a:t>
                      </a:r>
                    </a:p>
                    <a:p>
                      <a:pPr marL="171450" indent="-171450">
                        <a:buFont typeface="Arial" panose="020B0604020202020204" pitchFamily="34" charset="0"/>
                        <a:buChar char="•"/>
                      </a:pPr>
                      <a:r>
                        <a:rPr lang="es-ES_tradnl" sz="900" noProof="0" dirty="0" smtClean="0">
                          <a:solidFill>
                            <a:schemeClr val="tx1"/>
                          </a:solidFill>
                        </a:rPr>
                        <a:t>preciso</a:t>
                      </a:r>
                    </a:p>
                    <a:p>
                      <a:pPr marL="171450" indent="-171450">
                        <a:buFont typeface="Arial" panose="020B0604020202020204" pitchFamily="34" charset="0"/>
                        <a:buChar char="•"/>
                      </a:pPr>
                      <a:r>
                        <a:rPr lang="es-ES_tradnl" sz="900" noProof="0" dirty="0" smtClean="0">
                          <a:solidFill>
                            <a:schemeClr val="tx1"/>
                          </a:solidFill>
                        </a:rPr>
                        <a:t>vocabulario</a:t>
                      </a: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múltiples _ (significados)</a:t>
                      </a:r>
                    </a:p>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frases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6311">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73571" y="9110614"/>
            <a:ext cx="1748790" cy="535517"/>
          </a:xfrm>
        </p:spPr>
        <p:txBody>
          <a:bodyPr/>
          <a:lstStyle/>
          <a:p>
            <a:fld id="{CBAC3556-5FAF-4CEF-BDF2-3BC833A9967C}" type="slidenum">
              <a:rPr lang="en-US" smtClean="0"/>
              <a:t>29</a:t>
            </a:fld>
            <a:endParaRPr lang="en-US" dirty="0"/>
          </a:p>
        </p:txBody>
      </p:sp>
    </p:spTree>
    <p:extLst>
      <p:ext uri="{BB962C8B-B14F-4D97-AF65-F5344CB8AC3E}">
        <p14:creationId xmlns:p14="http://schemas.microsoft.com/office/powerpoint/2010/main" val="135637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3360461"/>
              </p:ext>
            </p:extLst>
          </p:nvPr>
        </p:nvGraphicFramePr>
        <p:xfrm>
          <a:off x="402805" y="525890"/>
          <a:ext cx="7232611" cy="7895844"/>
        </p:xfrm>
        <a:graphic>
          <a:graphicData uri="http://schemas.openxmlformats.org/drawingml/2006/table">
            <a:tbl>
              <a:tblPr firstRow="1" bandRow="1">
                <a:tableStyleId>{5C22544A-7EE6-4342-B048-85BDC9FD1C3A}</a:tableStyleId>
              </a:tblPr>
              <a:tblGrid>
                <a:gridCol w="7232611"/>
              </a:tblGrid>
              <a:tr h="502920">
                <a:tc>
                  <a:txBody>
                    <a:bodyPr/>
                    <a:lstStyle/>
                    <a:p>
                      <a:pPr algn="ctr"/>
                      <a:r>
                        <a:rPr lang="en-US" sz="2600" b="1" dirty="0" smtClean="0">
                          <a:solidFill>
                            <a:schemeClr val="tx1"/>
                          </a:solidFill>
                        </a:rPr>
                        <a:t>Introduction to K – 6 Generic Lessons</a:t>
                      </a:r>
                      <a:endParaRPr lang="en-US" sz="2600" b="1" dirty="0">
                        <a:solidFill>
                          <a:schemeClr val="tx1"/>
                        </a:solidFill>
                      </a:endParaRPr>
                    </a:p>
                  </a:txBody>
                  <a:tcPr marL="103632" marR="103632" marT="50292" marB="50292" anchor="ctr">
                    <a:solidFill>
                      <a:schemeClr val="bg1"/>
                    </a:solidFill>
                  </a:tcPr>
                </a:tc>
              </a:tr>
              <a:tr h="7392924">
                <a:tc>
                  <a:txBody>
                    <a:bodyPr/>
                    <a:lstStyle/>
                    <a:p>
                      <a:r>
                        <a:rPr lang="en-US" sz="1500" b="1" dirty="0" smtClean="0">
                          <a:solidFill>
                            <a:schemeClr val="tx1"/>
                          </a:solidFill>
                        </a:rPr>
                        <a:t>What is TBEAR?</a:t>
                      </a:r>
                    </a:p>
                    <a:p>
                      <a:r>
                        <a:rPr lang="en-US" sz="1200" b="0" dirty="0" smtClean="0">
                          <a:solidFill>
                            <a:schemeClr val="tx1"/>
                          </a:solidFill>
                        </a:rPr>
                        <a:t>TBEAR is a writing strategy.  The acronym helps students remember to include the necessary elements in</a:t>
                      </a:r>
                      <a:r>
                        <a:rPr lang="en-US" sz="1200" b="0" baseline="0" dirty="0" smtClean="0">
                          <a:solidFill>
                            <a:schemeClr val="tx1"/>
                          </a:solidFill>
                        </a:rPr>
                        <a:t> creating a well-developed paragraph.  This can be one paragraph or a complete development of ideas in several paragraphs as part of an essay.</a:t>
                      </a:r>
                    </a:p>
                    <a:p>
                      <a:r>
                        <a:rPr lang="en-US" sz="1200" b="1" i="0" u="sng" kern="1200" dirty="0" smtClean="0">
                          <a:solidFill>
                            <a:schemeClr val="accent4">
                              <a:lumMod val="75000"/>
                            </a:schemeClr>
                          </a:solidFill>
                          <a:effectLst/>
                          <a:latin typeface="+mn-lt"/>
                          <a:ea typeface="+mn-ea"/>
                          <a:cs typeface="+mn-cs"/>
                        </a:rPr>
                        <a:t>T</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Topic Sentence</a:t>
                      </a:r>
                      <a:r>
                        <a:rPr lang="en-US" sz="1200" b="0" i="0" kern="1200" dirty="0" smtClean="0">
                          <a:solidFill>
                            <a:schemeClr val="dk1"/>
                          </a:solidFill>
                          <a:effectLst/>
                          <a:latin typeface="+mn-lt"/>
                          <a:ea typeface="+mn-ea"/>
                          <a:cs typeface="+mn-cs"/>
                        </a:rPr>
                        <a:t>  </a:t>
                      </a:r>
                    </a:p>
                    <a:p>
                      <a:r>
                        <a:rPr lang="en-US" sz="1200" b="1" i="0" u="sng" kern="1200" dirty="0" smtClean="0">
                          <a:solidFill>
                            <a:srgbClr val="0070C0"/>
                          </a:solidFill>
                          <a:effectLst/>
                          <a:latin typeface="+mn-lt"/>
                          <a:ea typeface="+mn-ea"/>
                          <a:cs typeface="+mn-cs"/>
                        </a:rPr>
                        <a:t>B</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Brief Explanation/Bridge to Examples</a:t>
                      </a:r>
                      <a:r>
                        <a:rPr lang="en-US" sz="1200" b="0" i="0" kern="1200" dirty="0" smtClean="0">
                          <a:solidFill>
                            <a:schemeClr val="dk1"/>
                          </a:solidFill>
                          <a:effectLst/>
                          <a:latin typeface="+mn-lt"/>
                          <a:ea typeface="+mn-ea"/>
                          <a:cs typeface="+mn-cs"/>
                        </a:rPr>
                        <a:t> </a:t>
                      </a:r>
                    </a:p>
                    <a:p>
                      <a:r>
                        <a:rPr lang="en-US" sz="1200" b="1" i="0" u="sng" kern="1200" dirty="0" smtClean="0">
                          <a:solidFill>
                            <a:srgbClr val="00B050"/>
                          </a:solidFill>
                          <a:effectLst/>
                          <a:latin typeface="+mn-lt"/>
                          <a:ea typeface="+mn-ea"/>
                          <a:cs typeface="+mn-cs"/>
                        </a:rPr>
                        <a:t>E</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Examples\Evidence</a:t>
                      </a:r>
                      <a:r>
                        <a:rPr lang="en-US" sz="1200" b="0" i="0" kern="1200" dirty="0" smtClean="0">
                          <a:solidFill>
                            <a:schemeClr val="dk1"/>
                          </a:solidFill>
                          <a:effectLst/>
                          <a:latin typeface="+mn-lt"/>
                          <a:ea typeface="+mn-ea"/>
                          <a:cs typeface="+mn-cs"/>
                        </a:rPr>
                        <a:t>  </a:t>
                      </a:r>
                    </a:p>
                    <a:p>
                      <a:r>
                        <a:rPr lang="en-US" sz="1200" b="1" i="0" u="sng" kern="1200" dirty="0" smtClean="0">
                          <a:solidFill>
                            <a:schemeClr val="accent2">
                              <a:lumMod val="75000"/>
                            </a:schemeClr>
                          </a:solidFill>
                          <a:effectLst/>
                          <a:latin typeface="+mn-lt"/>
                          <a:ea typeface="+mn-ea"/>
                          <a:cs typeface="+mn-cs"/>
                        </a:rPr>
                        <a:t>A</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Analysis</a:t>
                      </a:r>
                      <a:r>
                        <a:rPr lang="en-US" sz="1200" b="0" i="0" kern="1200" dirty="0" smtClean="0">
                          <a:solidFill>
                            <a:schemeClr val="dk1"/>
                          </a:solidFill>
                          <a:effectLst/>
                          <a:latin typeface="+mn-lt"/>
                          <a:ea typeface="+mn-ea"/>
                          <a:cs typeface="+mn-cs"/>
                        </a:rPr>
                        <a:t>  </a:t>
                      </a:r>
                    </a:p>
                    <a:p>
                      <a:r>
                        <a:rPr lang="en-US" sz="1200" b="1" i="0" u="sng" kern="1200" dirty="0" smtClean="0">
                          <a:solidFill>
                            <a:srgbClr val="C00000"/>
                          </a:solidFill>
                          <a:effectLst/>
                          <a:latin typeface="+mn-lt"/>
                          <a:ea typeface="+mn-ea"/>
                          <a:cs typeface="+mn-cs"/>
                        </a:rPr>
                        <a:t>R</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Recall/Reflect/Relate</a:t>
                      </a:r>
                      <a:r>
                        <a:rPr lang="en-US" sz="1200" b="0" i="0" kern="1200" dirty="0" smtClean="0">
                          <a:solidFill>
                            <a:schemeClr val="dk1"/>
                          </a:solidFill>
                          <a:effectLst/>
                          <a:latin typeface="+mn-lt"/>
                          <a:ea typeface="+mn-ea"/>
                          <a:cs typeface="+mn-cs"/>
                        </a:rPr>
                        <a:t> </a:t>
                      </a:r>
                    </a:p>
                    <a:p>
                      <a:endParaRPr lang="en-US" sz="900" b="0" i="0" kern="1200" dirty="0" smtClean="0">
                        <a:solidFill>
                          <a:schemeClr val="dk1"/>
                        </a:solidFill>
                        <a:effectLst/>
                        <a:latin typeface="+mn-lt"/>
                        <a:ea typeface="+mn-ea"/>
                        <a:cs typeface="+mn-cs"/>
                      </a:endParaRPr>
                    </a:p>
                    <a:p>
                      <a:r>
                        <a:rPr lang="en-US" sz="1500" b="1" i="0" kern="1200" dirty="0" smtClean="0">
                          <a:solidFill>
                            <a:schemeClr val="dk1"/>
                          </a:solidFill>
                          <a:effectLst/>
                          <a:latin typeface="+mn-lt"/>
                          <a:ea typeface="+mn-ea"/>
                          <a:cs typeface="+mn-cs"/>
                        </a:rPr>
                        <a:t>Where did TBEAR come from</a:t>
                      </a:r>
                      <a:r>
                        <a:rPr lang="en-US" sz="15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 2010 Karin Hess adapted T-BEAR </a:t>
                      </a:r>
                      <a:r>
                        <a:rPr lang="en-US" sz="1200" b="0" baseline="0" dirty="0" smtClean="0">
                          <a:solidFill>
                            <a:schemeClr val="tx1"/>
                          </a:solidFill>
                        </a:rPr>
                        <a:t> (</a:t>
                      </a:r>
                      <a:r>
                        <a:rPr lang="en-US" sz="1200" b="0" i="1" dirty="0" smtClean="0">
                          <a:solidFill>
                            <a:schemeClr val="tx1"/>
                          </a:solidFill>
                        </a:rPr>
                        <a:t>Local Assessment Toolkit: </a:t>
                      </a:r>
                      <a:r>
                        <a:rPr lang="en-US" sz="1200" b="0" dirty="0" smtClean="0">
                          <a:solidFill>
                            <a:schemeClr val="tx1"/>
                          </a:solidFill>
                        </a:rPr>
                        <a:t>Cognitive Rigor &amp; Writing)</a:t>
                      </a:r>
                      <a:r>
                        <a:rPr lang="en-US" sz="1200" b="0" baseline="0" dirty="0" smtClean="0">
                          <a:solidFill>
                            <a:schemeClr val="tx1"/>
                          </a:solidFill>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hlinkClick r:id="rId2"/>
                        </a:rPr>
                        <a:t>Hess Original RTBEAR Graphic Organizer</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sz="1200" b="0" dirty="0" smtClean="0">
                          <a:solidFill>
                            <a:schemeClr val="tx1"/>
                          </a:solidFill>
                        </a:rPr>
                        <a:t>Since then TBEAR has</a:t>
                      </a:r>
                      <a:r>
                        <a:rPr lang="en-US" sz="1200" b="0" baseline="0" dirty="0" smtClean="0">
                          <a:solidFill>
                            <a:schemeClr val="tx1"/>
                          </a:solidFill>
                        </a:rPr>
                        <a:t> been used across many school districts across many states from kindergarten through college.  Researched conducted by Dr.  Fallen Thomen from the University of California </a:t>
                      </a:r>
                      <a:r>
                        <a:rPr lang="en-US" sz="1200" b="0" i="0" kern="1200" dirty="0" smtClean="0">
                          <a:solidFill>
                            <a:schemeClr val="dk1"/>
                          </a:solidFill>
                          <a:effectLst/>
                          <a:latin typeface="+mn-lt"/>
                          <a:ea typeface="+mn-ea"/>
                          <a:cs typeface="+mn-cs"/>
                        </a:rPr>
                        <a:t>revealed that “Student outcome achievement data reveal higher overall scores on T-BEAR paragraph elements resulting in increased cohesion and overall more articulate literary response essays.</a:t>
                      </a:r>
                      <a:r>
                        <a:rPr lang="en-US" sz="1200" b="0" i="0" kern="1200" baseline="0" dirty="0" smtClean="0">
                          <a:solidFill>
                            <a:schemeClr val="dk1"/>
                          </a:solidFill>
                          <a:effectLst/>
                          <a:latin typeface="+mn-lt"/>
                          <a:ea typeface="+mn-ea"/>
                          <a:cs typeface="+mn-cs"/>
                        </a:rPr>
                        <a:t>” 1</a:t>
                      </a:r>
                      <a:endParaRPr lang="en-US" sz="11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dk1"/>
                          </a:solidFill>
                          <a:effectLst/>
                          <a:latin typeface="+mn-lt"/>
                          <a:ea typeface="+mn-ea"/>
                          <a:cs typeface="+mn-cs"/>
                        </a:rPr>
                        <a:t>Will</a:t>
                      </a:r>
                      <a:r>
                        <a:rPr lang="en-US" sz="1500" b="1" i="0" kern="1200" baseline="0" dirty="0" smtClean="0">
                          <a:solidFill>
                            <a:schemeClr val="dk1"/>
                          </a:solidFill>
                          <a:effectLst/>
                          <a:latin typeface="+mn-lt"/>
                          <a:ea typeface="+mn-ea"/>
                          <a:cs typeface="+mn-cs"/>
                        </a:rPr>
                        <a:t> TBEAR change my writing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TBEAR is not and does not replace current successful writing instruction.</a:t>
                      </a:r>
                      <a:r>
                        <a:rPr lang="en-US" sz="1200" b="0" baseline="0" dirty="0" smtClean="0">
                          <a:solidFill>
                            <a:schemeClr val="tx1"/>
                          </a:solidFill>
                        </a:rPr>
                        <a:t> It is a strategy teachers can use to structure their existing writing instruction. However, the complexity of the writing tasks have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Writing has become an extension of reading. Today’s standards emphasize using evidence from texts to “Present careful analyses, well-defended claims and clear information.  Writing is no longer based solely on prior knowledge and experience.” 2  TBEAR addresses each element of writing as well as the analyses of information students must now present in their writing</a:t>
                      </a:r>
                      <a:r>
                        <a:rPr lang="en-US" sz="13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baseline="0" dirty="0" smtClean="0">
                          <a:solidFill>
                            <a:schemeClr val="tx1"/>
                          </a:solidFill>
                        </a:rPr>
                        <a:t>Why were the TBEAR Lessons developed in this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TBEAR writing lessons have been developed and tried by a team of educators who wanted to support and integrate the TBEAR strategy into their everyday writing instruction.   Although TBEAR is  a strategy,  it has been structured with more complex tasks from Reading Analyses to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How are the TBEAR Lessons organized?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follow the continuum from reading, revising and writing which parallels the complexity levels of the depths of knowledge (DOK) as well as standardized assessment scaffolds to prepare students to complete a full written composition as part of a performance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lesson focuses on an objective aligned to a prompt, standard and DOK level. Students review and are introduced to the lesson’s concepts through reading and activities.  The objective is revisited at the end of each lesson and notes are recorded on the TBEAR Graphic Organizer.</a:t>
                      </a:r>
                    </a:p>
                  </a:txBody>
                  <a:tcPr marL="103632" marR="103632" marT="50292" marB="50292">
                    <a:solidFill>
                      <a:schemeClr val="bg1"/>
                    </a:solidFill>
                  </a:tcPr>
                </a:tc>
              </a:tr>
            </a:tbl>
          </a:graphicData>
        </a:graphic>
      </p:graphicFrame>
    </p:spTree>
    <p:extLst>
      <p:ext uri="{BB962C8B-B14F-4D97-AF65-F5344CB8AC3E}">
        <p14:creationId xmlns:p14="http://schemas.microsoft.com/office/powerpoint/2010/main" val="190060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878856"/>
              </p:ext>
            </p:extLst>
          </p:nvPr>
        </p:nvGraphicFramePr>
        <p:xfrm>
          <a:off x="144049" y="700701"/>
          <a:ext cx="7450120" cy="6226654"/>
        </p:xfrm>
        <a:graphic>
          <a:graphicData uri="http://schemas.openxmlformats.org/drawingml/2006/table">
            <a:tbl>
              <a:tblPr firstRow="1" bandRow="1">
                <a:tableStyleId>{5C22544A-7EE6-4342-B048-85BDC9FD1C3A}</a:tableStyleId>
              </a:tblPr>
              <a:tblGrid>
                <a:gridCol w="3141592"/>
                <a:gridCol w="4308528"/>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6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91408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6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second grade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RI.1 , L.1, L.4–   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3 Parts of an Introduction</a:t>
                      </a:r>
                    </a:p>
                    <a:p>
                      <a:pPr marL="171450" indent="-171450">
                        <a:buFont typeface="Arial" panose="020B0604020202020204" pitchFamily="34" charset="0"/>
                        <a:buChar char="•"/>
                      </a:pP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With teacher guidance and support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3 parts of an introduction:  Topic,  Topic Sentence and Bridge (the bridge has (a) background information and   (b) a hook).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students recognize that the text has no introduction and needs a Topic Sentence and a Bridge (Background Knowledge and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and explain how to identify the Main Topic and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K/N and Topic Tally Charts)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students take “thinking notes”, as modeled by the teacher, about what they feel the author wants the reader to know the MOST about the topic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verify if the topic tally or K/N chart provided clues for their notes or ideas.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Writing a </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Basic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Sentence (Teacher Model) – IVF Model</a:t>
                      </a:r>
                    </a:p>
                    <a:p>
                      <a:pPr marL="171450" indent="-171450">
                        <a:buFont typeface="Arial" panose="020B0604020202020204" pitchFamily="34" charset="0"/>
                        <a:buChar char="•"/>
                      </a:pPr>
                      <a:endParaRPr lang="en-US" sz="100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the Basic Topic  Sentence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IVF</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is a summary.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i</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dentify the topic in the noun column of the Topic Tally Parts of Speech Sorting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select an appropriate </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v</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erb from the Topic Tally Parts of Speech Sorting Chart, with support from teacher and/or teams.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f</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inish the thought that connects the topic and the verb with support from teacher.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0408">
                <a:tc>
                  <a:txBody>
                    <a:bodyPr/>
                    <a:lstStyle/>
                    <a:p>
                      <a:pPr marL="171450" indent="-171450">
                        <a:buFont typeface="Arial" panose="020B0604020202020204" pitchFamily="34" charset="0"/>
                        <a:buChar char="•"/>
                      </a:pPr>
                      <a:r>
                        <a:rPr lang="en-US" sz="950" b="0" dirty="0" smtClean="0">
                          <a:solidFill>
                            <a:schemeClr val="tx1"/>
                          </a:solidFill>
                        </a:rPr>
                        <a:t>Writing a </a:t>
                      </a:r>
                      <a:r>
                        <a:rPr lang="en-US" sz="950" b="1" dirty="0" smtClean="0">
                          <a:solidFill>
                            <a:srgbClr val="C00000"/>
                          </a:solidFill>
                        </a:rPr>
                        <a:t>Meaningful </a:t>
                      </a:r>
                      <a:r>
                        <a:rPr lang="en-US" sz="950" b="0" dirty="0" smtClean="0">
                          <a:solidFill>
                            <a:schemeClr val="tx1"/>
                          </a:solidFill>
                        </a:rPr>
                        <a:t>Topic Sentence</a:t>
                      </a:r>
                      <a:r>
                        <a:rPr lang="en-US" sz="950" b="0" baseline="0" dirty="0" smtClean="0">
                          <a:solidFill>
                            <a:schemeClr val="tx1"/>
                          </a:solidFill>
                        </a:rPr>
                        <a:t> </a:t>
                      </a:r>
                      <a:r>
                        <a:rPr lang="en-US" sz="950" b="0" dirty="0" smtClean="0">
                          <a:solidFill>
                            <a:schemeClr val="tx1"/>
                          </a:solidFill>
                        </a:rPr>
                        <a:t>(Teacher</a:t>
                      </a:r>
                      <a:r>
                        <a:rPr lang="en-US" sz="950" b="0" baseline="0" dirty="0" smtClean="0">
                          <a:solidFill>
                            <a:schemeClr val="tx1"/>
                          </a:solidFill>
                        </a:rPr>
                        <a:t> Model)</a:t>
                      </a:r>
                      <a:endParaRPr lang="en-US" sz="950"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Not Applicable to Grade Two (see Field Notes)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7469">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record the final</a:t>
                      </a:r>
                      <a:r>
                        <a:rPr lang="en-US" sz="1000" baseline="0" dirty="0" smtClean="0"/>
                        <a:t> class version of the Topic .</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23701">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smtClean="0"/>
                        <a:t>From</a:t>
                      </a:r>
                      <a:r>
                        <a:rPr lang="en-US" sz="1000" b="1" baseline="0" dirty="0" smtClean="0"/>
                        <a:t> the Field</a:t>
                      </a:r>
                      <a:r>
                        <a:rPr lang="en-US" sz="1000" baseline="0" dirty="0" smtClean="0"/>
                        <a:t>…This lesson is very teacher-directed, using modeling and think alouds.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Writing a </a:t>
                      </a:r>
                      <a:r>
                        <a:rPr kumimoji="0" lang="en-US" sz="1000" b="1" i="1" u="none" strike="noStrike" kern="1200" cap="none" spc="0" normalizeH="0" baseline="0" noProof="0" dirty="0" smtClean="0">
                          <a:ln>
                            <a:noFill/>
                          </a:ln>
                          <a:solidFill>
                            <a:schemeClr val="tx1"/>
                          </a:solidFill>
                          <a:effectLst/>
                          <a:uLnTx/>
                          <a:uFillTx/>
                          <a:latin typeface="+mn-lt"/>
                          <a:ea typeface="+mn-ea"/>
                          <a:cs typeface="+mn-cs"/>
                        </a:rPr>
                        <a:t>meaningful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sentence, may or may not be appropriate for all  second grade students. It would be helpful to pre-teach how to take “thinking notes” as determined by the teacher (i.e.. simplified Cornell notes, etc.)</a:t>
                      </a:r>
                      <a:endParaRPr lang="en-US" sz="1000" baseline="0" dirty="0" smtClean="0"/>
                    </a:p>
                    <a:p>
                      <a:r>
                        <a:rPr lang="en-US" sz="1000" baseline="0" dirty="0" smtClean="0"/>
                        <a:t>Note:  The introduction consists of three parts to identify when reading:  What is the Topic,  What is the Topic Sentence and What is the Bridge, however</a:t>
                      </a:r>
                      <a:r>
                        <a:rPr lang="en-US" sz="1000" b="1" i="1" baseline="0" dirty="0" smtClean="0"/>
                        <a:t>; when writing </a:t>
                      </a:r>
                      <a:r>
                        <a:rPr lang="en-US" sz="1000" baseline="0" dirty="0" smtClean="0"/>
                        <a:t>students identify the Topic of their own writing piece and then </a:t>
                      </a:r>
                      <a:r>
                        <a:rPr lang="en-US" sz="1000" b="1" baseline="0" dirty="0" smtClean="0"/>
                        <a:t>write</a:t>
                      </a:r>
                      <a:r>
                        <a:rPr lang="en-US" sz="1000" baseline="0" dirty="0" smtClean="0"/>
                        <a:t> the Topic Sentence and Bridge sections (hook and background knowledge - the three written parts).</a:t>
                      </a:r>
                      <a:endParaRPr lang="en-US"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30</a:t>
            </a:fld>
            <a:endParaRPr lang="en-US" dirty="0"/>
          </a:p>
        </p:txBody>
      </p:sp>
    </p:spTree>
    <p:extLst>
      <p:ext uri="{BB962C8B-B14F-4D97-AF65-F5344CB8AC3E}">
        <p14:creationId xmlns:p14="http://schemas.microsoft.com/office/powerpoint/2010/main" val="302324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31</a:t>
            </a:fld>
            <a:endParaRPr lang="en-US" dirty="0"/>
          </a:p>
        </p:txBody>
      </p:sp>
      <p:sp>
        <p:nvSpPr>
          <p:cNvPr id="6" name="Date Placeholder 5"/>
          <p:cNvSpPr>
            <a:spLocks noGrp="1"/>
          </p:cNvSpPr>
          <p:nvPr>
            <p:ph type="dt" sz="half" idx="10"/>
          </p:nvPr>
        </p:nvSpPr>
        <p:spPr/>
        <p:txBody>
          <a:bodyPr/>
          <a:lstStyle/>
          <a:p>
            <a:r>
              <a:rPr lang="en-US" smtClean="0"/>
              <a:t>10-3-16</a:t>
            </a:r>
            <a:endParaRPr lang="en-US" dirty="0"/>
          </a:p>
        </p:txBody>
      </p:sp>
      <p:sp>
        <p:nvSpPr>
          <p:cNvPr id="7" name="TextBox 6"/>
          <p:cNvSpPr txBox="1"/>
          <p:nvPr/>
        </p:nvSpPr>
        <p:spPr>
          <a:xfrm>
            <a:off x="415910" y="616946"/>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31453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566581"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062339187"/>
              </p:ext>
            </p:extLst>
          </p:nvPr>
        </p:nvGraphicFramePr>
        <p:xfrm>
          <a:off x="95414" y="911300"/>
          <a:ext cx="7590708" cy="7963086"/>
        </p:xfrm>
        <a:graphic>
          <a:graphicData uri="http://schemas.openxmlformats.org/drawingml/2006/table">
            <a:tbl>
              <a:tblPr firstRow="1" bandRow="1">
                <a:noFill/>
              </a:tblPr>
              <a:tblGrid>
                <a:gridCol w="464102"/>
                <a:gridCol w="1782809"/>
                <a:gridCol w="696770"/>
                <a:gridCol w="2725978"/>
                <a:gridCol w="1921049"/>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Background Knowledge to explain why the Topic Sentence is important.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Write the Background Knowledge                                                          in the Bridge</a:t>
                      </a:r>
                    </a:p>
                    <a:p>
                      <a:pPr marL="0" marR="0" lvl="0" indent="0" algn="l" rtl="0">
                        <a:spcBef>
                          <a:spcPts val="0"/>
                        </a:spcBef>
                        <a:buSzPct val="25000"/>
                        <a:buNone/>
                      </a:pPr>
                      <a:r>
                        <a:rPr lang="en-US" sz="1300" b="1" u="none" strike="noStrike" cap="none" baseline="0" dirty="0" smtClean="0"/>
                        <a:t>Lesson 7</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r>
              <a:tr h="617612">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L.1, L.4, L.5</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background knowledge for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makes a good Topic Sentence?”  ( introduction bookmark – IVF model)</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 meaningful sentence?”  (has context clues to explain the underlined Topic (or word(s)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5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Preparing to write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for the introduction of the draft ____, adding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context clues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make it more meaningful.”</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introduction also needs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to help the reader understand what the text will be about, explains why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idea is important, fills in gaps of knowledge the reader may have about the topic by defining or describing more about it).</a:t>
                      </a:r>
                    </a:p>
                    <a:p>
                      <a:pPr marL="287338"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use definitions and descriptions of the Topic Tally words that tell why ___or how (Topic Sentence) is important.”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7300">
                <a:tc rowSpan="15">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4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column is completed). “We can define and describe each word on our Topic Tally Chart to give us more ideas about what Background Knowledge we could add to the Bridge.”</a:t>
                      </a:r>
                    </a:p>
                    <a:p>
                      <a:pPr marL="112713"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 ask  the following question (record all responses on the chart). </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define/describe _____ (Topic Word) that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refers to how its used in the text?”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Do one example for the students before completing the chart – start connecting more to the reference of the text.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327">
                <a:tc vMerge="1">
                  <a:txBody>
                    <a:bodyPr/>
                    <a:lstStyle/>
                    <a:p>
                      <a:endParaRPr lang="en-US"/>
                    </a:p>
                  </a:txBody>
                  <a:tcPr/>
                </a:tc>
                <a:tc gridSpan="4">
                  <a:txBody>
                    <a:bodyPr/>
                    <a:lstStyle/>
                    <a:p>
                      <a:pPr marL="0" marR="0" algn="ctr">
                        <a:lnSpc>
                          <a:spcPct val="107000"/>
                        </a:lnSpc>
                        <a:spcBef>
                          <a:spcPts val="0"/>
                        </a:spcBef>
                        <a:spcAft>
                          <a:spcPts val="800"/>
                        </a:spcAft>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lang="en-US" sz="1200" dirty="0" smtClean="0">
                          <a:solidFill>
                            <a:srgbClr val="000000"/>
                          </a:solidFill>
                          <a:effectLst/>
                          <a:highlight>
                            <a:srgbClr val="FFFF00"/>
                          </a:highlight>
                          <a:latin typeface="Calibri" panose="020F0502020204030204" pitchFamily="34" charset="0"/>
                          <a:ea typeface="+mn-ea"/>
                          <a:cs typeface="+mn-cs"/>
                        </a:rPr>
                        <a:t>The </a:t>
                      </a:r>
                      <a:r>
                        <a:rPr lang="en-US" sz="1200" b="1" i="1" u="sng" dirty="0" smtClean="0">
                          <a:solidFill>
                            <a:srgbClr val="000000"/>
                          </a:solidFill>
                          <a:effectLst/>
                          <a:highlight>
                            <a:srgbClr val="FFFF00"/>
                          </a:highlight>
                          <a:latin typeface="Calibri" panose="020F0502020204030204" pitchFamily="34" charset="0"/>
                          <a:ea typeface="+mn-ea"/>
                          <a:cs typeface="+mn-cs"/>
                        </a:rPr>
                        <a:t>Leaning Tower of Pisa</a:t>
                      </a:r>
                      <a:r>
                        <a:rPr lang="en-US" sz="1200" b="1" i="1" dirty="0" smtClean="0">
                          <a:solidFill>
                            <a:srgbClr val="000000"/>
                          </a:solidFill>
                          <a:effectLst/>
                          <a:highlight>
                            <a:srgbClr val="FFFF00"/>
                          </a:highlight>
                          <a:latin typeface="Calibri" panose="020F0502020204030204" pitchFamily="34" charset="0"/>
                          <a:ea typeface="+mn-ea"/>
                          <a:cs typeface="+mn-cs"/>
                        </a:rPr>
                        <a:t>, </a:t>
                      </a:r>
                      <a:r>
                        <a:rPr lang="en-US" sz="1200" b="1" dirty="0" smtClean="0">
                          <a:solidFill>
                            <a:srgbClr val="C00000"/>
                          </a:solidFill>
                          <a:effectLst/>
                          <a:highlight>
                            <a:srgbClr val="FFFF00"/>
                          </a:highlight>
                          <a:latin typeface="Calibri" panose="020F0502020204030204" pitchFamily="34" charset="0"/>
                          <a:ea typeface="+mn-ea"/>
                          <a:cs typeface="+mn-cs"/>
                        </a:rPr>
                        <a:t>an old building in Italy</a:t>
                      </a:r>
                      <a:r>
                        <a:rPr lang="en-US" sz="1200" b="1" dirty="0" smtClean="0">
                          <a:solidFill>
                            <a:srgbClr val="000000"/>
                          </a:solidFill>
                          <a:effectLst/>
                          <a:highlight>
                            <a:srgbClr val="FFFF00"/>
                          </a:highlight>
                          <a:latin typeface="Calibri" panose="020F0502020204030204" pitchFamily="34" charset="0"/>
                          <a:ea typeface="+mn-ea"/>
                          <a:cs typeface="+mn-cs"/>
                        </a:rPr>
                        <a:t>, </a:t>
                      </a:r>
                      <a:r>
                        <a:rPr lang="en-US" sz="1200" dirty="0" smtClean="0">
                          <a:solidFill>
                            <a:srgbClr val="000000"/>
                          </a:solidFill>
                          <a:effectLst/>
                          <a:highlight>
                            <a:srgbClr val="FFFF00"/>
                          </a:highlight>
                          <a:latin typeface="Calibri" panose="020F0502020204030204" pitchFamily="34" charset="0"/>
                          <a:ea typeface="+mn-ea"/>
                          <a:cs typeface="+mn-cs"/>
                        </a:rPr>
                        <a:t>could topple if it tilts too far.</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2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Tower+Building+It+Landmark = 29</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900" b="1" i="1" dirty="0" smtClean="0"/>
                        <a:t>  </a:t>
                      </a:r>
                      <a:r>
                        <a:rPr lang="en-US" sz="900" b="0" i="0" dirty="0" smtClean="0"/>
                        <a:t>The Tower of Pisa is a tall structure</a:t>
                      </a:r>
                      <a:r>
                        <a:rPr lang="en-US" sz="900" b="0" i="0" baseline="0" dirty="0" smtClean="0"/>
                        <a:t> that is easily seen.</a:t>
                      </a:r>
                      <a:endParaRPr lang="en-US" sz="900" b="0" i="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b="1" i="1" dirty="0" smtClean="0"/>
                        <a:t>  </a:t>
                      </a:r>
                      <a:r>
                        <a:rPr lang="en-US" sz="900" b="0" i="0" dirty="0" smtClean="0"/>
                        <a:t>tall</a:t>
                      </a:r>
                      <a:r>
                        <a:rPr lang="en-US" sz="900" b="0" i="0" baseline="0" dirty="0" smtClean="0"/>
                        <a:t>  narrow    visible    clear</a:t>
                      </a:r>
                      <a:endParaRPr lang="en-US" sz="900" b="0" i="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indent="0"/>
                      <a:r>
                        <a:rPr lang="en-US" sz="900" b="0" dirty="0" smtClean="0"/>
                        <a:t>Engineers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Engineers design or build things like the Leaning Tower of Pisa.</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Scientists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A person who has expert knowledge about science.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skilled  knowledgeable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Soil+clay+sand=5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There are different kinds of soil like clay and sand under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gritty   soft</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 + lean+slant = 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a:t>
                      </a:r>
                      <a:r>
                        <a:rPr lang="en-US" sz="900" baseline="0" dirty="0" smtClean="0"/>
                        <a:t> tower was leaning – that is like slanting or tilting to the side.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 - 7</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position to the left or right of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 + they = 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Someone that works is a worker.  Workers</a:t>
                      </a:r>
                      <a:r>
                        <a:rPr lang="en-US" sz="900" baseline="0" dirty="0" smtClean="0"/>
                        <a:t> helped fix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Heavy means it weighs a lot!  The tower weighed a lot.</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weighty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 = 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thick</a:t>
                      </a:r>
                      <a:r>
                        <a:rPr lang="en-US" sz="900" baseline="0" dirty="0" smtClean="0"/>
                        <a:t> rope is a cable.  Cable ropes are made of wire sometimes.</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stiff     thick     steely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 soil beneath the tower was very soft or squishy.</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soft   squishy  mushy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When soil is soft then heavy things can sink deep into the soil.</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Timber+topple-tip over - 3</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900" dirty="0" smtClean="0"/>
                        <a:t>  Timber is a</a:t>
                      </a:r>
                      <a:r>
                        <a:rPr lang="en-US" sz="900" baseline="0" dirty="0" smtClean="0"/>
                        <a:t> word used to say something is falling, or toppling over.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r>
              <a:tr h="669383">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______________(Topic Sentence) is important?  Explain.”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15"/>
          <p:cNvPicPr>
            <a:picLocks noChangeAspect="1"/>
          </p:cNvPicPr>
          <p:nvPr/>
        </p:nvPicPr>
        <p:blipFill rotWithShape="1">
          <a:blip r:embed="rId5"/>
          <a:srcRect l="23375" t="43778" r="67058" b="37259"/>
          <a:stretch/>
        </p:blipFill>
        <p:spPr>
          <a:xfrm>
            <a:off x="5574852" y="1137379"/>
            <a:ext cx="2032421" cy="1068664"/>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32</a:t>
            </a:fld>
            <a:endParaRPr lang="en-US" dirty="0"/>
          </a:p>
        </p:txBody>
      </p:sp>
      <p:sp>
        <p:nvSpPr>
          <p:cNvPr id="4" name="Date Placeholder 3"/>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148236481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3798989" y="-70010"/>
            <a:ext cx="1107255" cy="1103926"/>
            <a:chOff x="3352049" y="-63646"/>
            <a:chExt cx="976990" cy="1003569"/>
          </a:xfrm>
        </p:grpSpPr>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468150003"/>
              </p:ext>
            </p:extLst>
          </p:nvPr>
        </p:nvGraphicFramePr>
        <p:xfrm>
          <a:off x="114106" y="940359"/>
          <a:ext cx="7595340" cy="6621780"/>
        </p:xfrm>
        <a:graphic>
          <a:graphicData uri="http://schemas.openxmlformats.org/drawingml/2006/table">
            <a:tbl>
              <a:tblPr firstRow="1" bandRow="1">
                <a:noFill/>
              </a:tblPr>
              <a:tblGrid>
                <a:gridCol w="464102"/>
                <a:gridCol w="2970789"/>
                <a:gridCol w="371925"/>
                <a:gridCol w="3788524"/>
              </a:tblGrid>
              <a:tr h="2028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4and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2900" marR="0" lvl="0" indent="-17145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“Before we write an introduction for the text, let’s do a little more research about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Research means learning more about a topic from a different source.  We are  going to read the student’s notes she wrote after researching more about the topic.”</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Read with or to your student’s notes of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5</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notes about The Leaning Tower of Pisa,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TBEAR note-taking chart of what you would include as Background Knowledge in the introduction.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important information you would add 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(Write their ideas on the board and discuss what information they felt was important &amp; why.)</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the Background Knowledge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of the Bridge</a:t>
                      </a:r>
                    </a:p>
                    <a:p>
                      <a:pPr marL="169863" marR="0" lvl="0" indent="0" algn="l" defTabSz="914400" rtl="0" eaLnBrk="1" fontAlgn="auto" latinLnBrk="0" hangingPunct="1">
                        <a:lnSpc>
                          <a:spcPct val="100000"/>
                        </a:lnSpc>
                        <a:spcBef>
                          <a:spcPts val="0"/>
                        </a:spcBef>
                        <a:spcAft>
                          <a:spcPts val="0"/>
                        </a:spcAft>
                        <a:buClr>
                          <a:prstClr val="black"/>
                        </a:buClr>
                        <a:buSzPct val="150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“I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am going to model writing the background knowledge sentence(s) of the introduction using your ideas.  We have already written the Topic Sentence _____.”</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Activity: Model the entire process of checking your writing, asking yourself (Think Aloud) questions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Introduction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section of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you write.  As students progress have them do this with you.</a:t>
                      </a:r>
                      <a:r>
                        <a:rPr kumimoji="0" lang="en-US" sz="9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enough information to  help the reader know what the text will be about?”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grpSp>
        <p:nvGrpSpPr>
          <p:cNvPr id="17" name="Group 16"/>
          <p:cNvGrpSpPr/>
          <p:nvPr/>
        </p:nvGrpSpPr>
        <p:grpSpPr>
          <a:xfrm rot="20713203">
            <a:off x="359799" y="4599232"/>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10-3-16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33</a:t>
            </a:fld>
            <a:endParaRPr lang="en-US" dirty="0"/>
          </a:p>
        </p:txBody>
      </p:sp>
      <p:sp>
        <p:nvSpPr>
          <p:cNvPr id="20" name="TextBox 19"/>
          <p:cNvSpPr txBox="1"/>
          <p:nvPr/>
        </p:nvSpPr>
        <p:spPr>
          <a:xfrm>
            <a:off x="718152" y="373589"/>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Tree>
    <p:extLst>
      <p:ext uri="{BB962C8B-B14F-4D97-AF65-F5344CB8AC3E}">
        <p14:creationId xmlns:p14="http://schemas.microsoft.com/office/powerpoint/2010/main" val="2874839433"/>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34</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719148"/>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085" y="895571"/>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sz="1600" b="1" i="1"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3798989" y="693785"/>
            <a:ext cx="1107255" cy="1103926"/>
            <a:chOff x="3352049" y="-63646"/>
            <a:chExt cx="976990" cy="1003569"/>
          </a:xfrm>
        </p:grpSpPr>
        <p:grpSp>
          <p:nvGrpSpPr>
            <p:cNvPr id="9" name="Shape 101"/>
            <p:cNvGrpSpPr/>
            <p:nvPr/>
          </p:nvGrpSpPr>
          <p:grpSpPr>
            <a:xfrm>
              <a:off x="3352049" y="-40588"/>
              <a:ext cx="888053" cy="980511"/>
              <a:chOff x="2247160" y="761352"/>
              <a:chExt cx="1806092" cy="2228923"/>
            </a:xfrm>
          </p:grpSpPr>
          <p:pic>
            <p:nvPicPr>
              <p:cNvPr id="11" name="Shape 102"/>
              <p:cNvPicPr preferRelativeResize="0"/>
              <p:nvPr/>
            </p:nvPicPr>
            <p:blipFill rotWithShape="1">
              <a:blip r:embed="rId3">
                <a:alphaModFix/>
              </a:blip>
              <a:srcRect/>
              <a:stretch/>
            </p:blipFill>
            <p:spPr>
              <a:xfrm>
                <a:off x="2247160" y="924203"/>
                <a:ext cx="1806092" cy="2066072"/>
              </a:xfrm>
              <a:prstGeom prst="rect">
                <a:avLst/>
              </a:prstGeom>
              <a:noFill/>
              <a:ln>
                <a:noFill/>
              </a:ln>
            </p:spPr>
          </p:pic>
          <p:sp>
            <p:nvSpPr>
              <p:cNvPr id="12"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0" name="Rectangle 9"/>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sp>
        <p:nvSpPr>
          <p:cNvPr id="13" name="TextBox 12"/>
          <p:cNvSpPr txBox="1"/>
          <p:nvPr/>
        </p:nvSpPr>
        <p:spPr>
          <a:xfrm>
            <a:off x="718152" y="1137384"/>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14" name="Right Arrow 13"/>
          <p:cNvSpPr/>
          <p:nvPr/>
        </p:nvSpPr>
        <p:spPr>
          <a:xfrm>
            <a:off x="6798833" y="1462038"/>
            <a:ext cx="820980" cy="23767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r>
              <a:rPr lang="en-US" smtClean="0"/>
              <a:t>10-3-16</a:t>
            </a:r>
            <a:endParaRPr lang="en-US" dirty="0"/>
          </a:p>
        </p:txBody>
      </p:sp>
      <p:sp>
        <p:nvSpPr>
          <p:cNvPr id="16" name="TextBox 15"/>
          <p:cNvSpPr txBox="1"/>
          <p:nvPr/>
        </p:nvSpPr>
        <p:spPr>
          <a:xfrm>
            <a:off x="207909" y="1964724"/>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2669033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5087829"/>
              </p:ext>
            </p:extLst>
          </p:nvPr>
        </p:nvGraphicFramePr>
        <p:xfrm>
          <a:off x="154755" y="134219"/>
          <a:ext cx="7542829" cy="9776460"/>
        </p:xfrm>
        <a:graphic>
          <a:graphicData uri="http://schemas.openxmlformats.org/drawingml/2006/table">
            <a:tbl>
              <a:tblPr firstRow="1" bandRow="1">
                <a:tableStyleId>{5C22544A-7EE6-4342-B048-85BDC9FD1C3A}</a:tableStyleId>
              </a:tblPr>
              <a:tblGrid>
                <a:gridCol w="2616153"/>
                <a:gridCol w="928596"/>
                <a:gridCol w="1903273"/>
                <a:gridCol w="1030778"/>
                <a:gridCol w="1064029"/>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write Background Knowledge for the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for the Bridge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CCSS.ELA-LITERACY.RI.2.3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connection between a series of historical events, scientific ideas or concepts, or steps in technical procedures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identifying information for Background Knowledge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are not expected to be able to write the Background Knowledge independently, but can help the teacher develop an introduction by identifying information to include as Background Knowledge.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information as Background Knowledge to include in a text with no introduction, students need to be able to…</a:t>
                      </a:r>
                    </a:p>
                    <a:p>
                      <a:pPr marL="0" indent="0">
                        <a:buFont typeface="Wingdings" panose="05000000000000000000" pitchFamily="2" charset="2"/>
                        <a:buNone/>
                      </a:pPr>
                      <a:endParaRPr lang="en-US" sz="900" baseline="0" dirty="0" smtClean="0"/>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Understands that background knowledge of an introduction tells more about the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baseline="0" dirty="0" smtClean="0"/>
                        <a:t>identify and suggest relevant information that could be used as Background Knowledge as the teacher models.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suggestions should show that students understand the connections between a series of historical events, scientific ideas, etc.… (RI.2.3) in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8492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baseline="0" dirty="0" smtClean="0"/>
                        <a:t>topic</a:t>
                      </a:r>
                    </a:p>
                    <a:p>
                      <a:pPr marL="112713" indent="-112713">
                        <a:buFont typeface="Arial" panose="020B0604020202020204" pitchFamily="34" charset="0"/>
                        <a:buChar char="•"/>
                      </a:pPr>
                      <a:r>
                        <a:rPr lang="en-US" sz="900" baseline="0" dirty="0" smtClean="0"/>
                        <a:t>topic sentence</a:t>
                      </a:r>
                    </a:p>
                    <a:p>
                      <a:pPr marL="112713" indent="-112713">
                        <a:buFont typeface="Arial" panose="020B0604020202020204" pitchFamily="34" charset="0"/>
                        <a:buChar char="•"/>
                      </a:pPr>
                      <a:r>
                        <a:rPr lang="en-US" sz="900" baseline="0" dirty="0" smtClean="0"/>
                        <a:t>draft</a:t>
                      </a:r>
                    </a:p>
                    <a:p>
                      <a:pPr marL="112713" indent="-112713">
                        <a:buFont typeface="Arial" panose="020B0604020202020204" pitchFamily="34" charset="0"/>
                        <a:buChar char="•"/>
                      </a:pPr>
                      <a:r>
                        <a:rPr lang="en-US" sz="900" baseline="0" dirty="0" smtClean="0"/>
                        <a:t>introduction</a:t>
                      </a:r>
                    </a:p>
                    <a:p>
                      <a:pPr marL="112713" indent="-112713">
                        <a:buFont typeface="Arial" panose="020B0604020202020204" pitchFamily="34" charset="0"/>
                        <a:buChar char="•"/>
                      </a:pPr>
                      <a:r>
                        <a:rPr lang="en-US" sz="900" baseline="0" dirty="0" smtClean="0"/>
                        <a:t>historical </a:t>
                      </a:r>
                    </a:p>
                    <a:p>
                      <a:pPr marL="112713" indent="-112713">
                        <a:buFont typeface="Arial" panose="020B0604020202020204" pitchFamily="34" charset="0"/>
                        <a:buChar char="•"/>
                      </a:pPr>
                      <a:r>
                        <a:rPr lang="en-US" sz="900" baseline="0" dirty="0" smtClean="0"/>
                        <a:t>scientific</a:t>
                      </a:r>
                    </a:p>
                    <a:p>
                      <a:pPr marL="112713" indent="-112713">
                        <a:buFont typeface="Arial" panose="020B0604020202020204" pitchFamily="34" charset="0"/>
                        <a:buChar char="•"/>
                      </a:pPr>
                      <a:r>
                        <a:rPr lang="en-US" sz="900" baseline="0" dirty="0" smtClean="0"/>
                        <a:t>technical</a:t>
                      </a:r>
                    </a:p>
                    <a:p>
                      <a:pPr marL="112713" indent="-112713">
                        <a:buFont typeface="Arial" panose="020B0604020202020204" pitchFamily="34" charset="0"/>
                        <a:buChar char="•"/>
                      </a:pPr>
                      <a:r>
                        <a:rPr lang="en-US" sz="900" baseline="0" dirty="0" smtClean="0"/>
                        <a:t>events</a:t>
                      </a:r>
                    </a:p>
                    <a:p>
                      <a:pPr marL="112713" indent="-112713">
                        <a:buFont typeface="Arial" panose="020B0604020202020204" pitchFamily="34" charset="0"/>
                        <a:buChar char="•"/>
                      </a:pPr>
                      <a:r>
                        <a:rPr lang="en-US" sz="900" baseline="0" dirty="0" smtClean="0"/>
                        <a:t>ideas</a:t>
                      </a:r>
                    </a:p>
                    <a:p>
                      <a:pPr marL="112713" indent="-112713">
                        <a:buFont typeface="Arial" panose="020B0604020202020204" pitchFamily="34" charset="0"/>
                        <a:buChar char="•"/>
                      </a:pPr>
                      <a:r>
                        <a:rPr lang="en-US" sz="900" baseline="0" dirty="0" smtClean="0"/>
                        <a:t>concepts</a:t>
                      </a:r>
                    </a:p>
                    <a:p>
                      <a:pPr marL="112713" indent="-112713">
                        <a:buFont typeface="Arial" panose="020B0604020202020204" pitchFamily="34" charset="0"/>
                        <a:buChar char="•"/>
                      </a:pPr>
                      <a:r>
                        <a:rPr lang="en-US" sz="900" baseline="0" dirty="0" smtClean="0"/>
                        <a:t>procedures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s-ES_tradnl" sz="900" baseline="0" noProof="0" dirty="0" smtClean="0">
                          <a:solidFill>
                            <a:schemeClr val="tx1"/>
                          </a:solidFill>
                        </a:rPr>
                        <a:t>tópico</a:t>
                      </a:r>
                    </a:p>
                    <a:p>
                      <a:pPr marL="112713" indent="-112713">
                        <a:buFont typeface="Arial" panose="020B0604020202020204" pitchFamily="34" charset="0"/>
                        <a:buChar char="•"/>
                      </a:pPr>
                      <a:endParaRPr lang="es-ES_tradnl" sz="900" baseline="0" noProof="0" dirty="0" smtClean="0">
                        <a:solidFill>
                          <a:schemeClr val="tx1"/>
                        </a:solidFill>
                      </a:endParaRPr>
                    </a:p>
                    <a:p>
                      <a:pPr marL="112713" indent="-112713">
                        <a:buFont typeface="Arial" panose="020B0604020202020204" pitchFamily="34" charset="0"/>
                        <a:buChar char="•"/>
                      </a:pPr>
                      <a:endParaRPr lang="es-ES_tradnl" sz="900" baseline="0" noProof="0" dirty="0" smtClean="0">
                        <a:solidFill>
                          <a:schemeClr val="tx1"/>
                        </a:solidFill>
                      </a:endParaRPr>
                    </a:p>
                    <a:p>
                      <a:pPr marL="112713" indent="-112713">
                        <a:buFont typeface="Arial" panose="020B0604020202020204" pitchFamily="34" charset="0"/>
                        <a:buChar char="•"/>
                      </a:pPr>
                      <a:r>
                        <a:rPr lang="es-ES_tradnl" sz="900" baseline="0" noProof="0" dirty="0" smtClean="0">
                          <a:solidFill>
                            <a:schemeClr val="tx1"/>
                          </a:solidFill>
                        </a:rPr>
                        <a:t>introducción</a:t>
                      </a:r>
                    </a:p>
                    <a:p>
                      <a:pPr marL="112713" indent="-112713">
                        <a:buFont typeface="Arial" panose="020B0604020202020204" pitchFamily="34" charset="0"/>
                        <a:buChar char="•"/>
                      </a:pPr>
                      <a:r>
                        <a:rPr lang="es-ES_tradnl" sz="900" baseline="0" noProof="0" dirty="0" smtClean="0">
                          <a:solidFill>
                            <a:schemeClr val="tx1"/>
                          </a:solidFill>
                        </a:rPr>
                        <a:t>histórico</a:t>
                      </a:r>
                    </a:p>
                    <a:p>
                      <a:pPr marL="112713" indent="-112713">
                        <a:buFont typeface="Arial" panose="020B0604020202020204" pitchFamily="34" charset="0"/>
                        <a:buChar char="•"/>
                      </a:pPr>
                      <a:r>
                        <a:rPr lang="es-ES_tradnl" sz="900" baseline="0" noProof="0" dirty="0" smtClean="0">
                          <a:solidFill>
                            <a:schemeClr val="tx1"/>
                          </a:solidFill>
                        </a:rPr>
                        <a:t>científico</a:t>
                      </a:r>
                    </a:p>
                    <a:p>
                      <a:pPr marL="112713" indent="-112713">
                        <a:buFont typeface="Arial" panose="020B0604020202020204" pitchFamily="34" charset="0"/>
                        <a:buChar char="•"/>
                      </a:pPr>
                      <a:r>
                        <a:rPr lang="es-ES_tradnl" sz="900" baseline="0" noProof="0" dirty="0" smtClean="0">
                          <a:solidFill>
                            <a:schemeClr val="tx1"/>
                          </a:solidFill>
                        </a:rPr>
                        <a:t>técnica</a:t>
                      </a:r>
                    </a:p>
                    <a:p>
                      <a:pPr marL="112713" indent="-112713">
                        <a:buFont typeface="Arial" panose="020B0604020202020204" pitchFamily="34" charset="0"/>
                        <a:buChar char="•"/>
                      </a:pPr>
                      <a:r>
                        <a:rPr lang="es-ES_tradnl" sz="900" baseline="0" noProof="0" dirty="0" smtClean="0">
                          <a:solidFill>
                            <a:schemeClr val="tx1"/>
                          </a:solidFill>
                        </a:rPr>
                        <a:t>eventos</a:t>
                      </a:r>
                    </a:p>
                    <a:p>
                      <a:pPr marL="112713" indent="-112713">
                        <a:buFont typeface="Arial" panose="020B0604020202020204" pitchFamily="34" charset="0"/>
                        <a:buChar char="•"/>
                      </a:pPr>
                      <a:r>
                        <a:rPr lang="es-ES_tradnl" sz="900" baseline="0" noProof="0" dirty="0" smtClean="0">
                          <a:solidFill>
                            <a:schemeClr val="tx1"/>
                          </a:solidFill>
                        </a:rPr>
                        <a:t>ideas</a:t>
                      </a:r>
                    </a:p>
                    <a:p>
                      <a:pPr marL="112713" indent="-112713">
                        <a:buFont typeface="Arial" panose="020B0604020202020204" pitchFamily="34" charset="0"/>
                        <a:buChar char="•"/>
                      </a:pPr>
                      <a:r>
                        <a:rPr lang="es-ES_tradnl" sz="900" baseline="0" noProof="0" dirty="0" smtClean="0">
                          <a:solidFill>
                            <a:schemeClr val="tx1"/>
                          </a:solidFill>
                        </a:rPr>
                        <a:t>conceptos</a:t>
                      </a:r>
                    </a:p>
                    <a:p>
                      <a:pPr marL="112713" indent="-112713">
                        <a:buFont typeface="Arial" panose="020B0604020202020204" pitchFamily="34" charset="0"/>
                        <a:buChar char="•"/>
                      </a:pPr>
                      <a:r>
                        <a:rPr lang="es-ES_tradnl" sz="900" baseline="0" noProof="0" dirty="0" smtClean="0">
                          <a:solidFill>
                            <a:schemeClr val="tx1"/>
                          </a:solidFill>
                        </a:rPr>
                        <a:t>procedimientos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3057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CCSS.ELA-LITERACY.W.2.2a-b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writing to demonstrate the purpose of Background Knowledge </a:t>
                      </a:r>
                      <a:endParaRPr kumimoji="0" lang="en-US" sz="9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can practice writing Background Knowledge.</a:t>
                      </a:r>
                      <a:endParaRPr kumimoji="0" lang="en-US" sz="900" b="0"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Background Knowledge for a text with no introduction, students need to be able to…</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6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find facts and definitions  from previous class notes or conversations, that support 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the ability to use facts and definitions to write the Background Knowledge (part of the bridge) in a text – with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that Background Knowledge should support the Topic Sentence and tell more about it.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one or two sentences explaining why the Background Knowledge they suggested is relevant (i.e., “The information about _____ and ______ help the reader understand more about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topic sentence</a:t>
                      </a:r>
                    </a:p>
                    <a:p>
                      <a:pPr marL="171450" indent="-171450">
                        <a:buFont typeface="Arial" panose="020B0604020202020204" pitchFamily="34" charset="0"/>
                        <a:buChar char="•"/>
                      </a:pPr>
                      <a:r>
                        <a:rPr lang="en-US" sz="900" dirty="0" smtClean="0"/>
                        <a:t>describe</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definitions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describir</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definiciones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1015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 L.2.1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grammar and usage when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helping students share/verbalize background knowledge they know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write or speak about the Background Knowledge of a topic, they need to be able to…</a:t>
                      </a:r>
                      <a:endParaRPr kumimoji="0" lang="en-US" sz="900" b="0" i="0" u="none" strike="noStrike" kern="1200" cap="none" spc="0" normalizeH="0" baseline="0" noProof="0" dirty="0" smtClean="0">
                        <a:ln>
                          <a:noFill/>
                        </a:ln>
                        <a:solidFill>
                          <a:schemeClr val="dk1"/>
                        </a:solidFill>
                        <a:effectLst/>
                        <a:uLnTx/>
                        <a:uFillTx/>
                        <a:latin typeface="+mn-lt"/>
                        <a:ea typeface="+mn-ea"/>
                        <a:cs typeface="+mn-cs"/>
                      </a:endParaRPr>
                    </a:p>
                    <a:p>
                      <a:pPr marL="0" indent="0">
                        <a:buFont typeface="Wingdings" panose="05000000000000000000" pitchFamily="2" charset="2"/>
                        <a:buNone/>
                      </a:pPr>
                      <a:endParaRPr lang="en-US" sz="60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speak and write complete thoughts about the topic (using key details from the 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appropriate adjectives, collective nouns, irregular plural nouns, reflexive pronouns.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appropriate verb tenses.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produce, expand, and/or rearrange complete, simple and compound sentences.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produce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expand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rearrange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sentence (complete, simple, compound)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parts of speech</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producir</a:t>
                      </a:r>
                    </a:p>
                    <a:p>
                      <a:pPr marL="171450" indent="-171450">
                        <a:buFont typeface="Arial" panose="020B0604020202020204" pitchFamily="34" charset="0"/>
                        <a:buChar char="•"/>
                      </a:pPr>
                      <a:r>
                        <a:rPr lang="es-ES_tradnl" sz="900" noProof="0" dirty="0" smtClean="0">
                          <a:solidFill>
                            <a:schemeClr val="tx1"/>
                          </a:solidFill>
                        </a:rPr>
                        <a:t>expandir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CCSS.ELA-LITERACY.L.2.4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(read entire standard)</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words and phrases based on grade 2 reading and content, choosing flexibly from an array of strategies.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determining meaning of words or phrases used as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write or speak about Background Knowledge they need to be able to…</a:t>
                      </a:r>
                      <a:endParaRPr kumimoji="0" lang="en-US" sz="900" b="1" i="1"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unknown words.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that the same words or phrases can have multiple meanings.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to determine meaning as a strategy.</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select precise vocabulary that tells what the reader will learn in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multiple meaning</a:t>
                      </a:r>
                    </a:p>
                    <a:p>
                      <a:pPr marL="171450" indent="-171450">
                        <a:buFont typeface="Arial" panose="020B0604020202020204" pitchFamily="34" charset="0"/>
                        <a:buChar char="•"/>
                      </a:pPr>
                      <a:r>
                        <a:rPr lang="en-US" sz="900" dirty="0" smtClean="0"/>
                        <a:t>words</a:t>
                      </a:r>
                    </a:p>
                    <a:p>
                      <a:pPr marL="171450" indent="-171450">
                        <a:buFont typeface="Arial" panose="020B0604020202020204" pitchFamily="34" charset="0"/>
                        <a:buChar char="•"/>
                      </a:pPr>
                      <a:r>
                        <a:rPr lang="en-US" sz="900" dirty="0" smtClean="0"/>
                        <a:t>phrases</a:t>
                      </a:r>
                    </a:p>
                    <a:p>
                      <a:pPr marL="171450" indent="-171450">
                        <a:buFont typeface="Arial" panose="020B0604020202020204" pitchFamily="34" charset="0"/>
                        <a:buChar char="•"/>
                      </a:pPr>
                      <a:r>
                        <a:rPr lang="en-US" sz="900" dirty="0" smtClean="0"/>
                        <a:t>clarify</a:t>
                      </a:r>
                    </a:p>
                    <a:p>
                      <a:pPr marL="171450" indent="-171450">
                        <a:buFont typeface="Arial" panose="020B0604020202020204" pitchFamily="34" charset="0"/>
                        <a:buChar char="•"/>
                      </a:pPr>
                      <a:r>
                        <a:rPr lang="en-US" sz="900" dirty="0" smtClean="0"/>
                        <a:t>unknown</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r>
                        <a:rPr lang="en-US" sz="900" dirty="0" smtClean="0"/>
                        <a:t>precise </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contexto</a:t>
                      </a:r>
                    </a:p>
                    <a:p>
                      <a:pPr marL="171450" indent="-171450">
                        <a:buFont typeface="Arial" panose="020B0604020202020204" pitchFamily="34" charset="0"/>
                        <a:buChar char="•"/>
                      </a:pPr>
                      <a:r>
                        <a:rPr lang="es-ES_tradnl" sz="900" noProof="0" dirty="0" smtClean="0">
                          <a:solidFill>
                            <a:schemeClr val="tx1"/>
                          </a:solidFill>
                        </a:rPr>
                        <a:t>múltiples _</a:t>
                      </a:r>
                    </a:p>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frases</a:t>
                      </a:r>
                    </a:p>
                    <a:p>
                      <a:pPr marL="171450" indent="-171450">
                        <a:buFont typeface="Arial" panose="020B0604020202020204" pitchFamily="34" charset="0"/>
                        <a:buChar char="•"/>
                      </a:pPr>
                      <a:r>
                        <a:rPr lang="es-ES_tradnl" sz="900" noProof="0" dirty="0" smtClean="0">
                          <a:solidFill>
                            <a:schemeClr val="tx1"/>
                          </a:solidFill>
                        </a:rPr>
                        <a:t>clarificar-aclarar</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preciso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91664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CCSS.ELA-LITERACY.L.2.5 </a:t>
                      </a: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 </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understanding of word relationships and nuances in word meanings.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exploring words relationships-nuances in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lang="en-US" sz="900" b="1" i="1" dirty="0" smtClean="0">
                          <a:solidFill>
                            <a:schemeClr val="tx1"/>
                          </a:solidFill>
                        </a:rPr>
                        <a:t>When writing the background knowledge, students will demonstrate</a:t>
                      </a:r>
                      <a:r>
                        <a:rPr lang="en-US" sz="900" b="1" i="1" baseline="0" dirty="0" smtClean="0">
                          <a:solidFill>
                            <a:schemeClr val="tx1"/>
                          </a:solidFill>
                        </a:rPr>
                        <a:t> their understanding by…</a:t>
                      </a:r>
                    </a:p>
                    <a:p>
                      <a:pPr marL="0" indent="0">
                        <a:buFont typeface="Wingdings" panose="05000000000000000000" pitchFamily="2" charset="2"/>
                        <a:buNone/>
                      </a:pPr>
                      <a:endParaRPr lang="en-US" sz="600" b="1" i="1" baseline="0" dirty="0" smtClean="0">
                        <a:solidFill>
                          <a:schemeClr val="tx1"/>
                        </a:solidFill>
                      </a:endParaRPr>
                    </a:p>
                    <a:p>
                      <a:pPr marL="171450" indent="-171450">
                        <a:buFont typeface="Wingdings" panose="05000000000000000000" pitchFamily="2" charset="2"/>
                        <a:buChar char="q"/>
                      </a:pPr>
                      <a:r>
                        <a:rPr lang="en-US" sz="900" baseline="0" dirty="0" smtClean="0">
                          <a:solidFill>
                            <a:schemeClr val="tx1"/>
                          </a:solidFill>
                        </a:rPr>
                        <a:t>making connections between words and their uses that clarify background knowledge.</a:t>
                      </a:r>
                    </a:p>
                    <a:p>
                      <a:pPr marL="171450" indent="-171450">
                        <a:buFont typeface="Wingdings" panose="05000000000000000000" pitchFamily="2" charset="2"/>
                        <a:buChar char="q"/>
                      </a:pPr>
                      <a:r>
                        <a:rPr lang="en-US" sz="900" baseline="0" dirty="0" smtClean="0">
                          <a:solidFill>
                            <a:schemeClr val="tx1"/>
                          </a:solidFill>
                        </a:rPr>
                        <a:t>Understanding that  the shades of meaning between closely related words enhance word choice.</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connections</a:t>
                      </a:r>
                    </a:p>
                    <a:p>
                      <a:pPr marL="171450" indent="-171450">
                        <a:buFont typeface="Arial" panose="020B0604020202020204" pitchFamily="34" charset="0"/>
                        <a:buChar char="•"/>
                      </a:pPr>
                      <a:r>
                        <a:rPr lang="en-US" sz="900" dirty="0" smtClean="0"/>
                        <a:t>clarify</a:t>
                      </a:r>
                    </a:p>
                    <a:p>
                      <a:pPr marL="171450" indent="-171450">
                        <a:buFont typeface="Arial" panose="020B0604020202020204" pitchFamily="34" charset="0"/>
                        <a:buChar char="•"/>
                      </a:pPr>
                      <a:r>
                        <a:rPr lang="en-US" sz="900" dirty="0" smtClean="0"/>
                        <a:t>shades of meaning</a:t>
                      </a:r>
                    </a:p>
                    <a:p>
                      <a:pPr marL="171450" indent="-171450">
                        <a:buFont typeface="Arial" panose="020B0604020202020204" pitchFamily="34" charset="0"/>
                        <a:buChar char="•"/>
                      </a:pPr>
                      <a:r>
                        <a:rPr lang="en-US" sz="900" dirty="0" smtClean="0"/>
                        <a:t>word choice</a:t>
                      </a:r>
                    </a:p>
                    <a:p>
                      <a:pPr marL="171450" indent="-171450">
                        <a:buFont typeface="Arial" panose="020B0604020202020204" pitchFamily="34" charset="0"/>
                        <a:buChar char="•"/>
                      </a:pPr>
                      <a:r>
                        <a:rPr lang="en-US" sz="900" dirty="0" smtClean="0"/>
                        <a:t>background knowledge</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conexiones</a:t>
                      </a:r>
                    </a:p>
                    <a:p>
                      <a:pPr marL="171450" indent="-171450">
                        <a:buFont typeface="Arial" panose="020B0604020202020204" pitchFamily="34" charset="0"/>
                        <a:buChar char="•"/>
                      </a:pPr>
                      <a:r>
                        <a:rPr lang="es-ES_tradnl" sz="900" noProof="0" dirty="0" smtClean="0">
                          <a:solidFill>
                            <a:schemeClr val="tx1"/>
                          </a:solidFill>
                        </a:rPr>
                        <a:t>clarificar-aclarar</a:t>
                      </a:r>
                    </a:p>
                    <a:p>
                      <a:pPr marL="171450" indent="-171450">
                        <a:buFont typeface="Arial" panose="020B0604020202020204" pitchFamily="34" charset="0"/>
                        <a:buChar char="•"/>
                      </a:pP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8215">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780806" y="9522883"/>
            <a:ext cx="1748790" cy="535517"/>
          </a:xfrm>
        </p:spPr>
        <p:txBody>
          <a:bodyPr/>
          <a:lstStyle/>
          <a:p>
            <a:fld id="{CBAC3556-5FAF-4CEF-BDF2-3BC833A9967C}" type="slidenum">
              <a:rPr lang="en-US" smtClean="0"/>
              <a:t>35</a:t>
            </a:fld>
            <a:endParaRPr lang="en-US" dirty="0"/>
          </a:p>
        </p:txBody>
      </p:sp>
    </p:spTree>
    <p:extLst>
      <p:ext uri="{BB962C8B-B14F-4D97-AF65-F5344CB8AC3E}">
        <p14:creationId xmlns:p14="http://schemas.microsoft.com/office/powerpoint/2010/main" val="264487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1106662"/>
              </p:ext>
            </p:extLst>
          </p:nvPr>
        </p:nvGraphicFramePr>
        <p:xfrm>
          <a:off x="144049" y="916793"/>
          <a:ext cx="7461708" cy="5282285"/>
        </p:xfrm>
        <a:graphic>
          <a:graphicData uri="http://schemas.openxmlformats.org/drawingml/2006/table">
            <a:tbl>
              <a:tblPr firstRow="1" bandRow="1">
                <a:tableStyleId>{5C22544A-7EE6-4342-B048-85BDC9FD1C3A}</a:tableStyleId>
              </a:tblPr>
              <a:tblGrid>
                <a:gridCol w="3679806"/>
                <a:gridCol w="3781902"/>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CONTINUED 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5563" marR="0" lvl="0" indent="-55563"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in the Bridge by describing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265488">
                <a:tc>
                  <a:txBody>
                    <a:bodyPr/>
                    <a:lstStyle/>
                    <a:p>
                      <a:pPr algn="ctr"/>
                      <a:r>
                        <a:rPr lang="en-US" b="1" dirty="0" smtClean="0"/>
                        <a:t>Writing</a:t>
                      </a:r>
                      <a:r>
                        <a:rPr lang="en-US" b="1" baseline="0" dirty="0" smtClean="0"/>
                        <a:t> Strategies in TBEAR</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t> 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indent="-171450">
                        <a:buFont typeface="Arial" panose="020B0604020202020204" pitchFamily="34" charset="0"/>
                        <a:buChar char="•"/>
                      </a:pPr>
                      <a:r>
                        <a:rPr lang="en-US" sz="1000" dirty="0" smtClean="0"/>
                        <a:t>Definitions/Description Chart (add definitions and descriptions to tell</a:t>
                      </a:r>
                      <a:r>
                        <a:rPr lang="en-US" sz="1000" baseline="0" dirty="0" smtClean="0"/>
                        <a:t> more about the Topic Sentence/Main Idea – why its important)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Whole class with teacher modeling then gradual release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definitions and descriptions for each Topic Tally (TT) word (with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context clues to find definitions for the TT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synonyms, adjectives, adverbs to describe the TT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the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provided</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“student’s notes” to clarify meaning of what background knowledge to include in Bridge.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The student’s notes are provided with the text (please read lesson)</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suggest information from the Definitions and Description Chart that could be used  to create a Bridge – as the teacher models.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that background knowledge defines and describe the Topic Sentence in a clearer way.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Writing the Bridge –</a:t>
                      </a:r>
                      <a:r>
                        <a:rPr lang="en-US" sz="1000" baseline="0" dirty="0" smtClean="0"/>
                        <a:t> Teacher Model (Bookmarks)</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actively participate in the process of writing Background Knowledge for a Bridge, either through whole-group discussion or through independent writing when ready.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check their notes/ideas by asking think aloud questions from the Background Knowledge section of the Introduction Student Bookmarks.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58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final sentence(s) for the background knowledge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04166">
                <a:tc gridSpan="2">
                  <a:txBody>
                    <a:bodyPr/>
                    <a:lstStyle/>
                    <a:p>
                      <a:r>
                        <a:rPr lang="en-US" sz="1000" b="1" dirty="0" smtClean="0"/>
                        <a:t>From</a:t>
                      </a:r>
                      <a:r>
                        <a:rPr lang="en-US" sz="1000" b="1" baseline="0" dirty="0" smtClean="0"/>
                        <a:t> the Field</a:t>
                      </a:r>
                      <a:r>
                        <a:rPr lang="en-US" sz="1000" baseline="0" dirty="0" smtClean="0"/>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36</a:t>
            </a:fld>
            <a:endParaRPr lang="en-US" dirty="0"/>
          </a:p>
        </p:txBody>
      </p:sp>
    </p:spTree>
    <p:extLst>
      <p:ext uri="{BB962C8B-B14F-4D97-AF65-F5344CB8AC3E}">
        <p14:creationId xmlns:p14="http://schemas.microsoft.com/office/powerpoint/2010/main" val="262580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37</a:t>
            </a:fld>
            <a:endParaRPr lang="en-US" dirty="0"/>
          </a:p>
        </p:txBody>
      </p:sp>
      <p:sp>
        <p:nvSpPr>
          <p:cNvPr id="6" name="Date Placeholder 5"/>
          <p:cNvSpPr>
            <a:spLocks noGrp="1"/>
          </p:cNvSpPr>
          <p:nvPr>
            <p:ph type="dt" sz="half" idx="10"/>
          </p:nvPr>
        </p:nvSpPr>
        <p:spPr/>
        <p:txBody>
          <a:bodyPr/>
          <a:lstStyle/>
          <a:p>
            <a:r>
              <a:rPr lang="en-US" smtClean="0"/>
              <a:t>10-3-16</a:t>
            </a:r>
            <a:endParaRPr lang="en-US" dirty="0"/>
          </a:p>
        </p:txBody>
      </p:sp>
      <p:sp>
        <p:nvSpPr>
          <p:cNvPr id="7" name="TextBox 6"/>
          <p:cNvSpPr txBox="1"/>
          <p:nvPr/>
        </p:nvSpPr>
        <p:spPr>
          <a:xfrm>
            <a:off x="207909" y="716097"/>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469230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010" y="313466"/>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Writing the Hook Lesson 8</a:t>
            </a:r>
            <a:endParaRPr lang="en-US" b="1" dirty="0">
              <a:solidFill>
                <a:srgbClr val="C0000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5827221" y="9345621"/>
            <a:ext cx="1748790" cy="535516"/>
          </a:xfrm>
        </p:spPr>
        <p:txBody>
          <a:bodyPr/>
          <a:lstStyle/>
          <a:p>
            <a:fld id="{1A106AFE-017A-4B10-8C59-6A35C2B2E226}" type="slidenum">
              <a:rPr lang="en-US" smtClean="0"/>
              <a:t>38</a:t>
            </a:fld>
            <a:endParaRPr lang="en-US" dirty="0"/>
          </a:p>
        </p:txBody>
      </p:sp>
      <p:sp>
        <p:nvSpPr>
          <p:cNvPr id="13" name="TextBox 12"/>
          <p:cNvSpPr txBox="1"/>
          <p:nvPr/>
        </p:nvSpPr>
        <p:spPr>
          <a:xfrm>
            <a:off x="842425" y="126458"/>
            <a:ext cx="2775136" cy="646321"/>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t>
            </a:r>
          </a:p>
          <a:p>
            <a:pPr algn="ctr"/>
            <a:r>
              <a:rPr lang="en-US" dirty="0" smtClean="0">
                <a:latin typeface="Arial Black" panose="020B0A04020102020204" pitchFamily="34" charset="0"/>
              </a:rPr>
              <a:t>a Brief Text</a:t>
            </a:r>
            <a:endParaRPr lang="en-US" dirty="0">
              <a:latin typeface="Arial Black" panose="020B0A04020102020204" pitchFamily="34" charset="0"/>
            </a:endParaRPr>
          </a:p>
        </p:txBody>
      </p:sp>
      <p:pic>
        <p:nvPicPr>
          <p:cNvPr id="14" name="Shape 102"/>
          <p:cNvPicPr preferRelativeResize="0"/>
          <p:nvPr/>
        </p:nvPicPr>
        <p:blipFill rotWithShape="1">
          <a:blip r:embed="rId4">
            <a:alphaModFix/>
          </a:blip>
          <a:srcRect/>
          <a:stretch/>
        </p:blipFill>
        <p:spPr>
          <a:xfrm>
            <a:off x="3224268" y="164263"/>
            <a:ext cx="1006460" cy="999759"/>
          </a:xfrm>
          <a:prstGeom prst="rect">
            <a:avLst/>
          </a:prstGeom>
          <a:noFill/>
          <a:ln>
            <a:noFill/>
          </a:ln>
        </p:spPr>
      </p:pic>
      <p:graphicFrame>
        <p:nvGraphicFramePr>
          <p:cNvPr id="104" name="Shape 104"/>
          <p:cNvGraphicFramePr/>
          <p:nvPr>
            <p:extLst>
              <p:ext uri="{D42A27DB-BD31-4B8C-83A1-F6EECF244321}">
                <p14:modId xmlns:p14="http://schemas.microsoft.com/office/powerpoint/2010/main" val="2579985573"/>
              </p:ext>
            </p:extLst>
          </p:nvPr>
        </p:nvGraphicFramePr>
        <p:xfrm>
          <a:off x="98163" y="827000"/>
          <a:ext cx="7590713" cy="8466317"/>
        </p:xfrm>
        <a:graphic>
          <a:graphicData uri="http://schemas.openxmlformats.org/drawingml/2006/table">
            <a:tbl>
              <a:tblPr firstRow="1" bandRow="1">
                <a:noFill/>
              </a:tblPr>
              <a:tblGrid>
                <a:gridCol w="353461"/>
                <a:gridCol w="2606016"/>
                <a:gridCol w="423539"/>
                <a:gridCol w="540690"/>
                <a:gridCol w="3667007"/>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the Hook of the introduction.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Writing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8</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61">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8:</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L.5, L.6</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the Hook in the introduction to grab the reader’s attention (The Bridge)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Background Knowledge for our introduction of _____?”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“Did the Background Knowledge explain why _______(Topic Sentence) is important?”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and the Background Knowledge as the introduction for ______(text).  Now we need to write a Hook in the introduction to grab the reader’s attention. When we have done both we have written a complete bridge.”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(review)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90244">
                <a:tc>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introduction we have written as well as the rest of the text of_____ with your partner.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thinking notes on your copy of the draft of what you would add as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notes did you make about writing a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writing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write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162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288925" lvl="0" indent="-117475">
                        <a:buClr>
                          <a:srgbClr val="000000"/>
                        </a:buClr>
                        <a:buSzPct val="150000"/>
                        <a:buFont typeface="Arial" panose="020B0604020202020204" pitchFamily="34" charset="0"/>
                        <a:buChar char="•"/>
                        <a:defRPr/>
                      </a:pPr>
                      <a:r>
                        <a:rPr lang="en-US" sz="1100" kern="0" dirty="0" smtClean="0">
                          <a:solidFill>
                            <a:srgbClr val="000000"/>
                          </a:solidFill>
                          <a:sym typeface="Arial"/>
                          <a:rtl val="0"/>
                        </a:rPr>
                        <a:t>Activity: Model the entire process of checking your writing, asking yourself (Think Aloud) questions from the </a:t>
                      </a:r>
                      <a:r>
                        <a:rPr lang="en-US" sz="1100" b="1" kern="0" dirty="0" smtClean="0">
                          <a:solidFill>
                            <a:srgbClr val="000000"/>
                          </a:solidFill>
                          <a:sym typeface="Arial"/>
                          <a:rtl val="0"/>
                        </a:rPr>
                        <a:t>Introduction Bookmark </a:t>
                      </a:r>
                      <a:r>
                        <a:rPr lang="en-US" sz="1100" kern="0" dirty="0" smtClean="0">
                          <a:solidFill>
                            <a:srgbClr val="000000"/>
                          </a:solidFill>
                          <a:sym typeface="Arial"/>
                          <a:rtl val="0"/>
                        </a:rPr>
                        <a:t>section of the </a:t>
                      </a:r>
                      <a:r>
                        <a:rPr lang="en-US" sz="1100" b="1" kern="0" dirty="0" smtClean="0">
                          <a:solidFill>
                            <a:srgbClr val="000000"/>
                          </a:solidFill>
                          <a:sym typeface="Arial"/>
                          <a:rtl val="0"/>
                        </a:rPr>
                        <a:t>Hook </a:t>
                      </a:r>
                      <a:r>
                        <a:rPr lang="en-US" sz="1100" kern="0" dirty="0" smtClean="0">
                          <a:solidFill>
                            <a:srgbClr val="000000"/>
                          </a:solidFill>
                          <a:sym typeface="Arial"/>
                          <a:rtl val="0"/>
                        </a:rPr>
                        <a:t>as you write.  As students progress have them do this with you.</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“Will the Hook we wrote grab the reader’s attention?  Explain.”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2610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430163" y="879304"/>
            <a:ext cx="2145848" cy="1136501"/>
          </a:xfrm>
          <a:prstGeom prst="rect">
            <a:avLst/>
          </a:prstGeom>
          <a:ln>
            <a:solidFill>
              <a:schemeClr val="tx1"/>
            </a:solidFill>
          </a:ln>
        </p:spPr>
      </p:pic>
      <p:sp>
        <p:nvSpPr>
          <p:cNvPr id="15" name="Rectangle 14"/>
          <p:cNvSpPr/>
          <p:nvPr/>
        </p:nvSpPr>
        <p:spPr>
          <a:xfrm>
            <a:off x="3778689" y="126457"/>
            <a:ext cx="558496" cy="646321"/>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rgbClr val="00B0F0"/>
                </a:solidFill>
                <a:latin typeface="Calibri"/>
                <a:sym typeface="Calibri"/>
              </a:rPr>
              <a:t>B</a:t>
            </a:r>
            <a:endParaRPr lang="en-US" sz="3600" b="1" dirty="0">
              <a:ln w="50800"/>
              <a:solidFill>
                <a:srgbClr val="00B0F0"/>
              </a:solidFill>
            </a:endParaRPr>
          </a:p>
        </p:txBody>
      </p:sp>
      <p:sp>
        <p:nvSpPr>
          <p:cNvPr id="2" name="Date Placeholder 1"/>
          <p:cNvSpPr>
            <a:spLocks noGrp="1"/>
          </p:cNvSpPr>
          <p:nvPr>
            <p:ph type="dt" sz="half" idx="10"/>
          </p:nvPr>
        </p:nvSpPr>
        <p:spPr/>
        <p:txBody>
          <a:bodyPr/>
          <a:lstStyle/>
          <a:p>
            <a:r>
              <a:rPr lang="en-US" smtClean="0"/>
              <a:t>10-3-16</a:t>
            </a:r>
            <a:endParaRPr lang="en-US" dirty="0"/>
          </a:p>
        </p:txBody>
      </p:sp>
    </p:spTree>
    <p:extLst>
      <p:ext uri="{BB962C8B-B14F-4D97-AF65-F5344CB8AC3E}">
        <p14:creationId xmlns:p14="http://schemas.microsoft.com/office/powerpoint/2010/main" val="3863439100"/>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3036732"/>
              </p:ext>
            </p:extLst>
          </p:nvPr>
        </p:nvGraphicFramePr>
        <p:xfrm>
          <a:off x="75157" y="258176"/>
          <a:ext cx="7513420" cy="9011207"/>
        </p:xfrm>
        <a:graphic>
          <a:graphicData uri="http://schemas.openxmlformats.org/drawingml/2006/table">
            <a:tbl>
              <a:tblPr firstRow="1" bandRow="1">
                <a:tableStyleId>{5C22544A-7EE6-4342-B048-85BDC9FD1C3A}</a:tableStyleId>
              </a:tblPr>
              <a:tblGrid>
                <a:gridCol w="2470080"/>
                <a:gridCol w="1187519"/>
                <a:gridCol w="1628953"/>
                <a:gridCol w="1080655"/>
                <a:gridCol w="1146213"/>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of the Bridge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CCSS.ELA-LITERACY.RI.2.3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connection between a series of historical events, scientific ideas or concepts, or steps in technical procedures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recognizing information about the topic that is unique or exciting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graders are familiar with the term Hook and can look in the text for unique and exciting information that they feel could be used to create a Hook.</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which words or phrases are exciting or unique to include in the Hook sentence, students need to be able to…</a:t>
                      </a:r>
                    </a:p>
                    <a:p>
                      <a:pPr marL="0" indent="0">
                        <a:buFont typeface="Wingdings" panose="05000000000000000000" pitchFamily="2" charset="2"/>
                        <a:buNone/>
                      </a:pPr>
                      <a:endParaRPr lang="en-US" sz="900" baseline="0" dirty="0" smtClean="0"/>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what is special, unique or exciting about events, ideas, concepts or technical steps.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suggest relevant information that could be used when writing a Hook as the teacher models.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suggestions should show that students understand the connections between a series of historical events, scientific ideas, etc.… (RI.2.3).</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the Hook of an introduction grabs the reader’s attention.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96774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draft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historical </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scientific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Technical</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events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ideas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concepts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procedures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2713" indent="-112713">
                        <a:buFont typeface="Arial" panose="020B0604020202020204" pitchFamily="34" charset="0"/>
                        <a:buChar char="•"/>
                      </a:pPr>
                      <a:r>
                        <a:rPr lang="es-ES_tradnl" sz="900" baseline="0" noProof="0" dirty="0" smtClean="0">
                          <a:solidFill>
                            <a:schemeClr val="tx1"/>
                          </a:solidFill>
                        </a:rPr>
                        <a:t>tópico</a:t>
                      </a:r>
                    </a:p>
                    <a:p>
                      <a:pPr marL="112713" indent="-112713">
                        <a:buFont typeface="Arial" panose="020B0604020202020204" pitchFamily="34" charset="0"/>
                        <a:buChar char="•"/>
                      </a:pPr>
                      <a:endParaRPr lang="es-ES_tradnl" sz="900" baseline="0" noProof="0" dirty="0" smtClean="0">
                        <a:solidFill>
                          <a:schemeClr val="tx1"/>
                        </a:solidFill>
                      </a:endParaRPr>
                    </a:p>
                    <a:p>
                      <a:pPr marL="112713" indent="-112713">
                        <a:buFont typeface="Arial" panose="020B0604020202020204" pitchFamily="34" charset="0"/>
                        <a:buChar char="•"/>
                      </a:pPr>
                      <a:endParaRPr lang="es-ES_tradnl" sz="900" baseline="0" noProof="0" dirty="0" smtClean="0">
                        <a:solidFill>
                          <a:schemeClr val="tx1"/>
                        </a:solidFill>
                      </a:endParaRPr>
                    </a:p>
                    <a:p>
                      <a:pPr marL="112713" indent="-112713">
                        <a:buFont typeface="Arial" panose="020B0604020202020204" pitchFamily="34" charset="0"/>
                        <a:buChar char="•"/>
                      </a:pPr>
                      <a:r>
                        <a:rPr lang="es-ES_tradnl" sz="900" baseline="0" noProof="0" dirty="0" smtClean="0">
                          <a:solidFill>
                            <a:schemeClr val="tx1"/>
                          </a:solidFill>
                        </a:rPr>
                        <a:t>introducción</a:t>
                      </a:r>
                    </a:p>
                    <a:p>
                      <a:pPr marL="112713" indent="-112713">
                        <a:buFont typeface="Arial" panose="020B0604020202020204" pitchFamily="34" charset="0"/>
                        <a:buChar char="•"/>
                      </a:pPr>
                      <a:r>
                        <a:rPr lang="es-ES_tradnl" sz="900" baseline="0" noProof="0" dirty="0" smtClean="0">
                          <a:solidFill>
                            <a:schemeClr val="tx1"/>
                          </a:solidFill>
                        </a:rPr>
                        <a:t>histórico</a:t>
                      </a:r>
                    </a:p>
                    <a:p>
                      <a:pPr marL="112713" indent="-112713">
                        <a:buFont typeface="Arial" panose="020B0604020202020204" pitchFamily="34" charset="0"/>
                        <a:buChar char="•"/>
                      </a:pPr>
                      <a:r>
                        <a:rPr lang="es-ES_tradnl" sz="900" baseline="0" noProof="0" dirty="0" smtClean="0">
                          <a:solidFill>
                            <a:schemeClr val="tx1"/>
                          </a:solidFill>
                        </a:rPr>
                        <a:t>científico</a:t>
                      </a:r>
                    </a:p>
                    <a:p>
                      <a:pPr marL="112713" indent="-112713">
                        <a:buFont typeface="Arial" panose="020B0604020202020204" pitchFamily="34" charset="0"/>
                        <a:buChar char="•"/>
                      </a:pPr>
                      <a:r>
                        <a:rPr lang="es-ES_tradnl" sz="900" baseline="0" noProof="0" dirty="0" smtClean="0">
                          <a:solidFill>
                            <a:schemeClr val="tx1"/>
                          </a:solidFill>
                        </a:rPr>
                        <a:t>Técnica- técnico</a:t>
                      </a:r>
                    </a:p>
                    <a:p>
                      <a:pPr marL="112713" indent="-112713">
                        <a:buFont typeface="Arial" panose="020B0604020202020204" pitchFamily="34" charset="0"/>
                        <a:buChar char="•"/>
                      </a:pPr>
                      <a:r>
                        <a:rPr lang="es-ES_tradnl" sz="900" baseline="0" noProof="0" dirty="0" smtClean="0">
                          <a:solidFill>
                            <a:schemeClr val="tx1"/>
                          </a:solidFill>
                        </a:rPr>
                        <a:t>eventos</a:t>
                      </a:r>
                    </a:p>
                    <a:p>
                      <a:pPr marL="112713" indent="-112713">
                        <a:buFont typeface="Arial" panose="020B0604020202020204" pitchFamily="34" charset="0"/>
                        <a:buChar char="•"/>
                      </a:pPr>
                      <a:r>
                        <a:rPr lang="es-ES_tradnl" sz="900" baseline="0" noProof="0" dirty="0" smtClean="0">
                          <a:solidFill>
                            <a:schemeClr val="tx1"/>
                          </a:solidFill>
                        </a:rPr>
                        <a:t>ideas</a:t>
                      </a:r>
                    </a:p>
                    <a:p>
                      <a:pPr marL="112713" indent="-112713">
                        <a:buFont typeface="Arial" panose="020B0604020202020204" pitchFamily="34" charset="0"/>
                        <a:buChar char="•"/>
                      </a:pPr>
                      <a:r>
                        <a:rPr lang="es-ES_tradnl" sz="900" baseline="0" noProof="0" dirty="0" smtClean="0">
                          <a:solidFill>
                            <a:schemeClr val="tx1"/>
                          </a:solidFill>
                        </a:rPr>
                        <a:t>conceptos</a:t>
                      </a:r>
                    </a:p>
                    <a:p>
                      <a:pPr marL="112713" indent="-112713">
                        <a:buFont typeface="Arial" panose="020B0604020202020204" pitchFamily="34" charset="0"/>
                        <a:buChar char="•"/>
                      </a:pPr>
                      <a:r>
                        <a:rPr lang="es-ES_tradnl" sz="900" baseline="0" noProof="0" dirty="0" smtClean="0">
                          <a:solidFill>
                            <a:schemeClr val="tx1"/>
                          </a:solidFill>
                        </a:rPr>
                        <a:t>procedimientos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CCSS.ELA-LITERACY.W.2.2a-b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writing about information about the topic that is unique or exciting to create a Hook.</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can practice writing the different parts of an introduction.</a:t>
                      </a:r>
                      <a:endParaRPr kumimoji="0" lang="en-US" sz="900" b="0"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a Hook, students need to be able to…</a:t>
                      </a:r>
                    </a:p>
                    <a:p>
                      <a:pPr marL="0" indent="0">
                        <a:buFont typeface="Wingdings" panose="05000000000000000000" pitchFamily="2" charset="2"/>
                        <a:buNone/>
                      </a:pPr>
                      <a:endParaRPr lang="en-US" sz="9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recall previous suggestions made during class discussion and from notes about what was unique or exciting information to include in a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information from the  newly written Topic Sentence and Background Knowledge to help the class construct a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practice writing Hooks for various topics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lgn="l">
                        <a:buFont typeface="Arial" panose="020B0604020202020204" pitchFamily="34" charset="0"/>
                        <a:buChar char="•"/>
                      </a:pPr>
                      <a:r>
                        <a:rPr lang="en-US" sz="900" dirty="0" smtClean="0"/>
                        <a:t>retell</a:t>
                      </a:r>
                    </a:p>
                    <a:p>
                      <a:pPr marL="171450" indent="-171450" algn="l">
                        <a:buFont typeface="Arial" panose="020B0604020202020204" pitchFamily="34" charset="0"/>
                        <a:buChar char="•"/>
                      </a:pPr>
                      <a:r>
                        <a:rPr lang="en-US" sz="900" dirty="0" smtClean="0"/>
                        <a:t>facts</a:t>
                      </a:r>
                    </a:p>
                    <a:p>
                      <a:pPr marL="171450" indent="-171450" algn="l">
                        <a:buFont typeface="Arial" panose="020B0604020202020204" pitchFamily="34" charset="0"/>
                        <a:buChar char="•"/>
                      </a:pPr>
                      <a:r>
                        <a:rPr lang="en-US" sz="900" dirty="0" smtClean="0"/>
                        <a:t>definitions</a:t>
                      </a:r>
                    </a:p>
                    <a:p>
                      <a:pPr marL="171450" indent="-171450" algn="l">
                        <a:buFont typeface="Arial" panose="020B0604020202020204" pitchFamily="34" charset="0"/>
                        <a:buChar char="•"/>
                      </a:pPr>
                      <a:r>
                        <a:rPr lang="en-US" sz="900" dirty="0" smtClean="0"/>
                        <a:t>exciting</a:t>
                      </a:r>
                    </a:p>
                    <a:p>
                      <a:pPr marL="171450" indent="-171450" algn="l">
                        <a:buFont typeface="Arial" panose="020B0604020202020204" pitchFamily="34" charset="0"/>
                        <a:buChar char="•"/>
                      </a:pPr>
                      <a:r>
                        <a:rPr lang="en-US" sz="900" dirty="0" smtClean="0"/>
                        <a:t>unique</a:t>
                      </a:r>
                    </a:p>
                    <a:p>
                      <a:pPr marL="171450" indent="-171450" algn="l">
                        <a:buFont typeface="Arial" panose="020B0604020202020204" pitchFamily="34" charset="0"/>
                        <a:buChar char="•"/>
                      </a:pPr>
                      <a:r>
                        <a:rPr lang="en-US" sz="900" dirty="0" smtClean="0"/>
                        <a:t>hook</a:t>
                      </a:r>
                    </a:p>
                    <a:p>
                      <a:pPr marL="171450" indent="-171450" algn="l">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definiciones</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único</a:t>
                      </a:r>
                    </a:p>
                    <a:p>
                      <a:pPr marL="171450" indent="-171450">
                        <a:buFont typeface="Arial" panose="020B0604020202020204" pitchFamily="34" charset="0"/>
                        <a:buChar char="•"/>
                      </a:pP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CCSS.ELA-LITERACY L.2.1 (</a:t>
                      </a:r>
                      <a:r>
                        <a:rPr kumimoji="0" lang="en-US" sz="950" b="0" i="0" u="none" strike="noStrike" kern="1200" cap="none" spc="0" normalizeH="0" baseline="0" noProof="0" dirty="0" smtClean="0">
                          <a:ln>
                            <a:noFill/>
                          </a:ln>
                          <a:solidFill>
                            <a:prstClr val="black"/>
                          </a:solidFill>
                          <a:effectLst/>
                          <a:uLnTx/>
                          <a:uFillTx/>
                          <a:latin typeface="+mn-lt"/>
                          <a:ea typeface="+mn-ea"/>
                          <a:cs typeface="+mn-cs"/>
                        </a:rPr>
                        <a:t>read entire standard)</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 ELP ST 10</a:t>
                      </a:r>
                      <a:endParaRPr kumimoji="0" lang="en-US" sz="9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share/verbalize ideas for the Hook</a:t>
                      </a:r>
                      <a:endParaRPr kumimoji="0" lang="en-US" sz="95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write or speak about the Hook of a Bridge, students need to be able to…</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speak and write complete thoughts about the topic (using key details from the 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appropriate adjectives, collective nouns, irregular plural nouns, reflexive pronouns.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appropriate verb tenses.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produce, expand, and/or rearrange complete, simple and compound sentences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produce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expand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rearrange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sentence (complete, simple, compound)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parts of speech</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900" noProof="0" dirty="0" smtClean="0">
                          <a:solidFill>
                            <a:schemeClr val="tx1"/>
                          </a:solidFill>
                        </a:rPr>
                        <a:t>producir</a:t>
                      </a:r>
                    </a:p>
                    <a:p>
                      <a:pPr marL="171450" indent="-171450">
                        <a:buFont typeface="Arial" panose="020B0604020202020204" pitchFamily="34" charset="0"/>
                        <a:buChar char="•"/>
                      </a:pPr>
                      <a:r>
                        <a:rPr lang="es-ES_tradnl" sz="900" noProof="0" dirty="0" smtClean="0">
                          <a:solidFill>
                            <a:schemeClr val="tx1"/>
                          </a:solidFill>
                        </a:rPr>
                        <a:t>expandir</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(completa, simple, compuesta)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CCSS.ELA-LITERACY.L.2.5 </a:t>
                      </a:r>
                      <a:r>
                        <a:rPr kumimoji="0" lang="en-US" sz="950" b="0" i="0" u="none" strike="noStrike" kern="1200" cap="none" spc="0" normalizeH="0" baseline="0" noProof="0" dirty="0" smtClean="0">
                          <a:ln>
                            <a:noFill/>
                          </a:ln>
                          <a:solidFill>
                            <a:prstClr val="black"/>
                          </a:solidFill>
                          <a:effectLst/>
                          <a:uLnTx/>
                          <a:uFillTx/>
                          <a:latin typeface="+mn-lt"/>
                          <a:ea typeface="+mn-ea"/>
                          <a:cs typeface="+mn-cs"/>
                        </a:rPr>
                        <a:t>(read entire standard)</a:t>
                      </a: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 </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Demonstrate understanding of word relationships and nuances in word meanings.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exploring word relationships-nuances used in a Hook</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5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endParaRPr lang="en-US" sz="950" dirty="0" smtClean="0"/>
                    </a:p>
                    <a:p>
                      <a:pPr marL="0" indent="0">
                        <a:buFont typeface="Wingdings" panose="05000000000000000000" pitchFamily="2" charset="2"/>
                        <a:buNone/>
                      </a:pPr>
                      <a:endParaRPr lang="en-US" sz="95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make connections between words and their uses that clarify the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shades of meaning between closely related words enhance word choice.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connections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clarify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shades of meaning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word choice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hook</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900" noProof="0" dirty="0" smtClean="0">
                          <a:solidFill>
                            <a:schemeClr val="tx1"/>
                          </a:solidFill>
                        </a:rPr>
                        <a:t>conexiones</a:t>
                      </a:r>
                    </a:p>
                    <a:p>
                      <a:pPr marL="171450" indent="-171450">
                        <a:buFont typeface="Arial" panose="020B0604020202020204" pitchFamily="34" charset="0"/>
                        <a:buChar char="•"/>
                      </a:pPr>
                      <a:r>
                        <a:rPr lang="es-ES_tradnl" sz="900" noProof="0" dirty="0" smtClean="0">
                          <a:solidFill>
                            <a:schemeClr val="tx1"/>
                          </a:solidFill>
                        </a:rPr>
                        <a:t>clarificar/aclarar</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black"/>
                          </a:solidFill>
                          <a:effectLst/>
                          <a:uLnTx/>
                          <a:uFillTx/>
                          <a:latin typeface="+mn-lt"/>
                          <a:ea typeface="+mn-ea"/>
                          <a:cs typeface="+mn-cs"/>
                        </a:rPr>
                        <a:t>CCSS.ELA-LITERACY.L.2.6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7</a:t>
                      </a:r>
                      <a:endParaRPr kumimoji="0" lang="en-US" sz="9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Use words and phrases acquired through conversations, reading and being read to, and responding to texts, including using adjectives and adverbs to describe (e.g., When other kids are happy that makes me happy).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95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 that could be used in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5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p>
                    <a:p>
                      <a:pPr marL="0" indent="0">
                        <a:buFont typeface="Wingdings" panose="05000000000000000000" pitchFamily="2" charset="2"/>
                        <a:buNone/>
                      </a:pPr>
                      <a:endParaRPr lang="en-US" sz="95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use words and phrases acquired to tell about unique or exciting words (adjectives and adverbs) that would want to make a reader read more (engage the reader).</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select a type of Hook such as anecdote, question, exclamation, odd fact, quote, etc. that will grab the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adverbs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unique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exciting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anecdote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questions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odd fact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quote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900" baseline="0" noProof="0" dirty="0" smtClean="0">
                          <a:solidFill>
                            <a:schemeClr val="tx1"/>
                          </a:solidFill>
                        </a:rPr>
                        <a:t>adjetivos</a:t>
                      </a:r>
                    </a:p>
                    <a:p>
                      <a:pPr marL="171450" indent="-171450">
                        <a:buFont typeface="Arial" panose="020B0604020202020204" pitchFamily="34" charset="0"/>
                        <a:buChar char="•"/>
                      </a:pPr>
                      <a:r>
                        <a:rPr lang="es-ES_tradnl" sz="900" baseline="0" noProof="0" dirty="0" smtClean="0">
                          <a:solidFill>
                            <a:schemeClr val="tx1"/>
                          </a:solidFill>
                        </a:rPr>
                        <a:t>adverbios</a:t>
                      </a:r>
                    </a:p>
                    <a:p>
                      <a:pPr marL="171450" indent="-171450">
                        <a:buFont typeface="Arial" panose="020B0604020202020204" pitchFamily="34" charset="0"/>
                        <a:buChar char="•"/>
                      </a:pPr>
                      <a:endParaRPr lang="es-ES_tradnl" sz="900" baseline="0" noProof="0" dirty="0" smtClean="0">
                        <a:solidFill>
                          <a:schemeClr val="tx1"/>
                        </a:solidFill>
                      </a:endParaRPr>
                    </a:p>
                    <a:p>
                      <a:pPr marL="171450" indent="-171450">
                        <a:buFont typeface="Arial" panose="020B0604020202020204" pitchFamily="34" charset="0"/>
                        <a:buChar char="•"/>
                      </a:pPr>
                      <a:r>
                        <a:rPr lang="es-ES_tradnl" sz="900" baseline="0" noProof="0" dirty="0" smtClean="0">
                          <a:solidFill>
                            <a:schemeClr val="tx1"/>
                          </a:solidFill>
                        </a:rPr>
                        <a:t>describiendo</a:t>
                      </a:r>
                    </a:p>
                    <a:p>
                      <a:pPr marL="171450" indent="-171450">
                        <a:buFont typeface="Arial" panose="020B0604020202020204" pitchFamily="34" charset="0"/>
                        <a:buChar char="•"/>
                      </a:pPr>
                      <a:r>
                        <a:rPr lang="es-ES_tradnl" sz="900" baseline="0" noProof="0" dirty="0" smtClean="0">
                          <a:solidFill>
                            <a:schemeClr val="tx1"/>
                          </a:solidFill>
                        </a:rPr>
                        <a:t>único</a:t>
                      </a:r>
                    </a:p>
                    <a:p>
                      <a:pPr marL="171450" indent="-171450">
                        <a:buFont typeface="Arial" panose="020B0604020202020204" pitchFamily="34" charset="0"/>
                        <a:buChar char="•"/>
                      </a:pPr>
                      <a:endParaRPr lang="es-ES_tradnl" sz="900" baseline="0" noProof="0" dirty="0" smtClean="0">
                        <a:solidFill>
                          <a:schemeClr val="tx1"/>
                        </a:solidFill>
                      </a:endParaRPr>
                    </a:p>
                    <a:p>
                      <a:pPr marL="171450" indent="-171450">
                        <a:buFont typeface="Arial" panose="020B0604020202020204" pitchFamily="34" charset="0"/>
                        <a:buChar char="•"/>
                      </a:pPr>
                      <a:endParaRPr lang="es-ES_tradnl" sz="900" baseline="0" noProof="0" dirty="0" smtClean="0">
                        <a:solidFill>
                          <a:schemeClr val="tx1"/>
                        </a:solidFill>
                      </a:endParaRPr>
                    </a:p>
                    <a:p>
                      <a:pPr marL="171450" indent="-171450">
                        <a:buFont typeface="Arial" panose="020B0604020202020204" pitchFamily="34" charset="0"/>
                        <a:buChar char="•"/>
                      </a:pPr>
                      <a:r>
                        <a:rPr lang="es-ES_tradnl" sz="900" baseline="0" noProof="0" dirty="0" smtClean="0">
                          <a:solidFill>
                            <a:schemeClr val="tx1"/>
                          </a:solidFill>
                        </a:rPr>
                        <a:t>anécdota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39</a:t>
            </a:fld>
            <a:endParaRPr lang="en-US" dirty="0"/>
          </a:p>
        </p:txBody>
      </p:sp>
    </p:spTree>
    <p:extLst>
      <p:ext uri="{BB962C8B-B14F-4D97-AF65-F5344CB8AC3E}">
        <p14:creationId xmlns:p14="http://schemas.microsoft.com/office/powerpoint/2010/main" val="15127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46624370"/>
              </p:ext>
            </p:extLst>
          </p:nvPr>
        </p:nvGraphicFramePr>
        <p:xfrm>
          <a:off x="318984" y="805102"/>
          <a:ext cx="6772056" cy="7037620"/>
        </p:xfrm>
        <a:graphic>
          <a:graphicData uri="http://schemas.openxmlformats.org/drawingml/2006/table">
            <a:tbl>
              <a:tblPr firstRow="1" bandRow="1">
                <a:tableStyleId>{9D7B26C5-4107-4FEC-AEDC-1716B250A1EF}</a:tableStyleId>
              </a:tblPr>
              <a:tblGrid>
                <a:gridCol w="1508855"/>
                <a:gridCol w="341869"/>
                <a:gridCol w="164051"/>
                <a:gridCol w="912406"/>
                <a:gridCol w="306932"/>
                <a:gridCol w="1007130"/>
                <a:gridCol w="768983"/>
                <a:gridCol w="1761830"/>
              </a:tblGrid>
              <a:tr h="1856229">
                <a:tc gridSpan="8">
                  <a:txBody>
                    <a:bodyPr/>
                    <a:lstStyle/>
                    <a:p>
                      <a:pPr marL="0" marR="0" algn="ctr" fontAlgn="b">
                        <a:lnSpc>
                          <a:spcPct val="115000"/>
                        </a:lnSpc>
                        <a:spcBef>
                          <a:spcPts val="0"/>
                        </a:spcBef>
                        <a:spcAft>
                          <a:spcPts val="0"/>
                        </a:spcAft>
                      </a:pPr>
                      <a:r>
                        <a:rPr lang="en-US" sz="1300" u="sng" kern="1200" dirty="0">
                          <a:effectLst/>
                        </a:rPr>
                        <a:t>Elementary Professional Development </a:t>
                      </a:r>
                      <a:r>
                        <a:rPr lang="en-US" sz="1300" u="sng" kern="1200" dirty="0" smtClean="0">
                          <a:effectLst/>
                        </a:rPr>
                        <a:t>Teams</a:t>
                      </a:r>
                    </a:p>
                    <a:p>
                      <a:pPr marL="0" marR="0" algn="ctr" fontAlgn="b">
                        <a:lnSpc>
                          <a:spcPct val="115000"/>
                        </a:lnSpc>
                        <a:spcBef>
                          <a:spcPts val="0"/>
                        </a:spcBef>
                        <a:spcAft>
                          <a:spcPts val="0"/>
                        </a:spcAft>
                      </a:pPr>
                      <a:r>
                        <a:rPr lang="en-US" sz="1300" u="sng" kern="1200" dirty="0" smtClean="0">
                          <a:effectLst/>
                        </a:rPr>
                        <a:t>2015-2016</a:t>
                      </a:r>
                    </a:p>
                    <a:p>
                      <a:pPr marL="0" marR="0" algn="ctr" fontAlgn="b">
                        <a:lnSpc>
                          <a:spcPct val="115000"/>
                        </a:lnSpc>
                        <a:spcBef>
                          <a:spcPts val="0"/>
                        </a:spcBef>
                        <a:spcAft>
                          <a:spcPts val="0"/>
                        </a:spcAft>
                      </a:pPr>
                      <a:endParaRPr lang="en-US" sz="1300" u="sng" dirty="0">
                        <a:effectLst/>
                      </a:endParaRPr>
                    </a:p>
                    <a:p>
                      <a:pPr marL="0" marR="0" algn="l" fontAlgn="b">
                        <a:lnSpc>
                          <a:spcPct val="115000"/>
                        </a:lnSpc>
                        <a:spcBef>
                          <a:spcPts val="0"/>
                        </a:spcBef>
                        <a:spcAft>
                          <a:spcPts val="0"/>
                        </a:spcAft>
                      </a:pPr>
                      <a:r>
                        <a:rPr lang="en-US" sz="1300" kern="1200" dirty="0">
                          <a:effectLst/>
                        </a:rPr>
                        <a:t>The TBEAR K-6 Read to Write </a:t>
                      </a:r>
                      <a:r>
                        <a:rPr lang="en-US" sz="1300" kern="1200" dirty="0" smtClean="0">
                          <a:effectLst/>
                        </a:rPr>
                        <a:t>Generic</a:t>
                      </a:r>
                      <a:r>
                        <a:rPr lang="en-US" sz="1300" kern="1200" baseline="0" dirty="0" smtClean="0">
                          <a:effectLst/>
                        </a:rPr>
                        <a:t> </a:t>
                      </a:r>
                      <a:r>
                        <a:rPr lang="en-US" sz="1300" kern="1200" dirty="0" smtClean="0">
                          <a:effectLst/>
                        </a:rPr>
                        <a:t>Lessons </a:t>
                      </a:r>
                      <a:r>
                        <a:rPr lang="en-US" sz="1300" kern="1200" dirty="0">
                          <a:effectLst/>
                        </a:rPr>
                        <a:t>are dedicated to the following contributors and their tireless efforts for teaching and refining these lessons and supporting all students to become successful writers using the TBEAR Writing Strategy </a:t>
                      </a:r>
                      <a:r>
                        <a:rPr lang="en-US" sz="1300" kern="1200" dirty="0" smtClean="0">
                          <a:effectLst/>
                        </a:rPr>
                        <a:t>as a structure for</a:t>
                      </a:r>
                      <a:r>
                        <a:rPr lang="en-US" sz="1300" kern="1200" baseline="0" dirty="0" smtClean="0">
                          <a:effectLst/>
                        </a:rPr>
                        <a:t> writing instruction.</a:t>
                      </a:r>
                      <a:endParaRPr lang="en-US" sz="1300" kern="1200" dirty="0" smtClean="0">
                        <a:effectLst/>
                      </a:endParaRPr>
                    </a:p>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34">
                <a:tc gridSpan="4">
                  <a:txBody>
                    <a:bodyPr/>
                    <a:lstStyle/>
                    <a:p>
                      <a:pPr marL="0" marR="0" algn="ctr" fontAlgn="b">
                        <a:lnSpc>
                          <a:spcPts val="1515"/>
                        </a:lnSpc>
                        <a:spcBef>
                          <a:spcPts val="0"/>
                        </a:spcBef>
                        <a:spcAft>
                          <a:spcPts val="0"/>
                        </a:spcAft>
                      </a:pPr>
                      <a:r>
                        <a:rPr lang="en-US" sz="1300" b="1" kern="1200" dirty="0">
                          <a:effectLst/>
                        </a:rPr>
                        <a:t>Elementary Coordinator</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ts val="1515"/>
                        </a:lnSpc>
                        <a:spcBef>
                          <a:spcPts val="0"/>
                        </a:spcBef>
                        <a:spcAft>
                          <a:spcPts val="0"/>
                        </a:spcAft>
                      </a:pPr>
                      <a:r>
                        <a:rPr lang="en-US" sz="1300" b="1" kern="1200" dirty="0" smtClean="0">
                          <a:effectLst/>
                        </a:rPr>
                        <a:t>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4">
                  <a:txBody>
                    <a:bodyPr/>
                    <a:lstStyle/>
                    <a:p>
                      <a:pPr marL="0" marR="0" algn="ctr" fontAlgn="b">
                        <a:lnSpc>
                          <a:spcPct val="115000"/>
                        </a:lnSpc>
                        <a:spcBef>
                          <a:spcPts val="0"/>
                        </a:spcBef>
                        <a:spcAft>
                          <a:spcPts val="0"/>
                        </a:spcAft>
                      </a:pPr>
                      <a:r>
                        <a:rPr lang="en-US" sz="1300" kern="1200" dirty="0">
                          <a:effectLst/>
                        </a:rPr>
                        <a:t>Tovar, Arcema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300" kern="1200" dirty="0" smtClean="0">
                          <a:effectLst/>
                        </a:rPr>
                        <a:t>Susan Richmond</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ctr" fontAlgn="b">
                        <a:lnSpc>
                          <a:spcPct val="115000"/>
                        </a:lnSpc>
                        <a:spcBef>
                          <a:spcPts val="0"/>
                        </a:spcBef>
                        <a:spcAft>
                          <a:spcPts val="0"/>
                        </a:spcAft>
                      </a:pPr>
                      <a:r>
                        <a:rPr lang="en-US" sz="1300" b="1" kern="1200" dirty="0">
                          <a:effectLst/>
                        </a:rPr>
                        <a:t>Lead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2">
                  <a:txBody>
                    <a:bodyPr/>
                    <a:lstStyle/>
                    <a:p>
                      <a:pPr marL="0" marR="0" algn="ctr" fontAlgn="b">
                        <a:lnSpc>
                          <a:spcPct val="115000"/>
                        </a:lnSpc>
                        <a:spcBef>
                          <a:spcPts val="0"/>
                        </a:spcBef>
                        <a:spcAft>
                          <a:spcPts val="0"/>
                        </a:spcAft>
                      </a:pPr>
                      <a:r>
                        <a:rPr lang="en-US" sz="1300" b="1" kern="1200" dirty="0">
                          <a:effectLst/>
                        </a:rPr>
                        <a:t>ELA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b="1" kern="1200" dirty="0">
                          <a:effectLst/>
                        </a:rPr>
                        <a:t>Math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b="1" kern="1200" dirty="0">
                          <a:effectLst/>
                        </a:rPr>
                        <a:t>Science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b="1" kern="1200" dirty="0">
                          <a:effectLst/>
                        </a:rPr>
                        <a:t>ELD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2">
                  <a:txBody>
                    <a:bodyPr/>
                    <a:lstStyle/>
                    <a:p>
                      <a:pPr marL="0" marR="0" algn="ctr" fontAlgn="b">
                        <a:lnSpc>
                          <a:spcPct val="115000"/>
                        </a:lnSpc>
                        <a:spcBef>
                          <a:spcPts val="0"/>
                        </a:spcBef>
                        <a:spcAft>
                          <a:spcPts val="0"/>
                        </a:spcAft>
                      </a:pPr>
                      <a:r>
                        <a:rPr lang="en-US" sz="1300" kern="1200" dirty="0">
                          <a:effectLst/>
                        </a:rPr>
                        <a:t>McLain, Gina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kern="1200" dirty="0">
                          <a:effectLst/>
                        </a:rPr>
                        <a:t>Petrick, Kellie</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kern="1200" dirty="0">
                          <a:effectLst/>
                        </a:rPr>
                        <a:t>Grinnell, Sandie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kern="1200" dirty="0">
                          <a:effectLst/>
                        </a:rPr>
                        <a:t> IsraelGreco, Dovina</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8">
                  <a:txBody>
                    <a:bodyPr/>
                    <a:lstStyle/>
                    <a:p>
                      <a:pPr marL="0" marR="0" algn="ctr" fontAlgn="b">
                        <a:lnSpc>
                          <a:spcPct val="115000"/>
                        </a:lnSpc>
                        <a:spcBef>
                          <a:spcPts val="0"/>
                        </a:spcBef>
                        <a:spcAft>
                          <a:spcPts val="0"/>
                        </a:spcAft>
                      </a:pPr>
                      <a:r>
                        <a:rPr lang="en-US" sz="1300" b="1" kern="1200" dirty="0">
                          <a:effectLst/>
                        </a:rPr>
                        <a:t>Lead Support  </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b="1"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5">
                  <a:txBody>
                    <a:bodyPr/>
                    <a:lstStyle/>
                    <a:p>
                      <a:pPr marL="0" marR="0" algn="ctr" fontAlgn="b">
                        <a:lnSpc>
                          <a:spcPct val="115000"/>
                        </a:lnSpc>
                        <a:spcBef>
                          <a:spcPts val="0"/>
                        </a:spcBef>
                        <a:spcAft>
                          <a:spcPts val="0"/>
                        </a:spcAft>
                      </a:pPr>
                      <a:r>
                        <a:rPr lang="en-US" sz="1300" kern="1200" dirty="0">
                          <a:effectLst/>
                        </a:rPr>
                        <a:t>Judy </a:t>
                      </a:r>
                      <a:r>
                        <a:rPr lang="en-US" sz="1300" kern="1200" dirty="0" smtClean="0">
                          <a:effectLst/>
                        </a:rPr>
                        <a:t>Ramer (Consultant)</a:t>
                      </a: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2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fontAlgn="b">
                        <a:lnSpc>
                          <a:spcPct val="115000"/>
                        </a:lnSpc>
                        <a:spcBef>
                          <a:spcPts val="0"/>
                        </a:spcBef>
                        <a:spcAft>
                          <a:spcPts val="0"/>
                        </a:spcAft>
                      </a:pPr>
                      <a:r>
                        <a:rPr lang="en-US" sz="1300" kern="1200" dirty="0" smtClean="0">
                          <a:effectLst/>
                        </a:rPr>
                        <a:t>Brooke Vilante (TAG TOSA)</a:t>
                      </a:r>
                      <a:endParaRPr lang="en-US" sz="1300" dirty="0">
                        <a:effectLst/>
                        <a:latin typeface="+mn-lt"/>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8">
                  <a:txBody>
                    <a:bodyPr/>
                    <a:lstStyle/>
                    <a:p>
                      <a:pPr marL="0" marR="0" algn="l" fontAlgn="b">
                        <a:lnSpc>
                          <a:spcPct val="115000"/>
                        </a:lnSpc>
                        <a:spcBef>
                          <a:spcPts val="0"/>
                        </a:spcBef>
                        <a:spcAft>
                          <a:spcPts val="0"/>
                        </a:spcAft>
                      </a:pP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a:lnSpc>
                          <a:spcPct val="115000"/>
                        </a:lnSpc>
                        <a:spcBef>
                          <a:spcPts val="0"/>
                        </a:spcBef>
                        <a:spcAft>
                          <a:spcPts val="0"/>
                        </a:spcAft>
                      </a:pPr>
                      <a:r>
                        <a:rPr lang="en-US" sz="1300" b="1" kern="1200" dirty="0">
                          <a:effectLst/>
                        </a:rPr>
                        <a:t>Trainer of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57150" marR="0" algn="l">
                        <a:lnSpc>
                          <a:spcPct val="115000"/>
                        </a:lnSpc>
                        <a:spcBef>
                          <a:spcPts val="0"/>
                        </a:spcBef>
                        <a:spcAft>
                          <a:spcPts val="0"/>
                        </a:spcAft>
                      </a:pPr>
                      <a:r>
                        <a:rPr lang="en-US" sz="1300" dirty="0">
                          <a:effectLst/>
                        </a:rPr>
                        <a:t>Bennett, Brittany</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Benson, Linda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Glasscock, Alicia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Larsen, Nancy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Olivar, Mariaeugeniz</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Bethune, Amanda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Goldstein, Jaime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LeCorre, Jennifer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Orozco-Acosta, Christina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72578">
                <a:tc>
                  <a:txBody>
                    <a:bodyPr/>
                    <a:lstStyle/>
                    <a:p>
                      <a:pPr marL="0" marR="0" algn="l" fontAlgn="b">
                        <a:lnSpc>
                          <a:spcPct val="115000"/>
                        </a:lnSpc>
                        <a:spcBef>
                          <a:spcPts val="0"/>
                        </a:spcBef>
                        <a:spcAft>
                          <a:spcPts val="0"/>
                        </a:spcAft>
                      </a:pPr>
                      <a:r>
                        <a:rPr lang="en-US" sz="1300" kern="1200" dirty="0">
                          <a:effectLst/>
                        </a:rPr>
                        <a:t>Carlson, Shari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Gurney-Franco,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Lemus, Raquel</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Retzlaff, Sara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Dials, Karen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Gutierrez, Kasia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Lentz,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Sunnes, Kay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Garrett, Jeanine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Johnson, Dani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Luther,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Thoen, Nikki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fontAlgn="b">
                        <a:lnSpc>
                          <a:spcPct val="115000"/>
                        </a:lnSpc>
                        <a:spcBef>
                          <a:spcPts val="0"/>
                        </a:spcBef>
                        <a:spcAft>
                          <a:spcPts val="0"/>
                        </a:spcAft>
                      </a:pPr>
                      <a:r>
                        <a:rPr lang="en-US" sz="1300" b="1" kern="1200" dirty="0">
                          <a:effectLst/>
                        </a:rPr>
                        <a:t>School Module Experts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Bayer, Tyler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Brandt, Aliceson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Hugelier,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Schmidt, Andrea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Crackel, Deanna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Incrovato,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Tesdal, Jane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Gerige,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Mergen, Reagan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Underhill, Jenny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Harris, Erin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Munson, Shawna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Volk, Kristin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Henningsen,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Portinga, Teresa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Ward,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4" name="Slide Number Placeholder 3"/>
          <p:cNvSpPr>
            <a:spLocks noGrp="1"/>
          </p:cNvSpPr>
          <p:nvPr>
            <p:ph type="sldNum" sz="quarter" idx="12"/>
          </p:nvPr>
        </p:nvSpPr>
        <p:spPr/>
        <p:txBody>
          <a:bodyPr/>
          <a:lstStyle/>
          <a:p>
            <a:fld id="{1A106AFE-017A-4B10-8C59-6A35C2B2E226}" type="slidenum">
              <a:rPr lang="en-US" smtClean="0"/>
              <a:t>4</a:t>
            </a:fld>
            <a:endParaRPr lang="en-US" dirty="0"/>
          </a:p>
        </p:txBody>
      </p:sp>
    </p:spTree>
    <p:extLst>
      <p:ext uri="{BB962C8B-B14F-4D97-AF65-F5344CB8AC3E}">
        <p14:creationId xmlns:p14="http://schemas.microsoft.com/office/powerpoint/2010/main" val="3825156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4044708"/>
              </p:ext>
            </p:extLst>
          </p:nvPr>
        </p:nvGraphicFramePr>
        <p:xfrm>
          <a:off x="144049" y="724901"/>
          <a:ext cx="7378541" cy="5301954"/>
        </p:xfrm>
        <a:graphic>
          <a:graphicData uri="http://schemas.openxmlformats.org/drawingml/2006/table">
            <a:tbl>
              <a:tblPr firstRow="1" bandRow="1">
                <a:tableStyleId>{5C22544A-7EE6-4342-B048-85BDC9FD1C3A}</a:tableStyleId>
              </a:tblPr>
              <a:tblGrid>
                <a:gridCol w="3832964"/>
                <a:gridCol w="3545577"/>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second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2</a:t>
                      </a:r>
                      <a:r>
                        <a:rPr lang="en-US" b="1" baseline="30000" dirty="0" smtClean="0">
                          <a:solidFill>
                            <a:srgbClr val="C00000"/>
                          </a:solidFill>
                        </a:rPr>
                        <a:t>nd</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481921">
                <a:tc>
                  <a:txBody>
                    <a:bodyPr/>
                    <a:lstStyle/>
                    <a:p>
                      <a:pPr marL="171450" indent="-171450">
                        <a:buFont typeface="Arial" panose="020B0604020202020204" pitchFamily="34" charset="0"/>
                        <a:buChar char="•"/>
                      </a:pPr>
                      <a:r>
                        <a:rPr lang="en-US" sz="1000" dirty="0" smtClean="0"/>
                        <a:t>Types of Hooks</a:t>
                      </a:r>
                    </a:p>
                    <a:p>
                      <a:pPr marL="171450" indent="-171450">
                        <a:buFont typeface="Arial" panose="020B0604020202020204" pitchFamily="34" charset="0"/>
                        <a:buChar char="•"/>
                      </a:pPr>
                      <a:endParaRPr lang="en-US" sz="1000" dirty="0" smtClean="0"/>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1" u="none" strike="noStrike" kern="1200" cap="none" spc="0" normalizeH="0" baseline="0" noProof="0" dirty="0" smtClean="0">
                          <a:ln>
                            <a:noFill/>
                          </a:ln>
                          <a:solidFill>
                            <a:srgbClr val="C00000"/>
                          </a:solidFill>
                          <a:effectLst/>
                          <a:uLnTx/>
                          <a:uFillTx/>
                          <a:latin typeface="+mn-lt"/>
                          <a:ea typeface="+mn-ea"/>
                          <a:cs typeface="+mn-cs"/>
                        </a:rPr>
                        <a:t>Note:  in second grade students can learn about a few of the different types of hooks, but focus on the simpler ones (odd facts, exclamation).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a Hook in a text (with support and modeling).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different types of Hooks such as anecdote, question, exclamation, odd fact, quote, etc.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definitions and descriptions chart)</a:t>
                      </a:r>
                    </a:p>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make thinking notes while reading, of ideas they can use to create a Hook (with a partner) and then contribute to a class discussion.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gather ideas from the Definitions and Descriptions chart to create a Hook with much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indent="-171450">
                        <a:buFont typeface="Arial" panose="020B0604020202020204" pitchFamily="34" charset="0"/>
                        <a:buChar char="•"/>
                      </a:pPr>
                      <a:r>
                        <a:rPr lang="en-US" sz="1000" dirty="0" smtClean="0"/>
                        <a:t>Writing the Hook –</a:t>
                      </a:r>
                      <a:r>
                        <a:rPr lang="en-US" sz="1000" baseline="0" dirty="0" smtClean="0"/>
                        <a:t> Teacher Model (Bookmarks)</a:t>
                      </a:r>
                    </a:p>
                    <a:p>
                      <a:pPr marL="171450" indent="-171450">
                        <a:buFont typeface="Arial" panose="020B0604020202020204" pitchFamily="34" charset="0"/>
                        <a:buChar char="•"/>
                      </a:pPr>
                      <a:endParaRPr lang="en-US" sz="1000" dirty="0" smtClean="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 Hook either through whole-group discussion or through independent writing when ready.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check their notes/ideas by asking think aloud questions from the background knowledge section of the Introduction Student Bookmarks.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final sentence(s) for the Hook of the bridge (students may create their own sentence(s) if they choose).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dirty="0" smtClean="0"/>
                        <a:t>From</a:t>
                      </a:r>
                      <a:r>
                        <a:rPr lang="en-US" sz="1000" baseline="0" dirty="0" smtClean="0"/>
                        <a:t> the Field…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It would be helpful to pre-teach different types of hooks.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40</a:t>
            </a:fld>
            <a:endParaRPr lang="en-US" dirty="0"/>
          </a:p>
        </p:txBody>
      </p:sp>
    </p:spTree>
    <p:extLst>
      <p:ext uri="{BB962C8B-B14F-4D97-AF65-F5344CB8AC3E}">
        <p14:creationId xmlns:p14="http://schemas.microsoft.com/office/powerpoint/2010/main" val="172481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957" y="732560"/>
            <a:ext cx="7048161" cy="5924667"/>
          </a:xfrm>
          <a:prstGeom prst="rect">
            <a:avLst/>
          </a:prstGeom>
          <a:noFill/>
        </p:spPr>
        <p:txBody>
          <a:bodyPr wrap="square" lIns="91408" tIns="45704" rIns="91408" bIns="45704" rtlCol="0">
            <a:spAutoFit/>
          </a:bodyPr>
          <a:lstStyle/>
          <a:p>
            <a:pPr algn="ctr"/>
            <a:r>
              <a:rPr lang="en-US" sz="2500" b="1" dirty="0">
                <a:solidFill>
                  <a:prstClr val="black"/>
                </a:solidFill>
                <a:latin typeface="MV Boli" panose="02000500030200090000" pitchFamily="2" charset="0"/>
                <a:cs typeface="MV Boli" panose="02000500030200090000" pitchFamily="2" charset="0"/>
              </a:rPr>
              <a:t>Introduction to </a:t>
            </a:r>
            <a:r>
              <a:rPr lang="en-US" sz="2500" b="1" dirty="0" smtClean="0">
                <a:solidFill>
                  <a:prstClr val="black"/>
                </a:solidFill>
                <a:latin typeface="MV Boli" panose="02000500030200090000" pitchFamily="2" charset="0"/>
                <a:cs typeface="MV Boli" panose="02000500030200090000" pitchFamily="2" charset="0"/>
              </a:rPr>
              <a:t>Grade-Specific</a:t>
            </a:r>
          </a:p>
          <a:p>
            <a:pPr algn="ctr"/>
            <a:r>
              <a:rPr lang="en-US" b="1" dirty="0" smtClean="0">
                <a:solidFill>
                  <a:prstClr val="black"/>
                </a:solidFill>
                <a:latin typeface="MV Boli" panose="02000500030200090000" pitchFamily="2" charset="0"/>
                <a:cs typeface="MV Boli" panose="02000500030200090000" pitchFamily="2" charset="0"/>
              </a:rPr>
              <a:t>Suggestions</a:t>
            </a:r>
            <a:endParaRPr lang="en-US" b="1" dirty="0">
              <a:solidFill>
                <a:prstClr val="black"/>
              </a:solidFill>
              <a:latin typeface="MV Boli" panose="02000500030200090000" pitchFamily="2" charset="0"/>
              <a:cs typeface="MV Boli" panose="02000500030200090000" pitchFamily="2" charset="0"/>
            </a:endParaRPr>
          </a:p>
          <a:p>
            <a:pPr algn="ctr"/>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contains suggestions for specific grades based on the state standards in reading and </a:t>
            </a:r>
            <a:r>
              <a:rPr lang="en-US" sz="1200" b="1" i="1" dirty="0">
                <a:solidFill>
                  <a:prstClr val="black"/>
                </a:solidFill>
                <a:effectLst>
                  <a:outerShdw blurRad="38100" dist="38100" dir="2700000" algn="tl">
                    <a:srgbClr val="000000">
                      <a:alpha val="43137"/>
                    </a:srgbClr>
                  </a:outerShdw>
                </a:effectLst>
              </a:rPr>
              <a:t>informational writing </a:t>
            </a:r>
            <a:r>
              <a:rPr lang="en-US" sz="1200" dirty="0">
                <a:solidFill>
                  <a:prstClr val="black"/>
                </a:solidFill>
              </a:rPr>
              <a:t>to clarify what students can or should be able to do at each grade level of the TBEAR – </a:t>
            </a:r>
            <a:r>
              <a:rPr lang="en-US" sz="1200" b="1" i="1" dirty="0">
                <a:solidFill>
                  <a:prstClr val="black"/>
                </a:solidFill>
              </a:rPr>
              <a:t>Read to Write </a:t>
            </a:r>
            <a:r>
              <a:rPr lang="en-US" sz="1200" dirty="0">
                <a:solidFill>
                  <a:prstClr val="black"/>
                </a:solidFill>
              </a:rPr>
              <a:t>Lessons. </a:t>
            </a:r>
            <a:endParaRPr lang="en-US" sz="1200" dirty="0" smtClean="0">
              <a:solidFill>
                <a:prstClr val="black"/>
              </a:solidFill>
            </a:endParaRPr>
          </a:p>
          <a:p>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actual TBEAR lessons are non-grade specific for grades K – </a:t>
            </a:r>
            <a:r>
              <a:rPr lang="en-US" sz="1200" dirty="0" smtClean="0">
                <a:solidFill>
                  <a:prstClr val="black"/>
                </a:solidFill>
              </a:rPr>
              <a:t>6.  Please </a:t>
            </a:r>
            <a:r>
              <a:rPr lang="en-US" sz="1200" dirty="0">
                <a:solidFill>
                  <a:prstClr val="black"/>
                </a:solidFill>
              </a:rPr>
              <a:t>read these lessons before implementing any of the suggestions for your grade level (or the suggestions will not make sense).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S</a:t>
            </a:r>
            <a:r>
              <a:rPr lang="en-US" sz="1200" dirty="0">
                <a:solidFill>
                  <a:prstClr val="black"/>
                </a:solidFill>
                <a:cs typeface="MV Boli" panose="02000500030200090000" pitchFamily="2" charset="0"/>
              </a:rPr>
              <a:t>econd grade students need continued whole class modeling and slow, gradual release. All of the lessons are very teacher directed until students are ready to work with teams and then independently.</a:t>
            </a: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R</a:t>
            </a:r>
            <a:r>
              <a:rPr lang="en-US" sz="1200" dirty="0">
                <a:solidFill>
                  <a:prstClr val="black"/>
                </a:solidFill>
              </a:rPr>
              <a:t>emember that reading standards RI.1 and RI.4 are overarching and supported throughout, even if they are not specifically addressed in each lesson.</a:t>
            </a:r>
          </a:p>
          <a:p>
            <a:endParaRPr lang="en-US" sz="1200" dirty="0">
              <a:solidFill>
                <a:prstClr val="black"/>
              </a:solidFill>
            </a:endParaRPr>
          </a:p>
          <a:p>
            <a:pPr lvl="0" defTabSz="914080"/>
            <a:r>
              <a:rPr lang="en-US" sz="1200" b="1" dirty="0">
                <a:solidFill>
                  <a:prstClr val="black"/>
                </a:solidFill>
                <a:latin typeface="MV Boli" panose="02000500030200090000" pitchFamily="2" charset="0"/>
                <a:cs typeface="MV Boli" panose="02000500030200090000" pitchFamily="2" charset="0"/>
              </a:rPr>
              <a:t>A</a:t>
            </a:r>
            <a:r>
              <a:rPr lang="en-US" sz="1200" dirty="0">
                <a:solidFill>
                  <a:prstClr val="black"/>
                </a:solidFill>
              </a:rPr>
              <a:t>t the end of each lesson is a section entitled “From the Field.” These are comments from grade level teachers of what has actually worked from them in their classrooms.  These comments are not yet complete, but will be added each year. If you would like to add to these comments your suggestions are highly valued.  Your Trainer of Trainer and/or School Module Experts can relay your comments to OSP.</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I</a:t>
            </a:r>
            <a:r>
              <a:rPr lang="en-US" sz="1200" dirty="0">
                <a:solidFill>
                  <a:prstClr val="black"/>
                </a:solidFill>
              </a:rPr>
              <a:t>t has been suggested that the revision standard for writing (W.5) be added to these lessons.  This is under consideration for the next update of this document, but please implement this standard when possible.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academic word lists for each standard in conjunction with the writing focus lists possible cognates in Spanish and at times academic vocabulary for the lesson strategies.  At a later time we would like to add the academic vocabulary for specific lesson strategies.</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is dynamic or a work in progress.  Thank you for your ideas and contributions!</a:t>
            </a:r>
          </a:p>
        </p:txBody>
      </p:sp>
      <p:graphicFrame>
        <p:nvGraphicFramePr>
          <p:cNvPr id="4" name="Table 3"/>
          <p:cNvGraphicFramePr>
            <a:graphicFrameLocks noGrp="1"/>
          </p:cNvGraphicFramePr>
          <p:nvPr>
            <p:extLst>
              <p:ext uri="{D42A27DB-BD31-4B8C-83A1-F6EECF244321}">
                <p14:modId xmlns:p14="http://schemas.microsoft.com/office/powerpoint/2010/main" val="4009043799"/>
              </p:ext>
            </p:extLst>
          </p:nvPr>
        </p:nvGraphicFramePr>
        <p:xfrm>
          <a:off x="1218630" y="6866844"/>
          <a:ext cx="5181600" cy="1749553"/>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560833">
                <a:tc gridSpan="5">
                  <a:txBody>
                    <a:bodyPr/>
                    <a:lstStyle/>
                    <a:p>
                      <a:pPr algn="ctr"/>
                      <a:r>
                        <a:rPr lang="en-US" sz="1500" dirty="0" smtClean="0">
                          <a:solidFill>
                            <a:schemeClr val="tx1"/>
                          </a:solidFill>
                        </a:rPr>
                        <a:t> K – 6:</a:t>
                      </a:r>
                      <a:r>
                        <a:rPr lang="en-US" sz="1500" baseline="0" dirty="0" smtClean="0">
                          <a:solidFill>
                            <a:schemeClr val="tx1"/>
                          </a:solidFill>
                        </a:rPr>
                        <a:t> Grade Level Suggestions</a:t>
                      </a:r>
                    </a:p>
                    <a:p>
                      <a:pPr algn="ctr"/>
                      <a:r>
                        <a:rPr lang="en-US" sz="1500" dirty="0" smtClean="0">
                          <a:solidFill>
                            <a:schemeClr val="tx1"/>
                          </a:solidFill>
                        </a:rPr>
                        <a:t>2016 HSD Contributors</a:t>
                      </a: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240">
                <a:tc>
                  <a:txBody>
                    <a:bodyPr/>
                    <a:lstStyle/>
                    <a:p>
                      <a:r>
                        <a:rPr lang="en-US" sz="1000" dirty="0" smtClean="0">
                          <a:solidFill>
                            <a:schemeClr val="tx1"/>
                          </a:solidFill>
                          <a:latin typeface="Lucida Handwriting" panose="03010101010101010101" pitchFamily="66" charset="0"/>
                        </a:rPr>
                        <a:t>Gina McLain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Susan Richmond</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Angela Walsh</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Teresa Portinga</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Sarah Reztlaff</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Judy Ramer</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Renae Iversen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Sharon Carlson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Aliceson</a:t>
                      </a:r>
                    </a:p>
                    <a:p>
                      <a:r>
                        <a:rPr lang="en-US" sz="1000" dirty="0" smtClean="0">
                          <a:solidFill>
                            <a:schemeClr val="tx1"/>
                          </a:solidFill>
                          <a:latin typeface="Lucida Handwriting" panose="03010101010101010101" pitchFamily="66" charset="0"/>
                        </a:rPr>
                        <a:t>Brandt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Kasia Guttierrez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Jeanine Garrett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Nicole</a:t>
                      </a:r>
                    </a:p>
                    <a:p>
                      <a:r>
                        <a:rPr lang="en-US" sz="1000" dirty="0" smtClean="0">
                          <a:solidFill>
                            <a:schemeClr val="tx1"/>
                          </a:solidFill>
                          <a:latin typeface="Lucida Handwriting" panose="03010101010101010101" pitchFamily="66" charset="0"/>
                        </a:rPr>
                        <a:t>Thoen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Linda Benson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Kim Martinez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Amanda Bethune</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05070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6490"/>
              </p:ext>
            </p:extLst>
          </p:nvPr>
        </p:nvGraphicFramePr>
        <p:xfrm>
          <a:off x="84027" y="642045"/>
          <a:ext cx="7618385" cy="8505027"/>
        </p:xfrm>
        <a:graphic>
          <a:graphicData uri="http://schemas.openxmlformats.org/drawingml/2006/table">
            <a:tbl>
              <a:tblPr firstRow="1" bandRow="1">
                <a:tableStyleId>{5940675A-B579-460E-94D1-54222C63F5DA}</a:tableStyleId>
              </a:tblPr>
              <a:tblGrid>
                <a:gridCol w="1672857"/>
                <a:gridCol w="307187"/>
                <a:gridCol w="129371"/>
                <a:gridCol w="505505"/>
                <a:gridCol w="129371"/>
                <a:gridCol w="238158"/>
                <a:gridCol w="464426"/>
                <a:gridCol w="559774"/>
                <a:gridCol w="281001"/>
                <a:gridCol w="167549"/>
                <a:gridCol w="441232"/>
                <a:gridCol w="129371"/>
                <a:gridCol w="549485"/>
                <a:gridCol w="129371"/>
                <a:gridCol w="399998"/>
                <a:gridCol w="337908"/>
                <a:gridCol w="129371"/>
                <a:gridCol w="141366"/>
                <a:gridCol w="280128"/>
                <a:gridCol w="182880"/>
                <a:gridCol w="442076"/>
              </a:tblGrid>
              <a:tr h="1014715">
                <a:tc gridSpan="18">
                  <a:txBody>
                    <a:bodyPr/>
                    <a:lstStyle/>
                    <a:p>
                      <a:pPr algn="ctr"/>
                      <a:r>
                        <a:rPr lang="en-US" sz="2100" b="1" dirty="0" smtClean="0"/>
                        <a:t>             Writing an Introduction</a:t>
                      </a:r>
                    </a:p>
                    <a:p>
                      <a:pPr algn="ctr"/>
                      <a:r>
                        <a:rPr lang="en-US" sz="2100" b="1" dirty="0" smtClean="0"/>
                        <a:t>            Lesson Layout</a:t>
                      </a:r>
                    </a:p>
                    <a:p>
                      <a:pPr algn="ctr"/>
                      <a:r>
                        <a:rPr lang="en-US" sz="1800" b="0" dirty="0" smtClean="0"/>
                        <a:t>                (informational text model)</a:t>
                      </a: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Section 1</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95000"/>
                      </a:schemeClr>
                    </a:solidFill>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READ and</a:t>
                      </a:r>
                      <a:r>
                        <a:rPr lang="en-US" sz="1800" b="1" baseline="0" dirty="0" smtClean="0"/>
                        <a:t> ANALYZE an </a:t>
                      </a:r>
                      <a:r>
                        <a:rPr lang="en-US" sz="1800" b="1" dirty="0" smtClean="0"/>
                        <a:t>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337842">
                <a:tc rowSpan="2" gridSpan="2">
                  <a:txBody>
                    <a:bodyPr/>
                    <a:lstStyle/>
                    <a:p>
                      <a:pPr algn="l"/>
                      <a:r>
                        <a:rPr lang="en-US" sz="1100" b="1" dirty="0" smtClean="0"/>
                        <a:t>Parts of an Introduction</a:t>
                      </a:r>
                      <a:endParaRPr lang="en-US" sz="1100" b="1" dirty="0"/>
                    </a:p>
                  </a:txBody>
                  <a:tcPr marL="100584" marR="100584" marT="48813" marB="48813" anchor="ctr">
                    <a:solidFill>
                      <a:schemeClr val="accent1">
                        <a:lumMod val="20000"/>
                        <a:lumOff val="80000"/>
                      </a:schemeClr>
                    </a:solidFill>
                  </a:tcPr>
                </a:tc>
                <a:tc rowSpan="2" hMerge="1">
                  <a:txBody>
                    <a:bodyPr/>
                    <a:lstStyle/>
                    <a:p>
                      <a:endParaRPr lang="en-US"/>
                    </a:p>
                  </a:txBody>
                  <a:tcPr/>
                </a:tc>
                <a:tc gridSpan="6">
                  <a:txBody>
                    <a:bodyPr/>
                    <a:lstStyle/>
                    <a:p>
                      <a:pPr algn="ctr"/>
                      <a:r>
                        <a:rPr lang="en-US" sz="1100" b="1" dirty="0" smtClean="0"/>
                        <a:t>READ</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WRITE/REVISE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WRITE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439472">
                <a:tc gridSpan="2" vMerge="1">
                  <a:txBody>
                    <a:bodyPr/>
                    <a:lstStyle/>
                    <a:p>
                      <a:endParaRPr lang="en-US" dirty="0"/>
                    </a:p>
                  </a:txBody>
                  <a:tcPr>
                    <a:solidFill>
                      <a:schemeClr val="bg1"/>
                    </a:solidFill>
                  </a:tcPr>
                </a:tc>
                <a:tc hMerge="1" vMerge="1">
                  <a:txBody>
                    <a:bodyPr/>
                    <a:lstStyle/>
                    <a:p>
                      <a:endParaRPr lang="en-US"/>
                    </a:p>
                  </a:txBody>
                  <a:tcPr/>
                </a:tc>
                <a:tc gridSpan="6">
                  <a:txBody>
                    <a:bodyPr/>
                    <a:lstStyle/>
                    <a:p>
                      <a:pPr algn="ctr"/>
                      <a:r>
                        <a:rPr lang="en-US" sz="1100" b="1" dirty="0" smtClean="0"/>
                        <a:t>Lesson 1 Part 1</a:t>
                      </a:r>
                    </a:p>
                    <a:p>
                      <a:pPr algn="ctr"/>
                      <a:r>
                        <a:rPr lang="en-US" sz="1100" b="1" dirty="0" smtClean="0"/>
                        <a:t>Topic</a:t>
                      </a:r>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1</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Lesson 2</a:t>
                      </a:r>
                    </a:p>
                    <a:p>
                      <a:pPr algn="ctr"/>
                      <a:r>
                        <a:rPr lang="en-US" sz="1100" b="1" dirty="0" smtClean="0"/>
                        <a:t>Bridge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RI.</a:t>
                      </a:r>
                      <a:r>
                        <a:rPr lang="en-US" sz="1100" baseline="0" dirty="0" smtClean="0"/>
                        <a:t>1 – W.2a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RI.</a:t>
                      </a:r>
                      <a:r>
                        <a:rPr lang="en-US" sz="1100" baseline="0" dirty="0" smtClean="0"/>
                        <a:t>2 – W.2a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n-US" sz="1100" dirty="0" smtClean="0"/>
                        <a:t>RI.</a:t>
                      </a:r>
                      <a:r>
                        <a:rPr lang="en-US" sz="1100" baseline="0" dirty="0" smtClean="0"/>
                        <a:t>3,4  - W.2a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dirty="0"/>
                    </a:p>
                  </a:txBody>
                  <a:tcPr anchor="ctr">
                    <a:solidFill>
                      <a:schemeClr val="bg1"/>
                    </a:solidFill>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p>
                  </a:txBody>
                  <a:tcPr anchor="ctr">
                    <a:solidFill>
                      <a:schemeClr val="bg1"/>
                    </a:solidFill>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a:t>
                      </a:r>
                      <a:r>
                        <a:rPr lang="en-US" sz="1100" b="0" baseline="0" dirty="0" smtClean="0"/>
                        <a:t> Learning Target</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pPr algn="l"/>
                      <a:r>
                        <a:rPr lang="en-US" sz="1100" dirty="0" smtClean="0"/>
                        <a:t>Identify a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Identify a Main Idea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Identify</a:t>
                      </a:r>
                      <a:r>
                        <a:rPr lang="en-US" sz="1100" baseline="0" dirty="0" smtClean="0"/>
                        <a:t> Background</a:t>
                      </a:r>
                    </a:p>
                    <a:p>
                      <a:pPr algn="l"/>
                      <a:r>
                        <a:rPr lang="en-US" sz="1100" baseline="0" dirty="0" smtClean="0"/>
                        <a:t>Knowledge and Hook</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p>
                  </a:txBody>
                  <a:tcPr anchor="ctr">
                    <a:solidFill>
                      <a:schemeClr val="bg1"/>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2</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95000"/>
                      </a:schemeClr>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to REVISE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439472">
                <a:tc gridSpan="2">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gridSpan="5">
                  <a:txBody>
                    <a:bodyPr/>
                    <a:lstStyle/>
                    <a:p>
                      <a:pPr algn="ctr"/>
                      <a:r>
                        <a:rPr lang="en-US" sz="1100" b="1" dirty="0" smtClean="0"/>
                        <a:t>Lesson 2 Part 1</a:t>
                      </a:r>
                    </a:p>
                    <a:p>
                      <a:pPr algn="ctr"/>
                      <a:r>
                        <a:rPr lang="en-US" sz="1100" b="1" dirty="0" smtClean="0"/>
                        <a:t>Topic</a:t>
                      </a:r>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2 </a:t>
                      </a:r>
                      <a:r>
                        <a:rPr lang="en-US" sz="1100" b="1" baseline="0" dirty="0" smtClean="0"/>
                        <a:t>Part 2</a:t>
                      </a:r>
                    </a:p>
                    <a:p>
                      <a:pPr algn="ctr"/>
                      <a:r>
                        <a:rPr lang="en-US" sz="1100" b="1" baseline="0" dirty="0" smtClean="0"/>
                        <a:t>Topic Sentence</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4</a:t>
                      </a:r>
                    </a:p>
                    <a:p>
                      <a:pPr algn="ctr"/>
                      <a:r>
                        <a:rPr lang="en-US" sz="1100" b="1" dirty="0" smtClean="0"/>
                        <a:t>Background Know.</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5</a:t>
                      </a:r>
                    </a:p>
                    <a:p>
                      <a:pPr algn="ctr"/>
                      <a:r>
                        <a:rPr lang="en-US" sz="1100" b="1" dirty="0" smtClean="0"/>
                        <a:t>Hook</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pPr algn="ctr"/>
                      <a:endParaRPr lang="en-US" sz="11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RI.2</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pPr algn="l"/>
                      <a:r>
                        <a:rPr lang="en-US" sz="1100" dirty="0" smtClean="0"/>
                        <a:t>W.2a-b</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sz="1100" dirty="0"/>
                    </a:p>
                  </a:txBody>
                  <a:tcPr marL="100584" marR="100584" marT="50292" marB="50292" anchor="ctr">
                    <a:solidFill>
                      <a:schemeClr val="bg1"/>
                    </a:solidFill>
                  </a:tcPr>
                </a:tc>
                <a:tc gridSpan="2">
                  <a:txBody>
                    <a:bodyPr/>
                    <a:lstStyle/>
                    <a:p>
                      <a:pPr algn="l"/>
                      <a:r>
                        <a:rPr lang="en-US" sz="1100" dirty="0" smtClean="0"/>
                        <a:t>W.2a-b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 Learning</a:t>
                      </a:r>
                      <a:r>
                        <a:rPr lang="en-US" sz="1100" b="0" baseline="0" dirty="0" smtClean="0"/>
                        <a:t> Target</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Identify a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Revise a Topic Sentence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Background</a:t>
                      </a:r>
                      <a:r>
                        <a:rPr lang="en-US" sz="1100" baseline="0" dirty="0" smtClean="0"/>
                        <a:t>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b="0" dirty="0" smtClean="0"/>
                        <a:t>Revise a Hook</a:t>
                      </a:r>
                      <a:endParaRPr lang="en-US" sz="1100" b="0" dirty="0"/>
                    </a:p>
                  </a:txBody>
                  <a:tcPr marL="100584" marR="100584" marT="48813" marB="48813" anchor="ctr">
                    <a:solidFill>
                      <a:schemeClr val="bg1"/>
                    </a:solidFill>
                  </a:tcPr>
                </a:tc>
                <a:tc hMerge="1">
                  <a:txBody>
                    <a:bodyPr/>
                    <a:lstStyle/>
                    <a:p>
                      <a:endParaRPr lang="en-US"/>
                    </a:p>
                  </a:txBody>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3</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95000"/>
                      </a:schemeClr>
                    </a:solidFill>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439472">
                <a:tc>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2">
                        <a:lumMod val="40000"/>
                        <a:lumOff val="60000"/>
                      </a:schemeClr>
                    </a:solidFill>
                  </a:tcPr>
                </a:tc>
                <a:tc gridSpan="5">
                  <a:txBody>
                    <a:bodyPr/>
                    <a:lstStyle/>
                    <a:p>
                      <a:pPr algn="ctr"/>
                      <a:r>
                        <a:rPr lang="en-US" sz="1100" b="1" dirty="0" smtClean="0"/>
                        <a:t>Lesson 6  Part 1</a:t>
                      </a:r>
                    </a:p>
                    <a:p>
                      <a:pPr algn="ctr"/>
                      <a:r>
                        <a:rPr lang="en-US" sz="1100" b="1" dirty="0" smtClean="0"/>
                        <a:t>Topic</a:t>
                      </a:r>
                    </a:p>
                  </a:txBody>
                  <a:tcPr marL="100584" marR="100584" marT="48813" marB="48813" anchor="ctr">
                    <a:solidFill>
                      <a:schemeClr val="accent2">
                        <a:lumMod val="40000"/>
                        <a:lumOff val="60000"/>
                      </a:schemeClr>
                    </a:solidFill>
                  </a:tcPr>
                </a:tc>
                <a:tc hMerge="1">
                  <a:txBody>
                    <a:bodyPr/>
                    <a:lstStyle/>
                    <a:p>
                      <a:pPr algn="ctr"/>
                      <a:endParaRPr lang="en-US" sz="1100" b="1" dirty="0" smtClean="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6 </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b="1"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Lesson7</a:t>
                      </a:r>
                    </a:p>
                    <a:p>
                      <a:pPr algn="ctr"/>
                      <a:r>
                        <a:rPr lang="en-US" sz="1100" b="1" dirty="0" smtClean="0"/>
                        <a:t>Background Know.</a:t>
                      </a:r>
                      <a:endParaRPr lang="en-US" sz="1100" b="1" dirty="0"/>
                    </a:p>
                  </a:txBody>
                  <a:tcPr marL="100584" marR="100584" marT="48813" marB="48813"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8 </a:t>
                      </a:r>
                    </a:p>
                    <a:p>
                      <a:pPr algn="ctr"/>
                      <a:r>
                        <a:rPr lang="en-US" sz="1100" b="1" dirty="0" smtClean="0"/>
                        <a:t>Hook</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r>
              <a:tr h="371946">
                <a:tc>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gridSpan="2">
                  <a:txBody>
                    <a:bodyPr/>
                    <a:lstStyle/>
                    <a:p>
                      <a:r>
                        <a:rPr lang="en-US" sz="900" dirty="0" smtClean="0"/>
                        <a:t>RI.1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 </a:t>
                      </a:r>
                      <a:endParaRPr lang="en-US" sz="900" dirty="0"/>
                    </a:p>
                  </a:txBody>
                  <a:tcPr marL="100584" marR="100584" marT="48813" marB="48813" anchor="ctr">
                    <a:solidFill>
                      <a:schemeClr val="bg1"/>
                    </a:solidFill>
                  </a:tcPr>
                </a:tc>
                <a:tc gridSpan="2">
                  <a:txBody>
                    <a:bodyPr/>
                    <a:lstStyle/>
                    <a:p>
                      <a:r>
                        <a:rPr lang="en-US" sz="900" dirty="0" smtClean="0"/>
                        <a:t>L.1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pPr algn="l"/>
                      <a:r>
                        <a:rPr lang="en-US" sz="900" dirty="0" smtClean="0"/>
                        <a:t>RI.2</a:t>
                      </a:r>
                      <a:endParaRPr lang="en-US" sz="900" dirty="0"/>
                    </a:p>
                  </a:txBody>
                  <a:tcPr marL="100584" marR="100584" marT="48813" marB="48813"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L.1,4,5</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gridSpan="2">
                  <a:txBody>
                    <a:bodyPr/>
                    <a:lstStyle/>
                    <a:p>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gridSpan="3">
                  <a:txBody>
                    <a:bodyPr/>
                    <a:lstStyle/>
                    <a:p>
                      <a:r>
                        <a:rPr lang="en-US" sz="900" dirty="0" smtClean="0"/>
                        <a:t>W.2.a,b</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hMerge="1">
                  <a:txBody>
                    <a:bodyPr/>
                    <a:lstStyle/>
                    <a:p>
                      <a:endParaRPr lang="en-US"/>
                    </a:p>
                  </a:txBody>
                  <a:tcPr/>
                </a:tc>
                <a:tc>
                  <a:txBody>
                    <a:bodyPr/>
                    <a:lstStyle/>
                    <a:p>
                      <a:r>
                        <a:rPr lang="en-US" sz="900" dirty="0" smtClean="0"/>
                        <a:t>L.5,6</a:t>
                      </a:r>
                      <a:endParaRPr lang="en-US" sz="900" dirty="0"/>
                    </a:p>
                  </a:txBody>
                  <a:tcPr marL="100584" marR="100584" marT="48813" marB="48813" anchor="ctr">
                    <a:solidFill>
                      <a:schemeClr val="bg1"/>
                    </a:solidFill>
                  </a:tcPr>
                </a:tc>
              </a:tr>
              <a:tr h="432906">
                <a:tc>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a:t>
                      </a:r>
                      <a:r>
                        <a:rPr lang="en-US" sz="1100" baseline="0" dirty="0" smtClean="0"/>
                        <a:t> 3</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gridSpan="5">
                  <a:txBody>
                    <a:bodyPr/>
                    <a:lstStyle/>
                    <a:p>
                      <a:r>
                        <a:rPr lang="en-US" sz="1100" dirty="0" smtClean="0"/>
                        <a:t>DOK - 3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DOK-3</a:t>
                      </a:r>
                      <a:endParaRPr lang="en-US" sz="1100" dirty="0"/>
                    </a:p>
                  </a:txBody>
                  <a:tcPr marL="100584" marR="100584" marT="48813" marB="48813" anchor="ctr">
                    <a:solidFill>
                      <a:schemeClr val="bg1"/>
                    </a:solidFill>
                  </a:tcPr>
                </a:tc>
                <a:tc hMerge="1">
                  <a:txBody>
                    <a:bodyPr/>
                    <a:lstStyle/>
                    <a:p>
                      <a:endParaRPr lang="en-US" dirty="0"/>
                    </a:p>
                  </a:txBody>
                  <a:tcPr marL="100584" marR="100584" marT="50292" marB="50292" anchor="ctr">
                    <a:solidFill>
                      <a:schemeClr val="bg1"/>
                    </a:solidFill>
                  </a:tcPr>
                </a:tc>
                <a:tc hMerge="1">
                  <a:txBody>
                    <a:bodyPr/>
                    <a:lstStyle/>
                    <a:p>
                      <a:endParaRPr lang="en-US"/>
                    </a:p>
                  </a:txBody>
                  <a:tcPr/>
                </a:tc>
                <a:tc hMerge="1">
                  <a:txBody>
                    <a:bodyPr/>
                    <a:lstStyle/>
                    <a:p>
                      <a:endParaRPr lang="en-US" sz="10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r h="432906">
                <a:tc>
                  <a:txBody>
                    <a:bodyPr/>
                    <a:lstStyle/>
                    <a:p>
                      <a:pPr marL="0" indent="0" algn="l">
                        <a:buFont typeface="Arial" panose="020B0604020202020204" pitchFamily="34" charset="0"/>
                        <a:buNone/>
                      </a:pPr>
                      <a:r>
                        <a:rPr lang="en-US" sz="1100" b="0" dirty="0" smtClean="0"/>
                        <a:t>Task Learning Target</a:t>
                      </a:r>
                      <a:endParaRPr lang="en-US" sz="1100" b="0" dirty="0"/>
                    </a:p>
                  </a:txBody>
                  <a:tcPr marL="100584" marR="100584" marT="48813" marB="48813" anchor="ctr">
                    <a:solidFill>
                      <a:schemeClr val="bg1"/>
                    </a:solidFill>
                  </a:tcPr>
                </a:tc>
                <a:tc gridSpan="5">
                  <a:txBody>
                    <a:bodyPr/>
                    <a:lstStyle/>
                    <a:p>
                      <a:r>
                        <a:rPr lang="en-US" sz="1100" dirty="0" smtClean="0"/>
                        <a:t>Identify Your Topic</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Write a Topic Sentence</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gridSpan="5">
                  <a:txBody>
                    <a:bodyPr/>
                    <a:lstStyle/>
                    <a:p>
                      <a:r>
                        <a:rPr lang="en-US" sz="1100" dirty="0" smtClean="0"/>
                        <a:t>Write Background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Write a Hook</a:t>
                      </a:r>
                      <a:endParaRPr lang="en-US" sz="1100" dirty="0"/>
                    </a:p>
                  </a:txBody>
                  <a:tcPr marL="100584" marR="100584" marT="48813" marB="48813" anchor="ctr">
                    <a:solidFill>
                      <a:schemeClr val="bg1"/>
                    </a:solidFill>
                  </a:tcPr>
                </a:tc>
                <a:tc hMerge="1">
                  <a:txBody>
                    <a:bodyPr/>
                    <a:lstStyle/>
                    <a:p>
                      <a:endParaRPr lang="en-US"/>
                    </a:p>
                  </a:txBody>
                  <a:tcPr marL="100584" marR="100584" marT="50292" marB="50292" anchor="ctr">
                    <a:solidFill>
                      <a:schemeClr val="bg1"/>
                    </a:solidFill>
                  </a:tcPr>
                </a:tc>
                <a:tc hMerge="1">
                  <a:txBody>
                    <a:bodyPr/>
                    <a:lstStyle/>
                    <a:p>
                      <a:endParaRPr lang="en-US"/>
                    </a:p>
                  </a:txBody>
                  <a:tcPr/>
                </a:tc>
                <a:tc hMerge="1">
                  <a:txBody>
                    <a:bodyPr/>
                    <a:lstStyle/>
                    <a:p>
                      <a:endParaRPr lang="en-US" sz="10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Date Placeholder 2"/>
          <p:cNvSpPr>
            <a:spLocks noGrp="1"/>
          </p:cNvSpPr>
          <p:nvPr>
            <p:ph type="dt" sz="half" idx="10"/>
          </p:nvPr>
        </p:nvSpPr>
        <p:spPr/>
        <p:txBody>
          <a:bodyPr/>
          <a:lstStyle/>
          <a:p>
            <a:r>
              <a:rPr lang="en-US" smtClean="0"/>
              <a:t>10-3-16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6</a:t>
            </a:fld>
            <a:endParaRPr lang="en-US" dirty="0"/>
          </a:p>
        </p:txBody>
      </p:sp>
    </p:spTree>
    <p:extLst>
      <p:ext uri="{BB962C8B-B14F-4D97-AF65-F5344CB8AC3E}">
        <p14:creationId xmlns:p14="http://schemas.microsoft.com/office/powerpoint/2010/main" val="198110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99316320"/>
              </p:ext>
            </p:extLst>
          </p:nvPr>
        </p:nvGraphicFramePr>
        <p:xfrm>
          <a:off x="242888" y="349942"/>
          <a:ext cx="7372350" cy="9073550"/>
        </p:xfrm>
        <a:graphic>
          <a:graphicData uri="http://schemas.openxmlformats.org/drawingml/2006/table">
            <a:tbl>
              <a:tblPr firstRow="1" bandRow="1">
                <a:tableStyleId>{5C22544A-7EE6-4342-B048-85BDC9FD1C3A}</a:tableStyleId>
              </a:tblPr>
              <a:tblGrid>
                <a:gridCol w="6715125"/>
                <a:gridCol w="657225"/>
              </a:tblGrid>
              <a:tr h="331236">
                <a:tc gridSpan="2">
                  <a:txBody>
                    <a:bodyPr/>
                    <a:lstStyle/>
                    <a:p>
                      <a:pPr algn="ctr"/>
                      <a:r>
                        <a:rPr lang="en-US" dirty="0" smtClean="0"/>
                        <a:t>Lesson Table of Contents</a:t>
                      </a:r>
                      <a:endParaRPr lang="en-US" dirty="0"/>
                    </a:p>
                  </a:txBody>
                  <a:tcPr/>
                </a:tc>
                <a:tc hMerge="1">
                  <a:txBody>
                    <a:bodyPr/>
                    <a:lstStyle/>
                    <a:p>
                      <a:endParaRPr lang="en-US"/>
                    </a:p>
                  </a:txBody>
                  <a:tcPr/>
                </a:tc>
              </a:tr>
              <a:tr h="308966">
                <a:tc gridSpan="2">
                  <a:txBody>
                    <a:bodyPr/>
                    <a:lstStyle/>
                    <a:p>
                      <a:pPr algn="l"/>
                      <a:r>
                        <a:rPr lang="en-US" sz="1200" b="1" dirty="0" smtClean="0"/>
                        <a:t>READ LESSONS</a:t>
                      </a:r>
                      <a:endParaRPr lang="en-US" sz="1200" b="1" dirty="0"/>
                    </a:p>
                  </a:txBody>
                  <a:tcPr>
                    <a:solidFill>
                      <a:schemeClr val="accent4">
                        <a:lumMod val="40000"/>
                        <a:lumOff val="60000"/>
                      </a:schemeClr>
                    </a:solidFill>
                  </a:tcPr>
                </a:tc>
                <a:tc hMerge="1">
                  <a:txBody>
                    <a:bodyPr/>
                    <a:lstStyle/>
                    <a:p>
                      <a:endParaRPr lang="en-US"/>
                    </a:p>
                  </a:txBody>
                  <a:tcPr/>
                </a:tc>
              </a:tr>
              <a:tr h="0">
                <a:tc>
                  <a:txBody>
                    <a:bodyPr/>
                    <a:lstStyle/>
                    <a:p>
                      <a:pPr algn="l"/>
                      <a:r>
                        <a:rPr lang="en-US" sz="1100" dirty="0" smtClean="0"/>
                        <a:t>Lesson  1 - T – Part 1: </a:t>
                      </a:r>
                      <a:r>
                        <a:rPr lang="en-US" sz="1100" baseline="0" dirty="0" smtClean="0"/>
                        <a:t> </a:t>
                      </a:r>
                      <a:r>
                        <a:rPr lang="en-US" sz="1100" dirty="0" smtClean="0"/>
                        <a:t>Identifying</a:t>
                      </a:r>
                      <a:r>
                        <a:rPr lang="en-US" sz="1100" baseline="0" dirty="0" smtClean="0"/>
                        <a:t> the Topic K – 6 Generic Lesson</a:t>
                      </a:r>
                      <a:endParaRPr lang="en-US" sz="1100" dirty="0"/>
                    </a:p>
                  </a:txBody>
                  <a:tcPr anchor="ctr">
                    <a:solidFill>
                      <a:schemeClr val="accent4">
                        <a:lumMod val="20000"/>
                        <a:lumOff val="80000"/>
                      </a:schemeClr>
                    </a:solidFill>
                  </a:tcPr>
                </a:tc>
                <a:tc>
                  <a:txBody>
                    <a:bodyPr/>
                    <a:lstStyle/>
                    <a:p>
                      <a:pPr algn="ctr"/>
                      <a:r>
                        <a:rPr lang="en-US" sz="1100" b="1" dirty="0" smtClean="0"/>
                        <a:t>8</a:t>
                      </a:r>
                      <a:endParaRPr lang="en-US" sz="1100" b="1" dirty="0"/>
                    </a:p>
                  </a:txBody>
                  <a:tcPr anchor="ctr">
                    <a:solidFill>
                      <a:schemeClr val="accent4">
                        <a:lumMod val="20000"/>
                        <a:lumOff val="80000"/>
                      </a:schemeClr>
                    </a:solidFill>
                  </a:tcPr>
                </a:tc>
              </a:tr>
              <a:tr h="0">
                <a:tc>
                  <a:txBody>
                    <a:bodyPr/>
                    <a:lstStyle/>
                    <a:p>
                      <a:pPr algn="l"/>
                      <a:r>
                        <a:rPr lang="en-US" sz="1100" b="1" dirty="0" smtClean="0"/>
                        <a:t>Grade 2 Suggestions for Identifying the Topic</a:t>
                      </a:r>
                      <a:endParaRPr lang="en-US" sz="1100" b="1" dirty="0"/>
                    </a:p>
                  </a:txBody>
                  <a:tcPr anchor="ctr">
                    <a:solidFill>
                      <a:schemeClr val="accent4">
                        <a:lumMod val="40000"/>
                        <a:lumOff val="60000"/>
                      </a:schemeClr>
                    </a:solidFill>
                  </a:tcPr>
                </a:tc>
                <a:tc>
                  <a:txBody>
                    <a:bodyPr/>
                    <a:lstStyle/>
                    <a:p>
                      <a:pPr algn="ctr"/>
                      <a:r>
                        <a:rPr lang="en-US" sz="1100" b="1" dirty="0" smtClean="0"/>
                        <a:t>9</a:t>
                      </a:r>
                      <a:endParaRPr lang="en-US" sz="1100" b="1" dirty="0"/>
                    </a:p>
                  </a:txBody>
                  <a:tcPr anchor="ctr">
                    <a:solidFill>
                      <a:schemeClr val="accent4">
                        <a:lumMod val="40000"/>
                        <a:lumOff val="60000"/>
                      </a:schemeClr>
                    </a:solidFill>
                  </a:tcPr>
                </a:tc>
              </a:tr>
              <a:tr h="163707">
                <a:tc>
                  <a:txBody>
                    <a:bodyPr/>
                    <a:lstStyle/>
                    <a:p>
                      <a:pPr algn="l"/>
                      <a:r>
                        <a:rPr lang="en-US" sz="1100" dirty="0" smtClean="0"/>
                        <a:t>Lesson  1 - T</a:t>
                      </a:r>
                      <a:r>
                        <a:rPr lang="en-US" sz="1100" baseline="0" dirty="0" smtClean="0"/>
                        <a:t> – Part 2:  </a:t>
                      </a:r>
                      <a:r>
                        <a:rPr lang="en-US" sz="1100" dirty="0" smtClean="0"/>
                        <a:t>Identifying the Topic Sentence (Main Idea) K-6 Generic Lesson</a:t>
                      </a:r>
                      <a:endParaRPr lang="en-US" sz="1100" dirty="0"/>
                    </a:p>
                  </a:txBody>
                  <a:tcPr anchor="ctr">
                    <a:solidFill>
                      <a:schemeClr val="accent4">
                        <a:lumMod val="20000"/>
                        <a:lumOff val="80000"/>
                      </a:schemeClr>
                    </a:solidFill>
                  </a:tcPr>
                </a:tc>
                <a:tc>
                  <a:txBody>
                    <a:bodyPr/>
                    <a:lstStyle/>
                    <a:p>
                      <a:pPr algn="ctr"/>
                      <a:r>
                        <a:rPr lang="en-US" sz="1100" b="1" dirty="0" smtClean="0"/>
                        <a:t>10</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Sentence (M.I.)</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lumMod val="40000"/>
                        <a:lumOff val="60000"/>
                      </a:schemeClr>
                    </a:solidFill>
                  </a:tcPr>
                </a:tc>
                <a:tc>
                  <a:txBody>
                    <a:bodyPr/>
                    <a:lstStyle/>
                    <a:p>
                      <a:pPr algn="ctr"/>
                      <a:r>
                        <a:rPr lang="en-US" sz="1100" b="1" dirty="0" smtClean="0"/>
                        <a:t>11</a:t>
                      </a:r>
                      <a:endParaRPr lang="en-US" sz="1100" b="1" dirty="0"/>
                    </a:p>
                  </a:txBody>
                  <a:tcPr anchor="ctr">
                    <a:solidFill>
                      <a:schemeClr val="accent4">
                        <a:lumMod val="40000"/>
                        <a:lumOff val="60000"/>
                      </a:schemeClr>
                    </a:solidFill>
                  </a:tcPr>
                </a:tc>
              </a:tr>
              <a:tr h="0">
                <a:tc>
                  <a:txBody>
                    <a:bodyPr/>
                    <a:lstStyle/>
                    <a:p>
                      <a:pPr algn="l"/>
                      <a:r>
                        <a:rPr lang="en-US" sz="1100" dirty="0" smtClean="0"/>
                        <a:t>Lesson </a:t>
                      </a:r>
                      <a:r>
                        <a:rPr lang="en-US" sz="1100" baseline="0" dirty="0" smtClean="0"/>
                        <a:t> 2– B:  Identifying the Background Knowledge/Hook K-6 Generic Lesson (two parts of a Bridge)</a:t>
                      </a:r>
                      <a:endParaRPr lang="en-US" sz="1100" dirty="0"/>
                    </a:p>
                  </a:txBody>
                  <a:tcPr anchor="ctr">
                    <a:solidFill>
                      <a:schemeClr val="accent4">
                        <a:lumMod val="20000"/>
                        <a:lumOff val="80000"/>
                      </a:schemeClr>
                    </a:solidFill>
                  </a:tcPr>
                </a:tc>
                <a:tc>
                  <a:txBody>
                    <a:bodyPr/>
                    <a:lstStyle/>
                    <a:p>
                      <a:pPr algn="ctr"/>
                      <a:r>
                        <a:rPr lang="en-US" sz="1100" b="1" dirty="0" smtClean="0"/>
                        <a:t>12</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Identifying the Background Knowledge and Hook (two parts of a Bridge</a:t>
                      </a:r>
                    </a:p>
                  </a:txBody>
                  <a:tcPr anchor="ctr">
                    <a:solidFill>
                      <a:schemeClr val="accent4">
                        <a:lumMod val="40000"/>
                        <a:lumOff val="60000"/>
                      </a:schemeClr>
                    </a:solidFill>
                  </a:tcPr>
                </a:tc>
                <a:tc>
                  <a:txBody>
                    <a:bodyPr/>
                    <a:lstStyle/>
                    <a:p>
                      <a:pPr algn="ctr"/>
                      <a:r>
                        <a:rPr lang="en-US" sz="1100" b="1" dirty="0" smtClean="0"/>
                        <a:t>13</a:t>
                      </a:r>
                      <a:endParaRPr lang="en-US" sz="1100" b="1" dirty="0"/>
                    </a:p>
                  </a:txBody>
                  <a:tcPr anchor="ctr">
                    <a:solidFill>
                      <a:schemeClr val="accent4">
                        <a:lumMod val="40000"/>
                        <a:lumOff val="60000"/>
                      </a:schemeClr>
                    </a:solidFill>
                  </a:tcPr>
                </a:tc>
              </a:tr>
              <a:tr h="0">
                <a:tc>
                  <a:txBody>
                    <a:bodyPr/>
                    <a:lstStyle/>
                    <a:p>
                      <a:pPr algn="l"/>
                      <a:endParaRPr lang="en-US" sz="300" dirty="0"/>
                    </a:p>
                  </a:txBody>
                  <a:tcPr anchor="ctr">
                    <a:solidFill>
                      <a:schemeClr val="bg1">
                        <a:lumMod val="50000"/>
                      </a:schemeClr>
                    </a:solidFill>
                  </a:tcPr>
                </a:tc>
                <a:tc>
                  <a:txBody>
                    <a:bodyPr/>
                    <a:lstStyle/>
                    <a:p>
                      <a:endParaRPr lang="en-US"/>
                    </a:p>
                  </a:txBody>
                  <a:tcPr anchor="ctr">
                    <a:solidFill>
                      <a:schemeClr val="bg1">
                        <a:lumMod val="50000"/>
                      </a:schemeClr>
                    </a:solidFill>
                  </a:tcPr>
                </a:tc>
              </a:tr>
              <a:tr h="0">
                <a:tc>
                  <a:txBody>
                    <a:bodyPr/>
                    <a:lstStyle/>
                    <a:p>
                      <a:pPr algn="l"/>
                      <a:r>
                        <a:rPr lang="en-US" sz="1200" b="1" dirty="0" smtClean="0"/>
                        <a:t>WRITE</a:t>
                      </a:r>
                      <a:r>
                        <a:rPr lang="en-US" sz="1200" b="1" baseline="0" dirty="0" smtClean="0"/>
                        <a:t> TO REVISE LESSONS</a:t>
                      </a:r>
                      <a:endParaRPr lang="en-US" sz="1200" b="1" dirty="0"/>
                    </a:p>
                  </a:txBody>
                  <a:tcPr anchor="ctr">
                    <a:solidFill>
                      <a:schemeClr val="accent6">
                        <a:lumMod val="40000"/>
                        <a:lumOff val="60000"/>
                      </a:schemeClr>
                    </a:solidFill>
                  </a:tcPr>
                </a:tc>
                <a:tc>
                  <a:txBody>
                    <a:bodyPr/>
                    <a:lstStyle/>
                    <a:p>
                      <a:endParaRPr lang="en-US"/>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3 - T – Part 1:  Identifying the Topic , (What is a draft) K – 6 Generic Lesson</a:t>
                      </a:r>
                    </a:p>
                  </a:txBody>
                  <a:tcPr anchor="ctr">
                    <a:solidFill>
                      <a:schemeClr val="accent6">
                        <a:lumMod val="20000"/>
                        <a:lumOff val="80000"/>
                      </a:schemeClr>
                    </a:solidFill>
                  </a:tcPr>
                </a:tc>
                <a:tc>
                  <a:txBody>
                    <a:bodyPr/>
                    <a:lstStyle/>
                    <a:p>
                      <a:pPr algn="ctr"/>
                      <a:r>
                        <a:rPr lang="en-US" sz="1100" b="1" dirty="0" smtClean="0"/>
                        <a:t>14</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(What is a draft)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1100" b="1" dirty="0" smtClean="0"/>
                        <a:t>15</a:t>
                      </a:r>
                      <a:endParaRPr lang="en-US" sz="1100" b="1" dirty="0"/>
                    </a:p>
                  </a:txBody>
                  <a:tcPr anchor="ctr">
                    <a:solidFill>
                      <a:schemeClr val="accent6">
                        <a:lumMod val="40000"/>
                        <a:lumOff val="60000"/>
                      </a:schemeClr>
                    </a:solidFill>
                  </a:tcPr>
                </a:tc>
              </a:tr>
              <a:tr h="0">
                <a:tc>
                  <a:txBody>
                    <a:bodyPr/>
                    <a:lstStyle/>
                    <a:p>
                      <a:pPr algn="l"/>
                      <a:r>
                        <a:rPr lang="en-US" sz="1100" dirty="0" smtClean="0"/>
                        <a:t>Lesson 3 – T – Part 2:</a:t>
                      </a:r>
                      <a:r>
                        <a:rPr lang="en-US" sz="1100" baseline="0" dirty="0" smtClean="0"/>
                        <a:t> </a:t>
                      </a:r>
                      <a:r>
                        <a:rPr lang="en-US" sz="1100" dirty="0" smtClean="0"/>
                        <a:t>Revising a Pre-Selected Topic Sentence K – 6 Generic Lesson</a:t>
                      </a:r>
                      <a:endParaRPr lang="en-US" sz="1100" dirty="0"/>
                    </a:p>
                  </a:txBody>
                  <a:tcPr anchor="ctr">
                    <a:solidFill>
                      <a:schemeClr val="accent6">
                        <a:lumMod val="20000"/>
                        <a:lumOff val="80000"/>
                      </a:schemeClr>
                    </a:solidFill>
                  </a:tcPr>
                </a:tc>
                <a:tc>
                  <a:txBody>
                    <a:bodyPr/>
                    <a:lstStyle/>
                    <a:p>
                      <a:pPr algn="ctr"/>
                      <a:r>
                        <a:rPr lang="en-US" sz="1100" b="1" dirty="0" smtClean="0"/>
                        <a:t>16</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Revising a Pre-Selected Topic Sentence</a:t>
                      </a:r>
                    </a:p>
                  </a:txBody>
                  <a:tcPr anchor="ctr">
                    <a:solidFill>
                      <a:schemeClr val="accent6">
                        <a:lumMod val="40000"/>
                        <a:lumOff val="60000"/>
                      </a:schemeClr>
                    </a:solidFill>
                  </a:tcPr>
                </a:tc>
                <a:tc>
                  <a:txBody>
                    <a:bodyPr/>
                    <a:lstStyle/>
                    <a:p>
                      <a:pPr algn="ctr"/>
                      <a:r>
                        <a:rPr lang="en-US" sz="1100" b="1" dirty="0" smtClean="0"/>
                        <a:t>17</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4 – B Revising Pre-Selected Background Knowledge  Sentences K – 6 Generic Lesson</a:t>
                      </a:r>
                    </a:p>
                  </a:txBody>
                  <a:tcPr anchor="ctr">
                    <a:solidFill>
                      <a:schemeClr val="accent6">
                        <a:lumMod val="20000"/>
                        <a:lumOff val="80000"/>
                      </a:schemeClr>
                    </a:solidFill>
                  </a:tcPr>
                </a:tc>
                <a:tc>
                  <a:txBody>
                    <a:bodyPr/>
                    <a:lstStyle/>
                    <a:p>
                      <a:pPr algn="ctr"/>
                      <a:r>
                        <a:rPr lang="en-US" sz="1100" b="1" dirty="0" smtClean="0"/>
                        <a:t>18-19</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6">
                        <a:lumMod val="40000"/>
                        <a:lumOff val="60000"/>
                      </a:schemeClr>
                    </a:solidFill>
                  </a:tcPr>
                </a:tc>
                <a:tc>
                  <a:txBody>
                    <a:bodyPr/>
                    <a:lstStyle/>
                    <a:p>
                      <a:pPr algn="ctr"/>
                      <a:r>
                        <a:rPr lang="en-US" sz="1100" b="1" dirty="0" smtClean="0"/>
                        <a:t>20</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Revising Pre-Selected Background Knowledge Sentences</a:t>
                      </a:r>
                    </a:p>
                  </a:txBody>
                  <a:tcPr anchor="ctr">
                    <a:solidFill>
                      <a:schemeClr val="accent6">
                        <a:lumMod val="20000"/>
                        <a:lumOff val="80000"/>
                      </a:schemeClr>
                    </a:solidFill>
                  </a:tcPr>
                </a:tc>
                <a:tc>
                  <a:txBody>
                    <a:bodyPr/>
                    <a:lstStyle/>
                    <a:p>
                      <a:pPr algn="ctr"/>
                      <a:r>
                        <a:rPr lang="en-US" sz="1100" b="1" dirty="0" smtClean="0"/>
                        <a:t>21</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5 – B Revising a Pre-Selected Hook Sentence K – 6 Generic Lesson</a:t>
                      </a:r>
                    </a:p>
                  </a:txBody>
                  <a:tcPr anchor="ctr">
                    <a:solidFill>
                      <a:schemeClr val="accent6">
                        <a:lumMod val="40000"/>
                        <a:lumOff val="60000"/>
                      </a:schemeClr>
                    </a:solidFill>
                  </a:tcPr>
                </a:tc>
                <a:tc>
                  <a:txBody>
                    <a:bodyPr/>
                    <a:lstStyle/>
                    <a:p>
                      <a:pPr algn="ctr"/>
                      <a:r>
                        <a:rPr lang="en-US" sz="1100" b="1" dirty="0" smtClean="0"/>
                        <a:t>22</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Revising a Pre-Selected Hook Sentence</a:t>
                      </a:r>
                    </a:p>
                  </a:txBody>
                  <a:tcPr anchor="ctr">
                    <a:solidFill>
                      <a:schemeClr val="accent6">
                        <a:lumMod val="20000"/>
                        <a:lumOff val="80000"/>
                      </a:schemeClr>
                    </a:solidFill>
                  </a:tcPr>
                </a:tc>
                <a:tc>
                  <a:txBody>
                    <a:bodyPr/>
                    <a:lstStyle/>
                    <a:p>
                      <a:pPr algn="ctr"/>
                      <a:r>
                        <a:rPr lang="en-US" sz="1100" b="1" dirty="0" smtClean="0"/>
                        <a:t>23</a:t>
                      </a:r>
                      <a:endParaRPr lang="en-US" sz="1100" b="1" dirty="0"/>
                    </a:p>
                  </a:txBody>
                  <a:tcPr anchor="ctr">
                    <a:solidFill>
                      <a:schemeClr val="accent6">
                        <a:lumMod val="20000"/>
                        <a:lumOff val="80000"/>
                      </a:schemeClr>
                    </a:solidFill>
                  </a:tcPr>
                </a:tc>
              </a:tr>
              <a:tr h="0">
                <a:tc gridSpan="2">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50000"/>
                      </a:schemeClr>
                    </a:solidFill>
                  </a:tcPr>
                </a:tc>
                <a:tc hMerge="1">
                  <a:txBody>
                    <a:bodyPr/>
                    <a:lstStyle/>
                    <a:p>
                      <a:endParaRPr lang="en-US"/>
                    </a:p>
                  </a:txBody>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WRITE a BRIEF TEXT LESSONS</a:t>
                      </a:r>
                    </a:p>
                  </a:txBody>
                  <a:tcPr anchor="ctr">
                    <a:solidFill>
                      <a:schemeClr val="accent2">
                        <a:lumMod val="40000"/>
                        <a:lumOff val="60000"/>
                      </a:schemeClr>
                    </a:solidFill>
                  </a:tcPr>
                </a:tc>
                <a:tc>
                  <a:txBody>
                    <a:bodyPr/>
                    <a:lstStyle/>
                    <a:p>
                      <a:endParaRPr lang="en-US"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6 - T – Part 1:  Identifying the Topic in a Text With no Introduction K – 6 Generic Lesson</a:t>
                      </a:r>
                    </a:p>
                  </a:txBody>
                  <a:tcPr anchor="ctr">
                    <a:solidFill>
                      <a:schemeClr val="accent2">
                        <a:lumMod val="20000"/>
                        <a:lumOff val="80000"/>
                      </a:schemeClr>
                    </a:solidFill>
                  </a:tcPr>
                </a:tc>
                <a:tc>
                  <a:txBody>
                    <a:bodyPr/>
                    <a:lstStyle/>
                    <a:p>
                      <a:pPr algn="ctr"/>
                      <a:r>
                        <a:rPr lang="en-US" sz="1200" b="1" dirty="0" smtClean="0"/>
                        <a:t>24</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in a Text With no Introduction</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2">
                        <a:lumMod val="40000"/>
                        <a:lumOff val="60000"/>
                      </a:schemeClr>
                    </a:solidFill>
                  </a:tcPr>
                </a:tc>
                <a:tc>
                  <a:txBody>
                    <a:bodyPr/>
                    <a:lstStyle/>
                    <a:p>
                      <a:pPr algn="ctr"/>
                      <a:r>
                        <a:rPr lang="en-US" sz="1200" b="1" dirty="0" smtClean="0"/>
                        <a:t>25</a:t>
                      </a:r>
                      <a:endParaRPr lang="en-US" sz="1200" b="1" dirty="0"/>
                    </a:p>
                  </a:txBody>
                  <a:tcPr anchor="ctr">
                    <a:solidFill>
                      <a:schemeClr val="accent2">
                        <a:lumMod val="40000"/>
                        <a:lumOff val="60000"/>
                      </a:schemeClr>
                    </a:solidFill>
                  </a:tcPr>
                </a:tc>
              </a:tr>
              <a:tr h="0">
                <a:tc>
                  <a:txBody>
                    <a:bodyPr/>
                    <a:lstStyle/>
                    <a:p>
                      <a:pPr algn="l"/>
                      <a:r>
                        <a:rPr lang="en-US" sz="1100" dirty="0" smtClean="0"/>
                        <a:t>Lesson </a:t>
                      </a:r>
                      <a:r>
                        <a:rPr lang="en-US" sz="1100" baseline="0" dirty="0" smtClean="0"/>
                        <a:t> 6 </a:t>
                      </a:r>
                      <a:r>
                        <a:rPr lang="en-US" sz="1100" dirty="0" smtClean="0"/>
                        <a:t>– T – Part 2:</a:t>
                      </a:r>
                      <a:r>
                        <a:rPr lang="en-US" sz="1100" baseline="0" dirty="0" smtClean="0"/>
                        <a:t> Writing a Topic Sentence for a Text With no Introduction K-6 Generic Lesson</a:t>
                      </a:r>
                      <a:endParaRPr lang="en-US" sz="1100" dirty="0" smtClean="0"/>
                    </a:p>
                  </a:txBody>
                  <a:tcPr anchor="ctr">
                    <a:solidFill>
                      <a:schemeClr val="accent2">
                        <a:lumMod val="20000"/>
                        <a:lumOff val="80000"/>
                      </a:schemeClr>
                    </a:solidFill>
                  </a:tcPr>
                </a:tc>
                <a:tc>
                  <a:txBody>
                    <a:bodyPr/>
                    <a:lstStyle/>
                    <a:p>
                      <a:pPr algn="ctr"/>
                      <a:r>
                        <a:rPr lang="en-US" sz="1200" b="1" dirty="0" smtClean="0"/>
                        <a:t>26-27</a:t>
                      </a:r>
                      <a:endParaRPr lang="en-US" sz="1200" b="1" dirty="0"/>
                    </a:p>
                  </a:txBody>
                  <a:tcPr anchor="ctr">
                    <a:solidFill>
                      <a:schemeClr val="accent2">
                        <a:lumMod val="20000"/>
                        <a:lumOff val="80000"/>
                      </a:schemeClr>
                    </a:solidFill>
                  </a:tcPr>
                </a:tc>
              </a:tr>
              <a:tr h="0">
                <a:tc>
                  <a:txBody>
                    <a:bodyPr/>
                    <a:lstStyle/>
                    <a:p>
                      <a:pPr algn="l"/>
                      <a:r>
                        <a:rPr lang="en-US" sz="1100" dirty="0" smtClean="0"/>
                        <a:t>Blank Notes Page</a:t>
                      </a:r>
                    </a:p>
                  </a:txBody>
                  <a:tcPr anchor="ctr">
                    <a:solidFill>
                      <a:schemeClr val="accent2">
                        <a:lumMod val="40000"/>
                        <a:lumOff val="60000"/>
                      </a:schemeClr>
                    </a:solidFill>
                  </a:tcPr>
                </a:tc>
                <a:tc>
                  <a:txBody>
                    <a:bodyPr/>
                    <a:lstStyle/>
                    <a:p>
                      <a:pPr algn="ctr"/>
                      <a:r>
                        <a:rPr lang="en-US" sz="1200" b="1" dirty="0" smtClean="0"/>
                        <a:t>28</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Writing a Topic Sentence for a Text With no Introduction</a:t>
                      </a:r>
                    </a:p>
                  </a:txBody>
                  <a:tcPr anchor="ctr">
                    <a:solidFill>
                      <a:schemeClr val="accent2">
                        <a:lumMod val="20000"/>
                        <a:lumOff val="80000"/>
                      </a:schemeClr>
                    </a:solidFill>
                  </a:tcPr>
                </a:tc>
                <a:tc>
                  <a:txBody>
                    <a:bodyPr/>
                    <a:lstStyle/>
                    <a:p>
                      <a:pPr algn="ctr"/>
                      <a:r>
                        <a:rPr lang="en-US" sz="1200" b="1" dirty="0" smtClean="0"/>
                        <a:t>29-30</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31</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7– B  Writing Background Knowledge Sentences  for a Text With no Introduction K – 6 Generic</a:t>
                      </a:r>
                    </a:p>
                  </a:txBody>
                  <a:tcPr anchor="ctr">
                    <a:solidFill>
                      <a:schemeClr val="accent2">
                        <a:lumMod val="20000"/>
                        <a:lumOff val="80000"/>
                      </a:schemeClr>
                    </a:solidFill>
                  </a:tcPr>
                </a:tc>
                <a:tc>
                  <a:txBody>
                    <a:bodyPr/>
                    <a:lstStyle/>
                    <a:p>
                      <a:pPr algn="ctr"/>
                      <a:r>
                        <a:rPr lang="en-US" sz="1200" b="1" dirty="0" smtClean="0"/>
                        <a:t>32-33</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34</a:t>
                      </a:r>
                      <a:endParaRPr lang="en-US" sz="1200" b="1" dirty="0"/>
                    </a:p>
                  </a:txBody>
                  <a:tcPr anchor="ctr">
                    <a:solidFill>
                      <a:schemeClr val="accent2">
                        <a:lumMod val="40000"/>
                        <a:lumOff val="6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Writing Background Knowledge Sentences for a Text With no Introduction</a:t>
                      </a:r>
                    </a:p>
                  </a:txBody>
                  <a:tcPr anchor="ctr">
                    <a:solidFill>
                      <a:schemeClr val="accent2">
                        <a:lumMod val="20000"/>
                        <a:lumOff val="80000"/>
                      </a:schemeClr>
                    </a:solidFill>
                  </a:tcPr>
                </a:tc>
                <a:tc>
                  <a:txBody>
                    <a:bodyPr/>
                    <a:lstStyle/>
                    <a:p>
                      <a:pPr algn="ctr"/>
                      <a:r>
                        <a:rPr lang="en-US" sz="1200" b="1" dirty="0" smtClean="0"/>
                        <a:t>35-36</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37</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8 – B  Writing a Hook Sentence for a Text With no Introduction K – 6 Generic Lessons</a:t>
                      </a:r>
                    </a:p>
                  </a:txBody>
                  <a:tcPr anchor="ctr">
                    <a:solidFill>
                      <a:schemeClr val="accent2">
                        <a:lumMod val="20000"/>
                        <a:lumOff val="80000"/>
                      </a:schemeClr>
                    </a:solidFill>
                  </a:tcPr>
                </a:tc>
                <a:tc>
                  <a:txBody>
                    <a:bodyPr/>
                    <a:lstStyle/>
                    <a:p>
                      <a:pPr algn="ctr"/>
                      <a:r>
                        <a:rPr lang="en-US" sz="1200" b="1" dirty="0" smtClean="0"/>
                        <a:t>38</a:t>
                      </a:r>
                      <a:endParaRPr lang="en-US" sz="1200" b="1" dirty="0"/>
                    </a:p>
                  </a:txBody>
                  <a:tcPr anchor="ctr">
                    <a:solidFill>
                      <a:schemeClr val="accent2">
                        <a:lumMod val="20000"/>
                        <a:lumOff val="8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2  Suggestions for Writing a Hook Sentence for a Text With no Introduction</a:t>
                      </a:r>
                    </a:p>
                  </a:txBody>
                  <a:tcPr anchor="ctr">
                    <a:solidFill>
                      <a:schemeClr val="accent2">
                        <a:lumMod val="40000"/>
                        <a:lumOff val="60000"/>
                      </a:schemeClr>
                    </a:solidFill>
                  </a:tcPr>
                </a:tc>
                <a:tc>
                  <a:txBody>
                    <a:bodyPr/>
                    <a:lstStyle/>
                    <a:p>
                      <a:pPr algn="ctr"/>
                      <a:r>
                        <a:rPr lang="en-US" sz="1200" b="1" dirty="0" smtClean="0"/>
                        <a:t>39-40</a:t>
                      </a:r>
                      <a:endParaRPr lang="en-US" sz="1200" b="1" dirty="0"/>
                    </a:p>
                  </a:txBody>
                  <a:tcPr anchor="ct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a:xfrm>
            <a:off x="6023610" y="9522883"/>
            <a:ext cx="1748790" cy="535517"/>
          </a:xfrm>
        </p:spPr>
        <p:txBody>
          <a:bodyPr/>
          <a:lstStyle/>
          <a:p>
            <a:fld id="{CBAC3556-5FAF-4CEF-BDF2-3BC833A9967C}" type="slidenum">
              <a:rPr lang="en-US" smtClean="0"/>
              <a:t>7</a:t>
            </a:fld>
            <a:endParaRPr lang="en-US" dirty="0"/>
          </a:p>
        </p:txBody>
      </p:sp>
      <p:sp>
        <p:nvSpPr>
          <p:cNvPr id="4" name="Date Placeholder 3"/>
          <p:cNvSpPr>
            <a:spLocks noGrp="1"/>
          </p:cNvSpPr>
          <p:nvPr>
            <p:ph type="dt" sz="half" idx="10"/>
          </p:nvPr>
        </p:nvSpPr>
        <p:spPr>
          <a:xfrm>
            <a:off x="242888" y="9466116"/>
            <a:ext cx="1748790" cy="535517"/>
          </a:xfrm>
        </p:spPr>
        <p:txBody>
          <a:bodyPr/>
          <a:lstStyle/>
          <a:p>
            <a:r>
              <a:rPr lang="en-US" smtClean="0"/>
              <a:t>10-3-16</a:t>
            </a:r>
            <a:endParaRPr lang="en-US" dirty="0"/>
          </a:p>
        </p:txBody>
      </p:sp>
    </p:spTree>
    <p:extLst>
      <p:ext uri="{BB962C8B-B14F-4D97-AF65-F5344CB8AC3E}">
        <p14:creationId xmlns:p14="http://schemas.microsoft.com/office/powerpoint/2010/main" val="259100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26670"/>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4" y="0"/>
            <a:ext cx="1669347" cy="1531030"/>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898662862"/>
              </p:ext>
            </p:extLst>
          </p:nvPr>
        </p:nvGraphicFramePr>
        <p:xfrm>
          <a:off x="129276" y="1095836"/>
          <a:ext cx="7556765" cy="8873464"/>
        </p:xfrm>
        <a:graphic>
          <a:graphicData uri="http://schemas.openxmlformats.org/drawingml/2006/table">
            <a:tbl>
              <a:tblPr firstRow="1" bandRow="1">
                <a:noFill/>
              </a:tblPr>
              <a:tblGrid>
                <a:gridCol w="311269"/>
                <a:gridCol w="2591598"/>
                <a:gridCol w="304941"/>
                <a:gridCol w="161965"/>
                <a:gridCol w="2077460"/>
                <a:gridCol w="1011629"/>
                <a:gridCol w="161048"/>
                <a:gridCol w="936855"/>
              </a:tblGrid>
              <a:tr h="532650">
                <a:tc rowSpan="2" gridSpan="3">
                  <a:txBody>
                    <a:bodyPr/>
                    <a:lstStyle/>
                    <a:p>
                      <a:pPr marL="0" marR="0" lvl="0" indent="0" algn="l" rtl="0">
                        <a:spcBef>
                          <a:spcPts val="0"/>
                        </a:spcBef>
                        <a:buSzPct val="25000"/>
                        <a:buNone/>
                      </a:pPr>
                      <a:r>
                        <a:rPr lang="en-US" sz="1300" b="1" i="1" u="none" strike="noStrike" cap="none" baseline="0" dirty="0" smtClean="0">
                          <a:solidFill>
                            <a:srgbClr val="C00000"/>
                          </a:solidFill>
                        </a:rPr>
                        <a:t>Note: White-Out the title of the TEXT!</a:t>
                      </a:r>
                    </a:p>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 readers identify the Topic of a text?</a:t>
                      </a:r>
                    </a:p>
                    <a:p>
                      <a:pPr marL="0" marR="0" lvl="0" indent="0" algn="l" rtl="0">
                        <a:spcBef>
                          <a:spcPts val="0"/>
                        </a:spcBef>
                        <a:buSzPct val="25000"/>
                        <a:buNone/>
                      </a:pPr>
                      <a:r>
                        <a:rPr lang="en-US" sz="1100" b="1" i="1" u="none" strike="noStrike" cap="none" baseline="0" dirty="0" smtClean="0"/>
                        <a:t>DOK-1: Show me words to identify the topic.</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5">
                  <a:txBody>
                    <a:bodyPr/>
                    <a:lstStyle/>
                    <a:p>
                      <a:pPr marL="463550" marR="0" lvl="0" indent="0" algn="l" rtl="0">
                        <a:spcBef>
                          <a:spcPts val="0"/>
                        </a:spcBef>
                        <a:buSzPct val="25000"/>
                        <a:buNone/>
                      </a:pPr>
                      <a:r>
                        <a:rPr lang="en-US" sz="1300" b="1" u="none" strike="noStrike" cap="none" baseline="0" dirty="0" smtClean="0"/>
                        <a:t>The Introduction</a:t>
                      </a:r>
                    </a:p>
                    <a:p>
                      <a:pPr marL="463550" marR="0" lvl="0" indent="0" algn="l" rtl="0">
                        <a:spcBef>
                          <a:spcPts val="0"/>
                        </a:spcBef>
                        <a:buSzPct val="25000"/>
                        <a:buNone/>
                      </a:pPr>
                      <a:r>
                        <a:rPr lang="en-US" sz="1700" b="1" u="none" strike="noStrike" cap="none" baseline="0" dirty="0" smtClean="0"/>
                        <a:t>Lesson 1:   </a:t>
                      </a:r>
                      <a:r>
                        <a:rPr lang="en-US" sz="1300" b="1" u="none" strike="noStrike" cap="none" baseline="0" dirty="0" smtClean="0"/>
                        <a:t>DOK-1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5">
                  <a:txBody>
                    <a:bodyPr/>
                    <a:lstStyle/>
                    <a:p>
                      <a:pPr marL="1144588" marR="0" lvl="0" indent="-681038" algn="l" rtl="0">
                        <a:spcBef>
                          <a:spcPts val="0"/>
                        </a:spcBef>
                        <a:buSzPct val="25000"/>
                        <a:buNone/>
                      </a:pPr>
                      <a:r>
                        <a:rPr lang="en-US" sz="1200" b="1" u="none" strike="noStrike" cap="none" baseline="0" dirty="0" smtClean="0">
                          <a:solidFill>
                            <a:srgbClr val="C00000"/>
                          </a:solidFill>
                        </a:rPr>
                        <a:t>T</a:t>
                      </a:r>
                      <a:r>
                        <a:rPr lang="en-US" sz="1200" b="1" u="none" strike="noStrike" cap="none" baseline="0" dirty="0" smtClean="0"/>
                        <a:t> is for </a:t>
                      </a:r>
                      <a:r>
                        <a:rPr lang="en-US" sz="1200" b="1" u="sng" strike="noStrike" cap="none" baseline="0" dirty="0" smtClean="0">
                          <a:solidFill>
                            <a:srgbClr val="C00000"/>
                          </a:solidFill>
                        </a:rPr>
                        <a:t>T</a:t>
                      </a:r>
                      <a:r>
                        <a:rPr lang="en-US" sz="1200" b="1" u="sng" strike="noStrike" cap="none" baseline="0" dirty="0" smtClean="0"/>
                        <a:t>OPIC</a:t>
                      </a:r>
                    </a:p>
                    <a:p>
                      <a:pPr marL="1144588" marR="0" lvl="0" indent="-1144588" algn="l" rtl="0">
                        <a:spcBef>
                          <a:spcPts val="0"/>
                        </a:spcBef>
                        <a:buSzPct val="25000"/>
                        <a:buNone/>
                      </a:pPr>
                      <a:r>
                        <a:rPr lang="en-US" sz="1200" b="1" u="none" strike="noStrike" cap="none" baseline="0" dirty="0" smtClean="0"/>
                        <a:t>             What is a </a:t>
                      </a:r>
                      <a:r>
                        <a:rPr lang="en-US" sz="1200" b="1" u="none" strike="noStrike" cap="none" baseline="0" dirty="0" smtClean="0">
                          <a:solidFill>
                            <a:srgbClr val="C00000"/>
                          </a:solidFill>
                        </a:rPr>
                        <a:t>T</a:t>
                      </a:r>
                      <a:r>
                        <a:rPr lang="en-US" sz="1200" b="1" u="none" strike="noStrike" cap="none" baseline="0" dirty="0" smtClean="0"/>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RI.1, W.2a</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a:t>
                      </a:r>
                      <a:r>
                        <a:rPr lang="en-US" sz="1100" u="none" strike="noStrike" cap="none" baseline="0" dirty="0"/>
                        <a:t>the </a:t>
                      </a:r>
                      <a:r>
                        <a:rPr lang="en-US" sz="1100" u="none" strike="noStrike" cap="none" baseline="0" dirty="0" smtClean="0"/>
                        <a:t>Topic </a:t>
                      </a:r>
                      <a:r>
                        <a:rPr lang="en-US" sz="1100" u="none" strike="noStrike" cap="none" baseline="0" dirty="0"/>
                        <a:t>of a paragraph or a text.  </a:t>
                      </a:r>
                    </a:p>
                    <a:p>
                      <a:pPr marL="168275" marR="0" lvl="0" indent="58738" algn="l" rtl="0">
                        <a:spcBef>
                          <a:spcPts val="0"/>
                        </a:spcBef>
                        <a:buClr>
                          <a:schemeClr val="dk1"/>
                        </a:buClr>
                        <a:buSzPct val="100000"/>
                        <a:buFont typeface="Arial"/>
                        <a:buChar char="•"/>
                      </a:pPr>
                      <a:r>
                        <a:rPr lang="en-US" sz="1100" u="none" strike="noStrike" cap="none" baseline="0" dirty="0"/>
                        <a:t>I can explain how </a:t>
                      </a:r>
                      <a:r>
                        <a:rPr lang="en-US" sz="1100" u="none" strike="noStrike" cap="none" baseline="0" dirty="0" smtClean="0"/>
                        <a:t>I identified the Topic of a paragraph or text.</a:t>
                      </a:r>
                      <a:endParaRPr lang="en-US" sz="1100" u="none" strike="noStrike" cap="none" baseline="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r>
              <a:tr h="28825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r>
                        <a:rPr lang="en-US" sz="1100" b="1" dirty="0" smtClean="0"/>
                        <a:t>Know</a:t>
                      </a:r>
                      <a:r>
                        <a:rPr lang="en-US" sz="1100" b="1" baseline="0" dirty="0" smtClean="0"/>
                        <a:t> and New </a:t>
                      </a:r>
                      <a:r>
                        <a:rPr lang="en-US" sz="1100" b="0" i="1" baseline="0" dirty="0" smtClean="0"/>
                        <a:t>Examples</a:t>
                      </a:r>
                      <a:endParaRPr lang="en-US" sz="1100" b="0" i="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Introduction</a:t>
                      </a:r>
                      <a:r>
                        <a:rPr lang="en-US" sz="1200" b="1" u="sng" baseline="0" dirty="0" smtClean="0"/>
                        <a:t> - </a:t>
                      </a:r>
                      <a:r>
                        <a:rPr lang="en-US" sz="1200" b="1" u="sng" dirty="0" smtClean="0"/>
                        <a:t>Before</a:t>
                      </a:r>
                      <a:r>
                        <a:rPr lang="en-US" sz="1200" b="1" u="sng" baseline="0" dirty="0" smtClean="0"/>
                        <a:t> Read 1-2</a:t>
                      </a:r>
                      <a:r>
                        <a:rPr lang="en-US" sz="1200" b="1" u="none" baseline="0" dirty="0" smtClean="0"/>
                        <a:t>:  </a:t>
                      </a:r>
                      <a:r>
                        <a:rPr lang="en-US" sz="1100" b="1" u="none" baseline="0" dirty="0" smtClean="0"/>
                        <a:t>Establish Background Knowledge </a:t>
                      </a:r>
                      <a:endParaRPr lang="en-US" sz="1100" b="1" u="none" dirty="0"/>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dirty="0" smtClean="0"/>
                        <a:t>:  “</a:t>
                      </a:r>
                      <a:r>
                        <a:rPr lang="en-US" sz="1100" u="none" strike="noStrike" cap="none" baseline="0" dirty="0" smtClean="0"/>
                        <a:t>What </a:t>
                      </a:r>
                      <a:r>
                        <a:rPr lang="en-US" sz="1100" u="none" strike="noStrike" cap="none" baseline="0" dirty="0"/>
                        <a:t>do you already know about </a:t>
                      </a:r>
                      <a:r>
                        <a:rPr lang="en-US" sz="1100" u="sng" strike="noStrike" cap="none" baseline="0" dirty="0" smtClean="0"/>
                        <a:t>________</a:t>
                      </a:r>
                      <a:r>
                        <a:rPr lang="en-US" sz="1100" u="none" strike="noStrike" cap="none" baseline="0" dirty="0" smtClean="0"/>
                        <a:t>(the subject/theme)?</a:t>
                      </a:r>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u="none" strike="noStrike" cap="none" baseline="0" dirty="0" smtClean="0">
                          <a:solidFill>
                            <a:srgbClr val="C00000"/>
                          </a:solidFill>
                        </a:rPr>
                        <a:t>Activity</a:t>
                      </a:r>
                      <a:r>
                        <a:rPr lang="en-US" sz="1100" u="none" strike="noStrike" cap="none" baseline="0" dirty="0" smtClean="0"/>
                        <a:t>: List ideas on chart under the </a:t>
                      </a:r>
                      <a:r>
                        <a:rPr lang="en-US" sz="1400" b="1" u="sng" strike="noStrike" cap="none" baseline="0" dirty="0"/>
                        <a:t>K</a:t>
                      </a:r>
                      <a:r>
                        <a:rPr lang="en-US" sz="1100" u="none" strike="noStrike" cap="none" baseline="0" dirty="0"/>
                        <a:t> of the  </a:t>
                      </a:r>
                      <a:r>
                        <a:rPr lang="en-US" sz="1100" b="1" i="1" u="none" strike="noStrike" cap="none" baseline="0" dirty="0"/>
                        <a:t>What I </a:t>
                      </a:r>
                      <a:r>
                        <a:rPr lang="en-US" sz="1100" b="1" i="1" u="none" strike="noStrike" cap="none" baseline="0" dirty="0" smtClean="0"/>
                        <a:t>Know </a:t>
                      </a:r>
                      <a:r>
                        <a:rPr lang="en-US" sz="1100" u="none" strike="noStrike" cap="none" baseline="0" dirty="0"/>
                        <a:t>and </a:t>
                      </a:r>
                      <a:r>
                        <a:rPr lang="en-US" sz="1100" b="1" i="1" u="none" strike="noStrike" cap="none" baseline="0" dirty="0"/>
                        <a:t>What is New </a:t>
                      </a:r>
                      <a:r>
                        <a:rPr lang="en-US" sz="1100" dirty="0" smtClean="0"/>
                        <a:t>two </a:t>
                      </a:r>
                      <a:r>
                        <a:rPr lang="en-US" sz="1100" dirty="0"/>
                        <a:t>column </a:t>
                      </a:r>
                      <a:r>
                        <a:rPr lang="en-US" sz="1100" u="none" strike="noStrike" cap="none" baseline="0" dirty="0"/>
                        <a:t>chart</a:t>
                      </a:r>
                      <a:r>
                        <a:rPr lang="en-US" sz="1100" u="none" strike="noStrike" cap="none" baseline="0" dirty="0" smtClean="0"/>
                        <a:t>.</a:t>
                      </a:r>
                      <a:endParaRPr lang="en-US" sz="1100" u="none" strike="noStrike" cap="none" baseline="0" dirty="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615937">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p>
                      <a:pPr marL="115888" indent="-115888" algn="l">
                        <a:buFont typeface="Arial" panose="020B0604020202020204" pitchFamily="34" charset="0"/>
                        <a:buChar char="•"/>
                      </a:pPr>
                      <a:r>
                        <a:rPr lang="en-US" sz="1000" b="0" u="none" dirty="0" smtClean="0"/>
                        <a:t>rocks</a:t>
                      </a:r>
                    </a:p>
                    <a:p>
                      <a:pPr marL="115888" indent="-115888" algn="l">
                        <a:buFont typeface="Arial" panose="020B0604020202020204" pitchFamily="34" charset="0"/>
                        <a:buChar char="•"/>
                      </a:pPr>
                      <a:r>
                        <a:rPr lang="en-US" sz="1000" b="0" u="none" dirty="0" smtClean="0"/>
                        <a:t>lands on things</a:t>
                      </a:r>
                    </a:p>
                    <a:p>
                      <a:pPr marL="115888" indent="-115888" algn="l">
                        <a:buFont typeface="Arial" panose="020B0604020202020204" pitchFamily="34" charset="0"/>
                        <a:buChar char="•"/>
                      </a:pPr>
                      <a:r>
                        <a:rPr lang="en-US" sz="1000" b="0" u="none" dirty="0" smtClean="0"/>
                        <a:t>dangerous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grid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p>
                      <a:pPr marL="115888" indent="-115888" algn="l">
                        <a:buFont typeface="Arial" panose="020B0604020202020204" pitchFamily="34" charset="0"/>
                        <a:buChar char="•"/>
                      </a:pPr>
                      <a:r>
                        <a:rPr lang="en-US" sz="1000" b="0" u="none" baseline="0" dirty="0" smtClean="0"/>
                        <a:t>blocks rivers</a:t>
                      </a:r>
                    </a:p>
                    <a:p>
                      <a:pPr marL="115888" indent="-115888" algn="l">
                        <a:buFont typeface="Arial" panose="020B0604020202020204" pitchFamily="34" charset="0"/>
                        <a:buChar char="•"/>
                      </a:pPr>
                      <a:r>
                        <a:rPr lang="en-US" sz="1000" b="0" u="none" baseline="0" dirty="0" smtClean="0"/>
                        <a:t>cover homes</a:t>
                      </a:r>
                    </a:p>
                    <a:p>
                      <a:pPr marL="115888" indent="-115888" algn="l">
                        <a:buFont typeface="Arial" panose="020B0604020202020204" pitchFamily="34" charset="0"/>
                        <a:buChar char="•"/>
                      </a:pPr>
                      <a:r>
                        <a:rPr lang="en-US" sz="1000" b="0" u="none" baseline="0" dirty="0" smtClean="0"/>
                        <a:t>flooding</a:t>
                      </a:r>
                    </a:p>
                    <a:p>
                      <a:pPr marL="115888" indent="-115888" algn="l">
                        <a:buFont typeface="Arial" panose="020B0604020202020204" pitchFamily="34" charset="0"/>
                        <a:buChar char="•"/>
                      </a:pPr>
                      <a:r>
                        <a:rPr lang="en-US" sz="1000" b="0" u="none" baseline="0" dirty="0" smtClean="0"/>
                        <a:t>trees are swept away</a:t>
                      </a: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pPr algn="ct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04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p>
                      <a:pPr marL="171450" marR="0" lvl="0" indent="0" algn="l" rtl="0">
                        <a:lnSpc>
                          <a:spcPct val="100000"/>
                        </a:lnSpc>
                        <a:spcBef>
                          <a:spcPts val="0"/>
                        </a:spcBef>
                        <a:spcAft>
                          <a:spcPts val="0"/>
                        </a:spcAft>
                        <a:buClr>
                          <a:schemeClr val="dk1"/>
                        </a:buClr>
                        <a:buSzPct val="150000"/>
                        <a:buFont typeface="Arial" panose="020B0604020202020204" pitchFamily="34" charset="0"/>
                        <a:buNone/>
                      </a:pPr>
                      <a:endParaRPr lang="en-US" sz="11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n-US" sz="1200" b="1" u="sng" strike="noStrike" cap="none" baseline="0" dirty="0" smtClean="0"/>
                        <a:t>Read 1</a:t>
                      </a:r>
                      <a:r>
                        <a:rPr lang="en-US" sz="1100" b="1" u="none" strike="noStrike" cap="none" baseline="0" dirty="0" smtClean="0"/>
                        <a:t>: Set a Purpose for Reading – What is New? (choral read)</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u="none" strike="noStrike" cap="none" baseline="0" dirty="0" smtClean="0"/>
                        <a:t>     Read </a:t>
                      </a:r>
                      <a:r>
                        <a:rPr lang="en-US" sz="1100" u="none" strike="noStrike" cap="none" baseline="0" dirty="0"/>
                        <a:t>the tex</a:t>
                      </a:r>
                      <a:r>
                        <a:rPr lang="en-US" sz="1100" dirty="0"/>
                        <a:t>t chorally </a:t>
                      </a:r>
                      <a:r>
                        <a:rPr lang="en-US" sz="1100" dirty="0" smtClean="0"/>
                        <a:t>(without asking questions) to get the gist.</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t>     </a:t>
                      </a:r>
                      <a:r>
                        <a:rPr lang="en-US" sz="1100" b="1" i="1" dirty="0" smtClean="0">
                          <a:solidFill>
                            <a:srgbClr val="C00000"/>
                          </a:solidFill>
                        </a:rPr>
                        <a:t>QU</a:t>
                      </a:r>
                      <a:r>
                        <a:rPr lang="en-US" sz="1100" dirty="0" smtClean="0"/>
                        <a:t>:  </a:t>
                      </a:r>
                      <a:r>
                        <a:rPr lang="en-US" sz="1100" u="none" strike="noStrike" cap="none" baseline="0" dirty="0" smtClean="0"/>
                        <a:t>“</a:t>
                      </a:r>
                      <a:r>
                        <a:rPr lang="en-US" sz="1100" dirty="0" smtClean="0"/>
                        <a:t>W</a:t>
                      </a:r>
                      <a:r>
                        <a:rPr lang="en-US" sz="1100" u="none" strike="noStrike" cap="none" baseline="0" dirty="0" smtClean="0"/>
                        <a:t>hat </a:t>
                      </a:r>
                      <a:r>
                        <a:rPr lang="en-US" sz="1100" b="1" u="none" strike="noStrike" cap="none" baseline="0" dirty="0"/>
                        <a:t>new facts or ideas </a:t>
                      </a:r>
                      <a:r>
                        <a:rPr lang="en-US" sz="1100" u="none" strike="noStrike" cap="none" baseline="0" dirty="0"/>
                        <a:t>did you learn </a:t>
                      </a:r>
                      <a:r>
                        <a:rPr lang="en-US" sz="1100" u="none" strike="noStrike" cap="none" baseline="0" dirty="0" smtClean="0"/>
                        <a:t>________________?” </a:t>
                      </a:r>
                    </a:p>
                    <a:p>
                      <a:pPr marL="401638" marR="0" lvl="0" indent="-233363" algn="l" rtl="0">
                        <a:lnSpc>
                          <a:spcPct val="100000"/>
                        </a:lnSpc>
                        <a:spcBef>
                          <a:spcPts val="0"/>
                        </a:spcBef>
                        <a:spcAft>
                          <a:spcPts val="0"/>
                        </a:spcAft>
                        <a:buClr>
                          <a:schemeClr val="dk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lang="en-US" sz="1100" dirty="0" smtClean="0"/>
                        <a:t>List ideas on </a:t>
                      </a:r>
                      <a:r>
                        <a:rPr lang="en-US" sz="1100" dirty="0"/>
                        <a:t>chart under</a:t>
                      </a:r>
                      <a:r>
                        <a:rPr lang="en-US" sz="1100" b="0" i="0" u="none" strike="noStrike" cap="none" baseline="0" dirty="0">
                          <a:solidFill>
                            <a:srgbClr val="000000"/>
                          </a:solidFill>
                          <a:latin typeface="Calibri"/>
                          <a:ea typeface="Calibri"/>
                          <a:cs typeface="Calibri"/>
                          <a:sym typeface="Calibri"/>
                        </a:rPr>
                        <a:t> </a:t>
                      </a:r>
                      <a:r>
                        <a:rPr lang="en-US" sz="1100" b="0" i="0" u="none" strike="noStrike" cap="none" baseline="0" dirty="0" smtClean="0">
                          <a:solidFill>
                            <a:srgbClr val="000000"/>
                          </a:solidFill>
                          <a:latin typeface="Calibri"/>
                          <a:ea typeface="Calibri"/>
                          <a:cs typeface="Calibri"/>
                          <a:sym typeface="Calibri"/>
                        </a:rPr>
                        <a:t>the </a:t>
                      </a:r>
                      <a:r>
                        <a:rPr lang="en-US" sz="1400" b="1" i="0" u="sng" strike="noStrike" cap="none" baseline="0" dirty="0" smtClean="0">
                          <a:solidFill>
                            <a:srgbClr val="000000"/>
                          </a:solidFill>
                          <a:latin typeface="Calibri"/>
                          <a:ea typeface="Calibri"/>
                          <a:cs typeface="Calibri"/>
                          <a:sym typeface="Calibri"/>
                        </a:rPr>
                        <a:t>N</a:t>
                      </a:r>
                      <a:r>
                        <a:rPr lang="en-US" sz="1100" b="0" i="0" u="none" strike="noStrike" cap="none" baseline="0" dirty="0" smtClean="0">
                          <a:solidFill>
                            <a:srgbClr val="000000"/>
                          </a:solidFill>
                          <a:latin typeface="Calibri"/>
                          <a:ea typeface="Calibri"/>
                          <a:cs typeface="Calibri"/>
                          <a:sym typeface="Calibri"/>
                        </a:rPr>
                        <a:t> of </a:t>
                      </a:r>
                      <a:r>
                        <a:rPr lang="en-US" sz="1100" b="1" i="1" u="none" strike="noStrike" cap="none" baseline="0" dirty="0" smtClean="0">
                          <a:solidFill>
                            <a:srgbClr val="000000"/>
                          </a:solidFill>
                          <a:latin typeface="Calibri"/>
                          <a:ea typeface="Calibri"/>
                          <a:cs typeface="Calibri"/>
                          <a:sym typeface="Calibri"/>
                        </a:rPr>
                        <a:t>What </a:t>
                      </a:r>
                      <a:r>
                        <a:rPr lang="en-US" sz="1100" b="1" i="1" u="none" strike="noStrike" cap="none" baseline="0" dirty="0">
                          <a:solidFill>
                            <a:srgbClr val="000000"/>
                          </a:solidFill>
                          <a:latin typeface="Calibri"/>
                          <a:ea typeface="Calibri"/>
                          <a:cs typeface="Calibri"/>
                          <a:sym typeface="Calibri"/>
                        </a:rPr>
                        <a:t>is New </a:t>
                      </a:r>
                      <a:r>
                        <a:rPr lang="en-US" sz="1100" b="0" i="0" u="none" strike="noStrike" cap="none" baseline="0" dirty="0" smtClean="0">
                          <a:solidFill>
                            <a:srgbClr val="000000"/>
                          </a:solidFill>
                          <a:latin typeface="Calibri"/>
                          <a:ea typeface="Calibri"/>
                          <a:cs typeface="Calibri"/>
                          <a:sym typeface="Calibri"/>
                        </a:rPr>
                        <a:t> (</a:t>
                      </a:r>
                      <a:r>
                        <a:rPr lang="en-US" sz="1100" b="1" i="0" u="none" strike="noStrike" cap="none" baseline="0" dirty="0" smtClean="0">
                          <a:solidFill>
                            <a:srgbClr val="C00000"/>
                          </a:solidFill>
                          <a:latin typeface="Calibri"/>
                          <a:ea typeface="Calibri"/>
                          <a:cs typeface="Calibri"/>
                          <a:sym typeface="Calibri"/>
                        </a:rPr>
                        <a:t>save chart</a:t>
                      </a:r>
                      <a:r>
                        <a:rPr lang="en-US" sz="1100" b="0" i="0" u="none" strike="noStrike" cap="none" baseline="0" dirty="0" smtClean="0">
                          <a:solidFill>
                            <a:schemeClr val="tx1"/>
                          </a:solidFill>
                          <a:latin typeface="Calibri"/>
                          <a:ea typeface="Calibri"/>
                          <a:cs typeface="Calibri"/>
                          <a:sym typeface="Calibri"/>
                        </a:rPr>
                        <a:t>)</a:t>
                      </a:r>
                      <a:endParaRPr lang="en-US" sz="1100" b="0" dirty="0">
                        <a:solidFill>
                          <a:schemeClr val="tx1"/>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7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3</a:t>
                      </a:r>
                    </a:p>
                    <a:p>
                      <a:pPr marL="168275" marR="0" lvl="0" indent="0" algn="l" rtl="0">
                        <a:spcBef>
                          <a:spcPts val="0"/>
                        </a:spcBef>
                        <a:buSzPct val="150000"/>
                        <a:buFont typeface="Arial" panose="020B0604020202020204" pitchFamily="34" charset="0"/>
                        <a:buNone/>
                      </a:pPr>
                      <a:endParaRPr lang="en-US" sz="11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7">
                  <a:txBody>
                    <a:bodyPr/>
                    <a:lstStyle/>
                    <a:p>
                      <a:pPr marL="0" marR="0" lvl="0" indent="0" algn="l" rtl="0">
                        <a:spcBef>
                          <a:spcPts val="0"/>
                        </a:spcBef>
                        <a:buSzPct val="25000"/>
                        <a:buNone/>
                      </a:pPr>
                      <a:r>
                        <a:rPr lang="en-US" sz="1200" b="1" u="sng" dirty="0" smtClean="0"/>
                        <a:t>Read 2</a:t>
                      </a:r>
                      <a:r>
                        <a:rPr lang="en-US" sz="1100" b="1" u="none" dirty="0" smtClean="0"/>
                        <a:t>: Set a Purpose for Reading - Identify the Topic (teacher</a:t>
                      </a:r>
                      <a:r>
                        <a:rPr lang="en-US" sz="1100" b="1" u="none" baseline="0" dirty="0" smtClean="0"/>
                        <a:t> read)</a:t>
                      </a:r>
                      <a:endParaRPr lang="en-US" sz="1100" b="1" u="none" strike="noStrike" cap="none" baseline="0" dirty="0"/>
                    </a:p>
                    <a:p>
                      <a:pPr marL="401638" marR="0" lvl="0" indent="-233363" algn="l" rtl="0">
                        <a:spcBef>
                          <a:spcPts val="0"/>
                        </a:spcBef>
                        <a:buClr>
                          <a:schemeClr val="tx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dirty="0" smtClean="0">
                          <a:solidFill>
                            <a:schemeClr val="tx1"/>
                          </a:solidFill>
                        </a:rPr>
                        <a:t>T</a:t>
                      </a:r>
                      <a:r>
                        <a:rPr lang="en-US" sz="1100" dirty="0" smtClean="0"/>
                        <a:t>eacher </a:t>
                      </a:r>
                      <a:r>
                        <a:rPr lang="en-US" sz="1100" dirty="0"/>
                        <a:t>reads the text a</a:t>
                      </a:r>
                      <a:r>
                        <a:rPr lang="en-US" sz="1100" u="none" strike="noStrike" cap="none" baseline="0" dirty="0"/>
                        <a:t> second </a:t>
                      </a:r>
                      <a:r>
                        <a:rPr lang="en-US" sz="1100" dirty="0"/>
                        <a:t>time </a:t>
                      </a:r>
                      <a:r>
                        <a:rPr lang="en-US" sz="1100" dirty="0" smtClean="0"/>
                        <a:t>while students</a:t>
                      </a:r>
                      <a:r>
                        <a:rPr lang="en-US" sz="1100" u="none" strike="noStrike" cap="none" baseline="0" dirty="0" smtClean="0"/>
                        <a:t> </a:t>
                      </a:r>
                      <a:r>
                        <a:rPr lang="en-US" sz="1100" dirty="0" smtClean="0"/>
                        <a:t>circle </a:t>
                      </a:r>
                      <a:r>
                        <a:rPr lang="en-US" sz="1100" b="1" u="none" strike="noStrike" cap="none" baseline="0" dirty="0" smtClean="0"/>
                        <a:t>again and again </a:t>
                      </a:r>
                      <a:r>
                        <a:rPr lang="en-US" sz="1100" u="none" strike="noStrike" cap="none" baseline="0" dirty="0" smtClean="0"/>
                        <a:t>word </a:t>
                      </a:r>
                      <a:r>
                        <a:rPr lang="en-US" sz="1100" u="none" strike="noStrike" cap="none" baseline="0" dirty="0"/>
                        <a:t>clues </a:t>
                      </a:r>
                      <a:r>
                        <a:rPr lang="en-US" sz="1100" u="none" strike="noStrike" cap="none" baseline="0" dirty="0" smtClean="0"/>
                        <a:t>that tell who or what the </a:t>
                      </a:r>
                      <a:r>
                        <a:rPr lang="en-US" sz="1100" b="0" u="none" strike="noStrike" cap="none" baseline="0" dirty="0" smtClean="0"/>
                        <a:t>text is about (the </a:t>
                      </a:r>
                      <a:r>
                        <a:rPr lang="en-US" sz="1100" b="1" u="none" strike="noStrike" cap="none" baseline="0" dirty="0" smtClean="0"/>
                        <a:t>subject</a:t>
                      </a:r>
                      <a:r>
                        <a:rPr lang="en-US" sz="1100" b="0" u="none" strike="noStrike" cap="none" baseline="0" dirty="0" smtClean="0"/>
                        <a:t> of the text)</a:t>
                      </a:r>
                      <a:r>
                        <a:rPr lang="en-US" sz="1100" b="1" u="none" strike="noStrike" cap="none" baseline="0" dirty="0" smtClean="0">
                          <a:effectLst>
                            <a:outerShdw blurRad="38100" dist="38100" dir="2700000" algn="tl">
                              <a:srgbClr val="000000">
                                <a:alpha val="43137"/>
                              </a:srgbClr>
                            </a:outerShdw>
                          </a:effectLst>
                        </a:rPr>
                        <a:t>.</a:t>
                      </a:r>
                      <a:endParaRPr lang="en-US" sz="1100" b="1" u="none" dirty="0">
                        <a:effectLst>
                          <a:outerShdw blurRad="38100" dist="38100" dir="2700000" algn="tl">
                            <a:srgbClr val="000000">
                              <a:alpha val="43137"/>
                            </a:srgbClr>
                          </a:outerShdw>
                        </a:effectLst>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4</a:t>
                      </a:r>
                    </a:p>
                    <a:p>
                      <a:pPr marL="168275" marR="0" lvl="0" indent="0" algn="l" rtl="0">
                        <a:spcBef>
                          <a:spcPts val="0"/>
                        </a:spcBef>
                        <a:buClr>
                          <a:schemeClr val="tx1"/>
                        </a:buClr>
                        <a:buSzPct val="150000"/>
                        <a:buFont typeface="Arial" panose="020B0604020202020204" pitchFamily="34" charset="0"/>
                        <a:buNone/>
                      </a:pPr>
                      <a:endParaRPr lang="en-US" sz="1100" u="none" strike="noStrike" cap="none" baseline="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5" gridSpan="4">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lang="en-US" sz="1200" b="1" i="0" u="sng" dirty="0" smtClean="0">
                          <a:solidFill>
                            <a:schemeClr val="tx1"/>
                          </a:solidFill>
                        </a:rPr>
                        <a:t>After Reading - Revisit:  </a:t>
                      </a:r>
                      <a:r>
                        <a:rPr lang="en-US" sz="1100" b="1" i="0" u="sng" dirty="0" smtClean="0">
                          <a:solidFill>
                            <a:schemeClr val="tx1"/>
                          </a:solidFill>
                        </a:rPr>
                        <a:t>Tally the Topic</a:t>
                      </a:r>
                      <a:r>
                        <a:rPr lang="en-US" sz="1100" b="1" i="1" u="none" dirty="0" smtClean="0">
                          <a:solidFill>
                            <a:schemeClr val="tx1"/>
                          </a:solidFill>
                        </a:rPr>
                        <a:t> (again</a:t>
                      </a:r>
                      <a:r>
                        <a:rPr lang="en-US" sz="1100" b="1" i="1" u="none" baseline="0" dirty="0" smtClean="0">
                          <a:solidFill>
                            <a:schemeClr val="tx1"/>
                          </a:solidFill>
                        </a:rPr>
                        <a:t> </a:t>
                      </a:r>
                      <a:r>
                        <a:rPr lang="en-US" sz="1100" b="1" i="1" u="none" dirty="0" smtClean="0">
                          <a:solidFill>
                            <a:schemeClr val="tx1"/>
                          </a:solidFill>
                        </a:rPr>
                        <a:t>and again words)</a:t>
                      </a:r>
                    </a:p>
                    <a:p>
                      <a:pPr marL="457200" marR="0" lvl="0" indent="-298450" algn="l" rtl="0">
                        <a:spcBef>
                          <a:spcPts val="0"/>
                        </a:spcBef>
                        <a:buClr>
                          <a:schemeClr val="tx1">
                            <a:lumMod val="95000"/>
                            <a:lumOff val="5000"/>
                          </a:schemeClr>
                        </a:buClr>
                        <a:buSzPct val="150000"/>
                        <a:buFont typeface="Arial" panose="020B0604020202020204" pitchFamily="34" charset="0"/>
                        <a:buChar char="•"/>
                      </a:pPr>
                      <a:r>
                        <a:rPr lang="en-US" sz="1100" b="1" i="1" dirty="0" smtClean="0">
                          <a:solidFill>
                            <a:srgbClr val="C00000"/>
                          </a:solidFill>
                        </a:rPr>
                        <a:t>QU: </a:t>
                      </a:r>
                      <a:r>
                        <a:rPr lang="en-US" sz="1100" dirty="0" smtClean="0"/>
                        <a:t>“What words</a:t>
                      </a:r>
                      <a:r>
                        <a:rPr lang="en-US" sz="1100" baseline="0" dirty="0" smtClean="0"/>
                        <a:t> or phrases did you identify as </a:t>
                      </a:r>
                      <a:r>
                        <a:rPr lang="en-US" sz="1100" b="1" baseline="0" dirty="0" smtClean="0"/>
                        <a:t>again and again</a:t>
                      </a:r>
                      <a:r>
                        <a:rPr lang="en-US" sz="1100" b="0" baseline="0" dirty="0" smtClean="0"/>
                        <a:t> words?</a:t>
                      </a:r>
                      <a:r>
                        <a:rPr lang="en-US" sz="1100" baseline="0" dirty="0" smtClean="0"/>
                        <a:t>”</a:t>
                      </a:r>
                    </a:p>
                    <a:p>
                      <a:pPr marL="460375" marR="0" lvl="0" indent="-292100" algn="l" rtl="0">
                        <a:spcBef>
                          <a:spcPts val="0"/>
                        </a:spcBef>
                        <a:buSzPct val="150000"/>
                        <a:buFont typeface="Arial" panose="020B0604020202020204" pitchFamily="34" charset="0"/>
                        <a:buChar char="•"/>
                      </a:pPr>
                      <a:r>
                        <a:rPr lang="en-US" sz="1100" dirty="0" smtClean="0"/>
                        <a:t>Write </a:t>
                      </a:r>
                      <a:r>
                        <a:rPr lang="en-US" sz="1100" u="none" strike="noStrike" cap="none" baseline="0" dirty="0" smtClean="0"/>
                        <a:t>students</a:t>
                      </a:r>
                      <a:r>
                        <a:rPr lang="en-US" sz="1100" u="none" strike="noStrike" cap="none" baseline="0" dirty="0"/>
                        <a:t>’ </a:t>
                      </a:r>
                      <a:r>
                        <a:rPr lang="en-US" sz="1100" u="none" strike="noStrike" cap="none" baseline="0" dirty="0" smtClean="0"/>
                        <a:t>circled words </a:t>
                      </a:r>
                      <a:r>
                        <a:rPr lang="en-US" sz="1100" u="none" strike="noStrike" cap="none" baseline="0" dirty="0"/>
                        <a:t>or phrases </a:t>
                      </a:r>
                      <a:r>
                        <a:rPr lang="en-US" sz="1100" u="none" strike="noStrike" cap="none" baseline="0" dirty="0" smtClean="0"/>
                        <a:t>on the chart titled </a:t>
                      </a:r>
                      <a:r>
                        <a:rPr lang="en-US" sz="1100" b="1" u="none" strike="noStrike" cap="none" baseline="0" dirty="0" smtClean="0"/>
                        <a:t>TOPIC.            </a:t>
                      </a:r>
                    </a:p>
                    <a:p>
                      <a:pPr marL="168275" marR="0" lvl="0" indent="0" algn="l" rtl="0">
                        <a:spcBef>
                          <a:spcPts val="0"/>
                        </a:spcBef>
                        <a:buSzPct val="150000"/>
                        <a:buFont typeface="Arial" panose="020B0604020202020204" pitchFamily="34" charset="0"/>
                        <a:buNone/>
                      </a:pPr>
                      <a:r>
                        <a:rPr lang="en-US" sz="1100" b="1" u="none" strike="noStrike" cap="none" baseline="0" dirty="0" smtClean="0"/>
                        <a:t>          </a:t>
                      </a:r>
                      <a:r>
                        <a:rPr lang="en-US" sz="1100" b="0" u="none" strike="noStrike" cap="none" baseline="0" dirty="0" smtClean="0"/>
                        <a:t>If a student says a word that is already listed, put a tally mark by it.</a:t>
                      </a:r>
                    </a:p>
                    <a:p>
                      <a:pPr marL="460375" marR="0" lvl="0" indent="-292100" algn="l" rtl="0">
                        <a:spcBef>
                          <a:spcPts val="0"/>
                        </a:spcBef>
                        <a:buClr>
                          <a:schemeClr val="tx1"/>
                        </a:buClr>
                        <a:buSzPct val="150000"/>
                        <a:buFont typeface="Arial" panose="020B0604020202020204" pitchFamily="34" charset="0"/>
                        <a:buChar char="•"/>
                      </a:pPr>
                      <a:r>
                        <a:rPr lang="en-US" sz="1100" b="1" i="1" u="none" strike="noStrike" cap="none" baseline="0" dirty="0" smtClean="0">
                          <a:solidFill>
                            <a:srgbClr val="C00000"/>
                          </a:solidFill>
                        </a:rPr>
                        <a:t>QU:  </a:t>
                      </a:r>
                      <a:r>
                        <a:rPr lang="en-US" sz="1100" u="none" strike="noStrike" cap="none" baseline="0" dirty="0" smtClean="0"/>
                        <a:t>“Which words/phrases have the most tally marks?  Are the other words on the chart connected to  the word with the most tally marks?”</a:t>
                      </a:r>
                    </a:p>
                    <a:p>
                      <a:pPr marL="460375" marR="0" lvl="0" indent="-29210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Reveal title of passage to determine/prove  the </a:t>
                      </a:r>
                      <a:r>
                        <a:rPr kumimoji="0" lang="en-US" sz="11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topic</a:t>
                      </a: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 of the passage.</a:t>
                      </a:r>
                      <a:endParaRPr lang="en-US" sz="1100" u="none" strike="noStrike" cap="none" baseline="0" dirty="0" smtClean="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3">
                  <a:txBody>
                    <a:bodyPr/>
                    <a:lstStyle/>
                    <a:p>
                      <a:pPr marL="158750" marR="0" lvl="0" indent="0" algn="ctr" rtl="0">
                        <a:spcBef>
                          <a:spcPts val="0"/>
                        </a:spcBef>
                        <a:buSzPct val="100000"/>
                        <a:buNone/>
                      </a:pPr>
                      <a:r>
                        <a:rPr lang="en-US" sz="1100" b="1" u="none" strike="noStrike" cap="none" baseline="0" dirty="0" smtClean="0"/>
                        <a:t>TOPIC TALLY </a:t>
                      </a:r>
                    </a:p>
                    <a:p>
                      <a:pPr marL="158750" marR="0" lvl="0" indent="-158750" algn="l" rtl="0">
                        <a:spcBef>
                          <a:spcPts val="0"/>
                        </a:spcBef>
                        <a:buSzPct val="100000"/>
                        <a:buNone/>
                      </a:pPr>
                      <a:r>
                        <a:rPr lang="en-US" sz="1000" b="0" i="1" u="none" strike="noStrike" cap="none" baseline="0" dirty="0" smtClean="0"/>
                        <a:t>Examples of Again and Again Words</a:t>
                      </a:r>
                      <a:endParaRPr lang="en-US" sz="1000" b="0" i="1"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C00000"/>
                          </a:solidFill>
                        </a:rPr>
                        <a:t>destructive I</a:t>
                      </a:r>
                      <a:endParaRPr lang="en-US" sz="1100" b="1" dirty="0">
                        <a:solidFill>
                          <a:srgbClr val="C0000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7030A0"/>
                          </a:solidFill>
                        </a:rPr>
                        <a:t>swept   </a:t>
                      </a:r>
                      <a:r>
                        <a:rPr lang="en-US" sz="1100" b="1" i="0" dirty="0" smtClean="0">
                          <a:solidFill>
                            <a:srgbClr val="7030A0"/>
                          </a:solidFill>
                        </a:rPr>
                        <a:t>I</a:t>
                      </a:r>
                      <a:r>
                        <a:rPr lang="en-US" sz="1100" b="1" dirty="0" smtClean="0">
                          <a:solidFill>
                            <a:srgbClr val="7030A0"/>
                          </a:solidFill>
                        </a:rPr>
                        <a:t>I</a:t>
                      </a:r>
                      <a:endParaRPr lang="en-US" sz="1100" b="1" dirty="0">
                        <a:solidFill>
                          <a:srgbClr val="7030A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landslides   IIII </a:t>
                      </a:r>
                      <a:r>
                        <a:rPr lang="en-US" sz="1100" b="1" i="0" dirty="0" smtClean="0"/>
                        <a:t>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destroy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bury/cover III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hurt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34218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7030A0"/>
                          </a:solidFill>
                        </a:rPr>
                        <a:t>carries I</a:t>
                      </a:r>
                      <a:endParaRPr lang="en-US" sz="1100" b="1" dirty="0">
                        <a:solidFill>
                          <a:srgbClr val="7030A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a:p>
                  </a:txBody>
                  <a:tcPr/>
                </a:tc>
                <a:tc>
                  <a:txBody>
                    <a:bodyPr/>
                    <a:lstStyle/>
                    <a:p>
                      <a:r>
                        <a:rPr lang="en-US" sz="1100" b="1" dirty="0" smtClean="0"/>
                        <a:t>block II</a:t>
                      </a:r>
                      <a:endParaRPr lang="en-US" sz="1100" b="1" dirty="0"/>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r>
              <a:tr h="293381">
                <a:tc gridSpan="8">
                  <a:txBody>
                    <a:bodyPr/>
                    <a:lstStyle/>
                    <a:p>
                      <a:pPr marL="0" marR="0" lvl="0" indent="0" algn="ctr" rtl="0">
                        <a:spcBef>
                          <a:spcPts val="0"/>
                        </a:spcBef>
                        <a:buSzPct val="25000"/>
                        <a:buNone/>
                      </a:pPr>
                      <a:r>
                        <a:rPr lang="en-US" sz="1400" b="1" i="1" u="none" strike="noStrike" cap="none" baseline="0" dirty="0" smtClean="0">
                          <a:solidFill>
                            <a:schemeClr val="tx1"/>
                          </a:solidFill>
                          <a:latin typeface="Calibri"/>
                          <a:ea typeface="Calibri"/>
                          <a:cs typeface="Calibri"/>
                          <a:sym typeface="Calibri"/>
                        </a:rPr>
                        <a:t>Scaffold to Writing</a:t>
                      </a: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lgn="l" rtl="0">
                        <a:spcBef>
                          <a:spcPts val="0"/>
                        </a:spcBef>
                        <a:buSzPct val="150000"/>
                        <a:buFont typeface="Arial" panose="020B0604020202020204" pitchFamily="34" charset="0"/>
                        <a:buChar char="•"/>
                      </a:pPr>
                      <a:endParaRPr lang="en-US" sz="1200" b="0" i="0" u="none" strike="noStrike" cap="none" baseline="0" dirty="0" smtClean="0">
                        <a:solidFill>
                          <a:schemeClr val="tx1"/>
                        </a:solidFill>
                        <a:latin typeface="Calibri"/>
                        <a:ea typeface="Calibri"/>
                        <a:cs typeface="Calibri"/>
                        <a:sym typeface="Calibri"/>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2">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gridSpan="2">
                  <a:txBody>
                    <a:bodyPr/>
                    <a:lstStyle/>
                    <a:p>
                      <a:pPr marL="0" indent="0" algn="ctr"/>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ctr" rtl="0">
                        <a:spcBef>
                          <a:spcPts val="0"/>
                        </a:spcBef>
                        <a:buSzPct val="25000"/>
                        <a:buNone/>
                      </a:pPr>
                      <a:r>
                        <a:rPr lang="en-US" sz="1400" b="1" i="1" u="none" strike="noStrike" cap="none" baseline="0" dirty="0" smtClean="0">
                          <a:latin typeface="Calibri"/>
                          <a:ea typeface="Calibri"/>
                          <a:cs typeface="Calibri"/>
                          <a:sym typeface="Calibri"/>
                        </a:rPr>
                        <a:t> </a:t>
                      </a:r>
                      <a:r>
                        <a:rPr lang="en-US" sz="1200" b="1" i="1" u="sng" strike="noStrike" cap="none" baseline="0" dirty="0" smtClean="0">
                          <a:latin typeface="Calibri"/>
                          <a:ea typeface="Calibri"/>
                          <a:cs typeface="Calibri"/>
                          <a:sym typeface="Calibri"/>
                        </a:rPr>
                        <a:t>TBEAR STUDENT RECORD NOTES</a:t>
                      </a:r>
                    </a:p>
                    <a:p>
                      <a:pPr marL="115888" marR="0" lvl="0" indent="-58738" algn="ctr" rtl="0">
                        <a:spcBef>
                          <a:spcPts val="0"/>
                        </a:spcBef>
                        <a:buClr>
                          <a:schemeClr val="tx1"/>
                        </a:buClr>
                        <a:buSzPct val="150000"/>
                        <a:buFont typeface="Arial" panose="020B0604020202020204" pitchFamily="34" charset="0"/>
                        <a:buChar char="•"/>
                      </a:pPr>
                      <a:r>
                        <a:rPr lang="en-US" sz="1200" b="1" i="1" u="none" strike="noStrike" cap="none" baseline="0" dirty="0" smtClean="0">
                          <a:solidFill>
                            <a:srgbClr val="C00000"/>
                          </a:solidFill>
                          <a:latin typeface="Calibri"/>
                          <a:ea typeface="Calibri"/>
                          <a:cs typeface="Calibri"/>
                          <a:sym typeface="Calibri"/>
                        </a:rPr>
                        <a:t>    QU: </a:t>
                      </a:r>
                      <a:r>
                        <a:rPr lang="en-US" sz="1200" b="1" i="1" u="none" strike="noStrike" cap="none" baseline="0" dirty="0" smtClean="0">
                          <a:solidFill>
                            <a:schemeClr val="tx1"/>
                          </a:solidFill>
                          <a:latin typeface="Calibri"/>
                          <a:ea typeface="Calibri"/>
                          <a:cs typeface="Calibri"/>
                          <a:sym typeface="Calibri"/>
                        </a:rPr>
                        <a:t>“What notes can we record next to Part 1 of T ?”</a:t>
                      </a:r>
                    </a:p>
                    <a:p>
                      <a:pPr marL="288925" marR="0" lvl="0" indent="-231775" algn="l" rtl="0">
                        <a:spcBef>
                          <a:spcPts val="0"/>
                        </a:spcBef>
                        <a:buSzPct val="150000"/>
                        <a:buFont typeface="Arial" panose="020B0604020202020204" pitchFamily="34" charset="0"/>
                        <a:buChar char="•"/>
                      </a:pPr>
                      <a:r>
                        <a:rPr lang="en-US" sz="1200" b="0" i="0" u="none" strike="noStrike" cap="none" baseline="0" dirty="0" smtClean="0">
                          <a:solidFill>
                            <a:schemeClr val="tx1"/>
                          </a:solidFill>
                          <a:latin typeface="Calibri"/>
                          <a:ea typeface="Calibri"/>
                          <a:cs typeface="Calibri"/>
                          <a:sym typeface="Calibri"/>
                        </a:rPr>
                        <a:t>Students may write on their own TBEAR Graphic Organizers the topic prompt </a:t>
                      </a:r>
                      <a:r>
                        <a:rPr lang="en-US" sz="1200" b="1" i="0" u="sng" strike="noStrike" cap="none" baseline="0" dirty="0" smtClean="0">
                          <a:solidFill>
                            <a:schemeClr val="tx1"/>
                          </a:solidFill>
                          <a:latin typeface="Calibri"/>
                          <a:ea typeface="Calibri"/>
                          <a:cs typeface="Calibri"/>
                          <a:sym typeface="Calibri"/>
                        </a:rPr>
                        <a:t>response</a:t>
                      </a:r>
                      <a:r>
                        <a:rPr lang="en-US" sz="1200" b="0" i="0" u="none" strike="noStrike" cap="none" baseline="0" dirty="0" smtClean="0">
                          <a:solidFill>
                            <a:schemeClr val="tx1"/>
                          </a:solidFill>
                          <a:latin typeface="Calibri"/>
                          <a:ea typeface="Calibri"/>
                          <a:cs typeface="Calibri"/>
                          <a:sym typeface="Calibri"/>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02">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0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2:  Identify the Main Idea (Topic Sentence)</a:t>
                      </a:r>
                      <a:endParaRPr kumimoji="0" lang="en-US" sz="1200" b="0" i="0" u="none" strike="noStrike" kern="1200" cap="none" spc="0" normalizeH="0" baseline="0" noProof="0" dirty="0">
                        <a:ln>
                          <a:noFill/>
                        </a:ln>
                        <a:solidFill>
                          <a:prstClr val="white">
                            <a:lumMod val="50000"/>
                          </a:prstClr>
                        </a:solidFill>
                        <a:effectLst/>
                        <a:uLnTx/>
                        <a:uFillTx/>
                        <a:latin typeface="+mn-lt"/>
                        <a:ea typeface="Calibri"/>
                        <a:cs typeface="Calibri"/>
                        <a:sym typeface="Calibri"/>
                      </a:endParaRPr>
                    </a:p>
                  </a:txBody>
                  <a:tcPr marL="103625" marR="103625" marT="37725" marB="37725">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tx1"/>
                          </a:solidFill>
                          <a:effectLst/>
                          <a:uLnTx/>
                          <a:uFillTx/>
                          <a:latin typeface="+mn-lt"/>
                          <a:ea typeface="+mn-ea"/>
                          <a:cs typeface="+mn-cs"/>
                          <a:sym typeface="Arial"/>
                          <a:rtl val="0"/>
                        </a:rPr>
                        <a:t>:  Topic</a:t>
                      </a:r>
                    </a:p>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_____________________________</a:t>
                      </a:r>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hMerge="1">
                  <a:txBody>
                    <a:bodyPr/>
                    <a:lstStyle/>
                    <a:p>
                      <a:pPr marL="152400" lvl="0" indent="0" rtl="0">
                        <a:spcBef>
                          <a:spcPts val="0"/>
                        </a:spcBef>
                        <a:buNone/>
                      </a:pPr>
                      <a:endParaRPr sz="1600" i="1"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397">
                <a:tc gridSpan="2" vMerge="1">
                  <a:txBody>
                    <a:bodyPr/>
                    <a:lstStyle/>
                    <a:p>
                      <a:endParaRPr lang="en-US"/>
                    </a:p>
                  </a:txBody>
                  <a:tcPr/>
                </a:tc>
                <a:tc hMerge="1" vMerge="1">
                  <a:txBody>
                    <a:bodyPr/>
                    <a:lstStyle/>
                    <a:p>
                      <a:endParaRPr lang="en-US"/>
                    </a:p>
                  </a:txBody>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Main Idea-Topic Sentence-Thesis</a:t>
                      </a:r>
                      <a:endPar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endParaRP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ight Arrow 5"/>
          <p:cNvSpPr/>
          <p:nvPr/>
        </p:nvSpPr>
        <p:spPr>
          <a:xfrm>
            <a:off x="5074386" y="3777750"/>
            <a:ext cx="488350" cy="578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18" name="Right Arrow 17"/>
          <p:cNvSpPr/>
          <p:nvPr/>
        </p:nvSpPr>
        <p:spPr>
          <a:xfrm>
            <a:off x="5069980" y="4770844"/>
            <a:ext cx="1298241" cy="683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2" name="TextBox 1"/>
          <p:cNvSpPr txBox="1"/>
          <p:nvPr/>
        </p:nvSpPr>
        <p:spPr>
          <a:xfrm>
            <a:off x="1539210" y="127690"/>
            <a:ext cx="2118390" cy="584775"/>
          </a:xfrm>
          <a:prstGeom prst="rect">
            <a:avLst/>
          </a:prstGeom>
          <a:noFill/>
        </p:spPr>
        <p:txBody>
          <a:bodyPr wrap="square" lIns="91398" tIns="45699" rIns="91398" bIns="45699" rtlCol="0">
            <a:spAutoFit/>
          </a:bodyPr>
          <a:lstStyle/>
          <a:p>
            <a:pPr algn="ctr"/>
            <a:r>
              <a:rPr lang="en-US" sz="3200" dirty="0">
                <a:latin typeface="Arial Black" panose="020B0A04020102020204" pitchFamily="34" charset="0"/>
              </a:rPr>
              <a:t>READ</a:t>
            </a:r>
          </a:p>
        </p:txBody>
      </p:sp>
      <p:grpSp>
        <p:nvGrpSpPr>
          <p:cNvPr id="105" name="Shape 105"/>
          <p:cNvGrpSpPr/>
          <p:nvPr/>
        </p:nvGrpSpPr>
        <p:grpSpPr>
          <a:xfrm>
            <a:off x="5596456" y="1057470"/>
            <a:ext cx="2089589" cy="1237275"/>
            <a:chOff x="2330009" y="56590"/>
            <a:chExt cx="3466081" cy="2751577"/>
          </a:xfrm>
        </p:grpSpPr>
        <p:sp>
          <p:nvSpPr>
            <p:cNvPr id="10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07" name="Shape 107"/>
            <p:cNvSpPr/>
            <p:nvPr/>
          </p:nvSpPr>
          <p:spPr>
            <a:xfrm>
              <a:off x="2578300" y="973470"/>
              <a:ext cx="174060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09" name="Shape 109"/>
            <p:cNvPicPr preferRelativeResize="0"/>
            <p:nvPr/>
          </p:nvPicPr>
          <p:blipFill rotWithShape="1">
            <a:blip r:embed="rId5">
              <a:alphaModFix/>
            </a:blip>
            <a:srcRect/>
            <a:stretch/>
          </p:blipFill>
          <p:spPr>
            <a:xfrm>
              <a:off x="4776280" y="808006"/>
              <a:ext cx="874046" cy="1081410"/>
            </a:xfrm>
            <a:prstGeom prst="rect">
              <a:avLst/>
            </a:prstGeom>
            <a:noFill/>
            <a:ln>
              <a:noFill/>
            </a:ln>
          </p:spPr>
        </p:pic>
        <p:sp>
          <p:nvSpPr>
            <p:cNvPr id="110"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108"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grpSp>
        <p:nvGrpSpPr>
          <p:cNvPr id="11" name="Group 10"/>
          <p:cNvGrpSpPr/>
          <p:nvPr/>
        </p:nvGrpSpPr>
        <p:grpSpPr>
          <a:xfrm rot="21207241">
            <a:off x="201378" y="7296032"/>
            <a:ext cx="2730390" cy="1089352"/>
            <a:chOff x="109517" y="6533762"/>
            <a:chExt cx="3090430" cy="1128965"/>
          </a:xfrm>
        </p:grpSpPr>
        <p:pic>
          <p:nvPicPr>
            <p:cNvPr id="1029"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cxnSp>
        <p:nvCxnSpPr>
          <p:cNvPr id="7" name="Straight Connector 6"/>
          <p:cNvCxnSpPr/>
          <p:nvPr/>
        </p:nvCxnSpPr>
        <p:spPr>
          <a:xfrm>
            <a:off x="6372592" y="6368031"/>
            <a:ext cx="1524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62297" y="4"/>
            <a:ext cx="752143" cy="1107996"/>
          </a:xfrm>
          <a:prstGeom prst="rect">
            <a:avLst/>
          </a:prstGeom>
          <a:noFill/>
        </p:spPr>
        <p:txBody>
          <a:bodyPr wrap="square" lIns="91398" tIns="45699" rIns="91398" bIns="4569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50800"/>
                <a:solidFill>
                  <a:srgbClr val="00B0F0"/>
                </a:solidFill>
                <a:latin typeface="Calibri"/>
                <a:ea typeface="Calibri"/>
                <a:cs typeface="Calibri"/>
                <a:sym typeface="Calibri"/>
              </a:rPr>
              <a:t>T</a:t>
            </a:r>
            <a:endParaRPr lang="en-US" sz="6600" b="1" dirty="0">
              <a:ln w="50800"/>
              <a:solidFill>
                <a:srgbClr val="00B0F0"/>
              </a:solidFill>
            </a:endParaRPr>
          </a:p>
        </p:txBody>
      </p:sp>
      <p:sp>
        <p:nvSpPr>
          <p:cNvPr id="13" name="Down Arrow 12"/>
          <p:cNvSpPr/>
          <p:nvPr/>
        </p:nvSpPr>
        <p:spPr>
          <a:xfrm>
            <a:off x="7005259" y="8440228"/>
            <a:ext cx="306995" cy="557272"/>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p>
        </p:txBody>
      </p:sp>
      <p:sp>
        <p:nvSpPr>
          <p:cNvPr id="3" name="Rectangle 2"/>
          <p:cNvSpPr/>
          <p:nvPr/>
        </p:nvSpPr>
        <p:spPr>
          <a:xfrm>
            <a:off x="5314443" y="98397"/>
            <a:ext cx="2313672" cy="656875"/>
          </a:xfrm>
          <a:prstGeom prst="rect">
            <a:avLst/>
          </a:prstGeom>
        </p:spPr>
        <p:txBody>
          <a:bodyPr wrap="square" lIns="101846" tIns="50923" rIns="101846" bIns="50923">
            <a:spAutoFit/>
          </a:bodyPr>
          <a:lstStyle/>
          <a:p>
            <a:pPr lvl="0" algn="ctr">
              <a:buSzPct val="25000"/>
            </a:pPr>
            <a:r>
              <a:rPr lang="en-US" b="1" dirty="0">
                <a:solidFill>
                  <a:srgbClr val="C00000"/>
                </a:solidFill>
                <a:effectLst>
                  <a:outerShdw blurRad="38100" dist="38100" dir="2700000" algn="tl">
                    <a:srgbClr val="000000">
                      <a:alpha val="43137"/>
                    </a:srgbClr>
                  </a:outerShdw>
                </a:effectLst>
              </a:rPr>
              <a:t>Topic Introduction</a:t>
            </a:r>
          </a:p>
          <a:p>
            <a:pPr lvl="0" algn="ctr">
              <a:buSzPct val="25000"/>
            </a:pPr>
            <a:r>
              <a:rPr lang="en-US" b="1" dirty="0">
                <a:solidFill>
                  <a:srgbClr val="C00000"/>
                </a:solidFill>
                <a:effectLst>
                  <a:outerShdw blurRad="38100" dist="38100" dir="2700000" algn="tl">
                    <a:srgbClr val="000000">
                      <a:alpha val="43137"/>
                    </a:srgbClr>
                  </a:outerShdw>
                </a:effectLst>
              </a:rPr>
              <a:t>Lesson 1 – Part 1</a:t>
            </a:r>
          </a:p>
        </p:txBody>
      </p:sp>
      <p:sp>
        <p:nvSpPr>
          <p:cNvPr id="25" name="Right Arrow 24"/>
          <p:cNvSpPr/>
          <p:nvPr/>
        </p:nvSpPr>
        <p:spPr>
          <a:xfrm>
            <a:off x="4990676" y="6163060"/>
            <a:ext cx="558462" cy="640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8" name="Slide Number Placeholder 7"/>
          <p:cNvSpPr>
            <a:spLocks noGrp="1"/>
          </p:cNvSpPr>
          <p:nvPr>
            <p:ph type="sldNum" sz="quarter" idx="12"/>
          </p:nvPr>
        </p:nvSpPr>
        <p:spPr/>
        <p:txBody>
          <a:bodyPr/>
          <a:lstStyle/>
          <a:p>
            <a:fld id="{1A106AFE-017A-4B10-8C59-6A35C2B2E226}" type="slidenum">
              <a:rPr lang="en-US" smtClean="0"/>
              <a:t>8</a:t>
            </a:fld>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10-3-16</a:t>
            </a:r>
            <a:endParaRPr lang="en-US" dirty="0">
              <a:solidFill>
                <a:prstClr val="black">
                  <a:tint val="75000"/>
                </a:prstClr>
              </a:solidFill>
            </a:endParaRPr>
          </a:p>
        </p:txBody>
      </p:sp>
    </p:spTree>
    <p:extLst>
      <p:ext uri="{BB962C8B-B14F-4D97-AF65-F5344CB8AC3E}">
        <p14:creationId xmlns:p14="http://schemas.microsoft.com/office/powerpoint/2010/main" val="330151743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106616"/>
              </p:ext>
            </p:extLst>
          </p:nvPr>
        </p:nvGraphicFramePr>
        <p:xfrm>
          <a:off x="381000" y="258176"/>
          <a:ext cx="7166675" cy="8721647"/>
        </p:xfrm>
        <a:graphic>
          <a:graphicData uri="http://schemas.openxmlformats.org/drawingml/2006/table">
            <a:tbl>
              <a:tblPr firstRow="1" bandRow="1">
                <a:tableStyleId>{5C22544A-7EE6-4342-B048-85BDC9FD1C3A}</a:tableStyleId>
              </a:tblPr>
              <a:tblGrid>
                <a:gridCol w="2540431"/>
                <a:gridCol w="970511"/>
                <a:gridCol w="1834682"/>
                <a:gridCol w="945396"/>
                <a:gridCol w="875655"/>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2 -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Topic 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1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second grade students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RI.1, W.2a</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Topic of a paragraph or a text.  </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Main Topic of a paragraph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CCSS.ELA-LITERACY.RI.2.1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such questions as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who, what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where, when, why, and how to demonstrate understanding of key details in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grade 2, students begin to number paragraphs and sections of a text before reading (RI.2 preparation).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a text to identify the Main Topic,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comprehend grade level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who and what questions about the Main Topic.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Key Details  that tell who or what the text is about.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informational text features (headings, title, etc.…) when needed to ask and answer questions about a Main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1267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5888" indent="-115888">
                        <a:buFont typeface="Arial" panose="020B0604020202020204" pitchFamily="34" charset="0"/>
                        <a:buChar char="•"/>
                      </a:pPr>
                      <a:r>
                        <a:rPr lang="en-US" sz="1000" dirty="0" smtClean="0">
                          <a:solidFill>
                            <a:schemeClr val="tx1"/>
                          </a:solidFill>
                        </a:rPr>
                        <a:t>key details</a:t>
                      </a:r>
                    </a:p>
                    <a:p>
                      <a:pPr marL="115888" indent="-115888">
                        <a:buFont typeface="Arial" panose="020B0604020202020204" pitchFamily="34" charset="0"/>
                        <a:buChar char="•"/>
                      </a:pPr>
                      <a:r>
                        <a:rPr lang="en-US" sz="1000" dirty="0" smtClean="0">
                          <a:solidFill>
                            <a:schemeClr val="tx1"/>
                          </a:solidFill>
                        </a:rPr>
                        <a:t>question</a:t>
                      </a:r>
                    </a:p>
                    <a:p>
                      <a:pPr marL="115888" indent="-115888">
                        <a:buFont typeface="Arial" panose="020B0604020202020204" pitchFamily="34" charset="0"/>
                        <a:buChar char="•"/>
                      </a:pPr>
                      <a:r>
                        <a:rPr lang="en-US" sz="1000" dirty="0" smtClean="0">
                          <a:solidFill>
                            <a:schemeClr val="tx1"/>
                          </a:solidFill>
                        </a:rPr>
                        <a:t>ask</a:t>
                      </a:r>
                    </a:p>
                    <a:p>
                      <a:pPr marL="115888" indent="-115888">
                        <a:buFont typeface="Arial" panose="020B0604020202020204" pitchFamily="34" charset="0"/>
                        <a:buChar char="•"/>
                      </a:pPr>
                      <a:r>
                        <a:rPr lang="en-US" sz="1000" dirty="0" smtClean="0">
                          <a:solidFill>
                            <a:schemeClr val="tx1"/>
                          </a:solidFill>
                        </a:rPr>
                        <a:t>answer</a:t>
                      </a:r>
                    </a:p>
                    <a:p>
                      <a:pPr marL="112713" indent="-112713">
                        <a:buFont typeface="Arial" panose="020B0604020202020204" pitchFamily="34" charset="0"/>
                        <a:buChar char="•"/>
                      </a:pPr>
                      <a:r>
                        <a:rPr lang="en-US" sz="1000" dirty="0" smtClean="0">
                          <a:solidFill>
                            <a:schemeClr val="tx1"/>
                          </a:solidFill>
                        </a:rPr>
                        <a:t>topic</a:t>
                      </a:r>
                    </a:p>
                    <a:p>
                      <a:pPr marL="112713" indent="-112713">
                        <a:buFont typeface="Arial" panose="020B0604020202020204" pitchFamily="34" charset="0"/>
                        <a:buChar char="•"/>
                      </a:pPr>
                      <a:r>
                        <a:rPr lang="en-US" sz="1000" dirty="0" smtClean="0">
                          <a:solidFill>
                            <a:schemeClr val="tx1"/>
                          </a:solidFill>
                        </a:rPr>
                        <a:t>text features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1000" noProof="0" dirty="0" smtClean="0">
                          <a:solidFill>
                            <a:schemeClr val="tx1"/>
                          </a:solidFill>
                        </a:rPr>
                        <a:t>detalles _</a:t>
                      </a:r>
                    </a:p>
                    <a:p>
                      <a:pPr marL="115888" indent="-115888">
                        <a:buFont typeface="Arial" panose="020B0604020202020204" pitchFamily="34" charset="0"/>
                        <a:buChar char="•"/>
                      </a:pPr>
                      <a:endParaRPr lang="es-ES_tradnl" sz="1000" noProof="0" dirty="0" smtClean="0">
                        <a:solidFill>
                          <a:schemeClr val="tx1"/>
                        </a:solidFill>
                      </a:endParaRPr>
                    </a:p>
                    <a:p>
                      <a:pPr marL="115888" indent="-115888">
                        <a:buFont typeface="Arial" panose="020B0604020202020204" pitchFamily="34" charset="0"/>
                        <a:buChar char="•"/>
                      </a:pPr>
                      <a:endParaRPr lang="es-ES_tradnl" sz="1000" noProof="0" dirty="0" smtClean="0">
                        <a:solidFill>
                          <a:schemeClr val="tx1"/>
                        </a:solidFill>
                      </a:endParaRPr>
                    </a:p>
                    <a:p>
                      <a:pPr marL="115888" indent="-115888">
                        <a:buFont typeface="Arial" panose="020B0604020202020204" pitchFamily="34" charset="0"/>
                        <a:buChar char="•"/>
                      </a:pPr>
                      <a:endParaRPr lang="es-ES_tradnl" sz="1000" noProof="0" dirty="0" smtClean="0">
                        <a:solidFill>
                          <a:schemeClr val="tx1"/>
                        </a:solidFill>
                      </a:endParaRPr>
                    </a:p>
                    <a:p>
                      <a:pPr marL="171450" indent="-171450">
                        <a:buFont typeface="Arial" panose="020B0604020202020204" pitchFamily="34" charset="0"/>
                        <a:buChar char="•"/>
                      </a:pPr>
                      <a:r>
                        <a:rPr lang="es-ES_tradnl" sz="1000" noProof="0" dirty="0" smtClean="0">
                          <a:solidFill>
                            <a:schemeClr val="tx1"/>
                          </a:solidFill>
                        </a:rPr>
                        <a:t>tópico</a:t>
                      </a:r>
                    </a:p>
                    <a:p>
                      <a:pPr marL="171450" indent="-171450">
                        <a:buFont typeface="Arial" panose="020B0604020202020204" pitchFamily="34" charset="0"/>
                        <a:buChar char="•"/>
                      </a:pPr>
                      <a:r>
                        <a:rPr lang="es-ES_tradnl" sz="1000" noProof="0" dirty="0" smtClean="0">
                          <a:solidFill>
                            <a:schemeClr val="tx1"/>
                          </a:solidFill>
                        </a:rPr>
                        <a:t>_texto </a:t>
                      </a:r>
                    </a:p>
                    <a:p>
                      <a:pPr marL="115888" indent="-115888">
                        <a:buFont typeface="Arial" panose="020B0604020202020204" pitchFamily="34" charset="0"/>
                        <a:buChar char="•"/>
                      </a:pPr>
                      <a:endParaRPr lang="es-ES_tradnl" sz="10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CCSS.ELA-LITERACY.W.2.2a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informative/explanatory texts in which they introduce a topic, use facts and definitions to develop points, and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know what the main topic of a text is about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105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Main Topic, students need to be able to…</a:t>
                      </a:r>
                      <a:endParaRPr kumimoji="0" lang="en-US" sz="1000" b="1"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recall previously identified Main Topic-related key details (facts and definitions)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a Main Topic and write about the topic using related words and phrases (The Main Topic of ____ is _____ because ______).</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Second grade students have moved from naming a topic (K-1) to </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introducing</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a topic.  This  requires more writing about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1000" dirty="0" smtClean="0">
                          <a:solidFill>
                            <a:schemeClr val="tx1"/>
                          </a:solidFill>
                        </a:rPr>
                        <a:t>  topic</a:t>
                      </a:r>
                    </a:p>
                    <a:p>
                      <a:pPr marL="112713" indent="-112713">
                        <a:buFont typeface="Arial" panose="020B0604020202020204" pitchFamily="34" charset="0"/>
                        <a:buChar char="•"/>
                      </a:pPr>
                      <a:r>
                        <a:rPr lang="en-US" sz="1000" dirty="0" smtClean="0">
                          <a:solidFill>
                            <a:schemeClr val="tx1"/>
                          </a:solidFill>
                        </a:rPr>
                        <a:t>  facts</a:t>
                      </a:r>
                    </a:p>
                    <a:p>
                      <a:pPr marL="169863" indent="-169863">
                        <a:buFont typeface="Arial" panose="020B0604020202020204" pitchFamily="34" charset="0"/>
                        <a:buChar char="•"/>
                      </a:pPr>
                      <a:r>
                        <a:rPr lang="en-US" sz="1000" dirty="0" smtClean="0">
                          <a:solidFill>
                            <a:schemeClr val="tx1"/>
                          </a:solidFill>
                        </a:rPr>
                        <a:t>definitions</a:t>
                      </a:r>
                    </a:p>
                    <a:p>
                      <a:pPr marL="169863" indent="-169863">
                        <a:buFont typeface="Arial" panose="020B0604020202020204" pitchFamily="34" charset="0"/>
                        <a:buChar char="•"/>
                      </a:pPr>
                      <a:r>
                        <a:rPr lang="en-US" sz="1000" dirty="0" smtClean="0">
                          <a:solidFill>
                            <a:schemeClr val="tx1"/>
                          </a:solidFill>
                        </a:rPr>
                        <a:t>introduce</a:t>
                      </a:r>
                    </a:p>
                    <a:p>
                      <a:pPr marL="169863" indent="-169863">
                        <a:buFont typeface="Arial" panose="020B0604020202020204" pitchFamily="34" charset="0"/>
                        <a:buChar char="•"/>
                      </a:pPr>
                      <a:r>
                        <a:rPr lang="en-US" sz="1000" dirty="0" smtClean="0">
                          <a:solidFill>
                            <a:schemeClr val="tx1"/>
                          </a:solidFill>
                        </a:rPr>
                        <a:t>identify</a:t>
                      </a:r>
                    </a:p>
                    <a:p>
                      <a:pPr marL="171450" indent="-171450">
                        <a:buFont typeface="Arial" panose="020B0604020202020204" pitchFamily="34" charset="0"/>
                        <a:buChar char="•"/>
                      </a:pPr>
                      <a:r>
                        <a:rPr lang="en-US" sz="1000" dirty="0" smtClean="0">
                          <a:solidFill>
                            <a:schemeClr val="tx1"/>
                          </a:solidFill>
                        </a:rPr>
                        <a:t>name</a:t>
                      </a:r>
                    </a:p>
                    <a:p>
                      <a:pPr marL="171450" indent="-171450">
                        <a:buFont typeface="Arial" panose="020B0604020202020204" pitchFamily="34" charset="0"/>
                        <a:buChar char="•"/>
                      </a:pPr>
                      <a:r>
                        <a:rPr lang="en-US" sz="1000" dirty="0" smtClean="0">
                          <a:solidFill>
                            <a:schemeClr val="tx1"/>
                          </a:solidFill>
                        </a:rPr>
                        <a:t>retell</a:t>
                      </a:r>
                    </a:p>
                    <a:p>
                      <a:pPr marL="171450" indent="-171450">
                        <a:buFont typeface="Arial" panose="020B0604020202020204" pitchFamily="34" charset="0"/>
                        <a:buChar char="•"/>
                      </a:pPr>
                      <a:r>
                        <a:rPr lang="en-US" sz="1000" dirty="0" smtClean="0">
                          <a:solidFill>
                            <a:schemeClr val="tx1"/>
                          </a:solidFill>
                        </a:rPr>
                        <a:t>key details</a:t>
                      </a:r>
                      <a:endParaRPr lang="en-US" sz="10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 typeface="Arial" panose="020B0604020202020204" pitchFamily="34" charset="0"/>
                        <a:buNone/>
                      </a:pPr>
                      <a:r>
                        <a:rPr lang="es-ES_tradnl" sz="1000" noProof="0" dirty="0" smtClean="0">
                          <a:solidFill>
                            <a:schemeClr val="tx1"/>
                          </a:solidFill>
                        </a:rPr>
                        <a:t>tópico</a:t>
                      </a:r>
                    </a:p>
                    <a:p>
                      <a:pPr marL="0" indent="0">
                        <a:buFont typeface="Arial" panose="020B0604020202020204" pitchFamily="34" charset="0"/>
                        <a:buNone/>
                      </a:pPr>
                      <a:endParaRPr lang="es-ES_tradnl" sz="1000" noProof="0" dirty="0" smtClean="0">
                        <a:solidFill>
                          <a:schemeClr val="tx1"/>
                        </a:solidFill>
                      </a:endParaRPr>
                    </a:p>
                    <a:p>
                      <a:pPr marL="0" indent="0">
                        <a:buFont typeface="Arial" panose="020B0604020202020204" pitchFamily="34" charset="0"/>
                        <a:buNone/>
                      </a:pPr>
                      <a:r>
                        <a:rPr lang="es-ES_tradnl" sz="1000" noProof="0" dirty="0" smtClean="0">
                          <a:solidFill>
                            <a:schemeClr val="tx1"/>
                          </a:solidFill>
                        </a:rPr>
                        <a:t>definiciones</a:t>
                      </a:r>
                    </a:p>
                    <a:p>
                      <a:pPr marL="0" indent="0">
                        <a:buFont typeface="Arial" panose="020B0604020202020204" pitchFamily="34" charset="0"/>
                        <a:buNone/>
                      </a:pPr>
                      <a:r>
                        <a:rPr lang="es-ES_tradnl" sz="1000" noProof="0" dirty="0" smtClean="0">
                          <a:solidFill>
                            <a:schemeClr val="tx1"/>
                          </a:solidFill>
                        </a:rPr>
                        <a:t>introducir</a:t>
                      </a:r>
                    </a:p>
                    <a:p>
                      <a:pPr marL="0" indent="0">
                        <a:buFont typeface="Arial" panose="020B0604020202020204" pitchFamily="34" charset="0"/>
                        <a:buNone/>
                      </a:pPr>
                      <a:endParaRPr lang="es-ES_tradnl" sz="1000" noProof="0" dirty="0" smtClean="0">
                        <a:solidFill>
                          <a:schemeClr val="tx1"/>
                        </a:solidFill>
                      </a:endParaRPr>
                    </a:p>
                    <a:p>
                      <a:pPr marL="0" indent="0">
                        <a:buFont typeface="Arial" panose="020B0604020202020204" pitchFamily="34" charset="0"/>
                        <a:buNone/>
                      </a:pPr>
                      <a:endParaRPr lang="es-ES_tradnl" sz="1000" noProof="0" dirty="0" smtClean="0">
                        <a:solidFill>
                          <a:schemeClr val="tx1"/>
                        </a:solidFill>
                      </a:endParaRPr>
                    </a:p>
                    <a:p>
                      <a:pPr marL="0" indent="0">
                        <a:buFont typeface="Arial" panose="020B0604020202020204" pitchFamily="34" charset="0"/>
                        <a:buNone/>
                      </a:pPr>
                      <a:endParaRPr lang="es-ES_tradnl" sz="1000" noProof="0" dirty="0" smtClean="0">
                        <a:solidFill>
                          <a:schemeClr val="tx1"/>
                        </a:solidFill>
                      </a:endParaRPr>
                    </a:p>
                    <a:p>
                      <a:pPr marL="0" indent="0">
                        <a:buFont typeface="Arial" panose="020B0604020202020204" pitchFamily="34" charset="0"/>
                        <a:buNone/>
                      </a:pPr>
                      <a:r>
                        <a:rPr lang="es-ES_tradnl" sz="1000" noProof="0" dirty="0" smtClean="0">
                          <a:solidFill>
                            <a:schemeClr val="tx1"/>
                          </a:solidFill>
                        </a:rPr>
                        <a:t>detalles</a:t>
                      </a:r>
                      <a:r>
                        <a:rPr lang="es-ES_tradnl" sz="1000" baseline="0" noProof="0" dirty="0" smtClean="0">
                          <a:solidFill>
                            <a:schemeClr val="tx1"/>
                          </a:solidFill>
                        </a:rPr>
                        <a:t> _</a:t>
                      </a:r>
                      <a:endParaRPr lang="es-ES_tradnl" sz="10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5192">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400" b="1" dirty="0" smtClean="0"/>
                        <a:t>In </a:t>
                      </a:r>
                      <a:r>
                        <a:rPr lang="en-US" sz="1400" b="1" dirty="0" smtClean="0">
                          <a:solidFill>
                            <a:srgbClr val="C00000"/>
                          </a:solidFill>
                        </a:rPr>
                        <a:t>2</a:t>
                      </a:r>
                      <a:r>
                        <a:rPr lang="en-US" sz="1400" b="1" baseline="30000" dirty="0" smtClean="0">
                          <a:solidFill>
                            <a:srgbClr val="C00000"/>
                          </a:solidFill>
                        </a:rPr>
                        <a:t>nd</a:t>
                      </a:r>
                      <a:r>
                        <a:rPr lang="en-US" sz="1400" b="1" baseline="0" dirty="0" smtClean="0">
                          <a:solidFill>
                            <a:srgbClr val="C00000"/>
                          </a:solidFill>
                        </a:rPr>
                        <a:t> </a:t>
                      </a:r>
                      <a:r>
                        <a:rPr lang="en-US" sz="1400" b="1" dirty="0" smtClean="0"/>
                        <a:t> 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69863" marR="0" lvl="0" indent="-169863"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 – access and/or build prior knowledge (pictures, videos, songs, diagrams, maps. etc. – providing visual clues without teaching subject vocabulary).</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 – look at a picture and share what they see or know.</a:t>
                      </a:r>
                    </a:p>
                    <a:p>
                      <a:pPr marL="169863" marR="0" lvl="0" indent="-169863"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 – listen/read a text, comprehend the text, question unknown words or phrases, and share new information.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“again and again” subject/topic words.</a:t>
                      </a:r>
                    </a:p>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the Topic Tally Chart helps identify the Main Topic of a text.</a:t>
                      </a:r>
                    </a:p>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how to read and record tally marks.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79546">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285750" marR="0" lvl="0" indent="-2857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Transfer information from the text to a graphic organizer identifying the Main Topic 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40254">
                <a:tc gridSpan="5">
                  <a:txBody>
                    <a:bodyPr/>
                    <a:lstStyle/>
                    <a:p>
                      <a:r>
                        <a:rPr lang="en-US" sz="1000" b="1" dirty="0" smtClean="0">
                          <a:solidFill>
                            <a:schemeClr val="tx1"/>
                          </a:solidFill>
                        </a:rPr>
                        <a:t>From</a:t>
                      </a:r>
                      <a:r>
                        <a:rPr lang="en-US" sz="1000" b="1" baseline="0" dirty="0" smtClean="0">
                          <a:solidFill>
                            <a:schemeClr val="tx1"/>
                          </a:solidFill>
                        </a:rPr>
                        <a:t> the Field</a:t>
                      </a:r>
                      <a:r>
                        <a:rPr lang="en-US" sz="1000" baseline="0" dirty="0" smtClean="0">
                          <a:solidFill>
                            <a:schemeClr val="tx1"/>
                          </a:solidFill>
                        </a:rPr>
                        <a:t>… </a:t>
                      </a:r>
                    </a:p>
                    <a:p>
                      <a:pPr marL="171450" indent="-171450">
                        <a:buFont typeface="Arial" panose="020B0604020202020204" pitchFamily="34" charset="0"/>
                        <a:buChar cha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this lesson is a critical, foundational piece and may take several days.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use the Gradual Release methodology regarding Topic Tally writing.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scaffold toward grade level text – not all students are reading at grade level, but can participate.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be sure students each have a TBEAR notes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10-3-16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9</a:t>
            </a:fld>
            <a:endParaRPr lang="en-US" dirty="0"/>
          </a:p>
        </p:txBody>
      </p:sp>
    </p:spTree>
    <p:extLst>
      <p:ext uri="{BB962C8B-B14F-4D97-AF65-F5344CB8AC3E}">
        <p14:creationId xmlns:p14="http://schemas.microsoft.com/office/powerpoint/2010/main" val="4214680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3614</TotalTime>
  <Words>19268</Words>
  <Application>Microsoft Office PowerPoint</Application>
  <PresentationFormat>Custom</PresentationFormat>
  <Paragraphs>2488</Paragraphs>
  <Slides>40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Anton</vt:lpstr>
      <vt:lpstr>Arial</vt:lpstr>
      <vt:lpstr>Arial Black</vt:lpstr>
      <vt:lpstr>Calibri</vt:lpstr>
      <vt:lpstr>Calibri Light</vt:lpstr>
      <vt:lpstr>Garamond</vt:lpstr>
      <vt:lpstr>Lucida Handwriting</vt:lpstr>
      <vt:lpstr>MV Boli</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247</cp:revision>
  <cp:lastPrinted>2016-09-10T18:35:16Z</cp:lastPrinted>
  <dcterms:created xsi:type="dcterms:W3CDTF">2016-06-27T18:19:10Z</dcterms:created>
  <dcterms:modified xsi:type="dcterms:W3CDTF">2016-10-10T18:27:46Z</dcterms:modified>
</cp:coreProperties>
</file>