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272" r:id="rId4"/>
    <p:sldId id="293" r:id="rId5"/>
    <p:sldId id="274" r:id="rId6"/>
    <p:sldId id="273" r:id="rId7"/>
    <p:sldId id="277" r:id="rId8"/>
    <p:sldId id="275" r:id="rId9"/>
    <p:sldId id="294" r:id="rId10"/>
    <p:sldId id="278" r:id="rId11"/>
    <p:sldId id="256" r:id="rId12"/>
    <p:sldId id="279" r:id="rId13"/>
    <p:sldId id="257" r:id="rId14"/>
    <p:sldId id="280" r:id="rId15"/>
    <p:sldId id="258" r:id="rId16"/>
    <p:sldId id="281" r:id="rId17"/>
    <p:sldId id="259" r:id="rId18"/>
    <p:sldId id="282" r:id="rId19"/>
    <p:sldId id="260" r:id="rId20"/>
    <p:sldId id="283" r:id="rId21"/>
    <p:sldId id="284" r:id="rId22"/>
    <p:sldId id="295" r:id="rId23"/>
    <p:sldId id="261" r:id="rId24"/>
    <p:sldId id="285" r:id="rId25"/>
    <p:sldId id="262" r:id="rId26"/>
    <p:sldId id="286" r:id="rId27"/>
    <p:sldId id="264" r:id="rId28"/>
    <p:sldId id="287" r:id="rId29"/>
    <p:sldId id="292" r:id="rId30"/>
    <p:sldId id="296" r:id="rId31"/>
    <p:sldId id="263" r:id="rId32"/>
    <p:sldId id="265" r:id="rId33"/>
    <p:sldId id="297" r:id="rId34"/>
    <p:sldId id="288" r:id="rId35"/>
    <p:sldId id="289" r:id="rId36"/>
    <p:sldId id="298" r:id="rId37"/>
    <p:sldId id="266" r:id="rId38"/>
    <p:sldId id="267" r:id="rId39"/>
    <p:sldId id="299" r:id="rId40"/>
    <p:sldId id="290" r:id="rId41"/>
    <p:sldId id="268" r:id="rId42"/>
    <p:sldId id="269" r:id="rId43"/>
  </p:sldIdLst>
  <p:sldSz cx="7772400" cy="10058400"/>
  <p:notesSz cx="7010400" cy="9296400"/>
  <p:defaultTextStyle>
    <a:defPPr>
      <a:defRPr lang="en-US"/>
    </a:defPPr>
    <a:lvl1pPr marL="0" algn="l" defTabSz="914080" rtl="0" eaLnBrk="1" latinLnBrk="0" hangingPunct="1">
      <a:defRPr sz="1800" kern="1200">
        <a:solidFill>
          <a:schemeClr val="tx1"/>
        </a:solidFill>
        <a:latin typeface="+mn-lt"/>
        <a:ea typeface="+mn-ea"/>
        <a:cs typeface="+mn-cs"/>
      </a:defRPr>
    </a:lvl1pPr>
    <a:lvl2pPr marL="457039"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19" algn="l" defTabSz="914080" rtl="0" eaLnBrk="1" latinLnBrk="0" hangingPunct="1">
      <a:defRPr sz="1800" kern="1200">
        <a:solidFill>
          <a:schemeClr val="tx1"/>
        </a:solidFill>
        <a:latin typeface="+mn-lt"/>
        <a:ea typeface="+mn-ea"/>
        <a:cs typeface="+mn-cs"/>
      </a:defRPr>
    </a:lvl4pPr>
    <a:lvl5pPr marL="1828158" algn="l" defTabSz="914080" rtl="0" eaLnBrk="1" latinLnBrk="0" hangingPunct="1">
      <a:defRPr sz="1800" kern="1200">
        <a:solidFill>
          <a:schemeClr val="tx1"/>
        </a:solidFill>
        <a:latin typeface="+mn-lt"/>
        <a:ea typeface="+mn-ea"/>
        <a:cs typeface="+mn-cs"/>
      </a:defRPr>
    </a:lvl5pPr>
    <a:lvl6pPr marL="2285197" algn="l" defTabSz="914080" rtl="0" eaLnBrk="1" latinLnBrk="0" hangingPunct="1">
      <a:defRPr sz="1800" kern="1200">
        <a:solidFill>
          <a:schemeClr val="tx1"/>
        </a:solidFill>
        <a:latin typeface="+mn-lt"/>
        <a:ea typeface="+mn-ea"/>
        <a:cs typeface="+mn-cs"/>
      </a:defRPr>
    </a:lvl6pPr>
    <a:lvl7pPr marL="2742239" algn="l" defTabSz="914080" rtl="0" eaLnBrk="1" latinLnBrk="0" hangingPunct="1">
      <a:defRPr sz="1800" kern="1200">
        <a:solidFill>
          <a:schemeClr val="tx1"/>
        </a:solidFill>
        <a:latin typeface="+mn-lt"/>
        <a:ea typeface="+mn-ea"/>
        <a:cs typeface="+mn-cs"/>
      </a:defRPr>
    </a:lvl7pPr>
    <a:lvl8pPr marL="3199277" algn="l" defTabSz="914080" rtl="0" eaLnBrk="1" latinLnBrk="0" hangingPunct="1">
      <a:defRPr sz="1800" kern="1200">
        <a:solidFill>
          <a:schemeClr val="tx1"/>
        </a:solidFill>
        <a:latin typeface="+mn-lt"/>
        <a:ea typeface="+mn-ea"/>
        <a:cs typeface="+mn-cs"/>
      </a:defRPr>
    </a:lvl8pPr>
    <a:lvl9pPr marL="3656316" algn="l" defTabSz="9140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0" autoAdjust="0"/>
    <p:restoredTop sz="94622" autoAdjust="0"/>
  </p:normalViewPr>
  <p:slideViewPr>
    <p:cSldViewPr snapToGrid="0">
      <p:cViewPr varScale="1">
        <p:scale>
          <a:sx n="72" d="100"/>
          <a:sy n="72" d="100"/>
        </p:scale>
        <p:origin x="1884"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FF888C8-36D9-4411-A27E-0C3C1E504D85}" type="datetimeFigureOut">
              <a:rPr lang="en-US" smtClean="0"/>
              <a:t>10/10/2016</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0393049-B5CF-4FF5-BFBE-0114DE98EB18}" type="slidenum">
              <a:rPr lang="en-US" smtClean="0"/>
              <a:t>‹#›</a:t>
            </a:fld>
            <a:endParaRPr lang="en-US"/>
          </a:p>
        </p:txBody>
      </p:sp>
    </p:spTree>
    <p:extLst>
      <p:ext uri="{BB962C8B-B14F-4D97-AF65-F5344CB8AC3E}">
        <p14:creationId xmlns:p14="http://schemas.microsoft.com/office/powerpoint/2010/main" val="1123589833"/>
      </p:ext>
    </p:extLst>
  </p:cSld>
  <p:clrMap bg1="lt1" tx1="dk1" bg2="lt2" tx2="dk2" accent1="accent1" accent2="accent2" accent3="accent3" accent4="accent4" accent5="accent5" accent6="accent6" hlink="hlink" folHlink="folHlink"/>
  <p:notesStyle>
    <a:lvl1pPr marL="0" algn="l" defTabSz="914080" rtl="0" eaLnBrk="1" latinLnBrk="0" hangingPunct="1">
      <a:defRPr sz="1200" kern="1200">
        <a:solidFill>
          <a:schemeClr val="tx1"/>
        </a:solidFill>
        <a:latin typeface="+mn-lt"/>
        <a:ea typeface="+mn-ea"/>
        <a:cs typeface="+mn-cs"/>
      </a:defRPr>
    </a:lvl1pPr>
    <a:lvl2pPr marL="457039" algn="l" defTabSz="914080" rtl="0" eaLnBrk="1" latinLnBrk="0" hangingPunct="1">
      <a:defRPr sz="1200" kern="1200">
        <a:solidFill>
          <a:schemeClr val="tx1"/>
        </a:solidFill>
        <a:latin typeface="+mn-lt"/>
        <a:ea typeface="+mn-ea"/>
        <a:cs typeface="+mn-cs"/>
      </a:defRPr>
    </a:lvl2pPr>
    <a:lvl3pPr marL="914080" algn="l" defTabSz="914080" rtl="0" eaLnBrk="1" latinLnBrk="0" hangingPunct="1">
      <a:defRPr sz="1200" kern="1200">
        <a:solidFill>
          <a:schemeClr val="tx1"/>
        </a:solidFill>
        <a:latin typeface="+mn-lt"/>
        <a:ea typeface="+mn-ea"/>
        <a:cs typeface="+mn-cs"/>
      </a:defRPr>
    </a:lvl3pPr>
    <a:lvl4pPr marL="1371119" algn="l" defTabSz="914080" rtl="0" eaLnBrk="1" latinLnBrk="0" hangingPunct="1">
      <a:defRPr sz="1200" kern="1200">
        <a:solidFill>
          <a:schemeClr val="tx1"/>
        </a:solidFill>
        <a:latin typeface="+mn-lt"/>
        <a:ea typeface="+mn-ea"/>
        <a:cs typeface="+mn-cs"/>
      </a:defRPr>
    </a:lvl4pPr>
    <a:lvl5pPr marL="1828158" algn="l" defTabSz="914080" rtl="0" eaLnBrk="1" latinLnBrk="0" hangingPunct="1">
      <a:defRPr sz="1200" kern="1200">
        <a:solidFill>
          <a:schemeClr val="tx1"/>
        </a:solidFill>
        <a:latin typeface="+mn-lt"/>
        <a:ea typeface="+mn-ea"/>
        <a:cs typeface="+mn-cs"/>
      </a:defRPr>
    </a:lvl5pPr>
    <a:lvl6pPr marL="2285197" algn="l" defTabSz="914080" rtl="0" eaLnBrk="1" latinLnBrk="0" hangingPunct="1">
      <a:defRPr sz="1200" kern="1200">
        <a:solidFill>
          <a:schemeClr val="tx1"/>
        </a:solidFill>
        <a:latin typeface="+mn-lt"/>
        <a:ea typeface="+mn-ea"/>
        <a:cs typeface="+mn-cs"/>
      </a:defRPr>
    </a:lvl6pPr>
    <a:lvl7pPr marL="2742239" algn="l" defTabSz="914080" rtl="0" eaLnBrk="1" latinLnBrk="0" hangingPunct="1">
      <a:defRPr sz="1200" kern="1200">
        <a:solidFill>
          <a:schemeClr val="tx1"/>
        </a:solidFill>
        <a:latin typeface="+mn-lt"/>
        <a:ea typeface="+mn-ea"/>
        <a:cs typeface="+mn-cs"/>
      </a:defRPr>
    </a:lvl7pPr>
    <a:lvl8pPr marL="3199277" algn="l" defTabSz="914080" rtl="0" eaLnBrk="1" latinLnBrk="0" hangingPunct="1">
      <a:defRPr sz="1200" kern="1200">
        <a:solidFill>
          <a:schemeClr val="tx1"/>
        </a:solidFill>
        <a:latin typeface="+mn-lt"/>
        <a:ea typeface="+mn-ea"/>
        <a:cs typeface="+mn-cs"/>
      </a:defRPr>
    </a:lvl8pPr>
    <a:lvl9pPr marL="3656316"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393049-B5CF-4FF5-BFBE-0114DE98EB18}" type="slidenum">
              <a:rPr lang="en-US" smtClean="0"/>
              <a:t>1</a:t>
            </a:fld>
            <a:endParaRPr lang="en-US"/>
          </a:p>
        </p:txBody>
      </p:sp>
    </p:spTree>
    <p:extLst>
      <p:ext uri="{BB962C8B-B14F-4D97-AF65-F5344CB8AC3E}">
        <p14:creationId xmlns:p14="http://schemas.microsoft.com/office/powerpoint/2010/main" val="309164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4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1.  Do the Topic Tally chart as before</a:t>
            </a:r>
            <a:r>
              <a:rPr lang="en-US" baseline="0" dirty="0" smtClean="0"/>
              <a:t> ( identifying which word has the most tallies).</a:t>
            </a:r>
          </a:p>
          <a:p>
            <a:pPr marL="228600" indent="-228600">
              <a:buAutoNum type="arabicPeriod" startAt="2"/>
            </a:pPr>
            <a:r>
              <a:rPr lang="en-US" baseline="0" dirty="0" smtClean="0"/>
              <a:t>Group the words that refer to the same thing ( i.e., Tower of Pisa, Building, Landmark).</a:t>
            </a:r>
          </a:p>
          <a:p>
            <a:pPr marL="228600" indent="-228600">
              <a:buAutoNum type="arabicPeriod" startAt="2"/>
            </a:pPr>
            <a:r>
              <a:rPr lang="en-US" baseline="0" dirty="0" smtClean="0"/>
              <a:t>Divide the Topic Tally words by their Parts of Speech.*</a:t>
            </a:r>
          </a:p>
          <a:p>
            <a:pPr marL="0" indent="0">
              <a:buNone/>
            </a:pPr>
            <a:r>
              <a:rPr lang="en-US" baseline="0" dirty="0" smtClean="0"/>
              <a:t>*This builds vocabulary and understanding of the text, but prepares students to know how to</a:t>
            </a:r>
          </a:p>
          <a:p>
            <a:pPr marL="0" indent="0">
              <a:buNone/>
            </a:pPr>
            <a:r>
              <a:rPr lang="en-US" baseline="0" dirty="0" smtClean="0"/>
              <a:t>use the Topic Tally Words to build a Topic Sentence or Main Idea statement in the next lesson.</a:t>
            </a:r>
          </a:p>
          <a:p>
            <a:pPr marL="0" indent="0">
              <a:buNone/>
            </a:pPr>
            <a:r>
              <a:rPr lang="en-US" baseline="0" dirty="0" smtClean="0"/>
              <a:t>Many programs use vocabulary words to build around a topic, main or central idea – thesis in developing stages.</a:t>
            </a:r>
          </a:p>
          <a:p>
            <a:pPr marL="0" indent="0">
              <a:buNone/>
            </a:pPr>
            <a:r>
              <a:rPr lang="en-US" baseline="0" dirty="0" smtClean="0"/>
              <a:t>These are “Key Words,” that could also be used in other ways – most on the Topic Tally will be Tier III – Domain Specific words that the CCSS require when writing full compositions.   Words on the Topic Tally chart that do not have as many tallies are still entry points for key details that support a main/central idea.</a:t>
            </a:r>
          </a:p>
          <a:p>
            <a:pPr marL="0" indent="0">
              <a:buNone/>
            </a:pPr>
            <a:r>
              <a:rPr lang="en-US" baseline="0" dirty="0" smtClean="0"/>
              <a:t>Whatever we are working on – we can interject and begin to ask students…..where do we see the writing craft of ……(6+ traits) voice/tone, ideas, organization, fluency, conventions, word choice, </a:t>
            </a:r>
            <a:r>
              <a:rPr lang="en-US" baseline="0" dirty="0" err="1" smtClean="0"/>
              <a:t>etc</a:t>
            </a:r>
            <a:r>
              <a:rPr lang="en-US" baseline="0" dirty="0" smtClean="0"/>
              <a:t>…</a:t>
            </a:r>
            <a:endParaRPr lang="en-US" baseline="0"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There is a continued review of the parts of an introduction.  Here students prepare to write their own topic sentence and understand that it represents the main idea of the text – what the author wants students to know MOST about the text.  It is tested by the Topic Tally and the K/N words.  Is one idea consistently mentioned MOST?  It is important that students</a:t>
            </a:r>
          </a:p>
          <a:p>
            <a:r>
              <a:rPr lang="en-US" dirty="0" smtClean="0"/>
              <a:t>know</a:t>
            </a:r>
            <a:r>
              <a:rPr lang="en-US" baseline="0" dirty="0" smtClean="0"/>
              <a:t> what a summary statement is.  Prior work with summarization is very, very important!  This is a hard skill.  Use any successful strategies you’ve had in the past.  One strategy is the IVF strategy developed by Step Up to Writing.  </a:t>
            </a:r>
          </a:p>
          <a:p>
            <a:r>
              <a:rPr lang="en-US" baseline="0" dirty="0" smtClean="0"/>
              <a:t>Identify – Add a Verb – Finish your thought.   This is helps students develop a very basic Topic Sentence; thus my term</a:t>
            </a:r>
          </a:p>
          <a:p>
            <a:r>
              <a:rPr lang="en-US" baseline="0" dirty="0" smtClean="0"/>
              <a:t>Basic Topic Sentence.  In common core we want to have a meaningful topic sentence.   From Basic to Meaningful.</a:t>
            </a:r>
          </a:p>
          <a:p>
            <a:r>
              <a:rPr lang="en-US" baseline="0" dirty="0" smtClean="0"/>
              <a:t>A Meaningful Topic Sentence (SFA) is one in which the identified subject (in our case the topic) is so specific that</a:t>
            </a:r>
          </a:p>
          <a:p>
            <a:r>
              <a:rPr lang="en-US" baseline="0" dirty="0" smtClean="0"/>
              <a:t>it can’t be replace with other words and still make sense.  In other words – the basic topic sentence – The </a:t>
            </a:r>
            <a:r>
              <a:rPr lang="en-US" u="sng" baseline="0" dirty="0" smtClean="0"/>
              <a:t>Leaning Tower of Pisa</a:t>
            </a:r>
            <a:r>
              <a:rPr lang="en-US" u="none" baseline="0" dirty="0" smtClean="0"/>
              <a:t> could </a:t>
            </a:r>
            <a:r>
              <a:rPr lang="en-US" baseline="0" dirty="0" smtClean="0"/>
              <a:t>topple if it tilts too far – the underlined topic words </a:t>
            </a:r>
            <a:r>
              <a:rPr lang="en-US" b="1" i="1" u="sng" baseline="0" dirty="0" smtClean="0"/>
              <a:t>Leaning Tower of Pisa</a:t>
            </a:r>
            <a:r>
              <a:rPr lang="en-US" b="1" i="1" u="none" baseline="0" dirty="0" smtClean="0"/>
              <a:t> </a:t>
            </a:r>
            <a:r>
              <a:rPr lang="en-US" baseline="0" dirty="0" smtClean="0"/>
              <a:t>could be replaced by </a:t>
            </a:r>
            <a:r>
              <a:rPr lang="en-US" b="1" i="1" u="sng" baseline="0" dirty="0" smtClean="0"/>
              <a:t>TREE </a:t>
            </a:r>
            <a:r>
              <a:rPr lang="en-US" b="0" i="0" u="none" baseline="0" dirty="0" smtClean="0"/>
              <a:t>and still make sense.  This is not a meaningful sentence.  Meaningful sentences have good contextual clues as to the meaning of the topic or key subject of the sentence.   Contextual clues can by synonyms, antonyms, examples or definitions (SFA – John Hopkins University).     It is important to note that not all sentences must be meaningful!</a:t>
            </a:r>
          </a:p>
          <a:p>
            <a:r>
              <a:rPr lang="en-US" b="0" i="0" u="none" baseline="0" dirty="0" smtClean="0"/>
              <a:t>Some are very self explanatory.  But a boring Topic Sentence or one that is not clear does not help the reader understand the Main Idea of the text.</a:t>
            </a:r>
            <a:endParaRPr b="1" i="1" u="sng"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Students must first determine if they need the sentence to be meaningful.  Are there words that are not clear about the meaning of the Topic?</a:t>
            </a:r>
          </a:p>
          <a:p>
            <a:r>
              <a:rPr lang="en-US" dirty="0" smtClean="0"/>
              <a:t>Regardless, learning this strategy is</a:t>
            </a:r>
            <a:r>
              <a:rPr lang="en-US" baseline="0" dirty="0" smtClean="0"/>
              <a:t> important as sentences throughout a text may need to be meaningful sentences ( or more meaningful).</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Here we are taking the Definitions/Descriptions chart a bit further.  Students write definitions that are specific to how</a:t>
            </a:r>
            <a:r>
              <a:rPr lang="en-US" baseline="0" dirty="0" smtClean="0"/>
              <a:t> the word/phrase is used in the text as they can.  </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013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70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9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015C5-4A50-47B2-A317-BA8EC3F8D4D0}" type="slidenum">
              <a:rPr lang="en-US" smtClean="0"/>
              <a:t>6</a:t>
            </a:fld>
            <a:endParaRPr lang="en-US" dirty="0"/>
          </a:p>
        </p:txBody>
      </p:sp>
    </p:spTree>
    <p:extLst>
      <p:ext uri="{BB962C8B-B14F-4D97-AF65-F5344CB8AC3E}">
        <p14:creationId xmlns:p14="http://schemas.microsoft.com/office/powerpoint/2010/main" val="267281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9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12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5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785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0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2000"/>
            </a:lvl1pPr>
            <a:lvl2pPr marL="388484" indent="0" algn="ctr">
              <a:buNone/>
              <a:defRPr sz="1700"/>
            </a:lvl2pPr>
            <a:lvl3pPr marL="776968" indent="0" algn="ctr">
              <a:buNone/>
              <a:defRPr sz="1600"/>
            </a:lvl3pPr>
            <a:lvl4pPr marL="1165452" indent="0" algn="ctr">
              <a:buNone/>
              <a:defRPr sz="1300"/>
            </a:lvl4pPr>
            <a:lvl5pPr marL="1553935" indent="0" algn="ctr">
              <a:buNone/>
              <a:defRPr sz="1300"/>
            </a:lvl5pPr>
            <a:lvl6pPr marL="1942419" indent="0" algn="ctr">
              <a:buNone/>
              <a:defRPr sz="1300"/>
            </a:lvl6pPr>
            <a:lvl7pPr marL="2330902" indent="0" algn="ctr">
              <a:buNone/>
              <a:defRPr sz="1300"/>
            </a:lvl7pPr>
            <a:lvl8pPr marL="2719386" indent="0" algn="ctr">
              <a:buNone/>
              <a:defRPr sz="1300"/>
            </a:lvl8pPr>
            <a:lvl9pPr marL="3107870" indent="0" algn="ctr">
              <a:buNone/>
              <a:defRPr sz="1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19486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73235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0"/>
            <a:ext cx="1675923"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4" y="535520"/>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4145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2000"/>
            </a:lvl1pPr>
            <a:lvl2pPr marL="388484" indent="0" algn="ctr">
              <a:buNone/>
              <a:defRPr sz="1700"/>
            </a:lvl2pPr>
            <a:lvl3pPr marL="776968" indent="0" algn="ctr">
              <a:buNone/>
              <a:defRPr sz="1600"/>
            </a:lvl3pPr>
            <a:lvl4pPr marL="1165452" indent="0" algn="ctr">
              <a:buNone/>
              <a:defRPr sz="1300"/>
            </a:lvl4pPr>
            <a:lvl5pPr marL="1553935" indent="0" algn="ctr">
              <a:buNone/>
              <a:defRPr sz="1300"/>
            </a:lvl5pPr>
            <a:lvl6pPr marL="1942419" indent="0" algn="ctr">
              <a:buNone/>
              <a:defRPr sz="1300"/>
            </a:lvl6pPr>
            <a:lvl7pPr marL="2330902" indent="0" algn="ctr">
              <a:buNone/>
              <a:defRPr sz="1300"/>
            </a:lvl7pPr>
            <a:lvl8pPr marL="2719386" indent="0" algn="ctr">
              <a:buNone/>
              <a:defRPr sz="1300"/>
            </a:lvl8pPr>
            <a:lvl9pPr marL="3107870" indent="0" algn="ctr">
              <a:buNone/>
              <a:defRPr sz="1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82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6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9" y="2507621"/>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9" y="6731215"/>
            <a:ext cx="6703695" cy="2200274"/>
          </a:xfrm>
        </p:spPr>
        <p:txBody>
          <a:bodyPr/>
          <a:lstStyle>
            <a:lvl1pPr marL="0" indent="0">
              <a:buNone/>
              <a:defRPr sz="2000">
                <a:solidFill>
                  <a:schemeClr val="tx1"/>
                </a:solidFill>
              </a:defRPr>
            </a:lvl1pPr>
            <a:lvl2pPr marL="388484" indent="0">
              <a:buNone/>
              <a:defRPr sz="1700">
                <a:solidFill>
                  <a:schemeClr val="tx1">
                    <a:tint val="75000"/>
                  </a:schemeClr>
                </a:solidFill>
              </a:defRPr>
            </a:lvl2pPr>
            <a:lvl3pPr marL="776968" indent="0">
              <a:buNone/>
              <a:defRPr sz="1600">
                <a:solidFill>
                  <a:schemeClr val="tx1">
                    <a:tint val="75000"/>
                  </a:schemeClr>
                </a:solidFill>
              </a:defRPr>
            </a:lvl3pPr>
            <a:lvl4pPr marL="1165452" indent="0">
              <a:buNone/>
              <a:defRPr sz="1300">
                <a:solidFill>
                  <a:schemeClr val="tx1">
                    <a:tint val="75000"/>
                  </a:schemeClr>
                </a:solidFill>
              </a:defRPr>
            </a:lvl4pPr>
            <a:lvl5pPr marL="1553935" indent="0">
              <a:buNone/>
              <a:defRPr sz="1300">
                <a:solidFill>
                  <a:schemeClr val="tx1">
                    <a:tint val="75000"/>
                  </a:schemeClr>
                </a:solidFill>
              </a:defRPr>
            </a:lvl5pPr>
            <a:lvl6pPr marL="1942419" indent="0">
              <a:buNone/>
              <a:defRPr sz="1300">
                <a:solidFill>
                  <a:schemeClr val="tx1">
                    <a:tint val="75000"/>
                  </a:schemeClr>
                </a:solidFill>
              </a:defRPr>
            </a:lvl6pPr>
            <a:lvl7pPr marL="2330902" indent="0">
              <a:buNone/>
              <a:defRPr sz="1300">
                <a:solidFill>
                  <a:schemeClr val="tx1">
                    <a:tint val="75000"/>
                  </a:schemeClr>
                </a:solidFill>
              </a:defRPr>
            </a:lvl7pPr>
            <a:lvl8pPr marL="2719386" indent="0">
              <a:buNone/>
              <a:defRPr sz="1300">
                <a:solidFill>
                  <a:schemeClr val="tx1">
                    <a:tint val="75000"/>
                  </a:schemeClr>
                </a:solidFill>
              </a:defRPr>
            </a:lvl8pPr>
            <a:lvl9pPr marL="310787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27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218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8" y="535522"/>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9" y="2465709"/>
            <a:ext cx="3288089" cy="1208404"/>
          </a:xfrm>
        </p:spPr>
        <p:txBody>
          <a:bodyPr anchor="b"/>
          <a:lstStyle>
            <a:lvl1pPr marL="0" indent="0">
              <a:buNone/>
              <a:defRPr sz="2000" b="1"/>
            </a:lvl1pPr>
            <a:lvl2pPr marL="388484" indent="0">
              <a:buNone/>
              <a:defRPr sz="1700" b="1"/>
            </a:lvl2pPr>
            <a:lvl3pPr marL="776968" indent="0">
              <a:buNone/>
              <a:defRPr sz="1600" b="1"/>
            </a:lvl3pPr>
            <a:lvl4pPr marL="1165452" indent="0">
              <a:buNone/>
              <a:defRPr sz="1300" b="1"/>
            </a:lvl4pPr>
            <a:lvl5pPr marL="1553935" indent="0">
              <a:buNone/>
              <a:defRPr sz="1300" b="1"/>
            </a:lvl5pPr>
            <a:lvl6pPr marL="1942419" indent="0">
              <a:buNone/>
              <a:defRPr sz="1300" b="1"/>
            </a:lvl6pPr>
            <a:lvl7pPr marL="2330902" indent="0">
              <a:buNone/>
              <a:defRPr sz="1300" b="1"/>
            </a:lvl7pPr>
            <a:lvl8pPr marL="2719386" indent="0">
              <a:buNone/>
              <a:defRPr sz="1300" b="1"/>
            </a:lvl8pPr>
            <a:lvl9pPr marL="310787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35369"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81" y="2465709"/>
            <a:ext cx="3304282" cy="1208404"/>
          </a:xfrm>
        </p:spPr>
        <p:txBody>
          <a:bodyPr anchor="b"/>
          <a:lstStyle>
            <a:lvl1pPr marL="0" indent="0">
              <a:buNone/>
              <a:defRPr sz="2000" b="1"/>
            </a:lvl1pPr>
            <a:lvl2pPr marL="388484" indent="0">
              <a:buNone/>
              <a:defRPr sz="1700" b="1"/>
            </a:lvl2pPr>
            <a:lvl3pPr marL="776968" indent="0">
              <a:buNone/>
              <a:defRPr sz="1600" b="1"/>
            </a:lvl3pPr>
            <a:lvl4pPr marL="1165452" indent="0">
              <a:buNone/>
              <a:defRPr sz="1300" b="1"/>
            </a:lvl4pPr>
            <a:lvl5pPr marL="1553935" indent="0">
              <a:buNone/>
              <a:defRPr sz="1300" b="1"/>
            </a:lvl5pPr>
            <a:lvl6pPr marL="1942419" indent="0">
              <a:buNone/>
              <a:defRPr sz="1300" b="1"/>
            </a:lvl6pPr>
            <a:lvl7pPr marL="2330902" indent="0">
              <a:buNone/>
              <a:defRPr sz="1300" b="1"/>
            </a:lvl7pPr>
            <a:lvl8pPr marL="2719386" indent="0">
              <a:buNone/>
              <a:defRPr sz="1300" b="1"/>
            </a:lvl8pPr>
            <a:lvl9pPr marL="310787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8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93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8" y="670560"/>
            <a:ext cx="2506801" cy="2346960"/>
          </a:xfrm>
        </p:spPr>
        <p:txBody>
          <a:bodyPr anchor="b"/>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a:xfrm>
            <a:off x="3304285" y="1448229"/>
            <a:ext cx="3934778" cy="714798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8" y="3017524"/>
            <a:ext cx="2506801" cy="5590329"/>
          </a:xfrm>
        </p:spPr>
        <p:txBody>
          <a:bodyPr/>
          <a:lstStyle>
            <a:lvl1pPr marL="0" indent="0">
              <a:buNone/>
              <a:defRPr sz="1300"/>
            </a:lvl1pPr>
            <a:lvl2pPr marL="388484" indent="0">
              <a:buNone/>
              <a:defRPr sz="1200"/>
            </a:lvl2pPr>
            <a:lvl3pPr marL="776968" indent="0">
              <a:buNone/>
              <a:defRPr sz="1000"/>
            </a:lvl3pPr>
            <a:lvl4pPr marL="1165452" indent="0">
              <a:buNone/>
              <a:defRPr sz="900"/>
            </a:lvl4pPr>
            <a:lvl5pPr marL="1553935" indent="0">
              <a:buNone/>
              <a:defRPr sz="900"/>
            </a:lvl5pPr>
            <a:lvl6pPr marL="1942419" indent="0">
              <a:buNone/>
              <a:defRPr sz="900"/>
            </a:lvl6pPr>
            <a:lvl7pPr marL="2330902" indent="0">
              <a:buNone/>
              <a:defRPr sz="900"/>
            </a:lvl7pPr>
            <a:lvl8pPr marL="2719386" indent="0">
              <a:buNone/>
              <a:defRPr sz="900"/>
            </a:lvl8pPr>
            <a:lvl9pPr marL="31078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5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488863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8" y="670560"/>
            <a:ext cx="2506801" cy="2346960"/>
          </a:xfrm>
        </p:spPr>
        <p:txBody>
          <a:bodyPr anchor="b"/>
          <a:lstStyle>
            <a:lvl1pP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5" y="1448229"/>
            <a:ext cx="3934778" cy="7147983"/>
          </a:xfrm>
        </p:spPr>
        <p:txBody>
          <a:bodyPr anchor="t"/>
          <a:lstStyle>
            <a:lvl1pPr marL="0" indent="0">
              <a:buNone/>
              <a:defRPr sz="2700"/>
            </a:lvl1pPr>
            <a:lvl2pPr marL="388484" indent="0">
              <a:buNone/>
              <a:defRPr sz="2300"/>
            </a:lvl2pPr>
            <a:lvl3pPr marL="776968" indent="0">
              <a:buNone/>
              <a:defRPr sz="2000"/>
            </a:lvl3pPr>
            <a:lvl4pPr marL="1165452" indent="0">
              <a:buNone/>
              <a:defRPr sz="1700"/>
            </a:lvl4pPr>
            <a:lvl5pPr marL="1553935" indent="0">
              <a:buNone/>
              <a:defRPr sz="1700"/>
            </a:lvl5pPr>
            <a:lvl6pPr marL="1942419" indent="0">
              <a:buNone/>
              <a:defRPr sz="1700"/>
            </a:lvl6pPr>
            <a:lvl7pPr marL="2330902" indent="0">
              <a:buNone/>
              <a:defRPr sz="1700"/>
            </a:lvl7pPr>
            <a:lvl8pPr marL="2719386" indent="0">
              <a:buNone/>
              <a:defRPr sz="1700"/>
            </a:lvl8pPr>
            <a:lvl9pPr marL="310787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8" y="3017524"/>
            <a:ext cx="2506801" cy="5590329"/>
          </a:xfrm>
        </p:spPr>
        <p:txBody>
          <a:bodyPr/>
          <a:lstStyle>
            <a:lvl1pPr marL="0" indent="0">
              <a:buNone/>
              <a:defRPr sz="1300"/>
            </a:lvl1pPr>
            <a:lvl2pPr marL="388484" indent="0">
              <a:buNone/>
              <a:defRPr sz="1200"/>
            </a:lvl2pPr>
            <a:lvl3pPr marL="776968" indent="0">
              <a:buNone/>
              <a:defRPr sz="1000"/>
            </a:lvl3pPr>
            <a:lvl4pPr marL="1165452" indent="0">
              <a:buNone/>
              <a:defRPr sz="900"/>
            </a:lvl4pPr>
            <a:lvl5pPr marL="1553935" indent="0">
              <a:buNone/>
              <a:defRPr sz="900"/>
            </a:lvl5pPr>
            <a:lvl6pPr marL="1942419" indent="0">
              <a:buNone/>
              <a:defRPr sz="900"/>
            </a:lvl6pPr>
            <a:lvl7pPr marL="2330902" indent="0">
              <a:buNone/>
              <a:defRPr sz="900"/>
            </a:lvl7pPr>
            <a:lvl8pPr marL="2719386" indent="0">
              <a:buNone/>
              <a:defRPr sz="900"/>
            </a:lvl8pPr>
            <a:lvl9pPr marL="31078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2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64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0"/>
            <a:ext cx="1675923"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4" y="535520"/>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12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4"/>
          </a:xfrm>
        </p:spPr>
        <p:txBody>
          <a:bodyPr anchor="b"/>
          <a:lstStyle>
            <a:lvl1pPr algn="ct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385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465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50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00">
                <a:solidFill>
                  <a:schemeClr val="tx1"/>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43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574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7"/>
            <a:ext cx="3288089" cy="1208404"/>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9" y="2465707"/>
            <a:ext cx="3304282" cy="1208404"/>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934779"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93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987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760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9" y="2507621"/>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9" y="6731215"/>
            <a:ext cx="6703695" cy="2200274"/>
          </a:xfrm>
        </p:spPr>
        <p:txBody>
          <a:bodyPr/>
          <a:lstStyle>
            <a:lvl1pPr marL="0" indent="0">
              <a:buNone/>
              <a:defRPr sz="2000">
                <a:solidFill>
                  <a:schemeClr val="tx1"/>
                </a:solidFill>
              </a:defRPr>
            </a:lvl1pPr>
            <a:lvl2pPr marL="388484" indent="0">
              <a:buNone/>
              <a:defRPr sz="1700">
                <a:solidFill>
                  <a:schemeClr val="tx1">
                    <a:tint val="75000"/>
                  </a:schemeClr>
                </a:solidFill>
              </a:defRPr>
            </a:lvl2pPr>
            <a:lvl3pPr marL="776968" indent="0">
              <a:buNone/>
              <a:defRPr sz="1600">
                <a:solidFill>
                  <a:schemeClr val="tx1">
                    <a:tint val="75000"/>
                  </a:schemeClr>
                </a:solidFill>
              </a:defRPr>
            </a:lvl3pPr>
            <a:lvl4pPr marL="1165452" indent="0">
              <a:buNone/>
              <a:defRPr sz="1300">
                <a:solidFill>
                  <a:schemeClr val="tx1">
                    <a:tint val="75000"/>
                  </a:schemeClr>
                </a:solidFill>
              </a:defRPr>
            </a:lvl4pPr>
            <a:lvl5pPr marL="1553935" indent="0">
              <a:buNone/>
              <a:defRPr sz="1300">
                <a:solidFill>
                  <a:schemeClr val="tx1">
                    <a:tint val="75000"/>
                  </a:schemeClr>
                </a:solidFill>
              </a:defRPr>
            </a:lvl5pPr>
            <a:lvl6pPr marL="1942419" indent="0">
              <a:buNone/>
              <a:defRPr sz="1300">
                <a:solidFill>
                  <a:schemeClr val="tx1">
                    <a:tint val="75000"/>
                  </a:schemeClr>
                </a:solidFill>
              </a:defRPr>
            </a:lvl6pPr>
            <a:lvl7pPr marL="2330902" indent="0">
              <a:buNone/>
              <a:defRPr sz="1300">
                <a:solidFill>
                  <a:schemeClr val="tx1">
                    <a:tint val="75000"/>
                  </a:schemeClr>
                </a:solidFill>
              </a:defRPr>
            </a:lvl7pPr>
            <a:lvl8pPr marL="2719386" indent="0">
              <a:buNone/>
              <a:defRPr sz="1300">
                <a:solidFill>
                  <a:schemeClr val="tx1">
                    <a:tint val="75000"/>
                  </a:schemeClr>
                </a:solidFill>
              </a:defRPr>
            </a:lvl8pPr>
            <a:lvl9pPr marL="310787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2388548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a:xfrm>
            <a:off x="3304283" y="1448226"/>
            <a:ext cx="3934778" cy="7147984"/>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2" cy="5590329"/>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024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3" y="1448226"/>
            <a:ext cx="3934778" cy="7147984"/>
          </a:xfrm>
        </p:spPr>
        <p:txBody>
          <a:bodyPr anchor="t"/>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2" cy="5590329"/>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66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535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8"/>
            <a:ext cx="1675923"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8"/>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751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10-3-16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7904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8" y="535522"/>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9" y="2465709"/>
            <a:ext cx="3288089" cy="1208404"/>
          </a:xfrm>
        </p:spPr>
        <p:txBody>
          <a:bodyPr anchor="b"/>
          <a:lstStyle>
            <a:lvl1pPr marL="0" indent="0">
              <a:buNone/>
              <a:defRPr sz="2000" b="1"/>
            </a:lvl1pPr>
            <a:lvl2pPr marL="388484" indent="0">
              <a:buNone/>
              <a:defRPr sz="1700" b="1"/>
            </a:lvl2pPr>
            <a:lvl3pPr marL="776968" indent="0">
              <a:buNone/>
              <a:defRPr sz="1600" b="1"/>
            </a:lvl3pPr>
            <a:lvl4pPr marL="1165452" indent="0">
              <a:buNone/>
              <a:defRPr sz="1300" b="1"/>
            </a:lvl4pPr>
            <a:lvl5pPr marL="1553935" indent="0">
              <a:buNone/>
              <a:defRPr sz="1300" b="1"/>
            </a:lvl5pPr>
            <a:lvl6pPr marL="1942419" indent="0">
              <a:buNone/>
              <a:defRPr sz="1300" b="1"/>
            </a:lvl6pPr>
            <a:lvl7pPr marL="2330902" indent="0">
              <a:buNone/>
              <a:defRPr sz="1300" b="1"/>
            </a:lvl7pPr>
            <a:lvl8pPr marL="2719386" indent="0">
              <a:buNone/>
              <a:defRPr sz="1300" b="1"/>
            </a:lvl8pPr>
            <a:lvl9pPr marL="310787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35369"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81" y="2465709"/>
            <a:ext cx="3304282" cy="1208404"/>
          </a:xfrm>
        </p:spPr>
        <p:txBody>
          <a:bodyPr anchor="b"/>
          <a:lstStyle>
            <a:lvl1pPr marL="0" indent="0">
              <a:buNone/>
              <a:defRPr sz="2000" b="1"/>
            </a:lvl1pPr>
            <a:lvl2pPr marL="388484" indent="0">
              <a:buNone/>
              <a:defRPr sz="1700" b="1"/>
            </a:lvl2pPr>
            <a:lvl3pPr marL="776968" indent="0">
              <a:buNone/>
              <a:defRPr sz="1600" b="1"/>
            </a:lvl3pPr>
            <a:lvl4pPr marL="1165452" indent="0">
              <a:buNone/>
              <a:defRPr sz="1300" b="1"/>
            </a:lvl4pPr>
            <a:lvl5pPr marL="1553935" indent="0">
              <a:buNone/>
              <a:defRPr sz="1300" b="1"/>
            </a:lvl5pPr>
            <a:lvl6pPr marL="1942419" indent="0">
              <a:buNone/>
              <a:defRPr sz="1300" b="1"/>
            </a:lvl6pPr>
            <a:lvl7pPr marL="2330902" indent="0">
              <a:buNone/>
              <a:defRPr sz="1300" b="1"/>
            </a:lvl7pPr>
            <a:lvl8pPr marL="2719386" indent="0">
              <a:buNone/>
              <a:defRPr sz="1300" b="1"/>
            </a:lvl8pPr>
            <a:lvl9pPr marL="310787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10-3-16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2875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10-3-16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5999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10-3-16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2180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8" y="670560"/>
            <a:ext cx="2506801" cy="2346960"/>
          </a:xfrm>
        </p:spPr>
        <p:txBody>
          <a:bodyPr anchor="b"/>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a:xfrm>
            <a:off x="3304285" y="1448229"/>
            <a:ext cx="3934778" cy="714798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8" y="3017524"/>
            <a:ext cx="2506801" cy="5590329"/>
          </a:xfrm>
        </p:spPr>
        <p:txBody>
          <a:bodyPr/>
          <a:lstStyle>
            <a:lvl1pPr marL="0" indent="0">
              <a:buNone/>
              <a:defRPr sz="1300"/>
            </a:lvl1pPr>
            <a:lvl2pPr marL="388484" indent="0">
              <a:buNone/>
              <a:defRPr sz="1200"/>
            </a:lvl2pPr>
            <a:lvl3pPr marL="776968" indent="0">
              <a:buNone/>
              <a:defRPr sz="1000"/>
            </a:lvl3pPr>
            <a:lvl4pPr marL="1165452" indent="0">
              <a:buNone/>
              <a:defRPr sz="900"/>
            </a:lvl4pPr>
            <a:lvl5pPr marL="1553935" indent="0">
              <a:buNone/>
              <a:defRPr sz="900"/>
            </a:lvl5pPr>
            <a:lvl6pPr marL="1942419" indent="0">
              <a:buNone/>
              <a:defRPr sz="900"/>
            </a:lvl6pPr>
            <a:lvl7pPr marL="2330902" indent="0">
              <a:buNone/>
              <a:defRPr sz="900"/>
            </a:lvl7pPr>
            <a:lvl8pPr marL="2719386" indent="0">
              <a:buNone/>
              <a:defRPr sz="900"/>
            </a:lvl8pPr>
            <a:lvl9pPr marL="31078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7217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8" y="670560"/>
            <a:ext cx="2506801" cy="2346960"/>
          </a:xfrm>
        </p:spPr>
        <p:txBody>
          <a:bodyPr anchor="b"/>
          <a:lstStyle>
            <a:lvl1pP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5" y="1448229"/>
            <a:ext cx="3934778" cy="7147983"/>
          </a:xfrm>
        </p:spPr>
        <p:txBody>
          <a:bodyPr anchor="t"/>
          <a:lstStyle>
            <a:lvl1pPr marL="0" indent="0">
              <a:buNone/>
              <a:defRPr sz="2700"/>
            </a:lvl1pPr>
            <a:lvl2pPr marL="388484" indent="0">
              <a:buNone/>
              <a:defRPr sz="2300"/>
            </a:lvl2pPr>
            <a:lvl3pPr marL="776968" indent="0">
              <a:buNone/>
              <a:defRPr sz="2000"/>
            </a:lvl3pPr>
            <a:lvl4pPr marL="1165452" indent="0">
              <a:buNone/>
              <a:defRPr sz="1700"/>
            </a:lvl4pPr>
            <a:lvl5pPr marL="1553935" indent="0">
              <a:buNone/>
              <a:defRPr sz="1700"/>
            </a:lvl5pPr>
            <a:lvl6pPr marL="1942419" indent="0">
              <a:buNone/>
              <a:defRPr sz="1700"/>
            </a:lvl6pPr>
            <a:lvl7pPr marL="2330902" indent="0">
              <a:buNone/>
              <a:defRPr sz="1700"/>
            </a:lvl7pPr>
            <a:lvl8pPr marL="2719386" indent="0">
              <a:buNone/>
              <a:defRPr sz="1700"/>
            </a:lvl8pPr>
            <a:lvl9pPr marL="310787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8" y="3017524"/>
            <a:ext cx="2506801" cy="5590329"/>
          </a:xfrm>
        </p:spPr>
        <p:txBody>
          <a:bodyPr/>
          <a:lstStyle>
            <a:lvl1pPr marL="0" indent="0">
              <a:buNone/>
              <a:defRPr sz="1300"/>
            </a:lvl1pPr>
            <a:lvl2pPr marL="388484" indent="0">
              <a:buNone/>
              <a:defRPr sz="1200"/>
            </a:lvl2pPr>
            <a:lvl3pPr marL="776968" indent="0">
              <a:buNone/>
              <a:defRPr sz="1000"/>
            </a:lvl3pPr>
            <a:lvl4pPr marL="1165452" indent="0">
              <a:buNone/>
              <a:defRPr sz="900"/>
            </a:lvl4pPr>
            <a:lvl5pPr marL="1553935" indent="0">
              <a:buNone/>
              <a:defRPr sz="900"/>
            </a:lvl5pPr>
            <a:lvl6pPr marL="1942419" indent="0">
              <a:buNone/>
              <a:defRPr sz="900"/>
            </a:lvl6pPr>
            <a:lvl7pPr marL="2330902" indent="0">
              <a:buNone/>
              <a:defRPr sz="900"/>
            </a:lvl7pPr>
            <a:lvl8pPr marL="2719386" indent="0">
              <a:buNone/>
              <a:defRPr sz="900"/>
            </a:lvl8pPr>
            <a:lvl9pPr marL="31078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358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2"/>
            <a:ext cx="6703695" cy="1944159"/>
          </a:xfrm>
          <a:prstGeom prst="rect">
            <a:avLst/>
          </a:prstGeom>
        </p:spPr>
        <p:txBody>
          <a:bodyPr vert="horz" lIns="91408" tIns="45704" rIns="91408" bIns="457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08" tIns="45704" rIns="91408"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52"/>
            <a:ext cx="1748790" cy="535517"/>
          </a:xfrm>
          <a:prstGeom prst="rect">
            <a:avLst/>
          </a:prstGeom>
        </p:spPr>
        <p:txBody>
          <a:bodyPr vert="horz" lIns="91408" tIns="45704" rIns="91408" bIns="45704" rtlCol="0" anchor="ctr"/>
          <a:lstStyle>
            <a:lvl1pPr algn="l">
              <a:defRPr sz="1000">
                <a:solidFill>
                  <a:schemeClr val="tx1">
                    <a:tint val="75000"/>
                  </a:schemeClr>
                </a:solidFill>
              </a:defRPr>
            </a:lvl1pPr>
          </a:lstStyle>
          <a:p>
            <a:r>
              <a:rPr lang="en-US" smtClean="0"/>
              <a:t>10-3-16</a:t>
            </a:r>
            <a:endParaRPr lang="en-US" dirty="0"/>
          </a:p>
        </p:txBody>
      </p:sp>
      <p:sp>
        <p:nvSpPr>
          <p:cNvPr id="5" name="Footer Placeholder 4"/>
          <p:cNvSpPr>
            <a:spLocks noGrp="1"/>
          </p:cNvSpPr>
          <p:nvPr>
            <p:ph type="ftr" sz="quarter" idx="3"/>
          </p:nvPr>
        </p:nvSpPr>
        <p:spPr>
          <a:xfrm>
            <a:off x="2574611" y="9322652"/>
            <a:ext cx="2623185" cy="535517"/>
          </a:xfrm>
          <a:prstGeom prst="rect">
            <a:avLst/>
          </a:prstGeom>
        </p:spPr>
        <p:txBody>
          <a:bodyPr vert="horz" lIns="91408" tIns="45704" rIns="91408" bIns="45704"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52"/>
            <a:ext cx="1748790" cy="535517"/>
          </a:xfrm>
          <a:prstGeom prst="rect">
            <a:avLst/>
          </a:prstGeom>
        </p:spPr>
        <p:txBody>
          <a:bodyPr vert="horz" lIns="91408" tIns="45704" rIns="91408" bIns="45704" rtlCol="0" anchor="ctr"/>
          <a:lstStyle>
            <a:lvl1pPr algn="r">
              <a:defRPr sz="1000">
                <a:solidFill>
                  <a:schemeClr val="tx1">
                    <a:tint val="75000"/>
                  </a:schemeClr>
                </a:solidFill>
              </a:defRPr>
            </a:lvl1pPr>
          </a:lstStyle>
          <a:p>
            <a:fld id="{CBAC3556-5FAF-4CEF-BDF2-3BC833A9967C}" type="slidenum">
              <a:rPr lang="en-US" smtClean="0"/>
              <a:t>‹#›</a:t>
            </a:fld>
            <a:endParaRPr lang="en-US" dirty="0"/>
          </a:p>
        </p:txBody>
      </p:sp>
    </p:spTree>
    <p:extLst>
      <p:ext uri="{BB962C8B-B14F-4D97-AF65-F5344CB8AC3E}">
        <p14:creationId xmlns:p14="http://schemas.microsoft.com/office/powerpoint/2010/main" val="135780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776968"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242" indent="-194242" algn="l" defTabSz="776968" rtl="0" eaLnBrk="1" latinLnBrk="0" hangingPunct="1">
        <a:lnSpc>
          <a:spcPct val="90000"/>
        </a:lnSpc>
        <a:spcBef>
          <a:spcPts val="850"/>
        </a:spcBef>
        <a:buFont typeface="Arial" panose="020B0604020202020204" pitchFamily="34" charset="0"/>
        <a:buChar char="•"/>
        <a:defRPr sz="2300" kern="1200">
          <a:solidFill>
            <a:schemeClr val="tx1"/>
          </a:solidFill>
          <a:latin typeface="+mn-lt"/>
          <a:ea typeface="+mn-ea"/>
          <a:cs typeface="+mn-cs"/>
        </a:defRPr>
      </a:lvl1pPr>
      <a:lvl2pPr marL="582724" indent="-194242" algn="l" defTabSz="776968" rtl="0" eaLnBrk="1" latinLnBrk="0" hangingPunct="1">
        <a:lnSpc>
          <a:spcPct val="90000"/>
        </a:lnSpc>
        <a:spcBef>
          <a:spcPts val="425"/>
        </a:spcBef>
        <a:buFont typeface="Arial" panose="020B0604020202020204" pitchFamily="34" charset="0"/>
        <a:buChar char="•"/>
        <a:defRPr sz="2000" kern="1200">
          <a:solidFill>
            <a:schemeClr val="tx1"/>
          </a:solidFill>
          <a:latin typeface="+mn-lt"/>
          <a:ea typeface="+mn-ea"/>
          <a:cs typeface="+mn-cs"/>
        </a:defRPr>
      </a:lvl2pPr>
      <a:lvl3pPr marL="971209" indent="-194242" algn="l" defTabSz="776968"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59693"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4pPr>
      <a:lvl5pPr marL="1748175"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5pPr>
      <a:lvl6pPr marL="2136660"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6pPr>
      <a:lvl7pPr marL="2525144"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7pPr>
      <a:lvl8pPr marL="2913627"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8pPr>
      <a:lvl9pPr marL="3302111"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76968" rtl="0" eaLnBrk="1" latinLnBrk="0" hangingPunct="1">
        <a:defRPr sz="1600" kern="1200">
          <a:solidFill>
            <a:schemeClr val="tx1"/>
          </a:solidFill>
          <a:latin typeface="+mn-lt"/>
          <a:ea typeface="+mn-ea"/>
          <a:cs typeface="+mn-cs"/>
        </a:defRPr>
      </a:lvl1pPr>
      <a:lvl2pPr marL="388484" algn="l" defTabSz="776968" rtl="0" eaLnBrk="1" latinLnBrk="0" hangingPunct="1">
        <a:defRPr sz="1600" kern="1200">
          <a:solidFill>
            <a:schemeClr val="tx1"/>
          </a:solidFill>
          <a:latin typeface="+mn-lt"/>
          <a:ea typeface="+mn-ea"/>
          <a:cs typeface="+mn-cs"/>
        </a:defRPr>
      </a:lvl2pPr>
      <a:lvl3pPr marL="776968" algn="l" defTabSz="776968" rtl="0" eaLnBrk="1" latinLnBrk="0" hangingPunct="1">
        <a:defRPr sz="1600" kern="1200">
          <a:solidFill>
            <a:schemeClr val="tx1"/>
          </a:solidFill>
          <a:latin typeface="+mn-lt"/>
          <a:ea typeface="+mn-ea"/>
          <a:cs typeface="+mn-cs"/>
        </a:defRPr>
      </a:lvl3pPr>
      <a:lvl4pPr marL="1165452" algn="l" defTabSz="776968" rtl="0" eaLnBrk="1" latinLnBrk="0" hangingPunct="1">
        <a:defRPr sz="1600" kern="1200">
          <a:solidFill>
            <a:schemeClr val="tx1"/>
          </a:solidFill>
          <a:latin typeface="+mn-lt"/>
          <a:ea typeface="+mn-ea"/>
          <a:cs typeface="+mn-cs"/>
        </a:defRPr>
      </a:lvl4pPr>
      <a:lvl5pPr marL="1553935" algn="l" defTabSz="776968" rtl="0" eaLnBrk="1" latinLnBrk="0" hangingPunct="1">
        <a:defRPr sz="1600" kern="1200">
          <a:solidFill>
            <a:schemeClr val="tx1"/>
          </a:solidFill>
          <a:latin typeface="+mn-lt"/>
          <a:ea typeface="+mn-ea"/>
          <a:cs typeface="+mn-cs"/>
        </a:defRPr>
      </a:lvl5pPr>
      <a:lvl6pPr marL="1942419" algn="l" defTabSz="776968" rtl="0" eaLnBrk="1" latinLnBrk="0" hangingPunct="1">
        <a:defRPr sz="1600" kern="1200">
          <a:solidFill>
            <a:schemeClr val="tx1"/>
          </a:solidFill>
          <a:latin typeface="+mn-lt"/>
          <a:ea typeface="+mn-ea"/>
          <a:cs typeface="+mn-cs"/>
        </a:defRPr>
      </a:lvl6pPr>
      <a:lvl7pPr marL="2330902" algn="l" defTabSz="776968" rtl="0" eaLnBrk="1" latinLnBrk="0" hangingPunct="1">
        <a:defRPr sz="1600" kern="1200">
          <a:solidFill>
            <a:schemeClr val="tx1"/>
          </a:solidFill>
          <a:latin typeface="+mn-lt"/>
          <a:ea typeface="+mn-ea"/>
          <a:cs typeface="+mn-cs"/>
        </a:defRPr>
      </a:lvl7pPr>
      <a:lvl8pPr marL="2719386" algn="l" defTabSz="776968" rtl="0" eaLnBrk="1" latinLnBrk="0" hangingPunct="1">
        <a:defRPr sz="1600" kern="1200">
          <a:solidFill>
            <a:schemeClr val="tx1"/>
          </a:solidFill>
          <a:latin typeface="+mn-lt"/>
          <a:ea typeface="+mn-ea"/>
          <a:cs typeface="+mn-cs"/>
        </a:defRPr>
      </a:lvl8pPr>
      <a:lvl9pPr marL="3107870" algn="l" defTabSz="77696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2"/>
            <a:ext cx="6703695" cy="1944159"/>
          </a:xfrm>
          <a:prstGeom prst="rect">
            <a:avLst/>
          </a:prstGeom>
        </p:spPr>
        <p:txBody>
          <a:bodyPr vert="horz" lIns="91408" tIns="45704" rIns="91408" bIns="457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08" tIns="45704" rIns="91408"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52"/>
            <a:ext cx="1748790" cy="535517"/>
          </a:xfrm>
          <a:prstGeom prst="rect">
            <a:avLst/>
          </a:prstGeom>
        </p:spPr>
        <p:txBody>
          <a:bodyPr vert="horz" lIns="91408" tIns="45704" rIns="91408" bIns="45704" rtlCol="0" anchor="ctr"/>
          <a:lstStyle>
            <a:lvl1pPr algn="l">
              <a:defRPr sz="1000">
                <a:solidFill>
                  <a:schemeClr val="tx1">
                    <a:tint val="75000"/>
                  </a:schemeClr>
                </a:solidFill>
              </a:defRPr>
            </a:lvl1p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3"/>
          </p:nvPr>
        </p:nvSpPr>
        <p:spPr>
          <a:xfrm>
            <a:off x="2574611" y="9322652"/>
            <a:ext cx="2623185" cy="535517"/>
          </a:xfrm>
          <a:prstGeom prst="rect">
            <a:avLst/>
          </a:prstGeom>
        </p:spPr>
        <p:txBody>
          <a:bodyPr vert="horz" lIns="91408" tIns="45704" rIns="91408" bIns="45704"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489258" y="9322652"/>
            <a:ext cx="1748790" cy="535517"/>
          </a:xfrm>
          <a:prstGeom prst="rect">
            <a:avLst/>
          </a:prstGeom>
        </p:spPr>
        <p:txBody>
          <a:bodyPr vert="horz" lIns="91408" tIns="45704" rIns="91408" bIns="45704" rtlCol="0" anchor="ctr"/>
          <a:lstStyle>
            <a:lvl1pPr algn="r">
              <a:defRPr sz="1000">
                <a:solidFill>
                  <a:schemeClr val="tx1">
                    <a:tint val="75000"/>
                  </a:schemeClr>
                </a:solidFill>
              </a:defRPr>
            </a:lvl1p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405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776968"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242" indent="-194242" algn="l" defTabSz="776968" rtl="0" eaLnBrk="1" latinLnBrk="0" hangingPunct="1">
        <a:lnSpc>
          <a:spcPct val="90000"/>
        </a:lnSpc>
        <a:spcBef>
          <a:spcPts val="850"/>
        </a:spcBef>
        <a:buFont typeface="Arial" panose="020B0604020202020204" pitchFamily="34" charset="0"/>
        <a:buChar char="•"/>
        <a:defRPr sz="2300" kern="1200">
          <a:solidFill>
            <a:schemeClr val="tx1"/>
          </a:solidFill>
          <a:latin typeface="+mn-lt"/>
          <a:ea typeface="+mn-ea"/>
          <a:cs typeface="+mn-cs"/>
        </a:defRPr>
      </a:lvl1pPr>
      <a:lvl2pPr marL="582724" indent="-194242" algn="l" defTabSz="776968" rtl="0" eaLnBrk="1" latinLnBrk="0" hangingPunct="1">
        <a:lnSpc>
          <a:spcPct val="90000"/>
        </a:lnSpc>
        <a:spcBef>
          <a:spcPts val="425"/>
        </a:spcBef>
        <a:buFont typeface="Arial" panose="020B0604020202020204" pitchFamily="34" charset="0"/>
        <a:buChar char="•"/>
        <a:defRPr sz="2000" kern="1200">
          <a:solidFill>
            <a:schemeClr val="tx1"/>
          </a:solidFill>
          <a:latin typeface="+mn-lt"/>
          <a:ea typeface="+mn-ea"/>
          <a:cs typeface="+mn-cs"/>
        </a:defRPr>
      </a:lvl2pPr>
      <a:lvl3pPr marL="971209" indent="-194242" algn="l" defTabSz="776968"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59693"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4pPr>
      <a:lvl5pPr marL="1748175"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5pPr>
      <a:lvl6pPr marL="2136660"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6pPr>
      <a:lvl7pPr marL="2525144"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7pPr>
      <a:lvl8pPr marL="2913627"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8pPr>
      <a:lvl9pPr marL="3302111" indent="-194242" algn="l" defTabSz="776968"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76968" rtl="0" eaLnBrk="1" latinLnBrk="0" hangingPunct="1">
        <a:defRPr sz="1600" kern="1200">
          <a:solidFill>
            <a:schemeClr val="tx1"/>
          </a:solidFill>
          <a:latin typeface="+mn-lt"/>
          <a:ea typeface="+mn-ea"/>
          <a:cs typeface="+mn-cs"/>
        </a:defRPr>
      </a:lvl1pPr>
      <a:lvl2pPr marL="388484" algn="l" defTabSz="776968" rtl="0" eaLnBrk="1" latinLnBrk="0" hangingPunct="1">
        <a:defRPr sz="1600" kern="1200">
          <a:solidFill>
            <a:schemeClr val="tx1"/>
          </a:solidFill>
          <a:latin typeface="+mn-lt"/>
          <a:ea typeface="+mn-ea"/>
          <a:cs typeface="+mn-cs"/>
        </a:defRPr>
      </a:lvl2pPr>
      <a:lvl3pPr marL="776968" algn="l" defTabSz="776968" rtl="0" eaLnBrk="1" latinLnBrk="0" hangingPunct="1">
        <a:defRPr sz="1600" kern="1200">
          <a:solidFill>
            <a:schemeClr val="tx1"/>
          </a:solidFill>
          <a:latin typeface="+mn-lt"/>
          <a:ea typeface="+mn-ea"/>
          <a:cs typeface="+mn-cs"/>
        </a:defRPr>
      </a:lvl3pPr>
      <a:lvl4pPr marL="1165452" algn="l" defTabSz="776968" rtl="0" eaLnBrk="1" latinLnBrk="0" hangingPunct="1">
        <a:defRPr sz="1600" kern="1200">
          <a:solidFill>
            <a:schemeClr val="tx1"/>
          </a:solidFill>
          <a:latin typeface="+mn-lt"/>
          <a:ea typeface="+mn-ea"/>
          <a:cs typeface="+mn-cs"/>
        </a:defRPr>
      </a:lvl4pPr>
      <a:lvl5pPr marL="1553935" algn="l" defTabSz="776968" rtl="0" eaLnBrk="1" latinLnBrk="0" hangingPunct="1">
        <a:defRPr sz="1600" kern="1200">
          <a:solidFill>
            <a:schemeClr val="tx1"/>
          </a:solidFill>
          <a:latin typeface="+mn-lt"/>
          <a:ea typeface="+mn-ea"/>
          <a:cs typeface="+mn-cs"/>
        </a:defRPr>
      </a:lvl5pPr>
      <a:lvl6pPr marL="1942419" algn="l" defTabSz="776968" rtl="0" eaLnBrk="1" latinLnBrk="0" hangingPunct="1">
        <a:defRPr sz="1600" kern="1200">
          <a:solidFill>
            <a:schemeClr val="tx1"/>
          </a:solidFill>
          <a:latin typeface="+mn-lt"/>
          <a:ea typeface="+mn-ea"/>
          <a:cs typeface="+mn-cs"/>
        </a:defRPr>
      </a:lvl6pPr>
      <a:lvl7pPr marL="2330902" algn="l" defTabSz="776968" rtl="0" eaLnBrk="1" latinLnBrk="0" hangingPunct="1">
        <a:defRPr sz="1600" kern="1200">
          <a:solidFill>
            <a:schemeClr val="tx1"/>
          </a:solidFill>
          <a:latin typeface="+mn-lt"/>
          <a:ea typeface="+mn-ea"/>
          <a:cs typeface="+mn-cs"/>
        </a:defRPr>
      </a:lvl7pPr>
      <a:lvl8pPr marL="2719386" algn="l" defTabSz="776968" rtl="0" eaLnBrk="1" latinLnBrk="0" hangingPunct="1">
        <a:defRPr sz="1600" kern="1200">
          <a:solidFill>
            <a:schemeClr val="tx1"/>
          </a:solidFill>
          <a:latin typeface="+mn-lt"/>
          <a:ea typeface="+mn-ea"/>
          <a:cs typeface="+mn-cs"/>
        </a:defRPr>
      </a:lvl8pPr>
      <a:lvl9pPr marL="3107870" algn="l" defTabSz="776968"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4" y="535520"/>
            <a:ext cx="6703695" cy="1944159"/>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4" y="2677584"/>
            <a:ext cx="6703695" cy="6381962"/>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50"/>
            <a:ext cx="1748790" cy="535516"/>
          </a:xfrm>
          <a:prstGeom prst="rect">
            <a:avLst/>
          </a:prstGeom>
        </p:spPr>
        <p:txBody>
          <a:bodyPr vert="horz" lIns="101882" tIns="50941" rIns="101882" bIns="50941" rtlCol="0" anchor="ctr"/>
          <a:lstStyle>
            <a:lvl1pPr algn="l">
              <a:defRPr sz="1000">
                <a:solidFill>
                  <a:schemeClr val="tx1">
                    <a:tint val="75000"/>
                  </a:schemeClr>
                </a:solidFill>
              </a:defRPr>
            </a:lvl1pPr>
          </a:lstStyle>
          <a:p>
            <a:pPr defTabSz="1018824"/>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3"/>
          </p:nvPr>
        </p:nvSpPr>
        <p:spPr>
          <a:xfrm>
            <a:off x="2574609" y="9322650"/>
            <a:ext cx="2623185" cy="535516"/>
          </a:xfrm>
          <a:prstGeom prst="rect">
            <a:avLst/>
          </a:prstGeom>
        </p:spPr>
        <p:txBody>
          <a:bodyPr vert="horz" lIns="101882" tIns="50941" rIns="101882" bIns="50941" rtlCol="0" anchor="ctr"/>
          <a:lstStyle>
            <a:lvl1pPr algn="ctr">
              <a:defRPr sz="1000">
                <a:solidFill>
                  <a:schemeClr val="tx1">
                    <a:tint val="75000"/>
                  </a:schemeClr>
                </a:solidFill>
              </a:defRPr>
            </a:lvl1pPr>
          </a:lstStyle>
          <a:p>
            <a:pPr defTabSz="1018824"/>
            <a:endParaRPr lang="en-US" dirty="0">
              <a:solidFill>
                <a:prstClr val="black">
                  <a:tint val="75000"/>
                </a:prstClr>
              </a:solidFill>
            </a:endParaRPr>
          </a:p>
        </p:txBody>
      </p:sp>
      <p:sp>
        <p:nvSpPr>
          <p:cNvPr id="6" name="Slide Number Placeholder 5"/>
          <p:cNvSpPr>
            <a:spLocks noGrp="1"/>
          </p:cNvSpPr>
          <p:nvPr>
            <p:ph type="sldNum" sz="quarter" idx="4"/>
          </p:nvPr>
        </p:nvSpPr>
        <p:spPr>
          <a:xfrm>
            <a:off x="5489258" y="9322650"/>
            <a:ext cx="1748790" cy="535516"/>
          </a:xfrm>
          <a:prstGeom prst="rect">
            <a:avLst/>
          </a:prstGeom>
        </p:spPr>
        <p:txBody>
          <a:bodyPr vert="horz" lIns="101882" tIns="50941" rIns="101882" bIns="50941" rtlCol="0" anchor="ctr"/>
          <a:lstStyle>
            <a:lvl1pPr algn="r">
              <a:defRPr sz="1000">
                <a:solidFill>
                  <a:schemeClr val="tx1">
                    <a:tint val="75000"/>
                  </a:schemeClr>
                </a:solidFill>
              </a:defRPr>
            </a:lvl1pPr>
          </a:lstStyle>
          <a:p>
            <a:pPr defTabSz="1018824"/>
            <a:fld id="{1A106AFE-017A-4B10-8C59-6A35C2B2E226}" type="slidenum">
              <a:rPr lang="en-US" smtClean="0">
                <a:solidFill>
                  <a:prstClr val="black">
                    <a:tint val="75000"/>
                  </a:prstClr>
                </a:solidFill>
              </a:rPr>
              <a:pPr defTabSz="1018824"/>
              <a:t>‹#›</a:t>
            </a:fld>
            <a:endParaRPr lang="en-US" dirty="0">
              <a:solidFill>
                <a:prstClr val="black">
                  <a:tint val="75000"/>
                </a:prstClr>
              </a:solidFill>
            </a:endParaRPr>
          </a:p>
        </p:txBody>
      </p:sp>
    </p:spTree>
    <p:extLst>
      <p:ext uri="{BB962C8B-B14F-4D97-AF65-F5344CB8AC3E}">
        <p14:creationId xmlns:p14="http://schemas.microsoft.com/office/powerpoint/2010/main" val="24964402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hyperlink" Target="https://drive.google.com/drive/folders/0B0OjBPDtDVpsWXE5WUg0bjdpaT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gaaoMO5MdgU"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athubert.wikispaces.com/file/view/5_TBEAR_Graphic_Organizer_two_levels2.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10-3-16</a:t>
            </a:r>
          </a:p>
          <a:p>
            <a:r>
              <a:rPr lang="en-US" dirty="0" err="1" smtClean="0"/>
              <a:t>S.Richmond</a:t>
            </a:r>
            <a:r>
              <a:rPr lang="en-US" dirty="0" smtClean="0"/>
              <a:t>/HSD/OSP</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a:t>
            </a:fld>
            <a:endParaRPr lang="en-US" dirty="0"/>
          </a:p>
        </p:txBody>
      </p:sp>
      <p:grpSp>
        <p:nvGrpSpPr>
          <p:cNvPr id="7" name="Group 6"/>
          <p:cNvGrpSpPr/>
          <p:nvPr/>
        </p:nvGrpSpPr>
        <p:grpSpPr>
          <a:xfrm>
            <a:off x="2506655" y="2457059"/>
            <a:ext cx="2449576" cy="2305270"/>
            <a:chOff x="2470634" y="734276"/>
            <a:chExt cx="1839214" cy="2066073"/>
          </a:xfrm>
        </p:grpSpPr>
        <p:pic>
          <p:nvPicPr>
            <p:cNvPr id="8" name="Picture 7"/>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9" name="Rectangle 8"/>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8000" b="1" dirty="0">
                  <a:ln w="12700">
                    <a:solidFill>
                      <a:schemeClr val="accent3">
                        <a:lumMod val="50000"/>
                      </a:schemeClr>
                    </a:solidFill>
                    <a:prstDash val="solid"/>
                  </a:ln>
                  <a:solidFill>
                    <a:srgbClr val="00B0F0"/>
                  </a:solidFill>
                  <a:effectLst>
                    <a:outerShdw blurRad="38100" dist="38100" dir="2700000" algn="tl">
                      <a:srgbClr val="000000">
                        <a:alpha val="43137"/>
                      </a:srgbClr>
                    </a:outerShdw>
                  </a:effectLst>
                </a:rPr>
                <a:t>T</a:t>
              </a:r>
            </a:p>
          </p:txBody>
        </p:sp>
      </p:grpSp>
      <p:sp>
        <p:nvSpPr>
          <p:cNvPr id="11" name="Rectangle 10"/>
          <p:cNvSpPr/>
          <p:nvPr/>
        </p:nvSpPr>
        <p:spPr>
          <a:xfrm>
            <a:off x="740520" y="4997820"/>
            <a:ext cx="6100509" cy="3457641"/>
          </a:xfrm>
          <a:prstGeom prst="rect">
            <a:avLst/>
          </a:prstGeom>
          <a:noFill/>
        </p:spPr>
        <p:txBody>
          <a:bodyPr wrap="none" lIns="101846" tIns="50923" rIns="101846" bIns="50923">
            <a:spAutoFit/>
          </a:bodyPr>
          <a:lstStyle/>
          <a:p>
            <a:pPr algn="ctr"/>
            <a:r>
              <a:rPr lang="en-US" sz="4500" b="1" dirty="0">
                <a:ln w="6600">
                  <a:solidFill>
                    <a:schemeClr val="accent2"/>
                  </a:solidFill>
                  <a:prstDash val="solid"/>
                </a:ln>
                <a:solidFill>
                  <a:srgbClr val="FFFFFF"/>
                </a:solidFill>
                <a:effectLst>
                  <a:outerShdw dist="38100" dir="2700000" algn="tl" rotWithShape="0">
                    <a:schemeClr val="accent2"/>
                  </a:outerShdw>
                </a:effectLst>
              </a:rPr>
              <a:t>Writing an Introduction</a:t>
            </a:r>
          </a:p>
          <a:p>
            <a:pPr algn="ctr"/>
            <a:r>
              <a:rPr lang="en-US" sz="3100" b="1" dirty="0">
                <a:ln w="6600">
                  <a:solidFill>
                    <a:schemeClr val="accent2"/>
                  </a:solidFill>
                  <a:prstDash val="solid"/>
                </a:ln>
                <a:solidFill>
                  <a:srgbClr val="FFFFFF"/>
                </a:solidFill>
                <a:effectLst>
                  <a:outerShdw dist="38100" dir="2700000" algn="tl" rotWithShape="0">
                    <a:schemeClr val="accent2"/>
                  </a:outerShdw>
                </a:effectLst>
              </a:rPr>
              <a:t>for an Informational Text K - 6</a:t>
            </a:r>
          </a:p>
          <a:p>
            <a:pPr lvl="0" algn="ctr"/>
            <a:r>
              <a:rPr lang="en-US" sz="3100" b="1" dirty="0">
                <a:ln w="6600">
                  <a:solidFill>
                    <a:schemeClr val="accent2"/>
                  </a:solidFill>
                  <a:prstDash val="solid"/>
                </a:ln>
                <a:effectLst>
                  <a:outerShdw dist="38100" dir="2700000" algn="tl" rotWithShape="0">
                    <a:schemeClr val="accent2"/>
                  </a:outerShdw>
                </a:effectLst>
              </a:rPr>
              <a:t>AND</a:t>
            </a:r>
          </a:p>
          <a:p>
            <a:pPr lvl="0"/>
            <a:r>
              <a:rPr lang="en-US" b="1" dirty="0" smtClean="0">
                <a:solidFill>
                  <a:srgbClr val="C00000"/>
                </a:solidFill>
              </a:rPr>
              <a:t>      First </a:t>
            </a:r>
            <a:r>
              <a:rPr lang="en-US" b="1" dirty="0">
                <a:solidFill>
                  <a:srgbClr val="C00000"/>
                </a:solidFill>
              </a:rPr>
              <a:t>Grade Specific Suggestions from Classroom Teachers</a:t>
            </a:r>
          </a:p>
          <a:p>
            <a:pPr algn="ctr"/>
            <a:endParaRPr lang="en-US" sz="3100"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sz="3100"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sz="31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1281769" y="1560508"/>
            <a:ext cx="5081888" cy="3437311"/>
          </a:xfrm>
          <a:prstGeom prst="rect">
            <a:avLst/>
          </a:prstGeom>
          <a:noFill/>
        </p:spPr>
        <p:txBody>
          <a:bodyPr spcFirstLastPara="1" wrap="square" lIns="101846" tIns="50923" rIns="101846" bIns="50923"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100" b="1" dirty="0">
                <a:ln w="22225">
                  <a:solidFill>
                    <a:schemeClr val="accent2"/>
                  </a:solidFill>
                  <a:prstDash val="solid"/>
                </a:ln>
                <a:solidFill>
                  <a:schemeClr val="accent2">
                    <a:lumMod val="50000"/>
                  </a:schemeClr>
                </a:solidFill>
                <a:effectLst>
                  <a:outerShdw blurRad="38100" dist="38100" dir="2700000" algn="tl">
                    <a:srgbClr val="000000">
                      <a:alpha val="43137"/>
                    </a:srgbClr>
                  </a:outerShdw>
                </a:effectLst>
              </a:rPr>
              <a:t>Read to Write with TBEAR</a:t>
            </a:r>
          </a:p>
        </p:txBody>
      </p:sp>
    </p:spTree>
    <p:extLst>
      <p:ext uri="{BB962C8B-B14F-4D97-AF65-F5344CB8AC3E}">
        <p14:creationId xmlns:p14="http://schemas.microsoft.com/office/powerpoint/2010/main" val="23929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6" y="52749"/>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2" y="-83819"/>
            <a:ext cx="1828800" cy="180916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defTabSz="1018705">
                <a:buSzPct val="25000"/>
              </a:pPr>
              <a:endParaRPr lang="en-US" sz="8000" b="1" dirty="0">
                <a:solidFill>
                  <a:srgbClr val="DBDBDB"/>
                </a:solidFill>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2197551302"/>
              </p:ext>
            </p:extLst>
          </p:nvPr>
        </p:nvGraphicFramePr>
        <p:xfrm>
          <a:off x="129276" y="927324"/>
          <a:ext cx="7490725" cy="9012322"/>
        </p:xfrm>
        <a:graphic>
          <a:graphicData uri="http://schemas.openxmlformats.org/drawingml/2006/table">
            <a:tbl>
              <a:tblPr firstRow="1" bandRow="1">
                <a:noFill/>
              </a:tblPr>
              <a:tblGrid>
                <a:gridCol w="304799"/>
                <a:gridCol w="2588525"/>
                <a:gridCol w="247804"/>
                <a:gridCol w="183996"/>
                <a:gridCol w="2008875"/>
                <a:gridCol w="990600"/>
                <a:gridCol w="1166126"/>
              </a:tblGrid>
              <a:tr h="791731">
                <a:tc rowSpan="2" gridSpan="3">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endParaRPr lang="en-US" sz="12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can reader’s identify the Main Idea of a text?</a:t>
                      </a:r>
                    </a:p>
                    <a:p>
                      <a:pPr marL="0" marR="0" lvl="0" indent="0" algn="l" rtl="0">
                        <a:spcBef>
                          <a:spcPts val="0"/>
                        </a:spcBef>
                        <a:buSzPct val="25000"/>
                        <a:buNone/>
                      </a:pPr>
                      <a:r>
                        <a:rPr lang="en-US" sz="1100" b="1" i="1" u="none" strike="noStrike" cap="none" baseline="0" dirty="0" smtClean="0"/>
                        <a:t>(DOK-2: Select details to Identify the Main Idea)</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4">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463550" algn="l" rtl="0">
                        <a:spcBef>
                          <a:spcPts val="0"/>
                        </a:spcBef>
                        <a:buSzPct val="25000"/>
                        <a:buNone/>
                      </a:pPr>
                      <a:r>
                        <a:rPr lang="en-US" sz="1700" b="1" u="none" strike="noStrike" cap="none" baseline="0" dirty="0" smtClean="0"/>
                        <a:t>Lesson 1 – Part 2:  </a:t>
                      </a:r>
                    </a:p>
                    <a:p>
                      <a:pPr marL="463550" marR="0" lvl="0" indent="-463550" algn="l" rtl="0">
                        <a:spcBef>
                          <a:spcPts val="0"/>
                        </a:spcBef>
                        <a:buSzPct val="25000"/>
                        <a:buNone/>
                      </a:pPr>
                      <a:r>
                        <a:rPr lang="en-US" sz="1700" b="1" u="none" strike="noStrike" cap="none" baseline="0" dirty="0" smtClean="0"/>
                        <a:t>             </a:t>
                      </a:r>
                      <a:r>
                        <a:rPr lang="en-US" sz="1300" b="1" u="none" strike="noStrike" cap="none" baseline="0" dirty="0" smtClean="0"/>
                        <a:t>DOK-1-2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4">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 is for </a:t>
                      </a: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opic Sentence </a:t>
                      </a:r>
                    </a:p>
                    <a:p>
                      <a:pPr marL="463550" marR="0" lvl="0" indent="-46355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Calibri"/>
                          <a:sym typeface="Arial"/>
                          <a:rtl val="0"/>
                        </a:rPr>
                        <a:t>           What is the Main Idea?</a:t>
                      </a:r>
                      <a:endParaRPr kumimoji="0" lang="en-US" sz="1200" b="1" i="0" u="none" strike="noStrike" kern="0" cap="none" spc="0" normalizeH="0" baseline="0" noProof="0" dirty="0">
                        <a:ln>
                          <a:noFill/>
                        </a:ln>
                        <a:solidFill>
                          <a:srgbClr val="000000"/>
                        </a:solidFill>
                        <a:effectLst/>
                        <a:uLnTx/>
                        <a:uFillTx/>
                        <a:latin typeface="Calibri"/>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rtl="0">
                        <a:spcBef>
                          <a:spcPts val="0"/>
                        </a:spcBef>
                        <a:buSzPct val="25000"/>
                        <a:buNone/>
                      </a:pPr>
                      <a:r>
                        <a:rPr lang="en-US" sz="1500" b="1" u="none" strike="noStrike" cap="none" baseline="0" dirty="0" smtClean="0">
                          <a:solidFill>
                            <a:srgbClr val="C00000"/>
                          </a:solidFill>
                        </a:rPr>
                        <a:t>T – Part 2: </a:t>
                      </a:r>
                      <a:r>
                        <a:rPr lang="en-US" sz="1200" b="0" u="none" strike="noStrike" cap="none" baseline="0" dirty="0" smtClean="0">
                          <a:solidFill>
                            <a:schemeClr val="tx1"/>
                          </a:solidFill>
                        </a:rPr>
                        <a:t>Standard RI.2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the Main Idea of a text </a:t>
                      </a:r>
                      <a:r>
                        <a:rPr lang="en-US" sz="1100" b="1" u="none" strike="noStrike" cap="none" baseline="0" dirty="0" smtClean="0"/>
                        <a:t>and </a:t>
                      </a:r>
                      <a:r>
                        <a:rPr lang="en-US" sz="1100" u="none" strike="noStrike" cap="none" baseline="0" dirty="0" smtClean="0"/>
                        <a:t>explain how I identified the Main Idea.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r>
              <a:tr h="24309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100" b="1" dirty="0" smtClean="0"/>
                        <a:t>Know</a:t>
                      </a:r>
                      <a:r>
                        <a:rPr lang="en-US" sz="1100" b="1" baseline="0" dirty="0" smtClean="0"/>
                        <a:t> and New </a:t>
                      </a:r>
                      <a:r>
                        <a:rPr lang="en-US" sz="1100" b="0" baseline="0" dirty="0" smtClean="0"/>
                        <a:t>Examples</a:t>
                      </a:r>
                      <a:endParaRPr lang="en-US" sz="1100" b="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Quick Review</a:t>
                      </a:r>
                      <a:r>
                        <a:rPr lang="en-US" sz="1200" b="1" u="none" dirty="0" smtClean="0"/>
                        <a:t>:</a:t>
                      </a:r>
                      <a:r>
                        <a:rPr lang="en-US" sz="1200" b="1" u="none" baseline="0" dirty="0" smtClean="0"/>
                        <a:t>  The Topic</a:t>
                      </a:r>
                      <a:endParaRPr lang="en-US" sz="1200" b="1" u="none" dirty="0"/>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b="1" i="1" dirty="0" smtClean="0">
                          <a:solidFill>
                            <a:schemeClr val="tx1"/>
                          </a:solidFill>
                        </a:rPr>
                        <a:t>:</a:t>
                      </a:r>
                      <a:r>
                        <a:rPr lang="en-US" sz="1100" b="1" i="1" baseline="0" dirty="0" smtClean="0">
                          <a:solidFill>
                            <a:srgbClr val="C00000"/>
                          </a:solidFill>
                        </a:rPr>
                        <a:t> </a:t>
                      </a:r>
                      <a:r>
                        <a:rPr lang="en-US" sz="1100" b="1" i="0" baseline="0" dirty="0" smtClean="0">
                          <a:solidFill>
                            <a:schemeClr val="tx1"/>
                          </a:solidFill>
                        </a:rPr>
                        <a:t> </a:t>
                      </a:r>
                      <a:r>
                        <a:rPr lang="en-US" sz="1100" b="0" i="0" baseline="0" dirty="0" smtClean="0">
                          <a:solidFill>
                            <a:schemeClr val="tx1"/>
                          </a:solidFill>
                        </a:rPr>
                        <a:t>“What was the topic of the text?  How do we know?”</a:t>
                      </a:r>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baseline="0" dirty="0" smtClean="0">
                          <a:solidFill>
                            <a:srgbClr val="C00000"/>
                          </a:solidFill>
                        </a:rPr>
                        <a:t>QU</a:t>
                      </a:r>
                      <a:r>
                        <a:rPr lang="en-US" sz="1100" b="0" i="0" baseline="0" dirty="0" smtClean="0">
                          <a:solidFill>
                            <a:schemeClr val="tx1"/>
                          </a:solidFill>
                        </a:rPr>
                        <a:t>:  “What did we </a:t>
                      </a:r>
                      <a:r>
                        <a:rPr lang="en-US" sz="1200" b="1" i="0" u="sng" baseline="0" dirty="0" smtClean="0">
                          <a:solidFill>
                            <a:schemeClr val="tx1"/>
                          </a:solidFill>
                        </a:rPr>
                        <a:t>K</a:t>
                      </a:r>
                      <a:r>
                        <a:rPr lang="en-US" sz="1100" b="0" i="0" baseline="0" dirty="0" smtClean="0">
                          <a:solidFill>
                            <a:schemeClr val="tx1"/>
                          </a:solidFill>
                        </a:rPr>
                        <a:t>now and what was </a:t>
                      </a:r>
                      <a:r>
                        <a:rPr lang="en-US" sz="1200" b="1" i="0" u="sng" baseline="0" dirty="0" smtClean="0">
                          <a:solidFill>
                            <a:schemeClr val="tx1"/>
                          </a:solidFill>
                        </a:rPr>
                        <a:t>N</a:t>
                      </a:r>
                      <a:r>
                        <a:rPr lang="en-US" sz="1100" b="0" i="0" baseline="0" dirty="0" smtClean="0">
                          <a:solidFill>
                            <a:schemeClr val="tx1"/>
                          </a:solidFill>
                        </a:rPr>
                        <a:t>ew about the text?”</a:t>
                      </a:r>
                      <a:endParaRPr lang="en-US" sz="1100" b="1" i="1" dirty="0" smtClean="0">
                        <a:solidFill>
                          <a:srgbClr val="C00000"/>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41176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76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200" b="1" u="sng" dirty="0" smtClean="0">
                          <a:solidFill>
                            <a:srgbClr val="000000"/>
                          </a:solidFill>
                        </a:rPr>
                        <a:t>Introduction –Before Read 3</a:t>
                      </a:r>
                      <a:r>
                        <a:rPr lang="en-US" sz="1200" b="1" u="none" dirty="0" smtClean="0">
                          <a:solidFill>
                            <a:schemeClr val="tx1"/>
                          </a:solidFill>
                        </a:rPr>
                        <a:t>: </a:t>
                      </a:r>
                      <a:r>
                        <a:rPr lang="en-US" sz="1100" b="1" u="none" dirty="0" smtClean="0">
                          <a:solidFill>
                            <a:schemeClr val="tx1"/>
                          </a:solidFill>
                        </a:rPr>
                        <a:t> </a:t>
                      </a:r>
                      <a:r>
                        <a:rPr lang="en-US" sz="1200" b="1" u="none" dirty="0" smtClean="0">
                          <a:solidFill>
                            <a:schemeClr val="tx1"/>
                          </a:solidFill>
                        </a:rPr>
                        <a:t>Topic Sentence (Main Idea/Thesis) </a:t>
                      </a:r>
                      <a:r>
                        <a:rPr lang="en-US" sz="1100" b="1" u="none" dirty="0" smtClean="0">
                          <a:solidFill>
                            <a:schemeClr val="tx1"/>
                          </a:solidFill>
                        </a:rPr>
                        <a:t>“</a:t>
                      </a:r>
                      <a:r>
                        <a:rPr lang="en-US" sz="1100" dirty="0" smtClean="0">
                          <a:solidFill>
                            <a:srgbClr val="000000"/>
                          </a:solidFill>
                        </a:rPr>
                        <a:t>The main idea of a text tells</a:t>
                      </a:r>
                      <a:r>
                        <a:rPr lang="en-US" sz="1100" baseline="0" dirty="0" smtClean="0">
                          <a:solidFill>
                            <a:srgbClr val="000000"/>
                          </a:solidFill>
                        </a:rPr>
                        <a:t> the reader what the author wants you to know </a:t>
                      </a:r>
                      <a:r>
                        <a:rPr lang="en-US" sz="1100" b="1" u="sng" baseline="0" dirty="0" smtClean="0">
                          <a:solidFill>
                            <a:srgbClr val="000000"/>
                          </a:solidFill>
                        </a:rPr>
                        <a:t>most</a:t>
                      </a:r>
                      <a:r>
                        <a:rPr lang="en-US" sz="1100" baseline="0" dirty="0" smtClean="0">
                          <a:solidFill>
                            <a:srgbClr val="000000"/>
                          </a:solidFill>
                        </a:rPr>
                        <a:t> </a:t>
                      </a:r>
                      <a:r>
                        <a:rPr lang="en-US" sz="1100" b="0" baseline="0" dirty="0" smtClean="0">
                          <a:solidFill>
                            <a:schemeClr val="tx1"/>
                          </a:solidFill>
                        </a:rPr>
                        <a:t>about the topic </a:t>
                      </a:r>
                      <a:r>
                        <a:rPr lang="en-US" sz="1100" b="1" baseline="0" dirty="0" smtClean="0">
                          <a:solidFill>
                            <a:schemeClr val="tx1"/>
                          </a:solidFill>
                        </a:rPr>
                        <a:t>.”</a:t>
                      </a:r>
                    </a:p>
                    <a:p>
                      <a:pPr marL="171450" marR="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solidFill>
                            <a:srgbClr val="000000"/>
                          </a:solidFill>
                        </a:rPr>
                        <a:t>“Let’s re-read our </a:t>
                      </a:r>
                      <a:r>
                        <a:rPr lang="en-US" sz="1100" b="1" u="sng" dirty="0" smtClean="0">
                          <a:solidFill>
                            <a:srgbClr val="000000"/>
                          </a:solidFill>
                        </a:rPr>
                        <a:t>K</a:t>
                      </a:r>
                      <a:r>
                        <a:rPr lang="en-US" sz="1100" dirty="0" smtClean="0">
                          <a:solidFill>
                            <a:srgbClr val="000000"/>
                          </a:solidFill>
                        </a:rPr>
                        <a:t> and </a:t>
                      </a:r>
                      <a:r>
                        <a:rPr lang="en-US" sz="1100" b="1" u="sng" dirty="0" smtClean="0">
                          <a:solidFill>
                            <a:srgbClr val="000000"/>
                          </a:solidFill>
                        </a:rPr>
                        <a:t>N</a:t>
                      </a:r>
                      <a:r>
                        <a:rPr lang="en-US" sz="1100" b="1" u="none" dirty="0" smtClean="0">
                          <a:solidFill>
                            <a:srgbClr val="000000"/>
                          </a:solidFill>
                        </a:rPr>
                        <a:t> </a:t>
                      </a:r>
                      <a:r>
                        <a:rPr lang="en-US" sz="1100" u="none" dirty="0" smtClean="0">
                          <a:solidFill>
                            <a:srgbClr val="000000"/>
                          </a:solidFill>
                        </a:rPr>
                        <a:t>words</a:t>
                      </a:r>
                      <a:r>
                        <a:rPr lang="en-US" sz="1100" dirty="0" smtClean="0">
                          <a:solidFill>
                            <a:srgbClr val="000000"/>
                          </a:solidFill>
                        </a:rPr>
                        <a:t>.</a:t>
                      </a:r>
                      <a:r>
                        <a:rPr lang="en-US" sz="1100" baseline="0" dirty="0" smtClean="0">
                          <a:solidFill>
                            <a:srgbClr val="000000"/>
                          </a:solidFill>
                        </a:rPr>
                        <a:t> The </a:t>
                      </a:r>
                      <a:r>
                        <a:rPr lang="en-US" sz="1100" b="1" u="sng" baseline="0" dirty="0" smtClean="0">
                          <a:solidFill>
                            <a:srgbClr val="000000"/>
                          </a:solidFill>
                        </a:rPr>
                        <a:t>N</a:t>
                      </a:r>
                      <a:r>
                        <a:rPr lang="en-US" sz="1100" baseline="0" dirty="0" smtClean="0">
                          <a:solidFill>
                            <a:srgbClr val="000000"/>
                          </a:solidFill>
                        </a:rPr>
                        <a:t>ew words/phrases are textual clues (</a:t>
                      </a:r>
                      <a:r>
                        <a:rPr lang="en-US" sz="1100" b="1" baseline="0" dirty="0" smtClean="0">
                          <a:solidFill>
                            <a:srgbClr val="000000"/>
                          </a:solidFill>
                        </a:rPr>
                        <a:t>Key Ideas</a:t>
                      </a:r>
                      <a:r>
                        <a:rPr lang="en-US" sz="1100" baseline="0" dirty="0" smtClean="0">
                          <a:solidFill>
                            <a:srgbClr val="000000"/>
                          </a:solidFill>
                        </a:rPr>
                        <a:t>) to help identify the </a:t>
                      </a:r>
                      <a:r>
                        <a:rPr lang="en-US" sz="1100" b="1" baseline="0" dirty="0" smtClean="0">
                          <a:solidFill>
                            <a:srgbClr val="000000"/>
                          </a:solidFill>
                        </a:rPr>
                        <a:t>Main Idea </a:t>
                      </a:r>
                      <a:r>
                        <a:rPr lang="en-US" sz="1100" b="0" baseline="0" dirty="0" smtClean="0">
                          <a:solidFill>
                            <a:srgbClr val="000000"/>
                          </a:solidFill>
                        </a:rPr>
                        <a:t>- </a:t>
                      </a:r>
                      <a:r>
                        <a:rPr lang="en-US" sz="1100" baseline="0" dirty="0" smtClean="0">
                          <a:solidFill>
                            <a:srgbClr val="000000"/>
                          </a:solidFill>
                        </a:rPr>
                        <a:t>what the author wants the reader to know </a:t>
                      </a:r>
                      <a:r>
                        <a:rPr lang="en-US" sz="1100" b="1" baseline="0" dirty="0" smtClean="0">
                          <a:solidFill>
                            <a:srgbClr val="000000"/>
                          </a:solidFill>
                        </a:rPr>
                        <a:t>MOST</a:t>
                      </a:r>
                      <a:r>
                        <a:rPr lang="en-US" sz="1100" baseline="0" dirty="0" smtClean="0">
                          <a:solidFill>
                            <a:srgbClr val="000000"/>
                          </a:solidFill>
                        </a:rPr>
                        <a:t> about the topic.”</a:t>
                      </a:r>
                    </a:p>
                    <a:p>
                      <a:pPr marL="171450" marR="0" lvl="0" indent="-171450" algn="l" defTabSz="685800" rtl="0" eaLnBrk="1" fontAlgn="auto" latinLnBrk="0" hangingPunct="1">
                        <a:lnSpc>
                          <a:spcPct val="100000"/>
                        </a:lnSpc>
                        <a:spcBef>
                          <a:spcPts val="0"/>
                        </a:spcBef>
                        <a:spcAft>
                          <a:spcPts val="0"/>
                        </a:spcAft>
                        <a:buClr>
                          <a:schemeClr val="dk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Calibri"/>
                          <a:sym typeface="Arial"/>
                          <a:rtl val="0"/>
                        </a:rPr>
                        <a:t>Activity</a:t>
                      </a:r>
                      <a:r>
                        <a:rPr kumimoji="0" lang="en-US" sz="1100" b="1" i="1" u="none" strike="noStrike" kern="0" cap="none" spc="0" normalizeH="0" baseline="0" noProof="0" dirty="0" smtClean="0">
                          <a:ln>
                            <a:noFill/>
                          </a:ln>
                          <a:solidFill>
                            <a:srgbClr val="000000"/>
                          </a:solidFill>
                          <a:effectLst/>
                          <a:uLnTx/>
                          <a:uFillTx/>
                          <a:latin typeface="Calibri"/>
                          <a:sym typeface="Arial"/>
                          <a:rtl val="0"/>
                        </a:rPr>
                        <a:t>:</a:t>
                      </a:r>
                      <a:r>
                        <a:rPr kumimoji="0" lang="en-US" sz="1100" b="1" i="1" u="none" strike="noStrike" kern="0" cap="none" spc="0" normalizeH="0" baseline="0" noProof="0" dirty="0" smtClean="0">
                          <a:ln>
                            <a:noFill/>
                          </a:ln>
                          <a:solidFill>
                            <a:srgbClr val="C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Calibri"/>
                          <a:sym typeface="Arial"/>
                          <a:rtl val="0"/>
                        </a:rPr>
                        <a:t>“Use the </a:t>
                      </a:r>
                      <a:r>
                        <a:rPr kumimoji="0" lang="en-US" sz="1100" b="1" i="0" u="sng" strike="noStrike" kern="0" cap="none" spc="0" normalizeH="0" baseline="0" noProof="0" dirty="0" smtClean="0">
                          <a:ln>
                            <a:noFill/>
                          </a:ln>
                          <a:solidFill>
                            <a:srgbClr val="000000"/>
                          </a:solidFill>
                          <a:effectLst/>
                          <a:uLnTx/>
                          <a:uFillTx/>
                          <a:latin typeface="Calibri"/>
                          <a:sym typeface="Arial"/>
                          <a:rtl val="0"/>
                        </a:rPr>
                        <a:t>N</a:t>
                      </a:r>
                      <a:r>
                        <a:rPr kumimoji="0" lang="en-US" sz="1100" b="0" i="0" u="none" strike="noStrike" kern="0" cap="none" spc="0" normalizeH="0" baseline="0" noProof="0" dirty="0" smtClean="0">
                          <a:ln>
                            <a:noFill/>
                          </a:ln>
                          <a:solidFill>
                            <a:srgbClr val="000000"/>
                          </a:solidFill>
                          <a:effectLst/>
                          <a:uLnTx/>
                          <a:uFillTx/>
                          <a:latin typeface="Calibri"/>
                          <a:sym typeface="Arial"/>
                          <a:rtl val="0"/>
                        </a:rPr>
                        <a:t>ew words/phrases (key ideas) and </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Calibri"/>
                          <a:sym typeface="Arial"/>
                          <a:rtl val="0"/>
                        </a:rPr>
                        <a:t>words to write a summary sentence with your partner (4-8 words).  Your sentence should summarize what the author wants the readers to know </a:t>
                      </a:r>
                      <a:r>
                        <a:rPr kumimoji="0" lang="en-US" sz="1100" b="1" i="0" u="none" strike="noStrike" kern="0" cap="none" spc="0" normalizeH="0" baseline="0" noProof="0" dirty="0" smtClean="0">
                          <a:ln>
                            <a:noFill/>
                          </a:ln>
                          <a:solidFill>
                            <a:srgbClr val="000000"/>
                          </a:solidFill>
                          <a:effectLst/>
                          <a:uLnTx/>
                          <a:uFillTx/>
                          <a:latin typeface="Calibri"/>
                          <a:sym typeface="Arial"/>
                          <a:rtl val="0"/>
                        </a:rPr>
                        <a:t>MOST</a:t>
                      </a:r>
                      <a:r>
                        <a:rPr kumimoji="0" lang="en-US" sz="1100" b="0" i="0" u="none" strike="noStrike" kern="0" cap="none" spc="0" normalizeH="0" baseline="0" noProof="0" dirty="0" smtClean="0">
                          <a:ln>
                            <a:noFill/>
                          </a:ln>
                          <a:solidFill>
                            <a:srgbClr val="000000"/>
                          </a:solidFill>
                          <a:effectLst/>
                          <a:uLnTx/>
                          <a:uFillTx/>
                          <a:latin typeface="Calibri"/>
                          <a:sym typeface="Arial"/>
                          <a:rtl val="0"/>
                        </a:rPr>
                        <a:t> about _______(</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a:t>
                      </a:r>
                      <a:r>
                        <a:rPr kumimoji="0" lang="en-US" sz="1100" b="0" i="0" u="none" strike="noStrike" kern="0" cap="none" spc="0" normalizeH="0" baseline="0" noProof="0" dirty="0" smtClean="0">
                          <a:ln>
                            <a:noFill/>
                          </a:ln>
                          <a:solidFill>
                            <a:srgbClr val="0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mn-lt"/>
                          <a:sym typeface="Arial"/>
                          <a:rtl val="0"/>
                        </a:rPr>
                        <a:t>Select - write 3 sentences on the board. Discuss ideas briefly.</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78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–Topic Sentence and/or Main Idea - Partner Reading</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we are going to 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_________.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Look for a sentence that summarizes what the author wants the reader to know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MOST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__________.  This is called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Sometimes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of a text is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summarized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in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a form of 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author’s main idea of the text as you read with your partner. You can use the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ew words and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words to help you find the main idea or topic sentence.”</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After Reading - 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Was there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“Sometimes the main idea of a text is summarized and written as a topic sentence.”  (Students compare  their summary sentences to the topic sentence found in the text).</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932">
                <a:tc gridSpan="7">
                  <a:txBody>
                    <a:bodyPr/>
                    <a:lstStyle/>
                    <a:p>
                      <a:pPr marL="0" marR="0" lvl="0" indent="0" algn="ctr" defTabSz="685800" rtl="0" eaLnBrk="1" fontAlgn="auto" latinLnBrk="0" hangingPunct="1">
                        <a:lnSpc>
                          <a:spcPct val="100000"/>
                        </a:lnSpc>
                        <a:spcBef>
                          <a:spcPts val="0"/>
                        </a:spcBef>
                        <a:spcAft>
                          <a:spcPts val="0"/>
                        </a:spcAft>
                        <a:buClrTx/>
                        <a:buSzPct val="25000"/>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Calibri"/>
                          <a:cs typeface="Calibri"/>
                          <a:sym typeface="Calibri"/>
                        </a:rPr>
                        <a:t>Scaffold to Writing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2200" b="1" dirty="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endParaRPr>
                    </a:p>
                  </a:txBody>
                  <a:tcPr marL="91434" marR="91434" marT="34295" marB="3429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9974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Calibri"/>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71450" marR="0" lvl="0" indent="-171450" algn="l" rtl="0">
                        <a:spcBef>
                          <a:spcPts val="0"/>
                        </a:spcBef>
                        <a:buClr>
                          <a:schemeClr val="tx1"/>
                        </a:buClr>
                        <a:buSzPct val="150000"/>
                        <a:buFont typeface="Arial" panose="020B0604020202020204" pitchFamily="34" charset="0"/>
                        <a:buChar char="•"/>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pPr algn="ctr"/>
                      <a:r>
                        <a:rPr lang="en-US" sz="2400" b="1" dirty="0" smtClean="0"/>
                        <a:t>4</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556145">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a:t>
                      </a: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2:  Identify the Main Idea                          (Topic Sentence - Thesis)</a:t>
                      </a:r>
                      <a:endParaRPr kumimoji="0" lang="en-US" sz="1200" b="0" i="0" u="none" strike="noStrike" kern="1200" cap="none" spc="0" normalizeH="0" baseline="0" noProof="0" dirty="0" smtClean="0">
                        <a:ln>
                          <a:noFill/>
                        </a:ln>
                        <a:solidFill>
                          <a:srgbClr val="C00000"/>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0" marR="0" lvl="0" indent="0" algn="l" rtl="0">
                        <a:spcBef>
                          <a:spcPts val="0"/>
                        </a:spcBef>
                        <a:buSzPct val="25000"/>
                        <a:buNone/>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Topic</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491">
                <a:tc gridSpan="2" vMerge="1">
                  <a:txBody>
                    <a:bodyPr/>
                    <a:lstStyle/>
                    <a:p>
                      <a:endParaRPr lang="en-US"/>
                    </a:p>
                  </a:txBody>
                  <a:tcPr/>
                </a:tc>
                <a:tc hMerge="1" vMerge="1">
                  <a:txBody>
                    <a:bodyPr/>
                    <a:lstStyle/>
                    <a:p>
                      <a:endParaRPr lang="en-US"/>
                    </a:p>
                  </a:txBody>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Main Idea-Topic Sentence-Thesis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______________________________________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539210" y="249019"/>
            <a:ext cx="2118390" cy="584775"/>
          </a:xfrm>
          <a:prstGeom prst="rect">
            <a:avLst/>
          </a:prstGeom>
          <a:noFill/>
        </p:spPr>
        <p:txBody>
          <a:bodyPr wrap="square" lIns="91418" tIns="45710" rIns="91418" bIns="45710" rtlCol="0">
            <a:spAutoFit/>
          </a:bodyPr>
          <a:lstStyle/>
          <a:p>
            <a:pPr algn="ctr" defTabSz="1018705"/>
            <a:r>
              <a:rPr lang="en-US" sz="3200" dirty="0">
                <a:solidFill>
                  <a:prstClr val="black"/>
                </a:solidFill>
                <a:latin typeface="Arial Black" panose="020B0A04020102020204" pitchFamily="34" charset="0"/>
              </a:rPr>
              <a:t>READ</a:t>
            </a:r>
          </a:p>
        </p:txBody>
      </p:sp>
      <p:sp>
        <p:nvSpPr>
          <p:cNvPr id="10" name="Rectangle 9"/>
          <p:cNvSpPr/>
          <p:nvPr/>
        </p:nvSpPr>
        <p:spPr>
          <a:xfrm>
            <a:off x="5463399" y="2589351"/>
            <a:ext cx="2164713" cy="245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srgbClr val="0070C0"/>
              </a:solidFill>
            </a:endParaRPr>
          </a:p>
        </p:txBody>
      </p:sp>
      <p:sp>
        <p:nvSpPr>
          <p:cNvPr id="12" name="Rectangle 11"/>
          <p:cNvSpPr/>
          <p:nvPr/>
        </p:nvSpPr>
        <p:spPr>
          <a:xfrm>
            <a:off x="4533986" y="79188"/>
            <a:ext cx="752143" cy="1107996"/>
          </a:xfrm>
          <a:prstGeom prst="rect">
            <a:avLst/>
          </a:prstGeom>
          <a:noFill/>
        </p:spPr>
        <p:txBody>
          <a:bodyPr wrap="square" lIns="91418" tIns="45710" rIns="91418" bIns="45710">
            <a:spAutoFit/>
            <a:scene3d>
              <a:camera prst="orthographicFront"/>
              <a:lightRig rig="balanced" dir="t">
                <a:rot lat="0" lon="0" rev="2100000"/>
              </a:lightRig>
            </a:scene3d>
            <a:sp3d extrusionH="57150" prstMaterial="metal">
              <a:bevelT w="38100" h="25400"/>
              <a:contourClr>
                <a:schemeClr val="bg2"/>
              </a:contourClr>
            </a:sp3d>
          </a:bodyPr>
          <a:lstStyle/>
          <a:p>
            <a:pPr algn="ctr" defTabSz="1018705"/>
            <a:r>
              <a:rPr lang="en-US" sz="6600" b="1" dirty="0">
                <a:ln w="50800"/>
                <a:solidFill>
                  <a:srgbClr val="00B0F0"/>
                </a:solidFill>
                <a:sym typeface="Calibri"/>
              </a:rPr>
              <a:t>T</a:t>
            </a:r>
            <a:endParaRPr lang="en-US" sz="6600" b="1" dirty="0">
              <a:ln w="50800"/>
              <a:solidFill>
                <a:srgbClr val="00B0F0"/>
              </a:solidFill>
            </a:endParaRPr>
          </a:p>
        </p:txBody>
      </p:sp>
      <p:sp>
        <p:nvSpPr>
          <p:cNvPr id="21" name="Rectangle 20"/>
          <p:cNvSpPr/>
          <p:nvPr/>
        </p:nvSpPr>
        <p:spPr>
          <a:xfrm>
            <a:off x="5203701" y="109750"/>
            <a:ext cx="2457961" cy="887707"/>
          </a:xfrm>
          <a:prstGeom prst="rect">
            <a:avLst/>
          </a:prstGeom>
        </p:spPr>
        <p:txBody>
          <a:bodyPr wrap="square" lIns="101870" tIns="50935" rIns="101870" bIns="50935">
            <a:spAutoFit/>
          </a:bodyPr>
          <a:lstStyle/>
          <a:p>
            <a:pPr algn="ctr" defTabSz="1018705">
              <a:buSzPct val="25000"/>
            </a:pPr>
            <a:r>
              <a:rPr lang="en-US" sz="1700" b="1" dirty="0">
                <a:solidFill>
                  <a:srgbClr val="C00000"/>
                </a:solidFill>
                <a:effectLst>
                  <a:outerShdw blurRad="38100" dist="38100" dir="2700000" algn="tl">
                    <a:srgbClr val="000000">
                      <a:alpha val="43137"/>
                    </a:srgbClr>
                  </a:outerShdw>
                </a:effectLst>
              </a:rPr>
              <a:t>Topic Sentence </a:t>
            </a:r>
          </a:p>
          <a:p>
            <a:pPr algn="ctr" defTabSz="1018705">
              <a:buSzPct val="25000"/>
            </a:pPr>
            <a:r>
              <a:rPr lang="en-US" sz="1700" b="1" dirty="0">
                <a:solidFill>
                  <a:srgbClr val="C00000"/>
                </a:solidFill>
                <a:effectLst>
                  <a:outerShdw blurRad="38100" dist="38100" dir="2700000" algn="tl">
                    <a:srgbClr val="000000">
                      <a:alpha val="43137"/>
                    </a:srgbClr>
                  </a:outerShdw>
                </a:effectLst>
              </a:rPr>
              <a:t>(main idea) Introduction</a:t>
            </a:r>
          </a:p>
          <a:p>
            <a:pPr algn="ctr" defTabSz="1018705">
              <a:buSzPct val="25000"/>
            </a:pPr>
            <a:r>
              <a:rPr lang="en-US" sz="1700" b="1" dirty="0">
                <a:solidFill>
                  <a:srgbClr val="C00000"/>
                </a:solidFill>
                <a:effectLst>
                  <a:outerShdw blurRad="38100" dist="38100" dir="2700000" algn="tl">
                    <a:srgbClr val="000000">
                      <a:alpha val="43137"/>
                    </a:srgbClr>
                  </a:outerShdw>
                </a:effectLst>
              </a:rPr>
              <a:t>Lesson 1 - Part 2</a:t>
            </a:r>
          </a:p>
        </p:txBody>
      </p:sp>
      <p:sp>
        <p:nvSpPr>
          <p:cNvPr id="4" name="Rectangle 3"/>
          <p:cNvSpPr/>
          <p:nvPr/>
        </p:nvSpPr>
        <p:spPr>
          <a:xfrm>
            <a:off x="5467596" y="4127659"/>
            <a:ext cx="2164713" cy="113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defTabSz="1018705"/>
            <a:r>
              <a:rPr lang="en-US" sz="1100" b="1" u="sng" dirty="0">
                <a:solidFill>
                  <a:prstClr val="black"/>
                </a:solidFill>
              </a:rPr>
              <a:t>Summary Sentence Practice</a:t>
            </a:r>
          </a:p>
          <a:p>
            <a:pPr marL="191007" indent="-191007" defTabSz="1018705">
              <a:buFont typeface="Arial" panose="020B0604020202020204" pitchFamily="34" charset="0"/>
              <a:buChar char="•"/>
            </a:pPr>
            <a:r>
              <a:rPr lang="en-US" sz="1100" b="1" dirty="0">
                <a:solidFill>
                  <a:prstClr val="black"/>
                </a:solidFill>
              </a:rPr>
              <a:t>Landslides are big.</a:t>
            </a:r>
          </a:p>
          <a:p>
            <a:pPr marL="191007" indent="-191007" defTabSz="1018705">
              <a:buFont typeface="Arial" panose="020B0604020202020204" pitchFamily="34" charset="0"/>
              <a:buChar char="•"/>
            </a:pPr>
            <a:r>
              <a:rPr lang="en-US" sz="1100" b="1" dirty="0">
                <a:solidFill>
                  <a:prstClr val="black"/>
                </a:solidFill>
              </a:rPr>
              <a:t>They move down fast.</a:t>
            </a:r>
          </a:p>
          <a:p>
            <a:pPr marL="191007" indent="-191007" defTabSz="1018705">
              <a:buFont typeface="Arial" panose="020B0604020202020204" pitchFamily="34" charset="0"/>
              <a:buChar char="•"/>
            </a:pPr>
            <a:r>
              <a:rPr lang="en-US" sz="1100" b="1" dirty="0">
                <a:solidFill>
                  <a:prstClr val="black"/>
                </a:solidFill>
              </a:rPr>
              <a:t>A landslide hurts things.</a:t>
            </a:r>
          </a:p>
        </p:txBody>
      </p:sp>
      <p:grpSp>
        <p:nvGrpSpPr>
          <p:cNvPr id="20" name="Group 19"/>
          <p:cNvGrpSpPr/>
          <p:nvPr/>
        </p:nvGrpSpPr>
        <p:grpSpPr>
          <a:xfrm rot="20667221">
            <a:off x="199122" y="7358816"/>
            <a:ext cx="2680180" cy="1092449"/>
            <a:chOff x="109517" y="6533762"/>
            <a:chExt cx="3090430" cy="1128965"/>
          </a:xfrm>
        </p:grpSpPr>
        <p:pic>
          <p:nvPicPr>
            <p:cNvPr id="22"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8634" y="6698723"/>
              <a:ext cx="3081313" cy="669834"/>
            </a:xfrm>
            <a:prstGeom prst="rect">
              <a:avLst/>
            </a:prstGeom>
            <a:noFill/>
          </p:spPr>
          <p:txBody>
            <a:bodyPr wrap="square" rtlCol="0">
              <a:spAutoFit/>
            </a:bodyPr>
            <a:lstStyle/>
            <a:p>
              <a:pPr algn="ctr" defTabSz="1018705"/>
              <a:r>
                <a:rPr lang="en-US" dirty="0">
                  <a:solidFill>
                    <a:prstClr val="black"/>
                  </a:solidFill>
                  <a:latin typeface="Arial Black" panose="020B0A04020102020204" pitchFamily="34" charset="0"/>
                </a:rPr>
                <a:t>Record</a:t>
              </a:r>
            </a:p>
            <a:p>
              <a:pPr algn="ctr" defTabSz="1018705"/>
              <a:r>
                <a:rPr lang="en-US" dirty="0">
                  <a:solidFill>
                    <a:prstClr val="black"/>
                  </a:solidFill>
                  <a:latin typeface="Arial Black" panose="020B0A04020102020204" pitchFamily="34" charset="0"/>
                </a:rPr>
                <a:t>Final Notes</a:t>
              </a:r>
            </a:p>
          </p:txBody>
        </p:sp>
      </p:grpSp>
      <p:grpSp>
        <p:nvGrpSpPr>
          <p:cNvPr id="5" name="Group 4"/>
          <p:cNvGrpSpPr/>
          <p:nvPr/>
        </p:nvGrpSpPr>
        <p:grpSpPr>
          <a:xfrm>
            <a:off x="6936004" y="8239314"/>
            <a:ext cx="530108" cy="1356915"/>
            <a:chOff x="6009257" y="6996040"/>
            <a:chExt cx="467742" cy="1233559"/>
          </a:xfrm>
          <a:solidFill>
            <a:schemeClr val="accent4">
              <a:lumMod val="60000"/>
              <a:lumOff val="40000"/>
            </a:schemeClr>
          </a:solidFill>
        </p:grpSpPr>
        <p:sp>
          <p:nvSpPr>
            <p:cNvPr id="30" name="Down Arrow 29"/>
            <p:cNvSpPr/>
            <p:nvPr/>
          </p:nvSpPr>
          <p:spPr>
            <a:xfrm>
              <a:off x="6009257" y="6996041"/>
              <a:ext cx="326512" cy="648317"/>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sp>
          <p:nvSpPr>
            <p:cNvPr id="24" name="Down Arrow 23"/>
            <p:cNvSpPr/>
            <p:nvPr/>
          </p:nvSpPr>
          <p:spPr>
            <a:xfrm>
              <a:off x="6188204" y="6996040"/>
              <a:ext cx="288795" cy="123355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grpSp>
      <p:pic>
        <p:nvPicPr>
          <p:cNvPr id="25" name="Picture 24"/>
          <p:cNvPicPr>
            <a:picLocks noChangeAspect="1"/>
          </p:cNvPicPr>
          <p:nvPr/>
        </p:nvPicPr>
        <p:blipFill rotWithShape="1">
          <a:blip r:embed="rId6"/>
          <a:srcRect l="23375" t="43778" r="67058" b="37259"/>
          <a:stretch/>
        </p:blipFill>
        <p:spPr>
          <a:xfrm>
            <a:off x="5613717" y="1020508"/>
            <a:ext cx="1912721" cy="103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617228" y="3186484"/>
            <a:ext cx="734412" cy="502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prstClr val="black"/>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19454689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9504045"/>
              </p:ext>
            </p:extLst>
          </p:nvPr>
        </p:nvGraphicFramePr>
        <p:xfrm>
          <a:off x="381003" y="258178"/>
          <a:ext cx="7160443" cy="9523632"/>
        </p:xfrm>
        <a:graphic>
          <a:graphicData uri="http://schemas.openxmlformats.org/drawingml/2006/table">
            <a:tbl>
              <a:tblPr firstRow="1" bandRow="1">
                <a:tableStyleId>{5C22544A-7EE6-4342-B048-85BDC9FD1C3A}</a:tableStyleId>
              </a:tblPr>
              <a:tblGrid>
                <a:gridCol w="2169250"/>
                <a:gridCol w="1098958"/>
                <a:gridCol w="242734"/>
                <a:gridCol w="1519302"/>
                <a:gridCol w="995820"/>
                <a:gridCol w="1134379"/>
              </a:tblGrid>
              <a:tr h="1298449">
                <a:tc gridSpan="3">
                  <a:txBody>
                    <a:bodyPr/>
                    <a:lstStyle/>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Topic Sentence </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(main idea) Introduction</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1 -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can first grade students identify the Main Idea of a text?</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RI.2, W.2a</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Idea of a text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I identified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main topic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and retell key details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identifying the Topic Sentence (Main Idea)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In first grade students identify the Main Topic, not the Main Idea or Topic Sentence, they continue to retell (random order) events of the text; the teacher should use the words Topic Sentence – Main Idea but students are not assessed on this.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tell why the Main Topic is important,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500" baseline="0" dirty="0" smtClean="0"/>
                    </a:p>
                    <a:p>
                      <a:pPr marL="285750" indent="-285750">
                        <a:buFont typeface="Wingdings" panose="05000000000000000000" pitchFamily="2" charset="2"/>
                        <a:buChar char="q"/>
                      </a:pPr>
                      <a:r>
                        <a:rPr lang="en-US" sz="1000" baseline="0" dirty="0" smtClean="0"/>
                        <a:t>answer who or what questions about a Main Topic using Key Details,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responding in clear focused statements.</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explain why the Main Topic is important (preparing for understanding Main Idea-Topic Sentence in later grades).</a:t>
                      </a:r>
                      <a:endParaRPr lang="en-US" sz="1000" baseline="0" dirty="0" smtClean="0"/>
                    </a:p>
                    <a:p>
                      <a:pPr marL="0" indent="0">
                        <a:buFont typeface="Wingdings" panose="05000000000000000000" pitchFamily="2" charset="2"/>
                        <a:buNone/>
                      </a:pPr>
                      <a:endParaRPr lang="en-US" sz="500" dirty="0" smtClean="0"/>
                    </a:p>
                    <a:p>
                      <a:pPr marL="0" indent="0">
                        <a:buFont typeface="Wingdings" panose="05000000000000000000" pitchFamily="2" charset="2"/>
                        <a:buNone/>
                      </a:pPr>
                      <a:r>
                        <a:rPr lang="en-US" sz="900" b="1" i="1" u="none" dirty="0" smtClean="0"/>
                        <a:t>Note:  </a:t>
                      </a:r>
                      <a:r>
                        <a:rPr lang="en-US" sz="900" i="1" u="none" dirty="0" smtClean="0"/>
                        <a:t>Explaining why the Main Topic is important is a prerequisite</a:t>
                      </a:r>
                      <a:r>
                        <a:rPr lang="en-US" sz="900" i="1" u="none" baseline="0" dirty="0" smtClean="0"/>
                        <a:t> to identifying the Topic Sentence (Main Idea).  The teacher can point out Topic Sentence and say “Do you think this sentence tells why ___(Main Topic) is important,” or “Does this sentence tell what you think the author wants us to know MOST?”</a:t>
                      </a:r>
                      <a:endParaRPr lang="en-US" sz="900" i="1" u="none"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9352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endParaRPr lang="en-US" sz="1000" dirty="0" smtClean="0"/>
                    </a:p>
                    <a:p>
                      <a:pPr marL="112713" indent="-112713">
                        <a:buFont typeface="Arial" panose="020B0604020202020204" pitchFamily="34" charset="0"/>
                        <a:buChar char="•"/>
                      </a:pPr>
                      <a:endParaRPr lang="en-US" sz="1000" dirty="0" smtClean="0"/>
                    </a:p>
                    <a:p>
                      <a:pPr marL="112713" indent="-112713">
                        <a:buFont typeface="Arial" panose="020B0604020202020204" pitchFamily="34" charset="0"/>
                        <a:buChar char="•"/>
                      </a:pPr>
                      <a:r>
                        <a:rPr lang="en-US" sz="1000" dirty="0" smtClean="0"/>
                        <a:t>key details</a:t>
                      </a:r>
                    </a:p>
                    <a:p>
                      <a:pPr marL="112713" indent="-112713">
                        <a:buFont typeface="Arial" panose="020B0604020202020204" pitchFamily="34" charset="0"/>
                        <a:buChar char="•"/>
                      </a:pPr>
                      <a:r>
                        <a:rPr lang="en-US" sz="1000" dirty="0" smtClean="0"/>
                        <a:t>question</a:t>
                      </a:r>
                    </a:p>
                    <a:p>
                      <a:pPr marL="112713" indent="-112713">
                        <a:buFont typeface="Arial" panose="020B0604020202020204" pitchFamily="34" charset="0"/>
                        <a:buChar char="•"/>
                      </a:pPr>
                      <a:r>
                        <a:rPr lang="en-US" sz="1000" dirty="0" smtClean="0"/>
                        <a:t>topic</a:t>
                      </a:r>
                    </a:p>
                    <a:p>
                      <a:pPr marL="112713" indent="-112713">
                        <a:buFont typeface="Arial" panose="020B0604020202020204" pitchFamily="34" charset="0"/>
                        <a:buChar char="•"/>
                      </a:pPr>
                      <a:r>
                        <a:rPr lang="en-US" sz="1000" dirty="0" smtClean="0"/>
                        <a:t>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detalles (only)</a:t>
                      </a:r>
                    </a:p>
                    <a:p>
                      <a:pPr marL="0" indent="0">
                        <a:buFont typeface="Arial" panose="020B0604020202020204" pitchFamily="34" charset="0"/>
                        <a:buNone/>
                      </a:pPr>
                      <a:endParaRPr lang="en-US" sz="10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tópico</a:t>
                      </a:r>
                    </a:p>
                    <a:p>
                      <a:pPr marL="171450" indent="-171450">
                        <a:buFont typeface="Arial" panose="020B0604020202020204" pitchFamily="34" charset="0"/>
                        <a:buChar char="•"/>
                      </a:pP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6972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name a topic, supply some facts about the topic, and provide some sense of closure.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in reference to identifying the Main Topic and why it is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tell why the Main Topic is important,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500" dirty="0" smtClean="0"/>
                    </a:p>
                    <a:p>
                      <a:pPr marL="285750" indent="-285750">
                        <a:buFont typeface="Wingdings" panose="05000000000000000000" pitchFamily="2" charset="2"/>
                        <a:buChar char="q"/>
                      </a:pPr>
                      <a:r>
                        <a:rPr lang="en-US" sz="1000" dirty="0" smtClean="0"/>
                        <a:t>retell (list)  key details that tell why the Main Topic is important.</a:t>
                      </a:r>
                      <a:endParaRPr lang="en-US" sz="1000" baseline="0" dirty="0" smtClean="0"/>
                    </a:p>
                    <a:p>
                      <a:pPr marL="285750" indent="-285750">
                        <a:buFont typeface="Wingdings" panose="05000000000000000000" pitchFamily="2" charset="2"/>
                        <a:buChar char="q"/>
                      </a:pPr>
                      <a:r>
                        <a:rPr lang="en-US" sz="1000" baseline="0" dirty="0" smtClean="0"/>
                        <a:t>write a simple complete sentence naming the Main Topic and why it’s important (i.e., ____ (the Main Topic) is important because ___.”).</a:t>
                      </a:r>
                    </a:p>
                    <a:p>
                      <a:pPr marL="285750" indent="-285750">
                        <a:buFont typeface="Wingdings" panose="05000000000000000000" pitchFamily="2" charset="2"/>
                        <a:buChar char="q"/>
                      </a:pPr>
                      <a:endParaRPr lang="en-US" sz="1000" baseline="0" dirty="0" smtClean="0"/>
                    </a:p>
                    <a:p>
                      <a:pPr marL="0" indent="0">
                        <a:buFont typeface="Wingdings" panose="05000000000000000000" pitchFamily="2" charset="2"/>
                        <a:buNone/>
                      </a:pPr>
                      <a:r>
                        <a:rPr lang="en-US" sz="900" b="0" i="1" baseline="0" dirty="0" smtClean="0"/>
                        <a:t>Note:  Although the term Main Idea doesn’t occur until grade 3 teachers can prepare students with the concept of Main Idea by discussing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1000" dirty="0" smtClean="0"/>
                        <a:t>retell</a:t>
                      </a:r>
                    </a:p>
                    <a:p>
                      <a:pPr marL="115888" indent="-115888">
                        <a:buFont typeface="Arial" panose="020B0604020202020204" pitchFamily="34" charset="0"/>
                        <a:buChar char="•"/>
                      </a:pPr>
                      <a:r>
                        <a:rPr lang="en-US" sz="1000" dirty="0" smtClean="0"/>
                        <a:t>name</a:t>
                      </a:r>
                    </a:p>
                    <a:p>
                      <a:pPr marL="115888" indent="-115888">
                        <a:buFont typeface="Arial" panose="020B0604020202020204" pitchFamily="34" charset="0"/>
                        <a:buChar char="•"/>
                      </a:pPr>
                      <a:r>
                        <a:rPr lang="en-US" sz="1000" dirty="0" smtClean="0"/>
                        <a:t>topic</a:t>
                      </a:r>
                    </a:p>
                    <a:p>
                      <a:pPr marL="115888" indent="-115888">
                        <a:buFont typeface="Arial" panose="020B0604020202020204" pitchFamily="34" charset="0"/>
                        <a:buChar char="•"/>
                      </a:pPr>
                      <a:r>
                        <a:rPr lang="en-US" sz="1000" dirty="0" smtClean="0"/>
                        <a:t>facts</a:t>
                      </a:r>
                    </a:p>
                    <a:p>
                      <a:pPr marL="115888" indent="-115888">
                        <a:buFont typeface="Arial" panose="020B0604020202020204" pitchFamily="34" charset="0"/>
                        <a:buChar char="•"/>
                      </a:pPr>
                      <a:r>
                        <a:rPr lang="en-US" sz="1000" dirty="0" smtClean="0"/>
                        <a:t>supply</a:t>
                      </a:r>
                    </a:p>
                    <a:p>
                      <a:pPr marL="115888" indent="-115888">
                        <a:buFont typeface="Arial" panose="020B0604020202020204" pitchFamily="34" charset="0"/>
                        <a:buChar char="•"/>
                      </a:pP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tópico</a:t>
                      </a:r>
                    </a:p>
                    <a:p>
                      <a:pPr marL="285750" indent="-285750">
                        <a:buFont typeface="Arial" panose="020B0604020202020204" pitchFamily="34" charset="0"/>
                        <a:buChar char="•"/>
                      </a:pPr>
                      <a:endParaRPr lang="en-US" sz="10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suplir</a:t>
                      </a:r>
                    </a:p>
                    <a:p>
                      <a:pPr marL="285750" indent="-2857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69274">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500" b="1" dirty="0" smtClean="0"/>
                        <a:t>In </a:t>
                      </a:r>
                      <a:r>
                        <a:rPr lang="en-US" sz="1500" b="1" dirty="0" smtClean="0">
                          <a:solidFill>
                            <a:srgbClr val="C00000"/>
                          </a:solidFill>
                        </a:rPr>
                        <a:t>1</a:t>
                      </a:r>
                      <a:r>
                        <a:rPr lang="en-US" sz="1500" b="1" baseline="30000" dirty="0" smtClean="0">
                          <a:solidFill>
                            <a:srgbClr val="C00000"/>
                          </a:solidFill>
                        </a:rPr>
                        <a:t>st</a:t>
                      </a:r>
                      <a:r>
                        <a:rPr lang="en-US" sz="1500" b="1" dirty="0" smtClean="0">
                          <a:solidFill>
                            <a:srgbClr val="C00000"/>
                          </a:solidFill>
                        </a:rPr>
                        <a:t> </a:t>
                      </a:r>
                      <a:r>
                        <a:rPr lang="en-US" sz="1500" b="1" dirty="0" smtClean="0"/>
                        <a:t>grade students should be able to..</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48640">
                <a:tc gridSpan="2">
                  <a:txBody>
                    <a:bodyPr/>
                    <a:lstStyle/>
                    <a:p>
                      <a:pPr marL="171450" indent="-171450">
                        <a:buFont typeface="Arial" panose="020B0604020202020204" pitchFamily="34" charset="0"/>
                        <a:buChar char="•"/>
                      </a:pPr>
                      <a:r>
                        <a:rPr lang="en-US" sz="1000" b="0" dirty="0" smtClean="0">
                          <a:solidFill>
                            <a:schemeClr val="tx1"/>
                          </a:solidFill>
                        </a:rPr>
                        <a:t>What I Know and What is New</a:t>
                      </a: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is known about a Main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was learned (new) about the Main Topic after reading the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48640">
                <a:tc gridSpan="2">
                  <a:txBody>
                    <a:bodyPr/>
                    <a:lstStyle/>
                    <a:p>
                      <a:pPr marL="171450" indent="-171450">
                        <a:buFont typeface="Arial" panose="020B0604020202020204" pitchFamily="34" charset="0"/>
                        <a:buChar char="•"/>
                      </a:pPr>
                      <a:r>
                        <a:rPr lang="en-US" sz="1000" b="0" dirty="0" smtClean="0">
                          <a:solidFill>
                            <a:schemeClr val="tx1"/>
                          </a:solidFill>
                        </a:rPr>
                        <a:t>Summary Sentences</a:t>
                      </a:r>
                    </a:p>
                    <a:p>
                      <a:pPr marL="0" indent="0">
                        <a:buFont typeface="Arial" panose="020B0604020202020204" pitchFamily="34" charset="0"/>
                        <a:buNone/>
                      </a:pPr>
                      <a:r>
                        <a:rPr lang="en-US" sz="1000" b="0" dirty="0" smtClean="0">
                          <a:solidFill>
                            <a:schemeClr val="tx1"/>
                          </a:solidFill>
                        </a:rPr>
                        <a:t>      </a:t>
                      </a:r>
                      <a:r>
                        <a:rPr lang="en-US" sz="900" b="0" i="1" dirty="0" smtClean="0">
                          <a:solidFill>
                            <a:schemeClr val="tx1"/>
                          </a:solidFill>
                        </a:rPr>
                        <a:t>Note: Full text summaries begin in grade 4.</a:t>
                      </a:r>
                      <a:endParaRPr lang="en-US" sz="900" b="0" i="1"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interact with the text to understand the author’s purpose.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 complete sentence that names a Main Topic and supplies some facts about the Main Topic (why its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6288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What the Author Wants the Reader to Know Most (identifying a topic sentence)</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What the Author Wants the Reader to Know Most</a:t>
                      </a:r>
                    </a:p>
                    <a:p>
                      <a:pPr marL="169863"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grade one, students may not actually recognize the topic sentence as the main idea – this can be addressed by the teacher with much support.</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interact with the text to understand the author’s purpose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refer to the Topic Tally Chart and students’ sentences – these are supported or suggested by teacher.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context (Key Details) to identify the Topic  Sentence with much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summarize key ideas orally with much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01040">
                <a:tc gridSpan="2">
                  <a:txBody>
                    <a:bodyPr/>
                    <a:lstStyle/>
                    <a:p>
                      <a:pPr marL="171450" indent="-171450">
                        <a:buFont typeface="Arial" panose="020B0604020202020204" pitchFamily="34" charset="0"/>
                        <a:buChar char="•"/>
                      </a:pPr>
                      <a:r>
                        <a:rPr lang="en-US" sz="1000" dirty="0" smtClean="0"/>
                        <a:t>TBEAR Student Record Notes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summarize key ideas whole class – with much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note-taking in first grade is writing a few Key Details about the Main Topic.  Students will need much support to explain which Key Details are most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93196">
                <a:tc gridSpan="6">
                  <a:txBody>
                    <a:bodyPr/>
                    <a:lstStyle/>
                    <a:p>
                      <a:r>
                        <a:rPr lang="en-US" sz="1000" b="1" dirty="0" smtClean="0"/>
                        <a:t>From</a:t>
                      </a:r>
                      <a:r>
                        <a:rPr lang="en-US" sz="1000" b="1" baseline="0" dirty="0" smtClean="0"/>
                        <a:t> the Field</a:t>
                      </a:r>
                      <a:r>
                        <a:rPr lang="en-US" sz="1000" baseline="0" dirty="0" smtClean="0"/>
                        <a:t>… Utilize lots of  modeling and whole group practice to develop the skills before expecting guided participation in note-taking.  Standard RI.2 and W.2 asks students to know the Main Topic but not the Main Idea or a summary of the Main Idea.  These should be taught by explicit modeling as a pre-requisite for later grades, but are not in an assessed standard.</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635031" y="9362409"/>
            <a:ext cx="1748790" cy="535517"/>
          </a:xfrm>
        </p:spPr>
        <p:txBody>
          <a:bodyPr/>
          <a:lstStyle/>
          <a:p>
            <a:fld id="{CBAC3556-5FAF-4CEF-BDF2-3BC833A9967C}" type="slidenum">
              <a:rPr lang="en-US" smtClean="0"/>
              <a:t>11</a:t>
            </a:fld>
            <a:endParaRPr lang="en-US" dirty="0"/>
          </a:p>
        </p:txBody>
      </p:sp>
    </p:spTree>
    <p:extLst>
      <p:ext uri="{BB962C8B-B14F-4D97-AF65-F5344CB8AC3E}">
        <p14:creationId xmlns:p14="http://schemas.microsoft.com/office/powerpoint/2010/main" val="373274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22734" y="26606"/>
            <a:ext cx="5001694" cy="118157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2885221" y="-129898"/>
            <a:ext cx="1375353" cy="172534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667371616"/>
              </p:ext>
            </p:extLst>
          </p:nvPr>
        </p:nvGraphicFramePr>
        <p:xfrm>
          <a:off x="122734" y="798859"/>
          <a:ext cx="7535173" cy="9201254"/>
        </p:xfrm>
        <a:graphic>
          <a:graphicData uri="http://schemas.openxmlformats.org/drawingml/2006/table">
            <a:tbl>
              <a:tblPr firstRow="1" bandRow="1">
                <a:noFill/>
              </a:tblPr>
              <a:tblGrid>
                <a:gridCol w="304799"/>
                <a:gridCol w="1990523"/>
                <a:gridCol w="699603"/>
                <a:gridCol w="146203"/>
                <a:gridCol w="234797"/>
                <a:gridCol w="1627515"/>
                <a:gridCol w="2531733"/>
              </a:tblGrid>
              <a:tr h="528077">
                <a:tc rowSpan="2" gridSpan="4">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does the Background Knowledge and Hook (parts of the Bridge) to describe or define the Main Idea of a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(DOK-2: Select details to Identify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rowSpan="2" hMerge="1">
                  <a:txBody>
                    <a:bodyPr/>
                    <a:lstStyle/>
                    <a:p>
                      <a:endParaRPr lang="en-US"/>
                    </a:p>
                  </a:txBody>
                  <a:tcPr/>
                </a:tc>
                <a:tc gridSpan="3">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0" algn="l" rtl="0">
                        <a:spcBef>
                          <a:spcPts val="0"/>
                        </a:spcBef>
                        <a:buSzPct val="25000"/>
                        <a:buNone/>
                      </a:pPr>
                      <a:r>
                        <a:rPr lang="en-US" sz="1700" b="1" u="none" strike="noStrike" cap="none" baseline="0" dirty="0" smtClean="0"/>
                        <a:t>Lesson 2:   </a:t>
                      </a:r>
                      <a:r>
                        <a:rPr lang="en-US" sz="1300" b="1" u="none" strike="noStrike" cap="none" baseline="0" dirty="0" smtClean="0"/>
                        <a:t>DOK-2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r>
              <a:tr h="653796">
                <a:tc gridSpan="4"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hMerge="1" vMerge="1">
                  <a:txBody>
                    <a:bodyPr/>
                    <a:lstStyle/>
                    <a:p>
                      <a:endParaRPr lang="en-US"/>
                    </a:p>
                  </a:txBody>
                  <a:tcPr/>
                </a:tc>
                <a:tc gridSpan="3">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a:t>
                      </a:r>
                    </a:p>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endParaRPr kumimoji="0" lang="en-US" sz="1200" b="1"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r>
              <a:tr h="704088">
                <a:tc gridSpan="7">
                  <a:txBody>
                    <a:bodyPr/>
                    <a:lstStyle/>
                    <a:p>
                      <a:pPr marL="168275" marR="0" lvl="0" indent="3175" algn="l" rtl="0">
                        <a:spcBef>
                          <a:spcPts val="0"/>
                        </a:spcBef>
                        <a:buSzPct val="25000"/>
                        <a:buNone/>
                      </a:pPr>
                      <a:r>
                        <a:rPr lang="en-US" sz="1300" b="1" u="none" strike="noStrike" cap="none" baseline="0" dirty="0" smtClean="0">
                          <a:solidFill>
                            <a:srgbClr val="C00000"/>
                          </a:solidFill>
                        </a:rPr>
                        <a:t>B- Lesson 2  </a:t>
                      </a:r>
                      <a:r>
                        <a:rPr lang="en-US" sz="1200" b="0" u="none" strike="noStrike" cap="none" baseline="0" dirty="0" smtClean="0">
                          <a:solidFill>
                            <a:schemeClr val="tx1"/>
                          </a:solidFill>
                        </a:rPr>
                        <a:t>Standards RI.4 (and possibly RI.3)  </a:t>
                      </a:r>
                    </a:p>
                    <a:p>
                      <a:pPr marL="168275" marR="0" lvl="0" indent="3175" algn="l" rtl="0">
                        <a:spcBef>
                          <a:spcPts val="0"/>
                        </a:spcBef>
                        <a:buSzPct val="25000"/>
                        <a:buNone/>
                      </a:pPr>
                      <a:r>
                        <a:rPr lang="en-US" sz="1100" b="0" u="none" strike="noStrike" cap="none" baseline="0" dirty="0" smtClean="0">
                          <a:solidFill>
                            <a:schemeClr val="tx1"/>
                          </a:solidFill>
                        </a:rPr>
                        <a:t>Student Objective/Assessment Criteria:</a:t>
                      </a:r>
                      <a:endParaRPr lang="en-US" sz="1100" b="0" u="none" strike="noStrike" cap="none" baseline="0" dirty="0">
                        <a:solidFill>
                          <a:schemeClr val="tx1"/>
                        </a:solidFill>
                      </a:endParaRP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each tells more about the Main Idea.</a:t>
                      </a:r>
                      <a:endParaRPr lang="en-US" sz="1100" u="none" strike="noStrike" cap="none"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The Main Idea</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or Topic Sentence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How do we know?”</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Introduction - Before 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(reread the text to your class if a quick review is needed)</a:t>
                      </a:r>
                    </a:p>
                    <a:p>
                      <a:pPr marL="171450" marR="0" lvl="0" indent="-171450" algn="l" rtl="0">
                        <a:spcBef>
                          <a:spcPts val="0"/>
                        </a:spcBef>
                        <a:buClr>
                          <a:schemeClr val="tx1">
                            <a:lumMod val="95000"/>
                            <a:lumOff val="5000"/>
                          </a:schemeClr>
                        </a:buClr>
                        <a:buSzPct val="150000"/>
                        <a:buFont typeface="Arial" panose="020B0604020202020204" pitchFamily="34" charset="0"/>
                        <a:buChar cha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T</a:t>
                      </a:r>
                      <a:r>
                        <a:rPr lang="en-US" sz="1100" b="1" i="0" u="none" dirty="0" smtClean="0">
                          <a:solidFill>
                            <a:schemeClr val="tx1"/>
                          </a:solidFill>
                        </a:rPr>
                        <a:t>he Bridge – Background Knowledge and Hook  </a:t>
                      </a:r>
                      <a:r>
                        <a:rPr lang="en-US" sz="1100" b="0" i="0" u="none" dirty="0" smtClean="0">
                          <a:solidFill>
                            <a:schemeClr val="tx1"/>
                          </a:solidFill>
                        </a:rPr>
                        <a:t>“In the introduction of a text an author interrupts the reader to define/describe</a:t>
                      </a:r>
                      <a:r>
                        <a:rPr lang="en-US" sz="1100" b="0" i="0" u="none" baseline="0" dirty="0" smtClean="0">
                          <a:solidFill>
                            <a:schemeClr val="tx1"/>
                          </a:solidFill>
                        </a:rPr>
                        <a:t> </a:t>
                      </a:r>
                      <a:r>
                        <a:rPr lang="en-US" sz="1100" b="1" i="0" u="none" dirty="0" smtClean="0">
                          <a:solidFill>
                            <a:schemeClr val="tx1"/>
                          </a:solidFill>
                        </a:rPr>
                        <a:t>Background Knowledge  </a:t>
                      </a:r>
                      <a:r>
                        <a:rPr lang="en-US" sz="1100" b="0" i="0" u="none" dirty="0" smtClean="0">
                          <a:solidFill>
                            <a:schemeClr val="tx1"/>
                          </a:solidFill>
                        </a:rPr>
                        <a:t>the  reader</a:t>
                      </a:r>
                      <a:r>
                        <a:rPr lang="en-US" sz="1100" b="0" i="0" u="none" baseline="0" dirty="0" smtClean="0">
                          <a:solidFill>
                            <a:schemeClr val="tx1"/>
                          </a:solidFill>
                        </a:rPr>
                        <a:t> </a:t>
                      </a:r>
                      <a:r>
                        <a:rPr lang="en-US" sz="1100" b="0" i="0" u="none" dirty="0" smtClean="0">
                          <a:solidFill>
                            <a:schemeClr val="tx1"/>
                          </a:solidFill>
                        </a:rPr>
                        <a:t>needs to know in order to </a:t>
                      </a:r>
                      <a:r>
                        <a:rPr lang="en-US" sz="1100" b="0" i="0" u="none" baseline="0" dirty="0" smtClean="0">
                          <a:solidFill>
                            <a:schemeClr val="tx1"/>
                          </a:solidFill>
                        </a:rPr>
                        <a:t>understand what the rest of the text will be about and want to read more. This is one part of the Bridge. Another part of the Bridge is  called the </a:t>
                      </a:r>
                      <a:r>
                        <a:rPr lang="en-US" sz="1100" b="1" i="0" u="none" baseline="0" dirty="0" smtClean="0">
                          <a:solidFill>
                            <a:schemeClr val="tx1"/>
                          </a:solidFill>
                        </a:rPr>
                        <a:t>Hook</a:t>
                      </a:r>
                      <a:r>
                        <a:rPr lang="en-US" sz="1100" b="0" i="0" u="none" baseline="0" dirty="0" smtClean="0">
                          <a:solidFill>
                            <a:schemeClr val="tx1"/>
                          </a:solidFill>
                        </a:rPr>
                        <a:t>.  A Hook grabs the reader’s attention!” (Give students an example of a hook.)</a:t>
                      </a:r>
                      <a:endParaRPr kumimoji="0" lang="en-US" sz="11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Define and Describe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 and 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is completed).  Read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Ask this question 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Word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then write down the students’ responses.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p>
                    <a:p>
                      <a:pPr marL="461963" marR="0" lvl="0" indent="-461963"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as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define/describe _____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089">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Sentence/Main Idea :  </a:t>
                      </a:r>
                      <a:r>
                        <a:rPr kumimoji="0" lang="en-US" sz="11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Landslides can be highly destructive.</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43089">
                <a:tc vMerge="1">
                  <a:txBody>
                    <a:bodyPr/>
                    <a:lstStyle/>
                    <a:p>
                      <a:endParaRPr lang="en-US"/>
                    </a:p>
                  </a:txBody>
                  <a:tcPr/>
                </a:tc>
                <a:tc>
                  <a:txBody>
                    <a:bodyPr/>
                    <a:lstStyle/>
                    <a:p>
                      <a:pPr algn="ctr"/>
                      <a:r>
                        <a:rPr lang="en-US" sz="11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algn="ctr"/>
                      <a:r>
                        <a:rPr lang="en-US" sz="1100" b="1" dirty="0" smtClean="0"/>
                        <a:t>Definition</a:t>
                      </a:r>
                      <a:r>
                        <a:rPr lang="en-US" sz="1100" b="1" baseline="0" dirty="0" smtClean="0"/>
                        <a:t> Examples</a:t>
                      </a:r>
                      <a:endParaRPr lang="en-US" sz="11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1000" b="1" dirty="0" smtClean="0"/>
                    </a:p>
                  </a:txBody>
                  <a:tcPr marL="0" marR="0" marT="0" marB="0" anchor="ctr"/>
                </a:tc>
                <a:tc hMerge="1">
                  <a:txBody>
                    <a:bodyPr/>
                    <a:lstStyle/>
                    <a:p>
                      <a:pPr algn="ctr"/>
                      <a:endParaRPr lang="en-US" sz="1100" b="1" dirty="0" smtClean="0"/>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Description Examples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Destructive I + Damage 4 =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53975" indent="-53975"/>
                      <a:r>
                        <a:rPr lang="en-US" sz="1000" dirty="0" smtClean="0"/>
                        <a:t>  hurting</a:t>
                      </a:r>
                      <a:r>
                        <a:rPr lang="en-US" sz="1000" baseline="0" dirty="0" smtClean="0"/>
                        <a:t> or injuring something or someone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sz="900" dirty="0"/>
                    </a:p>
                  </a:txBody>
                  <a:tcPr marL="0" marR="0" marT="0" marB="0" anchor="ctr"/>
                </a:tc>
                <a:tc hMerge="1">
                  <a:txBody>
                    <a:bodyPr/>
                    <a:lstStyle/>
                    <a:p>
                      <a:pPr marL="53975" indent="-53975"/>
                      <a:endParaRPr lang="en-US" sz="1100" dirty="0"/>
                    </a:p>
                  </a:txBody>
                  <a:tcPr marL="0" marR="0" marT="0" marB="0" anchor="ctr"/>
                </a:tc>
                <a:tc>
                  <a:txBody>
                    <a:bodyPr/>
                    <a:lstStyle/>
                    <a:p>
                      <a:r>
                        <a:rPr lang="en-US" sz="1000" dirty="0" smtClean="0"/>
                        <a:t>    injure, loss,</a:t>
                      </a:r>
                      <a:r>
                        <a:rPr lang="en-US" sz="1000" baseline="0" dirty="0" smtClean="0"/>
                        <a:t> harmful, devastate</a:t>
                      </a:r>
                      <a:endParaRPr lang="en-US" sz="10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Landslides IIII 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when</a:t>
                      </a:r>
                      <a:r>
                        <a:rPr lang="en-US" sz="1000" baseline="0" dirty="0" smtClean="0"/>
                        <a:t> land moves down a steep slope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fast, large amount, muddy, rocky, scary</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Swept or Sweep Away/Carries =3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indent="-60325"/>
                      <a:r>
                        <a:rPr lang="en-US" sz="1000" dirty="0" smtClean="0"/>
                        <a:t>  something</a:t>
                      </a:r>
                      <a:r>
                        <a:rPr lang="en-US" sz="1000" baseline="0" dirty="0" smtClean="0"/>
                        <a:t> is moved away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60325" indent="-60325"/>
                      <a:endParaRPr lang="en-US" sz="1100" dirty="0"/>
                    </a:p>
                  </a:txBody>
                  <a:tcPr marL="0" marR="0" marT="0" marB="0" anchor="ctr"/>
                </a:tc>
                <a:tc>
                  <a:txBody>
                    <a:bodyPr/>
                    <a:lstStyle/>
                    <a:p>
                      <a:pPr marL="117475" indent="0"/>
                      <a:r>
                        <a:rPr lang="en-US" sz="1000" dirty="0" smtClean="0"/>
                        <a:t>strong, swift, wide, entire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Bury/Cover III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to</a:t>
                      </a:r>
                      <a:r>
                        <a:rPr lang="en-US" sz="1000" baseline="0" dirty="0" smtClean="0"/>
                        <a:t> hide, shelter or conceal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buried</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7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Background Knowledge </a:t>
                      </a:r>
                    </a:p>
                    <a:p>
                      <a:pPr marL="171450"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author uses in the introduction to help the reader understand what the rest of the text will be about and want to read more. Think about how the background knowledge  defines and describes why or how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________</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Topic Sentence).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Look for a Hook that grabs the reader’s attention.”</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After Reading - Revisit: </a:t>
                      </a:r>
                      <a:endParaRPr kumimoji="0" lang="en-US" sz="1100" b="1" i="1" u="sng" strike="noStrike" kern="1200" cap="none" spc="0" normalizeH="0" baseline="0" noProof="0" dirty="0" smtClean="0">
                        <a:ln>
                          <a:noFill/>
                        </a:ln>
                        <a:solidFill>
                          <a:srgbClr val="C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background knowledge did the author use to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describe or define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why or how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_____</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the background knowledge help the reader understand what the rest of the text was about so the reader will want to read more?” Compare the bridge sentence(s) found in the text to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 chart.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there a Hook in the text?”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3">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gridSpan="2">
                  <a:txBody>
                    <a:bodyPr/>
                    <a:lstStyle/>
                    <a:p>
                      <a:pPr marL="0" indent="0"/>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1" u="none" strike="noStrike" kern="0" cap="none" spc="0" normalizeH="0" baseline="0" noProof="0" dirty="0" smtClean="0">
                          <a:ln>
                            <a:noFill/>
                          </a:ln>
                          <a:solidFill>
                            <a:srgbClr val="000000"/>
                          </a:solidFill>
                          <a:effectLst/>
                          <a:uLnTx/>
                          <a:uFillTx/>
                          <a:latin typeface="Calibri"/>
                          <a:ea typeface="Calibri"/>
                          <a:cs typeface="Calibri"/>
                          <a:sym typeface="Calibri"/>
                          <a:rtl val="0"/>
                        </a:rPr>
                        <a:t> </a:t>
                      </a:r>
                      <a:r>
                        <a:rPr kumimoji="0" lang="en-US" sz="1200" b="1" i="1" u="sng" strike="noStrike" kern="0" cap="none" spc="0" normalizeH="0" baseline="0" noProof="0" dirty="0" smtClean="0">
                          <a:ln>
                            <a:noFill/>
                          </a:ln>
                          <a:solidFill>
                            <a:srgbClr val="000000"/>
                          </a:solidFill>
                          <a:effectLst/>
                          <a:uLnTx/>
                          <a:uFillTx/>
                          <a:latin typeface="Calibri"/>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a:t>
                      </a:r>
                      <a:endParaRPr kumimoji="0" lang="en-US" sz="11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Calibri"/>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r>
              <a:tr h="813065">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103625" marR="103625" marT="37725" marB="37725" anchor="ctr">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rowSpan="2" hMerge="1">
                  <a:txBody>
                    <a:bodyPr/>
                    <a:lstStyle/>
                    <a:p>
                      <a:endParaRPr lang="en-US"/>
                    </a:p>
                  </a:txBody>
                  <a:tcPr/>
                </a:tc>
                <a:tc gridSpan="4">
                  <a:txBody>
                    <a:bodyPr/>
                    <a:lstStyle/>
                    <a:p>
                      <a:pPr marL="0" marR="0" lvl="0" indent="0" algn="l" rtl="0">
                        <a:spcBef>
                          <a:spcPts val="0"/>
                        </a:spcBef>
                        <a:buNone/>
                      </a:pPr>
                      <a:r>
                        <a:rPr lang="en-US" sz="1200" b="1" i="0" u="sng" dirty="0" smtClean="0"/>
                        <a:t>Bridge</a:t>
                      </a:r>
                      <a:r>
                        <a:rPr lang="en-US" sz="1200" b="1" i="0" u="none" dirty="0" smtClean="0"/>
                        <a:t> </a:t>
                      </a:r>
                      <a:r>
                        <a:rPr lang="en-US" sz="1400" b="1" i="0" u="none" dirty="0" smtClean="0"/>
                        <a:t>– </a:t>
                      </a:r>
                      <a:r>
                        <a:rPr lang="en-US" sz="1200" b="1" i="1" u="none" dirty="0" smtClean="0"/>
                        <a:t>background knowledge </a:t>
                      </a:r>
                      <a:r>
                        <a:rPr lang="en-US" sz="1200" b="0" i="1" u="none" dirty="0" smtClean="0"/>
                        <a:t>about the </a:t>
                      </a:r>
                      <a:r>
                        <a:rPr lang="en-US" sz="1200" b="1" i="1" u="none" dirty="0" smtClean="0"/>
                        <a:t>topic</a:t>
                      </a:r>
                      <a:r>
                        <a:rPr lang="en-US" sz="1200" b="1" i="1" u="none" baseline="0" dirty="0" smtClean="0"/>
                        <a:t> </a:t>
                      </a:r>
                      <a:r>
                        <a:rPr lang="en-US" sz="1200" b="0" i="1" u="none" baseline="0" dirty="0" smtClean="0"/>
                        <a:t>connecting to the </a:t>
                      </a:r>
                      <a:r>
                        <a:rPr lang="en-US" sz="1200" b="1" i="1" u="none" dirty="0" smtClean="0"/>
                        <a:t>main idea</a:t>
                      </a:r>
                      <a:r>
                        <a:rPr lang="en-US" sz="1200" b="0" i="1" u="none" dirty="0" smtClean="0"/>
                        <a:t>. </a:t>
                      </a:r>
                      <a:r>
                        <a:rPr lang="en-US" sz="1100" b="0" i="0" dirty="0" smtClean="0"/>
                        <a:t>land moves quickly </a:t>
                      </a:r>
                    </a:p>
                    <a:p>
                      <a:pPr marL="171450" marR="0" lvl="0" indent="-171450" algn="l" rtl="0">
                        <a:spcBef>
                          <a:spcPts val="0"/>
                        </a:spcBef>
                        <a:buFont typeface="Arial" panose="020B0604020202020204" pitchFamily="34" charset="0"/>
                        <a:buChar char="•"/>
                      </a:pPr>
                      <a:r>
                        <a:rPr lang="en-US" sz="1100" b="0" i="0" dirty="0" smtClean="0"/>
                        <a:t>steep slope </a:t>
                      </a:r>
                    </a:p>
                    <a:p>
                      <a:pPr marL="171450" marR="0" lvl="0" indent="-171450" algn="l" rtl="0">
                        <a:spcBef>
                          <a:spcPts val="0"/>
                        </a:spcBef>
                        <a:buFont typeface="Arial" panose="020B0604020202020204" pitchFamily="34" charset="0"/>
                        <a:buChar char="•"/>
                      </a:pPr>
                      <a:r>
                        <a:rPr lang="en-US" sz="1100" b="0" i="0" dirty="0" smtClean="0"/>
                        <a:t>large amount of earth, mud, rock, other materials</a:t>
                      </a:r>
                      <a:endParaRPr sz="1100" b="0" i="0"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pPr marL="1588" lvl="0" indent="0" algn="l" rtl="0">
                        <a:spcBef>
                          <a:spcPts val="0"/>
                        </a:spcBef>
                        <a:buNone/>
                      </a:pPr>
                      <a:endParaRPr sz="1400" i="1" dirty="0"/>
                    </a:p>
                  </a:txBody>
                  <a:tcPr marL="103625" marR="103625" marT="37725" marB="3772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42749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Hook</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grab the reader’s attention.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Watch out! (the hook!)</a:t>
                      </a: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363709" y="305292"/>
            <a:ext cx="2065313" cy="507821"/>
          </a:xfrm>
          <a:prstGeom prst="rect">
            <a:avLst/>
          </a:prstGeom>
          <a:noFill/>
        </p:spPr>
        <p:txBody>
          <a:bodyPr wrap="square" lIns="91429" tIns="45715" rIns="91429" bIns="45715" rtlCol="0">
            <a:spAutoFit/>
          </a:bodyPr>
          <a:lstStyle/>
          <a:p>
            <a:pPr algn="ctr"/>
            <a:r>
              <a:rPr lang="en-US" sz="2700" dirty="0">
                <a:latin typeface="Arial Black" panose="020B0A04020102020204" pitchFamily="34" charset="0"/>
              </a:rPr>
              <a:t>READ</a:t>
            </a:r>
          </a:p>
        </p:txBody>
      </p:sp>
      <p:sp>
        <p:nvSpPr>
          <p:cNvPr id="12" name="Rectangle 11"/>
          <p:cNvSpPr/>
          <p:nvPr/>
        </p:nvSpPr>
        <p:spPr>
          <a:xfrm>
            <a:off x="3780959" y="-70252"/>
            <a:ext cx="733298" cy="9036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300" b="1" dirty="0">
                <a:ln w="50800"/>
                <a:solidFill>
                  <a:srgbClr val="00B0F0"/>
                </a:solidFill>
                <a:latin typeface="Calibri"/>
                <a:sym typeface="Calibri"/>
              </a:rPr>
              <a:t>B</a:t>
            </a:r>
            <a:endParaRPr lang="en-US" sz="5300" b="1" dirty="0">
              <a:ln w="50800"/>
              <a:solidFill>
                <a:srgbClr val="00B0F0"/>
              </a:solidFill>
            </a:endParaRPr>
          </a:p>
        </p:txBody>
      </p:sp>
      <p:grpSp>
        <p:nvGrpSpPr>
          <p:cNvPr id="24" name="Group 23"/>
          <p:cNvGrpSpPr/>
          <p:nvPr/>
        </p:nvGrpSpPr>
        <p:grpSpPr>
          <a:xfrm rot="20667221">
            <a:off x="305212" y="7799809"/>
            <a:ext cx="2680180" cy="1092449"/>
            <a:chOff x="109517" y="6533762"/>
            <a:chExt cx="3090430" cy="1128965"/>
          </a:xfrm>
        </p:grpSpPr>
        <p:pic>
          <p:nvPicPr>
            <p:cNvPr id="25"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sp>
        <p:nvSpPr>
          <p:cNvPr id="19" name="Rectangle 18"/>
          <p:cNvSpPr/>
          <p:nvPr/>
        </p:nvSpPr>
        <p:spPr>
          <a:xfrm>
            <a:off x="5001694" y="135583"/>
            <a:ext cx="2313672" cy="656875"/>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Bridge Introduction</a:t>
            </a:r>
          </a:p>
          <a:p>
            <a:pPr lvl="0" algn="ctr">
              <a:buSzPct val="25000"/>
            </a:pPr>
            <a:r>
              <a:rPr lang="en-US" b="1" dirty="0">
                <a:solidFill>
                  <a:srgbClr val="C00000"/>
                </a:solidFill>
                <a:effectLst>
                  <a:outerShdw blurRad="38100" dist="38100" dir="2700000" algn="tl">
                    <a:srgbClr val="000000">
                      <a:alpha val="43137"/>
                    </a:srgbClr>
                  </a:outerShdw>
                </a:effectLst>
              </a:rPr>
              <a:t>Lesson 2</a:t>
            </a:r>
          </a:p>
        </p:txBody>
      </p:sp>
      <p:pic>
        <p:nvPicPr>
          <p:cNvPr id="13" name="Picture 12"/>
          <p:cNvPicPr>
            <a:picLocks noChangeAspect="1"/>
          </p:cNvPicPr>
          <p:nvPr/>
        </p:nvPicPr>
        <p:blipFill rotWithShape="1">
          <a:blip r:embed="rId6"/>
          <a:srcRect l="23375" t="43778" r="67058" b="37259"/>
          <a:stretch/>
        </p:blipFill>
        <p:spPr>
          <a:xfrm>
            <a:off x="5781575" y="906313"/>
            <a:ext cx="1765815" cy="95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1118972" y="5541571"/>
            <a:ext cx="130797" cy="6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5781575" y="9470997"/>
            <a:ext cx="1748790" cy="535517"/>
          </a:xfrm>
        </p:spPr>
        <p:txBody>
          <a:bodyPr/>
          <a:lstStyle/>
          <a:p>
            <a:fld id="{1A106AFE-017A-4B10-8C59-6A35C2B2E226}" type="slidenum">
              <a:rPr lang="en-US" smtClean="0"/>
              <a:t>12</a:t>
            </a:fld>
            <a:endParaRPr lang="en-US" dirty="0"/>
          </a:p>
        </p:txBody>
      </p:sp>
    </p:spTree>
    <p:extLst>
      <p:ext uri="{BB962C8B-B14F-4D97-AF65-F5344CB8AC3E}">
        <p14:creationId xmlns:p14="http://schemas.microsoft.com/office/powerpoint/2010/main" val="179449701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4578068"/>
              </p:ext>
            </p:extLst>
          </p:nvPr>
        </p:nvGraphicFramePr>
        <p:xfrm>
          <a:off x="127100" y="192190"/>
          <a:ext cx="7499180" cy="9690493"/>
        </p:xfrm>
        <a:graphic>
          <a:graphicData uri="http://schemas.openxmlformats.org/drawingml/2006/table">
            <a:tbl>
              <a:tblPr firstRow="1" bandRow="1">
                <a:tableStyleId>{5C22544A-7EE6-4342-B048-85BDC9FD1C3A}</a:tableStyleId>
              </a:tblPr>
              <a:tblGrid>
                <a:gridCol w="2381208"/>
                <a:gridCol w="562063"/>
                <a:gridCol w="708446"/>
                <a:gridCol w="1648860"/>
                <a:gridCol w="998290"/>
                <a:gridCol w="1200313"/>
              </a:tblGrid>
              <a:tr h="1264921">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Bridge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 and Hook)</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identify why information in the Background Knowledge and Hook help the reader know more about the Main Topic?</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 Lesson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Standards RI.3, RI.4, W.2</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8738"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I can identify the Background Knowledge and the Hook in an introduction.</a:t>
                      </a:r>
                    </a:p>
                    <a:p>
                      <a:pPr marL="0" marR="0" lvl="0" indent="31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I can explain how each tells more about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Describe the connection between two individuals, events, ideas, or pieces of information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identify information that helps readers learn more about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850" b="0" i="1" u="none" strike="noStrike" kern="1200" cap="none" spc="0" normalizeH="0" baseline="0" noProof="0" dirty="0" smtClean="0">
                          <a:ln>
                            <a:noFill/>
                          </a:ln>
                          <a:solidFill>
                            <a:prstClr val="black"/>
                          </a:solidFill>
                          <a:effectLst/>
                          <a:uLnTx/>
                          <a:uFillTx/>
                          <a:latin typeface="+mn-lt"/>
                          <a:ea typeface="+mn-ea"/>
                          <a:cs typeface="+mn-cs"/>
                        </a:rPr>
                        <a:t>: in first grade students </a:t>
                      </a:r>
                      <a:r>
                        <a:rPr kumimoji="0" lang="en-US" sz="850" b="1" i="1" u="none" strike="noStrike" kern="1200" cap="none" spc="0" normalizeH="0" baseline="0" noProof="0" dirty="0" smtClean="0">
                          <a:ln>
                            <a:noFill/>
                          </a:ln>
                          <a:solidFill>
                            <a:prstClr val="black"/>
                          </a:solidFill>
                          <a:effectLst/>
                          <a:uLnTx/>
                          <a:uFillTx/>
                          <a:latin typeface="+mn-lt"/>
                          <a:ea typeface="+mn-ea"/>
                          <a:cs typeface="+mn-cs"/>
                        </a:rPr>
                        <a:t>do not </a:t>
                      </a:r>
                      <a:r>
                        <a:rPr kumimoji="0" lang="en-US" sz="850" b="0" i="1" u="none" strike="noStrike" kern="1200" cap="none" spc="0" normalizeH="0" baseline="0" noProof="0" dirty="0" smtClean="0">
                          <a:ln>
                            <a:noFill/>
                          </a:ln>
                          <a:solidFill>
                            <a:prstClr val="black"/>
                          </a:solidFill>
                          <a:effectLst/>
                          <a:uLnTx/>
                          <a:uFillTx/>
                          <a:latin typeface="+mn-lt"/>
                          <a:ea typeface="+mn-ea"/>
                          <a:cs typeface="+mn-cs"/>
                        </a:rPr>
                        <a:t>identify the Background Knowledge or Hook (parts of a Bridge) independently . </a:t>
                      </a:r>
                      <a:r>
                        <a:rPr kumimoji="0" lang="en-US" sz="850" b="0" i="1" u="none" strike="noStrike" kern="1200" cap="none" spc="0" normalizeH="0" baseline="0" noProof="0" dirty="0" smtClean="0">
                          <a:ln>
                            <a:noFill/>
                          </a:ln>
                          <a:solidFill>
                            <a:schemeClr val="tx1"/>
                          </a:solidFill>
                          <a:effectLst/>
                          <a:uLnTx/>
                          <a:uFillTx/>
                          <a:latin typeface="+mn-lt"/>
                          <a:ea typeface="+mn-ea"/>
                          <a:cs typeface="+mn-cs"/>
                        </a:rPr>
                        <a:t>Teachers should use these terms however for in-building (some students will begin to use them). Students can begin to explain which pieces of information the readers need to understand the Main Topic more or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explain what the Background Knowledge or Hook sentence(s) tell about the Main Topic,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r>
                        <a:rPr lang="en-US" sz="1000" b="1" i="1" baseline="0" dirty="0" smtClean="0">
                          <a:solidFill>
                            <a:srgbClr val="C00000"/>
                          </a:solidFill>
                        </a:rPr>
                        <a:t>Note:  Teachers point out these sentences.</a:t>
                      </a:r>
                    </a:p>
                    <a:p>
                      <a:pPr marL="0" indent="0">
                        <a:buFont typeface="Wingdings" panose="05000000000000000000" pitchFamily="2" charset="2"/>
                        <a:buNone/>
                      </a:pPr>
                      <a:endParaRPr lang="en-US" sz="1000" b="1" i="1" baseline="0" dirty="0" smtClean="0">
                        <a:solidFill>
                          <a:srgbClr val="C00000"/>
                        </a:solidFill>
                      </a:endParaRPr>
                    </a:p>
                    <a:p>
                      <a:pPr marL="285750" indent="-285750">
                        <a:buFont typeface="Wingdings" panose="05000000000000000000" pitchFamily="2" charset="2"/>
                        <a:buChar char="q"/>
                      </a:pPr>
                      <a:r>
                        <a:rPr lang="en-US" sz="1000" baseline="0" dirty="0" smtClean="0"/>
                        <a:t>identify previous Key Details which explained why the Main Topic was important (individuals, events, ideas, pieces of information).</a:t>
                      </a:r>
                    </a:p>
                    <a:p>
                      <a:pPr marL="285750" indent="-285750">
                        <a:buFont typeface="Wingdings" panose="05000000000000000000" pitchFamily="2" charset="2"/>
                        <a:buChar char="q"/>
                      </a:pPr>
                      <a:r>
                        <a:rPr lang="en-US" sz="1000" baseline="0" dirty="0" smtClean="0"/>
                        <a:t>find information in the body of the text that is also in the Background Knowledge sentence(s) and the Hook sentence.</a:t>
                      </a:r>
                    </a:p>
                    <a:p>
                      <a:pPr marL="285750" indent="-285750">
                        <a:buFont typeface="Wingdings" panose="05000000000000000000" pitchFamily="2" charset="2"/>
                        <a:buChar char="q"/>
                      </a:pPr>
                      <a:r>
                        <a:rPr lang="en-US" sz="1000" baseline="0" dirty="0" smtClean="0"/>
                        <a:t>explain why this information helps the reader know more about the Main Topic (Background Knowledge) or grabs the reader’s attention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2786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5888" indent="-115888">
                        <a:buFont typeface="Arial" panose="020B0604020202020204" pitchFamily="34" charset="0"/>
                        <a:buChar char="•"/>
                      </a:pPr>
                      <a:r>
                        <a:rPr lang="en-US" sz="900" dirty="0" smtClean="0"/>
                        <a:t>key details</a:t>
                      </a:r>
                    </a:p>
                    <a:p>
                      <a:pPr marL="112713" indent="-112713">
                        <a:buFont typeface="Arial" panose="020B0604020202020204" pitchFamily="34" charset="0"/>
                        <a:buChar char="•"/>
                      </a:pPr>
                      <a:r>
                        <a:rPr lang="en-US" sz="900" dirty="0" smtClean="0"/>
                        <a:t>relevant</a:t>
                      </a:r>
                    </a:p>
                    <a:p>
                      <a:pPr marL="112713" indent="-112713">
                        <a:buFont typeface="Arial" panose="020B0604020202020204" pitchFamily="34" charset="0"/>
                        <a:buChar char="•"/>
                      </a:pPr>
                      <a:r>
                        <a:rPr lang="en-US" sz="900" dirty="0" smtClean="0"/>
                        <a:t>irrelevant</a:t>
                      </a:r>
                    </a:p>
                    <a:p>
                      <a:pPr marL="112713" indent="-112713">
                        <a:buFont typeface="Arial" panose="020B0604020202020204" pitchFamily="34" charset="0"/>
                        <a:buChar char="•"/>
                      </a:pPr>
                      <a:r>
                        <a:rPr lang="en-US" sz="900" dirty="0" smtClean="0"/>
                        <a:t>individuals</a:t>
                      </a:r>
                    </a:p>
                    <a:p>
                      <a:pPr marL="112713" indent="-112713">
                        <a:buFont typeface="Arial" panose="020B0604020202020204" pitchFamily="34" charset="0"/>
                        <a:buChar char="•"/>
                      </a:pPr>
                      <a:r>
                        <a:rPr lang="en-US" sz="900" dirty="0" smtClean="0"/>
                        <a:t>ideas</a:t>
                      </a:r>
                    </a:p>
                    <a:p>
                      <a:pPr marL="112713" indent="-112713">
                        <a:buFont typeface="Arial" panose="020B0604020202020204" pitchFamily="34" charset="0"/>
                        <a:buChar char="•"/>
                      </a:pPr>
                      <a:r>
                        <a:rPr lang="en-US" sz="900" dirty="0" smtClean="0"/>
                        <a:t>events</a:t>
                      </a:r>
                    </a:p>
                    <a:p>
                      <a:pPr marL="112713" indent="-112713">
                        <a:buFont typeface="Arial" panose="020B0604020202020204" pitchFamily="34" charset="0"/>
                        <a:buChar char="•"/>
                      </a:pPr>
                      <a:r>
                        <a:rPr lang="en-US" sz="900" dirty="0" smtClean="0"/>
                        <a:t>pieces of information</a:t>
                      </a:r>
                    </a:p>
                    <a:p>
                      <a:pPr marL="112713" indent="-112713">
                        <a:buFont typeface="Arial" panose="020B0604020202020204" pitchFamily="34" charset="0"/>
                        <a:buChar char="•"/>
                      </a:pPr>
                      <a:r>
                        <a:rPr lang="en-US" sz="900" dirty="0" smtClean="0"/>
                        <a:t>text</a:t>
                      </a:r>
                    </a:p>
                    <a:p>
                      <a:pPr marL="112713" indent="-112713">
                        <a:buFont typeface="Arial" panose="020B0604020202020204" pitchFamily="34" charset="0"/>
                        <a:buChar char="•"/>
                      </a:pPr>
                      <a:r>
                        <a:rPr lang="en-US" sz="900" dirty="0" smtClean="0"/>
                        <a:t>connections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detalles </a:t>
                      </a: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relevante</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irrelevante</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Individuales-individuos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ideas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eventos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piezas con información/informativas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texto</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conexiones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154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which they name a topic, supply some facts about the topic, and provide some sense of closure.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relationship to writing how the Background Knowledge and Hook helps readers learn more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explain what the Background Knowledge or Hook sentence(s) tell about the Main Topic,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write or list  previously discussed </a:t>
                      </a:r>
                      <a:r>
                        <a:rPr lang="en-US" sz="1000" baseline="0" dirty="0" smtClean="0"/>
                        <a:t>Key Details (facts) that were in the Background Knowledge sentences or the Hook Sentence.</a:t>
                      </a:r>
                    </a:p>
                    <a:p>
                      <a:pPr marL="285750" indent="-285750">
                        <a:buFont typeface="Wingdings" panose="05000000000000000000" pitchFamily="2" charset="2"/>
                        <a:buChar char="q"/>
                      </a:pPr>
                      <a:r>
                        <a:rPr lang="en-US" sz="1000" dirty="0" smtClean="0"/>
                        <a:t>write to show which</a:t>
                      </a:r>
                      <a:r>
                        <a:rPr lang="en-US" sz="1000" baseline="0" dirty="0" smtClean="0"/>
                        <a:t> Key Details (facts) tell more about the Background Knowledge or the Hook (i.e., “A/Some facts reader’s can learn are ______.”  ).</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900" dirty="0" smtClean="0"/>
                        <a:t>topic</a:t>
                      </a:r>
                    </a:p>
                    <a:p>
                      <a:pPr marL="112713" indent="-112713">
                        <a:buFont typeface="Arial" panose="020B0604020202020204" pitchFamily="34" charset="0"/>
                        <a:buChar char="•"/>
                      </a:pPr>
                      <a:r>
                        <a:rPr lang="en-US" sz="900" dirty="0" smtClean="0"/>
                        <a:t>facts</a:t>
                      </a:r>
                    </a:p>
                    <a:p>
                      <a:pPr marL="112713" indent="-112713">
                        <a:buFont typeface="Arial" panose="020B0604020202020204" pitchFamily="34" charset="0"/>
                        <a:buChar char="•"/>
                      </a:pPr>
                      <a:r>
                        <a:rPr lang="en-US" sz="900" dirty="0" smtClean="0"/>
                        <a:t>name</a:t>
                      </a:r>
                    </a:p>
                    <a:p>
                      <a:pPr marL="112713" indent="-112713">
                        <a:buFont typeface="Arial" panose="020B0604020202020204" pitchFamily="34" charset="0"/>
                        <a:buChar char="•"/>
                      </a:pPr>
                      <a:r>
                        <a:rPr lang="en-US" sz="900" dirty="0" smtClean="0"/>
                        <a:t>connected</a:t>
                      </a:r>
                    </a:p>
                    <a:p>
                      <a:pPr marL="0" indent="0">
                        <a:buFont typeface="Arial" panose="020B0604020202020204" pitchFamily="34" charset="0"/>
                        <a:buNone/>
                      </a:pP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tópico</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conectados</a:t>
                      </a:r>
                    </a:p>
                    <a:p>
                      <a:pPr marL="285750" indent="-2857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1688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questions to help determine or clarify the meaning of words and phrases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words that describe and define the topic</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answering and asking questions about unknown words in a text related to the Main Topic,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000" b="0" i="1"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Wingdings" panose="05000000000000000000" pitchFamily="2" charset="2"/>
                        <a:buChar char="q"/>
                      </a:pPr>
                      <a:r>
                        <a:rPr lang="en-US" sz="1000" dirty="0" smtClean="0"/>
                        <a:t>ask about words they don’t know.</a:t>
                      </a:r>
                    </a:p>
                    <a:p>
                      <a:pPr marL="285750" indent="-285750">
                        <a:buFont typeface="Wingdings" panose="05000000000000000000" pitchFamily="2" charset="2"/>
                        <a:buChar char="q"/>
                      </a:pPr>
                      <a:r>
                        <a:rPr lang="en-US" sz="1000" baseline="0" dirty="0" smtClean="0"/>
                        <a:t>answer leading questions to help them predict what a word may mean within context.</a:t>
                      </a:r>
                    </a:p>
                    <a:p>
                      <a:pPr marL="285750" indent="-285750">
                        <a:buFont typeface="Wingdings" panose="05000000000000000000" pitchFamily="2" charset="2"/>
                        <a:buChar char="q"/>
                      </a:pPr>
                      <a:r>
                        <a:rPr lang="en-US" sz="1000" baseline="0" dirty="0" smtClean="0"/>
                        <a:t>use context clues to determine meaning with much support.</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words</a:t>
                      </a:r>
                    </a:p>
                    <a:p>
                      <a:pPr marL="171450" indent="-171450">
                        <a:buFont typeface="Arial" panose="020B0604020202020204" pitchFamily="34" charset="0"/>
                        <a:buChar char="•"/>
                      </a:pPr>
                      <a:r>
                        <a:rPr lang="en-US" sz="900" dirty="0" smtClean="0"/>
                        <a:t>phrases</a:t>
                      </a:r>
                    </a:p>
                    <a:p>
                      <a:pPr marL="171450" indent="-171450">
                        <a:buFont typeface="Arial" panose="020B0604020202020204" pitchFamily="34" charset="0"/>
                        <a:buChar char="•"/>
                      </a:pPr>
                      <a:r>
                        <a:rPr lang="en-US" sz="900" dirty="0" smtClean="0"/>
                        <a:t>clarify</a:t>
                      </a:r>
                    </a:p>
                    <a:p>
                      <a:pPr marL="171450" indent="-171450">
                        <a:buFont typeface="Arial" panose="020B0604020202020204" pitchFamily="34" charset="0"/>
                        <a:buChar char="•"/>
                      </a:pPr>
                      <a:r>
                        <a:rPr lang="en-US" sz="900" dirty="0" smtClean="0"/>
                        <a:t>questions</a:t>
                      </a:r>
                    </a:p>
                    <a:p>
                      <a:pPr marL="171450" indent="-171450">
                        <a:buFont typeface="Arial" panose="020B0604020202020204" pitchFamily="34" charset="0"/>
                        <a:buChar char="•"/>
                      </a:pPr>
                      <a:r>
                        <a:rPr lang="en-US" sz="900" dirty="0" smtClean="0"/>
                        <a:t>ask</a:t>
                      </a:r>
                    </a:p>
                    <a:p>
                      <a:pPr marL="171450" indent="-171450">
                        <a:buFont typeface="Arial" panose="020B0604020202020204" pitchFamily="34" charset="0"/>
                        <a:buChar char="•"/>
                      </a:pPr>
                      <a:r>
                        <a:rPr lang="en-US" sz="900" dirty="0" smtClean="0"/>
                        <a:t>answer</a:t>
                      </a:r>
                    </a:p>
                    <a:p>
                      <a:pPr marL="171450" indent="-171450">
                        <a:buFont typeface="Arial" panose="020B0604020202020204" pitchFamily="34" charset="0"/>
                        <a:buChar char="•"/>
                      </a:pPr>
                      <a:r>
                        <a:rPr lang="en-US" sz="900" dirty="0" smtClean="0"/>
                        <a:t>determine</a:t>
                      </a:r>
                    </a:p>
                    <a:p>
                      <a:pPr marL="171450" indent="-171450">
                        <a:buFont typeface="Arial" panose="020B0604020202020204" pitchFamily="34" charset="0"/>
                        <a:buChar char="•"/>
                      </a:pPr>
                      <a:r>
                        <a:rPr lang="en-US" sz="900" dirty="0" smtClean="0"/>
                        <a:t>meaning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contexto</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frases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clarificar/aclarar</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determinar</a:t>
                      </a:r>
                    </a:p>
                    <a:p>
                      <a:pPr marL="285750" indent="-2857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500" b="1" dirty="0" smtClean="0"/>
                        <a:t>In 1</a:t>
                      </a:r>
                      <a:r>
                        <a:rPr lang="en-US" sz="1500" b="1" baseline="30000" dirty="0" smtClean="0"/>
                        <a:t>st</a:t>
                      </a:r>
                      <a:r>
                        <a:rPr lang="en-US" sz="1500" b="1" dirty="0" smtClean="0"/>
                        <a:t> grade students should be able to..</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31664">
                <a:tc gridSpan="2">
                  <a:txBody>
                    <a:bodyPr/>
                    <a:lstStyle/>
                    <a:p>
                      <a:pPr marL="171450" indent="-171450">
                        <a:buFont typeface="Arial" panose="020B0604020202020204" pitchFamily="34" charset="0"/>
                        <a:buChar char="•"/>
                      </a:pPr>
                      <a:r>
                        <a:rPr lang="en-US" sz="900" b="0" dirty="0" smtClean="0">
                          <a:solidFill>
                            <a:schemeClr val="tx1"/>
                          </a:solidFill>
                        </a:rPr>
                        <a:t>Definition and Description Chart </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indent="-171450">
                        <a:buFont typeface="Arial" panose="020B0604020202020204" pitchFamily="34" charset="0"/>
                        <a:buChar char="•"/>
                      </a:pPr>
                      <a:r>
                        <a:rPr lang="en-US" sz="900" baseline="0" dirty="0" smtClean="0"/>
                        <a:t>identify Topic Tally words that describe (adjectives).</a:t>
                      </a:r>
                    </a:p>
                    <a:p>
                      <a:pPr marL="171450" indent="-171450">
                        <a:buFont typeface="Arial" panose="020B0604020202020204" pitchFamily="34" charset="0"/>
                        <a:buChar char="•"/>
                      </a:pPr>
                      <a:r>
                        <a:rPr lang="en-US" sz="900" baseline="0" dirty="0" smtClean="0"/>
                        <a:t>identify the definition of the Topic Tally words (know what definition means).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US" sz="9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67907">
                <a:tc gridSpan="2">
                  <a:txBody>
                    <a:bodyPr/>
                    <a:lstStyle/>
                    <a:p>
                      <a:pPr marL="171450" indent="-171450">
                        <a:buFont typeface="Arial" panose="020B0604020202020204" pitchFamily="34" charset="0"/>
                        <a:buChar char="•"/>
                      </a:pPr>
                      <a:r>
                        <a:rPr lang="en-US" sz="900" b="0" dirty="0" smtClean="0">
                          <a:solidFill>
                            <a:schemeClr val="tx1"/>
                          </a:solidFill>
                        </a:rPr>
                        <a:t>Grabbing the Reader’s Attention</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listen as the teacher explains the purpose of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or retell what the Hook says after it has been pointed out by the teacher.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some words show excitement (recognize the exclamation mark).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4771">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tell how the Background Knowledge gives the reader more information about the Main Topic and the Hook grabs the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32193">
                <a:tc gridSpan="6">
                  <a:txBody>
                    <a:bodyPr/>
                    <a:lstStyle/>
                    <a:p>
                      <a:r>
                        <a:rPr lang="en-US" sz="900" b="1" dirty="0" smtClean="0"/>
                        <a:t>From</a:t>
                      </a:r>
                      <a:r>
                        <a:rPr lang="en-US" sz="900" b="1" baseline="0" dirty="0" smtClean="0"/>
                        <a:t> the Field…This </a:t>
                      </a:r>
                      <a:r>
                        <a:rPr lang="en-US" sz="900" baseline="0" dirty="0" smtClean="0"/>
                        <a:t>lesson is very teacher directed and is introduced later in the year.  In K-1, what students already know (from the K/N chart) is usually found in the Background Knowledge. The new information (from the K/N chart) often confirms the Main Idea found in the Topic Sentence.</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5" name="Slide Number Placeholder 4"/>
          <p:cNvSpPr>
            <a:spLocks noGrp="1"/>
          </p:cNvSpPr>
          <p:nvPr>
            <p:ph type="sldNum" sz="quarter" idx="12"/>
          </p:nvPr>
        </p:nvSpPr>
        <p:spPr>
          <a:xfrm>
            <a:off x="5877490" y="9522883"/>
            <a:ext cx="1748790" cy="535517"/>
          </a:xfrm>
        </p:spPr>
        <p:txBody>
          <a:bodyPr/>
          <a:lstStyle/>
          <a:p>
            <a:fld id="{CBAC3556-5FAF-4CEF-BDF2-3BC833A9967C}" type="slidenum">
              <a:rPr lang="en-US" smtClean="0"/>
              <a:t>13</a:t>
            </a:fld>
            <a:endParaRPr lang="en-US" dirty="0"/>
          </a:p>
        </p:txBody>
      </p:sp>
    </p:spTree>
    <p:extLst>
      <p:ext uri="{BB962C8B-B14F-4D97-AF65-F5344CB8AC3E}">
        <p14:creationId xmlns:p14="http://schemas.microsoft.com/office/powerpoint/2010/main" val="293253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1223529418"/>
              </p:ext>
            </p:extLst>
          </p:nvPr>
        </p:nvGraphicFramePr>
        <p:xfrm>
          <a:off x="129275" y="1312105"/>
          <a:ext cx="7556767" cy="8184801"/>
        </p:xfrm>
        <a:graphic>
          <a:graphicData uri="http://schemas.openxmlformats.org/drawingml/2006/table">
            <a:tbl>
              <a:tblPr firstRow="1" bandRow="1">
                <a:noFill/>
              </a:tblPr>
              <a:tblGrid>
                <a:gridCol w="464102"/>
                <a:gridCol w="2743706"/>
                <a:gridCol w="227083"/>
                <a:gridCol w="513317"/>
                <a:gridCol w="1515599"/>
                <a:gridCol w="1046480"/>
                <a:gridCol w="1046480"/>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Topic of the student’s draft?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Select (write or edit) a text with a weak introduction that needs revision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Preparing to Revise the </a:t>
                      </a:r>
                    </a:p>
                    <a:p>
                      <a:pPr marL="0" marR="0" lvl="0" indent="0" algn="l" rtl="0">
                        <a:spcBef>
                          <a:spcPts val="0"/>
                        </a:spcBef>
                        <a:buSzPct val="25000"/>
                        <a:buNone/>
                      </a:pPr>
                      <a:r>
                        <a:rPr lang="en-US" sz="1300" b="1" u="none" strike="noStrike" cap="none" baseline="0" dirty="0" smtClean="0"/>
                        <a:t>Introduction:   Lesson 3-1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RI.1, W.2a</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6">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was the topic sentence/main idea in the text _____? What is the purpose of a topic sentence?”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bridge in the text _____?  What is the purpose of the bridge?”</a:t>
                      </a:r>
                    </a:p>
                    <a:p>
                      <a:pPr marL="115888" marR="0" lvl="0" indent="0">
                        <a:spcBef>
                          <a:spcPts val="0"/>
                        </a:spcBef>
                        <a:spcAft>
                          <a:spcPts val="0"/>
                        </a:spcAft>
                        <a:buFont typeface="Symbol"/>
                        <a:buNone/>
                      </a:pPr>
                      <a:r>
                        <a:rPr lang="en-US" sz="1100" kern="1200" dirty="0" smtClean="0">
                          <a:solidFill>
                            <a:schemeClr val="tx1"/>
                          </a:solidFill>
                          <a:effectLst/>
                          <a:latin typeface="+mn-lt"/>
                          <a:ea typeface="+mn-ea"/>
                          <a:cs typeface="+mn-cs"/>
                        </a:rPr>
                        <a:t>“ Thinking back to the work we’ve done so far, we learned about topics, topic sentences and main ideas, and bridges with  hooks.  These make up the parts of a good introduction.” </a:t>
                      </a:r>
                      <a:endParaRPr lang="en-US" sz="1500" dirty="0" smtClean="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8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A draft means the writing piece is not yet complete.  In this draft, the introduction is not yet finished.”</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r>
                        <a:rPr lang="en-US" sz="1000" dirty="0" smtClean="0"/>
                        <a:t>  </a:t>
                      </a:r>
                      <a:r>
                        <a:rPr lang="en-US" sz="1000" b="1" dirty="0" smtClean="0"/>
                        <a:t>Know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000" b="1" dirty="0" smtClean="0"/>
                        <a:t>New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1177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60325">
                        <a:buFont typeface="Arial" panose="020B0604020202020204" pitchFamily="34" charset="0"/>
                        <a:buChar char="•"/>
                      </a:pPr>
                      <a:r>
                        <a:rPr lang="en-US" sz="1000" dirty="0" smtClean="0"/>
                        <a:t>  hot</a:t>
                      </a:r>
                    </a:p>
                    <a:p>
                      <a:pPr marL="171450" indent="-60325">
                        <a:buFont typeface="Arial" panose="020B0604020202020204" pitchFamily="34" charset="0"/>
                        <a:buChar char="•"/>
                      </a:pPr>
                      <a:r>
                        <a:rPr lang="en-US" sz="1000" baseline="0" dirty="0" smtClean="0"/>
                        <a:t>  lava</a:t>
                      </a:r>
                    </a:p>
                    <a:p>
                      <a:pPr marL="171450" indent="-60325">
                        <a:buFont typeface="Arial" panose="020B0604020202020204" pitchFamily="34" charset="0"/>
                        <a:buChar char="•"/>
                      </a:pPr>
                      <a:r>
                        <a:rPr lang="en-US" sz="1000" baseline="0" dirty="0" smtClean="0"/>
                        <a:t>  scary</a:t>
                      </a:r>
                    </a:p>
                    <a:p>
                      <a:pPr marL="171450" indent="-60325">
                        <a:buFont typeface="Arial" panose="020B0604020202020204" pitchFamily="34" charset="0"/>
                        <a:buChar char="•"/>
                      </a:pPr>
                      <a:r>
                        <a:rPr lang="en-US" sz="1000" baseline="0" dirty="0" smtClean="0"/>
                        <a:t>  not safe</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11125">
                        <a:buFont typeface="Arial" panose="020B0604020202020204" pitchFamily="34" charset="0"/>
                        <a:buChar char="•"/>
                      </a:pPr>
                      <a:r>
                        <a:rPr lang="en-US" sz="1000" dirty="0" smtClean="0"/>
                        <a:t>scientists</a:t>
                      </a:r>
                      <a:r>
                        <a:rPr lang="en-US" sz="1000" baseline="0" dirty="0" smtClean="0"/>
                        <a:t> use data</a:t>
                      </a:r>
                    </a:p>
                    <a:p>
                      <a:pPr marL="171450" indent="-111125">
                        <a:buFont typeface="Arial" panose="020B0604020202020204" pitchFamily="34" charset="0"/>
                        <a:buChar char="•"/>
                      </a:pPr>
                      <a:r>
                        <a:rPr lang="en-US" sz="1000" baseline="0" dirty="0" smtClean="0"/>
                        <a:t>they track changes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268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Start /Complete  Lesson 1 – Part 1 #1-4, from the READ section: </a:t>
                      </a:r>
                      <a:r>
                        <a:rPr kumimoji="0" lang="en-US" sz="1200" b="1" i="0" u="sng"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Let’s look at our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again.  Are any of the words referring to  the same thing?   Are there other words from the text that mean the same thing as the Tally Topic words?  Can we add them to the Topic Tally words?”</a:t>
                      </a:r>
                    </a:p>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Revisit:</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Explain that because some words are referring to the same thing they can be  grouped together.  Group the words and recount the tallies.  </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“When we grouped the words did the Topic change?  Why or Why not?”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1030986">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800" dirty="0" smtClean="0"/>
                        <a:t>   </a:t>
                      </a:r>
                      <a:r>
                        <a:rPr lang="en-US" sz="1000" dirty="0" smtClean="0"/>
                        <a:t>Colima </a:t>
                      </a:r>
                      <a:r>
                        <a:rPr lang="en-US" sz="1000" b="1" dirty="0" smtClean="0"/>
                        <a:t>IIII  + </a:t>
                      </a:r>
                      <a:r>
                        <a:rPr lang="en-US" sz="1000" b="0" dirty="0" smtClean="0"/>
                        <a:t>Volcano </a:t>
                      </a:r>
                      <a:r>
                        <a:rPr lang="en-US" sz="1000" b="1" dirty="0" smtClean="0"/>
                        <a:t>III + </a:t>
                      </a:r>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21790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9706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61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2314" y="115416"/>
            <a:ext cx="2873728" cy="88770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Preparing to Revise</a:t>
            </a:r>
          </a:p>
          <a:p>
            <a:pPr lvl="0" algn="ctr">
              <a:buSzPct val="25000"/>
            </a:pPr>
            <a:r>
              <a:rPr lang="en-US" sz="17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700" b="1" dirty="0">
                <a:solidFill>
                  <a:srgbClr val="C00000"/>
                </a:solidFill>
                <a:effectLst>
                  <a:outerShdw blurRad="38100" dist="38100" dir="2700000" algn="tl">
                    <a:srgbClr val="000000">
                      <a:alpha val="43137"/>
                    </a:srgbClr>
                  </a:outerShdw>
                </a:effectLst>
              </a:rPr>
              <a:t>Lesson 3 -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TO REVISE</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484505" y="6522873"/>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27909" y="1199037"/>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04314" y="7690925"/>
            <a:ext cx="306995" cy="65294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14</a:t>
            </a:fld>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pic>
        <p:nvPicPr>
          <p:cNvPr id="1026"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304350" y="4214604"/>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6189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2889671"/>
              </p:ext>
            </p:extLst>
          </p:nvPr>
        </p:nvGraphicFramePr>
        <p:xfrm>
          <a:off x="200419" y="258179"/>
          <a:ext cx="7390357" cy="7605661"/>
        </p:xfrm>
        <a:graphic>
          <a:graphicData uri="http://schemas.openxmlformats.org/drawingml/2006/table">
            <a:tbl>
              <a:tblPr firstRow="1" bandRow="1">
                <a:tableStyleId>{5C22544A-7EE6-4342-B048-85BDC9FD1C3A}</a:tableStyleId>
              </a:tblPr>
              <a:tblGrid>
                <a:gridCol w="2054269"/>
                <a:gridCol w="1503123"/>
                <a:gridCol w="137786"/>
                <a:gridCol w="1599027"/>
                <a:gridCol w="1048076"/>
                <a:gridCol w="1048076"/>
              </a:tblGrid>
              <a:tr h="1264921">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Preparing to Revise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1</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identify the topic of a text (introducing draft)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 W.2a</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Ask and answer questions about key details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identify the main topic and introduce the idea of a writing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asking and answering questions to Identify the Main Topic of a text, students need to be able to use Key Details to</a:t>
                      </a:r>
                      <a:r>
                        <a:rPr kumimoji="0" lang="en-US" sz="1050" b="0" i="1"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dirty="0" smtClean="0"/>
                    </a:p>
                    <a:p>
                      <a:pPr marL="285750" indent="-285750">
                        <a:buFont typeface="Wingdings" panose="05000000000000000000" pitchFamily="2" charset="2"/>
                        <a:buChar char="q"/>
                      </a:pPr>
                      <a:r>
                        <a:rPr lang="en-US" sz="1000" dirty="0" smtClean="0"/>
                        <a:t>understand that a draft is “practice” writing.</a:t>
                      </a:r>
                    </a:p>
                    <a:p>
                      <a:pPr marL="285750" indent="-285750">
                        <a:buFont typeface="Wingdings" panose="05000000000000000000" pitchFamily="2" charset="2"/>
                        <a:buChar char="q"/>
                      </a:pPr>
                      <a:r>
                        <a:rPr lang="en-US" sz="1000" dirty="0" smtClean="0"/>
                        <a:t>ask a question about the Main Topic.</a:t>
                      </a:r>
                    </a:p>
                    <a:p>
                      <a:pPr marL="285750" indent="-285750">
                        <a:buFont typeface="Wingdings" panose="05000000000000000000" pitchFamily="2" charset="2"/>
                        <a:buChar char="q"/>
                      </a:pPr>
                      <a:r>
                        <a:rPr lang="en-US" sz="1000" dirty="0" smtClean="0"/>
                        <a:t>answer who and what</a:t>
                      </a:r>
                      <a:r>
                        <a:rPr lang="en-US" sz="1000" baseline="0" dirty="0" smtClean="0"/>
                        <a:t> </a:t>
                      </a:r>
                      <a:r>
                        <a:rPr lang="en-US" sz="1000" dirty="0" smtClean="0"/>
                        <a:t> questions about the Main Topic,</a:t>
                      </a:r>
                      <a:r>
                        <a:rPr lang="en-US" sz="1000" baseline="0" dirty="0" smtClean="0"/>
                        <a:t> </a:t>
                      </a:r>
                      <a:r>
                        <a:rPr lang="en-US" sz="1000" dirty="0" smtClean="0"/>
                        <a:t>responding in clear focused fact statements.</a:t>
                      </a:r>
                    </a:p>
                    <a:p>
                      <a:pPr marL="285750" indent="-285750">
                        <a:buFont typeface="Wingdings" panose="05000000000000000000" pitchFamily="2" charset="2"/>
                        <a:buChar char="q"/>
                      </a:pPr>
                      <a:r>
                        <a:rPr lang="en-US" sz="1000" dirty="0" smtClean="0"/>
                        <a:t>identify</a:t>
                      </a:r>
                      <a:r>
                        <a:rPr lang="en-US" sz="1000" baseline="0" dirty="0" smtClean="0"/>
                        <a:t> K</a:t>
                      </a:r>
                      <a:r>
                        <a:rPr lang="en-US" sz="1000" dirty="0" smtClean="0"/>
                        <a:t>ey Details that help identify the Main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112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key details</a:t>
                      </a:r>
                    </a:p>
                    <a:p>
                      <a:pPr marL="112713" indent="-112713">
                        <a:buFont typeface="Arial" panose="020B0604020202020204" pitchFamily="34" charset="0"/>
                        <a:buChar char="•"/>
                      </a:pPr>
                      <a:r>
                        <a:rPr lang="en-US" sz="1000" dirty="0" smtClean="0"/>
                        <a:t>question</a:t>
                      </a:r>
                    </a:p>
                    <a:p>
                      <a:pPr marL="112713" indent="-112713">
                        <a:buFont typeface="Arial" panose="020B0604020202020204" pitchFamily="34" charset="0"/>
                        <a:buChar char="•"/>
                      </a:pPr>
                      <a:r>
                        <a:rPr lang="en-US" sz="1000" dirty="0" smtClean="0"/>
                        <a:t>draft</a:t>
                      </a:r>
                    </a:p>
                    <a:p>
                      <a:pPr marL="112713" indent="-112713">
                        <a:buFont typeface="Arial" panose="020B0604020202020204" pitchFamily="34" charset="0"/>
                        <a:buChar char="•"/>
                      </a:pPr>
                      <a:r>
                        <a:rPr lang="en-US" sz="1000" dirty="0" smtClean="0"/>
                        <a:t>main topic</a:t>
                      </a:r>
                    </a:p>
                    <a:p>
                      <a:pPr marL="112713" indent="-112713">
                        <a:buFont typeface="Arial" panose="020B0604020202020204" pitchFamily="34" charset="0"/>
                        <a:buChar char="•"/>
                      </a:pPr>
                      <a:r>
                        <a:rPr lang="en-US" sz="1000" dirty="0" smtClean="0"/>
                        <a:t>ask</a:t>
                      </a:r>
                    </a:p>
                    <a:p>
                      <a:pPr marL="112713" indent="-112713">
                        <a:buFont typeface="Arial" panose="020B0604020202020204" pitchFamily="34" charset="0"/>
                        <a:buChar char="•"/>
                      </a:pPr>
                      <a:r>
                        <a:rPr lang="en-US" sz="1000" dirty="0" smtClean="0"/>
                        <a:t>answer</a:t>
                      </a:r>
                    </a:p>
                    <a:p>
                      <a:pPr marL="112713" indent="-112713">
                        <a:buFont typeface="Arial" panose="020B0604020202020204" pitchFamily="34" charset="0"/>
                        <a:buChar char="•"/>
                      </a:pPr>
                      <a:r>
                        <a:rPr lang="en-US" sz="1000" dirty="0" smtClean="0"/>
                        <a:t>questions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8275" indent="-168275">
                        <a:buFont typeface="Arial" panose="020B0604020202020204" pitchFamily="34" charset="0"/>
                        <a:buChar cha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_ detalles </a:t>
                      </a:r>
                    </a:p>
                    <a:p>
                      <a:pPr marL="285750" indent="-285750">
                        <a:buFont typeface="Arial" panose="020B0604020202020204" pitchFamily="34" charset="0"/>
                        <a:buChar cha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154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informative/explanatory texts in which they </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name a topic,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supply some facts about the topic, and provide some sense of closure.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can identify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Main Topic of a text, students need to be able to…</a:t>
                      </a: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know they are reading a writer’s draft.</a:t>
                      </a:r>
                    </a:p>
                    <a:p>
                      <a:pPr marL="285750" indent="-285750">
                        <a:buFont typeface="Wingdings" panose="05000000000000000000" pitchFamily="2" charset="2"/>
                        <a:buChar char="q"/>
                      </a:pPr>
                      <a:r>
                        <a:rPr lang="en-US" sz="1000" dirty="0" smtClean="0"/>
                        <a:t>write </a:t>
                      </a:r>
                      <a:r>
                        <a:rPr lang="en-US" sz="1000" baseline="0" dirty="0" smtClean="0"/>
                        <a:t>Key Details (facts)that previously helped them identify the Main Topic.</a:t>
                      </a:r>
                    </a:p>
                    <a:p>
                      <a:pPr marL="285750" indent="-285750">
                        <a:buFont typeface="Wingdings" panose="05000000000000000000" pitchFamily="2" charset="2"/>
                        <a:buChar char="q"/>
                      </a:pPr>
                      <a:r>
                        <a:rPr lang="en-US" sz="1000" baseline="0" dirty="0" smtClean="0"/>
                        <a:t>name the Main Topic of the draft in a complete sentence.</a:t>
                      </a:r>
                    </a:p>
                    <a:p>
                      <a:pPr marL="0" indent="0">
                        <a:buFont typeface="Wingdings" panose="05000000000000000000" pitchFamily="2" charset="2"/>
                        <a:buNone/>
                      </a:pP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1000" dirty="0" smtClean="0"/>
                        <a:t>topic</a:t>
                      </a:r>
                    </a:p>
                    <a:p>
                      <a:pPr marL="112713" indent="-112713">
                        <a:buFont typeface="Arial" panose="020B0604020202020204" pitchFamily="34" charset="0"/>
                        <a:buChar char="•"/>
                      </a:pPr>
                      <a:r>
                        <a:rPr lang="en-US" sz="1000" dirty="0" smtClean="0"/>
                        <a:t>facts</a:t>
                      </a:r>
                    </a:p>
                    <a:p>
                      <a:pPr marL="112713" indent="-112713">
                        <a:buFont typeface="Arial" panose="020B0604020202020204" pitchFamily="34" charset="0"/>
                        <a:buChar char="•"/>
                      </a:pPr>
                      <a:r>
                        <a:rPr lang="en-US" sz="1000" dirty="0" smtClean="0"/>
                        <a:t>draft</a:t>
                      </a:r>
                    </a:p>
                    <a:p>
                      <a:pPr marL="0" indent="0">
                        <a:buFont typeface="Arial" panose="020B0604020202020204" pitchFamily="34" charset="0"/>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tópico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2168">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sz="1500" b="1" dirty="0" smtClean="0"/>
                        <a:t>In </a:t>
                      </a:r>
                      <a:r>
                        <a:rPr lang="en-US" sz="1500" b="1" dirty="0" smtClean="0">
                          <a:solidFill>
                            <a:srgbClr val="C00000"/>
                          </a:solidFill>
                        </a:rPr>
                        <a:t>1</a:t>
                      </a:r>
                      <a:r>
                        <a:rPr lang="en-US" sz="1500" b="1" baseline="30000" dirty="0" smtClean="0">
                          <a:solidFill>
                            <a:srgbClr val="C00000"/>
                          </a:solidFill>
                        </a:rPr>
                        <a:t>st</a:t>
                      </a:r>
                      <a:r>
                        <a:rPr lang="en-US" sz="1500" b="1" dirty="0" smtClean="0">
                          <a:solidFill>
                            <a:srgbClr val="C00000"/>
                          </a:solidFill>
                        </a:rPr>
                        <a:t> </a:t>
                      </a:r>
                      <a:r>
                        <a:rPr lang="en-US" sz="1500" b="1" baseline="0" dirty="0" smtClean="0"/>
                        <a:t> </a:t>
                      </a:r>
                      <a:r>
                        <a:rPr lang="en-US" sz="1500" b="1" dirty="0" smtClean="0"/>
                        <a:t>grade students should be able to..</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79435">
                <a:tc gridSpan="3">
                  <a:txBody>
                    <a:bodyPr/>
                    <a:lstStyle/>
                    <a:p>
                      <a:pPr marL="171450" indent="-171450">
                        <a:buFont typeface="Arial" panose="020B0604020202020204" pitchFamily="34" charset="0"/>
                        <a:buChar char="•"/>
                      </a:pPr>
                      <a:r>
                        <a:rPr lang="en-US" sz="1000" b="0" dirty="0" smtClean="0">
                          <a:solidFill>
                            <a:schemeClr val="tx1"/>
                          </a:solidFill>
                        </a:rPr>
                        <a:t>What I Know and What is New (2 column chart)</a:t>
                      </a: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know about the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have learned new about the topic after reading the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035695">
                <a:tc gridSpan="3">
                  <a:txBody>
                    <a:bodyPr/>
                    <a:lstStyle/>
                    <a:p>
                      <a:pPr marL="171450" indent="-171450">
                        <a:buFont typeface="Arial" panose="020B0604020202020204" pitchFamily="34" charset="0"/>
                        <a:buChar char="•"/>
                      </a:pPr>
                      <a:r>
                        <a:rPr lang="en-US" sz="1000" b="0" dirty="0" smtClean="0">
                          <a:solidFill>
                            <a:schemeClr val="tx1"/>
                          </a:solidFill>
                        </a:rPr>
                        <a:t>Topic Tally Chart (Grouping Words</a:t>
                      </a:r>
                      <a:r>
                        <a:rPr lang="en-US" sz="1000" b="0" baseline="0" dirty="0" smtClean="0">
                          <a:solidFill>
                            <a:schemeClr val="tx1"/>
                          </a:solidFill>
                        </a:rPr>
                        <a:t> by Meaning)</a:t>
                      </a: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what again and again words are.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and add words that refer to previously recorded Topic  Tally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group words that refer to the same thing.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(tally) which words are referred to most often.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name the Main Topic based on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name Main Topic, Key Details from the K/N chart.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96240">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the name of the Main Topic by word and eventually in a sentence.  The Main Topic of ____ is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34655">
                <a:tc gridSpan="6">
                  <a:txBody>
                    <a:bodyPr/>
                    <a:lstStyle/>
                    <a:p>
                      <a:r>
                        <a:rPr lang="en-US" sz="1100" b="1" dirty="0" smtClean="0"/>
                        <a:t>From</a:t>
                      </a:r>
                      <a:r>
                        <a:rPr lang="en-US" sz="1100" b="1" baseline="0" dirty="0" smtClean="0"/>
                        <a:t> the Field</a:t>
                      </a:r>
                      <a:r>
                        <a:rPr lang="en-US" sz="1100" baseline="0" dirty="0" smtClean="0"/>
                        <a:t>…Students should be solid on the READ lessons of TBEAR before introducing the Write to Revise lessons.</a:t>
                      </a:r>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15</a:t>
            </a:fld>
            <a:endParaRPr lang="en-US" dirty="0"/>
          </a:p>
        </p:txBody>
      </p:sp>
    </p:spTree>
    <p:extLst>
      <p:ext uri="{BB962C8B-B14F-4D97-AF65-F5344CB8AC3E}">
        <p14:creationId xmlns:p14="http://schemas.microsoft.com/office/powerpoint/2010/main" val="40099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695" y="131096"/>
            <a:ext cx="2873728" cy="62609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Revise the Topic Sentence Lesson 3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87593" y="400433"/>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4078857116"/>
              </p:ext>
            </p:extLst>
          </p:nvPr>
        </p:nvGraphicFramePr>
        <p:xfrm>
          <a:off x="114107" y="766281"/>
          <a:ext cx="7556768" cy="9195065"/>
        </p:xfrm>
        <a:graphic>
          <a:graphicData uri="http://schemas.openxmlformats.org/drawingml/2006/table">
            <a:tbl>
              <a:tblPr firstRow="1" bandRow="1">
                <a:noFill/>
              </a:tblPr>
              <a:tblGrid>
                <a:gridCol w="464102"/>
                <a:gridCol w="2743706"/>
                <a:gridCol w="227083"/>
                <a:gridCol w="513317"/>
                <a:gridCol w="1222918"/>
                <a:gridCol w="2385642"/>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Topic Sentence to make it clearer? </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4">
                  <a:txBody>
                    <a:bodyPr/>
                    <a:lstStyle/>
                    <a:p>
                      <a:pPr marL="0" marR="0" lvl="0" indent="0" algn="l" rtl="0">
                        <a:spcBef>
                          <a:spcPts val="0"/>
                        </a:spcBef>
                        <a:buSzPct val="25000"/>
                        <a:buNone/>
                      </a:pPr>
                      <a:r>
                        <a:rPr lang="en-US" sz="1300" b="1" u="none" strike="noStrike" cap="none" baseline="0" dirty="0" smtClean="0"/>
                        <a:t>Revising the Topic Sentence in an</a:t>
                      </a:r>
                    </a:p>
                    <a:p>
                      <a:pPr marL="0" marR="0" lvl="0" indent="0" algn="l" rtl="0">
                        <a:spcBef>
                          <a:spcPts val="0"/>
                        </a:spcBef>
                        <a:buSzPct val="25000"/>
                        <a:buNone/>
                      </a:pPr>
                      <a:r>
                        <a:rPr lang="en-US" sz="1300" b="1" u="none" strike="noStrike" cap="none" baseline="0" dirty="0" smtClean="0"/>
                        <a:t>Introduction:   Lesson 3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8">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4">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448">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add, delete or change parts of a Topic Sentence to make it clearer.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a:t>
                      </a:r>
                    </a:p>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Review 3 parts of an Introduction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refer to TBEAR Graphic from previous lesson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know?    Why do we need to know the topic?”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What is Revising?  Revising the Topic Sentence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A draft means the article is not finished.  The student wants to revise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the introduction. Revising means to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add, delete or change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something in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 it is clearer.” </a:t>
                      </a:r>
                      <a:r>
                        <a:rPr lang="en-US" sz="1100" b="0" i="0" dirty="0" smtClean="0">
                          <a:effectLst/>
                          <a:latin typeface="Garamond" panose="02020404030301010803" pitchFamily="18" charset="0"/>
                          <a:hlinkClick r:id="rId6" tooltip="https://www.youtube.com/watch?v=gaaoMO5MdgU&#10;Cmd+Click or tap to follow the link"/>
                        </a:rPr>
                        <a:t>Revision </a:t>
                      </a:r>
                      <a:r>
                        <a:rPr lang="en-US" sz="1100" b="0" i="0" dirty="0" err="1" smtClean="0">
                          <a:effectLst/>
                          <a:latin typeface="Garamond" panose="02020404030301010803" pitchFamily="18" charset="0"/>
                          <a:hlinkClick r:id="rId6" tooltip="https://www.youtube.com/watch?v=gaaoMO5MdgU&#10;Cmd+Click or tap to follow the link"/>
                        </a:rPr>
                        <a:t>UTube</a:t>
                      </a:r>
                      <a:r>
                        <a:rPr lang="en-US" sz="1100" b="0" i="0" dirty="0" smtClean="0">
                          <a:effectLst/>
                          <a:latin typeface="Garamond" panose="02020404030301010803" pitchFamily="18" charset="0"/>
                          <a:hlinkClick r:id="rId6" tooltip="https://www.youtube.com/watch?v=gaaoMO5MdgU&#10;Cmd+Click or tap to follow the link"/>
                        </a:rPr>
                        <a:t> Demo</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Tell the students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and have them highlight it in the text.  </a:t>
                      </a:r>
                      <a:endParaRPr kumimoji="0" lang="en-US" sz="1100" b="1" i="0" u="none" strike="noStrike" kern="1200" cap="none" spc="0" normalizeH="0" baseline="0" noProof="0" dirty="0" smtClean="0">
                        <a:ln>
                          <a:noFill/>
                        </a:ln>
                        <a:solidFill>
                          <a:srgbClr val="0070C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sng" strike="noStrike" kern="1200" cap="none" spc="0" normalizeH="0" baseline="0" noProof="0" dirty="0" smtClean="0">
                          <a:ln>
                            <a:noFill/>
                          </a:ln>
                          <a:solidFill>
                            <a:prstClr val="black"/>
                          </a:solidFill>
                          <a:effectLst/>
                          <a:uLnTx/>
                          <a:uFillTx/>
                          <a:latin typeface="+mn-lt"/>
                          <a:ea typeface="+mn-ea"/>
                          <a:cs typeface="+mn-cs"/>
                        </a:rPr>
                        <a:t>  </a:t>
                      </a: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Reading–Preparing to Revise the Topic Sentence</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the article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 your copy of the text to show how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You can use ideas from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K/N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Chart.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 Topic Sentence should tell what the author wants the readers to know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MOST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 topic.</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Topic Sentence clearer?” (Record the students’ ideas)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Students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Topic Sentence).</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mn-ea"/>
                        <a:cs typeface="+mn-cs"/>
                      </a:endParaRP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Adding, Deleting or Changing the Topic Sentence</a:t>
                      </a: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Examples</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needs more information added.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why scientists are worried.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eruption and volcano.</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There’s not much to take away!</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I’d change some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Show the students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symbols on the Revision Sheet (use an overhead).  Discuss how each symbol is used on the Revision Sheet.</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revising the students Topic Sentence of the  introduction using the Revision Sheet.”  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“Think Alouds.” If desired, use the power point illustration. (must be downloaded as a power point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7"/>
                          <a:rtl val="0"/>
                        </a:rPr>
                        <a:t>Revising a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Revisit:</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Topic Sentence clearer than the one in the student’s first draft?  How do you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17145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9220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a:t>
                      </a: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534764">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  Topic: </a:t>
                      </a: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9739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the revised sentence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22" name="Picture 21"/>
          <p:cNvPicPr>
            <a:picLocks noChangeAspect="1"/>
          </p:cNvPicPr>
          <p:nvPr/>
        </p:nvPicPr>
        <p:blipFill rotWithShape="1">
          <a:blip r:embed="rId8"/>
          <a:srcRect l="23375" t="43778" r="67058" b="37259"/>
          <a:stretch/>
        </p:blipFill>
        <p:spPr>
          <a:xfrm>
            <a:off x="5990436" y="796277"/>
            <a:ext cx="1665986" cy="856830"/>
          </a:xfrm>
          <a:prstGeom prst="rect">
            <a:avLst/>
          </a:prstGeom>
        </p:spPr>
      </p:pic>
      <p:grpSp>
        <p:nvGrpSpPr>
          <p:cNvPr id="18" name="Group 17"/>
          <p:cNvGrpSpPr/>
          <p:nvPr/>
        </p:nvGrpSpPr>
        <p:grpSpPr>
          <a:xfrm rot="20667221">
            <a:off x="307078" y="7840867"/>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16</a:t>
            </a:fld>
            <a:endParaRPr lang="en-US" dirty="0"/>
          </a:p>
        </p:txBody>
      </p:sp>
    </p:spTree>
    <p:extLst>
      <p:ext uri="{BB962C8B-B14F-4D97-AF65-F5344CB8AC3E}">
        <p14:creationId xmlns:p14="http://schemas.microsoft.com/office/powerpoint/2010/main" val="287476478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2745577"/>
              </p:ext>
            </p:extLst>
          </p:nvPr>
        </p:nvGraphicFramePr>
        <p:xfrm>
          <a:off x="147086" y="258180"/>
          <a:ext cx="7586282" cy="8914787"/>
        </p:xfrm>
        <a:graphic>
          <a:graphicData uri="http://schemas.openxmlformats.org/drawingml/2006/table">
            <a:tbl>
              <a:tblPr firstRow="1" bandRow="1">
                <a:tableStyleId>{5C22544A-7EE6-4342-B048-85BDC9FD1C3A}</a:tableStyleId>
              </a:tblPr>
              <a:tblGrid>
                <a:gridCol w="2327612"/>
                <a:gridCol w="1292410"/>
                <a:gridCol w="120226"/>
                <a:gridCol w="1899638"/>
                <a:gridCol w="898902"/>
                <a:gridCol w="1047494"/>
              </a:tblGrid>
              <a:tr h="1264921">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Revise the Topic Sentence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revise a Topic Sentence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RI.2, W.2a</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add, delete or change parts of a Topic Sentence to make it clearer.</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CCSS.ELA-LITERACY.RI.1.2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main topic and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retell key details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help the teacher identify revisions needed in the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In first grade students do not need to know the term “Topic Sentence,” but the teacher should use the term as students assist the teacher in identifying information to add, delete or change to a pre-selected and identified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help the teacher add, delete or change key details in the Topic Sentence they will need to be able to…</a:t>
                      </a:r>
                    </a:p>
                    <a:p>
                      <a:pPr marL="0" indent="0">
                        <a:buFont typeface="Wingdings" panose="05000000000000000000" pitchFamily="2" charset="2"/>
                        <a:buNone/>
                      </a:pPr>
                      <a:endParaRPr lang="en-US" sz="500" baseline="0" dirty="0" smtClean="0"/>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the previously learned Main Topic.</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read along as the teacher reads the Topic Sentence.</a:t>
                      </a:r>
                    </a:p>
                    <a:p>
                      <a:pPr marL="285750" indent="-285750">
                        <a:buFont typeface="Wingdings" panose="05000000000000000000" pitchFamily="2" charset="2"/>
                        <a:buChar char="q"/>
                      </a:pPr>
                      <a:r>
                        <a:rPr lang="en-US" sz="1000" baseline="0" dirty="0" smtClean="0"/>
                        <a:t>answer who, what, when, where (key details-facts) questions about what the author wants the reader to know MOST about a topic, in clear focused statements.</a:t>
                      </a:r>
                    </a:p>
                    <a:p>
                      <a:pPr marL="288925" marR="0" lvl="0" indent="-288925"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learn the words add, delete and change.</a:t>
                      </a:r>
                      <a:endParaRPr lang="en-US" sz="1000" baseline="0" dirty="0" smtClean="0"/>
                    </a:p>
                    <a:p>
                      <a:pPr marL="288925" marR="0" lvl="0" indent="-288925"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obvious errors in the topic sentence (missing the topic word or key details).</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questions  about the topic that will support ideas of what changes should be made to the topic sentence.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5072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key details</a:t>
                      </a:r>
                    </a:p>
                    <a:p>
                      <a:pPr marL="112713" indent="-112713">
                        <a:buFont typeface="Arial" panose="020B0604020202020204" pitchFamily="34" charset="0"/>
                        <a:buChar char="•"/>
                      </a:pPr>
                      <a:r>
                        <a:rPr lang="en-US" sz="1000" dirty="0" smtClean="0"/>
                        <a:t>topic</a:t>
                      </a:r>
                    </a:p>
                    <a:p>
                      <a:pPr marL="112713" indent="-112713">
                        <a:buFont typeface="Arial" panose="020B0604020202020204" pitchFamily="34" charset="0"/>
                        <a:buChar char="•"/>
                      </a:pPr>
                      <a:r>
                        <a:rPr lang="en-US" sz="1000" dirty="0" smtClean="0"/>
                        <a:t>add</a:t>
                      </a:r>
                    </a:p>
                    <a:p>
                      <a:pPr marL="112713" indent="-112713">
                        <a:buFont typeface="Arial" panose="020B0604020202020204" pitchFamily="34" charset="0"/>
                        <a:buChar char="•"/>
                      </a:pPr>
                      <a:r>
                        <a:rPr lang="en-US" sz="1000" dirty="0" smtClean="0"/>
                        <a:t>delete</a:t>
                      </a:r>
                    </a:p>
                    <a:p>
                      <a:pPr marL="112713" indent="-112713">
                        <a:buFont typeface="Arial" panose="020B0604020202020204" pitchFamily="34" charset="0"/>
                        <a:buChar char="•"/>
                      </a:pPr>
                      <a:r>
                        <a:rPr lang="en-US" sz="1000" dirty="0" smtClean="0"/>
                        <a:t>change</a:t>
                      </a:r>
                    </a:p>
                    <a:p>
                      <a:pPr marL="112713" indent="-112713">
                        <a:buFont typeface="Arial" panose="020B0604020202020204" pitchFamily="34" charset="0"/>
                        <a:buChar char="•"/>
                      </a:pPr>
                      <a:r>
                        <a:rPr lang="en-US" sz="1000" dirty="0" smtClean="0"/>
                        <a:t>topic sentence</a:t>
                      </a:r>
                    </a:p>
                    <a:p>
                      <a:pPr marL="112713" indent="-112713">
                        <a:buFont typeface="Arial" panose="020B0604020202020204" pitchFamily="34" charset="0"/>
                        <a:buChar char="•"/>
                      </a:pPr>
                      <a:r>
                        <a:rPr lang="en-US" sz="1000" dirty="0" smtClean="0"/>
                        <a:t>draft</a:t>
                      </a:r>
                    </a:p>
                    <a:p>
                      <a:pPr marL="112713" indent="-112713">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_ </a:t>
                      </a: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detalles</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tópico</a:t>
                      </a:r>
                    </a:p>
                    <a:p>
                      <a:pPr marL="285750" indent="-2857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9614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name a topic,</a:t>
                      </a:r>
                      <a:r>
                        <a:rPr kumimoji="0" lang="en-US" sz="1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supply some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facts about the topic, and provide some sense of closure.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help the teacher revise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students write about changes made as a class in the teacher’s Topic Sentence they’ll need to be able to…</a:t>
                      </a:r>
                    </a:p>
                    <a:p>
                      <a:pPr marL="0" indent="0">
                        <a:buFont typeface="Wingdings" panose="05000000000000000000" pitchFamily="2" charset="2"/>
                        <a:buNone/>
                      </a:pPr>
                      <a:endParaRPr lang="en-US" sz="50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revising means to add, delete, or change something so the writing is clearer.</a:t>
                      </a:r>
                      <a:endParaRPr lang="en-US" sz="100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topic sentence.</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or illustrate in some way what information from the text should be added, deleted or changed in the Topic Sentence.</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add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draft</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revisar</a:t>
                      </a:r>
                    </a:p>
                    <a:p>
                      <a:pPr marL="169863" indent="-169863">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15987">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sz="1400" b="1" dirty="0" smtClean="0"/>
                        <a:t>In </a:t>
                      </a:r>
                      <a:r>
                        <a:rPr lang="en-US" sz="1400" b="1" dirty="0" smtClean="0">
                          <a:solidFill>
                            <a:srgbClr val="C00000"/>
                          </a:solidFill>
                        </a:rPr>
                        <a:t>1</a:t>
                      </a:r>
                      <a:r>
                        <a:rPr lang="en-US" sz="1400" b="1" baseline="30000" dirty="0" smtClean="0">
                          <a:solidFill>
                            <a:srgbClr val="C00000"/>
                          </a:solidFill>
                        </a:rPr>
                        <a:t>st</a:t>
                      </a:r>
                      <a:r>
                        <a:rPr lang="en-US" sz="1400" b="1" dirty="0" smtClean="0">
                          <a:solidFill>
                            <a:srgbClr val="C00000"/>
                          </a:solidFill>
                        </a:rPr>
                        <a:t> </a:t>
                      </a:r>
                      <a:r>
                        <a:rPr lang="en-US" sz="1400" b="1" dirty="0" smtClean="0"/>
                        <a:t>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43840">
                <a:tc gridSpan="3">
                  <a:txBody>
                    <a:bodyPr/>
                    <a:lstStyle/>
                    <a:p>
                      <a:pPr marL="285750" indent="-285750">
                        <a:buFont typeface="Arial" panose="020B0604020202020204" pitchFamily="34" charset="0"/>
                        <a:buChar char="•"/>
                      </a:pPr>
                      <a:r>
                        <a:rPr lang="en-US" sz="1000" b="0" dirty="0" smtClean="0"/>
                        <a:t>Highlight the Topic Sentence</a:t>
                      </a:r>
                      <a:endParaRPr lang="en-US" sz="10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highlight the pre-selected Topic Sentence discussed in class.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701040">
                <a:tc gridSpan="3">
                  <a:txBody>
                    <a:bodyPr/>
                    <a:lstStyle/>
                    <a:p>
                      <a:pPr marL="285750" indent="-285750">
                        <a:buFont typeface="Arial" panose="020B0604020202020204" pitchFamily="34" charset="0"/>
                        <a:buChar char="•"/>
                      </a:pPr>
                      <a:r>
                        <a:rPr lang="en-US" sz="1000" dirty="0" smtClean="0"/>
                        <a:t>Annotating – Note-Taking (use ideas from K/N and Topic Tally Chart)</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In whole group or supported teams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sticky notes to show how to revise the Topic  Sentence in whole group or teams.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01040">
                <a:tc gridSpan="3">
                  <a:txBody>
                    <a:bodyPr/>
                    <a:lstStyle/>
                    <a:p>
                      <a:pPr marL="285750" indent="-285750">
                        <a:buFont typeface="Arial" panose="020B0604020202020204" pitchFamily="34" charset="0"/>
                        <a:buChar char="•"/>
                      </a:pPr>
                      <a:r>
                        <a:rPr lang="en-US" sz="1000" dirty="0" smtClean="0"/>
                        <a:t>What the author wants</a:t>
                      </a:r>
                      <a:r>
                        <a:rPr lang="en-US" sz="1000" baseline="0" dirty="0" smtClean="0"/>
                        <a:t> the reader to know MOST</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interact with the text to understand the author’s purpose.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refer to K/N chart and Topic Tally chart in class discussion to confirm that the Topic Sentence (shown by teacher) is stating what the author wants the reader to know MOST.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96240">
                <a:tc gridSpan="3">
                  <a:txBody>
                    <a:bodyPr/>
                    <a:lstStyle/>
                    <a:p>
                      <a:pPr marL="285750" indent="-285750">
                        <a:buFont typeface="Arial" panose="020B0604020202020204" pitchFamily="34" charset="0"/>
                        <a:buChar char="•"/>
                      </a:pPr>
                      <a:r>
                        <a:rPr lang="en-US" sz="1000" dirty="0" smtClean="0"/>
                        <a:t>Revision Model Sheet (and bookmarks)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revision process that is modeled by the teacher.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96240">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revised Topic Sentence that is modeled by the teacher (students may write their own revised sentence if they choose).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40254">
                <a:tc gridSpan="6">
                  <a:txBody>
                    <a:bodyPr/>
                    <a:lstStyle/>
                    <a:p>
                      <a:r>
                        <a:rPr lang="en-US" sz="1000" b="1" dirty="0" smtClean="0"/>
                        <a:t>From</a:t>
                      </a:r>
                      <a:r>
                        <a:rPr lang="en-US" sz="1000" b="1" baseline="0" dirty="0" smtClean="0"/>
                        <a:t> the Field</a:t>
                      </a:r>
                      <a:r>
                        <a:rPr lang="en-US" sz="1000" baseline="0" dirty="0" smtClean="0"/>
                        <a:t>…This lesson is very teacher-directed.  The teacher tells students the Topic Sentence and has them highlight it in the text.  THE TEACHER MODELS THE REVISION USING A THINK ALOUD.</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 Kindergarten this is suggested and can work for grade 1 also: “While listening to a read aloud, students will be able to raise their hand if they see information that needs to be added, deleted or changed to the topic sentence in the draft and come up and put a sticky note or underline it as a form of note-taking.”</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5" name="Date Placeholder 4"/>
          <p:cNvSpPr>
            <a:spLocks noGrp="1"/>
          </p:cNvSpPr>
          <p:nvPr>
            <p:ph type="dt" sz="half" idx="10"/>
          </p:nvPr>
        </p:nvSpPr>
        <p:spPr/>
        <p:txBody>
          <a:bodyPr/>
          <a:lstStyle/>
          <a:p>
            <a:r>
              <a:rPr lang="en-US" smtClean="0"/>
              <a:t>10-3-16</a:t>
            </a:r>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17</a:t>
            </a:fld>
            <a:endParaRPr lang="en-US" dirty="0"/>
          </a:p>
        </p:txBody>
      </p:sp>
    </p:spTree>
    <p:extLst>
      <p:ext uri="{BB962C8B-B14F-4D97-AF65-F5344CB8AC3E}">
        <p14:creationId xmlns:p14="http://schemas.microsoft.com/office/powerpoint/2010/main" val="154040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4227905571"/>
              </p:ext>
            </p:extLst>
          </p:nvPr>
        </p:nvGraphicFramePr>
        <p:xfrm>
          <a:off x="95414" y="879702"/>
          <a:ext cx="7590708" cy="8307394"/>
        </p:xfrm>
        <a:graphic>
          <a:graphicData uri="http://schemas.openxmlformats.org/drawingml/2006/table">
            <a:tbl>
              <a:tblPr firstRow="1" bandRow="1">
                <a:noFill/>
              </a:tblPr>
              <a:tblGrid>
                <a:gridCol w="464102"/>
                <a:gridCol w="1782809"/>
                <a:gridCol w="960897"/>
                <a:gridCol w="2211134"/>
                <a:gridCol w="602683"/>
                <a:gridCol w="1569083"/>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Background Knowledge in the introduction?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include the revised Topic Sentence.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Revising Background Knowledge                                                          of the Bridge</a:t>
                      </a:r>
                    </a:p>
                    <a:p>
                      <a:pPr marL="0" marR="0" lvl="0" indent="0" algn="l" rtl="0">
                        <a:spcBef>
                          <a:spcPts val="0"/>
                        </a:spcBef>
                        <a:buSzPct val="25000"/>
                        <a:buNone/>
                      </a:pPr>
                      <a:r>
                        <a:rPr lang="en-US" sz="1300" b="1" u="none" strike="noStrike" cap="none" baseline="0" dirty="0" smtClean="0"/>
                        <a:t>Lesson 4</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617612">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Background Knowledge of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original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Topic Sentence of the text (main idea)? Why did it need to be revised?”</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revise the Topic Sentence (add, delete, change)?”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Topic Sentence (main idea ) of the text? (TBEAR Chart from previous lesson)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did we not revise?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1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in the draft about ______.   We added,  deleted or changed parts of the Topic Sentence to make it clearer (Point to the Topic Sentence at the topic of the Definitions/Description Chart).  The student also wants to revise the Background Knowledge of the Bridge so it is clearer.”</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“When we revise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Bridge we can use definitions and descriptions that tell why ___or how (Topic Sentence).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define and describe each word on our Topic Tally Chart to give us more ideas about what Background Knowledge we could add to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Where would we find a definition? What is a definition of ____(topic word)</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kinds of words are descriptions? What is a description of _____ (topic word)            </a:t>
                      </a:r>
                      <a:endParaRPr kumimoji="0" lang="en-US" sz="1200" b="1" i="0" u="sng"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841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9863" indent="-57150"/>
                      <a:r>
                        <a:rPr lang="en-US" sz="1000" dirty="0" smtClean="0"/>
                        <a:t>Colima </a:t>
                      </a:r>
                      <a:r>
                        <a:rPr lang="en-US" sz="1000" b="1" dirty="0" smtClean="0"/>
                        <a:t>IIII  + </a:t>
                      </a:r>
                      <a:r>
                        <a:rPr lang="en-US" sz="1000" b="0" dirty="0" smtClean="0"/>
                        <a:t>Volcano </a:t>
                      </a:r>
                      <a:r>
                        <a:rPr lang="en-US" sz="1000" b="1" dirty="0" smtClean="0"/>
                        <a:t>III +</a:t>
                      </a:r>
                    </a:p>
                    <a:p>
                      <a:pPr marL="169863" indent="-57150"/>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8012">
                <a:tc rowSpan="8">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(Do together and work toward </a:t>
                      </a:r>
                      <a:r>
                        <a:rPr kumimoji="0" lang="en-US" sz="1200" b="0" i="1" u="none" strike="noStrike" kern="1200" cap="none" spc="0" normalizeH="0" baseline="0" noProof="0" smtClean="0">
                          <a:ln>
                            <a:noFill/>
                          </a:ln>
                          <a:solidFill>
                            <a:prstClr val="black"/>
                          </a:solidFill>
                          <a:effectLst/>
                          <a:uLnTx/>
                          <a:uFillTx/>
                          <a:latin typeface="+mn-lt"/>
                          <a:ea typeface="+mn-ea"/>
                          <a:cs typeface="+mn-cs"/>
                        </a:rPr>
                        <a:t>independence toward 4</a:t>
                      </a:r>
                      <a:r>
                        <a:rPr kumimoji="0" lang="en-US" sz="1200" b="0" i="1" u="none" strike="noStrike" kern="1200" cap="none" spc="0" normalizeH="0" baseline="30000" noProof="0" smtClean="0">
                          <a:ln>
                            <a:noFill/>
                          </a:ln>
                          <a:solidFill>
                            <a:prstClr val="black"/>
                          </a:solidFill>
                          <a:effectLst/>
                          <a:uLnTx/>
                          <a:uFillTx/>
                          <a:latin typeface="+mn-lt"/>
                          <a:ea typeface="+mn-ea"/>
                          <a:cs typeface="+mn-cs"/>
                        </a:rPr>
                        <a:t>th</a:t>
                      </a:r>
                      <a:r>
                        <a:rPr kumimoji="0" lang="en-US" sz="1200" b="0" i="1" u="none" strike="noStrike" kern="1200" cap="none" spc="0" normalizeH="0" baseline="0" noProof="0" smtClean="0">
                          <a:ln>
                            <a:noFill/>
                          </a:ln>
                          <a:solidFill>
                            <a:prstClr val="black"/>
                          </a:solidFill>
                          <a:effectLst/>
                          <a:uLnTx/>
                          <a:uFillTx/>
                          <a:latin typeface="+mn-lt"/>
                          <a:ea typeface="+mn-ea"/>
                          <a:cs typeface="+mn-cs"/>
                        </a:rPr>
                        <a:t> grade)</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p>
                      <a:pPr marL="227013" marR="0" lvl="0" indent="-11430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Definition/Description Chart (the Topic Tally column is completed).  For each Topic Tally word ask the       following question (record all responses on the chart). Do one example for the students before completing the chart.</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to define/describe _____ (Topic Tally Word)?”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endParaRPr lang="en-US"/>
                    </a:p>
                  </a:txBody>
                  <a:tcPr/>
                </a:tc>
                <a:tc gridSpan="5">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kumimoji="0" lang="en-US" sz="12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Scientists are worried about Colima’s next big eruption.</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Colima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IIII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Volcano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1200" dirty="0" smtClean="0"/>
                        <a:t>  </a:t>
                      </a:r>
                      <a:r>
                        <a:rPr lang="en-US" sz="1200" baseline="0" dirty="0" smtClean="0"/>
                        <a:t>a volcano in Mexico – a    mountain with a hole or crater</a:t>
                      </a:r>
                      <a:endParaRPr lang="en-US" sz="1200" b="1" i="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cone-like, chimney, gigantic</a:t>
                      </a:r>
                    </a:p>
                    <a:p>
                      <a:pPr marL="111125" indent="0"/>
                      <a:r>
                        <a:rPr lang="en-US" sz="1200" dirty="0" smtClean="0"/>
                        <a:t>monstrous</a:t>
                      </a:r>
                      <a:endParaRPr lang="en-US" sz="1200" b="1" i="1"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indent="0"/>
                      <a:r>
                        <a:rPr kumimoji="0" lang="en-US" sz="1200" b="0" i="0" u="none" strike="noStrike" kern="1200" cap="none" spc="0" normalizeH="0" baseline="0" noProof="0" dirty="0" smtClean="0">
                          <a:ln>
                            <a:noFill/>
                          </a:ln>
                          <a:solidFill>
                            <a:prstClr val="black"/>
                          </a:solidFill>
                          <a:effectLst/>
                          <a:uLnTx/>
                          <a:uFillTx/>
                          <a:latin typeface="+mn-lt"/>
                          <a:ea typeface="+mn-ea"/>
                          <a:cs typeface="+mn-cs"/>
                        </a:rPr>
                        <a:t>Scientists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They</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 = 4</a:t>
                      </a:r>
                      <a:endParaRPr lang="en-US" sz="1200" b="1" dirty="0" smtClean="0"/>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people studying, researching Colima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baseline="0" dirty="0" smtClean="0"/>
                        <a:t>  brave, adventurous, smart</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Eruption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1200" dirty="0" smtClean="0"/>
                        <a:t>  </a:t>
                      </a:r>
                      <a:r>
                        <a:rPr lang="en-US" sz="1200" baseline="0" dirty="0" smtClean="0"/>
                        <a:t>when a volcano spews ,   explodes, erupts lava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57150" indent="0"/>
                      <a:r>
                        <a:rPr lang="en-US" sz="1200" dirty="0" smtClean="0"/>
                        <a:t>ashy,</a:t>
                      </a:r>
                      <a:r>
                        <a:rPr lang="en-US" sz="1200" baseline="0" dirty="0" smtClean="0"/>
                        <a:t> intense, roaring, loud,  angry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Another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1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another or time like sequence</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1200" dirty="0" smtClean="0"/>
                        <a:t>   not </a:t>
                      </a:r>
                      <a:r>
                        <a:rPr lang="en-US" sz="1200" baseline="0" dirty="0" smtClean="0"/>
                        <a:t>afraid – not hurt</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relieved, happy, okay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854964">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Revisit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  Explain.”</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882759" y="1239298"/>
            <a:ext cx="1803362" cy="948223"/>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18</a:t>
            </a:fld>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309930468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1032966" y="-70010"/>
            <a:ext cx="3873279" cy="1103926"/>
            <a:chOff x="911440" y="-63646"/>
            <a:chExt cx="3417599" cy="1003569"/>
          </a:xfrm>
        </p:grpSpPr>
        <p:sp>
          <p:nvSpPr>
            <p:cNvPr id="2" name="TextBox 1"/>
            <p:cNvSpPr txBox="1"/>
            <p:nvPr/>
          </p:nvSpPr>
          <p:spPr>
            <a:xfrm>
              <a:off x="911440" y="266593"/>
              <a:ext cx="2448649" cy="578961"/>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NOW 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775459840"/>
              </p:ext>
            </p:extLst>
          </p:nvPr>
        </p:nvGraphicFramePr>
        <p:xfrm>
          <a:off x="114106" y="940359"/>
          <a:ext cx="7595340" cy="6650934"/>
        </p:xfrm>
        <a:graphic>
          <a:graphicData uri="http://schemas.openxmlformats.org/drawingml/2006/table">
            <a:tbl>
              <a:tblPr firstRow="1" bandRow="1">
                <a:noFill/>
              </a:tblPr>
              <a:tblGrid>
                <a:gridCol w="464102"/>
                <a:gridCol w="2970789"/>
                <a:gridCol w="371925"/>
                <a:gridCol w="1722405"/>
                <a:gridCol w="2066119"/>
              </a:tblGrid>
              <a:tr h="152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sentence(s) that make up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you highlight them on the Revisions Sheet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and Description Chart. </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rowSpan="2">
                  <a:txBody>
                    <a:bodyPr/>
                    <a:lstStyle/>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Ideas</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7012"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Add more about Colima!</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Explain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699714">
                <a:tc vMerge="1">
                  <a:txBody>
                    <a:bodyPr/>
                    <a:lstStyle/>
                    <a:p>
                      <a:endParaRPr lang="en-US"/>
                    </a:p>
                  </a:txBody>
                  <a:tcPr/>
                </a:tc>
                <a:tc gridSpan="3">
                  <a:txBody>
                    <a:bodyPr/>
                    <a:lstStyle/>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Background Knowledge in the Bridge clearer? (Record  the students’ ideas).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Background Knowledge).</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solidFill>
                      <a:srgbClr val="F1F8EC"/>
                    </a:solidFill>
                  </a:tcPr>
                </a:tc>
                <a:tc hMerge="1">
                  <a:txBody>
                    <a:bodyPr/>
                    <a:lstStyle/>
                    <a:p>
                      <a:endParaRPr lang="en-US"/>
                    </a:p>
                  </a:txBody>
                  <a:tcPr/>
                </a:tc>
                <a:tc hMerge="1">
                  <a:txBody>
                    <a:bodyPr/>
                    <a:lstStyle/>
                    <a:p>
                      <a:endParaRPr lang="en-US"/>
                    </a:p>
                  </a:txBody>
                  <a:tcPr/>
                </a:tc>
                <a:tc vMerge="1">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1" i="1"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74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background knowledge sentence(s) of the introduction using the Revision Sheet.  We have already revised the Topic Sentence.</a:t>
                      </a:r>
                      <a:r>
                        <a:rPr kumimoji="0" lang="en-US" sz="1100" b="0" i="0" u="none" strike="sngStrike" kern="0" cap="none" spc="0" normalizeH="0" baseline="0" noProof="0" dirty="0" smtClean="0">
                          <a:ln>
                            <a:noFill/>
                          </a:ln>
                          <a:solidFill>
                            <a:srgbClr val="0070C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Revising The Background Knowledge Sentences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bl>
          </a:graphicData>
        </a:graphic>
      </p:graphicFrame>
      <p:grpSp>
        <p:nvGrpSpPr>
          <p:cNvPr id="17" name="Group 16"/>
          <p:cNvGrpSpPr/>
          <p:nvPr/>
        </p:nvGrpSpPr>
        <p:grpSpPr>
          <a:xfrm rot="20713203">
            <a:off x="420945" y="4928639"/>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19</a:t>
            </a:fld>
            <a:endParaRPr lang="en-US" dirty="0"/>
          </a:p>
        </p:txBody>
      </p:sp>
    </p:spTree>
    <p:extLst>
      <p:ext uri="{BB962C8B-B14F-4D97-AF65-F5344CB8AC3E}">
        <p14:creationId xmlns:p14="http://schemas.microsoft.com/office/powerpoint/2010/main" val="90084400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568771" y="9381613"/>
            <a:ext cx="1748790" cy="535517"/>
          </a:xfrm>
        </p:spPr>
        <p:txBody>
          <a:bodyPr/>
          <a:lstStyle/>
          <a:p>
            <a:fld id="{CBAC3556-5FAF-4CEF-BDF2-3BC833A9967C}" type="slidenum">
              <a:rPr lang="en-US" smtClean="0"/>
              <a:t>2</a:t>
            </a:fld>
            <a:endParaRPr lang="en-US" dirty="0"/>
          </a:p>
        </p:txBody>
      </p:sp>
      <p:sp>
        <p:nvSpPr>
          <p:cNvPr id="6" name="Date Placeholder 5"/>
          <p:cNvSpPr>
            <a:spLocks noGrp="1"/>
          </p:cNvSpPr>
          <p:nvPr>
            <p:ph type="dt" sz="half" idx="10"/>
          </p:nvPr>
        </p:nvSpPr>
        <p:spPr/>
        <p:txBody>
          <a:bodyPr/>
          <a:lstStyle/>
          <a:p>
            <a:r>
              <a:rPr lang="en-US" smtClean="0"/>
              <a:t>10-3-16</a:t>
            </a:r>
            <a:endParaRPr lang="en-US" dirty="0"/>
          </a:p>
        </p:txBody>
      </p:sp>
      <p:sp>
        <p:nvSpPr>
          <p:cNvPr id="7" name="TextBox 6"/>
          <p:cNvSpPr txBox="1"/>
          <p:nvPr/>
        </p:nvSpPr>
        <p:spPr>
          <a:xfrm>
            <a:off x="407045" y="266503"/>
            <a:ext cx="6499952" cy="3816429"/>
          </a:xfrm>
          <a:prstGeom prst="rect">
            <a:avLst/>
          </a:prstGeom>
          <a:noFill/>
        </p:spPr>
        <p:txBody>
          <a:bodyPr wrap="square" rtlCol="0">
            <a:spAutoFit/>
          </a:bodyPr>
          <a:lstStyle/>
          <a:p>
            <a:pPr algn="ctr"/>
            <a:r>
              <a:rPr lang="en-US" b="1" dirty="0" smtClean="0"/>
              <a:t>How to Print this Booklet</a:t>
            </a:r>
          </a:p>
          <a:p>
            <a:endParaRPr lang="en-US" sz="1400" dirty="0" smtClean="0"/>
          </a:p>
          <a:p>
            <a:r>
              <a:rPr lang="en-US" sz="1400" dirty="0" smtClean="0"/>
              <a:t>This booklet can be printed in its entirety or in sections.  It is recommended that pages 1 – 7 always be available for teacher reference. </a:t>
            </a:r>
          </a:p>
          <a:p>
            <a:endParaRPr lang="en-US" sz="1400" dirty="0"/>
          </a:p>
          <a:p>
            <a:r>
              <a:rPr lang="en-US" sz="1400" dirty="0" smtClean="0"/>
              <a:t>Instructional Content: Pages 1 - 7</a:t>
            </a:r>
          </a:p>
          <a:p>
            <a:endParaRPr lang="en-US" sz="1400" dirty="0" smtClean="0"/>
          </a:p>
          <a:p>
            <a:r>
              <a:rPr lang="en-US" sz="1400" dirty="0" smtClean="0"/>
              <a:t>READ:  Pages 8 – 13</a:t>
            </a:r>
          </a:p>
          <a:p>
            <a:endParaRPr lang="en-US" sz="1400" dirty="0" smtClean="0"/>
          </a:p>
          <a:p>
            <a:r>
              <a:rPr lang="en-US" sz="1400" dirty="0" smtClean="0"/>
              <a:t>REVISE: Pages 14-23</a:t>
            </a:r>
          </a:p>
          <a:p>
            <a:endParaRPr lang="en-US" sz="1400" dirty="0" smtClean="0"/>
          </a:p>
          <a:p>
            <a:r>
              <a:rPr lang="en-US" sz="1400" dirty="0" smtClean="0"/>
              <a:t>WRITE: Pages 24 </a:t>
            </a:r>
            <a:r>
              <a:rPr lang="en-US" sz="1400" smtClean="0"/>
              <a:t>– 40</a:t>
            </a:r>
            <a:endParaRPr lang="en-US" sz="1400" dirty="0" smtClean="0"/>
          </a:p>
          <a:p>
            <a:endParaRPr lang="en-US" sz="1400" dirty="0"/>
          </a:p>
          <a:p>
            <a:r>
              <a:rPr lang="en-US" sz="1400" dirty="0" smtClean="0"/>
              <a:t>FOR PRINTING:  Print Shop:  Select Booklet Form 11 X 17    </a:t>
            </a:r>
          </a:p>
          <a:p>
            <a:r>
              <a:rPr lang="en-US" sz="1400" dirty="0" smtClean="0"/>
              <a:t>From your own computer do the following….</a:t>
            </a:r>
          </a:p>
          <a:p>
            <a:endParaRPr lang="en-US" sz="1400" dirty="0"/>
          </a:p>
          <a:p>
            <a:endParaRPr lang="en-US" sz="1400" dirty="0"/>
          </a:p>
        </p:txBody>
      </p:sp>
      <p:grpSp>
        <p:nvGrpSpPr>
          <p:cNvPr id="20" name="Group 19"/>
          <p:cNvGrpSpPr/>
          <p:nvPr/>
        </p:nvGrpSpPr>
        <p:grpSpPr>
          <a:xfrm>
            <a:off x="407045" y="3688560"/>
            <a:ext cx="7161526" cy="5693053"/>
            <a:chOff x="407045" y="3503205"/>
            <a:chExt cx="7161526" cy="5693053"/>
          </a:xfrm>
        </p:grpSpPr>
        <p:grpSp>
          <p:nvGrpSpPr>
            <p:cNvPr id="11" name="Group 10"/>
            <p:cNvGrpSpPr/>
            <p:nvPr/>
          </p:nvGrpSpPr>
          <p:grpSpPr>
            <a:xfrm>
              <a:off x="484925" y="4888200"/>
              <a:ext cx="7083646" cy="4308058"/>
              <a:chOff x="534353" y="4702845"/>
              <a:chExt cx="7083646" cy="4308058"/>
            </a:xfrm>
          </p:grpSpPr>
          <p:pic>
            <p:nvPicPr>
              <p:cNvPr id="9" name="Picture 8"/>
              <p:cNvPicPr>
                <a:picLocks noChangeAspect="1"/>
              </p:cNvPicPr>
              <p:nvPr/>
            </p:nvPicPr>
            <p:blipFill rotWithShape="1">
              <a:blip r:embed="rId2"/>
              <a:srcRect l="11250" t="7037" r="81354" b="37778"/>
              <a:stretch/>
            </p:blipFill>
            <p:spPr>
              <a:xfrm>
                <a:off x="534353" y="4702845"/>
                <a:ext cx="2052833"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3"/>
              <a:srcRect l="8021" t="7407" r="73542" b="45185"/>
              <a:stretch/>
            </p:blipFill>
            <p:spPr>
              <a:xfrm>
                <a:off x="2761038" y="4702845"/>
                <a:ext cx="4856961"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07045" y="4030924"/>
              <a:ext cx="2003405" cy="2666442"/>
              <a:chOff x="407045" y="3845569"/>
              <a:chExt cx="2003405" cy="2666442"/>
            </a:xfrm>
          </p:grpSpPr>
          <p:sp>
            <p:nvSpPr>
              <p:cNvPr id="12" name="TextBox 11"/>
              <p:cNvSpPr txBox="1"/>
              <p:nvPr/>
            </p:nvSpPr>
            <p:spPr>
              <a:xfrm>
                <a:off x="407045" y="3845569"/>
                <a:ext cx="2003405" cy="738664"/>
              </a:xfrm>
              <a:prstGeom prst="rect">
                <a:avLst/>
              </a:prstGeom>
              <a:noFill/>
            </p:spPr>
            <p:txBody>
              <a:bodyPr wrap="square" rtlCol="0">
                <a:spAutoFit/>
              </a:bodyPr>
              <a:lstStyle/>
              <a:p>
                <a:r>
                  <a:rPr lang="en-US" sz="1400" dirty="0" smtClean="0"/>
                  <a:t>1.  </a:t>
                </a:r>
              </a:p>
              <a:p>
                <a:r>
                  <a:rPr lang="en-US" sz="1400" dirty="0" smtClean="0"/>
                  <a:t>Go to print and select Printer Properties.</a:t>
                </a:r>
                <a:endParaRPr lang="en-US" sz="1400" dirty="0"/>
              </a:p>
            </p:txBody>
          </p:sp>
          <p:cxnSp>
            <p:nvCxnSpPr>
              <p:cNvPr id="14" name="Straight Arrow Connector 13"/>
              <p:cNvCxnSpPr/>
              <p:nvPr/>
            </p:nvCxnSpPr>
            <p:spPr>
              <a:xfrm>
                <a:off x="1754659" y="4473146"/>
                <a:ext cx="185352" cy="20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1610" y="3503205"/>
              <a:ext cx="4739514" cy="1384995"/>
            </a:xfrm>
            <a:prstGeom prst="rect">
              <a:avLst/>
            </a:prstGeom>
            <a:noFill/>
          </p:spPr>
          <p:txBody>
            <a:bodyPr wrap="square" rtlCol="0">
              <a:spAutoFit/>
            </a:bodyPr>
            <a:lstStyle/>
            <a:p>
              <a:r>
                <a:rPr lang="en-US" sz="1400" dirty="0" smtClean="0"/>
                <a:t>2.</a:t>
              </a:r>
            </a:p>
            <a:p>
              <a:r>
                <a:rPr lang="en-US" sz="1400" dirty="0" smtClean="0"/>
                <a:t>Select “My Tab.”</a:t>
              </a:r>
            </a:p>
            <a:p>
              <a:r>
                <a:rPr lang="en-US" sz="1400" dirty="0" smtClean="0"/>
                <a:t>Keep “Original Size,” at 81/2X11</a:t>
              </a:r>
            </a:p>
            <a:p>
              <a:r>
                <a:rPr lang="en-US" sz="1400" dirty="0" smtClean="0"/>
                <a:t>For “Paper Size,” Select 11 X 17</a:t>
              </a:r>
            </a:p>
            <a:p>
              <a:r>
                <a:rPr lang="en-US" sz="1400" dirty="0" smtClean="0"/>
                <a:t>For “Print Type,” Select Booklet</a:t>
              </a:r>
            </a:p>
            <a:p>
              <a:r>
                <a:rPr lang="en-US" sz="1400" dirty="0" smtClean="0"/>
                <a:t>Click “OK”</a:t>
              </a:r>
              <a:endParaRPr lang="en-US" sz="1400" dirty="0"/>
            </a:p>
          </p:txBody>
        </p:sp>
        <p:sp>
          <p:nvSpPr>
            <p:cNvPr id="17" name="Oval 16"/>
            <p:cNvSpPr/>
            <p:nvPr/>
          </p:nvSpPr>
          <p:spPr>
            <a:xfrm>
              <a:off x="4525428" y="6862664"/>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8284" y="7282793"/>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7024" y="7102104"/>
              <a:ext cx="840260" cy="600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841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20</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03228" y="13509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10-3-16</a:t>
            </a:r>
            <a:endParaRPr lang="en-US" dirty="0"/>
          </a:p>
        </p:txBody>
      </p:sp>
      <p:sp>
        <p:nvSpPr>
          <p:cNvPr id="12" name="TextBox 11"/>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65590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7257744"/>
              </p:ext>
            </p:extLst>
          </p:nvPr>
        </p:nvGraphicFramePr>
        <p:xfrm>
          <a:off x="125260" y="227696"/>
          <a:ext cx="7540668" cy="9596629"/>
        </p:xfrm>
        <a:graphic>
          <a:graphicData uri="http://schemas.openxmlformats.org/drawingml/2006/table">
            <a:tbl>
              <a:tblPr firstRow="1" bandRow="1">
                <a:tableStyleId>{5C22544A-7EE6-4342-B048-85BDC9FD1C3A}</a:tableStyleId>
              </a:tblPr>
              <a:tblGrid>
                <a:gridCol w="2435060"/>
                <a:gridCol w="1335274"/>
                <a:gridCol w="1631550"/>
                <a:gridCol w="1069392"/>
                <a:gridCol w="1069392"/>
              </a:tblGrid>
              <a:tr h="1298449">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revise the Background Knowledge to make it clearer?</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B – Lesson 4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 RI.3–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Background Knowledge (part of Bridge) by describing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80735">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Describe the connection between two individuals, events, ideas, or pieces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of information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 order to identify what can be added, deleted or changed to Background Knowledge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first grade  students do not need to know the term Background Knowledge, but the teacher should use the term as students assist the teacher in identifying information to add, delete or change.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identify what needs to be added, deleted or changed  in the Background Knowledge sentence(s)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500" b="0"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have previously identified the Topic Sentence.</a:t>
                      </a:r>
                    </a:p>
                    <a:p>
                      <a:pPr marL="285750" indent="-285750">
                        <a:buFont typeface="Wingdings" panose="05000000000000000000" pitchFamily="2" charset="2"/>
                        <a:buChar char="q"/>
                      </a:pPr>
                      <a:r>
                        <a:rPr lang="en-US" sz="1000" baseline="0" dirty="0" smtClean="0"/>
                        <a:t>remember that they are reading a draft that needs revising.</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read along as the teacher reads the pre-identified Background Knowledge sentence(s).</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Key Details about the Topic Sentence as they read along with the teacher.</a:t>
                      </a:r>
                    </a:p>
                    <a:p>
                      <a:pPr marL="284163" marR="0" lvl="0" indent="-2841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obvious errors in the Background Knowledge sentence(s).</a:t>
                      </a:r>
                      <a:endParaRPr lang="en-US" sz="1000" baseline="0" dirty="0" smtClean="0"/>
                    </a:p>
                    <a:p>
                      <a:pPr marL="285750" indent="-285750">
                        <a:buFont typeface="Wingdings" panose="05000000000000000000" pitchFamily="2" charset="2"/>
                        <a:buChar char="q"/>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find in the text information, that should or should not be in the bridge (add, delete or change) to let readers know more of what the text will be about.</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5072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key details</a:t>
                      </a:r>
                    </a:p>
                    <a:p>
                      <a:pPr marL="112713" indent="-112713">
                        <a:buFont typeface="Arial" panose="020B0604020202020204" pitchFamily="34" charset="0"/>
                        <a:buChar char="•"/>
                      </a:pPr>
                      <a:r>
                        <a:rPr lang="en-US" sz="1000" dirty="0" smtClean="0"/>
                        <a:t>main topic</a:t>
                      </a:r>
                    </a:p>
                    <a:p>
                      <a:pPr marL="112713" indent="-112713">
                        <a:buFont typeface="Arial" panose="020B0604020202020204" pitchFamily="34" charset="0"/>
                        <a:buChar char="•"/>
                      </a:pPr>
                      <a:r>
                        <a:rPr lang="en-US" sz="1000" dirty="0" smtClean="0"/>
                        <a:t>draft</a:t>
                      </a:r>
                    </a:p>
                    <a:p>
                      <a:pPr marL="112713" indent="-112713">
                        <a:buFont typeface="Arial" panose="020B0604020202020204" pitchFamily="34" charset="0"/>
                        <a:buChar char="•"/>
                      </a:pPr>
                      <a:r>
                        <a:rPr lang="en-US" sz="1000" dirty="0" smtClean="0"/>
                        <a:t>background</a:t>
                      </a:r>
                      <a:r>
                        <a:rPr lang="en-US" sz="1000" baseline="0" dirty="0" smtClean="0"/>
                        <a:t> knowledge</a:t>
                      </a:r>
                      <a:endParaRPr lang="en-US" sz="1000" dirty="0" smtClean="0"/>
                    </a:p>
                    <a:p>
                      <a:pPr marL="112713" indent="-112713">
                        <a:buFont typeface="Arial" panose="020B0604020202020204" pitchFamily="34" charset="0"/>
                        <a:buChar char="•"/>
                      </a:pPr>
                      <a:r>
                        <a:rPr lang="en-US" sz="1000" dirty="0" smtClean="0"/>
                        <a:t>topic sentence</a:t>
                      </a:r>
                    </a:p>
                    <a:p>
                      <a:pPr marL="112713" indent="-112713">
                        <a:buFont typeface="Arial" panose="020B0604020202020204" pitchFamily="34" charset="0"/>
                        <a:buChar char="•"/>
                      </a:pPr>
                      <a:r>
                        <a:rPr lang="en-US" sz="1000" dirty="0" smtClean="0"/>
                        <a:t>add</a:t>
                      </a:r>
                    </a:p>
                    <a:p>
                      <a:pPr marL="112713" indent="-112713">
                        <a:buFont typeface="Arial" panose="020B0604020202020204" pitchFamily="34" charset="0"/>
                        <a:buChar char="•"/>
                      </a:pPr>
                      <a:r>
                        <a:rPr lang="en-US" sz="1000" dirty="0" smtClean="0"/>
                        <a:t>delete</a:t>
                      </a:r>
                    </a:p>
                    <a:p>
                      <a:pPr marL="112713" indent="-112713">
                        <a:buFont typeface="Arial" panose="020B0604020202020204" pitchFamily="34" charset="0"/>
                        <a:buChar char="•"/>
                      </a:pPr>
                      <a:r>
                        <a:rPr lang="en-US" sz="1000" dirty="0" smtClean="0"/>
                        <a:t>change</a:t>
                      </a:r>
                    </a:p>
                    <a:p>
                      <a:pPr marL="112713" indent="-112713">
                        <a:buFont typeface="Arial" panose="020B0604020202020204" pitchFamily="34" charset="0"/>
                        <a:buChar char="•"/>
                      </a:pPr>
                      <a:r>
                        <a:rPr lang="en-US" sz="1000" dirty="0" smtClean="0"/>
                        <a:t>revise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_ detalles </a:t>
                      </a: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tópico</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revisar</a:t>
                      </a:r>
                    </a:p>
                    <a:p>
                      <a:pPr marL="285750" indent="-2857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15756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name a topic,</a:t>
                      </a:r>
                      <a:r>
                        <a:rPr kumimoji="0" lang="en-US" sz="1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supply some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facts about the topic, 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provide some sense of closure.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 order to write about what information is to be added, deleted or changed to the Background Knowledge sentence(s)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First grade students begin to make the connection that information is needed to explain to the reader more about the Main Topic for the reader’s understanding.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an understanding of what needs to be added,</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 deleted or changed  in the Background Knowledge sentence(s)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50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bridge that the teacher has highlighted.</a:t>
                      </a:r>
                    </a:p>
                    <a:p>
                      <a:pPr marL="285750" indent="-285750">
                        <a:buFont typeface="Wingdings" panose="05000000000000000000" pitchFamily="2" charset="2"/>
                        <a:buChar char="q"/>
                      </a:pPr>
                      <a:r>
                        <a:rPr lang="en-US" sz="1000" dirty="0" smtClean="0"/>
                        <a:t>write or list </a:t>
                      </a:r>
                      <a:r>
                        <a:rPr lang="en-US" sz="1000" baseline="0" dirty="0" smtClean="0"/>
                        <a:t>Key Details (facts) that explain or define the Main Topic more.</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or illustrate in some way what information from the text should be added, deleted or changed to the Background Knowledge sentence(s).</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revise</a:t>
                      </a:r>
                    </a:p>
                    <a:p>
                      <a:pPr marL="171450" indent="-171450">
                        <a:buFont typeface="Arial" panose="020B0604020202020204" pitchFamily="34" charset="0"/>
                        <a:buChar char="•"/>
                      </a:pPr>
                      <a:r>
                        <a:rPr lang="en-US" sz="1000" dirty="0" smtClean="0"/>
                        <a:t>elaborate</a:t>
                      </a:r>
                    </a:p>
                    <a:p>
                      <a:pPr marL="171450" indent="-171450">
                        <a:buFont typeface="Arial" panose="020B0604020202020204" pitchFamily="34" charset="0"/>
                        <a:buChar char="•"/>
                      </a:pPr>
                      <a:r>
                        <a:rPr lang="en-US" sz="1000" dirty="0" smtClean="0"/>
                        <a:t>facts</a:t>
                      </a:r>
                    </a:p>
                    <a:p>
                      <a:pPr marL="171450" indent="-171450">
                        <a:buFont typeface="Arial" panose="020B0604020202020204" pitchFamily="34" charset="0"/>
                        <a:buChar char="•"/>
                      </a:pPr>
                      <a:r>
                        <a:rPr lang="en-US" sz="1000" dirty="0" smtClean="0"/>
                        <a:t>topic</a:t>
                      </a:r>
                    </a:p>
                    <a:p>
                      <a:pPr marL="171450" indent="-171450">
                        <a:buFont typeface="Arial" panose="020B0604020202020204" pitchFamily="34" charset="0"/>
                        <a:buChar char="•"/>
                      </a:pPr>
                      <a:r>
                        <a:rPr lang="en-US" sz="1000" dirty="0" smtClean="0"/>
                        <a:t>topic sentence</a:t>
                      </a:r>
                    </a:p>
                    <a:p>
                      <a:pPr marL="171450" indent="-171450">
                        <a:buFont typeface="Arial" panose="020B0604020202020204" pitchFamily="34" charset="0"/>
                        <a:buChar char="•"/>
                      </a:pPr>
                      <a:r>
                        <a:rPr lang="en-US" sz="1000" dirty="0" smtClean="0"/>
                        <a:t>add</a:t>
                      </a:r>
                    </a:p>
                    <a:p>
                      <a:pPr marL="171450" indent="-171450">
                        <a:buFont typeface="Arial" panose="020B0604020202020204" pitchFamily="34" charset="0"/>
                        <a:buChar char="•"/>
                      </a:pPr>
                      <a:r>
                        <a:rPr lang="en-US" sz="1000" dirty="0" smtClean="0"/>
                        <a:t>delete</a:t>
                      </a:r>
                    </a:p>
                    <a:p>
                      <a:pPr marL="171450" indent="-171450">
                        <a:buFont typeface="Arial" panose="020B0604020202020204" pitchFamily="34" charset="0"/>
                        <a:buChar char="•"/>
                      </a:pPr>
                      <a:r>
                        <a:rPr lang="en-US" sz="1000" dirty="0" smtClean="0"/>
                        <a:t>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revisar</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elaborar</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tópico</a:t>
                      </a:r>
                    </a:p>
                    <a:p>
                      <a:pPr marL="285750" indent="-2857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6368">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400" b="1" dirty="0" smtClean="0"/>
                        <a:t>In </a:t>
                      </a:r>
                      <a:r>
                        <a:rPr lang="en-US" sz="1400" b="1" dirty="0" smtClean="0">
                          <a:solidFill>
                            <a:srgbClr val="C00000"/>
                          </a:solidFill>
                        </a:rPr>
                        <a:t>1</a:t>
                      </a:r>
                      <a:r>
                        <a:rPr lang="en-US" sz="1400" b="1" baseline="30000" dirty="0" smtClean="0">
                          <a:solidFill>
                            <a:srgbClr val="C00000"/>
                          </a:solidFill>
                        </a:rPr>
                        <a:t>st</a:t>
                      </a:r>
                      <a:r>
                        <a:rPr lang="en-US" sz="1400" b="1" dirty="0" smtClean="0">
                          <a:solidFill>
                            <a:srgbClr val="C00000"/>
                          </a:solidFill>
                        </a:rPr>
                        <a:t> </a:t>
                      </a:r>
                      <a:r>
                        <a:rPr lang="en-US" sz="1400" b="1" dirty="0" smtClean="0"/>
                        <a:t>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7741">
                <a:tc gridSpan="2">
                  <a:txBody>
                    <a:bodyPr/>
                    <a:lstStyle/>
                    <a:p>
                      <a:pPr marL="285750" indent="-285750">
                        <a:buFont typeface="Arial" panose="020B0604020202020204" pitchFamily="34" charset="0"/>
                        <a:buChar char="•"/>
                      </a:pPr>
                      <a:r>
                        <a:rPr lang="en-US" sz="900" b="0" dirty="0" smtClean="0"/>
                        <a:t>Definitions and Descriptions of the Topic Tally Words to increase understanding of why the Main Idea or Topic Sentence is Important (information that should be included in the Bridge)</a:t>
                      </a:r>
                      <a:endParaRPr lang="en-US" sz="9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define and describe words from the Topic Tally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definitions and description to tell more about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57200">
                <a:tc gridSpan="2">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K/N and 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thinking notes to show revisions of the Background Knowledge sentence(s).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 and discuss ideas on how to improve the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96240">
                <a:tc gridSpan="2">
                  <a:txBody>
                    <a:bodyPr/>
                    <a:lstStyle/>
                    <a:p>
                      <a:pPr marL="285750" indent="-285750">
                        <a:buFont typeface="Arial" panose="020B0604020202020204" pitchFamily="34" charset="0"/>
                        <a:buChar char="•"/>
                      </a:pPr>
                      <a:r>
                        <a:rPr lang="en-US" sz="900" dirty="0" smtClean="0"/>
                        <a:t>Revision</a:t>
                      </a:r>
                      <a:r>
                        <a:rPr lang="en-US" sz="900" baseline="0" dirty="0" smtClean="0"/>
                        <a:t> Model Sheet (Bookmarks)</a:t>
                      </a:r>
                      <a:endParaRPr lang="en-US" sz="9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revision process that is modeled by the teacher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81940">
                <a:tc gridSpan="2">
                  <a:txBody>
                    <a:bodyPr/>
                    <a:lstStyle/>
                    <a:p>
                      <a:pPr marL="288925" marR="0" lvl="0" indent="-2889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revised Background Knowledge that is modeled by the teacher (students may write their own revised sentence(s) if they choose)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09600">
                <a:tc gridSpan="5">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…This lesson is very teacher-directed.  The teacher tells students the background knowledge and has them highlight it in the text.  THE TEACHER MODELS THE REVISION USING A THINK ALOUD.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In Kindergarten this is suggested and can work for grade 1 also: “While listening to a read aloud, students will be able to raise their hand if they see information that needs to be added, deleted or changed to the background knowledge in the draft and come up and put a sticky note or underline it as a form of note-taking.”</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917138" y="9421790"/>
            <a:ext cx="1748790" cy="535517"/>
          </a:xfrm>
        </p:spPr>
        <p:txBody>
          <a:bodyPr/>
          <a:lstStyle/>
          <a:p>
            <a:fld id="{CBAC3556-5FAF-4CEF-BDF2-3BC833A9967C}" type="slidenum">
              <a:rPr lang="en-US" smtClean="0"/>
              <a:t>21</a:t>
            </a:fld>
            <a:endParaRPr lang="en-US" dirty="0"/>
          </a:p>
        </p:txBody>
      </p:sp>
    </p:spTree>
    <p:extLst>
      <p:ext uri="{BB962C8B-B14F-4D97-AF65-F5344CB8AC3E}">
        <p14:creationId xmlns:p14="http://schemas.microsoft.com/office/powerpoint/2010/main" val="179471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1809" y="95020"/>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Revise the Bridge Lesson 5</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708147" y="-73074"/>
            <a:ext cx="3946990" cy="1085800"/>
            <a:chOff x="846401" y="-267250"/>
            <a:chExt cx="3482638" cy="987091"/>
          </a:xfrm>
        </p:grpSpPr>
        <p:sp>
          <p:nvSpPr>
            <p:cNvPr id="2" name="TextBox 1"/>
            <p:cNvSpPr txBox="1"/>
            <p:nvPr/>
          </p:nvSpPr>
          <p:spPr>
            <a:xfrm>
              <a:off x="846401" y="-63646"/>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222949"/>
              <a:ext cx="888053" cy="942790"/>
              <a:chOff x="2247160" y="346804"/>
              <a:chExt cx="1806092" cy="2143175"/>
            </a:xfrm>
          </p:grpSpPr>
          <p:pic>
            <p:nvPicPr>
              <p:cNvPr id="102" name="Shape 102"/>
              <p:cNvPicPr preferRelativeResize="0"/>
              <p:nvPr/>
            </p:nvPicPr>
            <p:blipFill rotWithShape="1">
              <a:blip r:embed="rId4">
                <a:alphaModFix/>
              </a:blip>
              <a:srcRect/>
              <a:stretch/>
            </p:blipFill>
            <p:spPr>
              <a:xfrm>
                <a:off x="2247160" y="346804"/>
                <a:ext cx="1806092" cy="2066071"/>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267250"/>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934795294"/>
              </p:ext>
            </p:extLst>
          </p:nvPr>
        </p:nvGraphicFramePr>
        <p:xfrm>
          <a:off x="98163" y="557558"/>
          <a:ext cx="7590713" cy="9040932"/>
        </p:xfrm>
        <a:graphic>
          <a:graphicData uri="http://schemas.openxmlformats.org/drawingml/2006/table">
            <a:tbl>
              <a:tblPr firstRow="1" bandRow="1">
                <a:noFill/>
              </a:tblPr>
              <a:tblGrid>
                <a:gridCol w="353461"/>
                <a:gridCol w="2606016"/>
                <a:gridCol w="423539"/>
                <a:gridCol w="540690"/>
                <a:gridCol w="48381"/>
                <a:gridCol w="1789964"/>
                <a:gridCol w="1828662"/>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change it to include the revised Topic Sentence and Background Knowledge (of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Revising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5</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spcBef>
                          <a:spcPts val="0"/>
                        </a:spcBef>
                        <a:buSzPct val="25000"/>
                        <a:buNone/>
                      </a:pPr>
                      <a:endParaRPr lang="en-US" sz="1200" b="1" u="none" strike="noStrike" cap="none" baseline="0" dirty="0" smtClean="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40424">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r>
              <a:tr h="53644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Hook of the Bridge to grab the reader’s attention.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original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Background Knowledge of the text?”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“Why did it need to be revised?”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we revise the Background Knowledge (add, delete, change)?”</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100" b="1" i="1" u="none" strike="noStrike" kern="1200" cap="none" spc="0" normalizeH="0" baseline="0" noProof="0" dirty="0" smtClean="0">
                        <a:ln>
                          <a:noFill/>
                        </a:ln>
                        <a:solidFill>
                          <a:srgbClr val="FF0000"/>
                        </a:solidFill>
                        <a:effectLst/>
                        <a:uLnTx/>
                        <a:uFillTx/>
                        <a:latin typeface="+mn-lt"/>
                        <a:ea typeface="+mn-ea"/>
                        <a:cs typeface="+mn-cs"/>
                      </a:endParaRP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Background Knowledge of the Bridge?”</a:t>
                      </a: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have we not revised?”</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r>
              <a:tr h="556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and the Background Knowledge of the Bridge . We added, deleted or changed parts to make them clearer. The student wants to revise the Hook of the Bridge so it is clearer too.”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endParaRPr kumimoji="0" lang="en-US" sz="1000" b="1" i="0" u="none"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1190244">
                <a:tc rowSpan="2">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that grabs the reader’s attention.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Hook Ideas</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 out below!</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Looking down a volcano is not a wise thing to 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vMerge="1">
                  <a:txBody>
                    <a:bodyPr/>
                    <a:lstStyle/>
                    <a:p>
                      <a:endParaRPr lang="en-US"/>
                    </a:p>
                  </a:txBody>
                  <a:tcPr/>
                </a:tc>
                <a:tc gridSpan="6">
                  <a:txBody>
                    <a:bodyPr/>
                    <a:lstStyle/>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would you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the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improve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00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using the Revision Sheet. Model the entire revision process, asking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Questions for Revising the Hook of the Bridge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 Revising The Hook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Hook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r>
              <a:tr h="122377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6"/>
          <a:srcRect l="23375" t="43778" r="67058" b="37259"/>
          <a:stretch/>
        </p:blipFill>
        <p:spPr>
          <a:xfrm>
            <a:off x="5543025" y="594490"/>
            <a:ext cx="2145848" cy="1136501"/>
          </a:xfrm>
          <a:prstGeom prst="rect">
            <a:avLst/>
          </a:prstGeom>
          <a:ln>
            <a:solidFill>
              <a:schemeClr val="tx1"/>
            </a:solidFill>
          </a:ln>
        </p:spPr>
      </p:pic>
      <p:sp>
        <p:nvSpPr>
          <p:cNvPr id="8" name="Slide Number Placeholder 7"/>
          <p:cNvSpPr>
            <a:spLocks noGrp="1"/>
          </p:cNvSpPr>
          <p:nvPr>
            <p:ph type="sldNum" sz="quarter" idx="12"/>
          </p:nvPr>
        </p:nvSpPr>
        <p:spPr>
          <a:xfrm>
            <a:off x="5808306" y="9053638"/>
            <a:ext cx="1748790" cy="535516"/>
          </a:xfrm>
        </p:spPr>
        <p:txBody>
          <a:bodyPr/>
          <a:lstStyle/>
          <a:p>
            <a:fld id="{1A106AFE-017A-4B10-8C59-6A35C2B2E226}" type="slidenum">
              <a:rPr lang="en-US" smtClean="0"/>
              <a:t>22</a:t>
            </a:fld>
            <a:endParaRPr lang="en-US" dirty="0"/>
          </a:p>
        </p:txBody>
      </p:sp>
    </p:spTree>
    <p:extLst>
      <p:ext uri="{BB962C8B-B14F-4D97-AF65-F5344CB8AC3E}">
        <p14:creationId xmlns:p14="http://schemas.microsoft.com/office/powerpoint/2010/main" val="282263165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3041272"/>
              </p:ext>
            </p:extLst>
          </p:nvPr>
        </p:nvGraphicFramePr>
        <p:xfrm>
          <a:off x="124141" y="31950"/>
          <a:ext cx="7533959" cy="9973110"/>
        </p:xfrm>
        <a:graphic>
          <a:graphicData uri="http://schemas.openxmlformats.org/drawingml/2006/table">
            <a:tbl>
              <a:tblPr firstRow="1" bandRow="1">
                <a:tableStyleId>{5C22544A-7EE6-4342-B048-85BDC9FD1C3A}</a:tableStyleId>
              </a:tblPr>
              <a:tblGrid>
                <a:gridCol w="2276159"/>
                <a:gridCol w="868680"/>
                <a:gridCol w="500236"/>
                <a:gridCol w="1945784"/>
                <a:gridCol w="990600"/>
                <a:gridCol w="952500"/>
              </a:tblGrid>
              <a:tr h="1114045">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(Hook) </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5</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revise the Hook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5:</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Hook (part of the Bridge)to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3700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4384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Describe the connection between two individuals, events, ideas, or pieces of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information in a text. </a:t>
                      </a:r>
                      <a:endParaRPr kumimoji="0" lang="en-US" sz="10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 order to identify what can be added, deleted or changed to the Hook</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first grade  students do not need to know the term Hook, but the teacher should use the term as students assist the teacher in identifying information to add, delete or change.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identify what needs to be added, deleted or changed  in the Hook sentence,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1000" baseline="0" dirty="0" smtClean="0"/>
                    </a:p>
                    <a:p>
                      <a:pPr marL="287338" marR="0" lvl="0" indent="-2873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what is special, unique or exciting about who (individual) or what (events, ideas pieces of information) the text is about.</a:t>
                      </a:r>
                    </a:p>
                    <a:p>
                      <a:pPr marL="287338" marR="0" lvl="0" indent="-2873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read along with the teacher the Hook (the teacher has pre-identified) and decide if its exciting or makes the reader want to read more.</a:t>
                      </a:r>
                    </a:p>
                    <a:p>
                      <a:pPr marL="287338" marR="0" lvl="0" indent="-2873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that certain words or phrases grab a reader’s attention.</a:t>
                      </a:r>
                    </a:p>
                    <a:p>
                      <a:pPr marL="287338" marR="0" lvl="0" indent="-2873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make suggestions (add, delete or change) to make the Hook more exciting.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04678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key details</a:t>
                      </a:r>
                    </a:p>
                    <a:p>
                      <a:pPr marL="112713" indent="-112713">
                        <a:buFont typeface="Arial" panose="020B0604020202020204" pitchFamily="34" charset="0"/>
                        <a:buChar char="•"/>
                      </a:pPr>
                      <a:r>
                        <a:rPr lang="en-US" sz="900" dirty="0" smtClean="0"/>
                        <a:t>topic</a:t>
                      </a:r>
                    </a:p>
                    <a:p>
                      <a:pPr marL="112713" indent="-112713">
                        <a:buFont typeface="Arial" panose="020B0604020202020204" pitchFamily="34" charset="0"/>
                        <a:buChar char="•"/>
                      </a:pPr>
                      <a:r>
                        <a:rPr lang="en-US" sz="900" dirty="0" smtClean="0"/>
                        <a:t>relevant</a:t>
                      </a:r>
                    </a:p>
                    <a:p>
                      <a:pPr marL="112713" indent="-112713">
                        <a:buFont typeface="Arial" panose="020B0604020202020204" pitchFamily="34" charset="0"/>
                        <a:buChar char="•"/>
                      </a:pPr>
                      <a:r>
                        <a:rPr lang="en-US" sz="900" dirty="0" smtClean="0"/>
                        <a:t>irrelevant</a:t>
                      </a:r>
                    </a:p>
                    <a:p>
                      <a:pPr marL="112713" indent="-112713">
                        <a:buFont typeface="Arial" panose="020B0604020202020204" pitchFamily="34" charset="0"/>
                        <a:buChar char="•"/>
                      </a:pPr>
                      <a:r>
                        <a:rPr lang="en-US" sz="900" dirty="0" smtClean="0"/>
                        <a:t>exciting</a:t>
                      </a:r>
                    </a:p>
                    <a:p>
                      <a:pPr marL="112713" indent="-112713">
                        <a:buFont typeface="Arial" panose="020B0604020202020204" pitchFamily="34" charset="0"/>
                        <a:buChar char="•"/>
                      </a:pPr>
                      <a:r>
                        <a:rPr lang="en-US" sz="900" dirty="0" smtClean="0"/>
                        <a:t>unique</a:t>
                      </a:r>
                    </a:p>
                    <a:p>
                      <a:pPr marL="112713" indent="-112713">
                        <a:buFont typeface="Arial" panose="020B0604020202020204" pitchFamily="34" charset="0"/>
                        <a:buChar char="•"/>
                      </a:pPr>
                      <a:r>
                        <a:rPr lang="en-US" sz="900" dirty="0" smtClean="0"/>
                        <a:t>hook</a:t>
                      </a:r>
                    </a:p>
                    <a:p>
                      <a:pPr marL="112713" indent="-112713">
                        <a:buFont typeface="Arial" panose="020B0604020202020204" pitchFamily="34" charset="0"/>
                        <a:buChar char="•"/>
                      </a:pPr>
                      <a:r>
                        <a:rPr lang="en-US" sz="900" dirty="0" smtClean="0"/>
                        <a:t>attention</a:t>
                      </a:r>
                    </a:p>
                    <a:p>
                      <a:pPr marL="112713" indent="-112713">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_ detalles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tópico</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relevante</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irrelevante</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único</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schemeClr val="tx1"/>
                          </a:solidFill>
                          <a:effectLst/>
                          <a:uLnTx/>
                          <a:uFillTx/>
                          <a:latin typeface="+mn-lt"/>
                          <a:ea typeface="+mn-ea"/>
                          <a:cs typeface="+mn-cs"/>
                        </a:rPr>
                        <a:t>atención</a:t>
                      </a:r>
                    </a:p>
                    <a:p>
                      <a:pPr marL="285750" indent="-2857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5107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name a topic,</a:t>
                      </a:r>
                      <a:r>
                        <a:rPr kumimoji="0" lang="en-US" sz="1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supply some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facts about the topic,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and provide some sense of closure. </a:t>
                      </a: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 order to write about what information is to be added, deleted or changed to the Hook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first grade students begin to make the connection that words or phrases can grab the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an understanding of what needs to be added,</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 deleted or changed  in the Hook sentence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Hook that the teacher has highlighted.</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lang="en-US" sz="1000" dirty="0" smtClean="0"/>
                        <a:t>retell</a:t>
                      </a:r>
                      <a:r>
                        <a:rPr lang="en-US" sz="1000" baseline="0" dirty="0" smtClean="0"/>
                        <a:t> and write or list Key Details (facts) to be used in the Hook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added, deleted or changed in the Hook to make it more exciting or unique. </a:t>
                      </a:r>
                      <a:endParaRPr lang="en-US" sz="1000" baseline="0" dirty="0" smtClean="0"/>
                    </a:p>
                    <a:p>
                      <a:pPr marL="285750" indent="-285750">
                        <a:buFont typeface="Wingdings" panose="05000000000000000000" pitchFamily="2" charset="2"/>
                        <a:buChar char="q"/>
                      </a:pPr>
                      <a:r>
                        <a:rPr lang="en-US" sz="1000" baseline="0" dirty="0" smtClean="0"/>
                        <a:t>identify improved organizational or elaboration elements ( by making suggestions to revise the Hook).</a:t>
                      </a: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revise</a:t>
                      </a:r>
                    </a:p>
                    <a:p>
                      <a:pPr marL="171450" indent="-171450">
                        <a:buFont typeface="Arial" panose="020B0604020202020204" pitchFamily="34" charset="0"/>
                        <a:buChar char="•"/>
                      </a:pPr>
                      <a:r>
                        <a:rPr lang="en-US" sz="900" dirty="0" smtClean="0"/>
                        <a:t>elaborate</a:t>
                      </a:r>
                    </a:p>
                    <a:p>
                      <a:pPr marL="171450" indent="-171450">
                        <a:buFont typeface="Arial" panose="020B0604020202020204" pitchFamily="34" charset="0"/>
                        <a:buChar char="•"/>
                      </a:pPr>
                      <a:r>
                        <a:rPr lang="en-US" sz="900" dirty="0" smtClean="0"/>
                        <a:t>organization</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hook</a:t>
                      </a:r>
                    </a:p>
                    <a:p>
                      <a:pPr marL="171450" indent="-171450">
                        <a:buFont typeface="Arial" panose="020B0604020202020204" pitchFamily="34" charset="0"/>
                        <a:buChar char="•"/>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indent="-169863">
                        <a:buFont typeface="Arial" panose="020B0604020202020204" pitchFamily="34" charset="0"/>
                        <a:buChar char="•"/>
                      </a:pPr>
                      <a:r>
                        <a:rPr lang="es-ES_tradnl" sz="900" dirty="0" smtClean="0"/>
                        <a:t>revisar</a:t>
                      </a:r>
                    </a:p>
                    <a:p>
                      <a:pPr marL="169863" indent="-169863">
                        <a:buFont typeface="Arial" panose="020B0604020202020204" pitchFamily="34" charset="0"/>
                        <a:buChar char="•"/>
                      </a:pPr>
                      <a:r>
                        <a:rPr lang="es-ES_tradnl" sz="900" dirty="0" smtClean="0"/>
                        <a:t>elaborar</a:t>
                      </a:r>
                    </a:p>
                    <a:p>
                      <a:pPr marL="169863" indent="-169863">
                        <a:buFont typeface="Arial" panose="020B0604020202020204" pitchFamily="34" charset="0"/>
                        <a:buChar char="•"/>
                      </a:pPr>
                      <a:r>
                        <a:rPr lang="es-ES_tradnl" sz="900" dirty="0" smtClean="0"/>
                        <a:t>organización</a:t>
                      </a:r>
                    </a:p>
                    <a:p>
                      <a:pPr marL="285750" indent="-285750">
                        <a:buFont typeface="Arial" panose="020B0604020202020204" pitchFamily="34" charset="0"/>
                        <a:buChar char="•"/>
                      </a:pPr>
                      <a:endParaRPr lang="es-ES_tradnl"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7215">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questions to help determine or clarify the meaning of words and phrases in a text</a:t>
                      </a:r>
                      <a:r>
                        <a:rPr kumimoji="0" lang="en-US" sz="1000" b="0" i="0" u="none" strike="noStrike" kern="1200" cap="none" spc="0" normalizeH="0" baseline="0" noProof="0" dirty="0" smtClean="0">
                          <a:ln>
                            <a:noFill/>
                          </a:ln>
                          <a:solidFill>
                            <a:srgbClr val="FF0000"/>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new words to use in the Hook.</a:t>
                      </a:r>
                      <a:endParaRPr kumimoji="0" lang="en-US" sz="1000" b="1" i="1"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deciding on words that can be used in a Hook that may be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unknown,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500" dirty="0" smtClean="0">
                        <a:solidFill>
                          <a:srgbClr val="C00000"/>
                        </a:solidFill>
                      </a:endParaRPr>
                    </a:p>
                    <a:p>
                      <a:pPr marL="285750" indent="-285750">
                        <a:buFont typeface="Wingdings" panose="05000000000000000000" pitchFamily="2" charset="2"/>
                        <a:buChar char="q"/>
                      </a:pPr>
                      <a:r>
                        <a:rPr lang="en-US" sz="1000" dirty="0" smtClean="0">
                          <a:solidFill>
                            <a:schemeClr val="tx1"/>
                          </a:solidFill>
                        </a:rPr>
                        <a:t>understand that some word meanings are unknown.</a:t>
                      </a:r>
                    </a:p>
                    <a:p>
                      <a:pPr marL="285750" indent="-285750">
                        <a:buFont typeface="Wingdings" panose="05000000000000000000" pitchFamily="2" charset="2"/>
                        <a:buChar char="q"/>
                      </a:pPr>
                      <a:r>
                        <a:rPr lang="en-US" sz="1000" baseline="0" dirty="0" smtClean="0">
                          <a:solidFill>
                            <a:schemeClr val="tx1"/>
                          </a:solidFill>
                        </a:rPr>
                        <a:t>identify words that are unknown.</a:t>
                      </a:r>
                    </a:p>
                    <a:p>
                      <a:pPr marL="285750" indent="-285750">
                        <a:buFont typeface="Wingdings" panose="05000000000000000000" pitchFamily="2" charset="2"/>
                        <a:buChar char="q"/>
                      </a:pPr>
                      <a:r>
                        <a:rPr lang="en-US" sz="1000" baseline="0" dirty="0" smtClean="0">
                          <a:solidFill>
                            <a:schemeClr val="tx1"/>
                          </a:solidFill>
                        </a:rPr>
                        <a:t>ask what a word means.</a:t>
                      </a:r>
                    </a:p>
                    <a:p>
                      <a:pPr marL="285750" indent="-285750">
                        <a:buFont typeface="Wingdings" panose="05000000000000000000" pitchFamily="2" charset="2"/>
                        <a:buChar char="q"/>
                      </a:pPr>
                      <a:r>
                        <a:rPr lang="en-US" sz="1000" baseline="0" dirty="0" smtClean="0">
                          <a:solidFill>
                            <a:schemeClr val="tx1"/>
                          </a:solidFill>
                        </a:rPr>
                        <a:t>answer questions that lead students to predicting what a word means.</a:t>
                      </a:r>
                    </a:p>
                    <a:p>
                      <a:pPr marL="285750" indent="-285750">
                        <a:buFont typeface="Wingdings" panose="05000000000000000000" pitchFamily="2" charset="2"/>
                        <a:buChar char="q"/>
                      </a:pPr>
                      <a:r>
                        <a:rPr lang="en-US" sz="1000" baseline="0" dirty="0" smtClean="0">
                          <a:solidFill>
                            <a:schemeClr val="tx1"/>
                          </a:solidFill>
                        </a:rPr>
                        <a:t>use context clues to determine meaning.</a:t>
                      </a:r>
                      <a:endParaRPr lang="en-US" sz="100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clues</a:t>
                      </a:r>
                    </a:p>
                    <a:p>
                      <a:pPr marL="171450" indent="-171450">
                        <a:buFont typeface="Arial" panose="020B0604020202020204" pitchFamily="34" charset="0"/>
                        <a:buChar char="•"/>
                      </a:pPr>
                      <a:r>
                        <a:rPr lang="en-US" sz="900" dirty="0" smtClean="0"/>
                        <a:t>unknown</a:t>
                      </a:r>
                    </a:p>
                    <a:p>
                      <a:pPr marL="171450" indent="-171450">
                        <a:buFont typeface="Arial" panose="020B0604020202020204" pitchFamily="34" charset="0"/>
                        <a:buChar char="•"/>
                      </a:pPr>
                      <a:r>
                        <a:rPr lang="en-US" sz="900" dirty="0" smtClean="0"/>
                        <a:t>clarify</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r>
                        <a:rPr lang="en-US" sz="900" dirty="0" smtClean="0"/>
                        <a:t>meaning</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indent="-169863">
                        <a:buFont typeface="Arial" panose="020B0604020202020204" pitchFamily="34" charset="0"/>
                        <a:buChar char="•"/>
                      </a:pPr>
                      <a:r>
                        <a:rPr lang="es-ES_tradnl" sz="900" dirty="0" smtClean="0"/>
                        <a:t>contexto</a:t>
                      </a:r>
                    </a:p>
                    <a:p>
                      <a:pPr marL="169863" indent="-169863">
                        <a:buFont typeface="Arial" panose="020B0604020202020204" pitchFamily="34" charset="0"/>
                        <a:buChar char="•"/>
                      </a:pPr>
                      <a:endParaRPr lang="es-ES_tradnl" sz="900" dirty="0" smtClean="0"/>
                    </a:p>
                    <a:p>
                      <a:pPr marL="169863" indent="-169863">
                        <a:buFont typeface="Arial" panose="020B0604020202020204" pitchFamily="34" charset="0"/>
                        <a:buChar char="•"/>
                      </a:pPr>
                      <a:endParaRPr lang="es-ES_tradnl" sz="900" dirty="0" smtClean="0"/>
                    </a:p>
                    <a:p>
                      <a:pPr marL="169863" indent="-169863">
                        <a:buFont typeface="Arial" panose="020B0604020202020204" pitchFamily="34" charset="0"/>
                        <a:buChar char="•"/>
                      </a:pPr>
                      <a:r>
                        <a:rPr lang="es-ES_tradnl" sz="900" dirty="0" smtClean="0"/>
                        <a:t>clarificar-aclarar</a:t>
                      </a:r>
                      <a:endParaRPr lang="es-ES_tradnl"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8495">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400" b="1" dirty="0" smtClean="0"/>
                        <a:t>In </a:t>
                      </a:r>
                      <a:r>
                        <a:rPr lang="en-US" sz="1400" b="1" dirty="0" smtClean="0">
                          <a:solidFill>
                            <a:srgbClr val="C00000"/>
                          </a:solidFill>
                        </a:rPr>
                        <a:t>1</a:t>
                      </a:r>
                      <a:r>
                        <a:rPr lang="en-US" sz="1400" b="1" baseline="30000" dirty="0" smtClean="0">
                          <a:solidFill>
                            <a:srgbClr val="C00000"/>
                          </a:solidFill>
                        </a:rPr>
                        <a:t>st</a:t>
                      </a:r>
                      <a:r>
                        <a:rPr lang="en-US" sz="1400" b="1" dirty="0" smtClean="0"/>
                        <a:t> 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30328">
                <a:tc gridSpan="2">
                  <a:txBody>
                    <a:bodyPr/>
                    <a:lstStyle/>
                    <a:p>
                      <a:pPr marL="285750" indent="-285750">
                        <a:buFont typeface="Arial" panose="020B0604020202020204" pitchFamily="34" charset="0"/>
                        <a:buChar char="•"/>
                      </a:pPr>
                      <a:r>
                        <a:rPr lang="en-US" sz="900" b="0" dirty="0" smtClean="0"/>
                        <a:t>Definitions and Descriptions of the Topic Tally Words to increase understanding of specific</a:t>
                      </a:r>
                      <a:r>
                        <a:rPr lang="en-US" sz="900" b="0" baseline="0" dirty="0" smtClean="0"/>
                        <a:t> words/phrases that describe-define the Topic in a “WOW” way.</a:t>
                      </a:r>
                      <a:endParaRPr lang="en-US" sz="9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words/phrases from the definitions and descriptions chart for suggestions and ideas to help the teacher revise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97968">
                <a:tc gridSpan="2">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the definitions and description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thinking notes to show how they might revise the  Hook of the bridge.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 and discuss ideas on how to improve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285750" indent="-285750">
                        <a:buFont typeface="Arial" panose="020B0604020202020204" pitchFamily="34" charset="0"/>
                        <a:buChar char="•"/>
                      </a:pPr>
                      <a:r>
                        <a:rPr lang="en-US" sz="900" dirty="0" smtClean="0"/>
                        <a:t>Revision</a:t>
                      </a:r>
                      <a:r>
                        <a:rPr lang="en-US" sz="900" baseline="0" dirty="0" smtClean="0"/>
                        <a:t> Model Sheet (Bookmarks)</a:t>
                      </a:r>
                      <a:endParaRPr lang="en-US" sz="9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observe and suggest ideas for the revision process as the teacher models.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285750" indent="-285750">
                        <a:buFont typeface="Arial" panose="020B0604020202020204" pitchFamily="34" charset="0"/>
                        <a:buChar char="•"/>
                      </a:pPr>
                      <a:r>
                        <a:rPr lang="en-US" sz="900" b="0" dirty="0" smtClean="0"/>
                        <a:t>Definitions and Descriptions of the Topic Tally Words to increase understanding of specific</a:t>
                      </a:r>
                      <a:r>
                        <a:rPr lang="en-US" sz="900" b="0" baseline="0" dirty="0" smtClean="0"/>
                        <a:t> words/phrases that describe-define the Topic in a “WOW” way.</a:t>
                      </a:r>
                      <a:endParaRPr lang="en-US" sz="900" b="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revised Hook that is modeled by the teacher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9562">
                <a:tc gridSpan="6">
                  <a:txBody>
                    <a:bodyPr/>
                    <a:lstStyle/>
                    <a:p>
                      <a:pPr marL="0" marR="0" indent="0" algn="l" defTabSz="777240" rtl="0" eaLnBrk="1" fontAlgn="auto" latinLnBrk="0" hangingPunct="1">
                        <a:lnSpc>
                          <a:spcPct val="100000"/>
                        </a:lnSpc>
                        <a:spcBef>
                          <a:spcPts val="0"/>
                        </a:spcBef>
                        <a:spcAft>
                          <a:spcPts val="0"/>
                        </a:spcAft>
                        <a:buClrTx/>
                        <a:buSzTx/>
                        <a:buFontTx/>
                        <a:buNone/>
                        <a:tabLst/>
                        <a:defRPr/>
                      </a:pPr>
                      <a:r>
                        <a:rPr lang="en-US" sz="800" b="1" dirty="0" smtClean="0"/>
                        <a:t>From</a:t>
                      </a:r>
                      <a:r>
                        <a:rPr lang="en-US" sz="800" b="1" baseline="0" dirty="0" smtClean="0"/>
                        <a:t> the Field</a:t>
                      </a:r>
                      <a:r>
                        <a:rPr lang="en-US" sz="800" baseline="0" dirty="0" smtClean="0"/>
                        <a:t>…This lesson is very teacher-directed.  The teacher tells students the topic  sentence and has them highlight it in the text.             THE TEACHER MODELS THE REVISION USING A THINK ALOUD. *</a:t>
                      </a:r>
                      <a:r>
                        <a:rPr lang="en-US" sz="800" b="1" u="sng" baseline="0" dirty="0" smtClean="0"/>
                        <a:t>Organizational elements</a:t>
                      </a:r>
                      <a:r>
                        <a:rPr lang="en-US" sz="800" baseline="0" dirty="0" smtClean="0"/>
                        <a:t>:  Parts of a paragraph in the correct order.  *</a:t>
                      </a:r>
                      <a:r>
                        <a:rPr lang="en-US" sz="800" b="1" u="sng" baseline="0" dirty="0" smtClean="0"/>
                        <a:t>Elaboration Elements</a:t>
                      </a:r>
                      <a:r>
                        <a:rPr lang="en-US" sz="800" baseline="0" dirty="0" smtClean="0"/>
                        <a:t>:  Words that elaborate on the Main Topic in the Hook sentence (usually descriptive).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07310" y="9097365"/>
            <a:ext cx="1748790" cy="535517"/>
          </a:xfrm>
        </p:spPr>
        <p:txBody>
          <a:bodyPr/>
          <a:lstStyle/>
          <a:p>
            <a:fld id="{CBAC3556-5FAF-4CEF-BDF2-3BC833A9967C}" type="slidenum">
              <a:rPr lang="en-US" smtClean="0"/>
              <a:t>23</a:t>
            </a:fld>
            <a:endParaRPr lang="en-US" dirty="0"/>
          </a:p>
        </p:txBody>
      </p:sp>
    </p:spTree>
    <p:extLst>
      <p:ext uri="{BB962C8B-B14F-4D97-AF65-F5344CB8AC3E}">
        <p14:creationId xmlns:p14="http://schemas.microsoft.com/office/powerpoint/2010/main" val="320185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1202442374"/>
              </p:ext>
            </p:extLst>
          </p:nvPr>
        </p:nvGraphicFramePr>
        <p:xfrm>
          <a:off x="129275" y="1312106"/>
          <a:ext cx="7556767" cy="8491988"/>
        </p:xfrm>
        <a:graphic>
          <a:graphicData uri="http://schemas.openxmlformats.org/drawingml/2006/table">
            <a:tbl>
              <a:tblPr firstRow="1" bandRow="1">
                <a:noFill/>
              </a:tblPr>
              <a:tblGrid>
                <a:gridCol w="464102"/>
                <a:gridCol w="2743706"/>
                <a:gridCol w="227083"/>
                <a:gridCol w="513317"/>
                <a:gridCol w="1267747"/>
                <a:gridCol w="545431"/>
                <a:gridCol w="669913"/>
                <a:gridCol w="590034"/>
                <a:gridCol w="535434"/>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text’s topic?</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7">
                  <a:txBody>
                    <a:bodyPr/>
                    <a:lstStyle/>
                    <a:p>
                      <a:pPr marL="0" marR="0" lvl="0" indent="0" algn="l" rtl="0">
                        <a:lnSpc>
                          <a:spcPct val="100000"/>
                        </a:lnSpc>
                        <a:spcBef>
                          <a:spcPts val="0"/>
                        </a:spcBef>
                        <a:spcAft>
                          <a:spcPts val="0"/>
                        </a:spcAft>
                        <a:buSzPct val="25000"/>
                        <a:buNone/>
                      </a:pPr>
                      <a:r>
                        <a:rPr lang="en-US" sz="1300" b="1" u="none" strike="noStrike" cap="none" baseline="0" dirty="0" smtClean="0"/>
                        <a:t>Preparing to Write an </a:t>
                      </a:r>
                    </a:p>
                    <a:p>
                      <a:pPr marL="0" marR="0" lvl="0" indent="0" algn="l" rtl="0">
                        <a:lnSpc>
                          <a:spcPct val="100000"/>
                        </a:lnSpc>
                        <a:spcBef>
                          <a:spcPts val="0"/>
                        </a:spcBef>
                        <a:spcAft>
                          <a:spcPts val="0"/>
                        </a:spcAft>
                        <a:buSzPct val="25000"/>
                        <a:buNone/>
                      </a:pPr>
                      <a:r>
                        <a:rPr lang="en-US" sz="1300" b="1" u="none" strike="noStrike" cap="none" baseline="0" dirty="0" smtClean="0"/>
                        <a:t>Introduction: Lesson 6 -1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7">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9">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Standards:RI.1, W.2a, L.1</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8">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  What is revise?”  (Do a quick revision review if needed)</a:t>
                      </a:r>
                    </a:p>
                  </a:txBody>
                  <a:tcPr marL="0" marR="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17602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In this draft the introduction hasn’t been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4538">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Adject.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or softest</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Leaning</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a:t>
                      </a:r>
                    </a:p>
                    <a:p>
                      <a:pPr algn="ctr">
                        <a:lnSpc>
                          <a:spcPct val="100000"/>
                        </a:lnSpc>
                        <a:spcBef>
                          <a:spcPts val="0"/>
                        </a:spcBef>
                        <a:spcAft>
                          <a:spcPts val="0"/>
                        </a:spcAft>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 of Pisa  + Building + Landmark</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 </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 sand+ clay</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Pronouns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 (tower)</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They (workers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algn="ctr">
                        <a:lnSpc>
                          <a:spcPct val="100000"/>
                        </a:lnSpc>
                        <a:spcBef>
                          <a:spcPts val="0"/>
                        </a:spcBef>
                        <a:spcAft>
                          <a:spcPts val="0"/>
                        </a:spcAft>
                      </a:pPr>
                      <a:r>
                        <a:rPr lang="en-US" sz="1100" b="1" u="sng" dirty="0" smtClean="0"/>
                        <a:t>Adverbs</a:t>
                      </a:r>
                    </a:p>
                    <a:p>
                      <a:pPr algn="l">
                        <a:lnSpc>
                          <a:spcPct val="100000"/>
                        </a:lnSpc>
                        <a:spcBef>
                          <a:spcPts val="0"/>
                        </a:spcBef>
                        <a:spcAft>
                          <a:spcPts val="0"/>
                        </a:spcAft>
                      </a:pPr>
                      <a:endParaRPr lang="en-US" sz="1100" b="1" u="sng"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Verbs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Tilts  + Leans + Slanted</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Topple + Crash + falling over</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Save </a:t>
                      </a:r>
                    </a:p>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101422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508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Do Lesson 1 – Part 1: #1-4 </a:t>
                      </a:r>
                      <a:r>
                        <a:rPr kumimoji="0" lang="en-US" sz="1000" b="1" i="1"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the K/N Chart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(from the READ section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identify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and then group words that refer to the same thing (same activity as in </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REVISE part 3</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Before  beginning the new activity, students should have had some instruction </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different parts of speech.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NEW Activity: </a:t>
                      </a:r>
                      <a:r>
                        <a:rPr kumimoji="0" lang="en-US" sz="10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Students can write the Topic Tally words on index cards or sticky notes..</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“There is another way to group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Sometimes </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we group words by their parts of speech.  Write each word on a sticky note.  Then, discuss with your team what part of speech each word belongs in.”</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or a team put their sticky notes under the correct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2536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86635">
                <a:tc vMerge="1">
                  <a:txBody>
                    <a:bodyPr/>
                    <a:lstStyle/>
                    <a:p>
                      <a:endParaRPr lang="en-US"/>
                    </a:p>
                  </a:txBody>
                  <a:tcPr/>
                </a:tc>
                <a:tc gridSpan="8">
                  <a:txBody>
                    <a:bodyPr/>
                    <a:lstStyle/>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part of speech is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part of speech has the most words?  Which part of speech tells who/what the text is about? Which part of speech tells what happened?  Which describes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 other parts of speech as needed to the chart).   </a:t>
                      </a:r>
                      <a:endPar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2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rPr>
                        <a:t>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037" y="83330"/>
            <a:ext cx="3107594" cy="914097"/>
          </a:xfrm>
          <a:prstGeom prst="rect">
            <a:avLst/>
          </a:prstGeom>
        </p:spPr>
        <p:txBody>
          <a:bodyPr wrap="square" lIns="101882" tIns="50941" rIns="101882" bIns="50941">
            <a:spAutoFit/>
          </a:bodyPr>
          <a:lstStyle/>
          <a:p>
            <a:pPr lvl="0" algn="ctr">
              <a:buSzPct val="25000"/>
            </a:pPr>
            <a:r>
              <a:rPr lang="en-US" sz="1300" b="1" dirty="0">
                <a:solidFill>
                  <a:srgbClr val="C00000"/>
                </a:solidFill>
                <a:effectLst>
                  <a:outerShdw blurRad="38100" dist="38100" dir="2700000" algn="tl">
                    <a:srgbClr val="000000">
                      <a:alpha val="43137"/>
                    </a:srgbClr>
                  </a:outerShdw>
                </a:effectLst>
              </a:rPr>
              <a:t>Preparing to Write the </a:t>
            </a:r>
          </a:p>
          <a:p>
            <a:pPr lvl="0" algn="ctr">
              <a:buSzPct val="25000"/>
            </a:pPr>
            <a:r>
              <a:rPr lang="en-US" sz="1300" b="1" dirty="0">
                <a:solidFill>
                  <a:srgbClr val="C00000"/>
                </a:solidFill>
                <a:effectLst>
                  <a:outerShdw blurRad="38100" dist="38100" dir="2700000" algn="tl">
                    <a:srgbClr val="000000">
                      <a:alpha val="43137"/>
                    </a:srgbClr>
                  </a:outerShdw>
                </a:effectLst>
              </a:rPr>
              <a:t>Introduction of a Brief Text </a:t>
            </a:r>
          </a:p>
          <a:p>
            <a:pPr lvl="0" algn="ctr">
              <a:buSzPct val="25000"/>
            </a:pPr>
            <a:r>
              <a:rPr lang="en-US" sz="13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300" b="1" dirty="0">
                <a:solidFill>
                  <a:srgbClr val="C00000"/>
                </a:solidFill>
                <a:effectLst>
                  <a:outerShdw blurRad="38100" dist="38100" dir="2700000" algn="tl">
                    <a:srgbClr val="000000">
                      <a:alpha val="43137"/>
                    </a:srgbClr>
                  </a:outerShdw>
                </a:effectLst>
              </a:rPr>
              <a:t>Lesson 6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a Brief Text</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245363" y="7097796"/>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65641" y="990550"/>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48963" y="8142938"/>
            <a:ext cx="306995" cy="652942"/>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24</a:t>
            </a:fld>
            <a:endParaRPr lang="en-US" dirty="0"/>
          </a:p>
        </p:txBody>
      </p:sp>
      <p:pic>
        <p:nvPicPr>
          <p:cNvPr id="22"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3" y="4230934"/>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13936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0843444"/>
              </p:ext>
            </p:extLst>
          </p:nvPr>
        </p:nvGraphicFramePr>
        <p:xfrm>
          <a:off x="54246" y="-30560"/>
          <a:ext cx="7628351" cy="9989820"/>
        </p:xfrm>
        <a:graphic>
          <a:graphicData uri="http://schemas.openxmlformats.org/drawingml/2006/table">
            <a:tbl>
              <a:tblPr firstRow="1" bandRow="1">
                <a:tableStyleId>{5C22544A-7EE6-4342-B048-85BDC9FD1C3A}</a:tableStyleId>
              </a:tblPr>
              <a:tblGrid>
                <a:gridCol w="2286000"/>
                <a:gridCol w="906807"/>
                <a:gridCol w="464792"/>
                <a:gridCol w="1898543"/>
                <a:gridCol w="1022889"/>
                <a:gridCol w="1049320"/>
              </a:tblGrid>
              <a:tr h="1386840">
                <a:tc gridSpan="3">
                  <a:txBody>
                    <a:bodyPr/>
                    <a:lstStyle/>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Preparing to Write the </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Introduction of a Brief Text </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400" b="1" i="0" u="sng"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Lesson 6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first grade students identify the Main Topic of  a text with </a:t>
                      </a:r>
                      <a:r>
                        <a:rPr kumimoji="0" lang="en-US" sz="1050" b="1" i="0" u="none" strike="noStrike" kern="1200" cap="none" spc="0" normalizeH="0" baseline="0" noProof="0" dirty="0" smtClean="0">
                          <a:ln>
                            <a:noFill/>
                          </a:ln>
                          <a:solidFill>
                            <a:srgbClr val="C00000"/>
                          </a:solidFill>
                          <a:effectLst/>
                          <a:uLnTx/>
                          <a:uFillTx/>
                          <a:latin typeface="+mn-lt"/>
                          <a:ea typeface="+mn-ea"/>
                          <a:cs typeface="+mn-cs"/>
                        </a:rPr>
                        <a:t>no or an incomplete</a:t>
                      </a:r>
                      <a:r>
                        <a:rPr kumimoji="0" lang="en-US" sz="105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introduction?</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Standards:RI.1, W.2a, L.1</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Main Topic of a text.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questions about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key details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reference to identifying the topic of a text with </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no introduction.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to ask and answer questions about a Main Topic in a text, students will need to …</a:t>
                      </a:r>
                      <a:endParaRPr kumimoji="0" lang="en-US" sz="10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8925" marR="0" lvl="0" indent="-288925"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have read the body and conclusion of a text that has no introduction (with the teacher).</a:t>
                      </a:r>
                    </a:p>
                    <a:p>
                      <a:pPr marL="288925" marR="0" lvl="0" indent="-288925"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understand that a draft is “practice” writing.</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Wingdings" panose="05000000000000000000" pitchFamily="2" charset="2"/>
                        <a:buChar char="q"/>
                      </a:pPr>
                      <a:r>
                        <a:rPr lang="en-US" sz="1000" dirty="0" smtClean="0"/>
                        <a:t>ask a question about a Main</a:t>
                      </a:r>
                      <a:r>
                        <a:rPr lang="en-US" sz="1000" baseline="0" dirty="0" smtClean="0"/>
                        <a:t> T</a:t>
                      </a:r>
                      <a:r>
                        <a:rPr lang="en-US" sz="1000" dirty="0" smtClean="0"/>
                        <a:t>opic.</a:t>
                      </a:r>
                    </a:p>
                    <a:p>
                      <a:pPr marL="285750" indent="-285750">
                        <a:buFont typeface="Wingdings" panose="05000000000000000000" pitchFamily="2" charset="2"/>
                        <a:buChar char="q"/>
                      </a:pPr>
                      <a:r>
                        <a:rPr lang="en-US" sz="1000" dirty="0" smtClean="0"/>
                        <a:t>answer a question about a Main</a:t>
                      </a:r>
                      <a:r>
                        <a:rPr lang="en-US" sz="1000" baseline="0" dirty="0" smtClean="0"/>
                        <a:t> T</a:t>
                      </a:r>
                      <a:r>
                        <a:rPr lang="en-US" sz="1000" dirty="0" smtClean="0"/>
                        <a:t>opic.</a:t>
                      </a:r>
                    </a:p>
                    <a:p>
                      <a:pPr marL="285750" indent="-285750">
                        <a:buFont typeface="Wingdings" panose="05000000000000000000" pitchFamily="2" charset="2"/>
                        <a:buChar char="q"/>
                      </a:pPr>
                      <a:r>
                        <a:rPr lang="en-US" sz="1000" dirty="0" smtClean="0"/>
                        <a:t>respond in clear focused fact statements.</a:t>
                      </a:r>
                    </a:p>
                    <a:p>
                      <a:pPr marL="285750" indent="-285750">
                        <a:buFont typeface="Wingdings" panose="05000000000000000000" pitchFamily="2" charset="2"/>
                        <a:buChar char="q"/>
                      </a:pPr>
                      <a:r>
                        <a:rPr lang="en-US" sz="1000" dirty="0" smtClean="0"/>
                        <a:t>answer who</a:t>
                      </a:r>
                      <a:r>
                        <a:rPr lang="en-US" sz="1000" baseline="0" dirty="0" smtClean="0"/>
                        <a:t> or what </a:t>
                      </a:r>
                      <a:r>
                        <a:rPr lang="en-US" sz="1000" dirty="0" smtClean="0"/>
                        <a:t>questions about a Main</a:t>
                      </a:r>
                      <a:r>
                        <a:rPr lang="en-US" sz="1000" baseline="0" dirty="0" smtClean="0"/>
                        <a:t> T</a:t>
                      </a:r>
                      <a:r>
                        <a:rPr lang="en-US" sz="1000" dirty="0" smtClean="0"/>
                        <a:t>opic.</a:t>
                      </a:r>
                    </a:p>
                    <a:p>
                      <a:pPr marL="285750" indent="-285750">
                        <a:buFont typeface="Wingdings" panose="05000000000000000000" pitchFamily="2" charset="2"/>
                        <a:buChar char="q"/>
                      </a:pPr>
                      <a:r>
                        <a:rPr lang="en-US" sz="1000" dirty="0" smtClean="0"/>
                        <a:t>identify</a:t>
                      </a:r>
                      <a:r>
                        <a:rPr lang="en-US" sz="1000" baseline="0" dirty="0" smtClean="0"/>
                        <a:t> K</a:t>
                      </a:r>
                      <a:r>
                        <a:rPr lang="en-US" sz="1000" dirty="0" smtClean="0"/>
                        <a:t>ey Details supporting the Main</a:t>
                      </a:r>
                      <a:r>
                        <a:rPr lang="en-US" sz="1000" baseline="0" dirty="0" smtClean="0"/>
                        <a:t> T</a:t>
                      </a:r>
                      <a:r>
                        <a:rPr lang="en-US" sz="1000" dirty="0" smtClean="0"/>
                        <a: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8719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question</a:t>
                      </a:r>
                    </a:p>
                    <a:p>
                      <a:pPr marL="112713" indent="-112713">
                        <a:buFont typeface="Arial" panose="020B0604020202020204" pitchFamily="34" charset="0"/>
                        <a:buChar char="•"/>
                      </a:pPr>
                      <a:r>
                        <a:rPr lang="en-US" sz="1000" dirty="0" smtClean="0"/>
                        <a:t>topic</a:t>
                      </a:r>
                    </a:p>
                    <a:p>
                      <a:pPr marL="112713" indent="-112713">
                        <a:buFont typeface="Arial" panose="020B0604020202020204" pitchFamily="34" charset="0"/>
                        <a:buChar char="•"/>
                      </a:pPr>
                      <a:r>
                        <a:rPr lang="en-US" sz="1000" dirty="0" smtClean="0"/>
                        <a:t>key details</a:t>
                      </a:r>
                    </a:p>
                    <a:p>
                      <a:pPr marL="112713" indent="-112713">
                        <a:buFont typeface="Arial" panose="020B0604020202020204" pitchFamily="34" charset="0"/>
                        <a:buChar char="•"/>
                      </a:pPr>
                      <a:r>
                        <a:rPr lang="en-US" sz="1000" dirty="0" smtClean="0"/>
                        <a:t>support </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endParaRPr lang="es-ES_tradnl" sz="1000" dirty="0" smtClean="0">
                        <a:solidFill>
                          <a:schemeClr val="tx1"/>
                        </a:solidFill>
                      </a:endParaRPr>
                    </a:p>
                    <a:p>
                      <a:pPr marL="171450" indent="-171450">
                        <a:buFont typeface="Arial" panose="020B0604020202020204" pitchFamily="34" charset="0"/>
                        <a:buChar char="•"/>
                      </a:pPr>
                      <a:r>
                        <a:rPr lang="es-ES_tradnl" sz="1000" dirty="0" smtClean="0">
                          <a:solidFill>
                            <a:schemeClr val="tx1"/>
                          </a:solidFill>
                        </a:rPr>
                        <a:t>tópico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noProof="0" dirty="0" smtClean="0">
                          <a:solidFill>
                            <a:schemeClr val="tx1"/>
                          </a:solidFill>
                        </a:rPr>
                        <a:t>_</a:t>
                      </a:r>
                      <a:r>
                        <a:rPr lang="es-ES_tradnl" sz="1000" baseline="0" noProof="0" dirty="0" smtClean="0">
                          <a:solidFill>
                            <a:schemeClr val="tx1"/>
                          </a:solidFill>
                        </a:rPr>
                        <a:t> detalles </a:t>
                      </a: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3995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name a topic,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supply some facts about the topic, and provide some sense of closure</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for students to show they can identify the topic of a text with </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a Main Topic, students need to be able to…</a:t>
                      </a: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retell</a:t>
                      </a:r>
                      <a:r>
                        <a:rPr lang="en-US" sz="1000" baseline="0" dirty="0" smtClean="0"/>
                        <a:t> orally Key Details that support the Main Topic.</a:t>
                      </a:r>
                    </a:p>
                    <a:p>
                      <a:pPr marL="285750" indent="-285750">
                        <a:buFont typeface="Wingdings" panose="05000000000000000000" pitchFamily="2" charset="2"/>
                        <a:buChar char="q"/>
                      </a:pPr>
                      <a:r>
                        <a:rPr lang="en-US" sz="1000" baseline="0" dirty="0" smtClean="0"/>
                        <a:t>identify facts within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aseline="0" dirty="0" smtClean="0"/>
                        <a:t>    name the Main Topic in writing.</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about the Main Topic of the text to demonstrate an  understanding of the definition of a Main Topic (the who or what the text is about).</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the draft-text has 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retell</a:t>
                      </a:r>
                    </a:p>
                    <a:p>
                      <a:pPr marL="171450" indent="-171450">
                        <a:buFont typeface="Arial" panose="020B0604020202020204" pitchFamily="34" charset="0"/>
                        <a:buChar char="•"/>
                      </a:pPr>
                      <a:r>
                        <a:rPr lang="en-US" sz="1000" dirty="0" smtClean="0"/>
                        <a:t>key</a:t>
                      </a:r>
                      <a:r>
                        <a:rPr lang="en-US" sz="1000" baseline="0" dirty="0" smtClean="0"/>
                        <a:t> details</a:t>
                      </a:r>
                    </a:p>
                    <a:p>
                      <a:pPr marL="171450" indent="-171450">
                        <a:buFont typeface="Arial" panose="020B0604020202020204" pitchFamily="34" charset="0"/>
                        <a:buChar char="•"/>
                      </a:pPr>
                      <a:r>
                        <a:rPr lang="en-US" sz="1000" baseline="0" dirty="0" smtClean="0"/>
                        <a:t>draft</a:t>
                      </a:r>
                    </a:p>
                    <a:p>
                      <a:pPr marL="171450" indent="-171450">
                        <a:buFont typeface="Arial" panose="020B0604020202020204" pitchFamily="34" charset="0"/>
                        <a:buChar char="•"/>
                      </a:pPr>
                      <a:r>
                        <a:rPr lang="en-US" sz="1000" baseline="0" dirty="0" smtClean="0"/>
                        <a:t>Introduction</a:t>
                      </a:r>
                    </a:p>
                    <a:p>
                      <a:pPr marL="171450" indent="-171450">
                        <a:buFont typeface="Arial" panose="020B0604020202020204" pitchFamily="34" charset="0"/>
                        <a:buChar char="•"/>
                      </a:pPr>
                      <a:r>
                        <a:rPr lang="en-US" sz="1000" dirty="0" smtClean="0"/>
                        <a:t>name</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2713" indent="-112713">
                        <a:buFont typeface="Arial" panose="020B0604020202020204" pitchFamily="34" charset="0"/>
                        <a:buChar char="•"/>
                      </a:pPr>
                      <a:endParaRPr lang="es-ES_tradnl" sz="1000" dirty="0" smtClean="0">
                        <a:solidFill>
                          <a:schemeClr val="tx1"/>
                        </a:solidFill>
                      </a:endParaRP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noProof="0" dirty="0" smtClean="0">
                          <a:solidFill>
                            <a:schemeClr val="tx1"/>
                          </a:solidFill>
                        </a:rPr>
                        <a:t>_</a:t>
                      </a:r>
                      <a:r>
                        <a:rPr lang="es-ES_tradnl" sz="1000" baseline="0" noProof="0" dirty="0" smtClean="0">
                          <a:solidFill>
                            <a:schemeClr val="tx1"/>
                          </a:solidFill>
                        </a:rPr>
                        <a:t> detalles </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000" baseline="0" noProof="0" dirty="0" smtClean="0">
                        <a:solidFill>
                          <a:schemeClr val="tx1"/>
                        </a:solidFill>
                      </a:endParaRP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baseline="0" noProof="0" dirty="0" smtClean="0">
                          <a:solidFill>
                            <a:schemeClr val="tx1"/>
                          </a:solidFill>
                        </a:rPr>
                        <a:t>introducción</a:t>
                      </a: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154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 L.1.1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grammar and usage when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share/verbalize what they know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or speaking about the Main Topic of a text students need to be able to…</a:t>
                      </a: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understand and distinguish</a:t>
                      </a:r>
                      <a:r>
                        <a:rPr lang="en-US" sz="1000" baseline="0" dirty="0" smtClean="0"/>
                        <a:t> between different parts of speech.</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standard English when speaking and/or writing.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have command of conventions when writing.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be able to share Key Details about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adjective</a:t>
                      </a:r>
                    </a:p>
                    <a:p>
                      <a:pPr marL="171450" indent="-171450">
                        <a:buFont typeface="Arial" panose="020B0604020202020204" pitchFamily="34" charset="0"/>
                        <a:buChar char="•"/>
                      </a:pPr>
                      <a:r>
                        <a:rPr lang="en-US" sz="1000" baseline="0" dirty="0" smtClean="0"/>
                        <a:t>noun</a:t>
                      </a:r>
                    </a:p>
                    <a:p>
                      <a:pPr marL="171450" indent="-171450">
                        <a:buFont typeface="Arial" panose="020B0604020202020204" pitchFamily="34" charset="0"/>
                        <a:buChar char="•"/>
                      </a:pPr>
                      <a:r>
                        <a:rPr lang="en-US" sz="1000" baseline="0" dirty="0" smtClean="0"/>
                        <a:t>adverb </a:t>
                      </a:r>
                    </a:p>
                    <a:p>
                      <a:pPr marL="171450" indent="-171450">
                        <a:buFont typeface="Arial" panose="020B0604020202020204" pitchFamily="34" charset="0"/>
                        <a:buChar char="•"/>
                      </a:pPr>
                      <a:r>
                        <a:rPr lang="en-US" sz="1000" baseline="0" dirty="0" smtClean="0"/>
                        <a:t>verb</a:t>
                      </a:r>
                    </a:p>
                    <a:p>
                      <a:pPr marL="171450" indent="-171450">
                        <a:buFont typeface="Arial" panose="020B0604020202020204" pitchFamily="34" charset="0"/>
                        <a:buChar char="•"/>
                      </a:pPr>
                      <a:r>
                        <a:rPr lang="en-US" sz="1000" baseline="0" dirty="0" smtClean="0"/>
                        <a:t>pronoun</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2713" indent="-112713">
                        <a:buFont typeface="Arial" panose="020B0604020202020204" pitchFamily="34" charset="0"/>
                        <a:buChar char="•"/>
                      </a:pPr>
                      <a:r>
                        <a:rPr lang="es-ES_tradnl" sz="1000" dirty="0" smtClean="0">
                          <a:solidFill>
                            <a:schemeClr val="tx1"/>
                          </a:solidFill>
                        </a:rPr>
                        <a:t>adjetivo</a:t>
                      </a:r>
                    </a:p>
                    <a:p>
                      <a:pPr marL="112713" indent="-112713">
                        <a:buFont typeface="Arial" panose="020B0604020202020204" pitchFamily="34" charset="0"/>
                        <a:buChar char="•"/>
                      </a:pPr>
                      <a:endParaRPr lang="es-ES_tradnl" sz="1000" dirty="0" smtClean="0">
                        <a:solidFill>
                          <a:schemeClr val="tx1"/>
                        </a:solidFill>
                      </a:endParaRPr>
                    </a:p>
                    <a:p>
                      <a:pPr marL="112713" indent="-112713">
                        <a:buFont typeface="Arial" panose="020B0604020202020204" pitchFamily="34" charset="0"/>
                        <a:buChar char="•"/>
                      </a:pPr>
                      <a:r>
                        <a:rPr lang="es-ES_tradnl" sz="1000" dirty="0" smtClean="0">
                          <a:solidFill>
                            <a:schemeClr val="tx1"/>
                          </a:solidFill>
                        </a:rPr>
                        <a:t>adverbio</a:t>
                      </a:r>
                    </a:p>
                    <a:p>
                      <a:pPr marL="112713" indent="-112713">
                        <a:buFont typeface="Arial" panose="020B0604020202020204" pitchFamily="34" charset="0"/>
                        <a:buChar char="•"/>
                      </a:pPr>
                      <a:r>
                        <a:rPr lang="es-ES_tradnl" sz="1000" dirty="0" smtClean="0">
                          <a:solidFill>
                            <a:schemeClr val="tx1"/>
                          </a:solidFill>
                        </a:rPr>
                        <a:t>verbo</a:t>
                      </a:r>
                    </a:p>
                    <a:p>
                      <a:pPr marL="112713" indent="-112713">
                        <a:buFont typeface="Arial" panose="020B0604020202020204" pitchFamily="34" charset="0"/>
                        <a:buChar char="•"/>
                      </a:pPr>
                      <a:r>
                        <a:rPr lang="es-ES_tradnl" sz="1000" dirty="0" smtClean="0">
                          <a:solidFill>
                            <a:schemeClr val="tx1"/>
                          </a:solidFill>
                        </a:rPr>
                        <a:t>pronombre</a:t>
                      </a:r>
                      <a:endParaRPr lang="es-ES_tradnl"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algn="ctr"/>
                      <a:r>
                        <a:rPr lang="en-US" sz="1200" b="1" dirty="0" smtClean="0"/>
                        <a:t>Writing</a:t>
                      </a:r>
                      <a:r>
                        <a:rPr lang="en-US" sz="1200" b="1" baseline="0" dirty="0" smtClean="0"/>
                        <a:t> Strategies in TBEAR</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1</a:t>
                      </a:r>
                      <a:r>
                        <a:rPr lang="en-US" sz="1200" b="1" baseline="30000" dirty="0" smtClean="0">
                          <a:solidFill>
                            <a:srgbClr val="C00000"/>
                          </a:solidFill>
                        </a:rPr>
                        <a:t>st</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gridSpan="2">
                  <a:txBody>
                    <a:bodyPr/>
                    <a:lstStyle/>
                    <a:p>
                      <a:pPr marL="171450" indent="-171450">
                        <a:buFont typeface="Arial" panose="020B0604020202020204" pitchFamily="34" charset="0"/>
                        <a:buChar char="•"/>
                      </a:pPr>
                      <a:r>
                        <a:rPr lang="en-US" sz="900" b="0" dirty="0" smtClean="0">
                          <a:solidFill>
                            <a:schemeClr val="tx1"/>
                          </a:solidFill>
                        </a:rPr>
                        <a:t>What I Know and What is New (2 column chart)</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know about the Main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have learned new about the Main Topic after reading the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gridSpan="2">
                  <a:txBody>
                    <a:bodyPr/>
                    <a:lstStyle/>
                    <a:p>
                      <a:pPr marL="171450" indent="-171450">
                        <a:buFont typeface="Arial" panose="020B0604020202020204" pitchFamily="34" charset="0"/>
                        <a:buChar char="•"/>
                      </a:pPr>
                      <a:r>
                        <a:rPr lang="en-US" sz="900" b="0" dirty="0" smtClean="0">
                          <a:solidFill>
                            <a:schemeClr val="tx1"/>
                          </a:solidFill>
                        </a:rPr>
                        <a:t>Topic Tally Chart (Grouping Words by Meaning</a:t>
                      </a:r>
                      <a:r>
                        <a:rPr lang="en-US" sz="900" b="0" baseline="0" dirty="0" smtClean="0">
                          <a:solidFill>
                            <a:schemeClr val="tx1"/>
                          </a:solidFill>
                        </a:rPr>
                        <a:t>)</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what again and again words are.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words that refer to the same thing.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(tally) which words are referred to most often.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the Main Topic based on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Key Details in the K/N chart that support what the Main Topic is.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6121">
                <a:tc gridSpan="2">
                  <a:txBody>
                    <a:bodyPr/>
                    <a:lstStyle/>
                    <a:p>
                      <a:pPr marL="171450" indent="-171450">
                        <a:buFont typeface="Arial" panose="020B0604020202020204" pitchFamily="34" charset="0"/>
                        <a:buChar char="•"/>
                      </a:pPr>
                      <a:r>
                        <a:rPr lang="en-US" sz="900" b="0" dirty="0" smtClean="0">
                          <a:solidFill>
                            <a:schemeClr val="tx1"/>
                          </a:solidFill>
                        </a:rPr>
                        <a:t>Topic Tally Chart (Grouping Words by Parts of Speech)</a:t>
                      </a: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again and again words by parts of speech (with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where on the chart the Main Topic is recorded.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which part of speech has the most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which part of speech tells who/what the text is about.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which part of speech tells what happened and identify which describes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the Main Topic by word and in a sentence.  The Main Topic of ____ is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6240">
                <a:tc gridSpan="6">
                  <a:txBody>
                    <a:bodyPr/>
                    <a:lstStyle/>
                    <a:p>
                      <a:r>
                        <a:rPr lang="en-US" sz="900" b="1" i="0" dirty="0" smtClean="0"/>
                        <a:t>From</a:t>
                      </a:r>
                      <a:r>
                        <a:rPr lang="en-US" sz="900" b="1" i="0" baseline="0" dirty="0" smtClean="0"/>
                        <a:t> the Field</a:t>
                      </a:r>
                      <a:r>
                        <a:rPr lang="en-US" sz="900" i="0" baseline="0" dirty="0" smtClean="0"/>
                        <a:t>…This lesson is very teacher-directed.  Use index cards or sticky notes to record the words and make the lesson more interactive.  Note what noun the pronoun is referring to when grouping words that refer to the same thing.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a:xfrm>
            <a:off x="5933807" y="9522883"/>
            <a:ext cx="1748790" cy="535517"/>
          </a:xfrm>
        </p:spPr>
        <p:txBody>
          <a:bodyPr/>
          <a:lstStyle/>
          <a:p>
            <a:fld id="{CBAC3556-5FAF-4CEF-BDF2-3BC833A9967C}" type="slidenum">
              <a:rPr lang="en-US" smtClean="0"/>
              <a:t>25</a:t>
            </a:fld>
            <a:endParaRPr lang="en-US" dirty="0"/>
          </a:p>
        </p:txBody>
      </p:sp>
    </p:spTree>
    <p:extLst>
      <p:ext uri="{BB962C8B-B14F-4D97-AF65-F5344CB8AC3E}">
        <p14:creationId xmlns:p14="http://schemas.microsoft.com/office/powerpoint/2010/main" val="89810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5758" y="50838"/>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28375" y="251564"/>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2582371387"/>
              </p:ext>
            </p:extLst>
          </p:nvPr>
        </p:nvGraphicFramePr>
        <p:xfrm>
          <a:off x="114107" y="941910"/>
          <a:ext cx="7557652" cy="8518806"/>
        </p:xfrm>
        <a:graphic>
          <a:graphicData uri="http://schemas.openxmlformats.org/drawingml/2006/table">
            <a:tbl>
              <a:tblPr firstRow="1" bandRow="1">
                <a:noFill/>
              </a:tblPr>
              <a:tblGrid>
                <a:gridCol w="464102"/>
                <a:gridCol w="2612177"/>
                <a:gridCol w="132412"/>
                <a:gridCol w="452369"/>
                <a:gridCol w="3896592"/>
              </a:tblGrid>
              <a:tr h="477785">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a Topic Sentence that tells most what the author wants the reader to know.</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Writing the Topic Sentence in an</a:t>
                      </a:r>
                    </a:p>
                    <a:p>
                      <a:pPr marL="0" marR="0" lvl="0" indent="0" algn="l" rtl="0">
                        <a:spcBef>
                          <a:spcPts val="0"/>
                        </a:spcBef>
                        <a:buSzPct val="25000"/>
                        <a:buNone/>
                      </a:pPr>
                      <a:r>
                        <a:rPr lang="en-US" sz="1300" b="1" u="none" strike="noStrike" cap="none" baseline="0" dirty="0" smtClean="0"/>
                        <a:t>Introduction:   Lesson 6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r>
              <a:tr h="452628">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 L.1, L.4</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60325"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a new way?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missing in the draft of the text _____?”  (an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Preparing to Write a Topic Sentence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In this draft there is no introduction.”</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“What are the identifiable parts of an introduction when reading?” (topic, topic sentence, bridge – background knowledge &amp; hook)</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“What are the 3 parts of an introduction you write?” (topic sentence, background knowledge and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“We already know the Topic.  What is next?” (topic sentence).  “What do we need to know in order to write a Topic Sentence?” (what the author wants the reader to know MOST about the text)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What does the author want the reader to know MOST?</a:t>
                      </a:r>
                    </a:p>
                    <a:p>
                      <a:pPr marL="287338" marR="0" lvl="0" indent="-112713"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mn-lt"/>
                        </a:rPr>
                        <a:t>“</a:t>
                      </a:r>
                      <a:r>
                        <a:rPr lang="en-US" sz="1100" baseline="0" dirty="0" smtClean="0">
                          <a:solidFill>
                            <a:srgbClr val="000000"/>
                          </a:solidFill>
                          <a:latin typeface="+mn-lt"/>
                        </a:rPr>
                        <a:t>The </a:t>
                      </a:r>
                      <a:r>
                        <a:rPr lang="en-US" sz="1100" b="1" baseline="0" dirty="0" smtClean="0">
                          <a:solidFill>
                            <a:srgbClr val="000000"/>
                          </a:solidFill>
                          <a:latin typeface="+mn-lt"/>
                        </a:rPr>
                        <a:t>Topic Tally </a:t>
                      </a:r>
                      <a:r>
                        <a:rPr lang="en-US" sz="1100" baseline="0" dirty="0" smtClean="0">
                          <a:solidFill>
                            <a:srgbClr val="000000"/>
                          </a:solidFill>
                          <a:latin typeface="+mn-lt"/>
                        </a:rPr>
                        <a:t>words can also be clues about what the author wants the reader to know </a:t>
                      </a:r>
                      <a:r>
                        <a:rPr lang="en-US" sz="1100" b="1" baseline="0" dirty="0" smtClean="0">
                          <a:solidFill>
                            <a:srgbClr val="000000"/>
                          </a:solidFill>
                          <a:latin typeface="+mn-lt"/>
                        </a:rPr>
                        <a:t>MOST</a:t>
                      </a:r>
                      <a:r>
                        <a:rPr lang="en-US" sz="1100" baseline="0" dirty="0" smtClean="0">
                          <a:solidFill>
                            <a:srgbClr val="000000"/>
                          </a:solidFill>
                          <a:latin typeface="+mn-lt"/>
                        </a:rPr>
                        <a:t> about the topic.” </a:t>
                      </a: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Write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about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you feel the author wants the reader to know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MOST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Model how you want your students to take notes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571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does the author wants the reader to know most about the topic?  Did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words give you clues? Did the K/N Chart give you clues?” (record student ideas on the board and discuss)</a:t>
                      </a: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57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a Basic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(modified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IVF</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(Model as a think-aloud!)</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writing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(emphasize it is a summary). I will begin with Identifying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Nouns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Column.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The Leaning Tower of Pisa</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Next I will select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topple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Verbs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Column. If I put these together they could read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206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 could topple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Finish</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my thought</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If it tilts too far. </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I want you to practice writing a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with your partner. Start with the (1)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add a (2)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verb</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(3)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finish your thought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You may use words that are not on the Topic Tally to </a:t>
                      </a:r>
                      <a:r>
                        <a:rPr kumimoji="0" lang="en-US" sz="1100" b="1" i="0" u="none" strike="noStrike" kern="0" cap="none" spc="0" normalizeH="0" baseline="0" noProof="0" dirty="0" smtClean="0">
                          <a:ln>
                            <a:noFill/>
                          </a:ln>
                          <a:solidFill>
                            <a:srgbClr val="002060"/>
                          </a:solidFill>
                          <a:effectLst/>
                          <a:uLnTx/>
                          <a:uFillTx/>
                          <a:latin typeface="+mn-lt"/>
                          <a:ea typeface="+mn-ea"/>
                          <a:cs typeface="+mn-cs"/>
                          <a:sym typeface="Arial"/>
                          <a:rtl val="0"/>
                        </a:rPr>
                        <a:t>Finish Your Thought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needed.(Write several of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Sentences on the board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underlining the Topic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73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rowSpan="2">
                  <a:txBody>
                    <a:bodyPr/>
                    <a:lstStyle/>
                    <a:p>
                      <a:pPr marL="231775"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“Let’s compare each of your Basic Topic Sentences on the board to the criteria for a Topic Sentence .” (Model a Think Aloud )!</a:t>
                      </a:r>
                      <a:endParaRPr lang="en-US" sz="1100" b="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87756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50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vMerge="1">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vMerge="1">
                  <a:txBody>
                    <a:bodyPr/>
                    <a:lstStyle/>
                    <a:p>
                      <a:endParaRPr lang="en-US"/>
                    </a:p>
                  </a:txBody>
                  <a:tcPr/>
                </a:tc>
                <a:tc vMerge="1">
                  <a:txBody>
                    <a:bodyPr/>
                    <a:lstStyle/>
                    <a:p>
                      <a:pPr marL="285750" indent="-227013">
                        <a:buSzPct val="150000"/>
                        <a:buFont typeface="Arial" panose="020B0604020202020204" pitchFamily="34" charset="0"/>
                        <a:buChar char="•"/>
                      </a:pPr>
                      <a:endParaRPr lang="en-US" sz="10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22" name="Picture 21"/>
          <p:cNvPicPr>
            <a:picLocks noChangeAspect="1"/>
          </p:cNvPicPr>
          <p:nvPr/>
        </p:nvPicPr>
        <p:blipFill rotWithShape="1">
          <a:blip r:embed="rId6"/>
          <a:srcRect l="23375" t="43778" r="67058" b="37259"/>
          <a:stretch/>
        </p:blipFill>
        <p:spPr>
          <a:xfrm>
            <a:off x="5990436" y="979923"/>
            <a:ext cx="1665986" cy="856830"/>
          </a:xfrm>
          <a:prstGeom prst="rect">
            <a:avLst/>
          </a:prstGeom>
        </p:spPr>
      </p:pic>
      <p:grpSp>
        <p:nvGrpSpPr>
          <p:cNvPr id="18" name="Group 17"/>
          <p:cNvGrpSpPr/>
          <p:nvPr/>
        </p:nvGrpSpPr>
        <p:grpSpPr>
          <a:xfrm rot="20667221">
            <a:off x="179410" y="6721995"/>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26</a:t>
            </a:fld>
            <a:endParaRPr lang="en-US" dirty="0"/>
          </a:p>
        </p:txBody>
      </p:sp>
      <p:pic>
        <p:nvPicPr>
          <p:cNvPr id="23" name="Picture 22"/>
          <p:cNvPicPr/>
          <p:nvPr/>
        </p:nvPicPr>
        <p:blipFill rotWithShape="1">
          <a:blip r:embed="rId7"/>
          <a:srcRect l="40430" t="27206" r="32273" b="23897"/>
          <a:stretch/>
        </p:blipFill>
        <p:spPr bwMode="auto">
          <a:xfrm>
            <a:off x="4543357" y="7499236"/>
            <a:ext cx="2376796" cy="18831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842150217"/>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4002" y="28024"/>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260" y="-21618"/>
            <a:ext cx="2873728" cy="1210873"/>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 …</a:t>
            </a:r>
            <a:r>
              <a:rPr lang="en-US" b="1" i="1" dirty="0">
                <a:solidFill>
                  <a:srgbClr val="C00000"/>
                </a:solidFill>
                <a:effectLst>
                  <a:outerShdw blurRad="38100" dist="38100" dir="2700000" algn="tl">
                    <a:srgbClr val="000000">
                      <a:alpha val="43137"/>
                    </a:srgbClr>
                  </a:outerShdw>
                </a:effectLst>
              </a:rPr>
              <a:t>continued</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87455640"/>
              </p:ext>
            </p:extLst>
          </p:nvPr>
        </p:nvGraphicFramePr>
        <p:xfrm>
          <a:off x="114107" y="811080"/>
          <a:ext cx="7557652" cy="8826931"/>
        </p:xfrm>
        <a:graphic>
          <a:graphicData uri="http://schemas.openxmlformats.org/drawingml/2006/table">
            <a:tbl>
              <a:tblPr firstRow="1" bandRow="1">
                <a:noFill/>
              </a:tblPr>
              <a:tblGrid>
                <a:gridCol w="464102"/>
                <a:gridCol w="2612177"/>
                <a:gridCol w="584781"/>
                <a:gridCol w="3896592"/>
              </a:tblGrid>
              <a:tr h="612571">
                <a:tc gridSpan="4">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1" i="1" u="none" strike="noStrike" kern="1200" cap="none" spc="0" normalizeH="0" baseline="0" noProof="0" dirty="0" smtClean="0">
                          <a:ln>
                            <a:noFill/>
                          </a:ln>
                          <a:solidFill>
                            <a:srgbClr val="C00000"/>
                          </a:solidFill>
                          <a:effectLst/>
                          <a:uLnTx/>
                          <a:uFillTx/>
                          <a:latin typeface="+mn-lt"/>
                          <a:ea typeface="+mn-ea"/>
                          <a:cs typeface="+mn-cs"/>
                        </a:rPr>
                        <a:t>continued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1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600" dirty="0" smtClean="0"/>
                        <a:t>  </a:t>
                      </a:r>
                    </a:p>
                    <a:p>
                      <a:r>
                        <a:rPr lang="en-US" sz="1100" b="1" baseline="0" dirty="0" smtClean="0"/>
                        <a:t>  </a:t>
                      </a:r>
                      <a:r>
                        <a:rPr lang="en-US" sz="1200" b="1" dirty="0" smtClean="0"/>
                        <a:t>After</a:t>
                      </a:r>
                      <a:r>
                        <a:rPr lang="en-US" sz="1100" dirty="0" smtClean="0"/>
                        <a:t> discussing</a:t>
                      </a:r>
                      <a:r>
                        <a:rPr lang="en-US" sz="1100" baseline="0" dirty="0" smtClean="0"/>
                        <a:t> and comparing each Basic Topic Sentence the students wrote to the Introduction Bookmark…</a:t>
                      </a:r>
                    </a:p>
                    <a:p>
                      <a:pPr marL="171450" indent="-114300">
                        <a:buSzPct val="150000"/>
                        <a:buFont typeface="Arial" panose="020B0604020202020204" pitchFamily="34" charset="0"/>
                        <a:buChar char="•"/>
                      </a:pPr>
                      <a:r>
                        <a:rPr lang="en-US" sz="1100" baseline="0" dirty="0" smtClean="0"/>
                        <a:t> </a:t>
                      </a:r>
                      <a:r>
                        <a:rPr lang="en-US" sz="1100" b="1" i="1" baseline="0" dirty="0" smtClean="0">
                          <a:solidFill>
                            <a:srgbClr val="C00000"/>
                          </a:solidFill>
                        </a:rPr>
                        <a:t>QU</a:t>
                      </a:r>
                      <a:r>
                        <a:rPr lang="en-US" sz="1100" baseline="0" dirty="0" smtClean="0"/>
                        <a:t>:  “What are some things a good Basic Topic Sentence has?”  (tells what the author wants the reader to know MOST about the topic, has several again and again – Topic Tally words, makes sense to the audience and there are no words that the sentence doesn’t need or words that are redundant, irrelevant)</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10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800" dirty="0" smtClean="0"/>
                        <a:t> </a:t>
                      </a:r>
                      <a:r>
                        <a:rPr lang="en-US" sz="1100"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Preparing to Refine a 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to be a Meaningful Sentence (could be considered revising)</a:t>
                      </a:r>
                    </a:p>
                    <a:p>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lang="en-US" sz="1100" dirty="0" smtClean="0"/>
                        <a:t>“Let’s read the </a:t>
                      </a:r>
                      <a:r>
                        <a:rPr lang="en-US" sz="1100" b="1" dirty="0" smtClean="0"/>
                        <a:t>Basic Topic Sentence </a:t>
                      </a:r>
                      <a:r>
                        <a:rPr lang="en-US" sz="1100" dirty="0" smtClean="0"/>
                        <a:t>together that I wrote:  </a:t>
                      </a:r>
                      <a:r>
                        <a:rPr lang="en-US" sz="1100" b="0" i="1" dirty="0" smtClean="0"/>
                        <a:t>The</a:t>
                      </a:r>
                      <a:r>
                        <a:rPr lang="en-US" sz="1100" b="1" i="1" dirty="0" smtClean="0"/>
                        <a:t> </a:t>
                      </a:r>
                      <a:r>
                        <a:rPr lang="en-US" sz="1100" b="1" i="1" u="sng" dirty="0" smtClean="0"/>
                        <a:t>Leaning Tower of Pisa</a:t>
                      </a:r>
                      <a:r>
                        <a:rPr lang="en-US" sz="1100" b="1" i="1" u="none" dirty="0" smtClean="0"/>
                        <a:t> </a:t>
                      </a:r>
                      <a:r>
                        <a:rPr lang="en-US" sz="1100" b="0" i="1" dirty="0" smtClean="0"/>
                        <a:t>could topple if it tilts</a:t>
                      </a:r>
                      <a:r>
                        <a:rPr lang="en-US" sz="1100" b="0" i="1" baseline="0" dirty="0" smtClean="0"/>
                        <a:t> too far</a:t>
                      </a:r>
                      <a:r>
                        <a:rPr lang="en-US" sz="1100" baseline="0" dirty="0" smtClean="0"/>
                        <a:t>.</a:t>
                      </a:r>
                    </a:p>
                    <a:p>
                      <a:r>
                        <a:rPr lang="en-US" sz="1100" baseline="0" dirty="0" smtClean="0"/>
                        <a:t>     I am going to underline the Topic Words:   </a:t>
                      </a:r>
                      <a:r>
                        <a:rPr lang="en-US" sz="1100" b="1" i="1" u="sng" baseline="0" dirty="0" smtClean="0"/>
                        <a:t>Leaning Tower of Pisa</a:t>
                      </a:r>
                      <a:r>
                        <a:rPr lang="en-US" sz="1100" b="1" i="1" u="none" baseline="0" dirty="0" smtClean="0"/>
                        <a:t> </a:t>
                      </a:r>
                      <a:r>
                        <a:rPr lang="en-US" sz="1100" baseline="0" dirty="0" smtClean="0"/>
                        <a:t>because that is who-what the text and this sentence</a:t>
                      </a:r>
                    </a:p>
                    <a:p>
                      <a:pPr marL="115888" indent="-115888"/>
                      <a:r>
                        <a:rPr lang="en-US" sz="1100" baseline="0" dirty="0" smtClean="0"/>
                        <a:t>     is about.  What if I erased </a:t>
                      </a:r>
                      <a:r>
                        <a:rPr lang="en-US" sz="1100" b="1" i="1" u="sng" baseline="0" dirty="0" smtClean="0"/>
                        <a:t>Leaning Tower of Pisa</a:t>
                      </a:r>
                      <a:r>
                        <a:rPr lang="en-US" sz="1100" b="1" i="1" u="none" baseline="0" dirty="0" smtClean="0"/>
                        <a:t> </a:t>
                      </a:r>
                      <a:r>
                        <a:rPr lang="en-US" sz="1100" baseline="0" dirty="0" smtClean="0"/>
                        <a:t>and replaced it with</a:t>
                      </a:r>
                      <a:r>
                        <a:rPr lang="en-US" sz="1100" b="1" i="1" u="none" baseline="0" dirty="0" smtClean="0"/>
                        <a:t> </a:t>
                      </a:r>
                      <a:r>
                        <a:rPr lang="en-US" sz="1100" b="1" i="1" u="sng" baseline="0" dirty="0" smtClean="0"/>
                        <a:t>TREE</a:t>
                      </a:r>
                      <a:r>
                        <a:rPr lang="en-US" sz="1100" baseline="0" dirty="0" smtClean="0"/>
                        <a:t>?  (re-read the sentence with the word    TREE)  Does the sentence make sense with the new word TREE?  If the sentence makes sense with a new word then this  shows us the sentence is not meaningful.  It needs context clues to help the reader know what the Topic is.</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10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800" u="none" dirty="0" smtClean="0"/>
                        <a:t> </a:t>
                      </a:r>
                      <a:r>
                        <a:rPr lang="en-US" sz="1200" u="none"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Refining (revising) a Basic Topic Sentence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to be a Meaningful Sentence</a:t>
                      </a:r>
                    </a:p>
                    <a:p>
                      <a:pPr marL="171450" indent="-114300">
                        <a:buSzPct val="150000"/>
                        <a:buFont typeface="Arial" panose="020B0604020202020204" pitchFamily="34" charset="0"/>
                        <a:buChar cha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Meaningful sentences give the reader context clues to help the reader determine the meaning of the word(s).”</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other words on our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refer to the Leaning Tower of Pisa?”  (landmark, building)</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“What other words or details in the text refer specifically to the Leaning Tower of Pisa that are not on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(it is in Italy, It is a very old).</a:t>
                      </a:r>
                      <a:endParaRPr kumimoji="0" lang="en-US" sz="1500" b="0" i="1" u="none" strike="noStrike" kern="1200" cap="none" spc="0" normalizeH="0" baseline="0" noProof="0" dirty="0" smtClean="0">
                        <a:ln>
                          <a:noFill/>
                        </a:ln>
                        <a:solidFill>
                          <a:schemeClr val="tx1"/>
                        </a:solidFill>
                        <a:effectLst/>
                        <a:uLnTx/>
                        <a:uFillTx/>
                        <a:latin typeface="+mn-lt"/>
                        <a:ea typeface="+mn-ea"/>
                        <a:cs typeface="+mn-cs"/>
                        <a:sym typeface="Arial"/>
                        <a:rtl val="0"/>
                      </a:endParaRPr>
                    </a:p>
                    <a:p>
                      <a:pPr marL="171450" indent="-114300">
                        <a:buSzPct val="150000"/>
                        <a:buFont typeface="Arial" panose="020B0604020202020204" pitchFamily="34" charset="0"/>
                        <a:buChar char="•"/>
                      </a:pP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These words &amp; details can be context clues that we can add to our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to make it more Meaningful.”</a:t>
                      </a: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59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Using Context Clues in Sentences</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“Context clues help the reader understand the meaning of a word or concept better.  Readers may not know what the Topic Words –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is referring to.”</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following sentences.</a:t>
                      </a: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7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227013" marR="0" lvl="0" indent="-16986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could topple if it tilts too far.</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6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C00000"/>
                          </a:solidFill>
                          <a:effectLst/>
                          <a:uLnTx/>
                          <a:uFillTx/>
                          <a:latin typeface="+mn-lt"/>
                          <a:ea typeface="+mn-ea"/>
                          <a:cs typeface="+mn-cs"/>
                          <a:sym typeface="Arial"/>
                          <a:rtl val="0"/>
                        </a:rPr>
                        <a:t>an old building in Italy</a:t>
                      </a: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 old building in Italy, could topple if….</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150876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10</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8737" indent="0">
                        <a:buSzPct val="150000"/>
                        <a:buFont typeface="Arial" panose="020B0604020202020204" pitchFamily="34" charset="0"/>
                        <a:buNone/>
                      </a:pPr>
                      <a:r>
                        <a:rPr lang="en-US" sz="1100" b="1" i="1" dirty="0" smtClean="0">
                          <a:solidFill>
                            <a:srgbClr val="C00000"/>
                          </a:solidFill>
                        </a:rPr>
                        <a:t>Activity:  </a:t>
                      </a:r>
                      <a:r>
                        <a:rPr lang="en-US" sz="1100" dirty="0" smtClean="0"/>
                        <a:t>Write these sentences on the board.  </a:t>
                      </a:r>
                    </a:p>
                    <a:p>
                      <a:pPr marL="230187" indent="-171450">
                        <a:buSzPct val="100000"/>
                        <a:buFont typeface="Wingdings" panose="05000000000000000000" pitchFamily="2" charset="2"/>
                        <a:buChar char="Ø"/>
                      </a:pPr>
                      <a:r>
                        <a:rPr lang="en-US" sz="1100" dirty="0" smtClean="0"/>
                        <a:t>Toad felt </a:t>
                      </a:r>
                      <a:r>
                        <a:rPr lang="en-US" sz="1100" b="1" i="1" u="sng" dirty="0" smtClean="0"/>
                        <a:t>ostracized</a:t>
                      </a:r>
                      <a:r>
                        <a:rPr lang="en-US" sz="1100" dirty="0" smtClean="0"/>
                        <a:t> because he was left alone at the pond.</a:t>
                      </a:r>
                    </a:p>
                    <a:p>
                      <a:pPr marL="230187" indent="-171450">
                        <a:buSzPct val="100000"/>
                        <a:buFont typeface="Wingdings" panose="05000000000000000000" pitchFamily="2" charset="2"/>
                        <a:buChar char="Ø"/>
                      </a:pPr>
                      <a:r>
                        <a:rPr lang="en-US" sz="1100" dirty="0" smtClean="0"/>
                        <a:t>Yertle</a:t>
                      </a:r>
                      <a:r>
                        <a:rPr lang="en-US" sz="1100" baseline="0" dirty="0" smtClean="0"/>
                        <a:t> the Turtle was </a:t>
                      </a:r>
                      <a:r>
                        <a:rPr lang="en-US" sz="1100" b="1" i="1" u="sng" baseline="0" dirty="0" smtClean="0"/>
                        <a:t>condescending</a:t>
                      </a:r>
                      <a:r>
                        <a:rPr lang="en-US" sz="1100" baseline="0" dirty="0" smtClean="0"/>
                        <a:t> when he thought the other turtles should obey him.</a:t>
                      </a:r>
                      <a:endParaRPr lang="en-US" sz="1100" dirty="0" smtClean="0"/>
                    </a:p>
                    <a:p>
                      <a:pPr marL="230187" indent="-171450">
                        <a:buSzPct val="100000"/>
                        <a:buFont typeface="Wingdings" panose="05000000000000000000" pitchFamily="2" charset="2"/>
                        <a:buChar char="Ø"/>
                      </a:pPr>
                      <a:r>
                        <a:rPr lang="en-US" sz="1100" dirty="0" smtClean="0"/>
                        <a:t>The wolf was </a:t>
                      </a:r>
                      <a:r>
                        <a:rPr lang="en-US" sz="1100" b="1" i="1" u="sng" dirty="0" smtClean="0"/>
                        <a:t>ferocious.</a:t>
                      </a:r>
                    </a:p>
                    <a:p>
                      <a:pPr marL="230187" indent="-171450">
                        <a:buSzPct val="100000"/>
                        <a:buFont typeface="Wingdings" panose="05000000000000000000" pitchFamily="2" charset="2"/>
                        <a:buChar char="Ø"/>
                      </a:pPr>
                      <a:r>
                        <a:rPr kumimoji="0" lang="en-US" sz="1100" b="1" i="1" u="sng" strike="noStrike" kern="1200" cap="none" spc="0" normalizeH="0" baseline="0" noProof="0" dirty="0" smtClean="0">
                          <a:ln>
                            <a:noFill/>
                          </a:ln>
                          <a:solidFill>
                            <a:prstClr val="black"/>
                          </a:solidFill>
                          <a:effectLst/>
                          <a:uLnTx/>
                          <a:uFillTx/>
                          <a:latin typeface="+mn-lt"/>
                          <a:ea typeface="+mn-ea"/>
                          <a:cs typeface="+mn-cs"/>
                        </a:rPr>
                        <a:t>Little Red Riding Hood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 character in the story, was alone.</a:t>
                      </a:r>
                    </a:p>
                    <a:p>
                      <a:pPr marL="58737" indent="0">
                        <a:buSzPct val="100000"/>
                        <a:buFont typeface="Wingdings" panose="05000000000000000000" pitchFamily="2" charset="2"/>
                        <a:buNone/>
                      </a:pPr>
                      <a:r>
                        <a:rPr lang="en-US" sz="1100" b="1" i="0" dirty="0" smtClean="0">
                          <a:solidFill>
                            <a:schemeClr val="tx1"/>
                          </a:solidFill>
                        </a:rPr>
                        <a:t>REVISIT</a:t>
                      </a:r>
                    </a:p>
                    <a:p>
                      <a:pPr marL="58737" indent="0">
                        <a:buSzPct val="100000"/>
                        <a:buFont typeface="Wingdings" panose="05000000000000000000" pitchFamily="2" charset="2"/>
                        <a:buNone/>
                      </a:pPr>
                      <a:r>
                        <a:rPr lang="en-US" sz="1100" b="1" i="1" dirty="0" smtClean="0">
                          <a:solidFill>
                            <a:srgbClr val="C00000"/>
                          </a:solidFill>
                        </a:rPr>
                        <a:t>QU:  </a:t>
                      </a:r>
                      <a:r>
                        <a:rPr lang="en-US" sz="1100" dirty="0" smtClean="0"/>
                        <a:t>“Which sentences have context clues?  Which do not?</a:t>
                      </a:r>
                      <a:r>
                        <a:rPr lang="en-US" sz="1100" baseline="0" dirty="0" smtClean="0"/>
                        <a:t> How do the clues help the reader understand the underlined word?”</a:t>
                      </a:r>
                      <a:endParaRPr lang="en-US" sz="11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938784">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rowSpan="2">
                  <a:txBody>
                    <a:bodyPr/>
                    <a:lstStyle/>
                    <a:p>
                      <a:pPr algn="ctr"/>
                      <a:r>
                        <a:rPr lang="en-US" sz="2400" b="1" dirty="0" smtClean="0"/>
                        <a:t>11</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lang="en-US" sz="1800" dirty="0" smtClean="0"/>
                        <a:t> </a:t>
                      </a: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17348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Part 1: Topic (students write topic here)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  _______________________________________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Part 2:  Write a Topic Sentence: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oup 17"/>
          <p:cNvGrpSpPr/>
          <p:nvPr/>
        </p:nvGrpSpPr>
        <p:grpSpPr>
          <a:xfrm rot="20667221">
            <a:off x="294621" y="5906851"/>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186094" y="8285895"/>
            <a:ext cx="459592" cy="855096"/>
            <a:chOff x="6070560" y="7585405"/>
            <a:chExt cx="405522" cy="777360"/>
          </a:xfrm>
          <a:solidFill>
            <a:schemeClr val="accent2">
              <a:lumMod val="75000"/>
            </a:schemeClr>
          </a:solidFill>
        </p:grpSpPr>
        <p:sp>
          <p:nvSpPr>
            <p:cNvPr id="15" name="Down Arrow 14"/>
            <p:cNvSpPr/>
            <p:nvPr/>
          </p:nvSpPr>
          <p:spPr>
            <a:xfrm>
              <a:off x="6070560" y="7585405"/>
              <a:ext cx="270878" cy="502154"/>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cxnSp>
        <p:nvCxnSpPr>
          <p:cNvPr id="7" name="Straight Arrow Connector 6"/>
          <p:cNvCxnSpPr/>
          <p:nvPr/>
        </p:nvCxnSpPr>
        <p:spPr>
          <a:xfrm>
            <a:off x="2779663" y="5743628"/>
            <a:ext cx="81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064" y="139205"/>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8" name="Slide Number Placeholder 7"/>
          <p:cNvSpPr>
            <a:spLocks noGrp="1"/>
          </p:cNvSpPr>
          <p:nvPr>
            <p:ph type="sldNum" sz="quarter" idx="12"/>
          </p:nvPr>
        </p:nvSpPr>
        <p:spPr>
          <a:xfrm>
            <a:off x="5589901" y="9063115"/>
            <a:ext cx="1748790" cy="535517"/>
          </a:xfrm>
        </p:spPr>
        <p:txBody>
          <a:bodyPr/>
          <a:lstStyle/>
          <a:p>
            <a:fld id="{1A106AFE-017A-4B10-8C59-6A35C2B2E226}" type="slidenum">
              <a:rPr lang="en-US" smtClean="0"/>
              <a:t>27</a:t>
            </a:fld>
            <a:endParaRPr lang="en-US" dirty="0"/>
          </a:p>
        </p:txBody>
      </p:sp>
    </p:spTree>
    <p:extLst>
      <p:ext uri="{BB962C8B-B14F-4D97-AF65-F5344CB8AC3E}">
        <p14:creationId xmlns:p14="http://schemas.microsoft.com/office/powerpoint/2010/main" val="338775176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28</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13986" y="14894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10-3-16</a:t>
            </a:r>
            <a:endParaRPr lang="en-US" dirty="0"/>
          </a:p>
        </p:txBody>
      </p:sp>
      <p:sp>
        <p:nvSpPr>
          <p:cNvPr id="3" name="TextBox 2"/>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213182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5435089"/>
              </p:ext>
            </p:extLst>
          </p:nvPr>
        </p:nvGraphicFramePr>
        <p:xfrm>
          <a:off x="75157" y="161274"/>
          <a:ext cx="7628351" cy="9697008"/>
        </p:xfrm>
        <a:graphic>
          <a:graphicData uri="http://schemas.openxmlformats.org/drawingml/2006/table">
            <a:tbl>
              <a:tblPr firstRow="1" bandRow="1">
                <a:tableStyleId>{5C22544A-7EE6-4342-B048-85BDC9FD1C3A}</a:tableStyleId>
              </a:tblPr>
              <a:tblGrid>
                <a:gridCol w="2329715"/>
                <a:gridCol w="1327884"/>
                <a:gridCol w="1779812"/>
                <a:gridCol w="1051629"/>
                <a:gridCol w="1139311"/>
              </a:tblGrid>
              <a:tr h="1264921">
                <a:tc gridSpan="2">
                  <a:txBody>
                    <a:bodyPr/>
                    <a:lstStyle/>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6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first grader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2</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RI.2a , L.1, L.4–W.2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Ask and answer questions about key details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 text with no introduction.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identifying information to use from a text, to create a Topic Sentence students need to be able to…</a:t>
                      </a:r>
                      <a:endParaRPr kumimoji="0" lang="en-US" sz="10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ask a question about the</a:t>
                      </a:r>
                      <a:r>
                        <a:rPr lang="en-US" sz="1000" baseline="0" dirty="0" smtClean="0"/>
                        <a:t> Main T</a:t>
                      </a:r>
                      <a:r>
                        <a:rPr lang="en-US" sz="1000" dirty="0" smtClean="0"/>
                        <a:t>opic.</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answer who, what, when, where questions about a why the Main Topic is important, identifying Key Details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tell the teacher what is important about the topic (the teacher then writes a list of what Key Details are important about the text). </a:t>
                      </a:r>
                      <a:endParaRPr lang="en-US" sz="1000" dirty="0" smtClean="0"/>
                    </a:p>
                    <a:p>
                      <a:pPr marL="285750" indent="-285750">
                        <a:buFont typeface="Wingdings" panose="05000000000000000000" pitchFamily="2" charset="2"/>
                        <a:buChar char="q"/>
                      </a:pPr>
                      <a:r>
                        <a:rPr lang="en-US" sz="1000" dirty="0" smtClean="0"/>
                        <a:t>respond in clear focused fact statements.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0608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1000" dirty="0" smtClean="0"/>
                        <a:t>question</a:t>
                      </a:r>
                    </a:p>
                    <a:p>
                      <a:pPr marL="112713" indent="-112713">
                        <a:buFont typeface="Arial" panose="020B0604020202020204" pitchFamily="34" charset="0"/>
                        <a:buChar char="•"/>
                      </a:pPr>
                      <a:r>
                        <a:rPr lang="en-US" sz="1000" dirty="0" smtClean="0"/>
                        <a:t>key</a:t>
                      </a:r>
                      <a:r>
                        <a:rPr lang="en-US" sz="1000" baseline="0" dirty="0" smtClean="0"/>
                        <a:t> details</a:t>
                      </a:r>
                    </a:p>
                    <a:p>
                      <a:pPr marL="112713" indent="-112713">
                        <a:buFont typeface="Arial" panose="020B0604020202020204" pitchFamily="34" charset="0"/>
                        <a:buChar char="•"/>
                      </a:pPr>
                      <a:r>
                        <a:rPr lang="en-US" sz="1000" baseline="0" dirty="0" smtClean="0"/>
                        <a:t>text</a:t>
                      </a:r>
                    </a:p>
                    <a:p>
                      <a:pPr marL="112713" indent="-112713">
                        <a:buFont typeface="Arial" panose="020B0604020202020204" pitchFamily="34" charset="0"/>
                        <a:buChar char="•"/>
                      </a:pPr>
                      <a:r>
                        <a:rPr lang="en-US" sz="1000" baseline="0" dirty="0" smtClean="0"/>
                        <a:t>most</a:t>
                      </a:r>
                    </a:p>
                    <a:p>
                      <a:pPr marL="112713" indent="-112713">
                        <a:buFont typeface="Arial" panose="020B0604020202020204" pitchFamily="34" charset="0"/>
                        <a:buChar char="•"/>
                      </a:pPr>
                      <a:r>
                        <a:rPr lang="en-US" sz="1000" baseline="0" dirty="0" smtClean="0"/>
                        <a:t>important</a:t>
                      </a:r>
                    </a:p>
                    <a:p>
                      <a:pPr marL="112713" indent="-112713">
                        <a:buFont typeface="Arial" panose="020B0604020202020204" pitchFamily="34" charset="0"/>
                        <a:buChar char="•"/>
                      </a:pPr>
                      <a:r>
                        <a:rPr lang="en-US" sz="1000" baseline="0" dirty="0" smtClean="0"/>
                        <a:t>topic sentence</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endParaRPr lang="es-ES_tradnl" sz="10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noProof="0" dirty="0" smtClean="0">
                          <a:solidFill>
                            <a:schemeClr val="tx1"/>
                          </a:solidFill>
                        </a:rPr>
                        <a:t>_</a:t>
                      </a:r>
                      <a:r>
                        <a:rPr lang="es-ES_tradnl" sz="1000" baseline="0" noProof="0" dirty="0" smtClean="0">
                          <a:solidFill>
                            <a:schemeClr val="tx1"/>
                          </a:solidFill>
                        </a:rPr>
                        <a:t> detalles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baseline="0" noProof="0" dirty="0" smtClean="0">
                          <a:solidFill>
                            <a:schemeClr val="tx1"/>
                          </a:solidFill>
                        </a:rPr>
                        <a:t>texto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baseline="0" noProof="0" dirty="0" smtClean="0">
                          <a:solidFill>
                            <a:schemeClr val="tx1"/>
                          </a:solidFill>
                        </a:rPr>
                        <a:t>el mas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baseline="0" noProof="0" dirty="0" smtClean="0">
                          <a:solidFill>
                            <a:schemeClr val="tx1"/>
                          </a:solidFill>
                        </a:rPr>
                        <a:t>importante</a:t>
                      </a: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154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name a topic,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supply some facts about the topic, and provide some sense of closure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helping the teacher write a Topic Sentence for a text with no introduction.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First grade students are not expected to write a Topic Sentence but  “help” the teacher  complete a Topic Sentence when modeled (some may try on their own) and know the term.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help the teacher write a Topic Sentence they need to be able to…</a:t>
                      </a: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recall </a:t>
                      </a:r>
                      <a:r>
                        <a:rPr lang="en-US" sz="1000" baseline="0" dirty="0" smtClean="0"/>
                        <a:t>Key Details supporting why the topic is important.</a:t>
                      </a:r>
                    </a:p>
                    <a:p>
                      <a:pPr marL="285750" indent="-285750">
                        <a:buFont typeface="Wingdings" panose="05000000000000000000" pitchFamily="2" charset="2"/>
                        <a:buChar char="q"/>
                      </a:pPr>
                      <a:r>
                        <a:rPr lang="en-US" sz="1000" baseline="0" dirty="0" smtClean="0"/>
                        <a:t>identify Key Details (facts) within a text and write a sentence about the Main Topic.</a:t>
                      </a:r>
                    </a:p>
                    <a:p>
                      <a:pPr marL="285750" indent="-285750">
                        <a:buFont typeface="Wingdings" panose="05000000000000000000" pitchFamily="2" charset="2"/>
                        <a:buChar char="q"/>
                      </a:pPr>
                      <a:r>
                        <a:rPr lang="en-US" sz="1000" baseline="0" dirty="0" smtClean="0"/>
                        <a:t>beginning to recognize that the teacher’s Topic Sentence tells what the author is saying is important about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When modeling teachers should point out the noun (subject) and the verb in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retell</a:t>
                      </a:r>
                    </a:p>
                    <a:p>
                      <a:pPr marL="171450" indent="-171450">
                        <a:buFont typeface="Arial" panose="020B0604020202020204" pitchFamily="34" charset="0"/>
                        <a:buChar char="•"/>
                      </a:pPr>
                      <a:r>
                        <a:rPr lang="en-US" sz="1000" dirty="0" smtClean="0"/>
                        <a:t>topic sentence</a:t>
                      </a:r>
                    </a:p>
                    <a:p>
                      <a:pPr marL="171450" indent="-171450">
                        <a:buFont typeface="Arial" panose="020B0604020202020204" pitchFamily="34" charset="0"/>
                        <a:buChar char="•"/>
                      </a:pPr>
                      <a:r>
                        <a:rPr lang="en-US" sz="1000" dirty="0" smtClean="0"/>
                        <a:t>key details</a:t>
                      </a:r>
                    </a:p>
                    <a:p>
                      <a:pPr marL="171450" indent="-171450">
                        <a:buFont typeface="Arial" panose="020B0604020202020204" pitchFamily="34" charset="0"/>
                        <a:buChar char="•"/>
                      </a:pPr>
                      <a:r>
                        <a:rPr lang="en-US" sz="1000" dirty="0" smtClean="0"/>
                        <a:t>facts</a:t>
                      </a:r>
                    </a:p>
                    <a:p>
                      <a:pPr marL="171450" indent="-171450">
                        <a:buFont typeface="Arial" panose="020B0604020202020204" pitchFamily="34" charset="0"/>
                        <a:buChar char="•"/>
                      </a:pPr>
                      <a:r>
                        <a:rPr lang="en-US" sz="1000" dirty="0" smtClean="0"/>
                        <a:t>identify</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endParaRPr lang="es-ES_tradnl" sz="1000" dirty="0" smtClean="0">
                        <a:solidFill>
                          <a:schemeClr val="tx1"/>
                        </a:solidFill>
                      </a:endParaRPr>
                    </a:p>
                    <a:p>
                      <a:pPr marL="0" indent="0">
                        <a:buFont typeface="Arial" panose="020B0604020202020204" pitchFamily="34" charset="0"/>
                        <a:buNone/>
                      </a:pPr>
                      <a:endParaRPr lang="es-ES_tradnl" sz="10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noProof="0" dirty="0" smtClean="0">
                          <a:solidFill>
                            <a:schemeClr val="tx1"/>
                          </a:solidFill>
                        </a:rPr>
                        <a:t>_</a:t>
                      </a:r>
                      <a:r>
                        <a:rPr lang="es-ES_tradnl" sz="1000" baseline="0" noProof="0" dirty="0" smtClean="0">
                          <a:solidFill>
                            <a:schemeClr val="tx1"/>
                          </a:solidFill>
                        </a:rPr>
                        <a:t> detalles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000" baseline="0" noProof="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000" dirty="0" smtClean="0">
                        <a:solidFill>
                          <a:schemeClr val="tx1"/>
                        </a:solidFill>
                      </a:endParaRPr>
                    </a:p>
                    <a:p>
                      <a:pPr marL="171450" indent="-171450">
                        <a:buFont typeface="Arial" panose="020B0604020202020204" pitchFamily="34" charset="0"/>
                        <a:buChar char="•"/>
                      </a:pPr>
                      <a:r>
                        <a:rPr lang="es-ES_tradnl" sz="1000" dirty="0" smtClean="0">
                          <a:solidFill>
                            <a:schemeClr val="tx1"/>
                          </a:solidFill>
                        </a:rPr>
                        <a:t>identificar</a:t>
                      </a:r>
                      <a:endParaRPr lang="es-ES_tradnl"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154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 L.1.1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speak or write about what is the important focus in the text about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write or speak about a Main Topic and why it’s important, they need to be able to…</a:t>
                      </a: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understand and distinguish</a:t>
                      </a:r>
                      <a:r>
                        <a:rPr lang="en-US" sz="1000" baseline="0" dirty="0" smtClean="0"/>
                        <a:t> between different parts of speech.</a:t>
                      </a:r>
                    </a:p>
                    <a:p>
                      <a:pPr marL="285750" indent="-285750">
                        <a:buFont typeface="Wingdings" panose="05000000000000000000" pitchFamily="2" charset="2"/>
                        <a:buChar char="q"/>
                      </a:pPr>
                      <a:r>
                        <a:rPr lang="en-US" sz="1000" baseline="0" dirty="0" smtClean="0"/>
                        <a:t>be able to speak and write complete thoughts about the Main Topic (using Key Details from the text).</a:t>
                      </a:r>
                    </a:p>
                    <a:p>
                      <a:pPr marL="285750" indent="-285750">
                        <a:buFont typeface="Wingdings" panose="05000000000000000000" pitchFamily="2" charset="2"/>
                        <a:buChar char="q"/>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adjective</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noun</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adverb</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verb</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pronoun</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key details</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facts</a:t>
                      </a:r>
                      <a:endParaRPr lang="en-US" sz="1000" dirty="0" smtClean="0"/>
                    </a:p>
                    <a:p>
                      <a:pPr marL="171450" indent="-1714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1000" dirty="0" smtClean="0">
                          <a:solidFill>
                            <a:schemeClr val="tx1"/>
                          </a:solidFill>
                        </a:rPr>
                        <a:t>adjetivo</a:t>
                      </a:r>
                    </a:p>
                    <a:p>
                      <a:pPr marL="171450" indent="-171450">
                        <a:buFont typeface="Arial" panose="020B0604020202020204" pitchFamily="34" charset="0"/>
                        <a:buChar char="•"/>
                      </a:pPr>
                      <a:endParaRPr lang="es-ES_tradnl" sz="1000" dirty="0" smtClean="0">
                        <a:solidFill>
                          <a:schemeClr val="tx1"/>
                        </a:solidFill>
                      </a:endParaRPr>
                    </a:p>
                    <a:p>
                      <a:pPr marL="171450" indent="-171450">
                        <a:buFont typeface="Arial" panose="020B0604020202020204" pitchFamily="34" charset="0"/>
                        <a:buChar char="•"/>
                      </a:pPr>
                      <a:r>
                        <a:rPr lang="es-ES_tradnl" sz="1000" dirty="0" smtClean="0">
                          <a:solidFill>
                            <a:schemeClr val="tx1"/>
                          </a:solidFill>
                        </a:rPr>
                        <a:t>adverbio</a:t>
                      </a:r>
                    </a:p>
                    <a:p>
                      <a:pPr marL="171450" indent="-171450">
                        <a:buFont typeface="Arial" panose="020B0604020202020204" pitchFamily="34" charset="0"/>
                        <a:buChar char="•"/>
                      </a:pPr>
                      <a:r>
                        <a:rPr lang="es-ES_tradnl" sz="1000" dirty="0" smtClean="0">
                          <a:solidFill>
                            <a:schemeClr val="tx1"/>
                          </a:solidFill>
                        </a:rPr>
                        <a:t>verbo</a:t>
                      </a:r>
                    </a:p>
                    <a:p>
                      <a:pPr marL="171450" indent="-171450">
                        <a:buFont typeface="Arial" panose="020B0604020202020204" pitchFamily="34" charset="0"/>
                        <a:buChar char="•"/>
                      </a:pPr>
                      <a:r>
                        <a:rPr lang="es-ES_tradnl" sz="1000" dirty="0" smtClean="0">
                          <a:solidFill>
                            <a:schemeClr val="tx1"/>
                          </a:solidFill>
                        </a:rPr>
                        <a:t>pronombre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noProof="0" dirty="0" smtClean="0">
                          <a:solidFill>
                            <a:schemeClr val="tx1"/>
                          </a:solidFill>
                        </a:rPr>
                        <a:t>_</a:t>
                      </a:r>
                      <a:r>
                        <a:rPr lang="es-ES_tradnl" sz="1000" baseline="0" noProof="0" dirty="0" smtClean="0">
                          <a:solidFill>
                            <a:schemeClr val="tx1"/>
                          </a:solidFill>
                        </a:rPr>
                        <a:t> detalles</a:t>
                      </a: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202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CCSS.ELA-LITERACY.L.1.4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words and phrases based on grade 1 reading and content, choosing flexibly from an array of strategies.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determining word meaning for words used in the topic sentence or words describing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use words in phrases to write and talk about why the Main Topic is important, they need to be able to…</a:t>
                      </a: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dirty="0" smtClean="0"/>
                        <a:t>identify the</a:t>
                      </a:r>
                      <a:r>
                        <a:rPr lang="en-US" sz="1000" baseline="0" dirty="0" smtClean="0"/>
                        <a:t> meaning of unknown or new words using a variety of strategies.</a:t>
                      </a:r>
                    </a:p>
                    <a:p>
                      <a:pPr marL="285750" indent="-285750">
                        <a:buFont typeface="Wingdings" panose="05000000000000000000" pitchFamily="2" charset="2"/>
                        <a:buChar char="q"/>
                      </a:pPr>
                      <a:r>
                        <a:rPr lang="en-US" sz="1000" baseline="0" dirty="0" smtClean="0"/>
                        <a:t>know that the same words or phrases can have multiple meanings.</a:t>
                      </a:r>
                    </a:p>
                    <a:p>
                      <a:pPr marL="285750" indent="-285750">
                        <a:buFont typeface="Wingdings" panose="05000000000000000000" pitchFamily="2" charset="2"/>
                        <a:buChar char="q"/>
                      </a:pPr>
                      <a:r>
                        <a:rPr lang="en-US" sz="1000" baseline="0" dirty="0" smtClean="0"/>
                        <a:t>use context clues to determine meaning as a strategy.</a:t>
                      </a:r>
                      <a:endParaRPr lang="en-US" sz="1000" dirty="0" smtClean="0"/>
                    </a:p>
                    <a:p>
                      <a:pPr marL="0" indent="0">
                        <a:buFont typeface="Wingdings" panose="05000000000000000000" pitchFamily="2" charset="2"/>
                        <a:buNone/>
                      </a:pPr>
                      <a:endParaRPr lang="en-US" sz="1000" dirty="0" smtClean="0"/>
                    </a:p>
                    <a:p>
                      <a:pPr marL="0" indent="0">
                        <a:buFont typeface="Wingdings" panose="05000000000000000000" pitchFamily="2" charset="2"/>
                        <a:buNone/>
                      </a:pPr>
                      <a:r>
                        <a:rPr lang="en-US" sz="1000" dirty="0" smtClean="0"/>
                        <a:t>Note:  The Topic Sentence explains</a:t>
                      </a:r>
                      <a:r>
                        <a:rPr lang="en-US" sz="1000" baseline="0" dirty="0" smtClean="0"/>
                        <a:t> why the Main Topic is important and the focus of the text.</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1000" dirty="0" smtClean="0"/>
                        <a:t>context</a:t>
                      </a:r>
                    </a:p>
                    <a:p>
                      <a:pPr marL="171450" indent="-171450">
                        <a:buFont typeface="Arial" panose="020B0604020202020204" pitchFamily="34" charset="0"/>
                        <a:buChar char="•"/>
                      </a:pPr>
                      <a:r>
                        <a:rPr lang="en-US" sz="1000" dirty="0" smtClean="0"/>
                        <a:t>clues</a:t>
                      </a:r>
                    </a:p>
                    <a:p>
                      <a:pPr marL="171450" indent="-171450">
                        <a:buFont typeface="Arial" panose="020B0604020202020204" pitchFamily="34" charset="0"/>
                        <a:buChar char="•"/>
                      </a:pPr>
                      <a:r>
                        <a:rPr lang="en-US" sz="1000" dirty="0" smtClean="0"/>
                        <a:t>multiple-meanings</a:t>
                      </a:r>
                    </a:p>
                    <a:p>
                      <a:pPr marL="171450" indent="-171450">
                        <a:buFont typeface="Arial" panose="020B0604020202020204" pitchFamily="34" charset="0"/>
                        <a:buChar char="•"/>
                      </a:pPr>
                      <a:r>
                        <a:rPr lang="en-US" sz="1000" dirty="0" smtClean="0"/>
                        <a:t>unknown</a:t>
                      </a:r>
                    </a:p>
                    <a:p>
                      <a:pPr marL="171450" indent="-171450">
                        <a:buFont typeface="Arial" panose="020B0604020202020204" pitchFamily="34" charset="0"/>
                        <a:buChar char="•"/>
                      </a:pPr>
                      <a:r>
                        <a:rPr lang="en-US" sz="1000" dirty="0" smtClean="0"/>
                        <a:t>words</a:t>
                      </a:r>
                    </a:p>
                    <a:p>
                      <a:pPr marL="171450" indent="-171450">
                        <a:buFont typeface="Arial" panose="020B0604020202020204" pitchFamily="34" charset="0"/>
                        <a:buChar char="•"/>
                      </a:pPr>
                      <a:r>
                        <a:rPr lang="en-US" sz="1000" dirty="0" smtClean="0"/>
                        <a:t>phrases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Calibri"/>
                          <a:ea typeface="+mn-ea"/>
                          <a:cs typeface="+mn-cs"/>
                        </a:rPr>
                        <a:t>contexto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_tradnl" sz="10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schemeClr val="tx1"/>
                          </a:solidFill>
                          <a:effectLst/>
                          <a:uLnTx/>
                          <a:uFillTx/>
                          <a:latin typeface="Calibri"/>
                          <a:ea typeface="+mn-ea"/>
                          <a:cs typeface="+mn-cs"/>
                        </a:rPr>
                        <a:t>múltiples _</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rgbClr val="FF000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rgbClr val="FF000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rgbClr val="FF000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Calibri"/>
                          <a:ea typeface="+mn-ea"/>
                          <a:cs typeface="+mn-cs"/>
                        </a:rPr>
                        <a:t>frases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07897">
                <a:tc gridSpan="5">
                  <a:txBody>
                    <a:bodyPr/>
                    <a:lstStyle/>
                    <a:p>
                      <a:pPr algn="ctr"/>
                      <a:r>
                        <a:rPr lang="en-US" sz="1400" b="1" dirty="0" smtClean="0"/>
                        <a:t>CONTINUED…</a:t>
                      </a:r>
                      <a:endParaRPr lang="en-US" sz="14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8" name="Slide Number Placeholder 7"/>
          <p:cNvSpPr>
            <a:spLocks noGrp="1"/>
          </p:cNvSpPr>
          <p:nvPr>
            <p:ph type="sldNum" sz="quarter" idx="12"/>
          </p:nvPr>
        </p:nvSpPr>
        <p:spPr>
          <a:xfrm>
            <a:off x="5794058" y="9031104"/>
            <a:ext cx="1748790" cy="535517"/>
          </a:xfrm>
        </p:spPr>
        <p:txBody>
          <a:bodyPr/>
          <a:lstStyle/>
          <a:p>
            <a:fld id="{CBAC3556-5FAF-4CEF-BDF2-3BC833A9967C}" type="slidenum">
              <a:rPr lang="en-US" smtClean="0"/>
              <a:t>29</a:t>
            </a:fld>
            <a:endParaRPr lang="en-US" dirty="0"/>
          </a:p>
        </p:txBody>
      </p:sp>
    </p:spTree>
    <p:extLst>
      <p:ext uri="{BB962C8B-B14F-4D97-AF65-F5344CB8AC3E}">
        <p14:creationId xmlns:p14="http://schemas.microsoft.com/office/powerpoint/2010/main" val="135637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01131397"/>
              </p:ext>
            </p:extLst>
          </p:nvPr>
        </p:nvGraphicFramePr>
        <p:xfrm>
          <a:off x="402805" y="525890"/>
          <a:ext cx="7232611" cy="7895844"/>
        </p:xfrm>
        <a:graphic>
          <a:graphicData uri="http://schemas.openxmlformats.org/drawingml/2006/table">
            <a:tbl>
              <a:tblPr firstRow="1" bandRow="1">
                <a:tableStyleId>{5C22544A-7EE6-4342-B048-85BDC9FD1C3A}</a:tableStyleId>
              </a:tblPr>
              <a:tblGrid>
                <a:gridCol w="7232611"/>
              </a:tblGrid>
              <a:tr h="502920">
                <a:tc>
                  <a:txBody>
                    <a:bodyPr/>
                    <a:lstStyle/>
                    <a:p>
                      <a:pPr algn="ctr"/>
                      <a:r>
                        <a:rPr lang="en-US" sz="2600" b="1" dirty="0" smtClean="0">
                          <a:solidFill>
                            <a:schemeClr val="tx1"/>
                          </a:solidFill>
                        </a:rPr>
                        <a:t>Introduction to K – 6 Generic Lessons</a:t>
                      </a:r>
                      <a:endParaRPr lang="en-US" sz="2600" b="1" dirty="0">
                        <a:solidFill>
                          <a:schemeClr val="tx1"/>
                        </a:solidFill>
                      </a:endParaRPr>
                    </a:p>
                  </a:txBody>
                  <a:tcPr marL="103632" marR="103632" marT="50292" marB="50292" anchor="ctr">
                    <a:solidFill>
                      <a:schemeClr val="bg1"/>
                    </a:solidFill>
                  </a:tcPr>
                </a:tc>
              </a:tr>
              <a:tr h="7392924">
                <a:tc>
                  <a:txBody>
                    <a:bodyPr/>
                    <a:lstStyle/>
                    <a:p>
                      <a:r>
                        <a:rPr lang="en-US" sz="1500" b="1" dirty="0" smtClean="0">
                          <a:solidFill>
                            <a:schemeClr val="tx1"/>
                          </a:solidFill>
                        </a:rPr>
                        <a:t>What is TBEAR?</a:t>
                      </a:r>
                    </a:p>
                    <a:p>
                      <a:r>
                        <a:rPr lang="en-US" sz="1200" b="0" dirty="0" smtClean="0">
                          <a:solidFill>
                            <a:schemeClr val="tx1"/>
                          </a:solidFill>
                        </a:rPr>
                        <a:t>TBEAR is a writing strategy.  The acronym helps students remember to include the necessary elements in</a:t>
                      </a:r>
                      <a:r>
                        <a:rPr lang="en-US" sz="1200" b="0" baseline="0" dirty="0" smtClean="0">
                          <a:solidFill>
                            <a:schemeClr val="tx1"/>
                          </a:solidFill>
                        </a:rPr>
                        <a:t> creating a well-developed paragraph.  This can be one paragraph or a complete development of ideas in several paragraphs as part of an essay.</a:t>
                      </a:r>
                    </a:p>
                    <a:p>
                      <a:r>
                        <a:rPr lang="en-US" sz="1200" b="1" i="0" u="sng" kern="1200" dirty="0" smtClean="0">
                          <a:solidFill>
                            <a:schemeClr val="accent4">
                              <a:lumMod val="75000"/>
                            </a:schemeClr>
                          </a:solidFill>
                          <a:effectLst/>
                          <a:latin typeface="+mn-lt"/>
                          <a:ea typeface="+mn-ea"/>
                          <a:cs typeface="+mn-cs"/>
                        </a:rPr>
                        <a:t>T</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Topic Sentence</a:t>
                      </a:r>
                      <a:r>
                        <a:rPr lang="en-US" sz="1200" b="0" i="0" kern="1200" dirty="0" smtClean="0">
                          <a:solidFill>
                            <a:schemeClr val="dk1"/>
                          </a:solidFill>
                          <a:effectLst/>
                          <a:latin typeface="+mn-lt"/>
                          <a:ea typeface="+mn-ea"/>
                          <a:cs typeface="+mn-cs"/>
                        </a:rPr>
                        <a:t>  </a:t>
                      </a:r>
                    </a:p>
                    <a:p>
                      <a:r>
                        <a:rPr lang="en-US" sz="1200" b="1" i="0" u="sng" kern="1200" dirty="0" smtClean="0">
                          <a:solidFill>
                            <a:srgbClr val="0070C0"/>
                          </a:solidFill>
                          <a:effectLst/>
                          <a:latin typeface="+mn-lt"/>
                          <a:ea typeface="+mn-ea"/>
                          <a:cs typeface="+mn-cs"/>
                        </a:rPr>
                        <a:t>B</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Brief Explanation/Bridge to Examples</a:t>
                      </a:r>
                      <a:r>
                        <a:rPr lang="en-US" sz="1200" b="0" i="0" kern="1200" dirty="0" smtClean="0">
                          <a:solidFill>
                            <a:schemeClr val="dk1"/>
                          </a:solidFill>
                          <a:effectLst/>
                          <a:latin typeface="+mn-lt"/>
                          <a:ea typeface="+mn-ea"/>
                          <a:cs typeface="+mn-cs"/>
                        </a:rPr>
                        <a:t> </a:t>
                      </a:r>
                    </a:p>
                    <a:p>
                      <a:r>
                        <a:rPr lang="en-US" sz="1200" b="1" i="0" u="sng" kern="1200" dirty="0" smtClean="0">
                          <a:solidFill>
                            <a:srgbClr val="00B050"/>
                          </a:solidFill>
                          <a:effectLst/>
                          <a:latin typeface="+mn-lt"/>
                          <a:ea typeface="+mn-ea"/>
                          <a:cs typeface="+mn-cs"/>
                        </a:rPr>
                        <a:t>E</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Examples\Evidence</a:t>
                      </a:r>
                      <a:r>
                        <a:rPr lang="en-US" sz="1200" b="0" i="0" kern="1200" dirty="0" smtClean="0">
                          <a:solidFill>
                            <a:schemeClr val="dk1"/>
                          </a:solidFill>
                          <a:effectLst/>
                          <a:latin typeface="+mn-lt"/>
                          <a:ea typeface="+mn-ea"/>
                          <a:cs typeface="+mn-cs"/>
                        </a:rPr>
                        <a:t>  </a:t>
                      </a:r>
                    </a:p>
                    <a:p>
                      <a:r>
                        <a:rPr lang="en-US" sz="1200" b="1" i="0" u="sng" kern="1200" dirty="0" smtClean="0">
                          <a:solidFill>
                            <a:schemeClr val="accent2">
                              <a:lumMod val="75000"/>
                            </a:schemeClr>
                          </a:solidFill>
                          <a:effectLst/>
                          <a:latin typeface="+mn-lt"/>
                          <a:ea typeface="+mn-ea"/>
                          <a:cs typeface="+mn-cs"/>
                        </a:rPr>
                        <a:t>A</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Analysis</a:t>
                      </a:r>
                      <a:r>
                        <a:rPr lang="en-US" sz="1200" b="0" i="0" kern="1200" dirty="0" smtClean="0">
                          <a:solidFill>
                            <a:schemeClr val="dk1"/>
                          </a:solidFill>
                          <a:effectLst/>
                          <a:latin typeface="+mn-lt"/>
                          <a:ea typeface="+mn-ea"/>
                          <a:cs typeface="+mn-cs"/>
                        </a:rPr>
                        <a:t>  </a:t>
                      </a:r>
                    </a:p>
                    <a:p>
                      <a:r>
                        <a:rPr lang="en-US" sz="1200" b="1" i="0" u="sng" kern="1200" dirty="0" smtClean="0">
                          <a:solidFill>
                            <a:srgbClr val="C00000"/>
                          </a:solidFill>
                          <a:effectLst/>
                          <a:latin typeface="+mn-lt"/>
                          <a:ea typeface="+mn-ea"/>
                          <a:cs typeface="+mn-cs"/>
                        </a:rPr>
                        <a:t>R</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Recall/Reflect/Relate</a:t>
                      </a:r>
                      <a:r>
                        <a:rPr lang="en-US" sz="1200" b="0" i="0" kern="1200" dirty="0" smtClean="0">
                          <a:solidFill>
                            <a:schemeClr val="dk1"/>
                          </a:solidFill>
                          <a:effectLst/>
                          <a:latin typeface="+mn-lt"/>
                          <a:ea typeface="+mn-ea"/>
                          <a:cs typeface="+mn-cs"/>
                        </a:rPr>
                        <a:t> </a:t>
                      </a:r>
                    </a:p>
                    <a:p>
                      <a:endParaRPr lang="en-US" sz="900" b="0" i="0" kern="1200" dirty="0" smtClean="0">
                        <a:solidFill>
                          <a:schemeClr val="dk1"/>
                        </a:solidFill>
                        <a:effectLst/>
                        <a:latin typeface="+mn-lt"/>
                        <a:ea typeface="+mn-ea"/>
                        <a:cs typeface="+mn-cs"/>
                      </a:endParaRPr>
                    </a:p>
                    <a:p>
                      <a:r>
                        <a:rPr lang="en-US" sz="1500" b="1" i="0" kern="1200" dirty="0" smtClean="0">
                          <a:solidFill>
                            <a:schemeClr val="dk1"/>
                          </a:solidFill>
                          <a:effectLst/>
                          <a:latin typeface="+mn-lt"/>
                          <a:ea typeface="+mn-ea"/>
                          <a:cs typeface="+mn-cs"/>
                        </a:rPr>
                        <a:t>Where did TBEAR come from</a:t>
                      </a:r>
                      <a:r>
                        <a:rPr lang="en-US" sz="15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 2010 Karin Hess adapted T-BEAR </a:t>
                      </a:r>
                      <a:r>
                        <a:rPr lang="en-US" sz="1200" b="0" baseline="0" dirty="0" smtClean="0">
                          <a:solidFill>
                            <a:schemeClr val="tx1"/>
                          </a:solidFill>
                        </a:rPr>
                        <a:t> (</a:t>
                      </a:r>
                      <a:r>
                        <a:rPr lang="en-US" sz="1200" b="0" i="1" dirty="0" smtClean="0">
                          <a:solidFill>
                            <a:schemeClr val="tx1"/>
                          </a:solidFill>
                        </a:rPr>
                        <a:t>Local Assessment Toolkit: </a:t>
                      </a:r>
                      <a:r>
                        <a:rPr lang="en-US" sz="1200" b="0" dirty="0" smtClean="0">
                          <a:solidFill>
                            <a:schemeClr val="tx1"/>
                          </a:solidFill>
                        </a:rPr>
                        <a:t>Cognitive Rigor &amp; Writing)</a:t>
                      </a:r>
                      <a:r>
                        <a:rPr lang="en-US" sz="1200" b="0" baseline="0" dirty="0" smtClean="0">
                          <a:solidFill>
                            <a:schemeClr val="tx1"/>
                          </a:solidFill>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hlinkClick r:id="rId2"/>
                        </a:rPr>
                        <a:t>Hess Original RTBEAR Graphic Organizer</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sz="1200" b="0" dirty="0" smtClean="0">
                          <a:solidFill>
                            <a:schemeClr val="tx1"/>
                          </a:solidFill>
                        </a:rPr>
                        <a:t>Since then TBEAR has</a:t>
                      </a:r>
                      <a:r>
                        <a:rPr lang="en-US" sz="1200" b="0" baseline="0" dirty="0" smtClean="0">
                          <a:solidFill>
                            <a:schemeClr val="tx1"/>
                          </a:solidFill>
                        </a:rPr>
                        <a:t> been used across many school districts across many states from kindergarten through college.  Researched conducted by Dr.  Fallen Thomen from the University of California </a:t>
                      </a:r>
                      <a:r>
                        <a:rPr lang="en-US" sz="1200" b="0" i="0" kern="1200" dirty="0" smtClean="0">
                          <a:solidFill>
                            <a:schemeClr val="dk1"/>
                          </a:solidFill>
                          <a:effectLst/>
                          <a:latin typeface="+mn-lt"/>
                          <a:ea typeface="+mn-ea"/>
                          <a:cs typeface="+mn-cs"/>
                        </a:rPr>
                        <a:t>revealed that “Student outcome achievement data reveal higher overall scores on T-BEAR paragraph elements resulting in increased cohesion and overall more articulate literary response essays.</a:t>
                      </a:r>
                      <a:r>
                        <a:rPr lang="en-US" sz="1200" b="0" i="0" kern="1200" baseline="0" dirty="0" smtClean="0">
                          <a:solidFill>
                            <a:schemeClr val="dk1"/>
                          </a:solidFill>
                          <a:effectLst/>
                          <a:latin typeface="+mn-lt"/>
                          <a:ea typeface="+mn-ea"/>
                          <a:cs typeface="+mn-cs"/>
                        </a:rPr>
                        <a:t>” 1</a:t>
                      </a:r>
                      <a:endParaRPr lang="en-US" sz="11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dk1"/>
                          </a:solidFill>
                          <a:effectLst/>
                          <a:latin typeface="+mn-lt"/>
                          <a:ea typeface="+mn-ea"/>
                          <a:cs typeface="+mn-cs"/>
                        </a:rPr>
                        <a:t>Will</a:t>
                      </a:r>
                      <a:r>
                        <a:rPr lang="en-US" sz="1500" b="1" i="0" kern="1200" baseline="0" dirty="0" smtClean="0">
                          <a:solidFill>
                            <a:schemeClr val="dk1"/>
                          </a:solidFill>
                          <a:effectLst/>
                          <a:latin typeface="+mn-lt"/>
                          <a:ea typeface="+mn-ea"/>
                          <a:cs typeface="+mn-cs"/>
                        </a:rPr>
                        <a:t> TBEAR change my writing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TBEAR is not and does not replace current successful writing instruction.</a:t>
                      </a:r>
                      <a:r>
                        <a:rPr lang="en-US" sz="1200" b="0" baseline="0" dirty="0" smtClean="0">
                          <a:solidFill>
                            <a:schemeClr val="tx1"/>
                          </a:solidFill>
                        </a:rPr>
                        <a:t> It is a strategy teachers can use to structure their existing writing instruction. However, the complexity of the writing tasks have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Writing has become an extension of reading. Today’s standards emphasize using evidence from texts to “Present careful analyses, well-defended claims and clear information.  Writing is no longer based solely on prior knowledge and experience.” 2  TBEAR addresses each element of writing as well as the analyses of information students must now present in their writing</a:t>
                      </a:r>
                      <a:r>
                        <a:rPr lang="en-US" sz="13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baseline="0" dirty="0" smtClean="0">
                          <a:solidFill>
                            <a:schemeClr val="tx1"/>
                          </a:solidFill>
                        </a:rPr>
                        <a:t>Why were the TBEAR Lessons developed in this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TBEAR writing lessons have been developed and tried by a team of educators who wanted to support and integrate the TBEAR strategy into their everyday writing instruction.   Although TBEAR is  a strategy,  it has been structured with more complex tasks from Reading Analyses to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How are the TBEAR Lessons organized?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follow the continuum from reading, revising and writing which parallels the complexity levels of the depths of knowledge (DOK) as well as standardized assessment scaffolds to prepare students to complete a full written composition as part of a performance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lesson focuses on an objective aligned to a prompt, standard and DOK level. Students review and are introduced to the lesson’s concepts through reading and activities.  The objective is revisited at the end of each lesson and notes are recorded on the TBEAR Graphic Organizer.</a:t>
                      </a:r>
                    </a:p>
                  </a:txBody>
                  <a:tcPr marL="103632" marR="103632" marT="50292" marB="50292">
                    <a:solidFill>
                      <a:schemeClr val="bg1"/>
                    </a:solidFill>
                  </a:tcPr>
                </a:tc>
              </a:tr>
            </a:tbl>
          </a:graphicData>
        </a:graphic>
      </p:graphicFrame>
    </p:spTree>
    <p:extLst>
      <p:ext uri="{BB962C8B-B14F-4D97-AF65-F5344CB8AC3E}">
        <p14:creationId xmlns:p14="http://schemas.microsoft.com/office/powerpoint/2010/main" val="2791241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3367327"/>
              </p:ext>
            </p:extLst>
          </p:nvPr>
        </p:nvGraphicFramePr>
        <p:xfrm>
          <a:off x="144049" y="700704"/>
          <a:ext cx="7450120" cy="5906615"/>
        </p:xfrm>
        <a:graphic>
          <a:graphicData uri="http://schemas.openxmlformats.org/drawingml/2006/table">
            <a:tbl>
              <a:tblPr firstRow="1" bandRow="1">
                <a:tableStyleId>{5C22544A-7EE6-4342-B048-85BDC9FD1C3A}</a:tableStyleId>
              </a:tblPr>
              <a:tblGrid>
                <a:gridCol w="3618482"/>
                <a:gridCol w="3831638"/>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…..CONTINUED LESSON 6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264921">
                <a:tc>
                  <a:txBody>
                    <a:bodyPr/>
                    <a:lstStyle/>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6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first grade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RI.1 , L.1, L.4–   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sz="1400" b="1" dirty="0" smtClean="0"/>
                        <a:t>Writing</a:t>
                      </a:r>
                      <a:r>
                        <a:rPr lang="en-US" sz="1400" b="1" baseline="0" dirty="0" smtClean="0"/>
                        <a:t> Strategies in TBEAR</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smtClean="0"/>
                        <a:t>In </a:t>
                      </a:r>
                      <a:r>
                        <a:rPr lang="en-US" sz="1400" b="1" dirty="0" smtClean="0">
                          <a:solidFill>
                            <a:srgbClr val="C00000"/>
                          </a:solidFill>
                        </a:rPr>
                        <a:t>1</a:t>
                      </a:r>
                      <a:r>
                        <a:rPr lang="en-US" sz="1400" b="1" baseline="30000" dirty="0" smtClean="0">
                          <a:solidFill>
                            <a:srgbClr val="C00000"/>
                          </a:solidFill>
                        </a:rPr>
                        <a:t>st</a:t>
                      </a:r>
                      <a:r>
                        <a:rPr lang="en-US" sz="1400" b="1" dirty="0" smtClean="0">
                          <a:solidFill>
                            <a:srgbClr val="C00000"/>
                          </a:solidFill>
                        </a:rPr>
                        <a:t> </a:t>
                      </a:r>
                      <a:r>
                        <a:rPr lang="en-US" sz="1400" b="1" dirty="0" smtClean="0"/>
                        <a:t>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100584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3 Parts of an Introduction</a:t>
                      </a:r>
                    </a:p>
                    <a:p>
                      <a:pPr marL="171450" indent="-171450">
                        <a:buFont typeface="Arial" panose="020B0604020202020204" pitchFamily="34" charset="0"/>
                        <a:buChar char="•"/>
                      </a:pP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With teacher guidance and support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readers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can identify the:  Topic,  Topic Sentence and Bridge (the bridge has (a) Background Knowledge and  (b) a Hook).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writers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that the text has no introduction and needs three parts in the introduction to be written:  Topic Sentence, Background Knowledge and Hook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75468">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K/N and Topic Tally Charts)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while listening to a text with no introduction being read aloud, students will be able to raise their hand and share  information that could help create a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856284">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Writing a </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Basic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Sentence (Teacher Model) – IVF Model</a:t>
                      </a:r>
                    </a:p>
                    <a:p>
                      <a:pPr marL="171450" indent="-171450">
                        <a:buFont typeface="Arial" panose="020B0604020202020204" pitchFamily="34" charset="0"/>
                        <a:buChar char="•"/>
                      </a:pP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topic in the noun column of the topic tally parts of speech sorting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select an appropriate verb from the topic tally parts of speech sorting chart with support from teacher and/or teams.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finish the thought that connects the topic and the verb with support from teacher.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43840">
                <a:tc>
                  <a:txBody>
                    <a:bodyPr/>
                    <a:lstStyle/>
                    <a:p>
                      <a:pPr marL="171450" indent="-171450">
                        <a:buFont typeface="Arial" panose="020B0604020202020204" pitchFamily="34" charset="0"/>
                        <a:buChar char="•"/>
                      </a:pPr>
                      <a:r>
                        <a:rPr lang="en-US" sz="1000" b="0" dirty="0" smtClean="0">
                          <a:solidFill>
                            <a:schemeClr val="tx1"/>
                          </a:solidFill>
                        </a:rPr>
                        <a:t>Writing a </a:t>
                      </a:r>
                      <a:r>
                        <a:rPr lang="en-US" sz="1000" b="1" dirty="0" smtClean="0">
                          <a:solidFill>
                            <a:srgbClr val="C00000"/>
                          </a:solidFill>
                        </a:rPr>
                        <a:t>Meaningful </a:t>
                      </a:r>
                      <a:r>
                        <a:rPr lang="en-US" sz="1000" b="0" dirty="0" smtClean="0">
                          <a:solidFill>
                            <a:schemeClr val="tx1"/>
                          </a:solidFill>
                        </a:rPr>
                        <a:t>Topic Sentence (Teacher</a:t>
                      </a:r>
                      <a:r>
                        <a:rPr lang="en-US" sz="1000" b="0" baseline="0" dirty="0" smtClean="0">
                          <a:solidFill>
                            <a:schemeClr val="tx1"/>
                          </a:solidFill>
                        </a:rPr>
                        <a:t> Model)</a:t>
                      </a: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Not applicable for grade one.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8715">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record the final</a:t>
                      </a:r>
                      <a:r>
                        <a:rPr lang="en-US" sz="1000" baseline="0" dirty="0" smtClean="0"/>
                        <a:t> revision of the Topic Sentence.</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01040">
                <a:tc gridSpan="2">
                  <a:txBody>
                    <a:bodyPr/>
                    <a:lstStyle/>
                    <a:p>
                      <a:r>
                        <a:rPr lang="en-US" sz="1000" b="1" dirty="0" smtClean="0"/>
                        <a:t>From</a:t>
                      </a:r>
                      <a:r>
                        <a:rPr lang="en-US" sz="1000" b="1" baseline="0" dirty="0" smtClean="0"/>
                        <a:t> the Field</a:t>
                      </a:r>
                      <a:r>
                        <a:rPr lang="en-US" sz="1000" baseline="0" dirty="0" smtClean="0"/>
                        <a:t>…This lesson is very teacher-directed, using modeling and think alouds.</a:t>
                      </a:r>
                    </a:p>
                    <a:p>
                      <a:r>
                        <a:rPr lang="en-US" sz="1000" i="1" baseline="0" dirty="0" smtClean="0"/>
                        <a:t>Note:  The introduction consists of three parts to recognize when reading:  What is the Topic,  What is the Topic Sentence and What is the Bridge, however; when writing students identify the Topic of their own writing piece and then write the Topic Sentence and Bridge sections (hook and background knowledge).</a:t>
                      </a:r>
                      <a:endParaRPr lang="en-US" sz="1000" i="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30</a:t>
            </a:fld>
            <a:endParaRPr lang="en-US" dirty="0"/>
          </a:p>
        </p:txBody>
      </p:sp>
    </p:spTree>
    <p:extLst>
      <p:ext uri="{BB962C8B-B14F-4D97-AF65-F5344CB8AC3E}">
        <p14:creationId xmlns:p14="http://schemas.microsoft.com/office/powerpoint/2010/main" val="302324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31</a:t>
            </a:fld>
            <a:endParaRPr lang="en-US" dirty="0"/>
          </a:p>
        </p:txBody>
      </p:sp>
      <p:sp>
        <p:nvSpPr>
          <p:cNvPr id="6" name="Date Placeholder 5"/>
          <p:cNvSpPr>
            <a:spLocks noGrp="1"/>
          </p:cNvSpPr>
          <p:nvPr>
            <p:ph type="dt" sz="half" idx="10"/>
          </p:nvPr>
        </p:nvSpPr>
        <p:spPr/>
        <p:txBody>
          <a:bodyPr/>
          <a:lstStyle/>
          <a:p>
            <a:r>
              <a:rPr lang="en-US" smtClean="0"/>
              <a:t>10-3-16</a:t>
            </a:r>
            <a:endParaRPr lang="en-US" dirty="0"/>
          </a:p>
        </p:txBody>
      </p:sp>
      <p:sp>
        <p:nvSpPr>
          <p:cNvPr id="7" name="TextBox 6"/>
          <p:cNvSpPr txBox="1"/>
          <p:nvPr/>
        </p:nvSpPr>
        <p:spPr>
          <a:xfrm>
            <a:off x="415910" y="616946"/>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848838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566581"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735140909"/>
              </p:ext>
            </p:extLst>
          </p:nvPr>
        </p:nvGraphicFramePr>
        <p:xfrm>
          <a:off x="95414" y="911300"/>
          <a:ext cx="7590708" cy="7963086"/>
        </p:xfrm>
        <a:graphic>
          <a:graphicData uri="http://schemas.openxmlformats.org/drawingml/2006/table">
            <a:tbl>
              <a:tblPr firstRow="1" bandRow="1">
                <a:noFill/>
              </a:tblPr>
              <a:tblGrid>
                <a:gridCol w="464102"/>
                <a:gridCol w="1782809"/>
                <a:gridCol w="696770"/>
                <a:gridCol w="2725978"/>
                <a:gridCol w="1921049"/>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Background Knowledge to explain why the Topic Sentence is important.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Write the Background Knowledge                                                          in the Bridge</a:t>
                      </a:r>
                    </a:p>
                    <a:p>
                      <a:pPr marL="0" marR="0" lvl="0" indent="0" algn="l" rtl="0">
                        <a:spcBef>
                          <a:spcPts val="0"/>
                        </a:spcBef>
                        <a:buSzPct val="25000"/>
                        <a:buNone/>
                      </a:pPr>
                      <a:r>
                        <a:rPr lang="en-US" sz="1300" b="1" u="none" strike="noStrike" cap="none" baseline="0" dirty="0" smtClean="0"/>
                        <a:t>Lesson 7</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r>
              <a:tr h="617612">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L.1, L.4, L.5</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background knowledge for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makes a good Topic Sentence?”  ( introduction bookmark – IVF model)</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 meaningful sentence?”  (has context clues to explain the underlined Topic (or word(s)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5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Preparing to write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for the introduction of the draft ____, adding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context clues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make it more meaningful.”</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introduction also needs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to help the reader understand what the text will be about, explains why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idea is important, fills in gaps of knowledge the reader may have about the topic by defining or describing more about it).</a:t>
                      </a:r>
                    </a:p>
                    <a:p>
                      <a:pPr marL="287338"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use definitions and descriptions of the Topic Tally words that tell why ___or how (Topic Sentence) is important.”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7300">
                <a:tc rowSpan="15">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4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column is completed). “We can define and describe each word on our Topic Tally Chart to give us more ideas about what Background Knowledge we could add to the Bridge.”</a:t>
                      </a:r>
                    </a:p>
                    <a:p>
                      <a:pPr marL="112713"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 ask  the following question (record all responses on the chart). </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define/describe _____ (Topic Word) that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refers to how its used in the text?”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Do one example for the students before completing the chart – start connecting more to the reference of the text.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327">
                <a:tc vMerge="1">
                  <a:txBody>
                    <a:bodyPr/>
                    <a:lstStyle/>
                    <a:p>
                      <a:endParaRPr lang="en-US"/>
                    </a:p>
                  </a:txBody>
                  <a:tcPr/>
                </a:tc>
                <a:tc gridSpan="4">
                  <a:txBody>
                    <a:bodyPr/>
                    <a:lstStyle/>
                    <a:p>
                      <a:pPr marL="0" marR="0" algn="ctr">
                        <a:lnSpc>
                          <a:spcPct val="107000"/>
                        </a:lnSpc>
                        <a:spcBef>
                          <a:spcPts val="0"/>
                        </a:spcBef>
                        <a:spcAft>
                          <a:spcPts val="800"/>
                        </a:spcAft>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lang="en-US" sz="1200" dirty="0" smtClean="0">
                          <a:solidFill>
                            <a:srgbClr val="000000"/>
                          </a:solidFill>
                          <a:effectLst/>
                          <a:highlight>
                            <a:srgbClr val="FFFF00"/>
                          </a:highlight>
                          <a:latin typeface="Calibri" panose="020F0502020204030204" pitchFamily="34" charset="0"/>
                          <a:ea typeface="+mn-ea"/>
                          <a:cs typeface="+mn-cs"/>
                        </a:rPr>
                        <a:t>The </a:t>
                      </a:r>
                      <a:r>
                        <a:rPr lang="en-US" sz="1200" b="1" i="1" u="sng" dirty="0" smtClean="0">
                          <a:solidFill>
                            <a:srgbClr val="000000"/>
                          </a:solidFill>
                          <a:effectLst/>
                          <a:highlight>
                            <a:srgbClr val="FFFF00"/>
                          </a:highlight>
                          <a:latin typeface="Calibri" panose="020F0502020204030204" pitchFamily="34" charset="0"/>
                          <a:ea typeface="+mn-ea"/>
                          <a:cs typeface="+mn-cs"/>
                        </a:rPr>
                        <a:t>Leaning Tower of Pisa</a:t>
                      </a:r>
                      <a:r>
                        <a:rPr lang="en-US" sz="1200" b="1" i="1" dirty="0" smtClean="0">
                          <a:solidFill>
                            <a:srgbClr val="000000"/>
                          </a:solidFill>
                          <a:effectLst/>
                          <a:highlight>
                            <a:srgbClr val="FFFF00"/>
                          </a:highlight>
                          <a:latin typeface="Calibri" panose="020F0502020204030204" pitchFamily="34" charset="0"/>
                          <a:ea typeface="+mn-ea"/>
                          <a:cs typeface="+mn-cs"/>
                        </a:rPr>
                        <a:t>, </a:t>
                      </a:r>
                      <a:r>
                        <a:rPr lang="en-US" sz="1200" b="1" dirty="0" smtClean="0">
                          <a:solidFill>
                            <a:srgbClr val="C00000"/>
                          </a:solidFill>
                          <a:effectLst/>
                          <a:highlight>
                            <a:srgbClr val="FFFF00"/>
                          </a:highlight>
                          <a:latin typeface="Calibri" panose="020F0502020204030204" pitchFamily="34" charset="0"/>
                          <a:ea typeface="+mn-ea"/>
                          <a:cs typeface="+mn-cs"/>
                        </a:rPr>
                        <a:t>an old building in Italy</a:t>
                      </a:r>
                      <a:r>
                        <a:rPr lang="en-US" sz="1200" b="1" dirty="0" smtClean="0">
                          <a:solidFill>
                            <a:srgbClr val="000000"/>
                          </a:solidFill>
                          <a:effectLst/>
                          <a:highlight>
                            <a:srgbClr val="FFFF00"/>
                          </a:highlight>
                          <a:latin typeface="Calibri" panose="020F0502020204030204" pitchFamily="34" charset="0"/>
                          <a:ea typeface="+mn-ea"/>
                          <a:cs typeface="+mn-cs"/>
                        </a:rPr>
                        <a:t>, </a:t>
                      </a:r>
                      <a:r>
                        <a:rPr lang="en-US" sz="1200" dirty="0" smtClean="0">
                          <a:solidFill>
                            <a:srgbClr val="000000"/>
                          </a:solidFill>
                          <a:effectLst/>
                          <a:highlight>
                            <a:srgbClr val="FFFF00"/>
                          </a:highlight>
                          <a:latin typeface="Calibri" panose="020F0502020204030204" pitchFamily="34" charset="0"/>
                          <a:ea typeface="+mn-ea"/>
                          <a:cs typeface="+mn-cs"/>
                        </a:rPr>
                        <a:t>could topple if it tilts too far.</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2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Tower+Building+It+Landmark = 29</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900" b="1" i="1" dirty="0" smtClean="0"/>
                        <a:t>  </a:t>
                      </a:r>
                      <a:r>
                        <a:rPr lang="en-US" sz="900" b="0" i="0" dirty="0" smtClean="0"/>
                        <a:t>The Tower of Pisa is a tall structure</a:t>
                      </a:r>
                      <a:r>
                        <a:rPr lang="en-US" sz="900" b="0" i="0" baseline="0" dirty="0" smtClean="0"/>
                        <a:t> that is easily seen.</a:t>
                      </a:r>
                      <a:endParaRPr lang="en-US" sz="900" b="0" i="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b="1" i="1" dirty="0" smtClean="0"/>
                        <a:t>  </a:t>
                      </a:r>
                      <a:r>
                        <a:rPr lang="en-US" sz="900" b="0" i="0" dirty="0" smtClean="0"/>
                        <a:t>tall</a:t>
                      </a:r>
                      <a:r>
                        <a:rPr lang="en-US" sz="900" b="0" i="0" baseline="0" dirty="0" smtClean="0"/>
                        <a:t>  narrow    visible    clear</a:t>
                      </a:r>
                      <a:endParaRPr lang="en-US" sz="900" b="0" i="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indent="0"/>
                      <a:r>
                        <a:rPr lang="en-US" sz="900" b="0" dirty="0" smtClean="0"/>
                        <a:t>Engineers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Engineers design or build things like the Leaning Tower of Pisa.</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Scientists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A person who has expert knowledge about science.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skilled  knowledgeable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Soil+clay+sand=5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There are different kinds of soil like clay and sand under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gritty   soft</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 + lean+slant = 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a:t>
                      </a:r>
                      <a:r>
                        <a:rPr lang="en-US" sz="900" baseline="0" dirty="0" smtClean="0"/>
                        <a:t> tower was leaning – that is like slanting or tilting to the side.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 - 7</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position to the left or right of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 + they = 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Someone that works is a worker.  Workers</a:t>
                      </a:r>
                      <a:r>
                        <a:rPr lang="en-US" sz="900" baseline="0" dirty="0" smtClean="0"/>
                        <a:t> helped fix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Heavy means it weighs a lot!  The tower weighed a lot.</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weighty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 = 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thick</a:t>
                      </a:r>
                      <a:r>
                        <a:rPr lang="en-US" sz="900" baseline="0" dirty="0" smtClean="0"/>
                        <a:t> rope is a cable.  Cable ropes are made of wire sometimes.</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stiff     thick     steely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 soil beneath the tower was very soft or squishy.</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soft   squishy  mushy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When soil is soft then heavy things can sink deep into the soil.</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Timber+topple-tip over - 3</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900" dirty="0" smtClean="0"/>
                        <a:t>  Timber is a</a:t>
                      </a:r>
                      <a:r>
                        <a:rPr lang="en-US" sz="900" baseline="0" dirty="0" smtClean="0"/>
                        <a:t> word used to say something is falling, or toppling over.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r>
              <a:tr h="669383">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______________(Topic Sentence) is important?  Explain.”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15"/>
          <p:cNvPicPr>
            <a:picLocks noChangeAspect="1"/>
          </p:cNvPicPr>
          <p:nvPr/>
        </p:nvPicPr>
        <p:blipFill rotWithShape="1">
          <a:blip r:embed="rId5"/>
          <a:srcRect l="23375" t="43778" r="67058" b="37259"/>
          <a:stretch/>
        </p:blipFill>
        <p:spPr>
          <a:xfrm>
            <a:off x="5574852" y="1137379"/>
            <a:ext cx="2032421" cy="1068664"/>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32</a:t>
            </a:fld>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256218646"/>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3798989" y="-70010"/>
            <a:ext cx="1107255" cy="1103926"/>
            <a:chOff x="3352049" y="-63646"/>
            <a:chExt cx="976990" cy="1003569"/>
          </a:xfrm>
        </p:grpSpPr>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064780475"/>
              </p:ext>
            </p:extLst>
          </p:nvPr>
        </p:nvGraphicFramePr>
        <p:xfrm>
          <a:off x="114106" y="940359"/>
          <a:ext cx="7595340" cy="6621780"/>
        </p:xfrm>
        <a:graphic>
          <a:graphicData uri="http://schemas.openxmlformats.org/drawingml/2006/table">
            <a:tbl>
              <a:tblPr firstRow="1" bandRow="1">
                <a:noFill/>
              </a:tblPr>
              <a:tblGrid>
                <a:gridCol w="464102"/>
                <a:gridCol w="2970789"/>
                <a:gridCol w="371925"/>
                <a:gridCol w="3788524"/>
              </a:tblGrid>
              <a:tr h="2028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4and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2900" marR="0" lvl="0" indent="-17145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“Before we write an introduction for the text, let’s do a little more research about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Research means learning more about a topic from a different source.  We are  going to read the student’s notes she wrote after researching more about the topic.”</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Read with or to </a:t>
                      </a:r>
                      <a:r>
                        <a:rPr kumimoji="0" lang="en-US" sz="1100" b="0" i="0" u="none" strike="noStrike" kern="1200" cap="none" spc="0" normalizeH="0" baseline="0" noProof="0" smtClean="0">
                          <a:ln>
                            <a:noFill/>
                          </a:ln>
                          <a:solidFill>
                            <a:prstClr val="black"/>
                          </a:solidFill>
                          <a:effectLst/>
                          <a:uLnTx/>
                          <a:uFillTx/>
                          <a:latin typeface="+mn-lt"/>
                          <a:ea typeface="+mn-ea"/>
                          <a:cs typeface="+mn-cs"/>
                        </a:rPr>
                        <a:t>your student’s notes of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5</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notes about The Leaning Tower of Pisa,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TBEAR note-taking chart of what you would include as Background Knowledge in the introduction.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important information you would add 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(Write their ideas on the board and discuss what information they felt was important &amp; why.)</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the Background Knowledge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of the Bridge</a:t>
                      </a:r>
                    </a:p>
                    <a:p>
                      <a:pPr marL="169863" marR="0" lvl="0" indent="0" algn="l" defTabSz="914400" rtl="0" eaLnBrk="1" fontAlgn="auto" latinLnBrk="0" hangingPunct="1">
                        <a:lnSpc>
                          <a:spcPct val="100000"/>
                        </a:lnSpc>
                        <a:spcBef>
                          <a:spcPts val="0"/>
                        </a:spcBef>
                        <a:spcAft>
                          <a:spcPts val="0"/>
                        </a:spcAft>
                        <a:buClr>
                          <a:prstClr val="black"/>
                        </a:buClr>
                        <a:buSzPct val="150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“I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am going to model writing the background knowledge sentence(s) of the introduction using your ideas.  We have already written the Topic Sentence _____.”</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Activity: Model the entire process of checking your writing, asking yourself (Think Aloud) questions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Introduction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section of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you write.  As students progress have them do this with you.</a:t>
                      </a:r>
                      <a:r>
                        <a:rPr kumimoji="0" lang="en-US" sz="9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enough information to  help the reader know what the text will be about?”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grpSp>
        <p:nvGrpSpPr>
          <p:cNvPr id="17" name="Group 16"/>
          <p:cNvGrpSpPr/>
          <p:nvPr/>
        </p:nvGrpSpPr>
        <p:grpSpPr>
          <a:xfrm rot="20713203">
            <a:off x="359799" y="4599232"/>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33</a:t>
            </a:fld>
            <a:endParaRPr lang="en-US" dirty="0"/>
          </a:p>
        </p:txBody>
      </p:sp>
      <p:sp>
        <p:nvSpPr>
          <p:cNvPr id="20" name="TextBox 19"/>
          <p:cNvSpPr txBox="1"/>
          <p:nvPr/>
        </p:nvSpPr>
        <p:spPr>
          <a:xfrm>
            <a:off x="718152" y="373589"/>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Tree>
    <p:extLst>
      <p:ext uri="{BB962C8B-B14F-4D97-AF65-F5344CB8AC3E}">
        <p14:creationId xmlns:p14="http://schemas.microsoft.com/office/powerpoint/2010/main" val="41627837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34</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719148"/>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085" y="895571"/>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sz="1600" b="1" i="1"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3798989" y="693785"/>
            <a:ext cx="1107255" cy="1103926"/>
            <a:chOff x="3352049" y="-63646"/>
            <a:chExt cx="976990" cy="1003569"/>
          </a:xfrm>
        </p:grpSpPr>
        <p:grpSp>
          <p:nvGrpSpPr>
            <p:cNvPr id="9" name="Shape 101"/>
            <p:cNvGrpSpPr/>
            <p:nvPr/>
          </p:nvGrpSpPr>
          <p:grpSpPr>
            <a:xfrm>
              <a:off x="3352049" y="-40588"/>
              <a:ext cx="888053" cy="980511"/>
              <a:chOff x="2247160" y="761352"/>
              <a:chExt cx="1806092" cy="2228923"/>
            </a:xfrm>
          </p:grpSpPr>
          <p:pic>
            <p:nvPicPr>
              <p:cNvPr id="11" name="Shape 102"/>
              <p:cNvPicPr preferRelativeResize="0"/>
              <p:nvPr/>
            </p:nvPicPr>
            <p:blipFill rotWithShape="1">
              <a:blip r:embed="rId3">
                <a:alphaModFix/>
              </a:blip>
              <a:srcRect/>
              <a:stretch/>
            </p:blipFill>
            <p:spPr>
              <a:xfrm>
                <a:off x="2247160" y="924203"/>
                <a:ext cx="1806092" cy="2066072"/>
              </a:xfrm>
              <a:prstGeom prst="rect">
                <a:avLst/>
              </a:prstGeom>
              <a:noFill/>
              <a:ln>
                <a:noFill/>
              </a:ln>
            </p:spPr>
          </p:pic>
          <p:sp>
            <p:nvSpPr>
              <p:cNvPr id="12"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0" name="Rectangle 9"/>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sp>
        <p:nvSpPr>
          <p:cNvPr id="13" name="TextBox 12"/>
          <p:cNvSpPr txBox="1"/>
          <p:nvPr/>
        </p:nvSpPr>
        <p:spPr>
          <a:xfrm>
            <a:off x="718152" y="1137384"/>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14" name="Right Arrow 13"/>
          <p:cNvSpPr/>
          <p:nvPr/>
        </p:nvSpPr>
        <p:spPr>
          <a:xfrm>
            <a:off x="6798833" y="1462038"/>
            <a:ext cx="820980" cy="23767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r>
              <a:rPr lang="en-US" smtClean="0"/>
              <a:t>10-3-16</a:t>
            </a:r>
            <a:endParaRPr lang="en-US" dirty="0"/>
          </a:p>
        </p:txBody>
      </p:sp>
      <p:sp>
        <p:nvSpPr>
          <p:cNvPr id="16" name="TextBox 15"/>
          <p:cNvSpPr txBox="1"/>
          <p:nvPr/>
        </p:nvSpPr>
        <p:spPr>
          <a:xfrm>
            <a:off x="207909" y="1964724"/>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121864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0830355"/>
              </p:ext>
            </p:extLst>
          </p:nvPr>
        </p:nvGraphicFramePr>
        <p:xfrm>
          <a:off x="188007" y="180560"/>
          <a:ext cx="7494452" cy="9403081"/>
        </p:xfrm>
        <a:graphic>
          <a:graphicData uri="http://schemas.openxmlformats.org/drawingml/2006/table">
            <a:tbl>
              <a:tblPr firstRow="1" bandRow="1">
                <a:tableStyleId>{5C22544A-7EE6-4342-B048-85BDC9FD1C3A}</a:tableStyleId>
              </a:tblPr>
              <a:tblGrid>
                <a:gridCol w="2423219"/>
                <a:gridCol w="1121531"/>
                <a:gridCol w="2060941"/>
                <a:gridCol w="869430"/>
                <a:gridCol w="1019331"/>
              </a:tblGrid>
              <a:tr h="1264921">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of the Bridge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4384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CCSS.ELA-LITERACY.RI.1.3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connection between two individuals, events, ideas, or pieces of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recognizing information that connects or tells more about the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First grade students are not expected to identify what information should go into creating a Bridge independently, but can assist the teacher in gathering and sorting the information.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what Key Details to include in the  Background Knowledge sentence(s) students need to be able to…</a:t>
                      </a:r>
                      <a:endParaRPr lang="en-US" sz="900" baseline="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Remembered the class created Topic Sentence.</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who (individual) or what (events, ideas pieces of information) the text is about (these are Key Details supporting the Main Topic).</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helps the reader understand more about (definitions or descriptions if needed) the Main Topic.</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lang="en-US" sz="900" baseline="0" dirty="0" smtClean="0"/>
                        <a:t>suggest relevant information that could be used when writing the background knowledge for a bridge as the teacher models.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0298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key</a:t>
                      </a:r>
                      <a:r>
                        <a:rPr lang="en-US" sz="900" baseline="0" dirty="0" smtClean="0"/>
                        <a:t> details</a:t>
                      </a:r>
                    </a:p>
                    <a:p>
                      <a:pPr marL="112713" indent="-112713">
                        <a:buFont typeface="Arial" panose="020B0604020202020204" pitchFamily="34" charset="0"/>
                        <a:buChar char="•"/>
                      </a:pPr>
                      <a:r>
                        <a:rPr lang="en-US" sz="900" baseline="0" dirty="0" smtClean="0"/>
                        <a:t>topic</a:t>
                      </a:r>
                    </a:p>
                    <a:p>
                      <a:pPr marL="112713" indent="-112713">
                        <a:buFont typeface="Arial" panose="020B0604020202020204" pitchFamily="34" charset="0"/>
                        <a:buChar char="•"/>
                      </a:pPr>
                      <a:r>
                        <a:rPr lang="en-US" sz="900" baseline="0" dirty="0" smtClean="0"/>
                        <a:t>draft</a:t>
                      </a:r>
                    </a:p>
                    <a:p>
                      <a:pPr marL="112713" indent="-112713">
                        <a:buFont typeface="Arial" panose="020B0604020202020204" pitchFamily="34" charset="0"/>
                        <a:buChar char="•"/>
                      </a:pPr>
                      <a:r>
                        <a:rPr lang="en-US" sz="900" baseline="0" dirty="0" smtClean="0"/>
                        <a:t>introduction</a:t>
                      </a:r>
                    </a:p>
                    <a:p>
                      <a:pPr marL="112713" indent="-112713">
                        <a:buFont typeface="Arial" panose="020B0604020202020204" pitchFamily="34" charset="0"/>
                        <a:buChar char="•"/>
                      </a:pPr>
                      <a:r>
                        <a:rPr lang="en-US" sz="900" baseline="0" dirty="0" smtClean="0"/>
                        <a:t>relevant</a:t>
                      </a:r>
                    </a:p>
                    <a:p>
                      <a:pPr marL="112713" indent="-112713">
                        <a:buFont typeface="Arial" panose="020B0604020202020204" pitchFamily="34" charset="0"/>
                        <a:buChar char="•"/>
                      </a:pPr>
                      <a:r>
                        <a:rPr lang="en-US" sz="900" baseline="0" dirty="0" smtClean="0"/>
                        <a:t>irrelevant</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noProof="0" dirty="0" smtClean="0">
                          <a:solidFill>
                            <a:schemeClr val="tx1"/>
                          </a:solidFill>
                        </a:rPr>
                        <a:t>_</a:t>
                      </a:r>
                      <a:r>
                        <a:rPr lang="es-ES_tradnl" sz="900" baseline="0" noProof="0" dirty="0" smtClean="0">
                          <a:solidFill>
                            <a:schemeClr val="tx1"/>
                          </a:solidFill>
                        </a:rPr>
                        <a:t> detalles Tópico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900" baseline="0" noProof="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introducción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yelevante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irrelevante</a:t>
                      </a: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6167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CCSS.ELA-LITERACY.W.1.2a-b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name a topic,</a:t>
                      </a:r>
                      <a:r>
                        <a:rPr kumimoji="0" lang="en-US" sz="9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supply some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facts about the topic, and provide some sense of closure.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supplying information about the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First grade students assist the teacher in creating a class Background Knowledge sentence(s). This is not done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an understanding of which Key Details to use when creating Background Knowledge sentences, students need to be able to…</a:t>
                      </a:r>
                      <a:endParaRPr lang="en-US" sz="900" dirty="0" smtClean="0"/>
                    </a:p>
                    <a:p>
                      <a:pPr marL="285750" indent="-285750">
                        <a:buFont typeface="Wingdings" panose="05000000000000000000" pitchFamily="2" charset="2"/>
                        <a:buChar char="q"/>
                      </a:pPr>
                      <a:r>
                        <a:rPr lang="en-US" sz="900" baseline="0" dirty="0" smtClean="0"/>
                        <a:t>recall previously discussed information to use for the Background Knowledge.</a:t>
                      </a:r>
                    </a:p>
                    <a:p>
                      <a:pPr marL="285750" indent="-285750">
                        <a:buFont typeface="Wingdings" panose="05000000000000000000" pitchFamily="2" charset="2"/>
                        <a:buChar char="q"/>
                      </a:pPr>
                      <a:r>
                        <a:rPr lang="en-US" sz="900" baseline="0" dirty="0" smtClean="0"/>
                        <a:t>contribute ideas to include in a class Background Knowledge sentence(s).</a:t>
                      </a:r>
                    </a:p>
                    <a:p>
                      <a:pPr marL="285750" indent="-285750">
                        <a:buFont typeface="Wingdings" panose="05000000000000000000" pitchFamily="2" charset="2"/>
                        <a:buChar char="q"/>
                      </a:pPr>
                      <a:r>
                        <a:rPr lang="en-US" sz="900" baseline="0" dirty="0" smtClean="0"/>
                        <a:t>practice writing their own  simple complete sentence that tells more about the topic (use some descriptive words).</a:t>
                      </a:r>
                    </a:p>
                    <a:p>
                      <a:pPr marL="285750" indent="-285750">
                        <a:buFont typeface="Wingdings" panose="05000000000000000000" pitchFamily="2" charset="2"/>
                        <a:buChar char="q"/>
                      </a:pPr>
                      <a:r>
                        <a:rPr lang="en-US" sz="900" baseline="0" dirty="0" smtClean="0"/>
                        <a:t>The Background Knowledge sentence helps the reader know ________ about ______(Main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retell</a:t>
                      </a:r>
                    </a:p>
                    <a:p>
                      <a:pPr marL="171450" indent="-171450">
                        <a:buFont typeface="Arial" panose="020B0604020202020204" pitchFamily="34" charset="0"/>
                        <a:buChar char="•"/>
                      </a:pPr>
                      <a:r>
                        <a:rPr lang="en-US" sz="900" dirty="0" smtClean="0"/>
                        <a:t>key details</a:t>
                      </a:r>
                    </a:p>
                    <a:p>
                      <a:pPr marL="171450" indent="-171450">
                        <a:buFont typeface="Arial" panose="020B0604020202020204" pitchFamily="34" charset="0"/>
                        <a:buChar char="•"/>
                      </a:pPr>
                      <a:r>
                        <a:rPr lang="en-US" sz="900" dirty="0" smtClean="0"/>
                        <a:t>topic sentence</a:t>
                      </a:r>
                    </a:p>
                    <a:p>
                      <a:pPr marL="171450" indent="-171450">
                        <a:buFont typeface="Arial" panose="020B0604020202020204" pitchFamily="34" charset="0"/>
                        <a:buChar char="•"/>
                      </a:pPr>
                      <a:r>
                        <a:rPr lang="en-US" sz="900" dirty="0" smtClean="0"/>
                        <a:t>describe</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main idea</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endParaRPr lang="es-ES_tradnl" sz="90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noProof="0" dirty="0" smtClean="0">
                          <a:solidFill>
                            <a:schemeClr val="tx1"/>
                          </a:solidFill>
                        </a:rPr>
                        <a:t>_</a:t>
                      </a:r>
                      <a:r>
                        <a:rPr lang="es-ES_tradnl" sz="900" baseline="0" noProof="0" dirty="0" smtClean="0">
                          <a:solidFill>
                            <a:schemeClr val="tx1"/>
                          </a:solidFill>
                        </a:rPr>
                        <a:t> detalles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900" baseline="0" noProof="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900" baseline="0" noProof="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describir</a:t>
                      </a: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1633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 L.1.1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share/verbalize what they know about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write or speak about why the Topic Sentence is important, they need to be able to…</a:t>
                      </a:r>
                      <a:r>
                        <a:rPr lang="en-US" sz="900" dirty="0" smtClean="0"/>
                        <a:t>:</a:t>
                      </a:r>
                    </a:p>
                    <a:p>
                      <a:pPr marL="231775" indent="-231775">
                        <a:buFont typeface="Wingdings" panose="05000000000000000000" pitchFamily="2" charset="2"/>
                        <a:buChar char="q"/>
                      </a:pPr>
                      <a:r>
                        <a:rPr lang="en-US" sz="900" dirty="0" smtClean="0"/>
                        <a:t>understand-distinguish</a:t>
                      </a:r>
                      <a:r>
                        <a:rPr lang="en-US" sz="900" baseline="0" dirty="0" smtClean="0"/>
                        <a:t> between different parts of speech.</a:t>
                      </a:r>
                    </a:p>
                    <a:p>
                      <a:pPr marL="233363" marR="0" lvl="0" indent="-2333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speak in complete thoughts.</a:t>
                      </a:r>
                    </a:p>
                    <a:p>
                      <a:pPr marL="233363" marR="0" lvl="0" indent="-2333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speak and/or write about background knowledge about the topic.</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Background Knowledge in essence tells why the information in the Topic Sentence is important and thereby helps the reader know more about the focus of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adjective</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smtClean="0"/>
                        <a:t>noun</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smtClean="0"/>
                        <a:t>adverb</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smtClean="0"/>
                        <a:t>verb</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smtClean="0"/>
                        <a:t>pronoun</a:t>
                      </a:r>
                      <a:endParaRPr lang="en-US" sz="900" dirty="0" smtClean="0"/>
                    </a:p>
                    <a:p>
                      <a:pPr marL="171450" indent="-1714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s-ES_tradnl" sz="900" dirty="0" smtClean="0">
                          <a:solidFill>
                            <a:schemeClr val="tx1"/>
                          </a:solidFill>
                        </a:rPr>
                        <a:t>adjetivo</a:t>
                      </a:r>
                    </a:p>
                    <a:p>
                      <a:pPr marL="285750" indent="-285750">
                        <a:buFont typeface="Arial" panose="020B0604020202020204" pitchFamily="34" charset="0"/>
                        <a:buChar char="•"/>
                      </a:pPr>
                      <a:endParaRPr lang="es-ES_tradnl" sz="900" dirty="0" smtClean="0">
                        <a:solidFill>
                          <a:schemeClr val="tx1"/>
                        </a:solidFill>
                      </a:endParaRPr>
                    </a:p>
                    <a:p>
                      <a:pPr marL="285750" indent="-285750">
                        <a:buFont typeface="Arial" panose="020B0604020202020204" pitchFamily="34" charset="0"/>
                        <a:buChar char="•"/>
                      </a:pPr>
                      <a:r>
                        <a:rPr lang="es-ES_tradnl" sz="900" dirty="0" smtClean="0">
                          <a:solidFill>
                            <a:schemeClr val="tx1"/>
                          </a:solidFill>
                        </a:rPr>
                        <a:t>adverbio</a:t>
                      </a:r>
                    </a:p>
                    <a:p>
                      <a:pPr marL="285750" indent="-285750">
                        <a:buFont typeface="Arial" panose="020B0604020202020204" pitchFamily="34" charset="0"/>
                        <a:buChar char="•"/>
                      </a:pPr>
                      <a:r>
                        <a:rPr lang="es-ES_tradnl" sz="900" dirty="0" smtClean="0">
                          <a:solidFill>
                            <a:schemeClr val="tx1"/>
                          </a:solidFill>
                        </a:rPr>
                        <a:t>verbo</a:t>
                      </a:r>
                    </a:p>
                    <a:p>
                      <a:pPr marL="285750" indent="-285750">
                        <a:buFont typeface="Arial" panose="020B0604020202020204" pitchFamily="34" charset="0"/>
                        <a:buChar char="•"/>
                      </a:pPr>
                      <a:r>
                        <a:rPr lang="es-ES_tradnl" sz="900" dirty="0" smtClean="0">
                          <a:solidFill>
                            <a:schemeClr val="tx1"/>
                          </a:solidFill>
                        </a:rPr>
                        <a:t>pronombre</a:t>
                      </a:r>
                      <a:endParaRPr lang="es-ES_tradnl"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8947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CCSS.ELA-LITERACY.L.1.4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words and phrases based on grade 1 reading and content, choosing flexibly from an array of strategies.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determining word meaning about the topic sentence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use words or phrases for Background Knowledge (to describe more about the Topic  Sentence) they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meaning of unknown or new words using a variety of strategies.</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that the same words or phrases can have multiple meanings.</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to determine meaning as a strategy.</a:t>
                      </a:r>
                    </a:p>
                    <a:p>
                      <a:pPr marL="0" indent="0">
                        <a:buFont typeface="Wingdings" panose="05000000000000000000" pitchFamily="2" charset="2"/>
                        <a:buNone/>
                      </a:pP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multiple meaning</a:t>
                      </a:r>
                    </a:p>
                    <a:p>
                      <a:pPr marL="171450" indent="-171450">
                        <a:buFont typeface="Arial" panose="020B0604020202020204" pitchFamily="34" charset="0"/>
                        <a:buChar char="•"/>
                      </a:pPr>
                      <a:r>
                        <a:rPr lang="en-US" sz="900" dirty="0" smtClean="0"/>
                        <a:t>words</a:t>
                      </a:r>
                    </a:p>
                    <a:p>
                      <a:pPr marL="171450" indent="-171450">
                        <a:buFont typeface="Arial" panose="020B0604020202020204" pitchFamily="34" charset="0"/>
                        <a:buChar char="•"/>
                      </a:pPr>
                      <a:r>
                        <a:rPr lang="en-US" sz="900" dirty="0" smtClean="0"/>
                        <a:t>phrases</a:t>
                      </a:r>
                    </a:p>
                    <a:p>
                      <a:pPr marL="171450" indent="-171450">
                        <a:buFont typeface="Arial" panose="020B0604020202020204" pitchFamily="34" charset="0"/>
                        <a:buChar char="•"/>
                      </a:pPr>
                      <a:r>
                        <a:rPr lang="en-US" sz="900" dirty="0" smtClean="0"/>
                        <a:t>clarify</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r>
                        <a:rPr lang="en-US" sz="900" dirty="0" smtClean="0"/>
                        <a:t>unknown</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s-ES_tradnl" sz="900" dirty="0" smtClean="0">
                          <a:solidFill>
                            <a:schemeClr val="tx1"/>
                          </a:solidFill>
                        </a:rPr>
                        <a:t>contexto</a:t>
                      </a:r>
                    </a:p>
                    <a:p>
                      <a:pPr marL="285750" indent="-285750">
                        <a:buFont typeface="Arial" panose="020B0604020202020204" pitchFamily="34" charset="0"/>
                        <a:buChar char="•"/>
                      </a:pPr>
                      <a:r>
                        <a:rPr lang="es-ES_tradnl" sz="900" dirty="0" smtClean="0">
                          <a:solidFill>
                            <a:schemeClr val="tx1"/>
                          </a:solidFill>
                        </a:rPr>
                        <a:t>múltiple _</a:t>
                      </a:r>
                    </a:p>
                    <a:p>
                      <a:pPr marL="285750" indent="-285750">
                        <a:buFont typeface="Arial" panose="020B0604020202020204" pitchFamily="34" charset="0"/>
                        <a:buChar char="•"/>
                      </a:pPr>
                      <a:endParaRPr lang="es-ES_tradnl" sz="900" dirty="0" smtClean="0">
                        <a:solidFill>
                          <a:schemeClr val="tx1"/>
                        </a:solidFill>
                      </a:endParaRPr>
                    </a:p>
                    <a:p>
                      <a:pPr marL="285750" indent="-285750">
                        <a:buFont typeface="Arial" panose="020B0604020202020204" pitchFamily="34" charset="0"/>
                        <a:buChar char="•"/>
                      </a:pPr>
                      <a:r>
                        <a:rPr lang="es-ES_tradnl" sz="900" dirty="0" smtClean="0">
                          <a:solidFill>
                            <a:schemeClr val="tx1"/>
                          </a:solidFill>
                        </a:rPr>
                        <a:t>frases</a:t>
                      </a:r>
                    </a:p>
                    <a:p>
                      <a:pPr marL="285750" indent="-285750">
                        <a:buFont typeface="Arial" panose="020B0604020202020204" pitchFamily="34" charset="0"/>
                        <a:buChar char="•"/>
                      </a:pPr>
                      <a:r>
                        <a:rPr lang="es-ES_tradnl" sz="900" dirty="0" smtClean="0">
                          <a:solidFill>
                            <a:schemeClr val="tx1"/>
                          </a:solidFill>
                        </a:rPr>
                        <a:t>clarificar-aclarar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858519">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CCSS.ELA-LITERACY.L.1.5</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(read entire standard) </a:t>
                      </a: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(overarching; refer to L.1.5. a-d for specifics)</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With guidance and support from adults, demonstrate understanding of word relationships and nuances in word meanings.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exploring word relationships-nuances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use words or phrases for Background Knowledge (to describe more about a Topic  Sentence) they need to be able to…</a:t>
                      </a:r>
                    </a:p>
                    <a:p>
                      <a:pPr marL="0" indent="0">
                        <a:buFont typeface="Wingdings" panose="05000000000000000000" pitchFamily="2" charset="2"/>
                        <a:buNone/>
                      </a:pPr>
                      <a:endParaRPr lang="en-US" sz="900" dirty="0" smtClean="0"/>
                    </a:p>
                    <a:p>
                      <a:pPr marL="171450" indent="-171450">
                        <a:buFont typeface="Wingdings" panose="05000000000000000000" pitchFamily="2" charset="2"/>
                        <a:buChar char="q"/>
                      </a:pPr>
                      <a:r>
                        <a:rPr lang="en-US" sz="900" dirty="0" smtClean="0"/>
                        <a:t>distinguish</a:t>
                      </a:r>
                      <a:r>
                        <a:rPr lang="en-US" sz="900" baseline="0" dirty="0" smtClean="0"/>
                        <a:t> shades of meaning (nuances) among verbs and adjectives.</a:t>
                      </a:r>
                      <a:endParaRPr lang="en-US" sz="900" dirty="0" smtClean="0"/>
                    </a:p>
                    <a:p>
                      <a:pPr marL="0" indent="0">
                        <a:buFont typeface="Wingdings" panose="05000000000000000000" pitchFamily="2" charset="2"/>
                        <a:buNone/>
                      </a:pPr>
                      <a:endParaRPr lang="en-US" sz="900" dirty="0" smtClean="0"/>
                    </a:p>
                    <a:p>
                      <a:pPr marL="0" indent="0">
                        <a:buFont typeface="Wingdings" panose="05000000000000000000" pitchFamily="2" charset="2"/>
                        <a:buNone/>
                      </a:pP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meaning</a:t>
                      </a:r>
                    </a:p>
                    <a:p>
                      <a:pPr marL="171450" indent="-171450">
                        <a:buFont typeface="Arial" panose="020B0604020202020204" pitchFamily="34" charset="0"/>
                        <a:buChar char="•"/>
                      </a:pPr>
                      <a:r>
                        <a:rPr lang="en-US" sz="900" dirty="0" smtClean="0"/>
                        <a:t>nuances</a:t>
                      </a:r>
                    </a:p>
                    <a:p>
                      <a:pPr marL="171450" indent="-171450">
                        <a:buFont typeface="Arial" panose="020B0604020202020204" pitchFamily="34" charset="0"/>
                        <a:buChar char="•"/>
                      </a:pPr>
                      <a:r>
                        <a:rPr lang="en-US" sz="900" dirty="0" smtClean="0"/>
                        <a:t>verbs</a:t>
                      </a:r>
                    </a:p>
                    <a:p>
                      <a:pPr marL="171450" indent="-171450">
                        <a:buFont typeface="Arial" panose="020B0604020202020204" pitchFamily="34" charset="0"/>
                        <a:buChar char="•"/>
                      </a:pPr>
                      <a:r>
                        <a:rPr lang="en-US" sz="900" dirty="0" smtClean="0"/>
                        <a:t>adjectives</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verbos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900" b="0" i="0" u="none" strike="noStrike" kern="1200" cap="none" spc="0" normalizeH="0" baseline="0" noProof="0" dirty="0" smtClean="0">
                          <a:ln>
                            <a:noFill/>
                          </a:ln>
                          <a:solidFill>
                            <a:prstClr val="black"/>
                          </a:solidFill>
                          <a:effectLst/>
                          <a:uLnTx/>
                          <a:uFillTx/>
                          <a:latin typeface="+mn-lt"/>
                          <a:ea typeface="+mn-ea"/>
                          <a:cs typeface="+mn-cs"/>
                        </a:rPr>
                        <a:t>adjetivos</a:t>
                      </a:r>
                    </a:p>
                    <a:p>
                      <a:pPr marL="285750" indent="-285750">
                        <a:buFont typeface="Arial" panose="020B0604020202020204" pitchFamily="34" charset="0"/>
                        <a:buChar char="•"/>
                      </a:pPr>
                      <a:endParaRPr lang="en-US" sz="900" dirty="0">
                        <a:solidFill>
                          <a:srgbClr val="C0000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6704">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7" name="Date Placeholder 6"/>
          <p:cNvSpPr>
            <a:spLocks noGrp="1"/>
          </p:cNvSpPr>
          <p:nvPr>
            <p:ph type="dt" sz="half" idx="10"/>
          </p:nvPr>
        </p:nvSpPr>
        <p:spPr>
          <a:xfrm>
            <a:off x="369761" y="9423236"/>
            <a:ext cx="1748790" cy="535517"/>
          </a:xfrm>
        </p:spPr>
        <p:txBody>
          <a:bodyPr/>
          <a:lstStyle/>
          <a:p>
            <a:r>
              <a:rPr lang="en-US" smtClean="0"/>
              <a:t>10-3-16</a:t>
            </a:r>
            <a:endParaRPr lang="en-US" dirty="0"/>
          </a:p>
        </p:txBody>
      </p:sp>
      <p:sp>
        <p:nvSpPr>
          <p:cNvPr id="8" name="Slide Number Placeholder 7"/>
          <p:cNvSpPr>
            <a:spLocks noGrp="1"/>
          </p:cNvSpPr>
          <p:nvPr>
            <p:ph type="sldNum" sz="quarter" idx="12"/>
          </p:nvPr>
        </p:nvSpPr>
        <p:spPr>
          <a:xfrm>
            <a:off x="5820562" y="9450431"/>
            <a:ext cx="1748790" cy="535517"/>
          </a:xfrm>
        </p:spPr>
        <p:txBody>
          <a:bodyPr/>
          <a:lstStyle/>
          <a:p>
            <a:fld id="{CBAC3556-5FAF-4CEF-BDF2-3BC833A9967C}" type="slidenum">
              <a:rPr lang="en-US" smtClean="0"/>
              <a:t>35</a:t>
            </a:fld>
            <a:endParaRPr lang="en-US" dirty="0"/>
          </a:p>
        </p:txBody>
      </p:sp>
    </p:spTree>
    <p:extLst>
      <p:ext uri="{BB962C8B-B14F-4D97-AF65-F5344CB8AC3E}">
        <p14:creationId xmlns:p14="http://schemas.microsoft.com/office/powerpoint/2010/main" val="264487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1263603"/>
              </p:ext>
            </p:extLst>
          </p:nvPr>
        </p:nvGraphicFramePr>
        <p:xfrm>
          <a:off x="144049" y="724901"/>
          <a:ext cx="7461708" cy="4843375"/>
        </p:xfrm>
        <a:graphic>
          <a:graphicData uri="http://schemas.openxmlformats.org/drawingml/2006/table">
            <a:tbl>
              <a:tblPr firstRow="1" bandRow="1">
                <a:tableStyleId>{5C22544A-7EE6-4342-B048-85BDC9FD1C3A}</a:tableStyleId>
              </a:tblPr>
              <a:tblGrid>
                <a:gridCol w="3693433"/>
                <a:gridCol w="3768275"/>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700" b="1" i="0" u="none" strike="noStrike" kern="1200" cap="none" spc="0" normalizeH="0" baseline="0" noProof="0" dirty="0" smtClean="0">
                          <a:ln>
                            <a:noFill/>
                          </a:ln>
                          <a:solidFill>
                            <a:schemeClr val="tx1"/>
                          </a:solidFill>
                          <a:effectLst/>
                          <a:uLnTx/>
                          <a:uFillTx/>
                          <a:latin typeface="+mn-lt"/>
                          <a:ea typeface="+mn-ea"/>
                          <a:cs typeface="+mn-cs"/>
                        </a:rPr>
                        <a:t>CONTINUED 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264921">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in the Bridge by describing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255835">
                <a:tc>
                  <a:txBody>
                    <a:bodyPr/>
                    <a:lstStyle/>
                    <a:p>
                      <a:pPr algn="ctr"/>
                      <a:r>
                        <a:rPr lang="en-US" sz="1400" b="1" dirty="0" smtClean="0"/>
                        <a:t>Writing</a:t>
                      </a:r>
                      <a:r>
                        <a:rPr lang="en-US" sz="1400" b="1" baseline="0" dirty="0" smtClean="0"/>
                        <a:t> Strategies in TBEAR</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smtClean="0"/>
                        <a:t>In 1</a:t>
                      </a:r>
                      <a:r>
                        <a:rPr lang="en-US" sz="1400" b="1" baseline="30000" dirty="0" smtClean="0"/>
                        <a:t>st</a:t>
                      </a:r>
                      <a:r>
                        <a:rPr lang="en-US" sz="1400" b="1" dirty="0" smtClean="0"/>
                        <a:t> 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853441">
                <a:tc>
                  <a:txBody>
                    <a:bodyPr/>
                    <a:lstStyle/>
                    <a:p>
                      <a:pPr marL="171450" indent="-171450">
                        <a:buFont typeface="Arial" panose="020B0604020202020204" pitchFamily="34" charset="0"/>
                        <a:buChar char="•"/>
                      </a:pPr>
                      <a:r>
                        <a:rPr lang="en-US" sz="1000" dirty="0" smtClean="0"/>
                        <a:t>Definitions/Description Chart (add definitions and descriptions to tell</a:t>
                      </a:r>
                      <a:r>
                        <a:rPr lang="en-US" sz="1000" baseline="0" dirty="0" smtClean="0"/>
                        <a:t> more about the Topic Sentence/Main Idea – why its important)</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Done whole-class with teacher modeling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define and describe words from the topic tally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how the words are used in context.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background in the text is used to fill in gaps of knowledge the reader may have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4864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Annotating – Note-taking: Use the provided “student’s notes” to clarify meaning of what Background Knowledge to include.</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The student’s notes are provided with the text (please read lesson)</a:t>
                      </a:r>
                      <a:endParaRPr kumimoji="0" lang="en-US" sz="900" b="0" i="1"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what information from the text they felt was important and why.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while listening to a read aloud and the “student notes,” students will be able to suggest information that could be used  to create the Background Knowledge (part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48640">
                <a:tc>
                  <a:txBody>
                    <a:bodyPr/>
                    <a:lstStyle/>
                    <a:p>
                      <a:pPr marL="171450" indent="-171450">
                        <a:buFont typeface="Arial" panose="020B0604020202020204" pitchFamily="34" charset="0"/>
                        <a:buChar char="•"/>
                      </a:pPr>
                      <a:r>
                        <a:rPr lang="en-US" sz="1000" dirty="0" smtClean="0"/>
                        <a:t>Writing the Bridge –</a:t>
                      </a:r>
                      <a:r>
                        <a:rPr lang="en-US" sz="1000" baseline="0" dirty="0" smtClean="0"/>
                        <a:t> Teacher Model (Bookmarks)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actively participate in the process of writing Background Knowledge either through whole-group discussion or through independent writing if the student chooses.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3485">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final Background Knowledge sentence(s).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04166">
                <a:tc gridSpan="2">
                  <a:txBody>
                    <a:bodyPr/>
                    <a:lstStyle/>
                    <a:p>
                      <a:r>
                        <a:rPr lang="en-US" sz="1000" dirty="0" smtClean="0"/>
                        <a:t>From</a:t>
                      </a:r>
                      <a:r>
                        <a:rPr lang="en-US" sz="1000" baseline="0" dirty="0" smtClean="0"/>
                        <a:t> the Field…This lesson is very teacher-directed using modeling and think alouds.  This lesson may be more effective when introduced later in the year or when you feel students are ready.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36</a:t>
            </a:fld>
            <a:endParaRPr lang="en-US" dirty="0"/>
          </a:p>
        </p:txBody>
      </p:sp>
    </p:spTree>
    <p:extLst>
      <p:ext uri="{BB962C8B-B14F-4D97-AF65-F5344CB8AC3E}">
        <p14:creationId xmlns:p14="http://schemas.microsoft.com/office/powerpoint/2010/main" val="262580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37</a:t>
            </a:fld>
            <a:endParaRPr lang="en-US" dirty="0"/>
          </a:p>
        </p:txBody>
      </p:sp>
      <p:sp>
        <p:nvSpPr>
          <p:cNvPr id="6" name="Date Placeholder 5"/>
          <p:cNvSpPr>
            <a:spLocks noGrp="1"/>
          </p:cNvSpPr>
          <p:nvPr>
            <p:ph type="dt" sz="half" idx="10"/>
          </p:nvPr>
        </p:nvSpPr>
        <p:spPr/>
        <p:txBody>
          <a:bodyPr/>
          <a:lstStyle/>
          <a:p>
            <a:r>
              <a:rPr lang="en-US" smtClean="0"/>
              <a:t>10-3-16</a:t>
            </a:r>
            <a:endParaRPr lang="en-US" dirty="0"/>
          </a:p>
        </p:txBody>
      </p:sp>
      <p:sp>
        <p:nvSpPr>
          <p:cNvPr id="7" name="TextBox 6"/>
          <p:cNvSpPr txBox="1"/>
          <p:nvPr/>
        </p:nvSpPr>
        <p:spPr>
          <a:xfrm>
            <a:off x="207909" y="716097"/>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80780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010" y="313466"/>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Writing the Hook Lesson 8</a:t>
            </a:r>
            <a:endParaRPr lang="en-US" b="1" dirty="0">
              <a:solidFill>
                <a:srgbClr val="C0000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5827221" y="9159217"/>
            <a:ext cx="1748790" cy="535516"/>
          </a:xfrm>
        </p:spPr>
        <p:txBody>
          <a:bodyPr/>
          <a:lstStyle/>
          <a:p>
            <a:fld id="{1A106AFE-017A-4B10-8C59-6A35C2B2E226}" type="slidenum">
              <a:rPr lang="en-US" smtClean="0"/>
              <a:t>38</a:t>
            </a:fld>
            <a:endParaRPr lang="en-US" dirty="0"/>
          </a:p>
        </p:txBody>
      </p:sp>
      <p:sp>
        <p:nvSpPr>
          <p:cNvPr id="13" name="TextBox 12"/>
          <p:cNvSpPr txBox="1"/>
          <p:nvPr/>
        </p:nvSpPr>
        <p:spPr>
          <a:xfrm>
            <a:off x="842425" y="126458"/>
            <a:ext cx="2775136" cy="646321"/>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t>
            </a:r>
          </a:p>
          <a:p>
            <a:pPr algn="ctr"/>
            <a:r>
              <a:rPr lang="en-US" dirty="0" smtClean="0">
                <a:latin typeface="Arial Black" panose="020B0A04020102020204" pitchFamily="34" charset="0"/>
              </a:rPr>
              <a:t>a Brief Text</a:t>
            </a:r>
            <a:endParaRPr lang="en-US" dirty="0">
              <a:latin typeface="Arial Black" panose="020B0A04020102020204" pitchFamily="34" charset="0"/>
            </a:endParaRPr>
          </a:p>
        </p:txBody>
      </p:sp>
      <p:pic>
        <p:nvPicPr>
          <p:cNvPr id="14" name="Shape 102"/>
          <p:cNvPicPr preferRelativeResize="0"/>
          <p:nvPr/>
        </p:nvPicPr>
        <p:blipFill rotWithShape="1">
          <a:blip r:embed="rId4">
            <a:alphaModFix/>
          </a:blip>
          <a:srcRect/>
          <a:stretch/>
        </p:blipFill>
        <p:spPr>
          <a:xfrm>
            <a:off x="3224268" y="164263"/>
            <a:ext cx="1006460" cy="999759"/>
          </a:xfrm>
          <a:prstGeom prst="rect">
            <a:avLst/>
          </a:prstGeom>
          <a:noFill/>
          <a:ln>
            <a:noFill/>
          </a:ln>
        </p:spPr>
      </p:pic>
      <p:graphicFrame>
        <p:nvGraphicFramePr>
          <p:cNvPr id="104" name="Shape 104"/>
          <p:cNvGraphicFramePr/>
          <p:nvPr>
            <p:extLst>
              <p:ext uri="{D42A27DB-BD31-4B8C-83A1-F6EECF244321}">
                <p14:modId xmlns:p14="http://schemas.microsoft.com/office/powerpoint/2010/main" val="1387265080"/>
              </p:ext>
            </p:extLst>
          </p:nvPr>
        </p:nvGraphicFramePr>
        <p:xfrm>
          <a:off x="98163" y="827000"/>
          <a:ext cx="7590713" cy="8466317"/>
        </p:xfrm>
        <a:graphic>
          <a:graphicData uri="http://schemas.openxmlformats.org/drawingml/2006/table">
            <a:tbl>
              <a:tblPr firstRow="1" bandRow="1">
                <a:noFill/>
              </a:tblPr>
              <a:tblGrid>
                <a:gridCol w="353461"/>
                <a:gridCol w="2606016"/>
                <a:gridCol w="423539"/>
                <a:gridCol w="540690"/>
                <a:gridCol w="3667007"/>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the Hook of the introduction.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Writing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8</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61">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8:</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L.5, L.6</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the Hook in the introduction to grab the reader’s attention (The Bridge)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Background Knowledge for our introduction of _____?”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“Did the Background Knowledge explain why _______(Topic Sentence) is important?”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and the Background Knowledge as the introduction for ______(text).  Now we need to write a Hook in the introduction to grab the reader’s attention. When we have done both we have written a complete bridge.”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(review)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90244">
                <a:tc>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introduction we have written as well as the rest of the text of_____ with your partner.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thinking notes on your copy of the draft of what you would add as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notes did you make about writing a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writing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write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162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288925" lvl="0" indent="-117475">
                        <a:buClr>
                          <a:srgbClr val="000000"/>
                        </a:buClr>
                        <a:buSzPct val="150000"/>
                        <a:buFont typeface="Arial" panose="020B0604020202020204" pitchFamily="34" charset="0"/>
                        <a:buChar char="•"/>
                        <a:defRPr/>
                      </a:pPr>
                      <a:r>
                        <a:rPr lang="en-US" sz="1100" kern="0" dirty="0" smtClean="0">
                          <a:solidFill>
                            <a:srgbClr val="000000"/>
                          </a:solidFill>
                          <a:sym typeface="Arial"/>
                          <a:rtl val="0"/>
                        </a:rPr>
                        <a:t>Activity: Model the entire process of checking your writing, asking yourself (Think Aloud) questions from the </a:t>
                      </a:r>
                      <a:r>
                        <a:rPr lang="en-US" sz="1100" b="1" kern="0" dirty="0" smtClean="0">
                          <a:solidFill>
                            <a:srgbClr val="000000"/>
                          </a:solidFill>
                          <a:sym typeface="Arial"/>
                          <a:rtl val="0"/>
                        </a:rPr>
                        <a:t>Introduction Bookmark </a:t>
                      </a:r>
                      <a:r>
                        <a:rPr lang="en-US" sz="1100" kern="0" dirty="0" smtClean="0">
                          <a:solidFill>
                            <a:srgbClr val="000000"/>
                          </a:solidFill>
                          <a:sym typeface="Arial"/>
                          <a:rtl val="0"/>
                        </a:rPr>
                        <a:t>section of the </a:t>
                      </a:r>
                      <a:r>
                        <a:rPr lang="en-US" sz="1100" b="1" kern="0" dirty="0" smtClean="0">
                          <a:solidFill>
                            <a:srgbClr val="000000"/>
                          </a:solidFill>
                          <a:sym typeface="Arial"/>
                          <a:rtl val="0"/>
                        </a:rPr>
                        <a:t>Hook </a:t>
                      </a:r>
                      <a:r>
                        <a:rPr lang="en-US" sz="1100" kern="0" dirty="0" smtClean="0">
                          <a:solidFill>
                            <a:srgbClr val="000000"/>
                          </a:solidFill>
                          <a:sym typeface="Arial"/>
                          <a:rtl val="0"/>
                        </a:rPr>
                        <a:t>as you write.  As students progress have them do this with you.</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“Will the Hook we wrote grab the reader’s attention?  Explain.”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2610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430163" y="879304"/>
            <a:ext cx="2145848" cy="1136501"/>
          </a:xfrm>
          <a:prstGeom prst="rect">
            <a:avLst/>
          </a:prstGeom>
          <a:ln>
            <a:solidFill>
              <a:schemeClr val="tx1"/>
            </a:solidFill>
          </a:ln>
        </p:spPr>
      </p:pic>
      <p:sp>
        <p:nvSpPr>
          <p:cNvPr id="15" name="Rectangle 14"/>
          <p:cNvSpPr/>
          <p:nvPr/>
        </p:nvSpPr>
        <p:spPr>
          <a:xfrm>
            <a:off x="3778689" y="126457"/>
            <a:ext cx="558496" cy="646321"/>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rgbClr val="00B0F0"/>
                </a:solidFill>
                <a:latin typeface="Calibri"/>
                <a:sym typeface="Calibri"/>
              </a:rPr>
              <a:t>B</a:t>
            </a:r>
            <a:endParaRPr lang="en-US" sz="3600" b="1" dirty="0">
              <a:ln w="50800"/>
              <a:solidFill>
                <a:srgbClr val="00B0F0"/>
              </a:solidFill>
            </a:endParaRPr>
          </a:p>
        </p:txBody>
      </p:sp>
      <p:sp>
        <p:nvSpPr>
          <p:cNvPr id="2" name="Date Placeholder 1"/>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2008138255"/>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1365903"/>
              </p:ext>
            </p:extLst>
          </p:nvPr>
        </p:nvGraphicFramePr>
        <p:xfrm>
          <a:off x="75157" y="178848"/>
          <a:ext cx="7607688" cy="9517290"/>
        </p:xfrm>
        <a:graphic>
          <a:graphicData uri="http://schemas.openxmlformats.org/drawingml/2006/table">
            <a:tbl>
              <a:tblPr firstRow="1" bandRow="1">
                <a:tableStyleId>{5C22544A-7EE6-4342-B048-85BDC9FD1C3A}</a:tableStyleId>
              </a:tblPr>
              <a:tblGrid>
                <a:gridCol w="2615577"/>
                <a:gridCol w="1042022"/>
                <a:gridCol w="1779812"/>
                <a:gridCol w="1051629"/>
                <a:gridCol w="1118648"/>
              </a:tblGrid>
              <a:tr h="1298449">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700" b="1" dirty="0" smtClean="0"/>
                        <a:t>Essential Skills</a:t>
                      </a:r>
                      <a:r>
                        <a:rPr lang="en-US" sz="1700" b="1" baseline="0" dirty="0" smtClean="0"/>
                        <a:t> and Concepts</a:t>
                      </a:r>
                      <a:endParaRPr lang="en-US" sz="17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CCSS.ELA-LITERACY.RI.1.3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connection between two individuals, events, ideas, or pieces of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identifying information about the Main Topic that is unique or exciting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which words or phrases are exciting or unique to include in the Hook sentence, students need to be able to…</a:t>
                      </a:r>
                    </a:p>
                    <a:p>
                      <a:pPr marL="0" indent="0">
                        <a:buFont typeface="Wingdings" panose="05000000000000000000" pitchFamily="2" charset="2"/>
                        <a:buNone/>
                      </a:pPr>
                      <a:endParaRPr lang="en-US" sz="900" baseline="0" dirty="0" smtClean="0"/>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what is special, unique or exciting about who (individual) or what (events, ideas pieces of information) the text is about.</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contribute ideas of what information from the text could be used to grab a reader’s attention (connecting between ideas, events, etc.…).</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along as the teacher lists ideas for a Hook sentence.</a:t>
                      </a:r>
                      <a:endParaRPr lang="en-US" sz="9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32518">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lgn="l">
                        <a:buFont typeface="Arial" panose="020B0604020202020204" pitchFamily="34" charset="0"/>
                        <a:buChar char="•"/>
                      </a:pPr>
                      <a:r>
                        <a:rPr lang="en-US" sz="900" dirty="0" smtClean="0"/>
                        <a:t>key details</a:t>
                      </a:r>
                    </a:p>
                    <a:p>
                      <a:pPr marL="112713" indent="-112713" algn="l">
                        <a:buFont typeface="Arial" panose="020B0604020202020204" pitchFamily="34" charset="0"/>
                        <a:buChar char="•"/>
                      </a:pPr>
                      <a:r>
                        <a:rPr lang="en-US" sz="900" dirty="0" smtClean="0"/>
                        <a:t>topic</a:t>
                      </a:r>
                    </a:p>
                    <a:p>
                      <a:pPr marL="112713" indent="-112713" algn="l">
                        <a:buFont typeface="Arial" panose="020B0604020202020204" pitchFamily="34" charset="0"/>
                        <a:buChar char="•"/>
                      </a:pPr>
                      <a:r>
                        <a:rPr lang="en-US" sz="900" dirty="0" smtClean="0"/>
                        <a:t>connection</a:t>
                      </a:r>
                    </a:p>
                    <a:p>
                      <a:pPr marL="112713" indent="-112713" algn="l">
                        <a:buFont typeface="Arial" panose="020B0604020202020204" pitchFamily="34" charset="0"/>
                        <a:buChar char="•"/>
                      </a:pPr>
                      <a:r>
                        <a:rPr lang="en-US" sz="900" dirty="0" smtClean="0"/>
                        <a:t>individuals</a:t>
                      </a:r>
                    </a:p>
                    <a:p>
                      <a:pPr marL="0" indent="0" algn="l">
                        <a:buFont typeface="Arial" panose="020B0604020202020204" pitchFamily="34" charset="0"/>
                        <a:buNone/>
                      </a:pPr>
                      <a:endParaRPr lang="en-US" sz="900" dirty="0" smtClean="0"/>
                    </a:p>
                    <a:p>
                      <a:pPr marL="112713" indent="-112713" algn="l">
                        <a:buFont typeface="Arial" panose="020B0604020202020204" pitchFamily="34" charset="0"/>
                        <a:buChar char="•"/>
                      </a:pPr>
                      <a:r>
                        <a:rPr lang="en-US" sz="900" dirty="0" smtClean="0"/>
                        <a:t>ideas</a:t>
                      </a:r>
                    </a:p>
                    <a:p>
                      <a:pPr marL="112713" indent="-112713" algn="l">
                        <a:buFont typeface="Arial" panose="020B0604020202020204" pitchFamily="34" charset="0"/>
                        <a:buChar char="•"/>
                      </a:pPr>
                      <a:r>
                        <a:rPr lang="en-US" sz="900" dirty="0" smtClean="0"/>
                        <a:t>pieces of information</a:t>
                      </a:r>
                    </a:p>
                    <a:p>
                      <a:pPr marL="112713" indent="-112713" algn="l">
                        <a:buFont typeface="Arial" panose="020B0604020202020204" pitchFamily="34" charset="0"/>
                        <a:buChar char="•"/>
                      </a:pPr>
                      <a:endParaRPr lang="en-US" sz="900" dirty="0" smtClean="0"/>
                    </a:p>
                    <a:p>
                      <a:pPr marL="112713" indent="-112713" algn="l">
                        <a:buFont typeface="Arial" panose="020B0604020202020204" pitchFamily="34" charset="0"/>
                        <a:buChar char="•"/>
                      </a:pPr>
                      <a:r>
                        <a:rPr lang="en-US" sz="900" dirty="0" smtClean="0"/>
                        <a:t>hook</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events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noProof="0" dirty="0" smtClean="0">
                          <a:solidFill>
                            <a:schemeClr val="tx1"/>
                          </a:solidFill>
                        </a:rPr>
                        <a:t>_</a:t>
                      </a:r>
                      <a:r>
                        <a:rPr lang="es-ES_tradnl" sz="900" baseline="0" noProof="0" dirty="0" smtClean="0">
                          <a:solidFill>
                            <a:schemeClr val="tx1"/>
                          </a:solidFill>
                        </a:rPr>
                        <a:t> detalles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tópico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conexión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individuales-individuos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ideas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baseline="0" noProof="0" dirty="0" smtClean="0">
                          <a:solidFill>
                            <a:schemeClr val="tx1"/>
                          </a:solidFill>
                        </a:rPr>
                        <a:t>piezas con información-informativas</a:t>
                      </a: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84699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CCSS.ELA-LITERACY.W.1.2a-b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informative/explanatory texts in which they name a topic, supply some facts about the topic, and provide some sense of closure. </a:t>
                      </a: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writing about information about the topic that is unique or exciting to create a Hook</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first graders are not expected to write a complete introduction, but assist the teacher develop a class Hook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words or phrases that are exciting or unique in the  Hook sentence, students need to be able to…</a:t>
                      </a:r>
                    </a:p>
                    <a:p>
                      <a:pPr marL="0" indent="0">
                        <a:buFont typeface="Wingdings" panose="05000000000000000000" pitchFamily="2" charset="2"/>
                        <a:buNone/>
                      </a:pPr>
                      <a:endParaRPr lang="en-US" sz="900" dirty="0" smtClean="0"/>
                    </a:p>
                    <a:p>
                      <a:pPr marL="169863" indent="-169863">
                        <a:buFont typeface="Wingdings" panose="05000000000000000000" pitchFamily="2" charset="2"/>
                        <a:buChar char="q"/>
                      </a:pPr>
                      <a:r>
                        <a:rPr lang="en-US" sz="900" dirty="0" smtClean="0"/>
                        <a:t>recall previously</a:t>
                      </a:r>
                      <a:r>
                        <a:rPr lang="en-US" sz="900" baseline="0" dirty="0" smtClean="0"/>
                        <a:t> discussed Key Details that support what is unique or exciting about a topic.</a:t>
                      </a:r>
                    </a:p>
                    <a:p>
                      <a:pPr marL="169863" indent="-169863">
                        <a:buFont typeface="Wingdings" panose="05000000000000000000" pitchFamily="2" charset="2"/>
                        <a:buChar char="q"/>
                      </a:pPr>
                      <a:r>
                        <a:rPr lang="en-US" sz="900" baseline="0" dirty="0" smtClean="0"/>
                        <a:t>contribute ideas of words or phrases to include in a class Hook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practice writing their own Hook sentence and share with the class.</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1" u="none" strike="noStrike" kern="1200" cap="none" spc="0" normalizeH="0" baseline="0" noProof="0" dirty="0" smtClean="0">
                          <a:ln>
                            <a:noFill/>
                          </a:ln>
                          <a:solidFill>
                            <a:schemeClr val="dk1"/>
                          </a:solidFill>
                          <a:effectLst/>
                          <a:uLnTx/>
                          <a:uFillTx/>
                          <a:latin typeface="+mn-lt"/>
                          <a:ea typeface="+mn-ea"/>
                          <a:cs typeface="+mn-cs"/>
                        </a:rPr>
                        <a:t>Note:  students enjoy writing these fun sentences but are not expected to be assessed in doing so.</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lgn="l">
                        <a:buFont typeface="Arial" panose="020B0604020202020204" pitchFamily="34" charset="0"/>
                        <a:buChar char="•"/>
                      </a:pPr>
                      <a:r>
                        <a:rPr lang="en-US" sz="900" dirty="0" smtClean="0"/>
                        <a:t>main idea</a:t>
                      </a:r>
                    </a:p>
                    <a:p>
                      <a:pPr marL="171450" indent="-171450" algn="l">
                        <a:buFont typeface="Arial" panose="020B0604020202020204" pitchFamily="34" charset="0"/>
                        <a:buChar char="•"/>
                      </a:pPr>
                      <a:r>
                        <a:rPr lang="en-US" sz="900" dirty="0" smtClean="0"/>
                        <a:t>retell</a:t>
                      </a:r>
                    </a:p>
                    <a:p>
                      <a:pPr marL="171450" indent="-171450" algn="l">
                        <a:buFont typeface="Arial" panose="020B0604020202020204" pitchFamily="34" charset="0"/>
                        <a:buChar char="•"/>
                      </a:pPr>
                      <a:r>
                        <a:rPr lang="en-US" sz="900" dirty="0" smtClean="0"/>
                        <a:t>facts</a:t>
                      </a:r>
                    </a:p>
                    <a:p>
                      <a:pPr marL="171450" indent="-171450" algn="l">
                        <a:buFont typeface="Arial" panose="020B0604020202020204" pitchFamily="34" charset="0"/>
                        <a:buChar char="•"/>
                      </a:pPr>
                      <a:r>
                        <a:rPr lang="en-US" sz="900" dirty="0" smtClean="0"/>
                        <a:t>key details</a:t>
                      </a:r>
                    </a:p>
                    <a:p>
                      <a:pPr marL="171450" indent="-171450" algn="l">
                        <a:buFont typeface="Arial" panose="020B0604020202020204" pitchFamily="34" charset="0"/>
                        <a:buChar char="•"/>
                      </a:pPr>
                      <a:r>
                        <a:rPr lang="en-US" sz="900" dirty="0" smtClean="0"/>
                        <a:t>topic</a:t>
                      </a:r>
                    </a:p>
                    <a:p>
                      <a:pPr marL="171450" indent="-171450" algn="l">
                        <a:buFont typeface="Arial" panose="020B0604020202020204" pitchFamily="34" charset="0"/>
                        <a:buChar char="•"/>
                      </a:pPr>
                      <a:r>
                        <a:rPr lang="en-US" sz="900" dirty="0" smtClean="0"/>
                        <a:t>supply</a:t>
                      </a:r>
                    </a:p>
                    <a:p>
                      <a:pPr marL="171450" indent="-171450" algn="l">
                        <a:buFont typeface="Arial" panose="020B0604020202020204" pitchFamily="34" charset="0"/>
                        <a:buChar char="•"/>
                      </a:pPr>
                      <a:r>
                        <a:rPr lang="en-US" sz="900" dirty="0" smtClean="0"/>
                        <a:t>exciting</a:t>
                      </a:r>
                    </a:p>
                    <a:p>
                      <a:pPr marL="171450" indent="-171450" algn="l">
                        <a:buFont typeface="Arial" panose="020B0604020202020204" pitchFamily="34" charset="0"/>
                        <a:buChar char="•"/>
                      </a:pPr>
                      <a:r>
                        <a:rPr lang="en-US" sz="900" dirty="0" smtClean="0"/>
                        <a:t>unique</a:t>
                      </a:r>
                    </a:p>
                    <a:p>
                      <a:pPr marL="171450" indent="-171450" algn="l">
                        <a:buFont typeface="Arial" panose="020B0604020202020204" pitchFamily="34" charset="0"/>
                        <a:buChar char="•"/>
                      </a:pPr>
                      <a:endParaRPr lang="en-US" sz="900" dirty="0" smtClean="0"/>
                    </a:p>
                    <a:p>
                      <a:pPr marL="171450" indent="-171450" algn="l">
                        <a:buFont typeface="Arial" panose="020B0604020202020204" pitchFamily="34" charset="0"/>
                        <a:buChar char="•"/>
                      </a:pPr>
                      <a:r>
                        <a:rPr lang="en-US" sz="900" dirty="0" smtClean="0"/>
                        <a:t>hook</a:t>
                      </a:r>
                    </a:p>
                    <a:p>
                      <a:pPr marL="171450" indent="-171450" algn="l">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marR="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900" noProof="0" dirty="0" smtClean="0">
                        <a:solidFill>
                          <a:schemeClr val="tx1"/>
                        </a:solidFill>
                      </a:endParaRPr>
                    </a:p>
                    <a:p>
                      <a:pPr marL="169863" marR="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90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900" noProof="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noProof="0" dirty="0" smtClean="0">
                          <a:solidFill>
                            <a:schemeClr val="tx1"/>
                          </a:solidFill>
                        </a:rPr>
                        <a:t>_</a:t>
                      </a:r>
                      <a:r>
                        <a:rPr lang="es-ES_tradnl" sz="900" baseline="0" noProof="0" dirty="0" smtClean="0">
                          <a:solidFill>
                            <a:schemeClr val="tx1"/>
                          </a:solidFill>
                        </a:rPr>
                        <a:t> detalles </a:t>
                      </a:r>
                      <a:endParaRPr lang="es-ES_tradnl" sz="900" noProof="0" dirty="0" smtClean="0">
                        <a:solidFill>
                          <a:schemeClr val="tx1"/>
                        </a:solidFill>
                      </a:endParaRPr>
                    </a:p>
                    <a:p>
                      <a:pPr marL="169863" indent="-169863" algn="l">
                        <a:buFont typeface="Arial" panose="020B0604020202020204" pitchFamily="34" charset="0"/>
                        <a:buChar char="•"/>
                      </a:pPr>
                      <a:r>
                        <a:rPr lang="es-ES_tradnl" sz="900" dirty="0" smtClean="0">
                          <a:solidFill>
                            <a:schemeClr val="tx1"/>
                          </a:solidFill>
                        </a:rPr>
                        <a:t>tópico</a:t>
                      </a:r>
                    </a:p>
                    <a:p>
                      <a:pPr marL="169863" indent="-169863" algn="l">
                        <a:buFont typeface="Arial" panose="020B0604020202020204" pitchFamily="34" charset="0"/>
                        <a:buChar char="•"/>
                      </a:pPr>
                      <a:r>
                        <a:rPr lang="es-ES_tradnl" sz="900" dirty="0" smtClean="0">
                          <a:solidFill>
                            <a:schemeClr val="tx1"/>
                          </a:solidFill>
                        </a:rPr>
                        <a:t>suplir</a:t>
                      </a:r>
                    </a:p>
                    <a:p>
                      <a:pPr marL="169863" indent="-169863" algn="l">
                        <a:buFont typeface="Arial" panose="020B0604020202020204" pitchFamily="34" charset="0"/>
                        <a:buChar char="•"/>
                      </a:pPr>
                      <a:endParaRPr lang="es-ES_tradnl" sz="900" dirty="0" smtClean="0">
                        <a:solidFill>
                          <a:schemeClr val="tx1"/>
                        </a:solidFill>
                      </a:endParaRPr>
                    </a:p>
                    <a:p>
                      <a:pPr marL="169863" indent="-169863" algn="l">
                        <a:buFont typeface="Arial" panose="020B0604020202020204" pitchFamily="34" charset="0"/>
                        <a:buChar char="•"/>
                      </a:pPr>
                      <a:r>
                        <a:rPr lang="es-ES_tradnl" sz="900" dirty="0" smtClean="0">
                          <a:solidFill>
                            <a:schemeClr val="tx1"/>
                          </a:solidFill>
                        </a:rPr>
                        <a:t>único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06878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 L.1.1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order to tell about unique/exciting information 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using words or phrases that are exciting and unique, students need to be able to…</a:t>
                      </a:r>
                    </a:p>
                    <a:p>
                      <a:pPr marL="0" indent="0">
                        <a:buFont typeface="Wingdings" panose="05000000000000000000" pitchFamily="2" charset="2"/>
                        <a:buNone/>
                      </a:pPr>
                      <a:endParaRPr lang="en-US" sz="900" dirty="0" smtClean="0"/>
                    </a:p>
                    <a:p>
                      <a:pPr marL="227013" indent="-227013">
                        <a:buFont typeface="Wingdings" panose="05000000000000000000" pitchFamily="2" charset="2"/>
                        <a:buChar char="q"/>
                      </a:pPr>
                      <a:r>
                        <a:rPr lang="en-US" sz="900" dirty="0" smtClean="0"/>
                        <a:t>understand and distinguish</a:t>
                      </a:r>
                      <a:r>
                        <a:rPr lang="en-US" sz="900" baseline="0" dirty="0" smtClean="0"/>
                        <a:t> between different parts of speech used in a Hook Sentence.</a:t>
                      </a:r>
                    </a:p>
                    <a:p>
                      <a:pPr marL="233363" marR="0" lvl="0" indent="-2333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speak in complete thoughts about what is unique/exciting about the text using conventions of the English Language.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noun</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pronoun</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adjective</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verb</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adverb </a:t>
                      </a:r>
                    </a:p>
                    <a:p>
                      <a:pPr marL="171450" marR="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parts of speech</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a:buFont typeface="Arial" panose="020B0604020202020204" pitchFamily="34" charset="0"/>
                        <a:buChar char="•"/>
                      </a:pPr>
                      <a:endParaRPr lang="es-ES_tradnl" sz="900" dirty="0" smtClean="0">
                        <a:solidFill>
                          <a:schemeClr val="tx1"/>
                        </a:solidFill>
                      </a:endParaRPr>
                    </a:p>
                    <a:p>
                      <a:pPr marL="169863" indent="-169863" algn="l">
                        <a:buFont typeface="Arial" panose="020B0604020202020204" pitchFamily="34" charset="0"/>
                        <a:buChar char="•"/>
                      </a:pPr>
                      <a:r>
                        <a:rPr lang="es-ES_tradnl" sz="900" dirty="0" smtClean="0">
                          <a:solidFill>
                            <a:schemeClr val="tx1"/>
                          </a:solidFill>
                        </a:rPr>
                        <a:t>pronombre</a:t>
                      </a:r>
                    </a:p>
                    <a:p>
                      <a:pPr marL="169863" indent="-169863" algn="l">
                        <a:buFont typeface="Arial" panose="020B0604020202020204" pitchFamily="34" charset="0"/>
                        <a:buChar char="•"/>
                      </a:pPr>
                      <a:r>
                        <a:rPr lang="es-ES_tradnl" sz="900" dirty="0" smtClean="0">
                          <a:solidFill>
                            <a:schemeClr val="tx1"/>
                          </a:solidFill>
                        </a:rPr>
                        <a:t>adjetivo</a:t>
                      </a:r>
                    </a:p>
                    <a:p>
                      <a:pPr marL="169863" indent="-169863" algn="l">
                        <a:buFont typeface="Arial" panose="020B0604020202020204" pitchFamily="34" charset="0"/>
                        <a:buChar char="•"/>
                      </a:pPr>
                      <a:r>
                        <a:rPr lang="es-ES_tradnl" sz="900" dirty="0" smtClean="0">
                          <a:solidFill>
                            <a:schemeClr val="tx1"/>
                          </a:solidFill>
                        </a:rPr>
                        <a:t>verbo</a:t>
                      </a:r>
                    </a:p>
                    <a:p>
                      <a:pPr marL="169863" indent="-169863" algn="l">
                        <a:buFont typeface="Arial" panose="020B0604020202020204" pitchFamily="34" charset="0"/>
                        <a:buChar char="•"/>
                      </a:pPr>
                      <a:r>
                        <a:rPr lang="es-ES_tradnl" sz="900" dirty="0" smtClean="0">
                          <a:solidFill>
                            <a:schemeClr val="tx1"/>
                          </a:solidFill>
                        </a:rPr>
                        <a:t>adverbio</a:t>
                      </a:r>
                    </a:p>
                    <a:p>
                      <a:pPr marL="169863" indent="-169863" algn="l">
                        <a:buFont typeface="Arial" panose="020B0604020202020204" pitchFamily="34" charset="0"/>
                        <a:buChar char="•"/>
                      </a:pPr>
                      <a:r>
                        <a:rPr lang="es-ES_tradnl" sz="900" dirty="0" smtClean="0">
                          <a:solidFill>
                            <a:schemeClr val="tx1"/>
                          </a:solidFill>
                        </a:rPr>
                        <a:t>partes _ _ (only)</a:t>
                      </a:r>
                      <a:endParaRPr lang="es-ES_tradnl"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89703">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CCSS.ELA-LITERACY.L.1.5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entire standard)</a:t>
                      </a: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 </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With guidance and support from adults, demonstrate understanding of word relationships and nuances in word meanings.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In order to use exciting or unique words correctly students need to be able to…</a:t>
                      </a:r>
                    </a:p>
                    <a:p>
                      <a:pPr marL="0" indent="0">
                        <a:buFont typeface="Wingdings" panose="05000000000000000000" pitchFamily="2" charset="2"/>
                        <a:buNone/>
                      </a:pPr>
                      <a:endParaRPr lang="en-US" sz="900" dirty="0" smtClean="0"/>
                    </a:p>
                    <a:p>
                      <a:pPr marL="284163" indent="-284163">
                        <a:buFont typeface="Wingdings" panose="05000000000000000000" pitchFamily="2" charset="2"/>
                        <a:buChar char="q"/>
                      </a:pPr>
                      <a:r>
                        <a:rPr lang="en-US" sz="900" dirty="0" smtClean="0"/>
                        <a:t>distinguish</a:t>
                      </a:r>
                      <a:r>
                        <a:rPr lang="en-US" sz="900" baseline="0" dirty="0" smtClean="0"/>
                        <a:t> shades of meaning among verbs and adjectives.</a:t>
                      </a:r>
                      <a:endParaRPr lang="en-US" sz="90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different words to describe same actions.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explore word relationships.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discuss variances of word meaning in Hooks.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grammar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correctly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speak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unique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exciting</a:t>
                      </a:r>
                    </a:p>
                    <a:p>
                      <a:pPr marL="171450" indent="-171450">
                        <a:buFont typeface="Arial" panose="020B0604020202020204" pitchFamily="34" charset="0"/>
                        <a:buChar char="•"/>
                      </a:pPr>
                      <a:r>
                        <a:rPr lang="en-US" sz="900" dirty="0" smtClean="0"/>
                        <a:t>Verbs</a:t>
                      </a:r>
                    </a:p>
                    <a:p>
                      <a:pPr marL="171450" indent="-171450">
                        <a:buFont typeface="Arial" panose="020B0604020202020204" pitchFamily="34" charset="0"/>
                        <a:buChar char="•"/>
                      </a:pPr>
                      <a:r>
                        <a:rPr lang="en-US" sz="900" dirty="0" smtClean="0"/>
                        <a:t>adjectives</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indent="-169863">
                        <a:buFont typeface="Arial" panose="020B0604020202020204" pitchFamily="34" charset="0"/>
                        <a:buChar char="•"/>
                      </a:pPr>
                      <a:r>
                        <a:rPr lang="es-ES_tradnl" sz="900" dirty="0" smtClean="0">
                          <a:solidFill>
                            <a:schemeClr val="tx1"/>
                          </a:solidFill>
                        </a:rPr>
                        <a:t>usar</a:t>
                      </a:r>
                    </a:p>
                    <a:p>
                      <a:pPr marL="169863" indent="-169863">
                        <a:buFont typeface="Arial" panose="020B0604020202020204" pitchFamily="34" charset="0"/>
                        <a:buChar char="•"/>
                      </a:pPr>
                      <a:endParaRPr lang="es-ES_tradnl" sz="900" dirty="0" smtClean="0">
                        <a:solidFill>
                          <a:schemeClr val="tx1"/>
                        </a:solidFill>
                      </a:endParaRPr>
                    </a:p>
                    <a:p>
                      <a:pPr marL="169863" indent="-169863">
                        <a:buFont typeface="Arial" panose="020B0604020202020204" pitchFamily="34" charset="0"/>
                        <a:buChar char="•"/>
                      </a:pPr>
                      <a:r>
                        <a:rPr lang="es-ES_tradnl" sz="900" dirty="0" smtClean="0">
                          <a:solidFill>
                            <a:schemeClr val="tx1"/>
                          </a:solidFill>
                        </a:rPr>
                        <a:t>correctamente</a:t>
                      </a:r>
                    </a:p>
                    <a:p>
                      <a:pPr marL="169863" indent="-169863">
                        <a:buFont typeface="Arial" panose="020B0604020202020204" pitchFamily="34" charset="0"/>
                        <a:buChar char="•"/>
                      </a:pPr>
                      <a:endParaRPr lang="es-ES_tradnl" sz="900" dirty="0" smtClean="0">
                        <a:solidFill>
                          <a:schemeClr val="tx1"/>
                        </a:solidFill>
                      </a:endParaRPr>
                    </a:p>
                    <a:p>
                      <a:pPr marL="169863" indent="-169863">
                        <a:buFont typeface="Arial" panose="020B0604020202020204" pitchFamily="34" charset="0"/>
                        <a:buChar char="•"/>
                      </a:pPr>
                      <a:r>
                        <a:rPr lang="es-ES_tradnl" sz="900" dirty="0" smtClean="0">
                          <a:solidFill>
                            <a:schemeClr val="tx1"/>
                          </a:solidFill>
                        </a:rPr>
                        <a:t>Único</a:t>
                      </a:r>
                    </a:p>
                    <a:p>
                      <a:pPr marL="0" indent="0">
                        <a:buFont typeface="Arial" panose="020B0604020202020204" pitchFamily="34" charset="0"/>
                        <a:buNone/>
                      </a:pPr>
                      <a:endParaRPr lang="es-ES_tradnl" sz="900" dirty="0" smtClean="0">
                        <a:solidFill>
                          <a:schemeClr val="tx1"/>
                        </a:solidFill>
                      </a:endParaRPr>
                    </a:p>
                    <a:p>
                      <a:pPr marL="0" indent="0">
                        <a:buFont typeface="Arial" panose="020B0604020202020204" pitchFamily="34" charset="0"/>
                        <a:buNone/>
                      </a:pPr>
                      <a:endParaRPr lang="es-ES_tradnl" sz="900" dirty="0" smtClean="0">
                        <a:solidFill>
                          <a:schemeClr val="tx1"/>
                        </a:solidFill>
                      </a:endParaRPr>
                    </a:p>
                    <a:p>
                      <a:pPr marL="169863" indent="-169863">
                        <a:buFont typeface="Arial" panose="020B0604020202020204" pitchFamily="34" charset="0"/>
                        <a:buChar char="•"/>
                      </a:pPr>
                      <a:r>
                        <a:rPr lang="es-ES_tradnl" sz="900" dirty="0" smtClean="0">
                          <a:solidFill>
                            <a:schemeClr val="tx1"/>
                          </a:solidFill>
                        </a:rPr>
                        <a:t>verbos</a:t>
                      </a:r>
                    </a:p>
                    <a:p>
                      <a:pPr marL="169863" indent="-169863">
                        <a:buFont typeface="Arial" panose="020B0604020202020204" pitchFamily="34" charset="0"/>
                        <a:buChar char="•"/>
                      </a:pPr>
                      <a:r>
                        <a:rPr lang="es-ES_tradnl" sz="900" dirty="0" smtClean="0">
                          <a:solidFill>
                            <a:schemeClr val="tx1"/>
                          </a:solidFill>
                        </a:rPr>
                        <a:t>adjetivos</a:t>
                      </a:r>
                      <a:endParaRPr lang="es-ES_tradnl"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7654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CCSS.ELA-LITERACY.L.1.6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7</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words and phrases acquired through conversations, reading and being read to, and responding to texts, including using frequently occurring conjunctions to signal simple relationships (e.g., because). and responding to texts.</a:t>
                      </a:r>
                      <a:r>
                        <a:rPr kumimoji="0" lang="en-US" sz="900" b="1" i="0" u="sng" strike="noStrike" kern="1200" cap="none" spc="0" normalizeH="0" baseline="0" noProof="0" dirty="0" smtClean="0">
                          <a:ln>
                            <a:noFill/>
                          </a:ln>
                          <a:solidFill>
                            <a:srgbClr val="FF0000"/>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In order to use exciting or unique words correctly students need to be able to…</a:t>
                      </a:r>
                    </a:p>
                    <a:p>
                      <a:pPr marL="0" indent="0">
                        <a:buFont typeface="Wingdings" panose="05000000000000000000" pitchFamily="2" charset="2"/>
                        <a:buNone/>
                      </a:pPr>
                      <a:endParaRPr lang="en-US" sz="900" baseline="0" dirty="0" smtClean="0"/>
                    </a:p>
                    <a:p>
                      <a:pPr marL="171450" indent="-171450">
                        <a:buFont typeface="Wingdings" panose="05000000000000000000" pitchFamily="2" charset="2"/>
                        <a:buChar char="q"/>
                      </a:pPr>
                      <a:r>
                        <a:rPr lang="en-US" sz="900" dirty="0" smtClean="0"/>
                        <a:t>use  words and phrases</a:t>
                      </a:r>
                      <a:r>
                        <a:rPr lang="en-US" sz="900" baseline="0" dirty="0" smtClean="0"/>
                        <a:t> in reading, writing, and speaking that describe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academic and domain specific words.</a:t>
                      </a: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words and phrases acquired in class to tell about unique or exciting words that would want to make a reader read more (engage the reader).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word meanings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nuances (possibly)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differences</a:t>
                      </a:r>
                    </a:p>
                    <a:p>
                      <a:pPr marL="171450" indent="-1714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endParaRPr lang="es-ES_tradnl" sz="900" dirty="0" smtClean="0">
                        <a:solidFill>
                          <a:schemeClr val="tx1"/>
                        </a:solidFill>
                      </a:endParaRPr>
                    </a:p>
                    <a:p>
                      <a:pPr marL="285750" indent="-285750">
                        <a:buFont typeface="Arial" panose="020B0604020202020204" pitchFamily="34" charset="0"/>
                        <a:buChar char="•"/>
                      </a:pPr>
                      <a:endParaRPr lang="es-ES_tradnl" sz="900" dirty="0" smtClean="0">
                        <a:solidFill>
                          <a:schemeClr val="tx1"/>
                        </a:solidFill>
                      </a:endParaRPr>
                    </a:p>
                    <a:p>
                      <a:pPr marL="285750" indent="-285750">
                        <a:buFont typeface="Arial" panose="020B0604020202020204" pitchFamily="34" charset="0"/>
                        <a:buChar char="•"/>
                      </a:pPr>
                      <a:endParaRPr lang="es-ES_tradnl" sz="900" dirty="0" smtClean="0">
                        <a:solidFill>
                          <a:schemeClr val="tx1"/>
                        </a:solidFill>
                      </a:endParaRPr>
                    </a:p>
                    <a:p>
                      <a:pPr marL="0" indent="0">
                        <a:buFont typeface="Arial" panose="020B0604020202020204" pitchFamily="34" charset="0"/>
                        <a:buNone/>
                      </a:pPr>
                      <a:endParaRPr lang="es-ES_tradnl" sz="900" dirty="0" smtClean="0">
                        <a:solidFill>
                          <a:schemeClr val="tx1"/>
                        </a:solidFill>
                      </a:endParaRPr>
                    </a:p>
                    <a:p>
                      <a:pPr marL="169863" indent="-169863">
                        <a:buFont typeface="Arial" panose="020B0604020202020204" pitchFamily="34" charset="0"/>
                        <a:buChar char="•"/>
                      </a:pPr>
                      <a:r>
                        <a:rPr lang="es-ES_tradnl" sz="900" dirty="0" smtClean="0">
                          <a:solidFill>
                            <a:schemeClr val="tx1"/>
                          </a:solidFill>
                        </a:rPr>
                        <a:t>diferencias</a:t>
                      </a:r>
                      <a:endParaRPr lang="es-ES_tradnl"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68051">
                <a:tc gridSpan="5">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CONTINUED…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171450" indent="-1714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69863" indent="-169863">
                        <a:buFont typeface="Arial" panose="020B0604020202020204" pitchFamily="34" charset="0"/>
                        <a:buChar char="•"/>
                      </a:pPr>
                      <a:endParaRPr lang="es-ES_tradnl"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7" name="Slide Number Placeholder 6"/>
          <p:cNvSpPr>
            <a:spLocks noGrp="1"/>
          </p:cNvSpPr>
          <p:nvPr>
            <p:ph type="sldNum" sz="quarter" idx="12"/>
          </p:nvPr>
        </p:nvSpPr>
        <p:spPr>
          <a:xfrm>
            <a:off x="5794058" y="8973878"/>
            <a:ext cx="1748790" cy="535517"/>
          </a:xfrm>
        </p:spPr>
        <p:txBody>
          <a:bodyPr/>
          <a:lstStyle/>
          <a:p>
            <a:fld id="{CBAC3556-5FAF-4CEF-BDF2-3BC833A9967C}" type="slidenum">
              <a:rPr lang="en-US" smtClean="0"/>
              <a:t>39</a:t>
            </a:fld>
            <a:endParaRPr lang="en-US" dirty="0"/>
          </a:p>
        </p:txBody>
      </p:sp>
    </p:spTree>
    <p:extLst>
      <p:ext uri="{BB962C8B-B14F-4D97-AF65-F5344CB8AC3E}">
        <p14:creationId xmlns:p14="http://schemas.microsoft.com/office/powerpoint/2010/main" val="15127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51777112"/>
              </p:ext>
            </p:extLst>
          </p:nvPr>
        </p:nvGraphicFramePr>
        <p:xfrm>
          <a:off x="318984" y="805102"/>
          <a:ext cx="6772056" cy="7275973"/>
        </p:xfrm>
        <a:graphic>
          <a:graphicData uri="http://schemas.openxmlformats.org/drawingml/2006/table">
            <a:tbl>
              <a:tblPr firstRow="1" bandRow="1">
                <a:tableStyleId>{9D7B26C5-4107-4FEC-AEDC-1716B250A1EF}</a:tableStyleId>
              </a:tblPr>
              <a:tblGrid>
                <a:gridCol w="1508855"/>
                <a:gridCol w="341869"/>
                <a:gridCol w="164051"/>
                <a:gridCol w="912406"/>
                <a:gridCol w="306932"/>
                <a:gridCol w="1007130"/>
                <a:gridCol w="768983"/>
                <a:gridCol w="1761830"/>
              </a:tblGrid>
              <a:tr h="1856229">
                <a:tc gridSpan="8">
                  <a:txBody>
                    <a:bodyPr/>
                    <a:lstStyle/>
                    <a:p>
                      <a:pPr marL="0" marR="0" algn="ctr" fontAlgn="b">
                        <a:lnSpc>
                          <a:spcPct val="115000"/>
                        </a:lnSpc>
                        <a:spcBef>
                          <a:spcPts val="0"/>
                        </a:spcBef>
                        <a:spcAft>
                          <a:spcPts val="0"/>
                        </a:spcAft>
                      </a:pPr>
                      <a:r>
                        <a:rPr lang="en-US" sz="1300" u="sng" kern="1200" dirty="0">
                          <a:effectLst/>
                        </a:rPr>
                        <a:t>Elementary Professional Development </a:t>
                      </a:r>
                      <a:r>
                        <a:rPr lang="en-US" sz="1300" u="sng" kern="1200" dirty="0" smtClean="0">
                          <a:effectLst/>
                        </a:rPr>
                        <a:t>Teams</a:t>
                      </a:r>
                    </a:p>
                    <a:p>
                      <a:pPr marL="0" marR="0" algn="ctr" fontAlgn="b">
                        <a:lnSpc>
                          <a:spcPct val="115000"/>
                        </a:lnSpc>
                        <a:spcBef>
                          <a:spcPts val="0"/>
                        </a:spcBef>
                        <a:spcAft>
                          <a:spcPts val="0"/>
                        </a:spcAft>
                      </a:pPr>
                      <a:r>
                        <a:rPr lang="en-US" sz="1300" u="sng" kern="1200" dirty="0" smtClean="0">
                          <a:effectLst/>
                        </a:rPr>
                        <a:t>2015-2016</a:t>
                      </a:r>
                    </a:p>
                    <a:p>
                      <a:pPr marL="0" marR="0" algn="ctr" fontAlgn="b">
                        <a:lnSpc>
                          <a:spcPct val="115000"/>
                        </a:lnSpc>
                        <a:spcBef>
                          <a:spcPts val="0"/>
                        </a:spcBef>
                        <a:spcAft>
                          <a:spcPts val="0"/>
                        </a:spcAft>
                      </a:pPr>
                      <a:endParaRPr lang="en-US" sz="1300" u="sng" dirty="0">
                        <a:effectLst/>
                      </a:endParaRPr>
                    </a:p>
                    <a:p>
                      <a:pPr marL="0" marR="0" algn="l" fontAlgn="b">
                        <a:lnSpc>
                          <a:spcPct val="115000"/>
                        </a:lnSpc>
                        <a:spcBef>
                          <a:spcPts val="0"/>
                        </a:spcBef>
                        <a:spcAft>
                          <a:spcPts val="0"/>
                        </a:spcAft>
                      </a:pPr>
                      <a:r>
                        <a:rPr lang="en-US" sz="1300" kern="1200" dirty="0">
                          <a:effectLst/>
                        </a:rPr>
                        <a:t>The TBEAR K-6 Read to Write </a:t>
                      </a:r>
                      <a:r>
                        <a:rPr lang="en-US" sz="1300" kern="1200" dirty="0" smtClean="0">
                          <a:effectLst/>
                        </a:rPr>
                        <a:t>Generic</a:t>
                      </a:r>
                      <a:r>
                        <a:rPr lang="en-US" sz="1300" kern="1200" baseline="0" dirty="0" smtClean="0">
                          <a:effectLst/>
                        </a:rPr>
                        <a:t> </a:t>
                      </a:r>
                      <a:r>
                        <a:rPr lang="en-US" sz="1300" kern="1200" dirty="0" smtClean="0">
                          <a:effectLst/>
                        </a:rPr>
                        <a:t>Lessons </a:t>
                      </a:r>
                      <a:r>
                        <a:rPr lang="en-US" sz="1300" kern="1200" dirty="0">
                          <a:effectLst/>
                        </a:rPr>
                        <a:t>are dedicated to the following contributors and their tireless efforts for teaching and refining these lessons and supporting all students to become successful writers using the TBEAR Writing Strategy </a:t>
                      </a:r>
                      <a:r>
                        <a:rPr lang="en-US" sz="1300" kern="1200" dirty="0" smtClean="0">
                          <a:effectLst/>
                        </a:rPr>
                        <a:t>as a structure for</a:t>
                      </a:r>
                      <a:r>
                        <a:rPr lang="en-US" sz="1300" kern="1200" baseline="0" dirty="0" smtClean="0">
                          <a:effectLst/>
                        </a:rPr>
                        <a:t> writing instruction.</a:t>
                      </a:r>
                      <a:endParaRPr lang="en-US" sz="1300" kern="1200" dirty="0" smtClean="0">
                        <a:effectLst/>
                      </a:endParaRPr>
                    </a:p>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34">
                <a:tc gridSpan="4">
                  <a:txBody>
                    <a:bodyPr/>
                    <a:lstStyle/>
                    <a:p>
                      <a:pPr marL="0" marR="0" algn="ctr" fontAlgn="b">
                        <a:lnSpc>
                          <a:spcPts val="1515"/>
                        </a:lnSpc>
                        <a:spcBef>
                          <a:spcPts val="0"/>
                        </a:spcBef>
                        <a:spcAft>
                          <a:spcPts val="0"/>
                        </a:spcAft>
                      </a:pPr>
                      <a:r>
                        <a:rPr lang="en-US" sz="1300" b="1" kern="1200" dirty="0">
                          <a:effectLst/>
                        </a:rPr>
                        <a:t>Elementary Coordinator</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ts val="1515"/>
                        </a:lnSpc>
                        <a:spcBef>
                          <a:spcPts val="0"/>
                        </a:spcBef>
                        <a:spcAft>
                          <a:spcPts val="0"/>
                        </a:spcAft>
                      </a:pPr>
                      <a:r>
                        <a:rPr lang="en-US" sz="1300" b="1" kern="1200" dirty="0" smtClean="0">
                          <a:effectLst/>
                        </a:rPr>
                        <a:t>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4">
                  <a:txBody>
                    <a:bodyPr/>
                    <a:lstStyle/>
                    <a:p>
                      <a:pPr marL="0" marR="0" algn="ctr" fontAlgn="b">
                        <a:lnSpc>
                          <a:spcPct val="115000"/>
                        </a:lnSpc>
                        <a:spcBef>
                          <a:spcPts val="0"/>
                        </a:spcBef>
                        <a:spcAft>
                          <a:spcPts val="0"/>
                        </a:spcAft>
                      </a:pPr>
                      <a:r>
                        <a:rPr lang="en-US" sz="1300" kern="1200" dirty="0">
                          <a:effectLst/>
                        </a:rPr>
                        <a:t>Tovar, Arcema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300" kern="1200" dirty="0" smtClean="0">
                          <a:effectLst/>
                        </a:rPr>
                        <a:t>Susan Richmond</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ctr" fontAlgn="b">
                        <a:lnSpc>
                          <a:spcPct val="115000"/>
                        </a:lnSpc>
                        <a:spcBef>
                          <a:spcPts val="0"/>
                        </a:spcBef>
                        <a:spcAft>
                          <a:spcPts val="0"/>
                        </a:spcAft>
                      </a:pPr>
                      <a:r>
                        <a:rPr lang="en-US" sz="1300" b="1" kern="1200" dirty="0">
                          <a:effectLst/>
                        </a:rPr>
                        <a:t>Lead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2">
                  <a:txBody>
                    <a:bodyPr/>
                    <a:lstStyle/>
                    <a:p>
                      <a:pPr marL="0" marR="0" algn="ctr" fontAlgn="b">
                        <a:lnSpc>
                          <a:spcPct val="115000"/>
                        </a:lnSpc>
                        <a:spcBef>
                          <a:spcPts val="0"/>
                        </a:spcBef>
                        <a:spcAft>
                          <a:spcPts val="0"/>
                        </a:spcAft>
                      </a:pPr>
                      <a:r>
                        <a:rPr lang="en-US" sz="1300" b="1" kern="1200" dirty="0">
                          <a:effectLst/>
                        </a:rPr>
                        <a:t>ELA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b="1" kern="1200" dirty="0">
                          <a:effectLst/>
                        </a:rPr>
                        <a:t>Math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b="1" kern="1200" dirty="0">
                          <a:effectLst/>
                        </a:rPr>
                        <a:t>Science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b="1" kern="1200" dirty="0">
                          <a:effectLst/>
                        </a:rPr>
                        <a:t>ELD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2">
                  <a:txBody>
                    <a:bodyPr/>
                    <a:lstStyle/>
                    <a:p>
                      <a:pPr marL="0" marR="0" algn="ctr" fontAlgn="b">
                        <a:lnSpc>
                          <a:spcPct val="115000"/>
                        </a:lnSpc>
                        <a:spcBef>
                          <a:spcPts val="0"/>
                        </a:spcBef>
                        <a:spcAft>
                          <a:spcPts val="0"/>
                        </a:spcAft>
                      </a:pPr>
                      <a:r>
                        <a:rPr lang="en-US" sz="1300" kern="1200" dirty="0">
                          <a:effectLst/>
                        </a:rPr>
                        <a:t>McLain, Gina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kern="1200" dirty="0">
                          <a:effectLst/>
                        </a:rPr>
                        <a:t>Petrick, Kellie</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kern="1200" dirty="0">
                          <a:effectLst/>
                        </a:rPr>
                        <a:t>Grinnell, Sandie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kern="1200" dirty="0">
                          <a:effectLst/>
                        </a:rPr>
                        <a:t> </a:t>
                      </a:r>
                      <a:r>
                        <a:rPr lang="en-US" sz="1300" kern="1200" dirty="0" err="1">
                          <a:effectLst/>
                        </a:rPr>
                        <a:t>IsraelGreco</a:t>
                      </a:r>
                      <a:r>
                        <a:rPr lang="en-US" sz="1300" kern="1200">
                          <a:effectLst/>
                        </a:rPr>
                        <a:t>, Dovina</a:t>
                      </a:r>
                      <a:endParaRPr lang="en-US" sz="13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8">
                  <a:txBody>
                    <a:bodyPr/>
                    <a:lstStyle/>
                    <a:p>
                      <a:pPr marL="0" marR="0" algn="ctr" fontAlgn="b">
                        <a:lnSpc>
                          <a:spcPct val="115000"/>
                        </a:lnSpc>
                        <a:spcBef>
                          <a:spcPts val="0"/>
                        </a:spcBef>
                        <a:spcAft>
                          <a:spcPts val="0"/>
                        </a:spcAft>
                      </a:pPr>
                      <a:r>
                        <a:rPr lang="en-US" sz="1300" b="1" kern="1200" dirty="0">
                          <a:effectLst/>
                        </a:rPr>
                        <a:t>Lead Support  </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b="1"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5">
                  <a:txBody>
                    <a:bodyPr/>
                    <a:lstStyle/>
                    <a:p>
                      <a:pPr marL="0" marR="0" algn="ctr" fontAlgn="b">
                        <a:lnSpc>
                          <a:spcPct val="115000"/>
                        </a:lnSpc>
                        <a:spcBef>
                          <a:spcPts val="0"/>
                        </a:spcBef>
                        <a:spcAft>
                          <a:spcPts val="0"/>
                        </a:spcAft>
                      </a:pPr>
                      <a:r>
                        <a:rPr lang="en-US" sz="1300" kern="1200" dirty="0">
                          <a:effectLst/>
                        </a:rPr>
                        <a:t>Judy </a:t>
                      </a:r>
                      <a:r>
                        <a:rPr lang="en-US" sz="1300" kern="1200" dirty="0" smtClean="0">
                          <a:effectLst/>
                        </a:rPr>
                        <a:t>Ramer (Consultant)</a:t>
                      </a: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2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fontAlgn="b">
                        <a:lnSpc>
                          <a:spcPct val="115000"/>
                        </a:lnSpc>
                        <a:spcBef>
                          <a:spcPts val="0"/>
                        </a:spcBef>
                        <a:spcAft>
                          <a:spcPts val="0"/>
                        </a:spcAft>
                      </a:pPr>
                      <a:r>
                        <a:rPr lang="en-US" sz="1300" kern="1200" dirty="0" smtClean="0">
                          <a:effectLst/>
                        </a:rPr>
                        <a:t>Brooke Vilante (TAG TOSA)</a:t>
                      </a:r>
                      <a:endParaRPr lang="en-US" sz="1300" dirty="0">
                        <a:effectLst/>
                        <a:latin typeface="+mn-lt"/>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a:lnSpc>
                          <a:spcPct val="115000"/>
                        </a:lnSpc>
                        <a:spcBef>
                          <a:spcPts val="0"/>
                        </a:spcBef>
                        <a:spcAft>
                          <a:spcPts val="0"/>
                        </a:spcAft>
                      </a:pPr>
                      <a:r>
                        <a:rPr lang="en-US" sz="1300" b="1" kern="1200" dirty="0">
                          <a:effectLst/>
                        </a:rPr>
                        <a:t>Trainer of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57150" marR="0" algn="l">
                        <a:lnSpc>
                          <a:spcPct val="115000"/>
                        </a:lnSpc>
                        <a:spcBef>
                          <a:spcPts val="0"/>
                        </a:spcBef>
                        <a:spcAft>
                          <a:spcPts val="0"/>
                        </a:spcAft>
                      </a:pPr>
                      <a:r>
                        <a:rPr lang="en-US" sz="1300">
                          <a:effectLst/>
                        </a:rPr>
                        <a:t>Bennett, Brittany</a:t>
                      </a:r>
                      <a:endParaRPr lang="en-US" sz="13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Benson, Linda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Glasscock, Alicia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Larsen, Nancy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Olivar, Mariaeugeniz</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Bethune, Amanda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Goldstein, Jaime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LeCorre, Jennifer</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Orozco-Acosta, Christina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68170">
                <a:tc>
                  <a:txBody>
                    <a:bodyPr/>
                    <a:lstStyle/>
                    <a:p>
                      <a:pPr marL="0" marR="0" algn="l" fontAlgn="b">
                        <a:lnSpc>
                          <a:spcPct val="115000"/>
                        </a:lnSpc>
                        <a:spcBef>
                          <a:spcPts val="0"/>
                        </a:spcBef>
                        <a:spcAft>
                          <a:spcPts val="0"/>
                        </a:spcAft>
                      </a:pPr>
                      <a:r>
                        <a:rPr lang="en-US" sz="1300" kern="1200" dirty="0">
                          <a:effectLst/>
                        </a:rPr>
                        <a:t>Carlson, Shari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Gurney-Franco, Lisa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Lemus, Raquel</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Retzlaff, Sara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Dials, Karen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Gutierrez, Kasia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Lentz, Jamie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Sunnes, Kay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Garrett, Jeanine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Johnson, Dani</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a:effectLst/>
                        </a:rPr>
                        <a:t>Luther, Deborah</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Thoen, Nikki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fontAlgn="b">
                        <a:lnSpc>
                          <a:spcPct val="115000"/>
                        </a:lnSpc>
                        <a:spcBef>
                          <a:spcPts val="0"/>
                        </a:spcBef>
                        <a:spcAft>
                          <a:spcPts val="0"/>
                        </a:spcAft>
                      </a:pPr>
                      <a:r>
                        <a:rPr lang="en-US" sz="1300" b="1" kern="1200" dirty="0">
                          <a:effectLst/>
                        </a:rPr>
                        <a:t>School Module Experts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Bayer, Tyler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Brandt, Aliceson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Hugelier,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Schmidt, Andrea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Crackel, Deanna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Incrovato, Jamie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Tesdal, Jane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Gerige, Stephanie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Mergen, Reagan</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Underhill, Jenny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Harris, Erin</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Munson, Shawna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Volk, Kristin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a:effectLst/>
                        </a:rPr>
                        <a:t>Henningsen, Stephanie</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a:effectLst/>
                        </a:rPr>
                        <a:t>Portinga, Teresa</a:t>
                      </a:r>
                      <a:endParaRPr lang="en-US" sz="130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Ward,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4" name="Slide Number Placeholder 3"/>
          <p:cNvSpPr>
            <a:spLocks noGrp="1"/>
          </p:cNvSpPr>
          <p:nvPr>
            <p:ph type="sldNum" sz="quarter" idx="12"/>
          </p:nvPr>
        </p:nvSpPr>
        <p:spPr/>
        <p:txBody>
          <a:bodyPr/>
          <a:lstStyle/>
          <a:p>
            <a:fld id="{1A106AFE-017A-4B10-8C59-6A35C2B2E226}" type="slidenum">
              <a:rPr lang="en-US" smtClean="0"/>
              <a:t>4</a:t>
            </a:fld>
            <a:endParaRPr lang="en-US" dirty="0"/>
          </a:p>
        </p:txBody>
      </p:sp>
    </p:spTree>
    <p:extLst>
      <p:ext uri="{BB962C8B-B14F-4D97-AF65-F5344CB8AC3E}">
        <p14:creationId xmlns:p14="http://schemas.microsoft.com/office/powerpoint/2010/main" val="2279343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6902591"/>
              </p:ext>
            </p:extLst>
          </p:nvPr>
        </p:nvGraphicFramePr>
        <p:xfrm>
          <a:off x="144053" y="724904"/>
          <a:ext cx="7378541" cy="4758816"/>
        </p:xfrm>
        <a:graphic>
          <a:graphicData uri="http://schemas.openxmlformats.org/drawingml/2006/table">
            <a:tbl>
              <a:tblPr firstRow="1" bandRow="1">
                <a:tableStyleId>{5C22544A-7EE6-4342-B048-85BDC9FD1C3A}</a:tableStyleId>
              </a:tblPr>
              <a:tblGrid>
                <a:gridCol w="3832964"/>
                <a:gridCol w="3545577"/>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…..CONTINUED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298449">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first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sz="1400" b="1" dirty="0" smtClean="0"/>
                        <a:t>Writing</a:t>
                      </a:r>
                      <a:r>
                        <a:rPr lang="en-US" sz="1400" b="1" baseline="0" dirty="0" smtClean="0"/>
                        <a:t> Strategies in TBEAR</a:t>
                      </a:r>
                      <a:endParaRPr lang="en-US" sz="14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smtClean="0"/>
                        <a:t>In 1</a:t>
                      </a:r>
                      <a:r>
                        <a:rPr lang="en-US" sz="1400" b="1" baseline="30000" dirty="0" smtClean="0"/>
                        <a:t>st</a:t>
                      </a:r>
                      <a:r>
                        <a:rPr lang="en-US" sz="1400" b="1" dirty="0" smtClean="0"/>
                        <a:t> grade students should be able to..</a:t>
                      </a:r>
                      <a:endParaRPr lang="en-US" sz="14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853441">
                <a:tc>
                  <a:txBody>
                    <a:bodyPr/>
                    <a:lstStyle/>
                    <a:p>
                      <a:pPr marL="171450" indent="-171450">
                        <a:buFont typeface="Arial" panose="020B0604020202020204" pitchFamily="34" charset="0"/>
                        <a:buChar char="•"/>
                      </a:pPr>
                      <a:r>
                        <a:rPr lang="en-US" sz="1000" dirty="0" smtClean="0"/>
                        <a:t>Types of Hooks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a Hook in a text (with support and modeling).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that Hooks are unique, exciting and grab the reader’s attention (first graders do not need to know the different types of hooks).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01040">
                <a:tc>
                  <a:txBody>
                    <a:bodyPr/>
                    <a:lstStyle/>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definitions and descriptions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make thinking notes about what they would use to create a Hook – practice with partners or whole class.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ideas from the Definitions and Descriptions chart to create or suggest words or phrases used in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08776">
                <a:tc>
                  <a:txBody>
                    <a:bodyPr/>
                    <a:lstStyle/>
                    <a:p>
                      <a:pPr marL="171450" indent="-171450">
                        <a:buFont typeface="Arial" panose="020B0604020202020204" pitchFamily="34" charset="0"/>
                        <a:buChar char="•"/>
                      </a:pPr>
                      <a:r>
                        <a:rPr lang="en-US" sz="1000" dirty="0" smtClean="0"/>
                        <a:t>Writing the Hook –</a:t>
                      </a:r>
                      <a:r>
                        <a:rPr lang="en-US" sz="1000" baseline="0" dirty="0" smtClean="0"/>
                        <a:t> Teacher Model (Bookmarks)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actively participate in the process of writing a Hook  through whole-group discussion.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69152">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final Hook sentence(s.)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pPr marL="0" marR="0" indent="0" algn="l" defTabSz="777240" rtl="0" eaLnBrk="1" fontAlgn="auto" latinLnBrk="0" hangingPunct="1">
                        <a:lnSpc>
                          <a:spcPct val="100000"/>
                        </a:lnSpc>
                        <a:spcBef>
                          <a:spcPts val="0"/>
                        </a:spcBef>
                        <a:spcAft>
                          <a:spcPts val="0"/>
                        </a:spcAft>
                        <a:buClrTx/>
                        <a:buSzTx/>
                        <a:buFontTx/>
                        <a:buNone/>
                        <a:tabLst/>
                        <a:defRPr/>
                      </a:pPr>
                      <a:r>
                        <a:rPr lang="en-US" sz="1000" dirty="0" smtClean="0"/>
                        <a:t>From</a:t>
                      </a:r>
                      <a:r>
                        <a:rPr lang="en-US" sz="1000" baseline="0" dirty="0" smtClean="0"/>
                        <a:t> the Field…This lesson is very teacher-directed using modeling and think alouds.  This lesson may be more effective when introduced later in the year or as students are ready.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40</a:t>
            </a:fld>
            <a:endParaRPr lang="en-US" dirty="0"/>
          </a:p>
        </p:txBody>
      </p:sp>
    </p:spTree>
    <p:extLst>
      <p:ext uri="{BB962C8B-B14F-4D97-AF65-F5344CB8AC3E}">
        <p14:creationId xmlns:p14="http://schemas.microsoft.com/office/powerpoint/2010/main" val="172481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957" y="732560"/>
            <a:ext cx="7048161" cy="5924667"/>
          </a:xfrm>
          <a:prstGeom prst="rect">
            <a:avLst/>
          </a:prstGeom>
          <a:noFill/>
        </p:spPr>
        <p:txBody>
          <a:bodyPr wrap="square" lIns="91408" tIns="45704" rIns="91408" bIns="45704" rtlCol="0">
            <a:spAutoFit/>
          </a:bodyPr>
          <a:lstStyle/>
          <a:p>
            <a:pPr algn="ctr"/>
            <a:r>
              <a:rPr lang="en-US" sz="2500" b="1" dirty="0">
                <a:solidFill>
                  <a:prstClr val="black"/>
                </a:solidFill>
                <a:latin typeface="MV Boli" panose="02000500030200090000" pitchFamily="2" charset="0"/>
                <a:cs typeface="MV Boli" panose="02000500030200090000" pitchFamily="2" charset="0"/>
              </a:rPr>
              <a:t>Introduction to </a:t>
            </a:r>
            <a:r>
              <a:rPr lang="en-US" sz="2500" b="1" dirty="0" smtClean="0">
                <a:solidFill>
                  <a:prstClr val="black"/>
                </a:solidFill>
                <a:latin typeface="MV Boli" panose="02000500030200090000" pitchFamily="2" charset="0"/>
                <a:cs typeface="MV Boli" panose="02000500030200090000" pitchFamily="2" charset="0"/>
              </a:rPr>
              <a:t>Grade-Specific</a:t>
            </a:r>
          </a:p>
          <a:p>
            <a:pPr algn="ctr"/>
            <a:r>
              <a:rPr lang="en-US" b="1" dirty="0" smtClean="0">
                <a:solidFill>
                  <a:prstClr val="black"/>
                </a:solidFill>
                <a:latin typeface="MV Boli" panose="02000500030200090000" pitchFamily="2" charset="0"/>
                <a:cs typeface="MV Boli" panose="02000500030200090000" pitchFamily="2" charset="0"/>
              </a:rPr>
              <a:t>Suggestions</a:t>
            </a:r>
            <a:endParaRPr lang="en-US" b="1" dirty="0">
              <a:solidFill>
                <a:prstClr val="black"/>
              </a:solidFill>
              <a:latin typeface="MV Boli" panose="02000500030200090000" pitchFamily="2" charset="0"/>
              <a:cs typeface="MV Boli" panose="02000500030200090000" pitchFamily="2" charset="0"/>
            </a:endParaRPr>
          </a:p>
          <a:p>
            <a:pPr algn="ctr"/>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contains suggestions for specific grades based on the state standards in reading and </a:t>
            </a:r>
            <a:r>
              <a:rPr lang="en-US" sz="1200" b="1" i="1" dirty="0">
                <a:solidFill>
                  <a:prstClr val="black"/>
                </a:solidFill>
                <a:effectLst>
                  <a:outerShdw blurRad="38100" dist="38100" dir="2700000" algn="tl">
                    <a:srgbClr val="000000">
                      <a:alpha val="43137"/>
                    </a:srgbClr>
                  </a:outerShdw>
                </a:effectLst>
              </a:rPr>
              <a:t>informational writing </a:t>
            </a:r>
            <a:r>
              <a:rPr lang="en-US" sz="1200" dirty="0">
                <a:solidFill>
                  <a:prstClr val="black"/>
                </a:solidFill>
              </a:rPr>
              <a:t>to clarify what students can or should be able to do at each grade level of the TBEAR – </a:t>
            </a:r>
            <a:r>
              <a:rPr lang="en-US" sz="1200" b="1" i="1" dirty="0">
                <a:solidFill>
                  <a:prstClr val="black"/>
                </a:solidFill>
              </a:rPr>
              <a:t>Read to Write </a:t>
            </a:r>
            <a:r>
              <a:rPr lang="en-US" sz="1200" dirty="0">
                <a:solidFill>
                  <a:prstClr val="black"/>
                </a:solidFill>
              </a:rPr>
              <a:t>Lessons. </a:t>
            </a:r>
            <a:endParaRPr lang="en-US" sz="1200" dirty="0" smtClean="0">
              <a:solidFill>
                <a:prstClr val="black"/>
              </a:solidFill>
            </a:endParaRPr>
          </a:p>
          <a:p>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actual TBEAR lessons are non-grade specific for grades K – </a:t>
            </a:r>
            <a:r>
              <a:rPr lang="en-US" sz="1200" dirty="0" smtClean="0">
                <a:solidFill>
                  <a:prstClr val="black"/>
                </a:solidFill>
              </a:rPr>
              <a:t>6.  Please </a:t>
            </a:r>
            <a:r>
              <a:rPr lang="en-US" sz="1200" dirty="0">
                <a:solidFill>
                  <a:prstClr val="black"/>
                </a:solidFill>
              </a:rPr>
              <a:t>read these lessons before implementing any of the suggestions for your grade level (or the suggestions will not make sense).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F</a:t>
            </a:r>
            <a:r>
              <a:rPr lang="en-US" sz="1200" dirty="0">
                <a:solidFill>
                  <a:prstClr val="black"/>
                </a:solidFill>
                <a:cs typeface="MV Boli" panose="02000500030200090000" pitchFamily="2" charset="0"/>
              </a:rPr>
              <a:t>irst grade students do not need</a:t>
            </a:r>
            <a:r>
              <a:rPr lang="en-US" sz="1200" dirty="0">
                <a:solidFill>
                  <a:prstClr val="black"/>
                </a:solidFill>
              </a:rPr>
              <a:t> as much prompting and support throughout the lessons as kindergarteners, but still need a </a:t>
            </a:r>
            <a:r>
              <a:rPr lang="en-US" sz="1200" b="1" dirty="0">
                <a:solidFill>
                  <a:prstClr val="black"/>
                </a:solidFill>
              </a:rPr>
              <a:t>great deal </a:t>
            </a:r>
            <a:r>
              <a:rPr lang="en-US" sz="1200" dirty="0">
                <a:solidFill>
                  <a:prstClr val="black"/>
                </a:solidFill>
              </a:rPr>
              <a:t>of whole class modeling and slow, gradual release.</a:t>
            </a: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R</a:t>
            </a:r>
            <a:r>
              <a:rPr lang="en-US" sz="1200" dirty="0">
                <a:solidFill>
                  <a:prstClr val="black"/>
                </a:solidFill>
              </a:rPr>
              <a:t>emember that reading standards RI.1 and RI.4 are overarching and supported throughout, even if they are not specifically addressed in each lesson.</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A</a:t>
            </a:r>
            <a:r>
              <a:rPr lang="en-US" sz="1200" dirty="0">
                <a:solidFill>
                  <a:prstClr val="black"/>
                </a:solidFill>
              </a:rPr>
              <a:t>t the end of each lesson is a section entitled “From the Field.” These are comments from grade level teachers of what has actually worked from them in their classrooms.  These comments are not yet complete, but will be added each year. If you would like to add to these comments your suggestions are highly valued.  Your Trainer of Trainer and/or School Module Experts can relay your comments to OSP.</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I</a:t>
            </a:r>
            <a:r>
              <a:rPr lang="en-US" sz="1200" dirty="0">
                <a:solidFill>
                  <a:prstClr val="black"/>
                </a:solidFill>
              </a:rPr>
              <a:t>t has been suggested that the revision standard for writing (W.5) be added to these lessons.  This is under consideration for the next update of this document, but please implement this standard when possible.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academic word lists for each standard in conjunction with the writing focus lists possible cognates in Spanish and at times academic vocabulary for the lesson strategies.  At a later time we would like to add the academic vocabulary for specific lesson strategies.</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is dynamic or a work in progress.  Thank you for your ideas and contributions!</a:t>
            </a:r>
          </a:p>
        </p:txBody>
      </p:sp>
      <p:graphicFrame>
        <p:nvGraphicFramePr>
          <p:cNvPr id="4" name="Table 3"/>
          <p:cNvGraphicFramePr>
            <a:graphicFrameLocks noGrp="1"/>
          </p:cNvGraphicFramePr>
          <p:nvPr>
            <p:extLst>
              <p:ext uri="{D42A27DB-BD31-4B8C-83A1-F6EECF244321}">
                <p14:modId xmlns:p14="http://schemas.microsoft.com/office/powerpoint/2010/main" val="3216449177"/>
              </p:ext>
            </p:extLst>
          </p:nvPr>
        </p:nvGraphicFramePr>
        <p:xfrm>
          <a:off x="1218630" y="6866844"/>
          <a:ext cx="5181600" cy="1749553"/>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560833">
                <a:tc gridSpan="5">
                  <a:txBody>
                    <a:bodyPr/>
                    <a:lstStyle/>
                    <a:p>
                      <a:pPr algn="ctr"/>
                      <a:r>
                        <a:rPr lang="en-US" sz="1500" dirty="0" smtClean="0">
                          <a:solidFill>
                            <a:schemeClr val="tx1"/>
                          </a:solidFill>
                        </a:rPr>
                        <a:t> K – 6:</a:t>
                      </a:r>
                      <a:r>
                        <a:rPr lang="en-US" sz="1500" baseline="0" dirty="0" smtClean="0">
                          <a:solidFill>
                            <a:schemeClr val="tx1"/>
                          </a:solidFill>
                        </a:rPr>
                        <a:t> Grade Level Suggestions</a:t>
                      </a:r>
                    </a:p>
                    <a:p>
                      <a:pPr algn="ctr"/>
                      <a:r>
                        <a:rPr lang="en-US" sz="1500" dirty="0" smtClean="0">
                          <a:solidFill>
                            <a:schemeClr val="tx1"/>
                          </a:solidFill>
                        </a:rPr>
                        <a:t>2016 HSD Contributors</a:t>
                      </a: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240">
                <a:tc>
                  <a:txBody>
                    <a:bodyPr/>
                    <a:lstStyle/>
                    <a:p>
                      <a:r>
                        <a:rPr lang="en-US" sz="1000" dirty="0" smtClean="0">
                          <a:solidFill>
                            <a:schemeClr val="tx1"/>
                          </a:solidFill>
                          <a:latin typeface="Lucida Handwriting" panose="03010101010101010101" pitchFamily="66" charset="0"/>
                        </a:rPr>
                        <a:t>Gina McLain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Susan Richmond</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Angela Walsh</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Teresa Portinga</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Sarah Reztlaff</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Judy Ramer</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Renae Iversen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Sharon Carlson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Aliceson</a:t>
                      </a:r>
                    </a:p>
                    <a:p>
                      <a:r>
                        <a:rPr lang="en-US" sz="1000" dirty="0" smtClean="0">
                          <a:solidFill>
                            <a:schemeClr val="tx1"/>
                          </a:solidFill>
                          <a:latin typeface="Lucida Handwriting" panose="03010101010101010101" pitchFamily="66" charset="0"/>
                        </a:rPr>
                        <a:t>Brandt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Kasia Guttierrez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Jeanine Garrett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Nicole</a:t>
                      </a:r>
                    </a:p>
                    <a:p>
                      <a:r>
                        <a:rPr lang="en-US" sz="1000" dirty="0" smtClean="0">
                          <a:solidFill>
                            <a:schemeClr val="tx1"/>
                          </a:solidFill>
                          <a:latin typeface="Lucida Handwriting" panose="03010101010101010101" pitchFamily="66" charset="0"/>
                        </a:rPr>
                        <a:t>Thoen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Linda Benson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Kim Martinez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Amanda Bethune</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204248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966600"/>
              </p:ext>
            </p:extLst>
          </p:nvPr>
        </p:nvGraphicFramePr>
        <p:xfrm>
          <a:off x="84027" y="642045"/>
          <a:ext cx="7618385" cy="8505027"/>
        </p:xfrm>
        <a:graphic>
          <a:graphicData uri="http://schemas.openxmlformats.org/drawingml/2006/table">
            <a:tbl>
              <a:tblPr firstRow="1" bandRow="1">
                <a:tableStyleId>{5940675A-B579-460E-94D1-54222C63F5DA}</a:tableStyleId>
              </a:tblPr>
              <a:tblGrid>
                <a:gridCol w="1672857"/>
                <a:gridCol w="307187"/>
                <a:gridCol w="129371"/>
                <a:gridCol w="505505"/>
                <a:gridCol w="129371"/>
                <a:gridCol w="238158"/>
                <a:gridCol w="464426"/>
                <a:gridCol w="559774"/>
                <a:gridCol w="281001"/>
                <a:gridCol w="167549"/>
                <a:gridCol w="441232"/>
                <a:gridCol w="129371"/>
                <a:gridCol w="549485"/>
                <a:gridCol w="129371"/>
                <a:gridCol w="399998"/>
                <a:gridCol w="337908"/>
                <a:gridCol w="129371"/>
                <a:gridCol w="141366"/>
                <a:gridCol w="280128"/>
                <a:gridCol w="182880"/>
                <a:gridCol w="442076"/>
              </a:tblGrid>
              <a:tr h="1014715">
                <a:tc gridSpan="18">
                  <a:txBody>
                    <a:bodyPr/>
                    <a:lstStyle/>
                    <a:p>
                      <a:pPr algn="ctr"/>
                      <a:r>
                        <a:rPr lang="en-US" sz="2100" b="1" dirty="0" smtClean="0"/>
                        <a:t>             Writing an Introduction</a:t>
                      </a:r>
                    </a:p>
                    <a:p>
                      <a:pPr algn="ctr"/>
                      <a:r>
                        <a:rPr lang="en-US" sz="2100" b="1" dirty="0" smtClean="0"/>
                        <a:t>            Lesson Layout</a:t>
                      </a:r>
                    </a:p>
                    <a:p>
                      <a:pPr algn="ctr"/>
                      <a:r>
                        <a:rPr lang="en-US" sz="1800" b="0" dirty="0" smtClean="0"/>
                        <a:t>                (informational text model)</a:t>
                      </a: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Section 1</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95000"/>
                      </a:schemeClr>
                    </a:solidFill>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READ and</a:t>
                      </a:r>
                      <a:r>
                        <a:rPr lang="en-US" sz="1800" b="1" baseline="0" dirty="0" smtClean="0"/>
                        <a:t> ANALYZE an </a:t>
                      </a:r>
                      <a:r>
                        <a:rPr lang="en-US" sz="1800" b="1" dirty="0" smtClean="0"/>
                        <a:t>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337842">
                <a:tc rowSpan="2" gridSpan="2">
                  <a:txBody>
                    <a:bodyPr/>
                    <a:lstStyle/>
                    <a:p>
                      <a:pPr algn="l"/>
                      <a:r>
                        <a:rPr lang="en-US" sz="1100" b="1" dirty="0" smtClean="0"/>
                        <a:t>Parts of an Introduction</a:t>
                      </a:r>
                      <a:endParaRPr lang="en-US" sz="1100" b="1" dirty="0"/>
                    </a:p>
                  </a:txBody>
                  <a:tcPr marL="100584" marR="100584" marT="48813" marB="48813" anchor="ctr">
                    <a:solidFill>
                      <a:schemeClr val="accent1">
                        <a:lumMod val="20000"/>
                        <a:lumOff val="80000"/>
                      </a:schemeClr>
                    </a:solidFill>
                  </a:tcPr>
                </a:tc>
                <a:tc rowSpan="2" hMerge="1">
                  <a:txBody>
                    <a:bodyPr/>
                    <a:lstStyle/>
                    <a:p>
                      <a:endParaRPr lang="en-US"/>
                    </a:p>
                  </a:txBody>
                  <a:tcPr/>
                </a:tc>
                <a:tc gridSpan="6">
                  <a:txBody>
                    <a:bodyPr/>
                    <a:lstStyle/>
                    <a:p>
                      <a:pPr algn="ctr"/>
                      <a:r>
                        <a:rPr lang="en-US" sz="1100" b="1" dirty="0" smtClean="0"/>
                        <a:t>READ</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WRITE/REVISE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WRITE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439472">
                <a:tc gridSpan="2" vMerge="1">
                  <a:txBody>
                    <a:bodyPr/>
                    <a:lstStyle/>
                    <a:p>
                      <a:endParaRPr lang="en-US" dirty="0"/>
                    </a:p>
                  </a:txBody>
                  <a:tcPr>
                    <a:solidFill>
                      <a:schemeClr val="bg1"/>
                    </a:solidFill>
                  </a:tcPr>
                </a:tc>
                <a:tc hMerge="1" vMerge="1">
                  <a:txBody>
                    <a:bodyPr/>
                    <a:lstStyle/>
                    <a:p>
                      <a:endParaRPr lang="en-US"/>
                    </a:p>
                  </a:txBody>
                  <a:tcPr/>
                </a:tc>
                <a:tc gridSpan="6">
                  <a:txBody>
                    <a:bodyPr/>
                    <a:lstStyle/>
                    <a:p>
                      <a:pPr algn="ctr"/>
                      <a:r>
                        <a:rPr lang="en-US" sz="1100" b="1" dirty="0" smtClean="0"/>
                        <a:t>Lesson 1 Part 1</a:t>
                      </a:r>
                    </a:p>
                    <a:p>
                      <a:pPr algn="ctr"/>
                      <a:r>
                        <a:rPr lang="en-US" sz="1100" b="1" dirty="0" smtClean="0"/>
                        <a:t>Topic</a:t>
                      </a:r>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1</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Lesson 2</a:t>
                      </a:r>
                    </a:p>
                    <a:p>
                      <a:pPr algn="ctr"/>
                      <a:r>
                        <a:rPr lang="en-US" sz="1100" b="1" dirty="0" smtClean="0"/>
                        <a:t>Bridge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RI.</a:t>
                      </a:r>
                      <a:r>
                        <a:rPr lang="en-US" sz="1100" baseline="0" dirty="0" smtClean="0"/>
                        <a:t>1 – W.2a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RI.</a:t>
                      </a:r>
                      <a:r>
                        <a:rPr lang="en-US" sz="1100" baseline="0" dirty="0" smtClean="0"/>
                        <a:t>2 – W.2a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n-US" sz="1100" dirty="0" smtClean="0"/>
                        <a:t>RI.</a:t>
                      </a:r>
                      <a:r>
                        <a:rPr lang="en-US" sz="1100" baseline="0" dirty="0" smtClean="0"/>
                        <a:t>3,4  - W.2a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dirty="0"/>
                    </a:p>
                  </a:txBody>
                  <a:tcPr anchor="ctr">
                    <a:solidFill>
                      <a:schemeClr val="bg1"/>
                    </a:solidFill>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p>
                  </a:txBody>
                  <a:tcPr anchor="ctr">
                    <a:solidFill>
                      <a:schemeClr val="bg1"/>
                    </a:solidFill>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a:t>
                      </a:r>
                      <a:r>
                        <a:rPr lang="en-US" sz="1100" b="0" baseline="0" dirty="0" smtClean="0"/>
                        <a:t> Learning Target</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pPr algn="l"/>
                      <a:r>
                        <a:rPr lang="en-US" sz="1100" dirty="0" smtClean="0"/>
                        <a:t>Identify a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Identify a Main Idea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Identify</a:t>
                      </a:r>
                      <a:r>
                        <a:rPr lang="en-US" sz="1100" baseline="0" dirty="0" smtClean="0"/>
                        <a:t> Background</a:t>
                      </a:r>
                    </a:p>
                    <a:p>
                      <a:pPr algn="l"/>
                      <a:r>
                        <a:rPr lang="en-US" sz="1100" baseline="0" dirty="0" smtClean="0"/>
                        <a:t>Knowledge and Hook</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p>
                  </a:txBody>
                  <a:tcPr anchor="ctr">
                    <a:solidFill>
                      <a:schemeClr val="bg1"/>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2</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95000"/>
                      </a:schemeClr>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to REVISE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439472">
                <a:tc gridSpan="2">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gridSpan="5">
                  <a:txBody>
                    <a:bodyPr/>
                    <a:lstStyle/>
                    <a:p>
                      <a:pPr algn="ctr"/>
                      <a:r>
                        <a:rPr lang="en-US" sz="1100" b="1" dirty="0" smtClean="0"/>
                        <a:t>Lesson 2 Part 1</a:t>
                      </a:r>
                    </a:p>
                    <a:p>
                      <a:pPr algn="ctr"/>
                      <a:r>
                        <a:rPr lang="en-US" sz="1100" b="1" dirty="0" smtClean="0"/>
                        <a:t>Topic</a:t>
                      </a:r>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2 </a:t>
                      </a:r>
                      <a:r>
                        <a:rPr lang="en-US" sz="1100" b="1" baseline="0" dirty="0" smtClean="0"/>
                        <a:t>Part 2</a:t>
                      </a:r>
                    </a:p>
                    <a:p>
                      <a:pPr algn="ctr"/>
                      <a:r>
                        <a:rPr lang="en-US" sz="1100" b="1" baseline="0" dirty="0" smtClean="0"/>
                        <a:t>Topic Sentence</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4</a:t>
                      </a:r>
                    </a:p>
                    <a:p>
                      <a:pPr algn="ctr"/>
                      <a:r>
                        <a:rPr lang="en-US" sz="1100" b="1" dirty="0" smtClean="0"/>
                        <a:t>Background Know.</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5</a:t>
                      </a:r>
                    </a:p>
                    <a:p>
                      <a:pPr algn="ctr"/>
                      <a:r>
                        <a:rPr lang="en-US" sz="1100" b="1" dirty="0" smtClean="0"/>
                        <a:t>Hook</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pPr algn="ctr"/>
                      <a:endParaRPr lang="en-US" sz="11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RI.2</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pPr algn="l"/>
                      <a:r>
                        <a:rPr lang="en-US" sz="1100" dirty="0" smtClean="0"/>
                        <a:t>W.2a-b</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sz="1100" dirty="0"/>
                    </a:p>
                  </a:txBody>
                  <a:tcPr marL="100584" marR="100584" marT="50292" marB="50292" anchor="ctr">
                    <a:solidFill>
                      <a:schemeClr val="bg1"/>
                    </a:solidFill>
                  </a:tcPr>
                </a:tc>
                <a:tc gridSpan="2">
                  <a:txBody>
                    <a:bodyPr/>
                    <a:lstStyle/>
                    <a:p>
                      <a:pPr algn="l"/>
                      <a:r>
                        <a:rPr lang="en-US" sz="1100" dirty="0" smtClean="0"/>
                        <a:t>W.2a-b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 Learning</a:t>
                      </a:r>
                      <a:r>
                        <a:rPr lang="en-US" sz="1100" b="0" baseline="0" dirty="0" smtClean="0"/>
                        <a:t> Target</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Identify a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Revise a Topic Sentence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t>
                      </a:r>
                      <a:r>
                        <a:rPr lang="en-US" sz="1100" smtClean="0"/>
                        <a:t>Background</a:t>
                      </a:r>
                      <a:r>
                        <a:rPr lang="en-US" sz="1100" baseline="0" smtClean="0"/>
                        <a:t>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b="0" dirty="0" smtClean="0"/>
                        <a:t>Revise a Hook</a:t>
                      </a:r>
                      <a:endParaRPr lang="en-US" sz="1100" b="0" dirty="0"/>
                    </a:p>
                  </a:txBody>
                  <a:tcPr marL="100584" marR="100584" marT="48813" marB="48813" anchor="ctr">
                    <a:solidFill>
                      <a:schemeClr val="bg1"/>
                    </a:solidFill>
                  </a:tcPr>
                </a:tc>
                <a:tc hMerge="1">
                  <a:txBody>
                    <a:bodyPr/>
                    <a:lstStyle/>
                    <a:p>
                      <a:endParaRPr lang="en-US"/>
                    </a:p>
                  </a:txBody>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3</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95000"/>
                      </a:schemeClr>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439472">
                <a:tc>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2">
                        <a:lumMod val="40000"/>
                        <a:lumOff val="60000"/>
                      </a:schemeClr>
                    </a:solidFill>
                  </a:tcPr>
                </a:tc>
                <a:tc gridSpan="5">
                  <a:txBody>
                    <a:bodyPr/>
                    <a:lstStyle/>
                    <a:p>
                      <a:pPr algn="ctr"/>
                      <a:r>
                        <a:rPr lang="en-US" sz="1100" b="1" dirty="0" smtClean="0"/>
                        <a:t>Lesson 6  Part 1</a:t>
                      </a:r>
                    </a:p>
                    <a:p>
                      <a:pPr algn="ctr"/>
                      <a:r>
                        <a:rPr lang="en-US" sz="1100" b="1" dirty="0" smtClean="0"/>
                        <a:t>Topic</a:t>
                      </a:r>
                    </a:p>
                  </a:txBody>
                  <a:tcPr marL="100584" marR="100584" marT="48813" marB="48813" anchor="ctr">
                    <a:solidFill>
                      <a:schemeClr val="accent2">
                        <a:lumMod val="40000"/>
                        <a:lumOff val="60000"/>
                      </a:schemeClr>
                    </a:solidFill>
                  </a:tcPr>
                </a:tc>
                <a:tc hMerge="1">
                  <a:txBody>
                    <a:bodyPr/>
                    <a:lstStyle/>
                    <a:p>
                      <a:pPr algn="ctr"/>
                      <a:endParaRPr lang="en-US" sz="1100" b="1" dirty="0" smtClean="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6 </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b="1"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Lesson7</a:t>
                      </a:r>
                    </a:p>
                    <a:p>
                      <a:pPr algn="ctr"/>
                      <a:r>
                        <a:rPr lang="en-US" sz="1100" b="1" dirty="0" smtClean="0"/>
                        <a:t>Background Know.</a:t>
                      </a:r>
                      <a:endParaRPr lang="en-US" sz="1100" b="1" dirty="0"/>
                    </a:p>
                  </a:txBody>
                  <a:tcPr marL="100584" marR="100584" marT="48813" marB="48813"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8 </a:t>
                      </a:r>
                    </a:p>
                    <a:p>
                      <a:pPr algn="ctr"/>
                      <a:r>
                        <a:rPr lang="en-US" sz="1100" b="1" dirty="0" smtClean="0"/>
                        <a:t>Hook</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r>
              <a:tr h="371946">
                <a:tc>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gridSpan="2">
                  <a:txBody>
                    <a:bodyPr/>
                    <a:lstStyle/>
                    <a:p>
                      <a:r>
                        <a:rPr lang="en-US" sz="900" dirty="0" smtClean="0"/>
                        <a:t>RI.1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 </a:t>
                      </a:r>
                      <a:endParaRPr lang="en-US" sz="900" dirty="0"/>
                    </a:p>
                  </a:txBody>
                  <a:tcPr marL="100584" marR="100584" marT="48813" marB="48813" anchor="ctr">
                    <a:solidFill>
                      <a:schemeClr val="bg1"/>
                    </a:solidFill>
                  </a:tcPr>
                </a:tc>
                <a:tc gridSpan="2">
                  <a:txBody>
                    <a:bodyPr/>
                    <a:lstStyle/>
                    <a:p>
                      <a:r>
                        <a:rPr lang="en-US" sz="900" dirty="0" smtClean="0"/>
                        <a:t>L.1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pPr algn="l"/>
                      <a:r>
                        <a:rPr lang="en-US" sz="900" dirty="0" smtClean="0"/>
                        <a:t>RI.2</a:t>
                      </a:r>
                      <a:endParaRPr lang="en-US" sz="900" dirty="0"/>
                    </a:p>
                  </a:txBody>
                  <a:tcPr marL="100584" marR="100584" marT="48813" marB="48813"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L.1,4,5</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gridSpan="2">
                  <a:txBody>
                    <a:bodyPr/>
                    <a:lstStyle/>
                    <a:p>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gridSpan="3">
                  <a:txBody>
                    <a:bodyPr/>
                    <a:lstStyle/>
                    <a:p>
                      <a:r>
                        <a:rPr lang="en-US" sz="900" dirty="0" smtClean="0"/>
                        <a:t>W.2.a,b</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hMerge="1">
                  <a:txBody>
                    <a:bodyPr/>
                    <a:lstStyle/>
                    <a:p>
                      <a:endParaRPr lang="en-US"/>
                    </a:p>
                  </a:txBody>
                  <a:tcPr/>
                </a:tc>
                <a:tc>
                  <a:txBody>
                    <a:bodyPr/>
                    <a:lstStyle/>
                    <a:p>
                      <a:r>
                        <a:rPr lang="en-US" sz="900" dirty="0" smtClean="0"/>
                        <a:t>L.5,6</a:t>
                      </a:r>
                      <a:endParaRPr lang="en-US" sz="900" dirty="0"/>
                    </a:p>
                  </a:txBody>
                  <a:tcPr marL="100584" marR="100584" marT="48813" marB="48813" anchor="ctr">
                    <a:solidFill>
                      <a:schemeClr val="bg1"/>
                    </a:solidFill>
                  </a:tcPr>
                </a:tc>
              </a:tr>
              <a:tr h="432906">
                <a:tc>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a:t>
                      </a:r>
                      <a:r>
                        <a:rPr lang="en-US" sz="1100" baseline="0" dirty="0" smtClean="0"/>
                        <a:t> 3</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gridSpan="5">
                  <a:txBody>
                    <a:bodyPr/>
                    <a:lstStyle/>
                    <a:p>
                      <a:r>
                        <a:rPr lang="en-US" sz="1100" dirty="0" smtClean="0"/>
                        <a:t>DOK - 3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DOK-3</a:t>
                      </a:r>
                      <a:endParaRPr lang="en-US" sz="1100" dirty="0"/>
                    </a:p>
                  </a:txBody>
                  <a:tcPr marL="100584" marR="100584" marT="48813" marB="48813" anchor="ctr">
                    <a:solidFill>
                      <a:schemeClr val="bg1"/>
                    </a:solidFill>
                  </a:tcPr>
                </a:tc>
                <a:tc hMerge="1">
                  <a:txBody>
                    <a:bodyPr/>
                    <a:lstStyle/>
                    <a:p>
                      <a:endParaRPr lang="en-US" dirty="0"/>
                    </a:p>
                  </a:txBody>
                  <a:tcPr marL="100584" marR="100584" marT="50292" marB="50292" anchor="ctr">
                    <a:solidFill>
                      <a:schemeClr val="bg1"/>
                    </a:solidFill>
                  </a:tcPr>
                </a:tc>
                <a:tc hMerge="1">
                  <a:txBody>
                    <a:bodyPr/>
                    <a:lstStyle/>
                    <a:p>
                      <a:endParaRPr lang="en-US"/>
                    </a:p>
                  </a:txBody>
                  <a:tcPr/>
                </a:tc>
                <a:tc hMerge="1">
                  <a:txBody>
                    <a:bodyPr/>
                    <a:lstStyle/>
                    <a:p>
                      <a:endParaRPr lang="en-US" sz="10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r h="432906">
                <a:tc>
                  <a:txBody>
                    <a:bodyPr/>
                    <a:lstStyle/>
                    <a:p>
                      <a:pPr marL="0" indent="0" algn="l">
                        <a:buFont typeface="Arial" panose="020B0604020202020204" pitchFamily="34" charset="0"/>
                        <a:buNone/>
                      </a:pPr>
                      <a:r>
                        <a:rPr lang="en-US" sz="1100" b="0" dirty="0" smtClean="0"/>
                        <a:t>Task Learning Target</a:t>
                      </a:r>
                      <a:endParaRPr lang="en-US" sz="1100" b="0" dirty="0"/>
                    </a:p>
                  </a:txBody>
                  <a:tcPr marL="100584" marR="100584" marT="48813" marB="48813" anchor="ctr">
                    <a:solidFill>
                      <a:schemeClr val="bg1"/>
                    </a:solidFill>
                  </a:tcPr>
                </a:tc>
                <a:tc gridSpan="5">
                  <a:txBody>
                    <a:bodyPr/>
                    <a:lstStyle/>
                    <a:p>
                      <a:r>
                        <a:rPr lang="en-US" sz="1100" dirty="0" smtClean="0"/>
                        <a:t>Identify Your Topic</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Write a Topic Sentence</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gridSpan="5">
                  <a:txBody>
                    <a:bodyPr/>
                    <a:lstStyle/>
                    <a:p>
                      <a:r>
                        <a:rPr lang="en-US" sz="1100" dirty="0" smtClean="0"/>
                        <a:t>Write Background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Write a Hook</a:t>
                      </a:r>
                      <a:endParaRPr lang="en-US" sz="1100" dirty="0"/>
                    </a:p>
                  </a:txBody>
                  <a:tcPr marL="100584" marR="100584" marT="48813" marB="48813" anchor="ctr">
                    <a:solidFill>
                      <a:schemeClr val="bg1"/>
                    </a:solidFill>
                  </a:tcPr>
                </a:tc>
                <a:tc hMerge="1">
                  <a:txBody>
                    <a:bodyPr/>
                    <a:lstStyle/>
                    <a:p>
                      <a:endParaRPr lang="en-US"/>
                    </a:p>
                  </a:txBody>
                  <a:tcPr marL="100584" marR="100584" marT="50292" marB="50292" anchor="ctr">
                    <a:solidFill>
                      <a:schemeClr val="bg1"/>
                    </a:solidFill>
                  </a:tcPr>
                </a:tc>
                <a:tc hMerge="1">
                  <a:txBody>
                    <a:bodyPr/>
                    <a:lstStyle/>
                    <a:p>
                      <a:endParaRPr lang="en-US"/>
                    </a:p>
                  </a:txBody>
                  <a:tcPr/>
                </a:tc>
                <a:tc hMerge="1">
                  <a:txBody>
                    <a:bodyPr/>
                    <a:lstStyle/>
                    <a:p>
                      <a:endParaRPr lang="en-US" sz="10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Date Placeholder 2"/>
          <p:cNvSpPr>
            <a:spLocks noGrp="1"/>
          </p:cNvSpPr>
          <p:nvPr>
            <p:ph type="dt" sz="half" idx="10"/>
          </p:nvPr>
        </p:nvSpPr>
        <p:spPr/>
        <p:txBody>
          <a:bodyPr/>
          <a:lstStyle/>
          <a:p>
            <a:r>
              <a:rPr lang="en-US" smtClean="0"/>
              <a:t>10-3-16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6</a:t>
            </a:fld>
            <a:endParaRPr lang="en-US" dirty="0"/>
          </a:p>
        </p:txBody>
      </p:sp>
    </p:spTree>
    <p:extLst>
      <p:ext uri="{BB962C8B-B14F-4D97-AF65-F5344CB8AC3E}">
        <p14:creationId xmlns:p14="http://schemas.microsoft.com/office/powerpoint/2010/main" val="278216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04474042"/>
              </p:ext>
            </p:extLst>
          </p:nvPr>
        </p:nvGraphicFramePr>
        <p:xfrm>
          <a:off x="242888" y="349942"/>
          <a:ext cx="7372350" cy="9109598"/>
        </p:xfrm>
        <a:graphic>
          <a:graphicData uri="http://schemas.openxmlformats.org/drawingml/2006/table">
            <a:tbl>
              <a:tblPr firstRow="1" bandRow="1">
                <a:tableStyleId>{5C22544A-7EE6-4342-B048-85BDC9FD1C3A}</a:tableStyleId>
              </a:tblPr>
              <a:tblGrid>
                <a:gridCol w="6715125"/>
                <a:gridCol w="657225"/>
              </a:tblGrid>
              <a:tr h="331236">
                <a:tc gridSpan="2">
                  <a:txBody>
                    <a:bodyPr/>
                    <a:lstStyle/>
                    <a:p>
                      <a:pPr algn="ctr"/>
                      <a:r>
                        <a:rPr lang="en-US" dirty="0" smtClean="0"/>
                        <a:t>Lesson Table of Contents</a:t>
                      </a:r>
                      <a:endParaRPr lang="en-US" dirty="0"/>
                    </a:p>
                  </a:txBody>
                  <a:tcPr/>
                </a:tc>
                <a:tc hMerge="1">
                  <a:txBody>
                    <a:bodyPr/>
                    <a:lstStyle/>
                    <a:p>
                      <a:endParaRPr lang="en-US"/>
                    </a:p>
                  </a:txBody>
                  <a:tcPr/>
                </a:tc>
              </a:tr>
              <a:tr h="308966">
                <a:tc gridSpan="2">
                  <a:txBody>
                    <a:bodyPr/>
                    <a:lstStyle/>
                    <a:p>
                      <a:pPr algn="l"/>
                      <a:r>
                        <a:rPr lang="en-US" sz="1200" b="1" dirty="0" smtClean="0"/>
                        <a:t>READ LESSONS</a:t>
                      </a:r>
                      <a:endParaRPr lang="en-US" sz="1200" b="1" dirty="0"/>
                    </a:p>
                  </a:txBody>
                  <a:tcPr>
                    <a:solidFill>
                      <a:schemeClr val="accent4">
                        <a:lumMod val="40000"/>
                        <a:lumOff val="60000"/>
                      </a:schemeClr>
                    </a:solidFill>
                  </a:tcPr>
                </a:tc>
                <a:tc hMerge="1">
                  <a:txBody>
                    <a:bodyPr/>
                    <a:lstStyle/>
                    <a:p>
                      <a:endParaRPr lang="en-US"/>
                    </a:p>
                  </a:txBody>
                  <a:tcPr/>
                </a:tc>
              </a:tr>
              <a:tr h="0">
                <a:tc>
                  <a:txBody>
                    <a:bodyPr/>
                    <a:lstStyle/>
                    <a:p>
                      <a:pPr algn="l"/>
                      <a:r>
                        <a:rPr lang="en-US" sz="1100" dirty="0" smtClean="0"/>
                        <a:t>Lesson  1 - T – Part 1: </a:t>
                      </a:r>
                      <a:r>
                        <a:rPr lang="en-US" sz="1100" baseline="0" dirty="0" smtClean="0"/>
                        <a:t> </a:t>
                      </a:r>
                      <a:r>
                        <a:rPr lang="en-US" sz="1100" dirty="0" smtClean="0"/>
                        <a:t>Identifying</a:t>
                      </a:r>
                      <a:r>
                        <a:rPr lang="en-US" sz="1100" baseline="0" dirty="0" smtClean="0"/>
                        <a:t> the Topic K – 6 Generic Lesson</a:t>
                      </a:r>
                      <a:endParaRPr lang="en-US" sz="1100" dirty="0"/>
                    </a:p>
                  </a:txBody>
                  <a:tcPr anchor="ctr">
                    <a:solidFill>
                      <a:schemeClr val="accent4">
                        <a:lumMod val="20000"/>
                        <a:lumOff val="80000"/>
                      </a:schemeClr>
                    </a:solidFill>
                  </a:tcPr>
                </a:tc>
                <a:tc>
                  <a:txBody>
                    <a:bodyPr/>
                    <a:lstStyle/>
                    <a:p>
                      <a:pPr algn="ctr"/>
                      <a:r>
                        <a:rPr lang="en-US" sz="1100" b="1" dirty="0" smtClean="0"/>
                        <a:t>8</a:t>
                      </a:r>
                      <a:endParaRPr lang="en-US" sz="1100" b="1" dirty="0"/>
                    </a:p>
                  </a:txBody>
                  <a:tcPr anchor="ctr">
                    <a:solidFill>
                      <a:schemeClr val="accent4">
                        <a:lumMod val="20000"/>
                        <a:lumOff val="80000"/>
                      </a:schemeClr>
                    </a:solidFill>
                  </a:tcPr>
                </a:tc>
              </a:tr>
              <a:tr h="0">
                <a:tc>
                  <a:txBody>
                    <a:bodyPr/>
                    <a:lstStyle/>
                    <a:p>
                      <a:pPr algn="l"/>
                      <a:r>
                        <a:rPr lang="en-US" sz="1100" b="1" dirty="0" smtClean="0"/>
                        <a:t>Grade 1</a:t>
                      </a:r>
                      <a:r>
                        <a:rPr lang="en-US" sz="1100" b="1" baseline="0" dirty="0" smtClean="0"/>
                        <a:t> </a:t>
                      </a:r>
                      <a:r>
                        <a:rPr lang="en-US" sz="1100" b="1" dirty="0" smtClean="0"/>
                        <a:t> Suggestions for Identifying the Topic</a:t>
                      </a:r>
                      <a:endParaRPr lang="en-US" sz="1100" b="1" dirty="0"/>
                    </a:p>
                  </a:txBody>
                  <a:tcPr anchor="ctr">
                    <a:solidFill>
                      <a:schemeClr val="accent4">
                        <a:lumMod val="40000"/>
                        <a:lumOff val="60000"/>
                      </a:schemeClr>
                    </a:solidFill>
                  </a:tcPr>
                </a:tc>
                <a:tc>
                  <a:txBody>
                    <a:bodyPr/>
                    <a:lstStyle/>
                    <a:p>
                      <a:pPr algn="ctr"/>
                      <a:r>
                        <a:rPr lang="en-US" sz="1100" b="1" dirty="0" smtClean="0"/>
                        <a:t>9</a:t>
                      </a:r>
                      <a:endParaRPr lang="en-US" sz="1100" b="1" dirty="0"/>
                    </a:p>
                  </a:txBody>
                  <a:tcPr anchor="ctr">
                    <a:solidFill>
                      <a:schemeClr val="accent4">
                        <a:lumMod val="40000"/>
                        <a:lumOff val="60000"/>
                      </a:schemeClr>
                    </a:solidFill>
                  </a:tcPr>
                </a:tc>
              </a:tr>
              <a:tr h="163707">
                <a:tc>
                  <a:txBody>
                    <a:bodyPr/>
                    <a:lstStyle/>
                    <a:p>
                      <a:pPr algn="l"/>
                      <a:r>
                        <a:rPr lang="en-US" sz="1100" dirty="0" smtClean="0"/>
                        <a:t>Lesson  1 - T</a:t>
                      </a:r>
                      <a:r>
                        <a:rPr lang="en-US" sz="1100" baseline="0" dirty="0" smtClean="0"/>
                        <a:t> – Part 2:  </a:t>
                      </a:r>
                      <a:r>
                        <a:rPr lang="en-US" sz="1100" dirty="0" smtClean="0"/>
                        <a:t>Identifying the Topic Sentence (Main Idea) K-6 Generic Lesson</a:t>
                      </a:r>
                      <a:endParaRPr lang="en-US" sz="1100" dirty="0"/>
                    </a:p>
                  </a:txBody>
                  <a:tcPr anchor="ctr">
                    <a:solidFill>
                      <a:schemeClr val="accent4">
                        <a:lumMod val="20000"/>
                        <a:lumOff val="80000"/>
                      </a:schemeClr>
                    </a:solidFill>
                  </a:tcPr>
                </a:tc>
                <a:tc>
                  <a:txBody>
                    <a:bodyPr/>
                    <a:lstStyle/>
                    <a:p>
                      <a:pPr algn="ctr"/>
                      <a:r>
                        <a:rPr lang="en-US" sz="1100" b="1" dirty="0" smtClean="0"/>
                        <a:t>10</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Sentence (M.I.)</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lumMod val="40000"/>
                        <a:lumOff val="60000"/>
                      </a:schemeClr>
                    </a:solidFill>
                  </a:tcPr>
                </a:tc>
                <a:tc>
                  <a:txBody>
                    <a:bodyPr/>
                    <a:lstStyle/>
                    <a:p>
                      <a:pPr algn="ctr"/>
                      <a:r>
                        <a:rPr lang="en-US" sz="1100" b="1" dirty="0" smtClean="0"/>
                        <a:t>11</a:t>
                      </a:r>
                      <a:endParaRPr lang="en-US" sz="1100" b="1" dirty="0"/>
                    </a:p>
                  </a:txBody>
                  <a:tcPr anchor="ctr">
                    <a:solidFill>
                      <a:schemeClr val="accent4">
                        <a:lumMod val="40000"/>
                        <a:lumOff val="60000"/>
                      </a:schemeClr>
                    </a:solidFill>
                  </a:tcPr>
                </a:tc>
              </a:tr>
              <a:tr h="0">
                <a:tc>
                  <a:txBody>
                    <a:bodyPr/>
                    <a:lstStyle/>
                    <a:p>
                      <a:pPr algn="l"/>
                      <a:r>
                        <a:rPr lang="en-US" sz="1100" dirty="0" smtClean="0"/>
                        <a:t>Lesson </a:t>
                      </a:r>
                      <a:r>
                        <a:rPr lang="en-US" sz="1100" baseline="0" dirty="0" smtClean="0"/>
                        <a:t> 2– B:  Identifying the Background Knowledge/Hook K-6 Generic Lesson (two parts of a Bridge)</a:t>
                      </a:r>
                      <a:endParaRPr lang="en-US" sz="1100" dirty="0"/>
                    </a:p>
                  </a:txBody>
                  <a:tcPr anchor="ctr">
                    <a:solidFill>
                      <a:schemeClr val="accent4">
                        <a:lumMod val="20000"/>
                        <a:lumOff val="80000"/>
                      </a:schemeClr>
                    </a:solidFill>
                  </a:tcPr>
                </a:tc>
                <a:tc>
                  <a:txBody>
                    <a:bodyPr/>
                    <a:lstStyle/>
                    <a:p>
                      <a:pPr algn="ctr"/>
                      <a:r>
                        <a:rPr lang="en-US" sz="1100" b="1" dirty="0" smtClean="0"/>
                        <a:t>12</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Identifying the Background Knowledge and Hook (two parts of a Bridge</a:t>
                      </a:r>
                    </a:p>
                  </a:txBody>
                  <a:tcPr anchor="ctr">
                    <a:solidFill>
                      <a:schemeClr val="accent4">
                        <a:lumMod val="40000"/>
                        <a:lumOff val="60000"/>
                      </a:schemeClr>
                    </a:solidFill>
                  </a:tcPr>
                </a:tc>
                <a:tc>
                  <a:txBody>
                    <a:bodyPr/>
                    <a:lstStyle/>
                    <a:p>
                      <a:pPr algn="ctr"/>
                      <a:r>
                        <a:rPr lang="en-US" sz="1100" b="1" dirty="0" smtClean="0"/>
                        <a:t>13</a:t>
                      </a:r>
                      <a:endParaRPr lang="en-US" sz="1100" b="1" dirty="0"/>
                    </a:p>
                  </a:txBody>
                  <a:tcPr anchor="ctr">
                    <a:solidFill>
                      <a:schemeClr val="accent4">
                        <a:lumMod val="40000"/>
                        <a:lumOff val="60000"/>
                      </a:schemeClr>
                    </a:solidFill>
                  </a:tcPr>
                </a:tc>
              </a:tr>
              <a:tr h="0">
                <a:tc>
                  <a:txBody>
                    <a:bodyPr/>
                    <a:lstStyle/>
                    <a:p>
                      <a:pPr algn="l"/>
                      <a:endParaRPr lang="en-US" sz="300" dirty="0"/>
                    </a:p>
                  </a:txBody>
                  <a:tcPr anchor="ctr">
                    <a:solidFill>
                      <a:schemeClr val="bg1">
                        <a:lumMod val="50000"/>
                      </a:schemeClr>
                    </a:solidFill>
                  </a:tcPr>
                </a:tc>
                <a:tc>
                  <a:txBody>
                    <a:bodyPr/>
                    <a:lstStyle/>
                    <a:p>
                      <a:endParaRPr lang="en-US"/>
                    </a:p>
                  </a:txBody>
                  <a:tcPr anchor="ctr">
                    <a:solidFill>
                      <a:schemeClr val="bg1">
                        <a:lumMod val="50000"/>
                      </a:schemeClr>
                    </a:solidFill>
                  </a:tcPr>
                </a:tc>
              </a:tr>
              <a:tr h="0">
                <a:tc>
                  <a:txBody>
                    <a:bodyPr/>
                    <a:lstStyle/>
                    <a:p>
                      <a:pPr algn="l"/>
                      <a:r>
                        <a:rPr lang="en-US" sz="1200" b="1" dirty="0" smtClean="0"/>
                        <a:t>WRITE</a:t>
                      </a:r>
                      <a:r>
                        <a:rPr lang="en-US" sz="1200" b="1" baseline="0" dirty="0" smtClean="0"/>
                        <a:t> TO REVISE LESSONS</a:t>
                      </a:r>
                      <a:endParaRPr lang="en-US" sz="1200" b="1" dirty="0"/>
                    </a:p>
                  </a:txBody>
                  <a:tcPr anchor="ctr">
                    <a:solidFill>
                      <a:schemeClr val="accent6">
                        <a:lumMod val="40000"/>
                        <a:lumOff val="60000"/>
                      </a:schemeClr>
                    </a:solidFill>
                  </a:tcPr>
                </a:tc>
                <a:tc>
                  <a:txBody>
                    <a:bodyPr/>
                    <a:lstStyle/>
                    <a:p>
                      <a:endParaRPr lang="en-US"/>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3 - T – Part 1:  Identifying the Topic , (What is a draft) K – 6 Generic Lesson</a:t>
                      </a:r>
                    </a:p>
                  </a:txBody>
                  <a:tcPr anchor="ctr">
                    <a:solidFill>
                      <a:schemeClr val="accent6">
                        <a:lumMod val="20000"/>
                        <a:lumOff val="80000"/>
                      </a:schemeClr>
                    </a:solidFill>
                  </a:tcPr>
                </a:tc>
                <a:tc>
                  <a:txBody>
                    <a:bodyPr/>
                    <a:lstStyle/>
                    <a:p>
                      <a:pPr algn="ctr"/>
                      <a:r>
                        <a:rPr lang="en-US" sz="1100" b="1" dirty="0" smtClean="0"/>
                        <a:t>14</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(What is a draft)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1100" b="1" dirty="0" smtClean="0"/>
                        <a:t>15</a:t>
                      </a:r>
                      <a:endParaRPr lang="en-US" sz="1100" b="1" dirty="0"/>
                    </a:p>
                  </a:txBody>
                  <a:tcPr anchor="ctr">
                    <a:solidFill>
                      <a:schemeClr val="accent6">
                        <a:lumMod val="40000"/>
                        <a:lumOff val="60000"/>
                      </a:schemeClr>
                    </a:solidFill>
                  </a:tcPr>
                </a:tc>
              </a:tr>
              <a:tr h="0">
                <a:tc>
                  <a:txBody>
                    <a:bodyPr/>
                    <a:lstStyle/>
                    <a:p>
                      <a:pPr algn="l"/>
                      <a:r>
                        <a:rPr lang="en-US" sz="1100" dirty="0" smtClean="0"/>
                        <a:t>Lesson 3 – T – Part 2:</a:t>
                      </a:r>
                      <a:r>
                        <a:rPr lang="en-US" sz="1100" baseline="0" dirty="0" smtClean="0"/>
                        <a:t> </a:t>
                      </a:r>
                      <a:r>
                        <a:rPr lang="en-US" sz="1100" dirty="0" smtClean="0"/>
                        <a:t>Revising a Pre-Selected Topic Sentence K – 6 Generic Lesson</a:t>
                      </a:r>
                      <a:endParaRPr lang="en-US" sz="1100" dirty="0"/>
                    </a:p>
                  </a:txBody>
                  <a:tcPr anchor="ctr">
                    <a:solidFill>
                      <a:schemeClr val="accent6">
                        <a:lumMod val="20000"/>
                        <a:lumOff val="80000"/>
                      </a:schemeClr>
                    </a:solidFill>
                  </a:tcPr>
                </a:tc>
                <a:tc>
                  <a:txBody>
                    <a:bodyPr/>
                    <a:lstStyle/>
                    <a:p>
                      <a:pPr algn="ctr"/>
                      <a:r>
                        <a:rPr lang="en-US" sz="1100" b="1" dirty="0" smtClean="0"/>
                        <a:t>16</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Revising a Pre-Selected Topic Sentence</a:t>
                      </a:r>
                    </a:p>
                  </a:txBody>
                  <a:tcPr anchor="ctr">
                    <a:solidFill>
                      <a:schemeClr val="accent6">
                        <a:lumMod val="40000"/>
                        <a:lumOff val="60000"/>
                      </a:schemeClr>
                    </a:solidFill>
                  </a:tcPr>
                </a:tc>
                <a:tc>
                  <a:txBody>
                    <a:bodyPr/>
                    <a:lstStyle/>
                    <a:p>
                      <a:pPr algn="ctr"/>
                      <a:r>
                        <a:rPr lang="en-US" sz="1100" b="1" dirty="0" smtClean="0"/>
                        <a:t>17</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4 – B Revising Pre-Selected Background Knowledge  Sentences K – 6 Generic Lesson</a:t>
                      </a:r>
                    </a:p>
                  </a:txBody>
                  <a:tcPr anchor="ctr">
                    <a:solidFill>
                      <a:schemeClr val="accent6">
                        <a:lumMod val="20000"/>
                        <a:lumOff val="80000"/>
                      </a:schemeClr>
                    </a:solidFill>
                  </a:tcPr>
                </a:tc>
                <a:tc>
                  <a:txBody>
                    <a:bodyPr/>
                    <a:lstStyle/>
                    <a:p>
                      <a:pPr algn="ctr"/>
                      <a:r>
                        <a:rPr lang="en-US" sz="1100" b="1" dirty="0" smtClean="0"/>
                        <a:t>18-19</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6">
                        <a:lumMod val="40000"/>
                        <a:lumOff val="60000"/>
                      </a:schemeClr>
                    </a:solidFill>
                  </a:tcPr>
                </a:tc>
                <a:tc>
                  <a:txBody>
                    <a:bodyPr/>
                    <a:lstStyle/>
                    <a:p>
                      <a:pPr algn="ctr"/>
                      <a:r>
                        <a:rPr lang="en-US" sz="1100" b="1" dirty="0" smtClean="0"/>
                        <a:t>20</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Revising Pre-Selected Background Knowledge Sentences</a:t>
                      </a:r>
                    </a:p>
                  </a:txBody>
                  <a:tcPr anchor="ctr">
                    <a:solidFill>
                      <a:schemeClr val="accent6">
                        <a:lumMod val="40000"/>
                        <a:lumOff val="60000"/>
                      </a:schemeClr>
                    </a:solidFill>
                  </a:tcPr>
                </a:tc>
                <a:tc>
                  <a:txBody>
                    <a:bodyPr/>
                    <a:lstStyle/>
                    <a:p>
                      <a:pPr algn="ctr"/>
                      <a:r>
                        <a:rPr lang="en-US" sz="1100" b="1" dirty="0" smtClean="0"/>
                        <a:t>21</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5 – B Revising a Pre-Selected Hook Sentence K – 6 Generic Lesson</a:t>
                      </a:r>
                    </a:p>
                  </a:txBody>
                  <a:tcPr anchor="ctr">
                    <a:solidFill>
                      <a:schemeClr val="accent6">
                        <a:lumMod val="20000"/>
                        <a:lumOff val="80000"/>
                      </a:schemeClr>
                    </a:solidFill>
                  </a:tcPr>
                </a:tc>
                <a:tc>
                  <a:txBody>
                    <a:bodyPr/>
                    <a:lstStyle/>
                    <a:p>
                      <a:pPr algn="ctr"/>
                      <a:r>
                        <a:rPr lang="en-US" sz="1100" b="1" dirty="0" smtClean="0"/>
                        <a:t>22</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Revising a Pre-Selected Hook Sentence</a:t>
                      </a:r>
                    </a:p>
                  </a:txBody>
                  <a:tcPr anchor="ctr">
                    <a:solidFill>
                      <a:schemeClr val="accent6">
                        <a:lumMod val="40000"/>
                        <a:lumOff val="60000"/>
                      </a:schemeClr>
                    </a:solidFill>
                  </a:tcPr>
                </a:tc>
                <a:tc>
                  <a:txBody>
                    <a:bodyPr/>
                    <a:lstStyle/>
                    <a:p>
                      <a:pPr algn="ctr"/>
                      <a:r>
                        <a:rPr lang="en-US" sz="1100" b="1" dirty="0" smtClean="0"/>
                        <a:t>23</a:t>
                      </a:r>
                      <a:endParaRPr lang="en-US" sz="1100" b="1" dirty="0"/>
                    </a:p>
                  </a:txBody>
                  <a:tcPr anchor="ctr">
                    <a:solidFill>
                      <a:schemeClr val="accent6">
                        <a:lumMod val="40000"/>
                        <a:lumOff val="60000"/>
                      </a:schemeClr>
                    </a:solidFill>
                  </a:tcPr>
                </a:tc>
              </a:tr>
              <a:tr h="0">
                <a:tc gridSpan="2">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50000"/>
                      </a:schemeClr>
                    </a:solidFill>
                  </a:tcPr>
                </a:tc>
                <a:tc hMerge="1">
                  <a:txBody>
                    <a:bodyPr/>
                    <a:lstStyle/>
                    <a:p>
                      <a:endParaRPr lang="en-US"/>
                    </a:p>
                  </a:txBody>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WRITE a BRIEF TEXT LESSONS</a:t>
                      </a:r>
                    </a:p>
                  </a:txBody>
                  <a:tcPr anchor="ctr">
                    <a:solidFill>
                      <a:schemeClr val="accent2">
                        <a:lumMod val="40000"/>
                        <a:lumOff val="60000"/>
                      </a:schemeClr>
                    </a:solidFill>
                  </a:tcPr>
                </a:tc>
                <a:tc>
                  <a:txBody>
                    <a:bodyPr/>
                    <a:lstStyle/>
                    <a:p>
                      <a:endParaRPr lang="en-US"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6 - T – Part 1:  Identifying the Topic in a Text With no Introduction K – 6 Generic Lesson</a:t>
                      </a:r>
                    </a:p>
                  </a:txBody>
                  <a:tcPr anchor="ctr">
                    <a:solidFill>
                      <a:schemeClr val="accent2">
                        <a:lumMod val="20000"/>
                        <a:lumOff val="80000"/>
                      </a:schemeClr>
                    </a:solidFill>
                  </a:tcPr>
                </a:tc>
                <a:tc>
                  <a:txBody>
                    <a:bodyPr/>
                    <a:lstStyle/>
                    <a:p>
                      <a:pPr algn="ctr"/>
                      <a:r>
                        <a:rPr lang="en-US" sz="1200" b="1" dirty="0" smtClean="0"/>
                        <a:t>24</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in a Text With no Introduction</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2">
                        <a:lumMod val="40000"/>
                        <a:lumOff val="60000"/>
                      </a:schemeClr>
                    </a:solidFill>
                  </a:tcPr>
                </a:tc>
                <a:tc>
                  <a:txBody>
                    <a:bodyPr/>
                    <a:lstStyle/>
                    <a:p>
                      <a:pPr algn="ctr"/>
                      <a:r>
                        <a:rPr lang="en-US" sz="1200" b="1" dirty="0" smtClean="0"/>
                        <a:t>25</a:t>
                      </a:r>
                      <a:endParaRPr lang="en-US" sz="1200" b="1" dirty="0"/>
                    </a:p>
                  </a:txBody>
                  <a:tcPr anchor="ctr">
                    <a:solidFill>
                      <a:schemeClr val="accent2">
                        <a:lumMod val="40000"/>
                        <a:lumOff val="60000"/>
                      </a:schemeClr>
                    </a:solidFill>
                  </a:tcPr>
                </a:tc>
              </a:tr>
              <a:tr h="0">
                <a:tc>
                  <a:txBody>
                    <a:bodyPr/>
                    <a:lstStyle/>
                    <a:p>
                      <a:pPr algn="l"/>
                      <a:r>
                        <a:rPr lang="en-US" sz="1100" dirty="0" smtClean="0"/>
                        <a:t>Lesson </a:t>
                      </a:r>
                      <a:r>
                        <a:rPr lang="en-US" sz="1100" baseline="0" dirty="0" smtClean="0"/>
                        <a:t> 6 </a:t>
                      </a:r>
                      <a:r>
                        <a:rPr lang="en-US" sz="1100" dirty="0" smtClean="0"/>
                        <a:t>– T – Part 2:</a:t>
                      </a:r>
                      <a:r>
                        <a:rPr lang="en-US" sz="1100" baseline="0" dirty="0" smtClean="0"/>
                        <a:t> Writing a Topic Sentence for a Text With no Introduction K-6 Generic Lesson</a:t>
                      </a:r>
                      <a:endParaRPr lang="en-US" sz="1100" dirty="0" smtClean="0"/>
                    </a:p>
                  </a:txBody>
                  <a:tcPr anchor="ctr">
                    <a:solidFill>
                      <a:schemeClr val="accent2">
                        <a:lumMod val="20000"/>
                        <a:lumOff val="80000"/>
                      </a:schemeClr>
                    </a:solidFill>
                  </a:tcPr>
                </a:tc>
                <a:tc>
                  <a:txBody>
                    <a:bodyPr/>
                    <a:lstStyle/>
                    <a:p>
                      <a:pPr algn="ctr"/>
                      <a:r>
                        <a:rPr lang="en-US" sz="1200" b="1" dirty="0" smtClean="0"/>
                        <a:t>26-27</a:t>
                      </a:r>
                      <a:endParaRPr lang="en-US" sz="1200" b="1" dirty="0"/>
                    </a:p>
                  </a:txBody>
                  <a:tcPr anchor="ctr">
                    <a:solidFill>
                      <a:schemeClr val="accent2">
                        <a:lumMod val="20000"/>
                        <a:lumOff val="80000"/>
                      </a:schemeClr>
                    </a:solidFill>
                  </a:tcPr>
                </a:tc>
              </a:tr>
              <a:tr h="0">
                <a:tc>
                  <a:txBody>
                    <a:bodyPr/>
                    <a:lstStyle/>
                    <a:p>
                      <a:pPr algn="l"/>
                      <a:r>
                        <a:rPr lang="en-US" sz="1100" dirty="0" smtClean="0"/>
                        <a:t>Blank Notes Page</a:t>
                      </a:r>
                    </a:p>
                  </a:txBody>
                  <a:tcPr anchor="ctr">
                    <a:solidFill>
                      <a:schemeClr val="accent2">
                        <a:lumMod val="40000"/>
                        <a:lumOff val="60000"/>
                      </a:schemeClr>
                    </a:solidFill>
                  </a:tcPr>
                </a:tc>
                <a:tc>
                  <a:txBody>
                    <a:bodyPr/>
                    <a:lstStyle/>
                    <a:p>
                      <a:pPr algn="ctr"/>
                      <a:r>
                        <a:rPr lang="en-US" sz="1200" b="1" dirty="0" smtClean="0"/>
                        <a:t>28</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Writing a Topic Sentence for a Text With no Introduction</a:t>
                      </a:r>
                    </a:p>
                  </a:txBody>
                  <a:tcPr anchor="ctr">
                    <a:solidFill>
                      <a:schemeClr val="accent2">
                        <a:lumMod val="20000"/>
                        <a:lumOff val="80000"/>
                      </a:schemeClr>
                    </a:solidFill>
                  </a:tcPr>
                </a:tc>
                <a:tc>
                  <a:txBody>
                    <a:bodyPr/>
                    <a:lstStyle/>
                    <a:p>
                      <a:pPr algn="ctr"/>
                      <a:r>
                        <a:rPr lang="en-US" sz="1200" b="1" dirty="0" smtClean="0"/>
                        <a:t>29-30</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31</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7– B  Writing Background Knowledge Sentences  for a Text With no Introduction K – 6 Generic</a:t>
                      </a:r>
                    </a:p>
                  </a:txBody>
                  <a:tcPr anchor="ctr">
                    <a:solidFill>
                      <a:schemeClr val="accent2">
                        <a:lumMod val="20000"/>
                        <a:lumOff val="80000"/>
                      </a:schemeClr>
                    </a:solidFill>
                  </a:tcPr>
                </a:tc>
                <a:tc>
                  <a:txBody>
                    <a:bodyPr/>
                    <a:lstStyle/>
                    <a:p>
                      <a:pPr algn="ctr"/>
                      <a:r>
                        <a:rPr lang="en-US" sz="1200" b="1" dirty="0" smtClean="0"/>
                        <a:t>32-33</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34</a:t>
                      </a:r>
                      <a:endParaRPr lang="en-US" sz="1200" b="1" dirty="0"/>
                    </a:p>
                  </a:txBody>
                  <a:tcPr anchor="ctr">
                    <a:solidFill>
                      <a:schemeClr val="accent2">
                        <a:lumMod val="40000"/>
                        <a:lumOff val="6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Writing Background Knowledge Sentences for a Text With no Introduction</a:t>
                      </a:r>
                    </a:p>
                  </a:txBody>
                  <a:tcPr anchor="ctr">
                    <a:solidFill>
                      <a:schemeClr val="accent2">
                        <a:lumMod val="20000"/>
                        <a:lumOff val="80000"/>
                      </a:schemeClr>
                    </a:solidFill>
                  </a:tcPr>
                </a:tc>
                <a:tc>
                  <a:txBody>
                    <a:bodyPr/>
                    <a:lstStyle/>
                    <a:p>
                      <a:pPr algn="ctr"/>
                      <a:r>
                        <a:rPr lang="en-US" sz="1200" b="1" dirty="0" smtClean="0"/>
                        <a:t>35-36</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37</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8 – B  Writing a Hook Sentence for a Text With no Introduction K – 6 Generic Lessons</a:t>
                      </a:r>
                    </a:p>
                  </a:txBody>
                  <a:tcPr anchor="ctr">
                    <a:solidFill>
                      <a:schemeClr val="accent2">
                        <a:lumMod val="20000"/>
                        <a:lumOff val="80000"/>
                      </a:schemeClr>
                    </a:solidFill>
                  </a:tcPr>
                </a:tc>
                <a:tc>
                  <a:txBody>
                    <a:bodyPr/>
                    <a:lstStyle/>
                    <a:p>
                      <a:pPr algn="ctr"/>
                      <a:r>
                        <a:rPr lang="en-US" sz="1200" b="1" dirty="0" smtClean="0"/>
                        <a:t>38</a:t>
                      </a:r>
                      <a:endParaRPr lang="en-US" sz="1200" b="1" dirty="0"/>
                    </a:p>
                  </a:txBody>
                  <a:tcPr anchor="ctr">
                    <a:solidFill>
                      <a:schemeClr val="accent2">
                        <a:lumMod val="20000"/>
                        <a:lumOff val="8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1  Suggestions for Writing a Hook Sentence for a Text With no Introduction</a:t>
                      </a:r>
                    </a:p>
                  </a:txBody>
                  <a:tcPr anchor="ctr">
                    <a:solidFill>
                      <a:schemeClr val="accent2">
                        <a:lumMod val="40000"/>
                        <a:lumOff val="60000"/>
                      </a:schemeClr>
                    </a:solidFill>
                  </a:tcPr>
                </a:tc>
                <a:tc>
                  <a:txBody>
                    <a:bodyPr/>
                    <a:lstStyle/>
                    <a:p>
                      <a:pPr algn="ctr"/>
                      <a:r>
                        <a:rPr lang="en-US" sz="1200" b="1" dirty="0" smtClean="0"/>
                        <a:t>39-40</a:t>
                      </a:r>
                      <a:endParaRPr lang="en-US" sz="1200" b="1" dirty="0"/>
                    </a:p>
                  </a:txBody>
                  <a:tcPr anchor="ct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a:xfrm>
            <a:off x="6023610" y="9522883"/>
            <a:ext cx="1748790" cy="535517"/>
          </a:xfrm>
        </p:spPr>
        <p:txBody>
          <a:bodyPr/>
          <a:lstStyle/>
          <a:p>
            <a:fld id="{CBAC3556-5FAF-4CEF-BDF2-3BC833A9967C}" type="slidenum">
              <a:rPr lang="en-US" smtClean="0"/>
              <a:t>7</a:t>
            </a:fld>
            <a:endParaRPr lang="en-US" dirty="0"/>
          </a:p>
        </p:txBody>
      </p:sp>
      <p:sp>
        <p:nvSpPr>
          <p:cNvPr id="4" name="Date Placeholder 3"/>
          <p:cNvSpPr>
            <a:spLocks noGrp="1"/>
          </p:cNvSpPr>
          <p:nvPr>
            <p:ph type="dt" sz="half" idx="10"/>
          </p:nvPr>
        </p:nvSpPr>
        <p:spPr>
          <a:xfrm>
            <a:off x="242888" y="9466116"/>
            <a:ext cx="1748790" cy="535517"/>
          </a:xfrm>
        </p:spPr>
        <p:txBody>
          <a:bodyPr/>
          <a:lstStyle/>
          <a:p>
            <a:r>
              <a:rPr lang="en-US" smtClean="0"/>
              <a:t>10-3-16</a:t>
            </a:r>
            <a:endParaRPr lang="en-US" dirty="0"/>
          </a:p>
        </p:txBody>
      </p:sp>
    </p:spTree>
    <p:extLst>
      <p:ext uri="{BB962C8B-B14F-4D97-AF65-F5344CB8AC3E}">
        <p14:creationId xmlns:p14="http://schemas.microsoft.com/office/powerpoint/2010/main" val="38819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26670"/>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4" y="0"/>
            <a:ext cx="1669347" cy="1531030"/>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647834181"/>
              </p:ext>
            </p:extLst>
          </p:nvPr>
        </p:nvGraphicFramePr>
        <p:xfrm>
          <a:off x="129276" y="1095836"/>
          <a:ext cx="7556765" cy="8873464"/>
        </p:xfrm>
        <a:graphic>
          <a:graphicData uri="http://schemas.openxmlformats.org/drawingml/2006/table">
            <a:tbl>
              <a:tblPr firstRow="1" bandRow="1">
                <a:noFill/>
              </a:tblPr>
              <a:tblGrid>
                <a:gridCol w="311269"/>
                <a:gridCol w="2591598"/>
                <a:gridCol w="304941"/>
                <a:gridCol w="161965"/>
                <a:gridCol w="2077460"/>
                <a:gridCol w="1011629"/>
                <a:gridCol w="161048"/>
                <a:gridCol w="936855"/>
              </a:tblGrid>
              <a:tr h="532650">
                <a:tc rowSpan="2" gridSpan="3">
                  <a:txBody>
                    <a:bodyPr/>
                    <a:lstStyle/>
                    <a:p>
                      <a:pPr marL="0" marR="0" lvl="0" indent="0" algn="l" rtl="0">
                        <a:spcBef>
                          <a:spcPts val="0"/>
                        </a:spcBef>
                        <a:buSzPct val="25000"/>
                        <a:buNone/>
                      </a:pPr>
                      <a:r>
                        <a:rPr lang="en-US" sz="1300" b="1" i="1" u="none" strike="noStrike" cap="none" baseline="0" dirty="0" smtClean="0">
                          <a:solidFill>
                            <a:srgbClr val="C00000"/>
                          </a:solidFill>
                        </a:rPr>
                        <a:t>Note: White-Out the title of the TEXT!</a:t>
                      </a:r>
                    </a:p>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 readers identify the Topic of a text?</a:t>
                      </a:r>
                    </a:p>
                    <a:p>
                      <a:pPr marL="0" marR="0" lvl="0" indent="0" algn="l" rtl="0">
                        <a:spcBef>
                          <a:spcPts val="0"/>
                        </a:spcBef>
                        <a:buSzPct val="25000"/>
                        <a:buNone/>
                      </a:pPr>
                      <a:r>
                        <a:rPr lang="en-US" sz="1100" b="1" i="1" u="none" strike="noStrike" cap="none" baseline="0" dirty="0" smtClean="0"/>
                        <a:t>DOK-1: Show me words to identify the topic.</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5">
                  <a:txBody>
                    <a:bodyPr/>
                    <a:lstStyle/>
                    <a:p>
                      <a:pPr marL="463550" marR="0" lvl="0" indent="0" algn="l" rtl="0">
                        <a:spcBef>
                          <a:spcPts val="0"/>
                        </a:spcBef>
                        <a:buSzPct val="25000"/>
                        <a:buNone/>
                      </a:pPr>
                      <a:r>
                        <a:rPr lang="en-US" sz="1300" b="1" u="none" strike="noStrike" cap="none" baseline="0" dirty="0" smtClean="0"/>
                        <a:t>The Introduction</a:t>
                      </a:r>
                    </a:p>
                    <a:p>
                      <a:pPr marL="463550" marR="0" lvl="0" indent="0" algn="l" rtl="0">
                        <a:spcBef>
                          <a:spcPts val="0"/>
                        </a:spcBef>
                        <a:buSzPct val="25000"/>
                        <a:buNone/>
                      </a:pPr>
                      <a:r>
                        <a:rPr lang="en-US" sz="1700" b="1" u="none" strike="noStrike" cap="none" baseline="0" dirty="0" smtClean="0"/>
                        <a:t>Lesson 1:   </a:t>
                      </a:r>
                      <a:r>
                        <a:rPr lang="en-US" sz="1300" b="1" u="none" strike="noStrike" cap="none" baseline="0" dirty="0" smtClean="0"/>
                        <a:t>DOK-1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5">
                  <a:txBody>
                    <a:bodyPr/>
                    <a:lstStyle/>
                    <a:p>
                      <a:pPr marL="1144588" marR="0" lvl="0" indent="-681038" algn="l" rtl="0">
                        <a:spcBef>
                          <a:spcPts val="0"/>
                        </a:spcBef>
                        <a:buSzPct val="25000"/>
                        <a:buNone/>
                      </a:pPr>
                      <a:r>
                        <a:rPr lang="en-US" sz="1200" b="1" u="none" strike="noStrike" cap="none" baseline="0" dirty="0" smtClean="0">
                          <a:solidFill>
                            <a:srgbClr val="C00000"/>
                          </a:solidFill>
                        </a:rPr>
                        <a:t>T</a:t>
                      </a:r>
                      <a:r>
                        <a:rPr lang="en-US" sz="1200" b="1" u="none" strike="noStrike" cap="none" baseline="0" dirty="0" smtClean="0"/>
                        <a:t> is for </a:t>
                      </a:r>
                      <a:r>
                        <a:rPr lang="en-US" sz="1200" b="1" u="sng" strike="noStrike" cap="none" baseline="0" dirty="0" smtClean="0">
                          <a:solidFill>
                            <a:srgbClr val="C00000"/>
                          </a:solidFill>
                        </a:rPr>
                        <a:t>T</a:t>
                      </a:r>
                      <a:r>
                        <a:rPr lang="en-US" sz="1200" b="1" u="sng" strike="noStrike" cap="none" baseline="0" dirty="0" smtClean="0"/>
                        <a:t>OPIC</a:t>
                      </a:r>
                    </a:p>
                    <a:p>
                      <a:pPr marL="1144588" marR="0" lvl="0" indent="-1144588" algn="l" rtl="0">
                        <a:spcBef>
                          <a:spcPts val="0"/>
                        </a:spcBef>
                        <a:buSzPct val="25000"/>
                        <a:buNone/>
                      </a:pPr>
                      <a:r>
                        <a:rPr lang="en-US" sz="1200" b="1" u="none" strike="noStrike" cap="none" baseline="0" dirty="0" smtClean="0"/>
                        <a:t>             What is a </a:t>
                      </a:r>
                      <a:r>
                        <a:rPr lang="en-US" sz="1200" b="1" u="none" strike="noStrike" cap="none" baseline="0" dirty="0" smtClean="0">
                          <a:solidFill>
                            <a:srgbClr val="C00000"/>
                          </a:solidFill>
                        </a:rPr>
                        <a:t>T</a:t>
                      </a:r>
                      <a:r>
                        <a:rPr lang="en-US" sz="1200" b="1" u="none" strike="noStrike" cap="none" baseline="0" dirty="0" smtClean="0"/>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RI.1, W.2a</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a:t>
                      </a:r>
                      <a:r>
                        <a:rPr lang="en-US" sz="1100" u="none" strike="noStrike" cap="none" baseline="0" dirty="0"/>
                        <a:t>the </a:t>
                      </a:r>
                      <a:r>
                        <a:rPr lang="en-US" sz="1100" u="none" strike="noStrike" cap="none" baseline="0" dirty="0" smtClean="0"/>
                        <a:t>Topic </a:t>
                      </a:r>
                      <a:r>
                        <a:rPr lang="en-US" sz="1100" u="none" strike="noStrike" cap="none" baseline="0" dirty="0"/>
                        <a:t>of a paragraph or a text.  </a:t>
                      </a:r>
                    </a:p>
                    <a:p>
                      <a:pPr marL="168275" marR="0" lvl="0" indent="58738" algn="l" rtl="0">
                        <a:spcBef>
                          <a:spcPts val="0"/>
                        </a:spcBef>
                        <a:buClr>
                          <a:schemeClr val="dk1"/>
                        </a:buClr>
                        <a:buSzPct val="100000"/>
                        <a:buFont typeface="Arial"/>
                        <a:buChar char="•"/>
                      </a:pPr>
                      <a:r>
                        <a:rPr lang="en-US" sz="1100" u="none" strike="noStrike" cap="none" baseline="0" dirty="0"/>
                        <a:t>I can explain how </a:t>
                      </a:r>
                      <a:r>
                        <a:rPr lang="en-US" sz="1100" u="none" strike="noStrike" cap="none" baseline="0" dirty="0" smtClean="0"/>
                        <a:t>I identified the Topic of a paragraph or text.</a:t>
                      </a:r>
                      <a:endParaRPr lang="en-US" sz="1100" u="none" strike="noStrike" cap="none" baseline="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r>
              <a:tr h="28825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r>
                        <a:rPr lang="en-US" sz="1100" b="1" dirty="0" smtClean="0"/>
                        <a:t>Know</a:t>
                      </a:r>
                      <a:r>
                        <a:rPr lang="en-US" sz="1100" b="1" baseline="0" dirty="0" smtClean="0"/>
                        <a:t> and New </a:t>
                      </a:r>
                      <a:r>
                        <a:rPr lang="en-US" sz="1100" b="0" i="1" baseline="0" dirty="0" smtClean="0"/>
                        <a:t>Examples</a:t>
                      </a:r>
                      <a:endParaRPr lang="en-US" sz="1100" b="0" i="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Introduction</a:t>
                      </a:r>
                      <a:r>
                        <a:rPr lang="en-US" sz="1200" b="1" u="sng" baseline="0" dirty="0" smtClean="0"/>
                        <a:t> - </a:t>
                      </a:r>
                      <a:r>
                        <a:rPr lang="en-US" sz="1200" b="1" u="sng" dirty="0" smtClean="0"/>
                        <a:t>Before</a:t>
                      </a:r>
                      <a:r>
                        <a:rPr lang="en-US" sz="1200" b="1" u="sng" baseline="0" dirty="0" smtClean="0"/>
                        <a:t> Read 1-2</a:t>
                      </a:r>
                      <a:r>
                        <a:rPr lang="en-US" sz="1200" b="1" u="none" baseline="0" dirty="0" smtClean="0"/>
                        <a:t>:  </a:t>
                      </a:r>
                      <a:r>
                        <a:rPr lang="en-US" sz="1100" b="1" u="none" baseline="0" dirty="0" smtClean="0"/>
                        <a:t>Establish Background Knowledge </a:t>
                      </a:r>
                      <a:endParaRPr lang="en-US" sz="1100" b="1" u="none" dirty="0"/>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dirty="0" smtClean="0"/>
                        <a:t>:  “</a:t>
                      </a:r>
                      <a:r>
                        <a:rPr lang="en-US" sz="1100" u="none" strike="noStrike" cap="none" baseline="0" dirty="0" smtClean="0"/>
                        <a:t>What </a:t>
                      </a:r>
                      <a:r>
                        <a:rPr lang="en-US" sz="1100" u="none" strike="noStrike" cap="none" baseline="0" dirty="0"/>
                        <a:t>do you already know about </a:t>
                      </a:r>
                      <a:r>
                        <a:rPr lang="en-US" sz="1100" u="sng" strike="noStrike" cap="none" baseline="0" dirty="0" smtClean="0"/>
                        <a:t>________</a:t>
                      </a:r>
                      <a:r>
                        <a:rPr lang="en-US" sz="1100" u="none" strike="noStrike" cap="none" baseline="0" dirty="0" smtClean="0"/>
                        <a:t>(the subject/theme)?</a:t>
                      </a:r>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u="none" strike="noStrike" cap="none" baseline="0" dirty="0" smtClean="0">
                          <a:solidFill>
                            <a:srgbClr val="C00000"/>
                          </a:solidFill>
                        </a:rPr>
                        <a:t>Activity</a:t>
                      </a:r>
                      <a:r>
                        <a:rPr lang="en-US" sz="1100" u="none" strike="noStrike" cap="none" baseline="0" dirty="0" smtClean="0"/>
                        <a:t>: List ideas on chart under the </a:t>
                      </a:r>
                      <a:r>
                        <a:rPr lang="en-US" sz="1400" b="1" u="sng" strike="noStrike" cap="none" baseline="0" dirty="0"/>
                        <a:t>K</a:t>
                      </a:r>
                      <a:r>
                        <a:rPr lang="en-US" sz="1100" u="none" strike="noStrike" cap="none" baseline="0" dirty="0"/>
                        <a:t> of the  </a:t>
                      </a:r>
                      <a:r>
                        <a:rPr lang="en-US" sz="1100" b="1" i="1" u="none" strike="noStrike" cap="none" baseline="0" dirty="0"/>
                        <a:t>What I </a:t>
                      </a:r>
                      <a:r>
                        <a:rPr lang="en-US" sz="1100" b="1" i="1" u="none" strike="noStrike" cap="none" baseline="0" dirty="0" smtClean="0"/>
                        <a:t>Know </a:t>
                      </a:r>
                      <a:r>
                        <a:rPr lang="en-US" sz="1100" u="none" strike="noStrike" cap="none" baseline="0" dirty="0"/>
                        <a:t>and </a:t>
                      </a:r>
                      <a:r>
                        <a:rPr lang="en-US" sz="1100" b="1" i="1" u="none" strike="noStrike" cap="none" baseline="0" dirty="0"/>
                        <a:t>What is New </a:t>
                      </a:r>
                      <a:r>
                        <a:rPr lang="en-US" sz="1100" dirty="0" smtClean="0"/>
                        <a:t>two </a:t>
                      </a:r>
                      <a:r>
                        <a:rPr lang="en-US" sz="1100" dirty="0"/>
                        <a:t>column </a:t>
                      </a:r>
                      <a:r>
                        <a:rPr lang="en-US" sz="1100" u="none" strike="noStrike" cap="none" baseline="0" dirty="0"/>
                        <a:t>chart</a:t>
                      </a:r>
                      <a:r>
                        <a:rPr lang="en-US" sz="1100" u="none" strike="noStrike" cap="none" baseline="0" dirty="0" smtClean="0"/>
                        <a:t>.</a:t>
                      </a:r>
                      <a:endParaRPr lang="en-US" sz="1100" u="none" strike="noStrike" cap="none" baseline="0" dirty="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615937">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p>
                      <a:pPr marL="115888" indent="-115888" algn="l">
                        <a:buFont typeface="Arial" panose="020B0604020202020204" pitchFamily="34" charset="0"/>
                        <a:buChar char="•"/>
                      </a:pPr>
                      <a:r>
                        <a:rPr lang="en-US" sz="1000" b="0" u="none" dirty="0" smtClean="0"/>
                        <a:t>rocks</a:t>
                      </a:r>
                    </a:p>
                    <a:p>
                      <a:pPr marL="115888" indent="-115888" algn="l">
                        <a:buFont typeface="Arial" panose="020B0604020202020204" pitchFamily="34" charset="0"/>
                        <a:buChar char="•"/>
                      </a:pPr>
                      <a:r>
                        <a:rPr lang="en-US" sz="1000" b="0" u="none" dirty="0" smtClean="0"/>
                        <a:t>lands on things</a:t>
                      </a:r>
                    </a:p>
                    <a:p>
                      <a:pPr marL="115888" indent="-115888" algn="l">
                        <a:buFont typeface="Arial" panose="020B0604020202020204" pitchFamily="34" charset="0"/>
                        <a:buChar char="•"/>
                      </a:pPr>
                      <a:r>
                        <a:rPr lang="en-US" sz="1000" b="0" u="none" dirty="0" smtClean="0"/>
                        <a:t>dangerous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grid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p>
                      <a:pPr marL="115888" indent="-115888" algn="l">
                        <a:buFont typeface="Arial" panose="020B0604020202020204" pitchFamily="34" charset="0"/>
                        <a:buChar char="•"/>
                      </a:pPr>
                      <a:r>
                        <a:rPr lang="en-US" sz="1000" b="0" u="none" baseline="0" dirty="0" smtClean="0"/>
                        <a:t>blocks rivers</a:t>
                      </a:r>
                    </a:p>
                    <a:p>
                      <a:pPr marL="115888" indent="-115888" algn="l">
                        <a:buFont typeface="Arial" panose="020B0604020202020204" pitchFamily="34" charset="0"/>
                        <a:buChar char="•"/>
                      </a:pPr>
                      <a:r>
                        <a:rPr lang="en-US" sz="1000" b="0" u="none" baseline="0" dirty="0" smtClean="0"/>
                        <a:t>cover homes</a:t>
                      </a:r>
                    </a:p>
                    <a:p>
                      <a:pPr marL="115888" indent="-115888" algn="l">
                        <a:buFont typeface="Arial" panose="020B0604020202020204" pitchFamily="34" charset="0"/>
                        <a:buChar char="•"/>
                      </a:pPr>
                      <a:r>
                        <a:rPr lang="en-US" sz="1000" b="0" u="none" baseline="0" dirty="0" smtClean="0"/>
                        <a:t>flooding</a:t>
                      </a:r>
                    </a:p>
                    <a:p>
                      <a:pPr marL="115888" indent="-115888" algn="l">
                        <a:buFont typeface="Arial" panose="020B0604020202020204" pitchFamily="34" charset="0"/>
                        <a:buChar char="•"/>
                      </a:pPr>
                      <a:r>
                        <a:rPr lang="en-US" sz="1000" b="0" u="none" baseline="0" dirty="0" smtClean="0"/>
                        <a:t>trees are swept away</a:t>
                      </a: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pPr algn="ct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04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p>
                      <a:pPr marL="171450" marR="0" lvl="0" indent="0" algn="l" rtl="0">
                        <a:lnSpc>
                          <a:spcPct val="100000"/>
                        </a:lnSpc>
                        <a:spcBef>
                          <a:spcPts val="0"/>
                        </a:spcBef>
                        <a:spcAft>
                          <a:spcPts val="0"/>
                        </a:spcAft>
                        <a:buClr>
                          <a:schemeClr val="dk1"/>
                        </a:buClr>
                        <a:buSzPct val="150000"/>
                        <a:buFont typeface="Arial" panose="020B0604020202020204" pitchFamily="34" charset="0"/>
                        <a:buNone/>
                      </a:pPr>
                      <a:endParaRPr lang="en-US" sz="11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n-US" sz="1200" b="1" u="sng" strike="noStrike" cap="none" baseline="0" dirty="0" smtClean="0"/>
                        <a:t>Read 1</a:t>
                      </a:r>
                      <a:r>
                        <a:rPr lang="en-US" sz="1100" b="1" u="none" strike="noStrike" cap="none" baseline="0" dirty="0" smtClean="0"/>
                        <a:t>: Set a Purpose for Reading – What is New? (choral read)</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u="none" strike="noStrike" cap="none" baseline="0" dirty="0" smtClean="0"/>
                        <a:t>     Read </a:t>
                      </a:r>
                      <a:r>
                        <a:rPr lang="en-US" sz="1100" u="none" strike="noStrike" cap="none" baseline="0" dirty="0"/>
                        <a:t>the tex</a:t>
                      </a:r>
                      <a:r>
                        <a:rPr lang="en-US" sz="1100" dirty="0"/>
                        <a:t>t chorally </a:t>
                      </a:r>
                      <a:r>
                        <a:rPr lang="en-US" sz="1100" dirty="0" smtClean="0"/>
                        <a:t>(without asking questions) to get the gist.</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t>     </a:t>
                      </a:r>
                      <a:r>
                        <a:rPr lang="en-US" sz="1100" b="1" i="1" dirty="0" smtClean="0">
                          <a:solidFill>
                            <a:srgbClr val="C00000"/>
                          </a:solidFill>
                        </a:rPr>
                        <a:t>QU</a:t>
                      </a:r>
                      <a:r>
                        <a:rPr lang="en-US" sz="1100" dirty="0" smtClean="0"/>
                        <a:t>:  </a:t>
                      </a:r>
                      <a:r>
                        <a:rPr lang="en-US" sz="1100" u="none" strike="noStrike" cap="none" baseline="0" dirty="0" smtClean="0"/>
                        <a:t>“</a:t>
                      </a:r>
                      <a:r>
                        <a:rPr lang="en-US" sz="1100" dirty="0" smtClean="0"/>
                        <a:t>W</a:t>
                      </a:r>
                      <a:r>
                        <a:rPr lang="en-US" sz="1100" u="none" strike="noStrike" cap="none" baseline="0" dirty="0" smtClean="0"/>
                        <a:t>hat </a:t>
                      </a:r>
                      <a:r>
                        <a:rPr lang="en-US" sz="1100" b="1" u="none" strike="noStrike" cap="none" baseline="0" dirty="0"/>
                        <a:t>new facts or ideas </a:t>
                      </a:r>
                      <a:r>
                        <a:rPr lang="en-US" sz="1100" u="none" strike="noStrike" cap="none" baseline="0" dirty="0"/>
                        <a:t>did you learn </a:t>
                      </a:r>
                      <a:r>
                        <a:rPr lang="en-US" sz="1100" u="none" strike="noStrike" cap="none" baseline="0" dirty="0" smtClean="0"/>
                        <a:t>________________?” </a:t>
                      </a:r>
                    </a:p>
                    <a:p>
                      <a:pPr marL="401638" marR="0" lvl="0" indent="-233363" algn="l" rtl="0">
                        <a:lnSpc>
                          <a:spcPct val="100000"/>
                        </a:lnSpc>
                        <a:spcBef>
                          <a:spcPts val="0"/>
                        </a:spcBef>
                        <a:spcAft>
                          <a:spcPts val="0"/>
                        </a:spcAft>
                        <a:buClr>
                          <a:schemeClr val="dk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lang="en-US" sz="1100" dirty="0" smtClean="0"/>
                        <a:t>List ideas on </a:t>
                      </a:r>
                      <a:r>
                        <a:rPr lang="en-US" sz="1100" dirty="0"/>
                        <a:t>chart under</a:t>
                      </a:r>
                      <a:r>
                        <a:rPr lang="en-US" sz="1100" b="0" i="0" u="none" strike="noStrike" cap="none" baseline="0" dirty="0">
                          <a:solidFill>
                            <a:srgbClr val="000000"/>
                          </a:solidFill>
                          <a:latin typeface="Calibri"/>
                          <a:ea typeface="Calibri"/>
                          <a:cs typeface="Calibri"/>
                          <a:sym typeface="Calibri"/>
                        </a:rPr>
                        <a:t> </a:t>
                      </a:r>
                      <a:r>
                        <a:rPr lang="en-US" sz="1100" b="0" i="0" u="none" strike="noStrike" cap="none" baseline="0" dirty="0" smtClean="0">
                          <a:solidFill>
                            <a:srgbClr val="000000"/>
                          </a:solidFill>
                          <a:latin typeface="Calibri"/>
                          <a:ea typeface="Calibri"/>
                          <a:cs typeface="Calibri"/>
                          <a:sym typeface="Calibri"/>
                        </a:rPr>
                        <a:t>the </a:t>
                      </a:r>
                      <a:r>
                        <a:rPr lang="en-US" sz="1400" b="1" i="0" u="sng" strike="noStrike" cap="none" baseline="0" dirty="0" smtClean="0">
                          <a:solidFill>
                            <a:srgbClr val="000000"/>
                          </a:solidFill>
                          <a:latin typeface="Calibri"/>
                          <a:ea typeface="Calibri"/>
                          <a:cs typeface="Calibri"/>
                          <a:sym typeface="Calibri"/>
                        </a:rPr>
                        <a:t>N</a:t>
                      </a:r>
                      <a:r>
                        <a:rPr lang="en-US" sz="1100" b="0" i="0" u="none" strike="noStrike" cap="none" baseline="0" dirty="0" smtClean="0">
                          <a:solidFill>
                            <a:srgbClr val="000000"/>
                          </a:solidFill>
                          <a:latin typeface="Calibri"/>
                          <a:ea typeface="Calibri"/>
                          <a:cs typeface="Calibri"/>
                          <a:sym typeface="Calibri"/>
                        </a:rPr>
                        <a:t> of </a:t>
                      </a:r>
                      <a:r>
                        <a:rPr lang="en-US" sz="1100" b="1" i="1" u="none" strike="noStrike" cap="none" baseline="0" dirty="0" smtClean="0">
                          <a:solidFill>
                            <a:srgbClr val="000000"/>
                          </a:solidFill>
                          <a:latin typeface="Calibri"/>
                          <a:ea typeface="Calibri"/>
                          <a:cs typeface="Calibri"/>
                          <a:sym typeface="Calibri"/>
                        </a:rPr>
                        <a:t>What </a:t>
                      </a:r>
                      <a:r>
                        <a:rPr lang="en-US" sz="1100" b="1" i="1" u="none" strike="noStrike" cap="none" baseline="0" dirty="0">
                          <a:solidFill>
                            <a:srgbClr val="000000"/>
                          </a:solidFill>
                          <a:latin typeface="Calibri"/>
                          <a:ea typeface="Calibri"/>
                          <a:cs typeface="Calibri"/>
                          <a:sym typeface="Calibri"/>
                        </a:rPr>
                        <a:t>is New </a:t>
                      </a:r>
                      <a:r>
                        <a:rPr lang="en-US" sz="1100" b="0" i="0" u="none" strike="noStrike" cap="none" baseline="0" dirty="0" smtClean="0">
                          <a:solidFill>
                            <a:srgbClr val="000000"/>
                          </a:solidFill>
                          <a:latin typeface="Calibri"/>
                          <a:ea typeface="Calibri"/>
                          <a:cs typeface="Calibri"/>
                          <a:sym typeface="Calibri"/>
                        </a:rPr>
                        <a:t> (</a:t>
                      </a:r>
                      <a:r>
                        <a:rPr lang="en-US" sz="1100" b="1" i="0" u="none" strike="noStrike" cap="none" baseline="0" dirty="0" smtClean="0">
                          <a:solidFill>
                            <a:srgbClr val="C00000"/>
                          </a:solidFill>
                          <a:latin typeface="Calibri"/>
                          <a:ea typeface="Calibri"/>
                          <a:cs typeface="Calibri"/>
                          <a:sym typeface="Calibri"/>
                        </a:rPr>
                        <a:t>save chart</a:t>
                      </a:r>
                      <a:r>
                        <a:rPr lang="en-US" sz="1100" b="0" i="0" u="none" strike="noStrike" cap="none" baseline="0" dirty="0" smtClean="0">
                          <a:solidFill>
                            <a:schemeClr val="tx1"/>
                          </a:solidFill>
                          <a:latin typeface="Calibri"/>
                          <a:ea typeface="Calibri"/>
                          <a:cs typeface="Calibri"/>
                          <a:sym typeface="Calibri"/>
                        </a:rPr>
                        <a:t>)</a:t>
                      </a:r>
                      <a:endParaRPr lang="en-US" sz="1100" b="0" dirty="0">
                        <a:solidFill>
                          <a:schemeClr val="tx1"/>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7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3</a:t>
                      </a:r>
                    </a:p>
                    <a:p>
                      <a:pPr marL="168275" marR="0" lvl="0" indent="0" algn="l" rtl="0">
                        <a:spcBef>
                          <a:spcPts val="0"/>
                        </a:spcBef>
                        <a:buSzPct val="150000"/>
                        <a:buFont typeface="Arial" panose="020B0604020202020204" pitchFamily="34" charset="0"/>
                        <a:buNone/>
                      </a:pPr>
                      <a:endParaRPr lang="en-US" sz="11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7">
                  <a:txBody>
                    <a:bodyPr/>
                    <a:lstStyle/>
                    <a:p>
                      <a:pPr marL="0" marR="0" lvl="0" indent="0" algn="l" rtl="0">
                        <a:spcBef>
                          <a:spcPts val="0"/>
                        </a:spcBef>
                        <a:buSzPct val="25000"/>
                        <a:buNone/>
                      </a:pPr>
                      <a:r>
                        <a:rPr lang="en-US" sz="1200" b="1" u="sng" dirty="0" smtClean="0"/>
                        <a:t>Read 2</a:t>
                      </a:r>
                      <a:r>
                        <a:rPr lang="en-US" sz="1100" b="1" u="none" dirty="0" smtClean="0"/>
                        <a:t>: Set a Purpose for Reading - Identify the Topic (teacher</a:t>
                      </a:r>
                      <a:r>
                        <a:rPr lang="en-US" sz="1100" b="1" u="none" baseline="0" dirty="0" smtClean="0"/>
                        <a:t> read)</a:t>
                      </a:r>
                      <a:endParaRPr lang="en-US" sz="1100" b="1" u="none" strike="noStrike" cap="none" baseline="0" dirty="0"/>
                    </a:p>
                    <a:p>
                      <a:pPr marL="401638" marR="0" lvl="0" indent="-233363" algn="l" rtl="0">
                        <a:spcBef>
                          <a:spcPts val="0"/>
                        </a:spcBef>
                        <a:buClr>
                          <a:schemeClr val="tx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dirty="0" smtClean="0">
                          <a:solidFill>
                            <a:schemeClr val="tx1"/>
                          </a:solidFill>
                        </a:rPr>
                        <a:t>T</a:t>
                      </a:r>
                      <a:r>
                        <a:rPr lang="en-US" sz="1100" dirty="0" smtClean="0"/>
                        <a:t>eacher </a:t>
                      </a:r>
                      <a:r>
                        <a:rPr lang="en-US" sz="1100" dirty="0"/>
                        <a:t>reads the text a</a:t>
                      </a:r>
                      <a:r>
                        <a:rPr lang="en-US" sz="1100" u="none" strike="noStrike" cap="none" baseline="0" dirty="0"/>
                        <a:t> second </a:t>
                      </a:r>
                      <a:r>
                        <a:rPr lang="en-US" sz="1100" dirty="0"/>
                        <a:t>time </a:t>
                      </a:r>
                      <a:r>
                        <a:rPr lang="en-US" sz="1100" dirty="0" smtClean="0"/>
                        <a:t>while students</a:t>
                      </a:r>
                      <a:r>
                        <a:rPr lang="en-US" sz="1100" u="none" strike="noStrike" cap="none" baseline="0" dirty="0" smtClean="0"/>
                        <a:t> </a:t>
                      </a:r>
                      <a:r>
                        <a:rPr lang="en-US" sz="1100" dirty="0" smtClean="0"/>
                        <a:t>circle </a:t>
                      </a:r>
                      <a:r>
                        <a:rPr lang="en-US" sz="1100" b="1" u="none" strike="noStrike" cap="none" baseline="0" dirty="0" smtClean="0"/>
                        <a:t>again and again </a:t>
                      </a:r>
                      <a:r>
                        <a:rPr lang="en-US" sz="1100" u="none" strike="noStrike" cap="none" baseline="0" dirty="0" smtClean="0"/>
                        <a:t>word </a:t>
                      </a:r>
                      <a:r>
                        <a:rPr lang="en-US" sz="1100" u="none" strike="noStrike" cap="none" baseline="0" dirty="0"/>
                        <a:t>clues </a:t>
                      </a:r>
                      <a:r>
                        <a:rPr lang="en-US" sz="1100" u="none" strike="noStrike" cap="none" baseline="0" dirty="0" smtClean="0"/>
                        <a:t>that tell who or what the </a:t>
                      </a:r>
                      <a:r>
                        <a:rPr lang="en-US" sz="1100" b="0" u="none" strike="noStrike" cap="none" baseline="0" dirty="0" smtClean="0"/>
                        <a:t>text is about (the </a:t>
                      </a:r>
                      <a:r>
                        <a:rPr lang="en-US" sz="1100" b="1" u="none" strike="noStrike" cap="none" baseline="0" dirty="0" smtClean="0"/>
                        <a:t>subject</a:t>
                      </a:r>
                      <a:r>
                        <a:rPr lang="en-US" sz="1100" b="0" u="none" strike="noStrike" cap="none" baseline="0" dirty="0" smtClean="0"/>
                        <a:t> of the text)</a:t>
                      </a:r>
                      <a:r>
                        <a:rPr lang="en-US" sz="1100" b="1" u="none" strike="noStrike" cap="none" baseline="0" dirty="0" smtClean="0">
                          <a:effectLst>
                            <a:outerShdw blurRad="38100" dist="38100" dir="2700000" algn="tl">
                              <a:srgbClr val="000000">
                                <a:alpha val="43137"/>
                              </a:srgbClr>
                            </a:outerShdw>
                          </a:effectLst>
                        </a:rPr>
                        <a:t>.</a:t>
                      </a:r>
                      <a:endParaRPr lang="en-US" sz="1100" b="1" u="none" dirty="0">
                        <a:effectLst>
                          <a:outerShdw blurRad="38100" dist="38100" dir="2700000" algn="tl">
                            <a:srgbClr val="000000">
                              <a:alpha val="43137"/>
                            </a:srgbClr>
                          </a:outerShdw>
                        </a:effectLst>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4</a:t>
                      </a:r>
                    </a:p>
                    <a:p>
                      <a:pPr marL="168275" marR="0" lvl="0" indent="0" algn="l" rtl="0">
                        <a:spcBef>
                          <a:spcPts val="0"/>
                        </a:spcBef>
                        <a:buClr>
                          <a:schemeClr val="tx1"/>
                        </a:buClr>
                        <a:buSzPct val="150000"/>
                        <a:buFont typeface="Arial" panose="020B0604020202020204" pitchFamily="34" charset="0"/>
                        <a:buNone/>
                      </a:pPr>
                      <a:endParaRPr lang="en-US" sz="1100" u="none" strike="noStrike" cap="none" baseline="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5" gridSpan="4">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lang="en-US" sz="1200" b="1" i="0" u="sng" dirty="0" smtClean="0">
                          <a:solidFill>
                            <a:schemeClr val="tx1"/>
                          </a:solidFill>
                        </a:rPr>
                        <a:t>After Reading - Revisit:  </a:t>
                      </a:r>
                      <a:r>
                        <a:rPr lang="en-US" sz="1100" b="1" i="0" u="sng" dirty="0" smtClean="0">
                          <a:solidFill>
                            <a:schemeClr val="tx1"/>
                          </a:solidFill>
                        </a:rPr>
                        <a:t>Tally the Topic</a:t>
                      </a:r>
                      <a:r>
                        <a:rPr lang="en-US" sz="1100" b="1" i="1" u="none" dirty="0" smtClean="0">
                          <a:solidFill>
                            <a:schemeClr val="tx1"/>
                          </a:solidFill>
                        </a:rPr>
                        <a:t> (again</a:t>
                      </a:r>
                      <a:r>
                        <a:rPr lang="en-US" sz="1100" b="1" i="1" u="none" baseline="0" dirty="0" smtClean="0">
                          <a:solidFill>
                            <a:schemeClr val="tx1"/>
                          </a:solidFill>
                        </a:rPr>
                        <a:t> </a:t>
                      </a:r>
                      <a:r>
                        <a:rPr lang="en-US" sz="1100" b="1" i="1" u="none" dirty="0" smtClean="0">
                          <a:solidFill>
                            <a:schemeClr val="tx1"/>
                          </a:solidFill>
                        </a:rPr>
                        <a:t>and again words)</a:t>
                      </a:r>
                    </a:p>
                    <a:p>
                      <a:pPr marL="457200" marR="0" lvl="0" indent="-298450" algn="l" rtl="0">
                        <a:spcBef>
                          <a:spcPts val="0"/>
                        </a:spcBef>
                        <a:buClr>
                          <a:schemeClr val="tx1">
                            <a:lumMod val="95000"/>
                            <a:lumOff val="5000"/>
                          </a:schemeClr>
                        </a:buClr>
                        <a:buSzPct val="150000"/>
                        <a:buFont typeface="Arial" panose="020B0604020202020204" pitchFamily="34" charset="0"/>
                        <a:buChar char="•"/>
                      </a:pPr>
                      <a:r>
                        <a:rPr lang="en-US" sz="1100" b="1" i="1" dirty="0" smtClean="0">
                          <a:solidFill>
                            <a:srgbClr val="C00000"/>
                          </a:solidFill>
                        </a:rPr>
                        <a:t>QU: </a:t>
                      </a:r>
                      <a:r>
                        <a:rPr lang="en-US" sz="1100" dirty="0" smtClean="0"/>
                        <a:t>“What words</a:t>
                      </a:r>
                      <a:r>
                        <a:rPr lang="en-US" sz="1100" baseline="0" dirty="0" smtClean="0"/>
                        <a:t> or phrases did you identify as </a:t>
                      </a:r>
                      <a:r>
                        <a:rPr lang="en-US" sz="1100" b="1" baseline="0" dirty="0" smtClean="0"/>
                        <a:t>again and again</a:t>
                      </a:r>
                      <a:r>
                        <a:rPr lang="en-US" sz="1100" b="0" baseline="0" dirty="0" smtClean="0"/>
                        <a:t> words?</a:t>
                      </a:r>
                      <a:r>
                        <a:rPr lang="en-US" sz="1100" baseline="0" dirty="0" smtClean="0"/>
                        <a:t>”</a:t>
                      </a:r>
                    </a:p>
                    <a:p>
                      <a:pPr marL="460375" marR="0" lvl="0" indent="-292100" algn="l" rtl="0">
                        <a:spcBef>
                          <a:spcPts val="0"/>
                        </a:spcBef>
                        <a:buSzPct val="150000"/>
                        <a:buFont typeface="Arial" panose="020B0604020202020204" pitchFamily="34" charset="0"/>
                        <a:buChar char="•"/>
                      </a:pPr>
                      <a:r>
                        <a:rPr lang="en-US" sz="1100" dirty="0" smtClean="0"/>
                        <a:t>Write </a:t>
                      </a:r>
                      <a:r>
                        <a:rPr lang="en-US" sz="1100" u="none" strike="noStrike" cap="none" baseline="0" dirty="0" smtClean="0"/>
                        <a:t>students</a:t>
                      </a:r>
                      <a:r>
                        <a:rPr lang="en-US" sz="1100" u="none" strike="noStrike" cap="none" baseline="0" dirty="0"/>
                        <a:t>’ </a:t>
                      </a:r>
                      <a:r>
                        <a:rPr lang="en-US" sz="1100" u="none" strike="noStrike" cap="none" baseline="0" dirty="0" smtClean="0"/>
                        <a:t>circled words </a:t>
                      </a:r>
                      <a:r>
                        <a:rPr lang="en-US" sz="1100" u="none" strike="noStrike" cap="none" baseline="0" dirty="0"/>
                        <a:t>or phrases </a:t>
                      </a:r>
                      <a:r>
                        <a:rPr lang="en-US" sz="1100" u="none" strike="noStrike" cap="none" baseline="0" dirty="0" smtClean="0"/>
                        <a:t>on the chart titled </a:t>
                      </a:r>
                      <a:r>
                        <a:rPr lang="en-US" sz="1100" b="1" u="none" strike="noStrike" cap="none" baseline="0" dirty="0" smtClean="0"/>
                        <a:t>TOPIC.            </a:t>
                      </a:r>
                    </a:p>
                    <a:p>
                      <a:pPr marL="168275" marR="0" lvl="0" indent="0" algn="l" rtl="0">
                        <a:spcBef>
                          <a:spcPts val="0"/>
                        </a:spcBef>
                        <a:buSzPct val="150000"/>
                        <a:buFont typeface="Arial" panose="020B0604020202020204" pitchFamily="34" charset="0"/>
                        <a:buNone/>
                      </a:pPr>
                      <a:r>
                        <a:rPr lang="en-US" sz="1100" b="1" u="none" strike="noStrike" cap="none" baseline="0" dirty="0" smtClean="0"/>
                        <a:t>          </a:t>
                      </a:r>
                      <a:r>
                        <a:rPr lang="en-US" sz="1100" b="0" u="none" strike="noStrike" cap="none" baseline="0" dirty="0" smtClean="0"/>
                        <a:t>If a student says a word that is already listed, put a tally mark by it.</a:t>
                      </a:r>
                    </a:p>
                    <a:p>
                      <a:pPr marL="460375" marR="0" lvl="0" indent="-292100" algn="l" rtl="0">
                        <a:spcBef>
                          <a:spcPts val="0"/>
                        </a:spcBef>
                        <a:buClr>
                          <a:schemeClr val="tx1"/>
                        </a:buClr>
                        <a:buSzPct val="150000"/>
                        <a:buFont typeface="Arial" panose="020B0604020202020204" pitchFamily="34" charset="0"/>
                        <a:buChar char="•"/>
                      </a:pPr>
                      <a:r>
                        <a:rPr lang="en-US" sz="1100" b="1" i="1" u="none" strike="noStrike" cap="none" baseline="0" dirty="0" smtClean="0">
                          <a:solidFill>
                            <a:srgbClr val="C00000"/>
                          </a:solidFill>
                        </a:rPr>
                        <a:t>QU:  </a:t>
                      </a:r>
                      <a:r>
                        <a:rPr lang="en-US" sz="1100" u="none" strike="noStrike" cap="none" baseline="0" dirty="0" smtClean="0"/>
                        <a:t>“Which words/phrases have the most tally marks?  Are the other words on the chart connected to  the word with the most tally marks?”</a:t>
                      </a:r>
                    </a:p>
                    <a:p>
                      <a:pPr marL="460375" marR="0" lvl="0" indent="-29210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Reveal title of passage to determine/prove  the </a:t>
                      </a:r>
                      <a:r>
                        <a:rPr kumimoji="0" lang="en-US" sz="11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topic</a:t>
                      </a: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 of the passage.</a:t>
                      </a:r>
                      <a:endParaRPr lang="en-US" sz="1100" u="none" strike="noStrike" cap="none" baseline="0" dirty="0" smtClean="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3">
                  <a:txBody>
                    <a:bodyPr/>
                    <a:lstStyle/>
                    <a:p>
                      <a:pPr marL="158750" marR="0" lvl="0" indent="0" algn="ctr" rtl="0">
                        <a:spcBef>
                          <a:spcPts val="0"/>
                        </a:spcBef>
                        <a:buSzPct val="100000"/>
                        <a:buNone/>
                      </a:pPr>
                      <a:r>
                        <a:rPr lang="en-US" sz="1100" b="1" u="none" strike="noStrike" cap="none" baseline="0" dirty="0" smtClean="0"/>
                        <a:t>TOPIC TALLY </a:t>
                      </a:r>
                    </a:p>
                    <a:p>
                      <a:pPr marL="158750" marR="0" lvl="0" indent="-158750" algn="l" rtl="0">
                        <a:spcBef>
                          <a:spcPts val="0"/>
                        </a:spcBef>
                        <a:buSzPct val="100000"/>
                        <a:buNone/>
                      </a:pPr>
                      <a:r>
                        <a:rPr lang="en-US" sz="1000" b="0" i="1" u="none" strike="noStrike" cap="none" baseline="0" dirty="0" smtClean="0"/>
                        <a:t>Examples of Again and Again Words</a:t>
                      </a:r>
                      <a:endParaRPr lang="en-US" sz="1000" b="0" i="1"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C00000"/>
                          </a:solidFill>
                        </a:rPr>
                        <a:t>destructive I</a:t>
                      </a:r>
                      <a:endParaRPr lang="en-US" sz="1100" b="1" dirty="0">
                        <a:solidFill>
                          <a:srgbClr val="C0000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7030A0"/>
                          </a:solidFill>
                        </a:rPr>
                        <a:t>swept   </a:t>
                      </a:r>
                      <a:r>
                        <a:rPr lang="en-US" sz="1100" b="1" i="0" dirty="0" smtClean="0">
                          <a:solidFill>
                            <a:srgbClr val="7030A0"/>
                          </a:solidFill>
                        </a:rPr>
                        <a:t>I</a:t>
                      </a:r>
                      <a:r>
                        <a:rPr lang="en-US" sz="1100" b="1" dirty="0" smtClean="0">
                          <a:solidFill>
                            <a:srgbClr val="7030A0"/>
                          </a:solidFill>
                        </a:rPr>
                        <a:t>I</a:t>
                      </a:r>
                      <a:endParaRPr lang="en-US" sz="1100" b="1" dirty="0">
                        <a:solidFill>
                          <a:srgbClr val="7030A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landslides   IIII </a:t>
                      </a:r>
                      <a:r>
                        <a:rPr lang="en-US" sz="1100" b="1" i="0" dirty="0" smtClean="0"/>
                        <a:t>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destroy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bury/cover III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hurt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34218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7030A0"/>
                          </a:solidFill>
                        </a:rPr>
                        <a:t>carries I</a:t>
                      </a:r>
                      <a:endParaRPr lang="en-US" sz="1100" b="1" dirty="0">
                        <a:solidFill>
                          <a:srgbClr val="7030A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a:p>
                  </a:txBody>
                  <a:tcPr/>
                </a:tc>
                <a:tc>
                  <a:txBody>
                    <a:bodyPr/>
                    <a:lstStyle/>
                    <a:p>
                      <a:r>
                        <a:rPr lang="en-US" sz="1100" b="1" dirty="0" smtClean="0"/>
                        <a:t>block II</a:t>
                      </a:r>
                      <a:endParaRPr lang="en-US" sz="1100" b="1" dirty="0"/>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r>
              <a:tr h="293381">
                <a:tc gridSpan="8">
                  <a:txBody>
                    <a:bodyPr/>
                    <a:lstStyle/>
                    <a:p>
                      <a:pPr marL="0" marR="0" lvl="0" indent="0" algn="ctr" rtl="0">
                        <a:spcBef>
                          <a:spcPts val="0"/>
                        </a:spcBef>
                        <a:buSzPct val="25000"/>
                        <a:buNone/>
                      </a:pPr>
                      <a:r>
                        <a:rPr lang="en-US" sz="1400" b="1" i="1" u="none" strike="noStrike" cap="none" baseline="0" dirty="0" smtClean="0">
                          <a:solidFill>
                            <a:schemeClr val="tx1"/>
                          </a:solidFill>
                          <a:latin typeface="Calibri"/>
                          <a:ea typeface="Calibri"/>
                          <a:cs typeface="Calibri"/>
                          <a:sym typeface="Calibri"/>
                        </a:rPr>
                        <a:t>Scaffold to Writing</a:t>
                      </a: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lgn="l" rtl="0">
                        <a:spcBef>
                          <a:spcPts val="0"/>
                        </a:spcBef>
                        <a:buSzPct val="150000"/>
                        <a:buFont typeface="Arial" panose="020B0604020202020204" pitchFamily="34" charset="0"/>
                        <a:buChar char="•"/>
                      </a:pPr>
                      <a:endParaRPr lang="en-US" sz="1200" b="0" i="0" u="none" strike="noStrike" cap="none" baseline="0" dirty="0" smtClean="0">
                        <a:solidFill>
                          <a:schemeClr val="tx1"/>
                        </a:solidFill>
                        <a:latin typeface="Calibri"/>
                        <a:ea typeface="Calibri"/>
                        <a:cs typeface="Calibri"/>
                        <a:sym typeface="Calibri"/>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2">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gridSpan="2">
                  <a:txBody>
                    <a:bodyPr/>
                    <a:lstStyle/>
                    <a:p>
                      <a:pPr marL="0" indent="0" algn="ctr"/>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ctr" rtl="0">
                        <a:spcBef>
                          <a:spcPts val="0"/>
                        </a:spcBef>
                        <a:buSzPct val="25000"/>
                        <a:buNone/>
                      </a:pPr>
                      <a:r>
                        <a:rPr lang="en-US" sz="1400" b="1" i="1" u="none" strike="noStrike" cap="none" baseline="0" dirty="0" smtClean="0">
                          <a:latin typeface="Calibri"/>
                          <a:ea typeface="Calibri"/>
                          <a:cs typeface="Calibri"/>
                          <a:sym typeface="Calibri"/>
                        </a:rPr>
                        <a:t> </a:t>
                      </a:r>
                      <a:r>
                        <a:rPr lang="en-US" sz="1200" b="1" i="1" u="sng" strike="noStrike" cap="none" baseline="0" dirty="0" smtClean="0">
                          <a:latin typeface="Calibri"/>
                          <a:ea typeface="Calibri"/>
                          <a:cs typeface="Calibri"/>
                          <a:sym typeface="Calibri"/>
                        </a:rPr>
                        <a:t>TBEAR STUDENT RECORD NOTES</a:t>
                      </a:r>
                    </a:p>
                    <a:p>
                      <a:pPr marL="115888" marR="0" lvl="0" indent="-58738" algn="ctr" rtl="0">
                        <a:spcBef>
                          <a:spcPts val="0"/>
                        </a:spcBef>
                        <a:buClr>
                          <a:schemeClr val="tx1"/>
                        </a:buClr>
                        <a:buSzPct val="150000"/>
                        <a:buFont typeface="Arial" panose="020B0604020202020204" pitchFamily="34" charset="0"/>
                        <a:buChar char="•"/>
                      </a:pPr>
                      <a:r>
                        <a:rPr lang="en-US" sz="1200" b="1" i="1" u="none" strike="noStrike" cap="none" baseline="0" dirty="0" smtClean="0">
                          <a:solidFill>
                            <a:srgbClr val="C00000"/>
                          </a:solidFill>
                          <a:latin typeface="Calibri"/>
                          <a:ea typeface="Calibri"/>
                          <a:cs typeface="Calibri"/>
                          <a:sym typeface="Calibri"/>
                        </a:rPr>
                        <a:t>    QU: </a:t>
                      </a:r>
                      <a:r>
                        <a:rPr lang="en-US" sz="1200" b="1" i="1" u="none" strike="noStrike" cap="none" baseline="0" dirty="0" smtClean="0">
                          <a:solidFill>
                            <a:schemeClr val="tx1"/>
                          </a:solidFill>
                          <a:latin typeface="Calibri"/>
                          <a:ea typeface="Calibri"/>
                          <a:cs typeface="Calibri"/>
                          <a:sym typeface="Calibri"/>
                        </a:rPr>
                        <a:t>“What notes can we record next to Part 1 of T ?”</a:t>
                      </a:r>
                    </a:p>
                    <a:p>
                      <a:pPr marL="288925" marR="0" lvl="0" indent="-231775" algn="l" rtl="0">
                        <a:spcBef>
                          <a:spcPts val="0"/>
                        </a:spcBef>
                        <a:buSzPct val="150000"/>
                        <a:buFont typeface="Arial" panose="020B0604020202020204" pitchFamily="34" charset="0"/>
                        <a:buChar char="•"/>
                      </a:pPr>
                      <a:r>
                        <a:rPr lang="en-US" sz="1200" b="0" i="0" u="none" strike="noStrike" cap="none" baseline="0" dirty="0" smtClean="0">
                          <a:solidFill>
                            <a:schemeClr val="tx1"/>
                          </a:solidFill>
                          <a:latin typeface="Calibri"/>
                          <a:ea typeface="Calibri"/>
                          <a:cs typeface="Calibri"/>
                          <a:sym typeface="Calibri"/>
                        </a:rPr>
                        <a:t>Students may write on their own TBEAR Graphic Organizers the topic prompt </a:t>
                      </a:r>
                      <a:r>
                        <a:rPr lang="en-US" sz="1200" b="1" i="0" u="sng" strike="noStrike" cap="none" baseline="0" dirty="0" smtClean="0">
                          <a:solidFill>
                            <a:schemeClr val="tx1"/>
                          </a:solidFill>
                          <a:latin typeface="Calibri"/>
                          <a:ea typeface="Calibri"/>
                          <a:cs typeface="Calibri"/>
                          <a:sym typeface="Calibri"/>
                        </a:rPr>
                        <a:t>response</a:t>
                      </a:r>
                      <a:r>
                        <a:rPr lang="en-US" sz="1200" b="0" i="0" u="none" strike="noStrike" cap="none" baseline="0" dirty="0" smtClean="0">
                          <a:solidFill>
                            <a:schemeClr val="tx1"/>
                          </a:solidFill>
                          <a:latin typeface="Calibri"/>
                          <a:ea typeface="Calibri"/>
                          <a:cs typeface="Calibri"/>
                          <a:sym typeface="Calibri"/>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02">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0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2:  Identify the Main Idea (Topic Sentence)</a:t>
                      </a:r>
                      <a:endParaRPr kumimoji="0" lang="en-US" sz="1200" b="0" i="0" u="none" strike="noStrike" kern="1200" cap="none" spc="0" normalizeH="0" baseline="0" noProof="0" dirty="0">
                        <a:ln>
                          <a:noFill/>
                        </a:ln>
                        <a:solidFill>
                          <a:prstClr val="white">
                            <a:lumMod val="50000"/>
                          </a:prstClr>
                        </a:solidFill>
                        <a:effectLst/>
                        <a:uLnTx/>
                        <a:uFillTx/>
                        <a:latin typeface="+mn-lt"/>
                        <a:ea typeface="Calibri"/>
                        <a:cs typeface="Calibri"/>
                        <a:sym typeface="Calibri"/>
                      </a:endParaRPr>
                    </a:p>
                  </a:txBody>
                  <a:tcPr marL="103625" marR="103625" marT="37725" marB="37725">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tx1"/>
                          </a:solidFill>
                          <a:effectLst/>
                          <a:uLnTx/>
                          <a:uFillTx/>
                          <a:latin typeface="+mn-lt"/>
                          <a:ea typeface="+mn-ea"/>
                          <a:cs typeface="+mn-cs"/>
                          <a:sym typeface="Arial"/>
                          <a:rtl val="0"/>
                        </a:rPr>
                        <a:t>:  Topic</a:t>
                      </a:r>
                    </a:p>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_____________________________</a:t>
                      </a:r>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hMerge="1">
                  <a:txBody>
                    <a:bodyPr/>
                    <a:lstStyle/>
                    <a:p>
                      <a:pPr marL="152400" lvl="0" indent="0" rtl="0">
                        <a:spcBef>
                          <a:spcPts val="0"/>
                        </a:spcBef>
                        <a:buNone/>
                      </a:pPr>
                      <a:endParaRPr sz="1600" i="1"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397">
                <a:tc gridSpan="2" vMerge="1">
                  <a:txBody>
                    <a:bodyPr/>
                    <a:lstStyle/>
                    <a:p>
                      <a:endParaRPr lang="en-US"/>
                    </a:p>
                  </a:txBody>
                  <a:tcPr/>
                </a:tc>
                <a:tc hMerge="1" vMerge="1">
                  <a:txBody>
                    <a:bodyPr/>
                    <a:lstStyle/>
                    <a:p>
                      <a:endParaRPr lang="en-US"/>
                    </a:p>
                  </a:txBody>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Main Idea-Topic Sentence-Thesis</a:t>
                      </a:r>
                      <a:endPar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endParaRP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ight Arrow 5"/>
          <p:cNvSpPr/>
          <p:nvPr/>
        </p:nvSpPr>
        <p:spPr>
          <a:xfrm>
            <a:off x="5074386" y="3777750"/>
            <a:ext cx="488350" cy="578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18" name="Right Arrow 17"/>
          <p:cNvSpPr/>
          <p:nvPr/>
        </p:nvSpPr>
        <p:spPr>
          <a:xfrm>
            <a:off x="5069980" y="4770844"/>
            <a:ext cx="1298241" cy="683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2" name="TextBox 1"/>
          <p:cNvSpPr txBox="1"/>
          <p:nvPr/>
        </p:nvSpPr>
        <p:spPr>
          <a:xfrm>
            <a:off x="1539210" y="127690"/>
            <a:ext cx="2118390" cy="584775"/>
          </a:xfrm>
          <a:prstGeom prst="rect">
            <a:avLst/>
          </a:prstGeom>
          <a:noFill/>
        </p:spPr>
        <p:txBody>
          <a:bodyPr wrap="square" lIns="91398" tIns="45699" rIns="91398" bIns="45699" rtlCol="0">
            <a:spAutoFit/>
          </a:bodyPr>
          <a:lstStyle/>
          <a:p>
            <a:pPr algn="ctr"/>
            <a:r>
              <a:rPr lang="en-US" sz="3200" dirty="0">
                <a:latin typeface="Arial Black" panose="020B0A04020102020204" pitchFamily="34" charset="0"/>
              </a:rPr>
              <a:t>READ</a:t>
            </a:r>
          </a:p>
        </p:txBody>
      </p:sp>
      <p:grpSp>
        <p:nvGrpSpPr>
          <p:cNvPr id="105" name="Shape 105"/>
          <p:cNvGrpSpPr/>
          <p:nvPr/>
        </p:nvGrpSpPr>
        <p:grpSpPr>
          <a:xfrm>
            <a:off x="5596456" y="1057470"/>
            <a:ext cx="2089589" cy="1237275"/>
            <a:chOff x="2330009" y="56590"/>
            <a:chExt cx="3466081" cy="2751577"/>
          </a:xfrm>
        </p:grpSpPr>
        <p:sp>
          <p:nvSpPr>
            <p:cNvPr id="10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07" name="Shape 107"/>
            <p:cNvSpPr/>
            <p:nvPr/>
          </p:nvSpPr>
          <p:spPr>
            <a:xfrm>
              <a:off x="2578300" y="973470"/>
              <a:ext cx="174060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09" name="Shape 109"/>
            <p:cNvPicPr preferRelativeResize="0"/>
            <p:nvPr/>
          </p:nvPicPr>
          <p:blipFill rotWithShape="1">
            <a:blip r:embed="rId5">
              <a:alphaModFix/>
            </a:blip>
            <a:srcRect/>
            <a:stretch/>
          </p:blipFill>
          <p:spPr>
            <a:xfrm>
              <a:off x="4776280" y="808006"/>
              <a:ext cx="874046" cy="1081410"/>
            </a:xfrm>
            <a:prstGeom prst="rect">
              <a:avLst/>
            </a:prstGeom>
            <a:noFill/>
            <a:ln>
              <a:noFill/>
            </a:ln>
          </p:spPr>
        </p:pic>
        <p:sp>
          <p:nvSpPr>
            <p:cNvPr id="110"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108"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grpSp>
        <p:nvGrpSpPr>
          <p:cNvPr id="11" name="Group 10"/>
          <p:cNvGrpSpPr/>
          <p:nvPr/>
        </p:nvGrpSpPr>
        <p:grpSpPr>
          <a:xfrm rot="21207241">
            <a:off x="201378" y="7296032"/>
            <a:ext cx="2730390" cy="1089352"/>
            <a:chOff x="109517" y="6533762"/>
            <a:chExt cx="3090430" cy="1128965"/>
          </a:xfrm>
        </p:grpSpPr>
        <p:pic>
          <p:nvPicPr>
            <p:cNvPr id="1029"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cxnSp>
        <p:nvCxnSpPr>
          <p:cNvPr id="7" name="Straight Connector 6"/>
          <p:cNvCxnSpPr/>
          <p:nvPr/>
        </p:nvCxnSpPr>
        <p:spPr>
          <a:xfrm>
            <a:off x="6372592" y="6368031"/>
            <a:ext cx="1524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62297" y="4"/>
            <a:ext cx="752143" cy="1107996"/>
          </a:xfrm>
          <a:prstGeom prst="rect">
            <a:avLst/>
          </a:prstGeom>
          <a:noFill/>
        </p:spPr>
        <p:txBody>
          <a:bodyPr wrap="square" lIns="91398" tIns="45699" rIns="91398" bIns="4569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50800"/>
                <a:solidFill>
                  <a:srgbClr val="00B0F0"/>
                </a:solidFill>
                <a:latin typeface="Calibri"/>
                <a:ea typeface="Calibri"/>
                <a:cs typeface="Calibri"/>
                <a:sym typeface="Calibri"/>
              </a:rPr>
              <a:t>T</a:t>
            </a:r>
            <a:endParaRPr lang="en-US" sz="6600" b="1" dirty="0">
              <a:ln w="50800"/>
              <a:solidFill>
                <a:srgbClr val="00B0F0"/>
              </a:solidFill>
            </a:endParaRPr>
          </a:p>
        </p:txBody>
      </p:sp>
      <p:sp>
        <p:nvSpPr>
          <p:cNvPr id="13" name="Down Arrow 12"/>
          <p:cNvSpPr/>
          <p:nvPr/>
        </p:nvSpPr>
        <p:spPr>
          <a:xfrm>
            <a:off x="7005259" y="8440228"/>
            <a:ext cx="306995" cy="557272"/>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p>
        </p:txBody>
      </p:sp>
      <p:sp>
        <p:nvSpPr>
          <p:cNvPr id="3" name="Rectangle 2"/>
          <p:cNvSpPr/>
          <p:nvPr/>
        </p:nvSpPr>
        <p:spPr>
          <a:xfrm>
            <a:off x="5314443" y="98397"/>
            <a:ext cx="2313672" cy="656875"/>
          </a:xfrm>
          <a:prstGeom prst="rect">
            <a:avLst/>
          </a:prstGeom>
        </p:spPr>
        <p:txBody>
          <a:bodyPr wrap="square" lIns="101846" tIns="50923" rIns="101846" bIns="50923">
            <a:spAutoFit/>
          </a:bodyPr>
          <a:lstStyle/>
          <a:p>
            <a:pPr lvl="0" algn="ctr">
              <a:buSzPct val="25000"/>
            </a:pPr>
            <a:r>
              <a:rPr lang="en-US" b="1" dirty="0">
                <a:solidFill>
                  <a:srgbClr val="C00000"/>
                </a:solidFill>
                <a:effectLst>
                  <a:outerShdw blurRad="38100" dist="38100" dir="2700000" algn="tl">
                    <a:srgbClr val="000000">
                      <a:alpha val="43137"/>
                    </a:srgbClr>
                  </a:outerShdw>
                </a:effectLst>
              </a:rPr>
              <a:t>Topic Introduction</a:t>
            </a:r>
          </a:p>
          <a:p>
            <a:pPr lvl="0" algn="ctr">
              <a:buSzPct val="25000"/>
            </a:pPr>
            <a:r>
              <a:rPr lang="en-US" b="1" dirty="0">
                <a:solidFill>
                  <a:srgbClr val="C00000"/>
                </a:solidFill>
                <a:effectLst>
                  <a:outerShdw blurRad="38100" dist="38100" dir="2700000" algn="tl">
                    <a:srgbClr val="000000">
                      <a:alpha val="43137"/>
                    </a:srgbClr>
                  </a:outerShdw>
                </a:effectLst>
              </a:rPr>
              <a:t>Lesson 1 – Part 1</a:t>
            </a:r>
          </a:p>
        </p:txBody>
      </p:sp>
      <p:sp>
        <p:nvSpPr>
          <p:cNvPr id="25" name="Right Arrow 24"/>
          <p:cNvSpPr/>
          <p:nvPr/>
        </p:nvSpPr>
        <p:spPr>
          <a:xfrm>
            <a:off x="4990676" y="6163060"/>
            <a:ext cx="558462" cy="640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8" name="Slide Number Placeholder 7"/>
          <p:cNvSpPr>
            <a:spLocks noGrp="1"/>
          </p:cNvSpPr>
          <p:nvPr>
            <p:ph type="sldNum" sz="quarter" idx="12"/>
          </p:nvPr>
        </p:nvSpPr>
        <p:spPr/>
        <p:txBody>
          <a:bodyPr/>
          <a:lstStyle/>
          <a:p>
            <a:fld id="{1A106AFE-017A-4B10-8C59-6A35C2B2E226}" type="slidenum">
              <a:rPr lang="en-US" smtClean="0"/>
              <a:t>8</a:t>
            </a:fld>
            <a:endParaRPr lang="en-US" dirty="0"/>
          </a:p>
        </p:txBody>
      </p:sp>
    </p:spTree>
    <p:extLst>
      <p:ext uri="{BB962C8B-B14F-4D97-AF65-F5344CB8AC3E}">
        <p14:creationId xmlns:p14="http://schemas.microsoft.com/office/powerpoint/2010/main" val="235170792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6239815"/>
              </p:ext>
            </p:extLst>
          </p:nvPr>
        </p:nvGraphicFramePr>
        <p:xfrm>
          <a:off x="381002" y="258179"/>
          <a:ext cx="7305564" cy="7783158"/>
        </p:xfrm>
        <a:graphic>
          <a:graphicData uri="http://schemas.openxmlformats.org/drawingml/2006/table">
            <a:tbl>
              <a:tblPr firstRow="1" bandRow="1">
                <a:tableStyleId>{5C22544A-7EE6-4342-B048-85BDC9FD1C3A}</a:tableStyleId>
              </a:tblPr>
              <a:tblGrid>
                <a:gridCol w="2225038"/>
                <a:gridCol w="1051560"/>
                <a:gridCol w="116840"/>
                <a:gridCol w="1659378"/>
                <a:gridCol w="1129041"/>
                <a:gridCol w="1123707"/>
              </a:tblGrid>
              <a:tr h="1432561">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1 -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Topic 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1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first grade students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RI.1, W.2a</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Topic of a paragraph  (text with 1 paragraph) or a text.  </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Main Topic of a paragraph or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CCSS.ELA-LITERACY.RI.1.1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questions about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key details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identify the Main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asking and answering questions about a Main Topic in a text, students will need to be able to use key details to</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a:t>
                      </a:r>
                    </a:p>
                    <a:p>
                      <a:pPr marL="0" indent="0">
                        <a:buFont typeface="Wingdings" panose="05000000000000000000" pitchFamily="2" charset="2"/>
                        <a:buNone/>
                      </a:pPr>
                      <a:endParaRPr lang="en-US" sz="500" dirty="0" smtClean="0"/>
                    </a:p>
                    <a:p>
                      <a:pPr marL="285750" indent="-285750">
                        <a:buFont typeface="Wingdings" panose="05000000000000000000" pitchFamily="2" charset="2"/>
                        <a:buChar char="q"/>
                      </a:pPr>
                      <a:r>
                        <a:rPr lang="en-US" sz="1000" dirty="0" smtClean="0"/>
                        <a:t>ask a questions about the</a:t>
                      </a:r>
                      <a:r>
                        <a:rPr lang="en-US" sz="1000" baseline="0" dirty="0" smtClean="0"/>
                        <a:t> Main T</a:t>
                      </a:r>
                      <a:r>
                        <a:rPr lang="en-US" sz="1000" dirty="0" smtClean="0"/>
                        <a:t>opic.</a:t>
                      </a:r>
                    </a:p>
                    <a:p>
                      <a:pPr marL="285750" indent="-285750">
                        <a:buFont typeface="Wingdings" panose="05000000000000000000" pitchFamily="2" charset="2"/>
                        <a:buChar char="q"/>
                      </a:pPr>
                      <a:r>
                        <a:rPr lang="en-US" sz="1000" dirty="0" smtClean="0"/>
                        <a:t>answer who</a:t>
                      </a:r>
                      <a:r>
                        <a:rPr lang="en-US" sz="1000" baseline="0" dirty="0" smtClean="0"/>
                        <a:t> or what </a:t>
                      </a:r>
                      <a:r>
                        <a:rPr lang="en-US" sz="1000" dirty="0" smtClean="0"/>
                        <a:t>questions about the</a:t>
                      </a:r>
                      <a:r>
                        <a:rPr lang="en-US" sz="1000" baseline="0" dirty="0" smtClean="0"/>
                        <a:t> Main T</a:t>
                      </a:r>
                      <a:r>
                        <a:rPr lang="en-US" sz="1000" dirty="0" smtClean="0"/>
                        <a:t>opic using Key Details .</a:t>
                      </a:r>
                    </a:p>
                    <a:p>
                      <a:pPr marL="285750" indent="-285750">
                        <a:buFont typeface="Wingdings" panose="05000000000000000000" pitchFamily="2" charset="2"/>
                        <a:buChar char="q"/>
                      </a:pPr>
                      <a:r>
                        <a:rPr lang="en-US" sz="1000" dirty="0" smtClean="0"/>
                        <a:t>identify the Main Topic of the text using clear, focused fact statements (i.e.,</a:t>
                      </a:r>
                      <a:r>
                        <a:rPr lang="en-US" sz="1000" baseline="0" dirty="0" smtClean="0"/>
                        <a:t> “The Main Topic of ___ is _____.”).</a:t>
                      </a:r>
                      <a:endParaRPr lang="en-US" sz="1000" dirty="0" smtClean="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4757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171450">
                        <a:buFont typeface="Arial" panose="020B0604020202020204" pitchFamily="34" charset="0"/>
                        <a:buChar char="•"/>
                      </a:pPr>
                      <a:r>
                        <a:rPr lang="en-US" sz="1000" dirty="0" smtClean="0"/>
                        <a:t>key details</a:t>
                      </a:r>
                    </a:p>
                    <a:p>
                      <a:pPr marL="171450" indent="-171450">
                        <a:buFont typeface="Arial" panose="020B0604020202020204" pitchFamily="34" charset="0"/>
                        <a:buChar char="•"/>
                      </a:pPr>
                      <a:r>
                        <a:rPr lang="en-US" sz="1000" dirty="0" smtClean="0"/>
                        <a:t>question</a:t>
                      </a:r>
                    </a:p>
                    <a:p>
                      <a:pPr marL="112713" indent="-112713">
                        <a:buFont typeface="Arial" panose="020B0604020202020204" pitchFamily="34" charset="0"/>
                        <a:buChar char="•"/>
                      </a:pPr>
                      <a:r>
                        <a:rPr lang="en-US" sz="1000" dirty="0" smtClean="0"/>
                        <a:t>  ask</a:t>
                      </a:r>
                    </a:p>
                    <a:p>
                      <a:pPr marL="112713" indent="-112713">
                        <a:buFont typeface="Arial" panose="020B0604020202020204" pitchFamily="34" charset="0"/>
                        <a:buChar char="•"/>
                      </a:pPr>
                      <a:r>
                        <a:rPr lang="en-US" sz="1000" dirty="0" smtClean="0"/>
                        <a:t>  answer</a:t>
                      </a:r>
                    </a:p>
                    <a:p>
                      <a:pPr marL="112713" indent="-112713">
                        <a:buFont typeface="Arial" panose="020B0604020202020204" pitchFamily="34" charset="0"/>
                        <a:buChar char="•"/>
                      </a:pPr>
                      <a:r>
                        <a:rPr lang="en-US" sz="1000" dirty="0" smtClean="0"/>
                        <a:t>  facts</a:t>
                      </a:r>
                    </a:p>
                    <a:p>
                      <a:pPr marL="112713" indent="-112713">
                        <a:buFont typeface="Arial" panose="020B0604020202020204" pitchFamily="34" charset="0"/>
                        <a:buChar char="•"/>
                      </a:pPr>
                      <a:r>
                        <a:rPr lang="en-US" sz="1000" dirty="0" smtClean="0"/>
                        <a:t>  statement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detalles (only)</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67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CCSS.ELA-LITERACY.W.1.2a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which they name a topic, supply some facts about the topic, and provide some sense of closure.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can identify the Main Topic</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Main Topic, students need to be able to…</a:t>
                      </a:r>
                      <a:endParaRPr kumimoji="0" lang="en-US" sz="1000" b="1"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baseline="0" dirty="0" smtClean="0"/>
                        <a:t>write about Key Details (facts) that identified the Main Topic.</a:t>
                      </a:r>
                    </a:p>
                    <a:p>
                      <a:pPr marL="285750" indent="-285750">
                        <a:buFont typeface="Wingdings" panose="05000000000000000000" pitchFamily="2" charset="2"/>
                        <a:buChar char="q"/>
                      </a:pPr>
                      <a:r>
                        <a:rPr lang="en-US" sz="1000" baseline="0" dirty="0" smtClean="0"/>
                        <a:t>write a sentence about how they identified the Main Topic (i.e., “I know the Main Topic of ____ is ______ because _______.”).</a:t>
                      </a:r>
                    </a:p>
                    <a:p>
                      <a:pPr marL="0" indent="0">
                        <a:buFont typeface="Wingdings" panose="05000000000000000000" pitchFamily="2" charset="2"/>
                        <a:buNone/>
                      </a:pPr>
                      <a:endParaRPr lang="en-US" sz="1000" baseline="0" dirty="0" smtClean="0"/>
                    </a:p>
                    <a:p>
                      <a:pPr marL="0" indent="0">
                        <a:buFont typeface="Wingdings" panose="05000000000000000000" pitchFamily="2" charset="2"/>
                        <a:buNone/>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12713" indent="-112713">
                        <a:buFont typeface="Arial" panose="020B0604020202020204" pitchFamily="34" charset="0"/>
                        <a:buChar char="•"/>
                      </a:pPr>
                      <a:r>
                        <a:rPr lang="en-US" sz="1000" dirty="0" smtClean="0"/>
                        <a:t>  topic</a:t>
                      </a:r>
                    </a:p>
                    <a:p>
                      <a:pPr marL="112713" indent="-112713">
                        <a:buFont typeface="Arial" panose="020B0604020202020204" pitchFamily="34" charset="0"/>
                        <a:buChar char="•"/>
                      </a:pPr>
                      <a:r>
                        <a:rPr lang="en-US" sz="1000" dirty="0" smtClean="0"/>
                        <a:t>  facts</a:t>
                      </a:r>
                    </a:p>
                    <a:p>
                      <a:pPr marL="171450" indent="-171450">
                        <a:buFont typeface="Arial" panose="020B0604020202020204" pitchFamily="34" charset="0"/>
                        <a:buChar char="•"/>
                      </a:pPr>
                      <a:r>
                        <a:rPr lang="en-US" sz="1000" dirty="0" smtClean="0"/>
                        <a:t>name</a:t>
                      </a:r>
                    </a:p>
                    <a:p>
                      <a:pPr marL="171450" indent="-171450">
                        <a:buFont typeface="Arial" panose="020B0604020202020204" pitchFamily="34" charset="0"/>
                        <a:buChar char="•"/>
                      </a:pPr>
                      <a:r>
                        <a:rPr lang="en-US" sz="1000" dirty="0" smtClean="0"/>
                        <a:t>key details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tópico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000" b="0" i="0" u="none" strike="noStrike" kern="1200" cap="none" spc="0" normalizeH="0" baseline="0" noProof="0" dirty="0" smtClean="0">
                          <a:ln>
                            <a:noFill/>
                          </a:ln>
                          <a:solidFill>
                            <a:prstClr val="black"/>
                          </a:solidFill>
                          <a:effectLst/>
                          <a:uLnTx/>
                          <a:uFillTx/>
                          <a:latin typeface="+mn-lt"/>
                          <a:ea typeface="+mn-ea"/>
                          <a:cs typeface="+mn-cs"/>
                        </a:rPr>
                        <a:t>detalles (only)</a:t>
                      </a:r>
                    </a:p>
                    <a:p>
                      <a:pPr marL="285750" indent="-285750">
                        <a:buFont typeface="Arial" panose="020B0604020202020204" pitchFamily="34" charset="0"/>
                        <a:buChar char="•"/>
                      </a:pP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5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500" b="1" dirty="0" smtClean="0"/>
                        <a:t>In 1</a:t>
                      </a:r>
                      <a:r>
                        <a:rPr lang="en-US" sz="1500" b="1" baseline="30000" dirty="0" smtClean="0"/>
                        <a:t>st</a:t>
                      </a:r>
                      <a:r>
                        <a:rPr lang="en-US" sz="1500" b="1" dirty="0" smtClean="0"/>
                        <a:t> grade students should be able to..</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4864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know about the Main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have learned new about the Main Topic after reading the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70104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what again and again words are.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(tally) which words are referred to most often.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name the topic based on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name Key Details in  K/N chart that support what the Main Topic is.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624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the name of a Main Topic by word and eventually in a sentence.  The Main Topic of ____ is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51778">
                <a:tc gridSpan="6">
                  <a:txBody>
                    <a:bodyPr/>
                    <a:lstStyle/>
                    <a:p>
                      <a:r>
                        <a:rPr lang="en-US" sz="1100" b="1" dirty="0" smtClean="0"/>
                        <a:t>From</a:t>
                      </a:r>
                      <a:r>
                        <a:rPr lang="en-US" sz="1100" b="1" baseline="0" dirty="0" smtClean="0"/>
                        <a:t> the Field</a:t>
                      </a:r>
                      <a:r>
                        <a:rPr lang="en-US" sz="1100" baseline="0" dirty="0" smtClean="0"/>
                        <a:t>… Begin the year with anchor charts and lots of whole group practice to teach these  skills.</a:t>
                      </a:r>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9</a:t>
            </a:fld>
            <a:endParaRPr lang="en-US" dirty="0"/>
          </a:p>
        </p:txBody>
      </p:sp>
    </p:spTree>
    <p:extLst>
      <p:ext uri="{BB962C8B-B14F-4D97-AF65-F5344CB8AC3E}">
        <p14:creationId xmlns:p14="http://schemas.microsoft.com/office/powerpoint/2010/main" val="4214680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2866</TotalTime>
  <Words>18688</Words>
  <Application>Microsoft Office PowerPoint</Application>
  <PresentationFormat>Custom</PresentationFormat>
  <Paragraphs>2394</Paragraphs>
  <Slides>40</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Anton</vt:lpstr>
      <vt:lpstr>Arial</vt:lpstr>
      <vt:lpstr>Arial Black</vt:lpstr>
      <vt:lpstr>Calibri</vt:lpstr>
      <vt:lpstr>Calibri Light</vt:lpstr>
      <vt:lpstr>Garamond</vt:lpstr>
      <vt:lpstr>Lucida Handwriting</vt:lpstr>
      <vt:lpstr>MV Boli</vt:lpstr>
      <vt:lpstr>Symbol</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187</cp:revision>
  <cp:lastPrinted>2016-06-27T19:46:38Z</cp:lastPrinted>
  <dcterms:created xsi:type="dcterms:W3CDTF">2016-06-27T18:19:10Z</dcterms:created>
  <dcterms:modified xsi:type="dcterms:W3CDTF">2016-10-10T18:29:41Z</dcterms:modified>
</cp:coreProperties>
</file>