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68" r:id="rId3"/>
    <p:sldId id="256" r:id="rId4"/>
    <p:sldId id="262" r:id="rId5"/>
    <p:sldId id="264" r:id="rId6"/>
    <p:sldId id="260" r:id="rId7"/>
    <p:sldId id="265" r:id="rId8"/>
    <p:sldId id="259" r:id="rId9"/>
    <p:sldId id="261" r:id="rId10"/>
    <p:sldId id="263" r:id="rId11"/>
    <p:sldId id="258" r:id="rId12"/>
    <p:sldId id="266" r:id="rId13"/>
    <p:sldId id="267" r:id="rId14"/>
    <p:sldId id="257" r:id="rId15"/>
  </p:sldIdLst>
  <p:sldSz cx="7772400" cy="10058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001D7A"/>
    <a:srgbClr val="000514"/>
    <a:srgbClr val="000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76" autoAdjust="0"/>
    <p:restoredTop sz="83294" autoAdjust="0"/>
  </p:normalViewPr>
  <p:slideViewPr>
    <p:cSldViewPr snapToGrid="0">
      <p:cViewPr varScale="1">
        <p:scale>
          <a:sx n="62" d="100"/>
          <a:sy n="62" d="100"/>
        </p:scale>
        <p:origin x="27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77E0E1-C6EF-41B8-8BAC-B3CA2EF416CC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3938" y="1162050"/>
            <a:ext cx="24225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459940-9565-4459-A523-27E3D310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0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Depth of Knowledge is about making connections and transferring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88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 Model the first sentence:</a:t>
            </a:r>
          </a:p>
          <a:p>
            <a:r>
              <a:rPr lang="en-US" b="1" dirty="0" smtClean="0"/>
              <a:t>What</a:t>
            </a:r>
            <a:r>
              <a:rPr lang="en-US" b="1" baseline="0" dirty="0" smtClean="0"/>
              <a:t> is the intended outcome?   </a:t>
            </a:r>
            <a:r>
              <a:rPr lang="en-US" baseline="0" dirty="0" smtClean="0"/>
              <a:t>(Explaining the differences between + and - )  This is the conceptualization taking place.</a:t>
            </a:r>
          </a:p>
          <a:p>
            <a:r>
              <a:rPr lang="en-US" b="1" baseline="0" dirty="0" smtClean="0"/>
              <a:t>What prior knowledge did the learner first  need before conceptualizing?  </a:t>
            </a:r>
            <a:r>
              <a:rPr lang="en-US" baseline="0" dirty="0" smtClean="0"/>
              <a:t>(the meaning of addition and subtraction).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83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Answers </a:t>
            </a:r>
            <a:r>
              <a:rPr lang="en-US" baseline="0" dirty="0" smtClean="0"/>
              <a:t> - some can vary.</a:t>
            </a:r>
          </a:p>
          <a:p>
            <a:r>
              <a:rPr lang="en-US" baseline="0" dirty="0" smtClean="0"/>
              <a:t>#4, 5 and 8 – the prior knowledge is not specifically stated.  Many questions and tasks students encounter do not state or hint at prior learning.</a:t>
            </a:r>
          </a:p>
          <a:p>
            <a:r>
              <a:rPr lang="en-US" baseline="0" dirty="0" smtClean="0"/>
              <a:t>#10  Optional ideas</a:t>
            </a:r>
          </a:p>
          <a:p>
            <a:r>
              <a:rPr lang="en-US" b="1" baseline="0" dirty="0" smtClean="0"/>
              <a:t>In DOK-2 the learner has to make TWO DECISIONS</a:t>
            </a:r>
          </a:p>
          <a:p>
            <a:pPr marL="228600" indent="-228600">
              <a:buAutoNum type="arabicPeriod"/>
            </a:pPr>
            <a:r>
              <a:rPr lang="en-US" b="1" baseline="0" dirty="0" smtClean="0"/>
              <a:t>What prior knowledge do I need in order to answer or complete the task.</a:t>
            </a:r>
          </a:p>
          <a:p>
            <a:pPr marL="228600" indent="-228600">
              <a:buAutoNum type="arabicPeriod"/>
            </a:pPr>
            <a:r>
              <a:rPr lang="en-US" b="1" baseline="0" dirty="0" smtClean="0"/>
              <a:t>How will I complete the task (conceptualize meaning).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INB Set-Up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3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story about Knowledge</a:t>
            </a:r>
            <a:r>
              <a:rPr lang="en-US" dirty="0" smtClean="0"/>
              <a:t>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7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Helen Keller was deaf</a:t>
            </a:r>
            <a:r>
              <a:rPr lang="en-US" baseline="0" dirty="0" smtClean="0"/>
              <a:t> and blind after the age of two.  Her story was remarkable.  Her parents had no way to communicate with her.</a:t>
            </a:r>
          </a:p>
          <a:p>
            <a:r>
              <a:rPr lang="en-US" baseline="0" dirty="0" smtClean="0"/>
              <a:t>Anne Sullivan was hired to teach Helen and was referred to as Teacher.   Teacher taught Helen many words for objects by spelling them into her hand, and used</a:t>
            </a:r>
          </a:p>
          <a:p>
            <a:r>
              <a:rPr lang="en-US" baseline="0" dirty="0" smtClean="0"/>
              <a:t>and later used sign language for Helen to feel the words being spelled.  Helen was able to spell objects but she never asked Teacher </a:t>
            </a:r>
            <a:r>
              <a:rPr lang="en-US" b="1" baseline="0" dirty="0" smtClean="0"/>
              <a:t>“What is it?”</a:t>
            </a:r>
          </a:p>
          <a:p>
            <a:r>
              <a:rPr lang="en-US" baseline="0" dirty="0" smtClean="0"/>
              <a:t>The knowledge was there – the recall to show Teacher she could spell words.     This reminds me of students who can spell and read anything you give them.</a:t>
            </a:r>
          </a:p>
          <a:p>
            <a:r>
              <a:rPr lang="en-US" baseline="0" dirty="0" smtClean="0"/>
              <a:t>And then BREAKTHROUGH!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Helen</a:t>
            </a:r>
            <a:r>
              <a:rPr lang="en-US" baseline="0" dirty="0" smtClean="0"/>
              <a:t> began to make connections between the words Annie was spelling in her hand and what they actually mean.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4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So…what happened?  Turn and share.  Yes…she did realize that the</a:t>
            </a:r>
            <a:r>
              <a:rPr lang="en-US" baseline="0" dirty="0" smtClean="0"/>
              <a:t> word water, meant water .  But how would you generalize that?  Go deeper.</a:t>
            </a:r>
          </a:p>
          <a:p>
            <a:r>
              <a:rPr lang="en-US" baseline="0" dirty="0" smtClean="0"/>
              <a:t>She understood that </a:t>
            </a:r>
            <a:r>
              <a:rPr lang="en-US" b="1" baseline="0" dirty="0" smtClean="0"/>
              <a:t>EVERYTHING HAS A NAME.    </a:t>
            </a:r>
            <a:r>
              <a:rPr lang="en-US" baseline="0" dirty="0" smtClean="0"/>
              <a:t>She began to use the knowledge of words spelled into her hand and moved that knowledge to a new</a:t>
            </a:r>
          </a:p>
          <a:p>
            <a:r>
              <a:rPr lang="en-US" baseline="0" dirty="0" smtClean="0"/>
              <a:t>Context  - and began to ask </a:t>
            </a:r>
            <a:r>
              <a:rPr lang="en-US" b="1" baseline="0" dirty="0" smtClean="0"/>
              <a:t>WHAT IS IT?  </a:t>
            </a:r>
            <a:r>
              <a:rPr lang="en-US" b="1" baseline="0" dirty="0" smtClean="0"/>
              <a:t>When she began to ask what things were, Annie knew she had conceptualized that EVERYTHING HAD A NAME!</a:t>
            </a:r>
          </a:p>
          <a:p>
            <a:r>
              <a:rPr lang="en-US" baseline="0" dirty="0" smtClean="0"/>
              <a:t>When </a:t>
            </a:r>
            <a:r>
              <a:rPr lang="en-US" baseline="0" dirty="0" smtClean="0"/>
              <a:t>knowledge is moved and used in a new context accurately it is called conceptualization.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8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Alabama US Capitol Visitor Center</a:t>
            </a:r>
          </a:p>
          <a:p>
            <a:r>
              <a:rPr lang="en-US" dirty="0" smtClean="0"/>
              <a:t>So now Helen has taken previous inert knowledge of letters and words </a:t>
            </a:r>
          </a:p>
          <a:p>
            <a:r>
              <a:rPr lang="en-US" dirty="0" smtClean="0"/>
              <a:t>And moved it to conceptualizing</a:t>
            </a:r>
            <a:r>
              <a:rPr lang="en-US" baseline="0" dirty="0" smtClean="0"/>
              <a:t> that </a:t>
            </a:r>
            <a:r>
              <a:rPr lang="en-US" b="1" baseline="0" dirty="0" smtClean="0"/>
              <a:t>EVERYTHING HAS A NAME</a:t>
            </a:r>
            <a:r>
              <a:rPr lang="en-US" b="1" baseline="0" dirty="0" smtClean="0"/>
              <a:t>.   DOK-2:  </a:t>
            </a:r>
            <a:r>
              <a:rPr lang="en-US" b="0" baseline="0" dirty="0" smtClean="0"/>
              <a:t>Helen selected the  correct words to identify what objects around her were.</a:t>
            </a:r>
          </a:p>
          <a:p>
            <a:r>
              <a:rPr lang="en-US" b="0" baseline="0" dirty="0" smtClean="0"/>
              <a:t>She used her prior knowledge (words and spellings of words) in order to Identify that the words meant the names of objects.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73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Helen’s learning transferred making more and more connections between words and</a:t>
            </a:r>
            <a:r>
              <a:rPr lang="en-US" baseline="0" dirty="0" smtClean="0"/>
              <a:t> now understanding that words have meaning and ALL THINGS HAVE A NAME!</a:t>
            </a:r>
          </a:p>
          <a:p>
            <a:r>
              <a:rPr lang="en-US" baseline="0" dirty="0" smtClean="0"/>
              <a:t>The Breakthrough</a:t>
            </a:r>
            <a:r>
              <a:rPr lang="en-US" baseline="0" dirty="0" smtClean="0"/>
              <a:t>!  Conceptualization always leads to connections and transfer of learning.  The BIG IDEA for Helen – ALL THINGS HAVE A NAME….opened </a:t>
            </a:r>
            <a:r>
              <a:rPr lang="en-US" baseline="0" smtClean="0"/>
              <a:t>unlimited connections!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81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review the story of Helen up to the Water Well</a:t>
            </a:r>
            <a:r>
              <a:rPr lang="en-US" dirty="0" smtClean="0"/>
              <a:t>.  Have learners discuss each question before clicking on the answer slides.</a:t>
            </a:r>
          </a:p>
          <a:p>
            <a:r>
              <a:rPr lang="en-US" dirty="0" smtClean="0"/>
              <a:t>Open discussion and sharing.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59940-9565-4459-A523-27E3D310C9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5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0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4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6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3390" y="335280"/>
            <a:ext cx="7772400" cy="10058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1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0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5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8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0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1"/>
            <a:ext cx="3432810" cy="6638079"/>
          </a:xfrm>
        </p:spPr>
        <p:txBody>
          <a:bodyPr/>
          <a:lstStyle>
            <a:lvl1pPr>
              <a:defRPr sz="2380"/>
            </a:lvl1pPr>
            <a:lvl2pPr>
              <a:defRPr sz="2040"/>
            </a:lvl2pPr>
            <a:lvl3pPr>
              <a:defRPr sz="1700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1"/>
            <a:ext cx="3432810" cy="6638079"/>
          </a:xfrm>
        </p:spPr>
        <p:txBody>
          <a:bodyPr/>
          <a:lstStyle>
            <a:lvl1pPr>
              <a:defRPr sz="2380"/>
            </a:lvl1pPr>
            <a:lvl2pPr>
              <a:defRPr sz="2040"/>
            </a:lvl2pPr>
            <a:lvl3pPr>
              <a:defRPr sz="1700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8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040"/>
            </a:lvl1pPr>
            <a:lvl2pPr>
              <a:defRPr sz="1700"/>
            </a:lvl2pPr>
            <a:lvl3pPr>
              <a:defRPr sz="1530"/>
            </a:lvl3pPr>
            <a:lvl4pPr>
              <a:defRPr sz="1360"/>
            </a:lvl4pPr>
            <a:lvl5pPr>
              <a:defRPr sz="1360"/>
            </a:lvl5pPr>
            <a:lvl6pPr>
              <a:defRPr sz="1360"/>
            </a:lvl6pPr>
            <a:lvl7pPr>
              <a:defRPr sz="1360"/>
            </a:lvl7pPr>
            <a:lvl8pPr>
              <a:defRPr sz="1360"/>
            </a:lvl8pPr>
            <a:lvl9pPr>
              <a:defRPr sz="13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040"/>
            </a:lvl1pPr>
            <a:lvl2pPr>
              <a:defRPr sz="1700"/>
            </a:lvl2pPr>
            <a:lvl3pPr>
              <a:defRPr sz="1530"/>
            </a:lvl3pPr>
            <a:lvl4pPr>
              <a:defRPr sz="1360"/>
            </a:lvl4pPr>
            <a:lvl5pPr>
              <a:defRPr sz="1360"/>
            </a:lvl5pPr>
            <a:lvl6pPr>
              <a:defRPr sz="1360"/>
            </a:lvl6pPr>
            <a:lvl7pPr>
              <a:defRPr sz="1360"/>
            </a:lvl7pPr>
            <a:lvl8pPr>
              <a:defRPr sz="1360"/>
            </a:lvl8pPr>
            <a:lvl9pPr>
              <a:defRPr sz="13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4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7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190"/>
            </a:lvl1pPr>
            <a:lvl2pPr marL="388620" indent="0">
              <a:buNone/>
              <a:defRPr sz="1020"/>
            </a:lvl2pPr>
            <a:lvl3pPr marL="777240" indent="0">
              <a:buNone/>
              <a:defRPr sz="850"/>
            </a:lvl3pPr>
            <a:lvl4pPr marL="1165860" indent="0">
              <a:buNone/>
              <a:defRPr sz="765"/>
            </a:lvl4pPr>
            <a:lvl5pPr marL="1554480" indent="0">
              <a:buNone/>
              <a:defRPr sz="765"/>
            </a:lvl5pPr>
            <a:lvl6pPr marL="1943100" indent="0">
              <a:buNone/>
              <a:defRPr sz="765"/>
            </a:lvl6pPr>
            <a:lvl7pPr marL="2331720" indent="0">
              <a:buNone/>
              <a:defRPr sz="765"/>
            </a:lvl7pPr>
            <a:lvl8pPr marL="2720340" indent="0">
              <a:buNone/>
              <a:defRPr sz="765"/>
            </a:lvl8pPr>
            <a:lvl9pPr marL="3108960" indent="0">
              <a:buNone/>
              <a:defRPr sz="7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1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57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190"/>
            </a:lvl1pPr>
            <a:lvl2pPr marL="388620" indent="0">
              <a:buNone/>
              <a:defRPr sz="1020"/>
            </a:lvl2pPr>
            <a:lvl3pPr marL="777240" indent="0">
              <a:buNone/>
              <a:defRPr sz="850"/>
            </a:lvl3pPr>
            <a:lvl4pPr marL="1165860" indent="0">
              <a:buNone/>
              <a:defRPr sz="765"/>
            </a:lvl4pPr>
            <a:lvl5pPr marL="1554480" indent="0">
              <a:buNone/>
              <a:defRPr sz="765"/>
            </a:lvl5pPr>
            <a:lvl6pPr marL="1943100" indent="0">
              <a:buNone/>
              <a:defRPr sz="765"/>
            </a:lvl6pPr>
            <a:lvl7pPr marL="2331720" indent="0">
              <a:buNone/>
              <a:defRPr sz="765"/>
            </a:lvl7pPr>
            <a:lvl8pPr marL="2720340" indent="0">
              <a:buNone/>
              <a:defRPr sz="765"/>
            </a:lvl8pPr>
            <a:lvl9pPr marL="3108960" indent="0">
              <a:buNone/>
              <a:defRPr sz="7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1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17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3"/>
            <a:ext cx="1748790" cy="8582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3"/>
            <a:ext cx="5116830" cy="8582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6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9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5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o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ideo" Target="../media/media1.mo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98891-2CDB-4923-A26A-58E9D7C710B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0F82-E852-4122-BA61-60E7927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8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27E27-9A15-4E8A-8257-6EA5AA2E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4F01-2A3A-40CE-A7AD-4272D8F2B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age_turn_2010.mo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ctr" defTabSz="777240" rtl="0" eaLnBrk="1" latinLnBrk="0" hangingPunct="1"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777240" rtl="0" eaLnBrk="1" latinLnBrk="0" hangingPunct="1">
        <a:spcBef>
          <a:spcPct val="20000"/>
        </a:spcBef>
        <a:buFont typeface="Arial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31508" indent="-242888" algn="l" defTabSz="777240" rtl="0" eaLnBrk="1" latinLnBrk="0" hangingPunct="1">
        <a:spcBef>
          <a:spcPct val="20000"/>
        </a:spcBef>
        <a:buFont typeface="Arial" pitchFamily="34" charset="0"/>
        <a:buChar char="–"/>
        <a:defRPr sz="238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829" y="693684"/>
            <a:ext cx="680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Objective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Learners will be able to demonstrate their understanding of the connection between DOK-1 and DOK-2 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376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1028" name="Picture 4" descr="Image result for animated rainbow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9" b="10349"/>
            <a:stretch/>
          </p:blipFill>
          <p:spPr bwMode="auto">
            <a:xfrm>
              <a:off x="0" y="0"/>
              <a:ext cx="7772400" cy="5816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animated rainbow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9" b="10349"/>
            <a:stretch/>
          </p:blipFill>
          <p:spPr bwMode="auto">
            <a:xfrm>
              <a:off x="0" y="4242101"/>
              <a:ext cx="7772400" cy="5816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990589"/>
              </p:ext>
            </p:extLst>
          </p:nvPr>
        </p:nvGraphicFramePr>
        <p:xfrm>
          <a:off x="312918" y="1142274"/>
          <a:ext cx="732944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9443"/>
              </a:tblGrid>
              <a:tr h="311150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Locate and Select  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(Prior Knowledge Needed)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  What prior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knowledge did Helen need to conceptualize?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27788"/>
              </p:ext>
            </p:extLst>
          </p:nvPr>
        </p:nvGraphicFramePr>
        <p:xfrm>
          <a:off x="286789" y="6479289"/>
          <a:ext cx="725047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0479"/>
              </a:tblGrid>
              <a:tr h="42541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Think About this…..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047344"/>
              </p:ext>
            </p:extLst>
          </p:nvPr>
        </p:nvGraphicFramePr>
        <p:xfrm>
          <a:off x="274316" y="2255513"/>
          <a:ext cx="7368045" cy="1239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8045"/>
              </a:tblGrid>
              <a:tr h="8621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Helen needed to conceptualize (make a connection) that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the words she had learned to spell meant that EVERYTHING HAS A NAME.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937275"/>
              </p:ext>
            </p:extLst>
          </p:nvPr>
        </p:nvGraphicFramePr>
        <p:xfrm>
          <a:off x="286789" y="3694996"/>
          <a:ext cx="732944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9442"/>
              </a:tblGrid>
              <a:tr h="311150"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and Verify the Concept 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(show understanding)</a:t>
                      </a: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  How did she demonstrate the conceptualization?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122541"/>
              </p:ext>
            </p:extLst>
          </p:nvPr>
        </p:nvGraphicFramePr>
        <p:xfrm>
          <a:off x="247307" y="4780349"/>
          <a:ext cx="7329442" cy="1543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9442"/>
              </a:tblGrid>
              <a:tr h="8621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She demonstrated that she understood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that EVERYTHING HAD A NAME, when she began to ask “What is it” and connected back to the words she had previously learned applying them a 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new way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218263"/>
              </p:ext>
            </p:extLst>
          </p:nvPr>
        </p:nvGraphicFramePr>
        <p:xfrm>
          <a:off x="260960" y="7412631"/>
          <a:ext cx="725047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0479"/>
              </a:tblGrid>
              <a:tr h="425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How was the new context in which Helen used words different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than the previous?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719015"/>
              </p:ext>
            </p:extLst>
          </p:nvPr>
        </p:nvGraphicFramePr>
        <p:xfrm>
          <a:off x="260960" y="8467696"/>
          <a:ext cx="7250479" cy="425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0479"/>
              </a:tblGrid>
              <a:tr h="425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What decision did Helen have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 make?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71394" y="502800"/>
            <a:ext cx="22597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Right Side INB p. 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8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505113"/>
              </p:ext>
            </p:extLst>
          </p:nvPr>
        </p:nvGraphicFramePr>
        <p:xfrm>
          <a:off x="482600" y="340821"/>
          <a:ext cx="6769100" cy="8427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100"/>
              </a:tblGrid>
              <a:tr h="217979"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Read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each task.  Underline what prior knowledge the learner has to conceptualize.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Circle how the learner will show that conceptualization has taken place.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="0" dirty="0" smtClean="0"/>
                        <a:t>Explain the difference between </a:t>
                      </a:r>
                      <a:r>
                        <a:rPr lang="en-US" sz="1400" b="0" u="sng" dirty="0" smtClean="0"/>
                        <a:t>addition and subtraction</a:t>
                      </a:r>
                      <a:r>
                        <a:rPr lang="en-US" sz="1400" b="1" dirty="0" smtClean="0"/>
                        <a:t>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400" b="1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400" b="0" dirty="0" smtClean="0"/>
                        <a:t>Summarize the author’s point of view.</a:t>
                      </a:r>
                    </a:p>
                    <a:p>
                      <a:pPr marL="342900" indent="-342900">
                        <a:buAutoNum type="arabicPeriod" startAt="2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3"/>
                      </a:pPr>
                      <a:r>
                        <a:rPr lang="en-US" sz="1400" b="0" dirty="0" smtClean="0"/>
                        <a:t>Explain the steps you would follow to determine the age of a tree.</a:t>
                      </a:r>
                    </a:p>
                    <a:p>
                      <a:pPr marL="342900" indent="-342900">
                        <a:buAutoNum type="arabicPeriod" startAt="3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4"/>
                      </a:pPr>
                      <a:r>
                        <a:rPr lang="en-US" sz="1400" b="0" dirty="0" smtClean="0"/>
                        <a:t>Based on the text, what does the phrase</a:t>
                      </a:r>
                      <a:r>
                        <a:rPr lang="en-US" sz="1400" b="0" baseline="0" dirty="0" smtClean="0"/>
                        <a:t> flew off the handle mean?</a:t>
                      </a:r>
                    </a:p>
                    <a:p>
                      <a:pPr marL="342900" indent="-342900">
                        <a:buAutoNum type="arabicPeriod" startAt="4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5"/>
                      </a:pPr>
                      <a:r>
                        <a:rPr lang="en-US" sz="1400" b="0" dirty="0" smtClean="0"/>
                        <a:t>Create a glyph for your classmates to complete.</a:t>
                      </a:r>
                    </a:p>
                    <a:p>
                      <a:pPr marL="342900" indent="-342900">
                        <a:buAutoNum type="arabicPeriod" startAt="5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6"/>
                      </a:pPr>
                      <a:r>
                        <a:rPr lang="en-US" sz="1400" b="0" dirty="0" smtClean="0"/>
                        <a:t>Write one paragraph</a:t>
                      </a:r>
                      <a:r>
                        <a:rPr lang="en-US" sz="1400" b="0" baseline="0" dirty="0" smtClean="0"/>
                        <a:t> describing what you learned about birds from the text.</a:t>
                      </a:r>
                    </a:p>
                    <a:p>
                      <a:pPr marL="342900" indent="-342900">
                        <a:buAutoNum type="arabicPeriod" startAt="6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7"/>
                      </a:pPr>
                      <a:r>
                        <a:rPr lang="en-US" sz="1400" b="0" dirty="0" smtClean="0"/>
                        <a:t>Identify the genre of the two texts based on their text features.</a:t>
                      </a:r>
                    </a:p>
                    <a:p>
                      <a:pPr marL="342900" indent="-342900">
                        <a:buAutoNum type="arabicPeriod" startAt="7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8"/>
                      </a:pPr>
                      <a:r>
                        <a:rPr lang="en-US" sz="1400" b="0" dirty="0" smtClean="0"/>
                        <a:t>Make a graphic organizer to show student birthdays</a:t>
                      </a:r>
                      <a:r>
                        <a:rPr lang="en-US" sz="1400" b="0" baseline="0" dirty="0" smtClean="0"/>
                        <a:t> in this class.</a:t>
                      </a:r>
                    </a:p>
                    <a:p>
                      <a:pPr marL="342900" indent="-342900">
                        <a:buAutoNum type="arabicPeriod" startAt="8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9"/>
                      </a:pPr>
                      <a:r>
                        <a:rPr lang="en-US" sz="1400" b="0" dirty="0" smtClean="0"/>
                        <a:t>Write a sentence using each part of speech as shown in the chart.</a:t>
                      </a:r>
                    </a:p>
                    <a:p>
                      <a:pPr marL="342900" indent="-342900">
                        <a:buAutoNum type="arabicPeriod" startAt="9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10"/>
                      </a:pPr>
                      <a:r>
                        <a:rPr lang="en-US" sz="1400" b="0" dirty="0" smtClean="0"/>
                        <a:t>Graph the data from the table to show the information in a new way.</a:t>
                      </a:r>
                    </a:p>
                    <a:p>
                      <a:pPr marL="0" indent="0">
                        <a:buNone/>
                      </a:pPr>
                      <a:endParaRPr lang="en-US" sz="1400" b="0" dirty="0" smtClean="0"/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What decision must the learner make in each instance?</a:t>
                      </a: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Which tasks do not overtly articulate the prior knowledge?</a:t>
                      </a:r>
                    </a:p>
                    <a:p>
                      <a:pPr marL="0" indent="0">
                        <a:buNone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919906" y="1355834"/>
            <a:ext cx="1669144" cy="4644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4152" y="156155"/>
            <a:ext cx="234380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Right Side INB p. 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892793"/>
              </p:ext>
            </p:extLst>
          </p:nvPr>
        </p:nvGraphicFramePr>
        <p:xfrm>
          <a:off x="482600" y="340821"/>
          <a:ext cx="6769100" cy="8854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100"/>
              </a:tblGrid>
              <a:tr h="21797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Read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each task.  Underline the prior knowledge the learner has to conceptualize.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Circle how the learner will demonstrate that conceptualization has taken place.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="1" dirty="0" smtClean="0"/>
                        <a:t>Explain the difference </a:t>
                      </a:r>
                      <a:r>
                        <a:rPr lang="en-US" sz="1400" b="0" dirty="0" smtClean="0"/>
                        <a:t>between </a:t>
                      </a:r>
                      <a:r>
                        <a:rPr lang="en-US" sz="1400" b="1" u="sng" dirty="0" smtClean="0">
                          <a:solidFill>
                            <a:srgbClr val="0070C0"/>
                          </a:solidFill>
                        </a:rPr>
                        <a:t>addition and subtraction</a:t>
                      </a:r>
                      <a:r>
                        <a:rPr lang="en-US" sz="1400" b="1" dirty="0" smtClean="0">
                          <a:solidFill>
                            <a:srgbClr val="0070C0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400" b="1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400" b="1" dirty="0" smtClean="0"/>
                        <a:t>Summarize</a:t>
                      </a:r>
                      <a:r>
                        <a:rPr lang="en-US" sz="1400" b="0" dirty="0" smtClean="0"/>
                        <a:t> the </a:t>
                      </a:r>
                      <a:r>
                        <a:rPr lang="en-US" sz="1400" b="1" u="sng" dirty="0" smtClean="0">
                          <a:solidFill>
                            <a:srgbClr val="0070C0"/>
                          </a:solidFill>
                        </a:rPr>
                        <a:t>author’s point of view</a:t>
                      </a:r>
                      <a:r>
                        <a:rPr lang="en-US" sz="1400" b="0" dirty="0" smtClean="0"/>
                        <a:t>.</a:t>
                      </a:r>
                    </a:p>
                    <a:p>
                      <a:pPr marL="342900" indent="-342900">
                        <a:buAutoNum type="arabicPeriod" startAt="2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3"/>
                      </a:pPr>
                      <a:r>
                        <a:rPr lang="en-US" sz="1400" b="1" dirty="0" smtClean="0"/>
                        <a:t>Explain the steps </a:t>
                      </a:r>
                      <a:r>
                        <a:rPr lang="en-US" sz="1400" b="0" dirty="0" smtClean="0"/>
                        <a:t>you would follow to </a:t>
                      </a:r>
                      <a:r>
                        <a:rPr lang="en-US" sz="1400" b="1" u="sng" dirty="0" smtClean="0">
                          <a:solidFill>
                            <a:srgbClr val="0070C0"/>
                          </a:solidFill>
                        </a:rPr>
                        <a:t>determine the age of a tree</a:t>
                      </a:r>
                      <a:r>
                        <a:rPr lang="en-US" sz="1400" b="0" dirty="0" smtClean="0"/>
                        <a:t>.</a:t>
                      </a:r>
                    </a:p>
                    <a:p>
                      <a:pPr marL="342900" indent="-342900">
                        <a:buAutoNum type="arabicPeriod" startAt="3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4"/>
                      </a:pPr>
                      <a:r>
                        <a:rPr lang="en-US" sz="1400" b="0" dirty="0" smtClean="0"/>
                        <a:t>Based on the text, </a:t>
                      </a:r>
                      <a:r>
                        <a:rPr lang="en-US" sz="1400" b="1" dirty="0" smtClean="0"/>
                        <a:t>what does the phrase</a:t>
                      </a:r>
                      <a:r>
                        <a:rPr lang="en-US" sz="1400" b="1" baseline="0" dirty="0" smtClean="0"/>
                        <a:t> flew off the handle mean</a:t>
                      </a:r>
                      <a:r>
                        <a:rPr lang="en-US" sz="1400" b="0" baseline="0" dirty="0" smtClean="0"/>
                        <a:t>?</a:t>
                      </a:r>
                    </a:p>
                    <a:p>
                      <a:pPr marL="342900" indent="-342900">
                        <a:buAutoNum type="arabicPeriod" startAt="4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5"/>
                      </a:pPr>
                      <a:r>
                        <a:rPr lang="en-US" sz="1400" b="1" dirty="0" smtClean="0"/>
                        <a:t>Create a glyph </a:t>
                      </a:r>
                      <a:r>
                        <a:rPr lang="en-US" sz="1400" b="0" dirty="0" smtClean="0"/>
                        <a:t>for your classmates to complete.</a:t>
                      </a:r>
                    </a:p>
                    <a:p>
                      <a:pPr marL="342900" indent="-342900">
                        <a:buAutoNum type="arabicPeriod" startAt="5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6"/>
                      </a:pPr>
                      <a:r>
                        <a:rPr lang="en-US" sz="1400" b="1" dirty="0" smtClean="0"/>
                        <a:t>Write one paragraph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0" baseline="0" dirty="0" smtClean="0"/>
                        <a:t>describing what you learned </a:t>
                      </a:r>
                      <a:r>
                        <a:rPr lang="en-US" sz="1400" b="1" u="sng" baseline="0" dirty="0" smtClean="0">
                          <a:solidFill>
                            <a:srgbClr val="0070C0"/>
                          </a:solidFill>
                        </a:rPr>
                        <a:t>about birds from the text</a:t>
                      </a:r>
                      <a:r>
                        <a:rPr lang="en-US" sz="1400" b="0" baseline="0" dirty="0" smtClean="0"/>
                        <a:t>.</a:t>
                      </a:r>
                    </a:p>
                    <a:p>
                      <a:pPr marL="342900" indent="-342900">
                        <a:buAutoNum type="arabicPeriod" startAt="6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7"/>
                      </a:pPr>
                      <a:r>
                        <a:rPr lang="en-US" sz="1400" b="1" dirty="0" smtClean="0"/>
                        <a:t>Identify the genre </a:t>
                      </a:r>
                      <a:r>
                        <a:rPr lang="en-US" sz="1400" b="0" dirty="0" smtClean="0"/>
                        <a:t>of the two texts based on their </a:t>
                      </a:r>
                      <a:r>
                        <a:rPr lang="en-US" sz="1400" b="1" u="sng" dirty="0" smtClean="0">
                          <a:solidFill>
                            <a:srgbClr val="0070C0"/>
                          </a:solidFill>
                        </a:rPr>
                        <a:t>text features</a:t>
                      </a:r>
                      <a:r>
                        <a:rPr lang="en-US" sz="1400" b="0" dirty="0" smtClean="0"/>
                        <a:t>.</a:t>
                      </a:r>
                    </a:p>
                    <a:p>
                      <a:pPr marL="342900" indent="-342900">
                        <a:buAutoNum type="arabicPeriod" startAt="7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8"/>
                      </a:pPr>
                      <a:r>
                        <a:rPr lang="en-US" sz="1400" b="1" u="none" dirty="0" smtClean="0">
                          <a:solidFill>
                            <a:schemeClr val="tx1"/>
                          </a:solidFill>
                        </a:rPr>
                        <a:t>Make a graphic organizer </a:t>
                      </a:r>
                      <a:r>
                        <a:rPr lang="en-US" sz="1400" b="0" u="none" dirty="0" smtClean="0"/>
                        <a:t>to </a:t>
                      </a:r>
                      <a:r>
                        <a:rPr lang="en-US" sz="1400" b="0" dirty="0" smtClean="0"/>
                        <a:t>show student birthdays</a:t>
                      </a:r>
                      <a:r>
                        <a:rPr lang="en-US" sz="1400" b="0" baseline="0" dirty="0" smtClean="0"/>
                        <a:t> in this class.</a:t>
                      </a:r>
                    </a:p>
                    <a:p>
                      <a:pPr marL="342900" indent="-342900">
                        <a:buAutoNum type="arabicPeriod" startAt="8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9"/>
                      </a:pPr>
                      <a:r>
                        <a:rPr lang="en-US" sz="1400" b="1" dirty="0" smtClean="0"/>
                        <a:t>Write a sentence </a:t>
                      </a:r>
                      <a:r>
                        <a:rPr lang="en-US" sz="1400" b="0" dirty="0" smtClean="0"/>
                        <a:t>using each </a:t>
                      </a:r>
                      <a:r>
                        <a:rPr lang="en-US" sz="1400" b="1" u="sng" dirty="0" smtClean="0">
                          <a:solidFill>
                            <a:srgbClr val="0070C0"/>
                          </a:solidFill>
                        </a:rPr>
                        <a:t>part of speech</a:t>
                      </a:r>
                      <a:r>
                        <a:rPr lang="en-US" sz="1400" b="1" u="none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400" b="0" dirty="0" smtClean="0"/>
                        <a:t>as shown in the chart.</a:t>
                      </a:r>
                    </a:p>
                    <a:p>
                      <a:pPr marL="342900" indent="-342900">
                        <a:buAutoNum type="arabicPeriod" startAt="9"/>
                      </a:pPr>
                      <a:endParaRPr lang="en-US" sz="1400" b="0" dirty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AutoNum type="arabicPeriod" startAt="10"/>
                      </a:pPr>
                      <a:r>
                        <a:rPr lang="en-US" sz="1400" b="1" u="none" dirty="0" smtClean="0">
                          <a:solidFill>
                            <a:schemeClr val="tx1"/>
                          </a:solidFill>
                        </a:rPr>
                        <a:t>Graph the data from the table </a:t>
                      </a:r>
                      <a:r>
                        <a:rPr lang="en-US" sz="1400" b="0" dirty="0" smtClean="0"/>
                        <a:t>to </a:t>
                      </a:r>
                      <a:r>
                        <a:rPr lang="en-US" sz="1400" b="1" u="sng" dirty="0" smtClean="0">
                          <a:solidFill>
                            <a:srgbClr val="0070C0"/>
                          </a:solidFill>
                        </a:rPr>
                        <a:t>show the information </a:t>
                      </a:r>
                      <a:r>
                        <a:rPr lang="en-US" sz="1400" b="0" dirty="0" smtClean="0"/>
                        <a:t>in a new way.</a:t>
                      </a:r>
                    </a:p>
                    <a:p>
                      <a:pPr marL="342900" indent="-342900">
                        <a:buAutoNum type="arabicPeriod" startAt="10"/>
                      </a:pPr>
                      <a:endParaRPr lang="en-US" sz="1400" b="0" dirty="0" smtClean="0"/>
                    </a:p>
                    <a:p>
                      <a:pPr marL="342900" indent="-342900">
                        <a:buAutoNum type="arabicPeriod" startAt="10"/>
                      </a:pPr>
                      <a:endParaRPr lang="en-US" sz="1400" b="0" dirty="0"/>
                    </a:p>
                    <a:p>
                      <a:pPr marL="0" indent="0">
                        <a:buNone/>
                      </a:pPr>
                      <a:endParaRPr lang="en-US" sz="1400" b="0" dirty="0" smtClean="0"/>
                    </a:p>
                    <a:p>
                      <a:pPr marL="0" indent="0">
                        <a:buNone/>
                      </a:pPr>
                      <a:r>
                        <a:rPr lang="en-US" sz="1400" b="0" dirty="0" smtClean="0"/>
                        <a:t>What</a:t>
                      </a:r>
                      <a:r>
                        <a:rPr lang="en-US" sz="1400" b="0" baseline="0" dirty="0" smtClean="0"/>
                        <a:t> decision must the learner make in each instance?</a:t>
                      </a:r>
                    </a:p>
                    <a:p>
                      <a:pPr marL="0" indent="0">
                        <a:buNone/>
                      </a:pPr>
                      <a:endParaRPr lang="en-US" sz="1400" b="0" baseline="0" dirty="0" smtClean="0"/>
                    </a:p>
                    <a:p>
                      <a:pPr marL="0" indent="0">
                        <a:buNone/>
                      </a:pPr>
                      <a:endParaRPr lang="en-US" sz="1400" b="0" baseline="0" dirty="0" smtClean="0"/>
                    </a:p>
                    <a:p>
                      <a:pPr marL="0" indent="0">
                        <a:buNone/>
                      </a:pPr>
                      <a:r>
                        <a:rPr lang="en-US" sz="1400" b="0" baseline="0" dirty="0" smtClean="0"/>
                        <a:t>Which tasks do not overtly articulate the prior knowledge?</a:t>
                      </a:r>
                    </a:p>
                    <a:p>
                      <a:pPr marL="0" indent="0">
                        <a:buNone/>
                      </a:pPr>
                      <a:endParaRPr lang="en-US" sz="1400" b="0" baseline="0" dirty="0" smtClean="0"/>
                    </a:p>
                    <a:p>
                      <a:pPr marL="0" indent="0">
                        <a:buNone/>
                      </a:pPr>
                      <a:endParaRPr lang="en-US" sz="1400" b="0" dirty="0" smtClean="0"/>
                    </a:p>
                    <a:p>
                      <a:pPr marL="0" indent="0">
                        <a:buNone/>
                      </a:pPr>
                      <a:endParaRPr lang="en-US" sz="1400" b="0" dirty="0" smtClean="0"/>
                    </a:p>
                  </a:txBody>
                  <a:tcPr marL="184235" marR="184235" marT="92117" marB="9211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951437" y="1198178"/>
            <a:ext cx="1669144" cy="357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62099" y="1781502"/>
            <a:ext cx="1029763" cy="357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25311" y="2412888"/>
            <a:ext cx="1476453" cy="357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51437" y="4210922"/>
            <a:ext cx="1571046" cy="357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35669" y="4842308"/>
            <a:ext cx="1439665" cy="357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35669" y="5425632"/>
            <a:ext cx="1849572" cy="3700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35669" y="6046713"/>
            <a:ext cx="1366095" cy="357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2099" y="6653047"/>
            <a:ext cx="2312025" cy="4082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9978" y="3627598"/>
            <a:ext cx="1221581" cy="3323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01763" y="3008917"/>
            <a:ext cx="3531477" cy="3446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41" y="786776"/>
            <a:ext cx="233329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Left Side INB p. 74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4952" y="1271751"/>
            <a:ext cx="7567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What  conclusion can you make about DOK-2?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4" y="3677965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8" y="2360918"/>
            <a:ext cx="6286500" cy="43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6000">
              <a:schemeClr val="tx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89710" y="3474720"/>
            <a:ext cx="239649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3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8790" y="1630192"/>
            <a:ext cx="187833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0" b="1" dirty="0" smtClean="0"/>
              <a:t>Left Side</a:t>
            </a:r>
            <a:endParaRPr lang="en-US" sz="2720" b="1" dirty="0"/>
          </a:p>
        </p:txBody>
      </p:sp>
      <p:sp>
        <p:nvSpPr>
          <p:cNvPr id="24" name="Folded Corner 23">
            <a:hlinkClick r:id="rId3" action="ppaction://hlinksldjump"/>
          </p:cNvPr>
          <p:cNvSpPr/>
          <p:nvPr/>
        </p:nvSpPr>
        <p:spPr>
          <a:xfrm flipH="1">
            <a:off x="65703" y="4187190"/>
            <a:ext cx="970617" cy="410210"/>
          </a:xfrm>
          <a:prstGeom prst="foldedCorner">
            <a:avLst>
              <a:gd name="adj" fmla="val 41111"/>
            </a:avLst>
          </a:prstGeom>
          <a:gradFill flip="none" rotWithShape="1">
            <a:gsLst>
              <a:gs pos="100000">
                <a:schemeClr val="accent6">
                  <a:lumMod val="50000"/>
                </a:schemeClr>
              </a:gs>
              <a:gs pos="96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75000"/>
                </a:schemeClr>
              </a:gs>
            </a:gsLst>
            <a:lin ang="10800000" scaled="0"/>
            <a:tileRect/>
          </a:gradFill>
          <a:ln>
            <a:noFill/>
          </a:ln>
          <a:effectLst>
            <a:outerShdw blurRad="40000" dist="23000" dir="215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tIns="155448"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INB 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1066165" y="2456884"/>
            <a:ext cx="3303270" cy="1492816"/>
          </a:xfrm>
          <a:prstGeom prst="rect">
            <a:avLst/>
          </a:prstGeom>
        </p:spPr>
        <p:txBody>
          <a:bodyPr vert="horz" lIns="77724" tIns="38862" rIns="77724" bIns="38862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>
                <a:solidFill>
                  <a:schemeClr val="tx1"/>
                </a:solidFill>
              </a:rPr>
              <a:t>Page  74</a:t>
            </a:r>
          </a:p>
          <a:p>
            <a:endParaRPr lang="en-US" sz="1700" b="1" dirty="0">
              <a:solidFill>
                <a:schemeClr val="tx1"/>
              </a:solidFill>
            </a:endParaRPr>
          </a:p>
          <a:p>
            <a:r>
              <a:rPr lang="en-US" sz="1700" b="1" dirty="0" smtClean="0">
                <a:solidFill>
                  <a:schemeClr val="tx1"/>
                </a:solidFill>
              </a:rPr>
              <a:t>DOK-2 Conclusion</a:t>
            </a:r>
            <a:endParaRPr lang="en-US" sz="1700" b="1" dirty="0">
              <a:solidFill>
                <a:schemeClr val="tx1"/>
              </a:solidFill>
            </a:endParaRPr>
          </a:p>
          <a:p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3990" y="1630192"/>
            <a:ext cx="187833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0" b="1" dirty="0" smtClean="0"/>
              <a:t>Right Side</a:t>
            </a:r>
            <a:endParaRPr lang="en-US" sz="2720" b="1" dirty="0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4500880" y="2456884"/>
            <a:ext cx="2984137" cy="1492816"/>
          </a:xfrm>
          <a:prstGeom prst="rect">
            <a:avLst/>
          </a:prstGeom>
        </p:spPr>
        <p:txBody>
          <a:bodyPr vert="horz" lIns="77724" tIns="38862" rIns="77724" bIns="38862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>
                <a:solidFill>
                  <a:schemeClr val="tx1"/>
                </a:solidFill>
              </a:rPr>
              <a:t>Page  75</a:t>
            </a:r>
            <a:endParaRPr lang="en-US" sz="1700" b="1" dirty="0">
              <a:solidFill>
                <a:schemeClr val="tx1"/>
              </a:solidFill>
            </a:endParaRPr>
          </a:p>
          <a:p>
            <a:endParaRPr lang="en-US" sz="1700" b="1" dirty="0" smtClean="0">
              <a:solidFill>
                <a:schemeClr val="tx1"/>
              </a:solidFill>
            </a:endParaRPr>
          </a:p>
          <a:p>
            <a:r>
              <a:rPr lang="en-US" sz="1700" b="1" dirty="0" smtClean="0">
                <a:solidFill>
                  <a:schemeClr val="tx1"/>
                </a:solidFill>
              </a:rPr>
              <a:t>Objective</a:t>
            </a:r>
          </a:p>
          <a:p>
            <a:r>
              <a:rPr lang="en-US" sz="1700" b="1" dirty="0" smtClean="0">
                <a:solidFill>
                  <a:schemeClr val="tx1"/>
                </a:solidFill>
              </a:rPr>
              <a:t>From Knowledge to Concept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0800" y="456511"/>
            <a:ext cx="397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INB Table of Contents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3802502"/>
            <a:ext cx="3133090" cy="1691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" y="3709632"/>
            <a:ext cx="3288030" cy="177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6900" y="393700"/>
            <a:ext cx="6769100" cy="919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97803" y="1689136"/>
            <a:ext cx="407605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Knowledge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797132"/>
            <a:ext cx="6943241" cy="49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2100" y="127000"/>
            <a:ext cx="7327900" cy="97663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6900" y="393700"/>
            <a:ext cx="6769100" cy="919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elen keller, helen keller anne sullivan, helen keller teacher, helen keller child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1223645"/>
            <a:ext cx="3959225" cy="487289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49566" y="6505793"/>
            <a:ext cx="2383475" cy="2100268"/>
            <a:chOff x="1416756" y="5823224"/>
            <a:chExt cx="2383475" cy="2100268"/>
          </a:xfrm>
        </p:grpSpPr>
        <p:sp>
          <p:nvSpPr>
            <p:cNvPr id="4" name="Rectangle 3"/>
            <p:cNvSpPr/>
            <p:nvPr/>
          </p:nvSpPr>
          <p:spPr>
            <a:xfrm>
              <a:off x="1679575" y="5823224"/>
              <a:ext cx="1872463" cy="210026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461" tIns="29231" rIns="58461" bIns="29231"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785485" y="6306069"/>
              <a:ext cx="1646019" cy="147127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461" tIns="29231" rIns="58461" bIns="29231" rtlCol="0" anchor="ctr"/>
            <a:lstStyle/>
            <a:p>
              <a:pPr algn="ctr"/>
              <a:r>
                <a:rPr lang="en-US" sz="1467" b="1" dirty="0"/>
                <a:t>SHOW ME</a:t>
              </a:r>
            </a:p>
            <a:p>
              <a:pPr algn="ctr"/>
              <a:r>
                <a:rPr lang="en-US" sz="1467" b="1" dirty="0"/>
                <a:t>TELL ME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6756" y="5916893"/>
              <a:ext cx="2383475" cy="421889"/>
            </a:xfrm>
            <a:prstGeom prst="rect">
              <a:avLst/>
            </a:prstGeom>
            <a:noFill/>
          </p:spPr>
          <p:txBody>
            <a:bodyPr wrap="square" lIns="58461" tIns="29231" rIns="58461" bIns="29231" rtlCol="0">
              <a:spAutoFit/>
            </a:bodyPr>
            <a:lstStyle/>
            <a:p>
              <a:pPr algn="ctr"/>
              <a:r>
                <a:rPr lang="en-US" sz="1558" b="1" dirty="0"/>
                <a:t>DOK-1</a:t>
              </a:r>
            </a:p>
            <a:p>
              <a:pPr algn="ctr"/>
              <a:r>
                <a:rPr lang="en-US" sz="800" b="1" i="1" dirty="0"/>
                <a:t>Recall and Reproduce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165117" y="6505793"/>
            <a:ext cx="38862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0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Sullivan spelled words into Helen’s hand and tried to help the girl connect letters and words with objects’ names. At first, Helen thought her teacher was just playing a game. Helen memorized the words.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053648" y="4567535"/>
            <a:ext cx="3665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Helen Keller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9908"/>
              </p:ext>
            </p:extLst>
          </p:nvPr>
        </p:nvGraphicFramePr>
        <p:xfrm>
          <a:off x="1121333" y="8606061"/>
          <a:ext cx="37973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2857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DOK-1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Provides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or shows information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808163" y="83435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1888</a:t>
            </a:r>
          </a:p>
        </p:txBody>
      </p:sp>
    </p:spTree>
    <p:extLst>
      <p:ext uri="{BB962C8B-B14F-4D97-AF65-F5344CB8AC3E}">
        <p14:creationId xmlns:p14="http://schemas.microsoft.com/office/powerpoint/2010/main" val="15712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602" y="204716"/>
            <a:ext cx="7206018" cy="95943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C00000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1583" y="1839834"/>
            <a:ext cx="40760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Concept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54" y="3349316"/>
            <a:ext cx="7722374" cy="33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334" y="919493"/>
            <a:ext cx="6335064" cy="378565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Keller later wrote in her autobiography, “As the cool stream gushed over one hand she spelled into the other the word water, first slowly, then rapidly. </a:t>
            </a:r>
          </a:p>
          <a:p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stood still, my whole attention fixed upon the motions of her fingers. Suddenly I felt a misty consciousness as of something forgotten–-a thrill of returning thought; and somehow the mystery of language was revealed to me. I knew then that ‘w-a-t-e-r’ meant the wonderful cool something that was flowing over my hand. </a:t>
            </a:r>
          </a:p>
          <a:p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living word awakened my soul, gave it light, hope, joy, set it free! There were barriers still, it is true, but barriers that could in time be swept away.”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33005" y="4705145"/>
            <a:ext cx="4362400" cy="5118124"/>
            <a:chOff x="-1900017" y="1619794"/>
            <a:chExt cx="6001755" cy="7772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00017" y="1619794"/>
              <a:ext cx="5708469" cy="7772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872" y="5088668"/>
              <a:ext cx="4335610" cy="4303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45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602" y="204716"/>
            <a:ext cx="7206018" cy="95943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C00000"/>
                </a:solidFill>
              </a:ln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6729" y="690529"/>
            <a:ext cx="4601115" cy="7283743"/>
            <a:chOff x="1526729" y="690529"/>
            <a:chExt cx="4601115" cy="7283743"/>
          </a:xfrm>
        </p:grpSpPr>
        <p:pic>
          <p:nvPicPr>
            <p:cNvPr id="4100" name="Picture 4" descr="https://farm6.staticflickr.com/5131/5439940646_4ea4c8d976_z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2" t="3570" r="17155" b="727"/>
            <a:stretch/>
          </p:blipFill>
          <p:spPr bwMode="auto">
            <a:xfrm>
              <a:off x="1526729" y="1059861"/>
              <a:ext cx="4601115" cy="6914411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526729" y="690529"/>
              <a:ext cx="15969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0" dirty="0" smtClean="0">
                  <a:solidFill>
                    <a:schemeClr val="accent4">
                      <a:lumMod val="50000"/>
                    </a:schemeClr>
                  </a:solidFill>
                  <a:effectLst/>
                  <a:latin typeface="Trebuchet MS" panose="020B0603020202020204" pitchFamily="34" charset="0"/>
                </a:rPr>
                <a:t>April 5, 1887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179480"/>
              </p:ext>
            </p:extLst>
          </p:nvPr>
        </p:nvGraphicFramePr>
        <p:xfrm>
          <a:off x="4150876" y="8145712"/>
          <a:ext cx="3308016" cy="557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707"/>
                <a:gridCol w="2489309"/>
              </a:tblGrid>
              <a:tr h="36933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DOK-2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Locates-Selects relevant information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206490"/>
              </p:ext>
            </p:extLst>
          </p:nvPr>
        </p:nvGraphicFramePr>
        <p:xfrm>
          <a:off x="4150876" y="8930102"/>
          <a:ext cx="3308016" cy="557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707"/>
                <a:gridCol w="2489309"/>
              </a:tblGrid>
              <a:tr h="36933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DOK-2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Identify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and Verify a specific concept or criteria.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1953" y="7675248"/>
            <a:ext cx="4327999" cy="2088647"/>
            <a:chOff x="81953" y="7675248"/>
            <a:chExt cx="4327999" cy="2088647"/>
          </a:xfrm>
        </p:grpSpPr>
        <p:sp>
          <p:nvSpPr>
            <p:cNvPr id="9" name="Rectangle 8"/>
            <p:cNvSpPr/>
            <p:nvPr/>
          </p:nvSpPr>
          <p:spPr>
            <a:xfrm>
              <a:off x="366330" y="7675248"/>
              <a:ext cx="1872463" cy="207752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461" tIns="29231" rIns="58461" bIns="29231"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45763" y="8104427"/>
              <a:ext cx="1642955" cy="156931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461" tIns="29231" rIns="58461" bIns="29231" rtlCol="0" anchor="ctr"/>
            <a:lstStyle/>
            <a:p>
              <a:pPr algn="ctr"/>
              <a:endParaRPr lang="en-US" sz="779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en-US" sz="779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825" b="1" i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can</a:t>
              </a:r>
              <a:r>
                <a:rPr lang="en-US" sz="825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558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LOCATE </a:t>
              </a:r>
              <a:r>
                <a:rPr lang="en-US" sz="825" b="1" i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</a:p>
            <a:p>
              <a:pPr algn="ctr"/>
              <a:r>
                <a:rPr lang="en-US" sz="1558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SELECT</a:t>
              </a:r>
            </a:p>
            <a:p>
              <a:pPr algn="ctr"/>
              <a:r>
                <a:rPr lang="en-US" sz="825" b="1" i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Information or details…</a:t>
              </a:r>
            </a:p>
            <a:p>
              <a:pPr algn="ctr"/>
              <a:endParaRPr lang="en-US" sz="1558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953" y="7754056"/>
              <a:ext cx="2467761" cy="376364"/>
            </a:xfrm>
            <a:prstGeom prst="rect">
              <a:avLst/>
            </a:prstGeom>
            <a:noFill/>
          </p:spPr>
          <p:txBody>
            <a:bodyPr wrap="square" lIns="58461" tIns="29231" rIns="58461" bIns="29231" rtlCol="0">
              <a:spAutoFit/>
            </a:bodyPr>
            <a:lstStyle/>
            <a:p>
              <a:pPr algn="ctr"/>
              <a:r>
                <a:rPr lang="en-US" sz="128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DOK-2</a:t>
              </a:r>
            </a:p>
            <a:p>
              <a:pPr algn="ctr"/>
              <a:r>
                <a:rPr lang="en-US" sz="800" b="1" i="1" dirty="0"/>
                <a:t>Skills and Concepts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78684" y="7686372"/>
              <a:ext cx="1872463" cy="207752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461" tIns="29231" rIns="58461" bIns="29231"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351997" y="8115191"/>
              <a:ext cx="1685151" cy="1569310"/>
            </a:xfrm>
            <a:prstGeom prst="ellipse">
              <a:avLst/>
            </a:prstGeom>
            <a:solidFill>
              <a:srgbClr val="8EB1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461" tIns="29231" rIns="58461" bIns="29231" rtlCol="0" anchor="ctr"/>
            <a:lstStyle/>
            <a:p>
              <a:pPr algn="ctr"/>
              <a:r>
                <a:rPr lang="en-US" sz="825" b="1" i="1" dirty="0">
                  <a:solidFill>
                    <a:srgbClr val="3E4D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order to…</a:t>
              </a:r>
            </a:p>
            <a:p>
              <a:pPr algn="ctr"/>
              <a:r>
                <a:rPr lang="en-US" sz="1375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IDENTIFY </a:t>
              </a:r>
              <a:r>
                <a:rPr lang="en-US" sz="825" b="1" i="1" dirty="0">
                  <a:solidFill>
                    <a:srgbClr val="3E4D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</a:p>
            <a:p>
              <a:pPr algn="ctr"/>
              <a:r>
                <a:rPr lang="en-US" sz="1375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VERIFY</a:t>
              </a:r>
            </a:p>
            <a:p>
              <a:pPr algn="ctr"/>
              <a:r>
                <a:rPr lang="en-US" sz="825" b="1" i="1" dirty="0">
                  <a:solidFill>
                    <a:srgbClr val="3E4D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new concept.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9193" y="7748643"/>
              <a:ext cx="2430759" cy="376364"/>
            </a:xfrm>
            <a:prstGeom prst="rect">
              <a:avLst/>
            </a:prstGeom>
            <a:noFill/>
          </p:spPr>
          <p:txBody>
            <a:bodyPr wrap="square" lIns="58461" tIns="29231" rIns="58461" bIns="29231" rtlCol="0">
              <a:spAutoFit/>
            </a:bodyPr>
            <a:lstStyle/>
            <a:p>
              <a:pPr algn="ctr"/>
              <a:r>
                <a:rPr lang="en-US" sz="128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DOK-2</a:t>
              </a:r>
            </a:p>
            <a:p>
              <a:pPr algn="ctr"/>
              <a:r>
                <a:rPr lang="en-US" sz="800" b="1" i="1" dirty="0"/>
                <a:t>Skills and Concepts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56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126" y="3251411"/>
            <a:ext cx="7654834" cy="4507926"/>
          </a:xfrm>
          <a:prstGeom prst="rect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7646" y="822960"/>
            <a:ext cx="6217920" cy="2599055"/>
          </a:xfrm>
          <a:prstGeom prst="rect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6583681"/>
            <a:ext cx="6606540" cy="796131"/>
          </a:xfrm>
        </p:spPr>
        <p:txBody>
          <a:bodyPr>
            <a:normAutofit/>
          </a:bodyPr>
          <a:lstStyle/>
          <a:p>
            <a:pPr algn="r"/>
            <a:r>
              <a:rPr lang="en-US" sz="2380" dirty="0">
                <a:solidFill>
                  <a:schemeClr val="bg1">
                    <a:lumMod val="95000"/>
                  </a:schemeClr>
                </a:solidFill>
              </a:rPr>
              <a:t>Embedded PowerPoint Video</a:t>
            </a:r>
          </a:p>
        </p:txBody>
      </p:sp>
      <p:pic>
        <p:nvPicPr>
          <p:cNvPr id="5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900" y="3422015"/>
            <a:ext cx="7254240" cy="4080510"/>
          </a:xfrm>
          <a:prstGeom prst="rect">
            <a:avLst/>
          </a:prstGeom>
          <a:ln w="76200">
            <a:noFill/>
          </a:ln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28370" y="993564"/>
            <a:ext cx="5829300" cy="2428451"/>
          </a:xfrm>
          <a:gradFill flip="none" rotWithShape="1">
            <a:gsLst>
              <a:gs pos="40000">
                <a:srgbClr val="001D7A">
                  <a:shade val="30000"/>
                  <a:satMod val="115000"/>
                </a:srgbClr>
              </a:gs>
              <a:gs pos="50000">
                <a:srgbClr val="001D7A">
                  <a:shade val="67500"/>
                  <a:satMod val="115000"/>
                </a:srgbClr>
              </a:gs>
              <a:gs pos="100000">
                <a:srgbClr val="001D7A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the Connection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Knowledge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Conceptualization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2344" y="8048865"/>
            <a:ext cx="6921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All Things Have a Name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3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iamted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1316</Words>
  <Application>Microsoft Office PowerPoint</Application>
  <PresentationFormat>Custom</PresentationFormat>
  <Paragraphs>150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Verdana</vt:lpstr>
      <vt:lpstr>Office Theme</vt:lpstr>
      <vt:lpstr>Aniamted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Embedded PowerPoint Video</vt:lpstr>
      <vt:lpstr>PowerPoint Presentation</vt:lpstr>
      <vt:lpstr>PowerPoint Presentation</vt:lpstr>
      <vt:lpstr>PowerPoint Presentation</vt:lpstr>
      <vt:lpstr>PowerPoint Presentation</vt:lpstr>
    </vt:vector>
  </TitlesOfParts>
  <Company>Hillsboro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Richmond, Susan</dc:creator>
  <cp:lastModifiedBy>Richmond, Susan</cp:lastModifiedBy>
  <cp:revision>42</cp:revision>
  <cp:lastPrinted>2016-11-17T23:46:59Z</cp:lastPrinted>
  <dcterms:created xsi:type="dcterms:W3CDTF">2016-11-16T19:47:44Z</dcterms:created>
  <dcterms:modified xsi:type="dcterms:W3CDTF">2016-12-01T23:11:26Z</dcterms:modified>
</cp:coreProperties>
</file>