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76" r:id="rId2"/>
    <p:sldId id="256" r:id="rId3"/>
    <p:sldId id="275" r:id="rId4"/>
    <p:sldId id="273" r:id="rId5"/>
    <p:sldId id="268" r:id="rId6"/>
    <p:sldId id="280" r:id="rId7"/>
    <p:sldId id="298" r:id="rId8"/>
    <p:sldId id="272" r:id="rId9"/>
    <p:sldId id="292" r:id="rId10"/>
    <p:sldId id="291" r:id="rId11"/>
    <p:sldId id="262" r:id="rId12"/>
    <p:sldId id="278" r:id="rId13"/>
    <p:sldId id="281" r:id="rId14"/>
    <p:sldId id="258" r:id="rId15"/>
    <p:sldId id="282" r:id="rId16"/>
    <p:sldId id="261" r:id="rId17"/>
    <p:sldId id="283" r:id="rId18"/>
    <p:sldId id="263" r:id="rId19"/>
    <p:sldId id="284" r:id="rId20"/>
    <p:sldId id="270" r:id="rId21"/>
    <p:sldId id="294" r:id="rId22"/>
    <p:sldId id="290" r:id="rId23"/>
    <p:sldId id="29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AB0"/>
    <a:srgbClr val="FFFFCC"/>
    <a:srgbClr val="FF8585"/>
    <a:srgbClr val="F6882E"/>
    <a:srgbClr val="FFF3CD"/>
    <a:srgbClr val="FFE79B"/>
    <a:srgbClr val="FFF2C9"/>
    <a:srgbClr val="FFCE33"/>
    <a:srgbClr val="0015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55" autoAdjust="0"/>
    <p:restoredTop sz="90226" autoAdjust="0"/>
  </p:normalViewPr>
  <p:slideViewPr>
    <p:cSldViewPr>
      <p:cViewPr varScale="1">
        <p:scale>
          <a:sx n="98" d="100"/>
          <a:sy n="98" d="100"/>
        </p:scale>
        <p:origin x="97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A925A5-1AB2-4939-98BB-40BB06AB99AC}" type="datetimeFigureOut">
              <a:rPr lang="en-US" smtClean="0"/>
              <a:pPr/>
              <a:t>12/13/2016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6D9FC9-9CA4-458C-86BF-8C4F829A5297}" type="slidenum">
              <a:rPr lang="en-US" smtClean="0"/>
              <a:pPr/>
              <a:t>‹#›</a:t>
            </a:fld>
            <a:endParaRPr lang="en-US"/>
          </a:p>
        </p:txBody>
      </p:sp>
    </p:spTree>
    <p:extLst>
      <p:ext uri="{BB962C8B-B14F-4D97-AF65-F5344CB8AC3E}">
        <p14:creationId xmlns:p14="http://schemas.microsoft.com/office/powerpoint/2010/main" val="416481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6CDFA-5CB1-454E-B734-7F2C47BF9136}" type="datetimeFigureOut">
              <a:rPr lang="en-US" smtClean="0"/>
              <a:pPr/>
              <a:t>12/13/2016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F8361E-AD51-45CA-9383-AD32819F5CF9}" type="slidenum">
              <a:rPr lang="en-US" smtClean="0"/>
              <a:pPr/>
              <a:t>‹#›</a:t>
            </a:fld>
            <a:endParaRPr lang="en-US"/>
          </a:p>
        </p:txBody>
      </p:sp>
    </p:spTree>
    <p:extLst>
      <p:ext uri="{BB962C8B-B14F-4D97-AF65-F5344CB8AC3E}">
        <p14:creationId xmlns:p14="http://schemas.microsoft.com/office/powerpoint/2010/main" val="1046320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 to Depth</a:t>
            </a:r>
            <a:r>
              <a:rPr lang="en-US" baseline="0" dirty="0" smtClean="0"/>
              <a:t> of Knowledge Matrix:</a:t>
            </a:r>
          </a:p>
          <a:p>
            <a:r>
              <a:rPr lang="en-US" baseline="0" dirty="0" smtClean="0"/>
              <a:t>In the past, standardized assessments were measured by Bloom’s Taxonomy levels.  Using Bloom’s alone left many “gray” areas on standardized assessments.  The Bloom’s Verbs are indicators of the kind of thinking needed, but its what comes after the verbs that expand the depth of thinking.  For instance the verb, Describe could be:</a:t>
            </a:r>
          </a:p>
          <a:p>
            <a:endParaRPr lang="en-US" sz="1200" kern="1200" baseline="0" dirty="0" smtClean="0">
              <a:solidFill>
                <a:schemeClr val="tx1"/>
              </a:solidFill>
              <a:latin typeface="+mn-lt"/>
              <a:ea typeface="+mn-ea"/>
              <a:cs typeface="+mn-cs"/>
            </a:endParaRPr>
          </a:p>
          <a:p>
            <a:r>
              <a:rPr lang="en-US" sz="1200" b="0" i="0" kern="1200" baseline="0" dirty="0" smtClean="0">
                <a:solidFill>
                  <a:schemeClr val="tx1"/>
                </a:solidFill>
                <a:latin typeface="+mn-lt"/>
                <a:ea typeface="+mn-ea"/>
                <a:cs typeface="+mn-cs"/>
              </a:rPr>
              <a:t>DOK 3-</a:t>
            </a:r>
            <a:r>
              <a:rPr lang="en-US" sz="1200" b="1" i="0" u="sng" kern="1200" baseline="0" dirty="0" smtClean="0">
                <a:solidFill>
                  <a:schemeClr val="tx1"/>
                </a:solidFill>
                <a:latin typeface="+mn-lt"/>
                <a:ea typeface="+mn-ea"/>
                <a:cs typeface="+mn-cs"/>
              </a:rPr>
              <a:t>Describe</a:t>
            </a:r>
            <a:r>
              <a:rPr lang="en-US" sz="1200" b="0" i="0" kern="1200" baseline="0" dirty="0" smtClean="0">
                <a:solidFill>
                  <a:schemeClr val="tx1"/>
                </a:solidFill>
                <a:latin typeface="+mn-lt"/>
                <a:ea typeface="+mn-ea"/>
                <a:cs typeface="+mn-cs"/>
              </a:rPr>
              <a:t> a model that you might use to represent the relationships that exist within the rock cycle. (Requires deep understanding of rock cycle and a determination of how best to represent it)</a:t>
            </a:r>
          </a:p>
          <a:p>
            <a:r>
              <a:rPr lang="en-US" sz="1200" b="0" i="0" kern="1200" baseline="0" dirty="0" smtClean="0">
                <a:solidFill>
                  <a:schemeClr val="tx1"/>
                </a:solidFill>
                <a:latin typeface="+mn-lt"/>
                <a:ea typeface="+mn-ea"/>
                <a:cs typeface="+mn-cs"/>
              </a:rPr>
              <a:t>DOK 2-</a:t>
            </a:r>
            <a:r>
              <a:rPr lang="en-US" sz="1200" b="1" i="0" u="sng" kern="1200" baseline="0" dirty="0" smtClean="0">
                <a:solidFill>
                  <a:schemeClr val="tx1"/>
                </a:solidFill>
                <a:latin typeface="+mn-lt"/>
                <a:ea typeface="+mn-ea"/>
                <a:cs typeface="+mn-cs"/>
              </a:rPr>
              <a:t>Describe</a:t>
            </a:r>
            <a:r>
              <a:rPr lang="en-US" sz="1200" b="0" i="0" kern="1200" baseline="0" dirty="0" smtClean="0">
                <a:solidFill>
                  <a:schemeClr val="tx1"/>
                </a:solidFill>
                <a:latin typeface="+mn-lt"/>
                <a:ea typeface="+mn-ea"/>
                <a:cs typeface="+mn-cs"/>
              </a:rPr>
              <a:t> the difference between metamorphic and igneous rocks. (Requires cognitive processing to determine the differences in the two rock types)</a:t>
            </a:r>
          </a:p>
          <a:p>
            <a:r>
              <a:rPr lang="en-US" sz="1200" b="0" i="0" kern="1200" baseline="0" dirty="0" smtClean="0">
                <a:solidFill>
                  <a:schemeClr val="tx1"/>
                </a:solidFill>
                <a:latin typeface="+mn-lt"/>
                <a:ea typeface="+mn-ea"/>
                <a:cs typeface="+mn-cs"/>
              </a:rPr>
              <a:t>DOK 1-</a:t>
            </a:r>
            <a:r>
              <a:rPr lang="en-US" sz="1200" b="1" i="0" u="sng" kern="1200" baseline="0" dirty="0" smtClean="0">
                <a:solidFill>
                  <a:schemeClr val="tx1"/>
                </a:solidFill>
                <a:latin typeface="+mn-lt"/>
                <a:ea typeface="+mn-ea"/>
                <a:cs typeface="+mn-cs"/>
              </a:rPr>
              <a:t>Describe</a:t>
            </a:r>
            <a:r>
              <a:rPr lang="en-US" sz="1200" b="0" i="0" kern="1200" baseline="0" dirty="0" smtClean="0">
                <a:solidFill>
                  <a:schemeClr val="tx1"/>
                </a:solidFill>
                <a:latin typeface="+mn-lt"/>
                <a:ea typeface="+mn-ea"/>
                <a:cs typeface="+mn-cs"/>
              </a:rPr>
              <a:t> three characteristics of metamorphic rocks. (Simple recall)</a:t>
            </a:r>
          </a:p>
          <a:p>
            <a:endParaRPr lang="en-US" b="0" i="0" baseline="0" dirty="0" smtClean="0"/>
          </a:p>
          <a:p>
            <a:r>
              <a:rPr lang="en-US" baseline="0" dirty="0" smtClean="0"/>
              <a:t>Webb’s Depth of Knowledge fill in those “gray” areas by defining what tasks look like at deeper levels.  </a:t>
            </a:r>
            <a:endParaRPr lang="en-US" dirty="0"/>
          </a:p>
        </p:txBody>
      </p:sp>
      <p:sp>
        <p:nvSpPr>
          <p:cNvPr id="4" name="Slide Number Placeholder 3"/>
          <p:cNvSpPr>
            <a:spLocks noGrp="1"/>
          </p:cNvSpPr>
          <p:nvPr>
            <p:ph type="sldNum" sz="quarter" idx="10"/>
          </p:nvPr>
        </p:nvSpPr>
        <p:spPr/>
        <p:txBody>
          <a:bodyPr/>
          <a:lstStyle/>
          <a:p>
            <a:fld id="{FBF8361E-AD51-45CA-9383-AD32819F5CF9}" type="slidenum">
              <a:rPr lang="en-US" smtClean="0"/>
              <a:pPr/>
              <a:t>1</a:t>
            </a:fld>
            <a:endParaRPr lang="en-US"/>
          </a:p>
        </p:txBody>
      </p:sp>
    </p:spTree>
    <p:extLst>
      <p:ext uri="{BB962C8B-B14F-4D97-AF65-F5344CB8AC3E}">
        <p14:creationId xmlns:p14="http://schemas.microsoft.com/office/powerpoint/2010/main" val="943098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Learning Progressions are a picture of a path students typically</a:t>
            </a:r>
            <a:r>
              <a:rPr lang="en-US" baseline="0" dirty="0" smtClean="0"/>
              <a:t> follow as they learn.  The progressions on the DOK Matrix align with CCS Standards and are used by SBAC to create assessments.  </a:t>
            </a:r>
            <a:endParaRPr lang="en-US" dirty="0"/>
          </a:p>
        </p:txBody>
      </p:sp>
      <p:sp>
        <p:nvSpPr>
          <p:cNvPr id="4" name="Slide Number Placeholder 3"/>
          <p:cNvSpPr>
            <a:spLocks noGrp="1"/>
          </p:cNvSpPr>
          <p:nvPr>
            <p:ph type="sldNum" sz="quarter" idx="10"/>
          </p:nvPr>
        </p:nvSpPr>
        <p:spPr/>
        <p:txBody>
          <a:bodyPr/>
          <a:lstStyle/>
          <a:p>
            <a:fld id="{FBF8361E-AD51-45CA-9383-AD32819F5CF9}" type="slidenum">
              <a:rPr lang="en-US" smtClean="0"/>
              <a:pPr/>
              <a:t>10</a:t>
            </a:fld>
            <a:endParaRPr lang="en-US"/>
          </a:p>
        </p:txBody>
      </p:sp>
    </p:spTree>
    <p:extLst>
      <p:ext uri="{BB962C8B-B14F-4D97-AF65-F5344CB8AC3E}">
        <p14:creationId xmlns:p14="http://schemas.microsoft.com/office/powerpoint/2010/main" val="1261240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going to take one reading informational</a:t>
            </a:r>
            <a:r>
              <a:rPr lang="en-US" baseline="0" dirty="0" smtClean="0"/>
              <a:t> grade 4 standard and follow it through its progressive path. Standard RI.4.8 has a DOK of 3 so we will use the DOK-3 Path to draft possible assessment tasks to measure student growth to the highest level of this path (in orange).</a:t>
            </a:r>
          </a:p>
          <a:p>
            <a:endParaRPr lang="en-US" baseline="0" dirty="0" smtClean="0"/>
          </a:p>
          <a:p>
            <a:r>
              <a:rPr lang="en-US" baseline="0" dirty="0" smtClean="0"/>
              <a:t>The reading standard for each unity of study on the pacing guides is located under the Reading Skill, Strategy and ELP Target.</a:t>
            </a:r>
            <a:endParaRPr lang="en-US" dirty="0"/>
          </a:p>
        </p:txBody>
      </p:sp>
      <p:sp>
        <p:nvSpPr>
          <p:cNvPr id="4" name="Slide Number Placeholder 3"/>
          <p:cNvSpPr>
            <a:spLocks noGrp="1"/>
          </p:cNvSpPr>
          <p:nvPr>
            <p:ph type="sldNum" sz="quarter" idx="10"/>
          </p:nvPr>
        </p:nvSpPr>
        <p:spPr/>
        <p:txBody>
          <a:bodyPr/>
          <a:lstStyle/>
          <a:p>
            <a:fld id="{FBF8361E-AD51-45CA-9383-AD32819F5CF9}" type="slidenum">
              <a:rPr lang="en-US" smtClean="0"/>
              <a:pPr/>
              <a:t>11</a:t>
            </a:fld>
            <a:endParaRPr lang="en-US"/>
          </a:p>
        </p:txBody>
      </p:sp>
    </p:spTree>
    <p:extLst>
      <p:ext uri="{BB962C8B-B14F-4D97-AF65-F5344CB8AC3E}">
        <p14:creationId xmlns:p14="http://schemas.microsoft.com/office/powerpoint/2010/main" val="3355188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DOK-3 learning</a:t>
            </a:r>
            <a:r>
              <a:rPr lang="en-US" baseline="0" dirty="0" smtClean="0"/>
              <a:t> progression path.  When creating assessments, tasks or activities always start at the end and determine what your end goal of student evidence will look like.</a:t>
            </a:r>
          </a:p>
          <a:p>
            <a:endParaRPr lang="en-US" baseline="0" dirty="0" smtClean="0"/>
          </a:p>
          <a:p>
            <a:r>
              <a:rPr lang="en-US" baseline="0" dirty="0" smtClean="0"/>
              <a:t>The end target for RI.4.8 generally speaking is to analyze or interpret author’s craft to critique a text and/or cite evidence, developing a logical argument for conjectures based on a text.</a:t>
            </a:r>
            <a:endParaRPr lang="en-US" dirty="0"/>
          </a:p>
        </p:txBody>
      </p:sp>
      <p:sp>
        <p:nvSpPr>
          <p:cNvPr id="4" name="Slide Number Placeholder 3"/>
          <p:cNvSpPr>
            <a:spLocks noGrp="1"/>
          </p:cNvSpPr>
          <p:nvPr>
            <p:ph type="sldNum" sz="quarter" idx="10"/>
          </p:nvPr>
        </p:nvSpPr>
        <p:spPr/>
        <p:txBody>
          <a:bodyPr/>
          <a:lstStyle/>
          <a:p>
            <a:fld id="{FBF8361E-AD51-45CA-9383-AD32819F5CF9}" type="slidenum">
              <a:rPr lang="en-US" smtClean="0"/>
              <a:pPr/>
              <a:t>12</a:t>
            </a:fld>
            <a:endParaRPr lang="en-US"/>
          </a:p>
        </p:txBody>
      </p:sp>
    </p:spTree>
    <p:extLst>
      <p:ext uri="{BB962C8B-B14F-4D97-AF65-F5344CB8AC3E}">
        <p14:creationId xmlns:p14="http://schemas.microsoft.com/office/powerpoint/2010/main" val="2330520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a:t>
            </a:r>
            <a:r>
              <a:rPr lang="en-US" baseline="0" dirty="0" smtClean="0"/>
              <a:t> this is a DOK-3 target we can create a constructed response question or a performance task.  To create a performance task prompt, read the standard and insert the content information you need from the text you are instructing.  (Read the PT Prompt).  Notice that the prompt naturally fits the end target because these have already been aligned by SBAC.</a:t>
            </a:r>
          </a:p>
          <a:p>
            <a:endParaRPr lang="en-US" baseline="0" dirty="0" smtClean="0"/>
          </a:p>
          <a:p>
            <a:r>
              <a:rPr lang="en-US" baseline="0" dirty="0" smtClean="0"/>
              <a:t>A true performance task on the SBAC would include rubrics, and more than one area or “claim” of ELA – such as reading and writing.  </a:t>
            </a:r>
          </a:p>
          <a:p>
            <a:endParaRPr lang="en-US" baseline="0" dirty="0" smtClean="0"/>
          </a:p>
          <a:p>
            <a:r>
              <a:rPr lang="en-US" baseline="0" dirty="0" smtClean="0"/>
              <a:t>However, these short PT Prompts are good practice for students and can be built upon.</a:t>
            </a:r>
            <a:endParaRPr lang="en-US" dirty="0"/>
          </a:p>
        </p:txBody>
      </p:sp>
      <p:sp>
        <p:nvSpPr>
          <p:cNvPr id="4" name="Slide Number Placeholder 3"/>
          <p:cNvSpPr>
            <a:spLocks noGrp="1"/>
          </p:cNvSpPr>
          <p:nvPr>
            <p:ph type="sldNum" sz="quarter" idx="10"/>
          </p:nvPr>
        </p:nvSpPr>
        <p:spPr/>
        <p:txBody>
          <a:bodyPr/>
          <a:lstStyle/>
          <a:p>
            <a:fld id="{FBF8361E-AD51-45CA-9383-AD32819F5CF9}" type="slidenum">
              <a:rPr lang="en-US" smtClean="0"/>
              <a:pPr/>
              <a:t>13</a:t>
            </a:fld>
            <a:endParaRPr lang="en-US"/>
          </a:p>
        </p:txBody>
      </p:sp>
    </p:spTree>
    <p:extLst>
      <p:ext uri="{BB962C8B-B14F-4D97-AF65-F5344CB8AC3E}">
        <p14:creationId xmlns:p14="http://schemas.microsoft.com/office/powerpoint/2010/main" val="3803697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 remember your Performance Task Prompt and always build your learning progressions to support the target</a:t>
            </a:r>
            <a:r>
              <a:rPr lang="en-US" baseline="0" dirty="0" smtClean="0"/>
              <a:t> or end goal.  Questions and </a:t>
            </a:r>
            <a:r>
              <a:rPr lang="en-US" baseline="0" dirty="0" err="1" smtClean="0"/>
              <a:t>activites</a:t>
            </a:r>
            <a:r>
              <a:rPr lang="en-US" baseline="0" dirty="0" smtClean="0"/>
              <a:t>, tasks or assessments should all “build” to the target.  </a:t>
            </a:r>
          </a:p>
          <a:p>
            <a:endParaRPr lang="en-US" baseline="0" dirty="0" smtClean="0"/>
          </a:p>
          <a:p>
            <a:r>
              <a:rPr lang="en-US" baseline="0" dirty="0" smtClean="0"/>
              <a:t>Using the DOK-3 path and going backward – the next learning progression says “use concepts to solve non-routine problems.”  Because this is a DOK-3 task, the question we ask students has the cognitive demand of reasoning and thinking (or strategic reasoning).  The concept students need to be able to use in this question is reasoning – or finding evidence based on logic.</a:t>
            </a:r>
            <a:endParaRPr lang="en-US" dirty="0"/>
          </a:p>
        </p:txBody>
      </p:sp>
      <p:sp>
        <p:nvSpPr>
          <p:cNvPr id="4" name="Slide Number Placeholder 3"/>
          <p:cNvSpPr>
            <a:spLocks noGrp="1"/>
          </p:cNvSpPr>
          <p:nvPr>
            <p:ph type="sldNum" sz="quarter" idx="10"/>
          </p:nvPr>
        </p:nvSpPr>
        <p:spPr/>
        <p:txBody>
          <a:bodyPr/>
          <a:lstStyle/>
          <a:p>
            <a:fld id="{FBF8361E-AD51-45CA-9383-AD32819F5CF9}" type="slidenum">
              <a:rPr lang="en-US" smtClean="0"/>
              <a:pPr/>
              <a:t>14</a:t>
            </a:fld>
            <a:endParaRPr lang="en-US"/>
          </a:p>
        </p:txBody>
      </p:sp>
    </p:spTree>
    <p:extLst>
      <p:ext uri="{BB962C8B-B14F-4D97-AF65-F5344CB8AC3E}">
        <p14:creationId xmlns:p14="http://schemas.microsoft.com/office/powerpoint/2010/main" val="3361121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the end target in mind</a:t>
            </a:r>
            <a:r>
              <a:rPr lang="en-US" baseline="0" dirty="0" smtClean="0"/>
              <a:t> as we go backward to the next task on the path:  “Explain, generalize or connect ideas using supporting evidence (quote, text, evidence).  This aligns with RI.4.8 at a different level of reasoning – making logical connections.   </a:t>
            </a:r>
            <a:endParaRPr lang="en-US" dirty="0"/>
          </a:p>
        </p:txBody>
      </p:sp>
      <p:sp>
        <p:nvSpPr>
          <p:cNvPr id="4" name="Slide Number Placeholder 3"/>
          <p:cNvSpPr>
            <a:spLocks noGrp="1"/>
          </p:cNvSpPr>
          <p:nvPr>
            <p:ph type="sldNum" sz="quarter" idx="10"/>
          </p:nvPr>
        </p:nvSpPr>
        <p:spPr/>
        <p:txBody>
          <a:bodyPr/>
          <a:lstStyle/>
          <a:p>
            <a:fld id="{FBF8361E-AD51-45CA-9383-AD32819F5CF9}" type="slidenum">
              <a:rPr lang="en-US" smtClean="0"/>
              <a:pPr/>
              <a:t>15</a:t>
            </a:fld>
            <a:endParaRPr lang="en-US"/>
          </a:p>
        </p:txBody>
      </p:sp>
    </p:spTree>
    <p:extLst>
      <p:ext uri="{BB962C8B-B14F-4D97-AF65-F5344CB8AC3E}">
        <p14:creationId xmlns:p14="http://schemas.microsoft.com/office/powerpoint/2010/main" val="504334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Moving down the DOK-3</a:t>
            </a:r>
            <a:r>
              <a:rPr lang="en-US" baseline="0" dirty="0" smtClean="0"/>
              <a:t> Path, we are now at a DOK-2 – Skills and Concepts.  The Skills and Concepts on the Pacing Guide are at the top of each Unit of Study.  Here, students need to be able to analyze the organization of the text structure in order to find and interpret. </a:t>
            </a:r>
            <a:endParaRPr lang="en-US" dirty="0"/>
          </a:p>
        </p:txBody>
      </p:sp>
      <p:sp>
        <p:nvSpPr>
          <p:cNvPr id="4" name="Slide Number Placeholder 3"/>
          <p:cNvSpPr>
            <a:spLocks noGrp="1"/>
          </p:cNvSpPr>
          <p:nvPr>
            <p:ph type="sldNum" sz="quarter" idx="10"/>
          </p:nvPr>
        </p:nvSpPr>
        <p:spPr/>
        <p:txBody>
          <a:bodyPr/>
          <a:lstStyle/>
          <a:p>
            <a:fld id="{FBF8361E-AD51-45CA-9383-AD32819F5CF9}" type="slidenum">
              <a:rPr lang="en-US" smtClean="0"/>
              <a:pPr/>
              <a:t>16</a:t>
            </a:fld>
            <a:endParaRPr lang="en-US"/>
          </a:p>
        </p:txBody>
      </p:sp>
    </p:spTree>
    <p:extLst>
      <p:ext uri="{BB962C8B-B14F-4D97-AF65-F5344CB8AC3E}">
        <p14:creationId xmlns:p14="http://schemas.microsoft.com/office/powerpoint/2010/main" val="3384649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the last progression on the path is a</a:t>
            </a:r>
            <a:r>
              <a:rPr lang="en-US" baseline="0" dirty="0" smtClean="0"/>
              <a:t>t a DOK-1 level – identifying information on a visual graphic.  Students need to analyze the information on the graph in order to determine facts, definitions or simple processes.</a:t>
            </a:r>
            <a:endParaRPr lang="en-US" dirty="0"/>
          </a:p>
        </p:txBody>
      </p:sp>
      <p:sp>
        <p:nvSpPr>
          <p:cNvPr id="4" name="Slide Number Placeholder 3"/>
          <p:cNvSpPr>
            <a:spLocks noGrp="1"/>
          </p:cNvSpPr>
          <p:nvPr>
            <p:ph type="sldNum" sz="quarter" idx="10"/>
          </p:nvPr>
        </p:nvSpPr>
        <p:spPr/>
        <p:txBody>
          <a:bodyPr/>
          <a:lstStyle/>
          <a:p>
            <a:fld id="{FBF8361E-AD51-45CA-9383-AD32819F5CF9}" type="slidenum">
              <a:rPr lang="en-US" smtClean="0"/>
              <a:pPr/>
              <a:t>17</a:t>
            </a:fld>
            <a:endParaRPr lang="en-US"/>
          </a:p>
        </p:txBody>
      </p:sp>
    </p:spTree>
    <p:extLst>
      <p:ext uri="{BB962C8B-B14F-4D97-AF65-F5344CB8AC3E}">
        <p14:creationId xmlns:p14="http://schemas.microsoft.com/office/powerpoint/2010/main" val="1707624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order of the learning progressions we just did would sequence like</a:t>
            </a:r>
            <a:r>
              <a:rPr lang="en-US" baseline="0" dirty="0" smtClean="0"/>
              <a:t> this, from DOK 1 – DOK 3, ending with our target – a Performance Task…</a:t>
            </a:r>
            <a:endParaRPr lang="en-US" dirty="0"/>
          </a:p>
        </p:txBody>
      </p:sp>
      <p:sp>
        <p:nvSpPr>
          <p:cNvPr id="4" name="Slide Number Placeholder 3"/>
          <p:cNvSpPr>
            <a:spLocks noGrp="1"/>
          </p:cNvSpPr>
          <p:nvPr>
            <p:ph type="sldNum" sz="quarter" idx="10"/>
          </p:nvPr>
        </p:nvSpPr>
        <p:spPr/>
        <p:txBody>
          <a:bodyPr/>
          <a:lstStyle/>
          <a:p>
            <a:fld id="{FBF8361E-AD51-45CA-9383-AD32819F5CF9}" type="slidenum">
              <a:rPr lang="en-US" smtClean="0"/>
              <a:pPr/>
              <a:t>18</a:t>
            </a:fld>
            <a:endParaRPr lang="en-US"/>
          </a:p>
        </p:txBody>
      </p:sp>
    </p:spTree>
    <p:extLst>
      <p:ext uri="{BB962C8B-B14F-4D97-AF65-F5344CB8AC3E}">
        <p14:creationId xmlns:p14="http://schemas.microsoft.com/office/powerpoint/2010/main" val="1494132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view of the same learning progressions on a</a:t>
            </a:r>
            <a:r>
              <a:rPr lang="en-US" baseline="0" dirty="0" smtClean="0"/>
              <a:t> check list.  </a:t>
            </a:r>
            <a:endParaRPr lang="en-US" dirty="0"/>
          </a:p>
        </p:txBody>
      </p:sp>
      <p:sp>
        <p:nvSpPr>
          <p:cNvPr id="4" name="Slide Number Placeholder 3"/>
          <p:cNvSpPr>
            <a:spLocks noGrp="1"/>
          </p:cNvSpPr>
          <p:nvPr>
            <p:ph type="sldNum" sz="quarter" idx="10"/>
          </p:nvPr>
        </p:nvSpPr>
        <p:spPr/>
        <p:txBody>
          <a:bodyPr/>
          <a:lstStyle/>
          <a:p>
            <a:fld id="{FBF8361E-AD51-45CA-9383-AD32819F5CF9}" type="slidenum">
              <a:rPr lang="en-US" smtClean="0"/>
              <a:pPr/>
              <a:t>19</a:t>
            </a:fld>
            <a:endParaRPr lang="en-US"/>
          </a:p>
        </p:txBody>
      </p:sp>
    </p:spTree>
    <p:extLst>
      <p:ext uri="{BB962C8B-B14F-4D97-AF65-F5344CB8AC3E}">
        <p14:creationId xmlns:p14="http://schemas.microsoft.com/office/powerpoint/2010/main" val="3745456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Blooms – Assesses how students think.</a:t>
            </a:r>
          </a:p>
          <a:p>
            <a:r>
              <a:rPr lang="en-US" dirty="0" smtClean="0"/>
              <a:t>Webb’s Depth of Knowledge – Assesses the activities – are they at the correct level of cognition?</a:t>
            </a:r>
            <a:endParaRPr lang="en-US" dirty="0"/>
          </a:p>
        </p:txBody>
      </p:sp>
      <p:sp>
        <p:nvSpPr>
          <p:cNvPr id="4" name="Slide Number Placeholder 3"/>
          <p:cNvSpPr>
            <a:spLocks noGrp="1"/>
          </p:cNvSpPr>
          <p:nvPr>
            <p:ph type="sldNum" sz="quarter" idx="10"/>
          </p:nvPr>
        </p:nvSpPr>
        <p:spPr/>
        <p:txBody>
          <a:bodyPr/>
          <a:lstStyle/>
          <a:p>
            <a:fld id="{FBF8361E-AD51-45CA-9383-AD32819F5CF9}" type="slidenum">
              <a:rPr lang="en-US" smtClean="0"/>
              <a:pPr/>
              <a:t>2</a:t>
            </a:fld>
            <a:endParaRPr lang="en-US"/>
          </a:p>
        </p:txBody>
      </p:sp>
    </p:spTree>
    <p:extLst>
      <p:ext uri="{BB962C8B-B14F-4D97-AF65-F5344CB8AC3E}">
        <p14:creationId xmlns:p14="http://schemas.microsoft.com/office/powerpoint/2010/main" val="1797922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Your Turn!  As I read each question, look at your DOK Matrix (</a:t>
            </a:r>
            <a:r>
              <a:rPr lang="en-US" baseline="0" dirty="0" smtClean="0"/>
              <a:t> we will stay on DOK-3 Pathway) – the orange color, and see if you can find where it belongs.  (stay on next slide, after each question is asked give participants a few moments to discuss and locate answers, then click and the answer will appear – do for each question).</a:t>
            </a:r>
            <a:endParaRPr lang="en-US" dirty="0"/>
          </a:p>
        </p:txBody>
      </p:sp>
      <p:sp>
        <p:nvSpPr>
          <p:cNvPr id="4" name="Slide Number Placeholder 3"/>
          <p:cNvSpPr>
            <a:spLocks noGrp="1"/>
          </p:cNvSpPr>
          <p:nvPr>
            <p:ph type="sldNum" sz="quarter" idx="10"/>
          </p:nvPr>
        </p:nvSpPr>
        <p:spPr/>
        <p:txBody>
          <a:bodyPr/>
          <a:lstStyle/>
          <a:p>
            <a:fld id="{FBF8361E-AD51-45CA-9383-AD32819F5CF9}" type="slidenum">
              <a:rPr lang="en-US" smtClean="0"/>
              <a:pPr/>
              <a:t>20</a:t>
            </a:fld>
            <a:endParaRPr lang="en-US"/>
          </a:p>
        </p:txBody>
      </p:sp>
    </p:spTree>
    <p:extLst>
      <p:ext uri="{BB962C8B-B14F-4D97-AF65-F5344CB8AC3E}">
        <p14:creationId xmlns:p14="http://schemas.microsoft.com/office/powerpoint/2010/main" val="929878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Talking points – How</a:t>
            </a:r>
            <a:r>
              <a:rPr lang="en-US" baseline="0" dirty="0" smtClean="0"/>
              <a:t> can we use the DOK Matrix?</a:t>
            </a:r>
          </a:p>
          <a:p>
            <a:pPr marL="228600" indent="-228600">
              <a:buAutoNum type="alphaLcPeriod"/>
            </a:pPr>
            <a:r>
              <a:rPr lang="en-US" baseline="0" dirty="0" smtClean="0"/>
              <a:t>To analyze Instruction</a:t>
            </a:r>
          </a:p>
          <a:p>
            <a:pPr marL="228600" indent="-228600">
              <a:buAutoNum type="alphaLcPeriod"/>
            </a:pPr>
            <a:r>
              <a:rPr lang="en-US" baseline="0" dirty="0" smtClean="0"/>
              <a:t>For Lesson Planning</a:t>
            </a:r>
          </a:p>
          <a:p>
            <a:pPr marL="228600" indent="-228600">
              <a:buAutoNum type="alphaLcPeriod"/>
            </a:pPr>
            <a:r>
              <a:rPr lang="en-US" baseline="0" dirty="0" smtClean="0"/>
              <a:t>Design questions, tasks, assessment items</a:t>
            </a:r>
          </a:p>
          <a:p>
            <a:pPr marL="228600" indent="-228600">
              <a:buAutoNum type="alphaLcPeriod"/>
            </a:pPr>
            <a:r>
              <a:rPr lang="en-US" baseline="0" dirty="0" smtClean="0"/>
              <a:t>Scaffold and differentiate as needed</a:t>
            </a:r>
          </a:p>
          <a:p>
            <a:pPr marL="228600" indent="-228600">
              <a:buAutoNum type="alphaLcPeriod"/>
            </a:pPr>
            <a:endParaRPr lang="en-US" dirty="0"/>
          </a:p>
        </p:txBody>
      </p:sp>
      <p:sp>
        <p:nvSpPr>
          <p:cNvPr id="4" name="Slide Number Placeholder 3"/>
          <p:cNvSpPr>
            <a:spLocks noGrp="1"/>
          </p:cNvSpPr>
          <p:nvPr>
            <p:ph type="sldNum" sz="quarter" idx="10"/>
          </p:nvPr>
        </p:nvSpPr>
        <p:spPr/>
        <p:txBody>
          <a:bodyPr/>
          <a:lstStyle/>
          <a:p>
            <a:fld id="{FBF8361E-AD51-45CA-9383-AD32819F5CF9}" type="slidenum">
              <a:rPr lang="en-US" smtClean="0"/>
              <a:pPr/>
              <a:t>22</a:t>
            </a:fld>
            <a:endParaRPr lang="en-US"/>
          </a:p>
        </p:txBody>
      </p:sp>
    </p:spTree>
    <p:extLst>
      <p:ext uri="{BB962C8B-B14F-4D97-AF65-F5344CB8AC3E}">
        <p14:creationId xmlns:p14="http://schemas.microsoft.com/office/powerpoint/2010/main" val="4196650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few references and resources – links will work</a:t>
            </a:r>
            <a:r>
              <a:rPr lang="en-US" baseline="0" dirty="0" smtClean="0"/>
              <a:t> if opened on a</a:t>
            </a:r>
            <a:r>
              <a:rPr lang="en-US" dirty="0" smtClean="0"/>
              <a:t> power show.  Send</a:t>
            </a:r>
            <a:r>
              <a:rPr lang="en-US" baseline="0" dirty="0" smtClean="0"/>
              <a:t> to principals?</a:t>
            </a:r>
            <a:endParaRPr lang="en-US" dirty="0"/>
          </a:p>
        </p:txBody>
      </p:sp>
      <p:sp>
        <p:nvSpPr>
          <p:cNvPr id="4" name="Slide Number Placeholder 3"/>
          <p:cNvSpPr>
            <a:spLocks noGrp="1"/>
          </p:cNvSpPr>
          <p:nvPr>
            <p:ph type="sldNum" sz="quarter" idx="10"/>
          </p:nvPr>
        </p:nvSpPr>
        <p:spPr/>
        <p:txBody>
          <a:bodyPr/>
          <a:lstStyle/>
          <a:p>
            <a:fld id="{FBF8361E-AD51-45CA-9383-AD32819F5CF9}" type="slidenum">
              <a:rPr lang="en-US" smtClean="0"/>
              <a:pPr/>
              <a:t>23</a:t>
            </a:fld>
            <a:endParaRPr lang="en-US"/>
          </a:p>
        </p:txBody>
      </p:sp>
    </p:spTree>
    <p:extLst>
      <p:ext uri="{BB962C8B-B14F-4D97-AF65-F5344CB8AC3E}">
        <p14:creationId xmlns:p14="http://schemas.microsoft.com/office/powerpoint/2010/main" val="2128027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a CCC Standard has a DOK of 1 – The classroom activities, tasks and assessments “end” with remembering and understanding basic facts, definitions and simple processes demonstrated by recall and reproduction.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a CCC Standard has a DOK of 2 – The classroom activities, tasks and assessments “end” with students being able to Applying Skills and Concepts to new content.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a CCS Standard has a DOK of 3 – The classroom activities, tasks and assessments end with students being able to analyze and evaluate content using strategic thinking and reasoning.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a CCS Standard has a DOK of 4 – The classroom activities, tasks and assessments end with students being able to synthesize (create) content using extended thinking.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BF8361E-AD51-45CA-9383-AD32819F5CF9}" type="slidenum">
              <a:rPr lang="en-US" smtClean="0"/>
              <a:pPr/>
              <a:t>3</a:t>
            </a:fld>
            <a:endParaRPr lang="en-US"/>
          </a:p>
        </p:txBody>
      </p:sp>
    </p:spTree>
    <p:extLst>
      <p:ext uri="{BB962C8B-B14F-4D97-AF65-F5344CB8AC3E}">
        <p14:creationId xmlns:p14="http://schemas.microsoft.com/office/powerpoint/2010/main" val="1328998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beginning this</a:t>
            </a:r>
            <a:r>
              <a:rPr lang="en-US" baseline="0" dirty="0" smtClean="0"/>
              <a:t> slide its important to know that the tasks – (the learning progressions) on this DOK Matrix are not inclusive.  This is a sample of a larger ELA Matrix.</a:t>
            </a:r>
          </a:p>
          <a:p>
            <a:r>
              <a:rPr lang="en-US" dirty="0" smtClean="0"/>
              <a:t>Think of these as “paths” toward a target.  The small sequential steps are the Learning Progressions toward</a:t>
            </a:r>
            <a:r>
              <a:rPr lang="en-US" baseline="0" dirty="0" smtClean="0"/>
              <a:t> the target.  The learning progressions will align in the order of cognition.</a:t>
            </a:r>
          </a:p>
          <a:p>
            <a:endParaRPr lang="en-US" dirty="0" smtClean="0"/>
          </a:p>
          <a:p>
            <a:r>
              <a:rPr lang="en-US" dirty="0" smtClean="0"/>
              <a:t>Blue – DOK</a:t>
            </a:r>
            <a:r>
              <a:rPr lang="en-US" baseline="0" dirty="0" smtClean="0"/>
              <a:t> 1 – Knowledge and Comprehension highest task is dark blue on this Matrix.</a:t>
            </a:r>
          </a:p>
          <a:p>
            <a:r>
              <a:rPr lang="en-US" baseline="0" dirty="0" smtClean="0"/>
              <a:t>Green – DOK 2 – Application – the highest task is dark green on this matrix.</a:t>
            </a:r>
          </a:p>
          <a:p>
            <a:r>
              <a:rPr lang="en-US" baseline="0" dirty="0" smtClean="0"/>
              <a:t>Orange – DOK 3 – Analysis and Evaluate – The highest task(s) are in dark orange and may include one or both.</a:t>
            </a:r>
          </a:p>
          <a:p>
            <a:r>
              <a:rPr lang="en-US" baseline="0" dirty="0" smtClean="0"/>
              <a:t>Pink – DOK 4 – Synthesizing/Creating – The highest task is in dark pink.</a:t>
            </a:r>
            <a:endParaRPr lang="en-US" dirty="0"/>
          </a:p>
        </p:txBody>
      </p:sp>
      <p:sp>
        <p:nvSpPr>
          <p:cNvPr id="4" name="Slide Number Placeholder 3"/>
          <p:cNvSpPr>
            <a:spLocks noGrp="1"/>
          </p:cNvSpPr>
          <p:nvPr>
            <p:ph type="sldNum" sz="quarter" idx="10"/>
          </p:nvPr>
        </p:nvSpPr>
        <p:spPr/>
        <p:txBody>
          <a:bodyPr/>
          <a:lstStyle/>
          <a:p>
            <a:fld id="{FBF8361E-AD51-45CA-9383-AD32819F5CF9}" type="slidenum">
              <a:rPr lang="en-US" smtClean="0"/>
              <a:pPr/>
              <a:t>4</a:t>
            </a:fld>
            <a:endParaRPr lang="en-US"/>
          </a:p>
        </p:txBody>
      </p:sp>
    </p:spTree>
    <p:extLst>
      <p:ext uri="{BB962C8B-B14F-4D97-AF65-F5344CB8AC3E}">
        <p14:creationId xmlns:p14="http://schemas.microsoft.com/office/powerpoint/2010/main" val="2328456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the prior matrix completed.  The arrow is pointing across the highest task level of each DOK path.</a:t>
            </a:r>
            <a:endParaRPr lang="en-US" dirty="0"/>
          </a:p>
        </p:txBody>
      </p:sp>
      <p:sp>
        <p:nvSpPr>
          <p:cNvPr id="4" name="Slide Number Placeholder 3"/>
          <p:cNvSpPr>
            <a:spLocks noGrp="1"/>
          </p:cNvSpPr>
          <p:nvPr>
            <p:ph type="sldNum" sz="quarter" idx="10"/>
          </p:nvPr>
        </p:nvSpPr>
        <p:spPr/>
        <p:txBody>
          <a:bodyPr/>
          <a:lstStyle/>
          <a:p>
            <a:fld id="{FBF8361E-AD51-45CA-9383-AD32819F5CF9}" type="slidenum">
              <a:rPr lang="en-US" smtClean="0"/>
              <a:pPr/>
              <a:t>5</a:t>
            </a:fld>
            <a:endParaRPr lang="en-US"/>
          </a:p>
        </p:txBody>
      </p:sp>
    </p:spTree>
    <p:extLst>
      <p:ext uri="{BB962C8B-B14F-4D97-AF65-F5344CB8AC3E}">
        <p14:creationId xmlns:p14="http://schemas.microsoft.com/office/powerpoint/2010/main" val="2509080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Four Instructional paths on</a:t>
            </a:r>
            <a:r>
              <a:rPr lang="en-US" baseline="0" dirty="0" smtClean="0"/>
              <a:t> the DOK Matrix are seen here more distinctly.  Assessment demands increase parallel to the cognitive demand of each DOK level and overlap at various points from assessments in the form of multiple choice (called Selected Response), to Constructed Response and finally Performance Task.  Technology Enhanced assessment tasks can overarch all of these although most are at a Selected Response level (example: students find the answer and highlight it in the text).</a:t>
            </a:r>
            <a:endParaRPr lang="en-US" dirty="0"/>
          </a:p>
        </p:txBody>
      </p:sp>
      <p:sp>
        <p:nvSpPr>
          <p:cNvPr id="4" name="Slide Number Placeholder 3"/>
          <p:cNvSpPr>
            <a:spLocks noGrp="1"/>
          </p:cNvSpPr>
          <p:nvPr>
            <p:ph type="sldNum" sz="quarter" idx="10"/>
          </p:nvPr>
        </p:nvSpPr>
        <p:spPr/>
        <p:txBody>
          <a:bodyPr/>
          <a:lstStyle/>
          <a:p>
            <a:fld id="{FBF8361E-AD51-45CA-9383-AD32819F5CF9}" type="slidenum">
              <a:rPr lang="en-US" smtClean="0"/>
              <a:pPr/>
              <a:t>6</a:t>
            </a:fld>
            <a:endParaRPr lang="en-US"/>
          </a:p>
        </p:txBody>
      </p:sp>
    </p:spTree>
    <p:extLst>
      <p:ext uri="{BB962C8B-B14F-4D97-AF65-F5344CB8AC3E}">
        <p14:creationId xmlns:p14="http://schemas.microsoft.com/office/powerpoint/2010/main" val="2868277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C25B8C-786E-4985-92B1-FEF87686E781}" type="slidenum">
              <a:rPr lang="en-US" smtClean="0"/>
              <a:pPr/>
              <a:t>7</a:t>
            </a:fld>
            <a:endParaRPr lang="en-US" dirty="0"/>
          </a:p>
        </p:txBody>
      </p:sp>
    </p:spTree>
    <p:extLst>
      <p:ext uri="{BB962C8B-B14F-4D97-AF65-F5344CB8AC3E}">
        <p14:creationId xmlns:p14="http://schemas.microsoft.com/office/powerpoint/2010/main" val="2389830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Depth of Knowledge Levels for each</a:t>
            </a:r>
            <a:r>
              <a:rPr lang="en-US" baseline="0" dirty="0" smtClean="0"/>
              <a:t> grade level was added to the third quarter pacing guides (page 3).  They are color coded.  </a:t>
            </a:r>
          </a:p>
          <a:p>
            <a:endParaRPr lang="en-US" baseline="0" dirty="0" smtClean="0"/>
          </a:p>
          <a:p>
            <a:r>
              <a:rPr lang="en-US" baseline="0" dirty="0" smtClean="0"/>
              <a:t>Originally the highest DOK for each standard was listed on a quick view document you were given.  This is the level to reach toward.  However, standards may have more than one DOK level as listed on this slide.  Both are listed as a reference that some standards may need to start further back for pre-requisite learning.</a:t>
            </a:r>
            <a:endParaRPr lang="en-US" dirty="0"/>
          </a:p>
        </p:txBody>
      </p:sp>
      <p:sp>
        <p:nvSpPr>
          <p:cNvPr id="4" name="Slide Number Placeholder 3"/>
          <p:cNvSpPr>
            <a:spLocks noGrp="1"/>
          </p:cNvSpPr>
          <p:nvPr>
            <p:ph type="sldNum" sz="quarter" idx="10"/>
          </p:nvPr>
        </p:nvSpPr>
        <p:spPr/>
        <p:txBody>
          <a:bodyPr/>
          <a:lstStyle/>
          <a:p>
            <a:fld id="{FBF8361E-AD51-45CA-9383-AD32819F5CF9}" type="slidenum">
              <a:rPr lang="en-US" smtClean="0"/>
              <a:pPr/>
              <a:t>8</a:t>
            </a:fld>
            <a:endParaRPr lang="en-US"/>
          </a:p>
        </p:txBody>
      </p:sp>
    </p:spTree>
    <p:extLst>
      <p:ext uri="{BB962C8B-B14F-4D97-AF65-F5344CB8AC3E}">
        <p14:creationId xmlns:p14="http://schemas.microsoft.com/office/powerpoint/2010/main" val="481061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Learning Progressions – Read slide….</a:t>
            </a:r>
            <a:endParaRPr lang="en-US" dirty="0"/>
          </a:p>
        </p:txBody>
      </p:sp>
      <p:sp>
        <p:nvSpPr>
          <p:cNvPr id="4" name="Slide Number Placeholder 3"/>
          <p:cNvSpPr>
            <a:spLocks noGrp="1"/>
          </p:cNvSpPr>
          <p:nvPr>
            <p:ph type="sldNum" sz="quarter" idx="10"/>
          </p:nvPr>
        </p:nvSpPr>
        <p:spPr/>
        <p:txBody>
          <a:bodyPr/>
          <a:lstStyle/>
          <a:p>
            <a:fld id="{FBF8361E-AD51-45CA-9383-AD32819F5CF9}" type="slidenum">
              <a:rPr lang="en-US" smtClean="0"/>
              <a:pPr/>
              <a:t>9</a:t>
            </a:fld>
            <a:endParaRPr lang="en-US"/>
          </a:p>
        </p:txBody>
      </p:sp>
    </p:spTree>
    <p:extLst>
      <p:ext uri="{BB962C8B-B14F-4D97-AF65-F5344CB8AC3E}">
        <p14:creationId xmlns:p14="http://schemas.microsoft.com/office/powerpoint/2010/main" val="26132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B49CC7-10F1-485A-BE41-AFD6CAA1F014}" type="datetime1">
              <a:rPr lang="en-US" smtClean="0"/>
              <a:t>12/13/2016</a:t>
            </a:fld>
            <a:endParaRPr lang="en-US"/>
          </a:p>
        </p:txBody>
      </p:sp>
      <p:sp>
        <p:nvSpPr>
          <p:cNvPr id="5" name="Footer Placeholder 4"/>
          <p:cNvSpPr>
            <a:spLocks noGrp="1"/>
          </p:cNvSpPr>
          <p:nvPr>
            <p:ph type="ftr" sz="quarter" idx="11"/>
          </p:nvPr>
        </p:nvSpPr>
        <p:spPr/>
        <p:txBody>
          <a:bodyPr/>
          <a:lstStyle/>
          <a:p>
            <a:r>
              <a:rPr lang="en-US" smtClean="0"/>
              <a:t>Susan Richmond</a:t>
            </a:r>
            <a:endParaRPr lang="en-US"/>
          </a:p>
        </p:txBody>
      </p:sp>
      <p:sp>
        <p:nvSpPr>
          <p:cNvPr id="6" name="Slide Number Placeholder 5"/>
          <p:cNvSpPr>
            <a:spLocks noGrp="1"/>
          </p:cNvSpPr>
          <p:nvPr>
            <p:ph type="sldNum" sz="quarter" idx="12"/>
          </p:nvPr>
        </p:nvSpPr>
        <p:spPr/>
        <p:txBody>
          <a:bodyPr/>
          <a:lstStyle/>
          <a:p>
            <a:fld id="{E38A6DA1-C63E-49FA-ACA6-4C1FAF9DB464}" type="slidenum">
              <a:rPr lang="en-US" smtClean="0"/>
              <a:pPr/>
              <a:t>‹#›</a:t>
            </a:fld>
            <a:endParaRPr lang="en-US"/>
          </a:p>
        </p:txBody>
      </p:sp>
    </p:spTree>
    <p:extLst>
      <p:ext uri="{BB962C8B-B14F-4D97-AF65-F5344CB8AC3E}">
        <p14:creationId xmlns:p14="http://schemas.microsoft.com/office/powerpoint/2010/main" val="286271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A50D19-8A42-4F6A-A4F8-E0E88A559365}" type="datetime1">
              <a:rPr lang="en-US" smtClean="0"/>
              <a:t>12/13/2016</a:t>
            </a:fld>
            <a:endParaRPr lang="en-US"/>
          </a:p>
        </p:txBody>
      </p:sp>
      <p:sp>
        <p:nvSpPr>
          <p:cNvPr id="5" name="Footer Placeholder 4"/>
          <p:cNvSpPr>
            <a:spLocks noGrp="1"/>
          </p:cNvSpPr>
          <p:nvPr>
            <p:ph type="ftr" sz="quarter" idx="11"/>
          </p:nvPr>
        </p:nvSpPr>
        <p:spPr/>
        <p:txBody>
          <a:bodyPr/>
          <a:lstStyle/>
          <a:p>
            <a:r>
              <a:rPr lang="en-US" smtClean="0"/>
              <a:t>Susan Richmond</a:t>
            </a:r>
            <a:endParaRPr lang="en-US"/>
          </a:p>
        </p:txBody>
      </p:sp>
      <p:sp>
        <p:nvSpPr>
          <p:cNvPr id="6" name="Slide Number Placeholder 5"/>
          <p:cNvSpPr>
            <a:spLocks noGrp="1"/>
          </p:cNvSpPr>
          <p:nvPr>
            <p:ph type="sldNum" sz="quarter" idx="12"/>
          </p:nvPr>
        </p:nvSpPr>
        <p:spPr/>
        <p:txBody>
          <a:bodyPr/>
          <a:lstStyle/>
          <a:p>
            <a:fld id="{E38A6DA1-C63E-49FA-ACA6-4C1FAF9DB464}" type="slidenum">
              <a:rPr lang="en-US" smtClean="0"/>
              <a:pPr/>
              <a:t>‹#›</a:t>
            </a:fld>
            <a:endParaRPr lang="en-US"/>
          </a:p>
        </p:txBody>
      </p:sp>
    </p:spTree>
    <p:extLst>
      <p:ext uri="{BB962C8B-B14F-4D97-AF65-F5344CB8AC3E}">
        <p14:creationId xmlns:p14="http://schemas.microsoft.com/office/powerpoint/2010/main" val="639238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C1959F-D389-417A-BA95-6D208D7C819E}" type="datetime1">
              <a:rPr lang="en-US" smtClean="0"/>
              <a:t>12/13/2016</a:t>
            </a:fld>
            <a:endParaRPr lang="en-US"/>
          </a:p>
        </p:txBody>
      </p:sp>
      <p:sp>
        <p:nvSpPr>
          <p:cNvPr id="5" name="Footer Placeholder 4"/>
          <p:cNvSpPr>
            <a:spLocks noGrp="1"/>
          </p:cNvSpPr>
          <p:nvPr>
            <p:ph type="ftr" sz="quarter" idx="11"/>
          </p:nvPr>
        </p:nvSpPr>
        <p:spPr/>
        <p:txBody>
          <a:bodyPr/>
          <a:lstStyle/>
          <a:p>
            <a:r>
              <a:rPr lang="en-US" smtClean="0"/>
              <a:t>Susan Richmond</a:t>
            </a:r>
            <a:endParaRPr lang="en-US"/>
          </a:p>
        </p:txBody>
      </p:sp>
      <p:sp>
        <p:nvSpPr>
          <p:cNvPr id="6" name="Slide Number Placeholder 5"/>
          <p:cNvSpPr>
            <a:spLocks noGrp="1"/>
          </p:cNvSpPr>
          <p:nvPr>
            <p:ph type="sldNum" sz="quarter" idx="12"/>
          </p:nvPr>
        </p:nvSpPr>
        <p:spPr/>
        <p:txBody>
          <a:bodyPr/>
          <a:lstStyle/>
          <a:p>
            <a:fld id="{E38A6DA1-C63E-49FA-ACA6-4C1FAF9DB464}" type="slidenum">
              <a:rPr lang="en-US" smtClean="0"/>
              <a:pPr/>
              <a:t>‹#›</a:t>
            </a:fld>
            <a:endParaRPr lang="en-US"/>
          </a:p>
        </p:txBody>
      </p:sp>
    </p:spTree>
    <p:extLst>
      <p:ext uri="{BB962C8B-B14F-4D97-AF65-F5344CB8AC3E}">
        <p14:creationId xmlns:p14="http://schemas.microsoft.com/office/powerpoint/2010/main" val="3966150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F19CE9-4F0A-4E19-99D3-40B9B00E168E}" type="datetime1">
              <a:rPr lang="en-US" smtClean="0"/>
              <a:t>12/13/2016</a:t>
            </a:fld>
            <a:endParaRPr lang="en-US"/>
          </a:p>
        </p:txBody>
      </p:sp>
      <p:sp>
        <p:nvSpPr>
          <p:cNvPr id="5" name="Footer Placeholder 4"/>
          <p:cNvSpPr>
            <a:spLocks noGrp="1"/>
          </p:cNvSpPr>
          <p:nvPr>
            <p:ph type="ftr" sz="quarter" idx="11"/>
          </p:nvPr>
        </p:nvSpPr>
        <p:spPr/>
        <p:txBody>
          <a:bodyPr/>
          <a:lstStyle/>
          <a:p>
            <a:r>
              <a:rPr lang="en-US" smtClean="0"/>
              <a:t>Susan Richmond</a:t>
            </a:r>
            <a:endParaRPr lang="en-US"/>
          </a:p>
        </p:txBody>
      </p:sp>
      <p:sp>
        <p:nvSpPr>
          <p:cNvPr id="6" name="Slide Number Placeholder 5"/>
          <p:cNvSpPr>
            <a:spLocks noGrp="1"/>
          </p:cNvSpPr>
          <p:nvPr>
            <p:ph type="sldNum" sz="quarter" idx="12"/>
          </p:nvPr>
        </p:nvSpPr>
        <p:spPr/>
        <p:txBody>
          <a:bodyPr/>
          <a:lstStyle/>
          <a:p>
            <a:fld id="{E38A6DA1-C63E-49FA-ACA6-4C1FAF9DB464}" type="slidenum">
              <a:rPr lang="en-US" smtClean="0"/>
              <a:pPr/>
              <a:t>‹#›</a:t>
            </a:fld>
            <a:endParaRPr lang="en-US"/>
          </a:p>
        </p:txBody>
      </p:sp>
    </p:spTree>
    <p:extLst>
      <p:ext uri="{BB962C8B-B14F-4D97-AF65-F5344CB8AC3E}">
        <p14:creationId xmlns:p14="http://schemas.microsoft.com/office/powerpoint/2010/main" val="3743187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1E7410-C1AF-4BB7-86F2-B94FACA8D0F8}" type="datetime1">
              <a:rPr lang="en-US" smtClean="0"/>
              <a:t>12/13/2016</a:t>
            </a:fld>
            <a:endParaRPr lang="en-US"/>
          </a:p>
        </p:txBody>
      </p:sp>
      <p:sp>
        <p:nvSpPr>
          <p:cNvPr id="5" name="Footer Placeholder 4"/>
          <p:cNvSpPr>
            <a:spLocks noGrp="1"/>
          </p:cNvSpPr>
          <p:nvPr>
            <p:ph type="ftr" sz="quarter" idx="11"/>
          </p:nvPr>
        </p:nvSpPr>
        <p:spPr/>
        <p:txBody>
          <a:bodyPr/>
          <a:lstStyle/>
          <a:p>
            <a:r>
              <a:rPr lang="en-US" smtClean="0"/>
              <a:t>Susan Richmond</a:t>
            </a:r>
            <a:endParaRPr lang="en-US"/>
          </a:p>
        </p:txBody>
      </p:sp>
      <p:sp>
        <p:nvSpPr>
          <p:cNvPr id="6" name="Slide Number Placeholder 5"/>
          <p:cNvSpPr>
            <a:spLocks noGrp="1"/>
          </p:cNvSpPr>
          <p:nvPr>
            <p:ph type="sldNum" sz="quarter" idx="12"/>
          </p:nvPr>
        </p:nvSpPr>
        <p:spPr/>
        <p:txBody>
          <a:bodyPr/>
          <a:lstStyle/>
          <a:p>
            <a:fld id="{E38A6DA1-C63E-49FA-ACA6-4C1FAF9DB464}" type="slidenum">
              <a:rPr lang="en-US" smtClean="0"/>
              <a:pPr/>
              <a:t>‹#›</a:t>
            </a:fld>
            <a:endParaRPr lang="en-US"/>
          </a:p>
        </p:txBody>
      </p:sp>
    </p:spTree>
    <p:extLst>
      <p:ext uri="{BB962C8B-B14F-4D97-AF65-F5344CB8AC3E}">
        <p14:creationId xmlns:p14="http://schemas.microsoft.com/office/powerpoint/2010/main" val="3024420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485E01-9286-4A4E-A7CC-76EBCC275246}" type="datetime1">
              <a:rPr lang="en-US" smtClean="0"/>
              <a:t>12/13/2016</a:t>
            </a:fld>
            <a:endParaRPr lang="en-US"/>
          </a:p>
        </p:txBody>
      </p:sp>
      <p:sp>
        <p:nvSpPr>
          <p:cNvPr id="6" name="Footer Placeholder 5"/>
          <p:cNvSpPr>
            <a:spLocks noGrp="1"/>
          </p:cNvSpPr>
          <p:nvPr>
            <p:ph type="ftr" sz="quarter" idx="11"/>
          </p:nvPr>
        </p:nvSpPr>
        <p:spPr/>
        <p:txBody>
          <a:bodyPr/>
          <a:lstStyle/>
          <a:p>
            <a:r>
              <a:rPr lang="en-US" smtClean="0"/>
              <a:t>Susan Richmond</a:t>
            </a:r>
            <a:endParaRPr lang="en-US"/>
          </a:p>
        </p:txBody>
      </p:sp>
      <p:sp>
        <p:nvSpPr>
          <p:cNvPr id="7" name="Slide Number Placeholder 6"/>
          <p:cNvSpPr>
            <a:spLocks noGrp="1"/>
          </p:cNvSpPr>
          <p:nvPr>
            <p:ph type="sldNum" sz="quarter" idx="12"/>
          </p:nvPr>
        </p:nvSpPr>
        <p:spPr/>
        <p:txBody>
          <a:bodyPr/>
          <a:lstStyle/>
          <a:p>
            <a:fld id="{E38A6DA1-C63E-49FA-ACA6-4C1FAF9DB464}" type="slidenum">
              <a:rPr lang="en-US" smtClean="0"/>
              <a:pPr/>
              <a:t>‹#›</a:t>
            </a:fld>
            <a:endParaRPr lang="en-US"/>
          </a:p>
        </p:txBody>
      </p:sp>
    </p:spTree>
    <p:extLst>
      <p:ext uri="{BB962C8B-B14F-4D97-AF65-F5344CB8AC3E}">
        <p14:creationId xmlns:p14="http://schemas.microsoft.com/office/powerpoint/2010/main" val="3964342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174D62-EE9F-4AD8-B6E6-1212F549DAE0}" type="datetime1">
              <a:rPr lang="en-US" smtClean="0"/>
              <a:t>12/13/2016</a:t>
            </a:fld>
            <a:endParaRPr lang="en-US"/>
          </a:p>
        </p:txBody>
      </p:sp>
      <p:sp>
        <p:nvSpPr>
          <p:cNvPr id="8" name="Footer Placeholder 7"/>
          <p:cNvSpPr>
            <a:spLocks noGrp="1"/>
          </p:cNvSpPr>
          <p:nvPr>
            <p:ph type="ftr" sz="quarter" idx="11"/>
          </p:nvPr>
        </p:nvSpPr>
        <p:spPr/>
        <p:txBody>
          <a:bodyPr/>
          <a:lstStyle/>
          <a:p>
            <a:r>
              <a:rPr lang="en-US" smtClean="0"/>
              <a:t>Susan Richmond</a:t>
            </a:r>
            <a:endParaRPr lang="en-US"/>
          </a:p>
        </p:txBody>
      </p:sp>
      <p:sp>
        <p:nvSpPr>
          <p:cNvPr id="9" name="Slide Number Placeholder 8"/>
          <p:cNvSpPr>
            <a:spLocks noGrp="1"/>
          </p:cNvSpPr>
          <p:nvPr>
            <p:ph type="sldNum" sz="quarter" idx="12"/>
          </p:nvPr>
        </p:nvSpPr>
        <p:spPr/>
        <p:txBody>
          <a:bodyPr/>
          <a:lstStyle/>
          <a:p>
            <a:fld id="{E38A6DA1-C63E-49FA-ACA6-4C1FAF9DB464}" type="slidenum">
              <a:rPr lang="en-US" smtClean="0"/>
              <a:pPr/>
              <a:t>‹#›</a:t>
            </a:fld>
            <a:endParaRPr lang="en-US"/>
          </a:p>
        </p:txBody>
      </p:sp>
    </p:spTree>
    <p:extLst>
      <p:ext uri="{BB962C8B-B14F-4D97-AF65-F5344CB8AC3E}">
        <p14:creationId xmlns:p14="http://schemas.microsoft.com/office/powerpoint/2010/main" val="525871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7EA7D1-E450-4200-8D23-973273C75CA8}" type="datetime1">
              <a:rPr lang="en-US" smtClean="0"/>
              <a:t>12/13/2016</a:t>
            </a:fld>
            <a:endParaRPr lang="en-US"/>
          </a:p>
        </p:txBody>
      </p:sp>
      <p:sp>
        <p:nvSpPr>
          <p:cNvPr id="4" name="Footer Placeholder 3"/>
          <p:cNvSpPr>
            <a:spLocks noGrp="1"/>
          </p:cNvSpPr>
          <p:nvPr>
            <p:ph type="ftr" sz="quarter" idx="11"/>
          </p:nvPr>
        </p:nvSpPr>
        <p:spPr/>
        <p:txBody>
          <a:bodyPr/>
          <a:lstStyle/>
          <a:p>
            <a:r>
              <a:rPr lang="en-US" smtClean="0"/>
              <a:t>Susan Richmond</a:t>
            </a:r>
            <a:endParaRPr lang="en-US"/>
          </a:p>
        </p:txBody>
      </p:sp>
      <p:sp>
        <p:nvSpPr>
          <p:cNvPr id="5" name="Slide Number Placeholder 4"/>
          <p:cNvSpPr>
            <a:spLocks noGrp="1"/>
          </p:cNvSpPr>
          <p:nvPr>
            <p:ph type="sldNum" sz="quarter" idx="12"/>
          </p:nvPr>
        </p:nvSpPr>
        <p:spPr/>
        <p:txBody>
          <a:bodyPr/>
          <a:lstStyle/>
          <a:p>
            <a:fld id="{E38A6DA1-C63E-49FA-ACA6-4C1FAF9DB464}" type="slidenum">
              <a:rPr lang="en-US" smtClean="0"/>
              <a:pPr/>
              <a:t>‹#›</a:t>
            </a:fld>
            <a:endParaRPr lang="en-US"/>
          </a:p>
        </p:txBody>
      </p:sp>
    </p:spTree>
    <p:extLst>
      <p:ext uri="{BB962C8B-B14F-4D97-AF65-F5344CB8AC3E}">
        <p14:creationId xmlns:p14="http://schemas.microsoft.com/office/powerpoint/2010/main" val="450697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2B4A6-7121-4CBE-8838-E36AB3080D6E}" type="datetime1">
              <a:rPr lang="en-US" smtClean="0"/>
              <a:t>12/13/2016</a:t>
            </a:fld>
            <a:endParaRPr lang="en-US"/>
          </a:p>
        </p:txBody>
      </p:sp>
      <p:sp>
        <p:nvSpPr>
          <p:cNvPr id="3" name="Footer Placeholder 2"/>
          <p:cNvSpPr>
            <a:spLocks noGrp="1"/>
          </p:cNvSpPr>
          <p:nvPr>
            <p:ph type="ftr" sz="quarter" idx="11"/>
          </p:nvPr>
        </p:nvSpPr>
        <p:spPr/>
        <p:txBody>
          <a:bodyPr/>
          <a:lstStyle/>
          <a:p>
            <a:r>
              <a:rPr lang="en-US" smtClean="0"/>
              <a:t>Susan Richmond</a:t>
            </a:r>
            <a:endParaRPr lang="en-US"/>
          </a:p>
        </p:txBody>
      </p:sp>
      <p:sp>
        <p:nvSpPr>
          <p:cNvPr id="4" name="Slide Number Placeholder 3"/>
          <p:cNvSpPr>
            <a:spLocks noGrp="1"/>
          </p:cNvSpPr>
          <p:nvPr>
            <p:ph type="sldNum" sz="quarter" idx="12"/>
          </p:nvPr>
        </p:nvSpPr>
        <p:spPr/>
        <p:txBody>
          <a:bodyPr/>
          <a:lstStyle/>
          <a:p>
            <a:fld id="{E38A6DA1-C63E-49FA-ACA6-4C1FAF9DB464}" type="slidenum">
              <a:rPr lang="en-US" smtClean="0"/>
              <a:pPr/>
              <a:t>‹#›</a:t>
            </a:fld>
            <a:endParaRPr lang="en-US"/>
          </a:p>
        </p:txBody>
      </p:sp>
    </p:spTree>
    <p:extLst>
      <p:ext uri="{BB962C8B-B14F-4D97-AF65-F5344CB8AC3E}">
        <p14:creationId xmlns:p14="http://schemas.microsoft.com/office/powerpoint/2010/main" val="4191192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F1249-246B-4FE1-B12A-BA9C4EC2CDFC}" type="datetime1">
              <a:rPr lang="en-US" smtClean="0"/>
              <a:t>12/13/2016</a:t>
            </a:fld>
            <a:endParaRPr lang="en-US"/>
          </a:p>
        </p:txBody>
      </p:sp>
      <p:sp>
        <p:nvSpPr>
          <p:cNvPr id="6" name="Footer Placeholder 5"/>
          <p:cNvSpPr>
            <a:spLocks noGrp="1"/>
          </p:cNvSpPr>
          <p:nvPr>
            <p:ph type="ftr" sz="quarter" idx="11"/>
          </p:nvPr>
        </p:nvSpPr>
        <p:spPr/>
        <p:txBody>
          <a:bodyPr/>
          <a:lstStyle/>
          <a:p>
            <a:r>
              <a:rPr lang="en-US" smtClean="0"/>
              <a:t>Susan Richmond</a:t>
            </a:r>
            <a:endParaRPr lang="en-US"/>
          </a:p>
        </p:txBody>
      </p:sp>
      <p:sp>
        <p:nvSpPr>
          <p:cNvPr id="7" name="Slide Number Placeholder 6"/>
          <p:cNvSpPr>
            <a:spLocks noGrp="1"/>
          </p:cNvSpPr>
          <p:nvPr>
            <p:ph type="sldNum" sz="quarter" idx="12"/>
          </p:nvPr>
        </p:nvSpPr>
        <p:spPr/>
        <p:txBody>
          <a:bodyPr/>
          <a:lstStyle/>
          <a:p>
            <a:fld id="{E38A6DA1-C63E-49FA-ACA6-4C1FAF9DB464}" type="slidenum">
              <a:rPr lang="en-US" smtClean="0"/>
              <a:pPr/>
              <a:t>‹#›</a:t>
            </a:fld>
            <a:endParaRPr lang="en-US"/>
          </a:p>
        </p:txBody>
      </p:sp>
    </p:spTree>
    <p:extLst>
      <p:ext uri="{BB962C8B-B14F-4D97-AF65-F5344CB8AC3E}">
        <p14:creationId xmlns:p14="http://schemas.microsoft.com/office/powerpoint/2010/main" val="3628615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CBDE1A-DD29-439C-B03B-AB51DAD6A704}" type="datetime1">
              <a:rPr lang="en-US" smtClean="0"/>
              <a:t>12/13/2016</a:t>
            </a:fld>
            <a:endParaRPr lang="en-US"/>
          </a:p>
        </p:txBody>
      </p:sp>
      <p:sp>
        <p:nvSpPr>
          <p:cNvPr id="6" name="Footer Placeholder 5"/>
          <p:cNvSpPr>
            <a:spLocks noGrp="1"/>
          </p:cNvSpPr>
          <p:nvPr>
            <p:ph type="ftr" sz="quarter" idx="11"/>
          </p:nvPr>
        </p:nvSpPr>
        <p:spPr/>
        <p:txBody>
          <a:bodyPr/>
          <a:lstStyle/>
          <a:p>
            <a:r>
              <a:rPr lang="en-US" smtClean="0"/>
              <a:t>Susan Richmond</a:t>
            </a:r>
            <a:endParaRPr lang="en-US"/>
          </a:p>
        </p:txBody>
      </p:sp>
      <p:sp>
        <p:nvSpPr>
          <p:cNvPr id="7" name="Slide Number Placeholder 6"/>
          <p:cNvSpPr>
            <a:spLocks noGrp="1"/>
          </p:cNvSpPr>
          <p:nvPr>
            <p:ph type="sldNum" sz="quarter" idx="12"/>
          </p:nvPr>
        </p:nvSpPr>
        <p:spPr/>
        <p:txBody>
          <a:bodyPr/>
          <a:lstStyle/>
          <a:p>
            <a:fld id="{E38A6DA1-C63E-49FA-ACA6-4C1FAF9DB464}" type="slidenum">
              <a:rPr lang="en-US" smtClean="0"/>
              <a:pPr/>
              <a:t>‹#›</a:t>
            </a:fld>
            <a:endParaRPr lang="en-US"/>
          </a:p>
        </p:txBody>
      </p:sp>
    </p:spTree>
    <p:extLst>
      <p:ext uri="{BB962C8B-B14F-4D97-AF65-F5344CB8AC3E}">
        <p14:creationId xmlns:p14="http://schemas.microsoft.com/office/powerpoint/2010/main" val="743668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C4E49-356E-4C5E-B2E7-BFB09B0B5649}" type="datetime1">
              <a:rPr lang="en-US" smtClean="0"/>
              <a:t>12/13/2016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Susan Richmond</a:t>
            </a: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A6DA1-C63E-49FA-ACA6-4C1FAF9DB464}" type="slidenum">
              <a:rPr lang="en-US" smtClean="0"/>
              <a:pPr/>
              <a:t>‹#›</a:t>
            </a:fld>
            <a:endParaRPr lang="en-US"/>
          </a:p>
        </p:txBody>
      </p:sp>
    </p:spTree>
    <p:extLst>
      <p:ext uri="{BB962C8B-B14F-4D97-AF65-F5344CB8AC3E}">
        <p14:creationId xmlns:p14="http://schemas.microsoft.com/office/powerpoint/2010/main" val="4190947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lker.com/clipart-6937.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smarterbalanced.org/smarter-balanced-assessments/" TargetMode="External"/><Relationship Id="rId5" Type="http://schemas.openxmlformats.org/officeDocument/2006/relationships/hyperlink" Target="http://www.smarterbalanced.org/wordpress/wp-content/uploads/2011/12/ELA-Literacy-Content-Specifications.pdf" TargetMode="External"/><Relationship Id="rId4" Type="http://schemas.openxmlformats.org/officeDocument/2006/relationships/hyperlink" Target="http://static.pdesas.org/content/documents/M1-Slide_22_DOK_Hess_Cognitive_Rigor.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6858000"/>
          </a:xfrm>
          <a:prstGeom prst="rect">
            <a:avLst/>
          </a:prstGeom>
          <a:gradFill>
            <a:gsLst>
              <a:gs pos="100000">
                <a:schemeClr val="accent5">
                  <a:lumMod val="40000"/>
                  <a:lumOff val="60000"/>
                </a:schemeClr>
              </a:gs>
              <a:gs pos="17999">
                <a:srgbClr val="FEE7F2"/>
              </a:gs>
              <a:gs pos="36000">
                <a:srgbClr val="FAC77D"/>
              </a:gs>
              <a:gs pos="61000">
                <a:srgbClr val="FBA97D"/>
              </a:gs>
              <a:gs pos="82001">
                <a:srgbClr val="FBD49C"/>
              </a:gs>
              <a:gs pos="100000">
                <a:srgbClr val="FEE7F2"/>
              </a:gs>
            </a:gsLst>
            <a:lin ang="5400000" scaled="0"/>
          </a:gra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304800"/>
            <a:ext cx="8839200" cy="1077218"/>
          </a:xfrm>
          <a:prstGeom prst="rect">
            <a:avLst/>
          </a:prstGeom>
          <a:noFill/>
        </p:spPr>
        <p:txBody>
          <a:bodyPr wrap="square" rtlCol="0">
            <a:spAutoFit/>
          </a:bodyPr>
          <a:lstStyle/>
          <a:p>
            <a:pPr algn="ctr"/>
            <a:r>
              <a:rPr lang="en-US" sz="3200" dirty="0" smtClean="0">
                <a:solidFill>
                  <a:srgbClr val="002060"/>
                </a:solidFill>
                <a:effectLst>
                  <a:outerShdw blurRad="38100" dist="38100" dir="2700000" algn="tl">
                    <a:srgbClr val="000000">
                      <a:alpha val="43137"/>
                    </a:srgbClr>
                  </a:outerShdw>
                </a:effectLst>
              </a:rPr>
              <a:t>The Depth of Knowledge (DOK) Matrix</a:t>
            </a:r>
          </a:p>
          <a:p>
            <a:pPr algn="ctr"/>
            <a:r>
              <a:rPr lang="en-US" sz="3200" dirty="0" smtClean="0">
                <a:solidFill>
                  <a:srgbClr val="002060"/>
                </a:solidFill>
                <a:effectLst>
                  <a:outerShdw blurRad="38100" dist="38100" dir="2700000" algn="tl">
                    <a:srgbClr val="000000">
                      <a:alpha val="43137"/>
                    </a:srgbClr>
                  </a:outerShdw>
                </a:effectLst>
              </a:rPr>
              <a:t>What do I Need to Know?</a:t>
            </a:r>
            <a:endParaRPr lang="en-US" sz="3200" dirty="0">
              <a:solidFill>
                <a:srgbClr val="002060"/>
              </a:solidFill>
              <a:effectLst>
                <a:outerShdw blurRad="38100" dist="38100" dir="2700000" algn="tl">
                  <a:srgbClr val="000000">
                    <a:alpha val="43137"/>
                  </a:srgbClr>
                </a:outerShdw>
              </a:effectLst>
            </a:endParaRPr>
          </a:p>
        </p:txBody>
      </p:sp>
      <p:sp>
        <p:nvSpPr>
          <p:cNvPr id="6" name="TextBox 5"/>
          <p:cNvSpPr txBox="1"/>
          <p:nvPr/>
        </p:nvSpPr>
        <p:spPr>
          <a:xfrm>
            <a:off x="457200" y="6172200"/>
            <a:ext cx="8077200" cy="415498"/>
          </a:xfrm>
          <a:prstGeom prst="rect">
            <a:avLst/>
          </a:prstGeom>
          <a:noFill/>
        </p:spPr>
        <p:txBody>
          <a:bodyPr wrap="square" rtlCol="0">
            <a:spAutoFit/>
          </a:bodyPr>
          <a:lstStyle/>
          <a:p>
            <a:r>
              <a:rPr lang="en-US" sz="1050" b="1" dirty="0" smtClean="0">
                <a:solidFill>
                  <a:srgbClr val="002060"/>
                </a:solidFill>
                <a:latin typeface="Calibri" pitchFamily="34" charset="0"/>
              </a:rPr>
              <a:t>Assessment writers for CCSS use the DOK Matrix (combining Blooms and Depth of Knowledge) to close the gap between how we expect students to think (Bloom’s) and the evidence of that thinking (Webb’s).  </a:t>
            </a:r>
          </a:p>
        </p:txBody>
      </p:sp>
      <p:grpSp>
        <p:nvGrpSpPr>
          <p:cNvPr id="24" name="Group 23"/>
          <p:cNvGrpSpPr/>
          <p:nvPr/>
        </p:nvGrpSpPr>
        <p:grpSpPr>
          <a:xfrm>
            <a:off x="990600" y="2590800"/>
            <a:ext cx="6252027" cy="1015663"/>
            <a:chOff x="762000" y="2514600"/>
            <a:chExt cx="6252027" cy="1015663"/>
          </a:xfrm>
        </p:grpSpPr>
        <p:sp>
          <p:nvSpPr>
            <p:cNvPr id="9" name="TextBox 8"/>
            <p:cNvSpPr txBox="1"/>
            <p:nvPr/>
          </p:nvSpPr>
          <p:spPr>
            <a:xfrm>
              <a:off x="762000" y="2514600"/>
              <a:ext cx="4876800" cy="1015663"/>
            </a:xfrm>
            <a:prstGeom prst="rect">
              <a:avLst/>
            </a:prstGeom>
            <a:solidFill>
              <a:srgbClr val="FFDC97"/>
            </a:solidFill>
            <a:effectLst>
              <a:softEdge rad="635000"/>
            </a:effectLst>
          </p:spPr>
          <p:txBody>
            <a:bodyPr wrap="square" rtlCol="0">
              <a:spAutoFit/>
            </a:bodyPr>
            <a:lstStyle/>
            <a:p>
              <a:pPr marL="233363" indent="-233363">
                <a:buFont typeface="Arial" pitchFamily="34" charset="0"/>
                <a:buChar char="•"/>
              </a:pPr>
              <a:r>
                <a:rPr lang="en-US" sz="2000" dirty="0" smtClean="0">
                  <a:solidFill>
                    <a:srgbClr val="002060"/>
                  </a:solidFill>
                </a:rPr>
                <a:t>The DOK Matrix can guide </a:t>
              </a:r>
              <a:r>
                <a:rPr lang="en-US" sz="2000" b="1" dirty="0" smtClean="0">
                  <a:solidFill>
                    <a:srgbClr val="002060"/>
                  </a:solidFill>
                  <a:effectLst>
                    <a:outerShdw blurRad="38100" dist="38100" dir="2700000" algn="tl">
                      <a:srgbClr val="000000">
                        <a:alpha val="43137"/>
                      </a:srgbClr>
                    </a:outerShdw>
                  </a:effectLst>
                </a:rPr>
                <a:t>instruction</a:t>
              </a:r>
              <a:r>
                <a:rPr lang="en-US" sz="2000" dirty="0" smtClean="0">
                  <a:solidFill>
                    <a:srgbClr val="002060"/>
                  </a:solidFill>
                </a:rPr>
                <a:t> and </a:t>
              </a:r>
              <a:r>
                <a:rPr lang="en-US" sz="2000" b="1" dirty="0" smtClean="0">
                  <a:solidFill>
                    <a:srgbClr val="002060"/>
                  </a:solidFill>
                  <a:effectLst>
                    <a:outerShdw blurRad="38100" dist="38100" dir="2700000" algn="tl">
                      <a:srgbClr val="000000">
                        <a:alpha val="43137"/>
                      </a:srgbClr>
                    </a:outerShdw>
                  </a:effectLst>
                </a:rPr>
                <a:t>assessment</a:t>
              </a:r>
              <a:r>
                <a:rPr lang="en-US" sz="2000" dirty="0" smtClean="0">
                  <a:solidFill>
                    <a:srgbClr val="002060"/>
                  </a:solidFill>
                </a:rPr>
                <a:t>.</a:t>
              </a:r>
              <a:endParaRPr lang="en-US" sz="2000" b="1" dirty="0" smtClean="0">
                <a:solidFill>
                  <a:srgbClr val="002060"/>
                </a:solidFill>
                <a:effectLst>
                  <a:outerShdw blurRad="38100" dist="38100" dir="2700000" algn="tl">
                    <a:srgbClr val="000000">
                      <a:alpha val="43137"/>
                    </a:srgbClr>
                  </a:outerShdw>
                </a:effectLst>
              </a:endParaRPr>
            </a:p>
            <a:p>
              <a:pPr marL="233363" indent="-233363"/>
              <a:endParaRPr lang="en-US" sz="2000" dirty="0" smtClean="0">
                <a:solidFill>
                  <a:srgbClr val="002060"/>
                </a:solidFill>
              </a:endParaRPr>
            </a:p>
          </p:txBody>
        </p:sp>
        <p:pic>
          <p:nvPicPr>
            <p:cNvPr id="11" name="Picture 6" descr="http://t1.gstatic.com/images?q=tbn:ANd9GcT68EKNni4NfKKXT_I8BZXWZ1981KJ9TcOWQ5v7Ngw7JSdMtH0U"/>
            <p:cNvPicPr>
              <a:picLocks noChangeAspect="1" noChangeArrowheads="1"/>
            </p:cNvPicPr>
            <p:nvPr/>
          </p:nvPicPr>
          <p:blipFill>
            <a:blip r:embed="rId3" cstate="print">
              <a:lum/>
            </a:blip>
            <a:srcRect/>
            <a:stretch>
              <a:fillRect/>
            </a:stretch>
          </p:blipFill>
          <p:spPr bwMode="auto">
            <a:xfrm>
              <a:off x="6324600" y="2662989"/>
              <a:ext cx="689427" cy="761999"/>
            </a:xfrm>
            <a:prstGeom prst="rect">
              <a:avLst/>
            </a:prstGeom>
            <a:noFill/>
            <a:ln w="28575">
              <a:solidFill>
                <a:srgbClr val="002060"/>
              </a:solidFill>
            </a:ln>
            <a:effectLst>
              <a:innerShdw blurRad="114300">
                <a:prstClr val="black"/>
              </a:innerShdw>
            </a:effectLst>
          </p:spPr>
        </p:pic>
      </p:grpSp>
      <p:grpSp>
        <p:nvGrpSpPr>
          <p:cNvPr id="26" name="Group 25"/>
          <p:cNvGrpSpPr/>
          <p:nvPr/>
        </p:nvGrpSpPr>
        <p:grpSpPr>
          <a:xfrm>
            <a:off x="1752600" y="4186989"/>
            <a:ext cx="6553200" cy="1324474"/>
            <a:chOff x="1524000" y="4110789"/>
            <a:chExt cx="6553200" cy="1324474"/>
          </a:xfrm>
        </p:grpSpPr>
        <p:sp>
          <p:nvSpPr>
            <p:cNvPr id="10" name="TextBox 9"/>
            <p:cNvSpPr txBox="1"/>
            <p:nvPr/>
          </p:nvSpPr>
          <p:spPr>
            <a:xfrm>
              <a:off x="1524000" y="4419600"/>
              <a:ext cx="5105400" cy="1015663"/>
            </a:xfrm>
            <a:prstGeom prst="rect">
              <a:avLst/>
            </a:prstGeom>
            <a:solidFill>
              <a:srgbClr val="FFDC97"/>
            </a:solidFill>
            <a:effectLst>
              <a:softEdge rad="635000"/>
            </a:effectLst>
          </p:spPr>
          <p:txBody>
            <a:bodyPr wrap="square" rtlCol="0">
              <a:spAutoFit/>
            </a:bodyPr>
            <a:lstStyle/>
            <a:p>
              <a:pPr marL="233363" indent="-233363">
                <a:buFont typeface="Arial" pitchFamily="34" charset="0"/>
                <a:buChar char="•"/>
              </a:pPr>
              <a:r>
                <a:rPr lang="en-US" sz="2000" dirty="0" smtClean="0">
                  <a:solidFill>
                    <a:srgbClr val="002060"/>
                  </a:solidFill>
                </a:rPr>
                <a:t>The DOK Matrix is used to create</a:t>
              </a:r>
            </a:p>
            <a:p>
              <a:pPr marL="233363" indent="-233363"/>
              <a:r>
                <a:rPr lang="en-US" sz="2000" b="1" dirty="0" smtClean="0">
                  <a:solidFill>
                    <a:srgbClr val="002060"/>
                  </a:solidFill>
                  <a:effectLst>
                    <a:outerShdw blurRad="38100" dist="38100" dir="2700000" algn="tl">
                      <a:srgbClr val="000000">
                        <a:alpha val="43137"/>
                      </a:srgbClr>
                    </a:outerShdw>
                  </a:effectLst>
                </a:rPr>
                <a:t>    Learning Progressions</a:t>
              </a:r>
              <a:r>
                <a:rPr lang="en-US" sz="2000" dirty="0" smtClean="0">
                  <a:solidFill>
                    <a:srgbClr val="002060"/>
                  </a:solidFill>
                </a:rPr>
                <a:t> for each standard.</a:t>
              </a:r>
              <a:endParaRPr lang="en-US" sz="2000" b="1" dirty="0" smtClean="0">
                <a:solidFill>
                  <a:srgbClr val="002060"/>
                </a:solidFill>
                <a:effectLst>
                  <a:outerShdw blurRad="38100" dist="38100" dir="2700000" algn="tl">
                    <a:srgbClr val="000000">
                      <a:alpha val="43137"/>
                    </a:srgbClr>
                  </a:outerShdw>
                </a:effectLst>
              </a:endParaRPr>
            </a:p>
            <a:p>
              <a:pPr marL="233363" indent="-233363"/>
              <a:endParaRPr lang="en-US" sz="2000" dirty="0" smtClean="0">
                <a:solidFill>
                  <a:srgbClr val="002060"/>
                </a:solidFill>
              </a:endParaRPr>
            </a:p>
          </p:txBody>
        </p:sp>
        <p:pic>
          <p:nvPicPr>
            <p:cNvPr id="12" name="Picture 6" descr="http://t1.gstatic.com/images?q=tbn:ANd9GcT68EKNni4NfKKXT_I8BZXWZ1981KJ9TcOWQ5v7Ngw7JSdMtH0U"/>
            <p:cNvPicPr>
              <a:picLocks noChangeAspect="1" noChangeArrowheads="1"/>
            </p:cNvPicPr>
            <p:nvPr/>
          </p:nvPicPr>
          <p:blipFill>
            <a:blip r:embed="rId3" cstate="print">
              <a:lum/>
            </a:blip>
            <a:srcRect/>
            <a:stretch>
              <a:fillRect/>
            </a:stretch>
          </p:blipFill>
          <p:spPr bwMode="auto">
            <a:xfrm>
              <a:off x="7315200" y="4110789"/>
              <a:ext cx="762000" cy="842211"/>
            </a:xfrm>
            <a:prstGeom prst="rect">
              <a:avLst/>
            </a:prstGeom>
            <a:noFill/>
            <a:ln w="28575">
              <a:solidFill>
                <a:srgbClr val="002060"/>
              </a:solidFill>
            </a:ln>
            <a:effectLst>
              <a:innerShdw blurRad="114300">
                <a:prstClr val="black"/>
              </a:innerShdw>
            </a:effectLst>
          </p:spPr>
        </p:pic>
      </p:grpSp>
      <p:grpSp>
        <p:nvGrpSpPr>
          <p:cNvPr id="23" name="Group 22"/>
          <p:cNvGrpSpPr/>
          <p:nvPr/>
        </p:nvGrpSpPr>
        <p:grpSpPr>
          <a:xfrm>
            <a:off x="762000" y="1752600"/>
            <a:ext cx="5947228" cy="1015663"/>
            <a:chOff x="533400" y="1676400"/>
            <a:chExt cx="5947228" cy="1015663"/>
          </a:xfrm>
        </p:grpSpPr>
        <p:pic>
          <p:nvPicPr>
            <p:cNvPr id="5" name="Picture 6" descr="http://t1.gstatic.com/images?q=tbn:ANd9GcT68EKNni4NfKKXT_I8BZXWZ1981KJ9TcOWQ5v7Ngw7JSdMtH0U"/>
            <p:cNvPicPr>
              <a:picLocks noChangeAspect="1" noChangeArrowheads="1"/>
            </p:cNvPicPr>
            <p:nvPr/>
          </p:nvPicPr>
          <p:blipFill>
            <a:blip r:embed="rId3" cstate="print">
              <a:lum/>
            </a:blip>
            <a:srcRect/>
            <a:stretch>
              <a:fillRect/>
            </a:stretch>
          </p:blipFill>
          <p:spPr bwMode="auto">
            <a:xfrm>
              <a:off x="5791200" y="1900989"/>
              <a:ext cx="689428" cy="762000"/>
            </a:xfrm>
            <a:prstGeom prst="rect">
              <a:avLst/>
            </a:prstGeom>
            <a:noFill/>
            <a:ln w="28575">
              <a:solidFill>
                <a:srgbClr val="002060"/>
              </a:solidFill>
            </a:ln>
            <a:effectLst>
              <a:innerShdw blurRad="114300">
                <a:prstClr val="black"/>
              </a:innerShdw>
            </a:effectLst>
          </p:spPr>
        </p:pic>
        <p:sp>
          <p:nvSpPr>
            <p:cNvPr id="16" name="TextBox 15"/>
            <p:cNvSpPr txBox="1"/>
            <p:nvPr/>
          </p:nvSpPr>
          <p:spPr>
            <a:xfrm>
              <a:off x="533400" y="1676400"/>
              <a:ext cx="4876800" cy="1015663"/>
            </a:xfrm>
            <a:prstGeom prst="rect">
              <a:avLst/>
            </a:prstGeom>
            <a:solidFill>
              <a:srgbClr val="FFDC97"/>
            </a:solidFill>
            <a:effectLst>
              <a:softEdge rad="635000"/>
            </a:effectLst>
          </p:spPr>
          <p:txBody>
            <a:bodyPr wrap="square" rtlCol="0">
              <a:spAutoFit/>
            </a:bodyPr>
            <a:lstStyle/>
            <a:p>
              <a:pPr marL="233363" indent="-233363">
                <a:buFont typeface="Arial" pitchFamily="34" charset="0"/>
                <a:buChar char="•"/>
              </a:pPr>
              <a:r>
                <a:rPr lang="en-US" sz="2000" dirty="0" smtClean="0">
                  <a:solidFill>
                    <a:srgbClr val="002060"/>
                  </a:solidFill>
                </a:rPr>
                <a:t>Each Common Core State Standard has an assigned </a:t>
              </a:r>
              <a:r>
                <a:rPr lang="en-US" sz="2000" b="1" dirty="0" smtClean="0">
                  <a:solidFill>
                    <a:srgbClr val="002060"/>
                  </a:solidFill>
                  <a:effectLst>
                    <a:outerShdw blurRad="38100" dist="38100" dir="2700000" algn="tl">
                      <a:srgbClr val="000000">
                        <a:alpha val="43137"/>
                      </a:srgbClr>
                    </a:outerShdw>
                  </a:effectLst>
                </a:rPr>
                <a:t>DOK</a:t>
              </a:r>
              <a:r>
                <a:rPr lang="en-US" sz="2000" dirty="0" smtClean="0">
                  <a:solidFill>
                    <a:srgbClr val="002060"/>
                  </a:solidFill>
                </a:rPr>
                <a:t>.</a:t>
              </a:r>
              <a:endParaRPr lang="en-US" sz="2000" b="1" dirty="0" smtClean="0">
                <a:solidFill>
                  <a:srgbClr val="002060"/>
                </a:solidFill>
                <a:effectLst>
                  <a:outerShdw blurRad="38100" dist="38100" dir="2700000" algn="tl">
                    <a:srgbClr val="000000">
                      <a:alpha val="43137"/>
                    </a:srgbClr>
                  </a:outerShdw>
                </a:effectLst>
              </a:endParaRPr>
            </a:p>
            <a:p>
              <a:pPr marL="233363" indent="-233363"/>
              <a:endParaRPr lang="en-US" sz="2000" dirty="0" smtClean="0">
                <a:solidFill>
                  <a:srgbClr val="002060"/>
                </a:solidFill>
              </a:endParaRPr>
            </a:p>
          </p:txBody>
        </p:sp>
      </p:grpSp>
      <p:grpSp>
        <p:nvGrpSpPr>
          <p:cNvPr id="25" name="Group 24"/>
          <p:cNvGrpSpPr/>
          <p:nvPr/>
        </p:nvGrpSpPr>
        <p:grpSpPr>
          <a:xfrm>
            <a:off x="1295400" y="3424989"/>
            <a:ext cx="6477000" cy="1147011"/>
            <a:chOff x="1066800" y="3348789"/>
            <a:chExt cx="6477000" cy="1147011"/>
          </a:xfrm>
        </p:grpSpPr>
        <p:sp>
          <p:nvSpPr>
            <p:cNvPr id="8" name="TextBox 7"/>
            <p:cNvSpPr txBox="1"/>
            <p:nvPr/>
          </p:nvSpPr>
          <p:spPr>
            <a:xfrm>
              <a:off x="1066800" y="3480137"/>
              <a:ext cx="4876800" cy="1015663"/>
            </a:xfrm>
            <a:prstGeom prst="rect">
              <a:avLst/>
            </a:prstGeom>
            <a:solidFill>
              <a:srgbClr val="FFDC97"/>
            </a:solidFill>
            <a:effectLst>
              <a:softEdge rad="635000"/>
            </a:effectLst>
          </p:spPr>
          <p:txBody>
            <a:bodyPr wrap="square" rtlCol="0">
              <a:spAutoFit/>
            </a:bodyPr>
            <a:lstStyle/>
            <a:p>
              <a:pPr marL="233363" indent="-233363">
                <a:buFont typeface="Arial" pitchFamily="34" charset="0"/>
                <a:buChar char="•"/>
              </a:pPr>
              <a:r>
                <a:rPr lang="en-US" sz="2000" dirty="0" smtClean="0">
                  <a:solidFill>
                    <a:srgbClr val="002060"/>
                  </a:solidFill>
                </a:rPr>
                <a:t>The </a:t>
              </a:r>
              <a:r>
                <a:rPr lang="en-US" sz="2000" b="1" dirty="0" smtClean="0">
                  <a:solidFill>
                    <a:srgbClr val="002060"/>
                  </a:solidFill>
                  <a:effectLst>
                    <a:outerShdw blurRad="38100" dist="38100" dir="2700000" algn="tl">
                      <a:srgbClr val="000000">
                        <a:alpha val="43137"/>
                      </a:srgbClr>
                    </a:outerShdw>
                  </a:effectLst>
                </a:rPr>
                <a:t>Depth of Knowledge Matrix </a:t>
              </a:r>
              <a:r>
                <a:rPr lang="en-US" sz="2000" dirty="0" smtClean="0">
                  <a:solidFill>
                    <a:srgbClr val="002060"/>
                  </a:solidFill>
                </a:rPr>
                <a:t>integrates </a:t>
              </a:r>
              <a:r>
                <a:rPr lang="en-US" sz="2000" b="1" dirty="0" smtClean="0">
                  <a:solidFill>
                    <a:srgbClr val="002060"/>
                  </a:solidFill>
                  <a:effectLst>
                    <a:outerShdw blurRad="38100" dist="38100" dir="2700000" algn="tl">
                      <a:srgbClr val="000000">
                        <a:alpha val="43137"/>
                      </a:srgbClr>
                    </a:outerShdw>
                  </a:effectLst>
                </a:rPr>
                <a:t>Webb’s DOK’s </a:t>
              </a:r>
              <a:r>
                <a:rPr lang="en-US" sz="2000" dirty="0" smtClean="0">
                  <a:solidFill>
                    <a:srgbClr val="002060"/>
                  </a:solidFill>
                </a:rPr>
                <a:t>and </a:t>
              </a:r>
              <a:r>
                <a:rPr lang="en-US" sz="2000" b="1" dirty="0" smtClean="0">
                  <a:solidFill>
                    <a:srgbClr val="002060"/>
                  </a:solidFill>
                  <a:effectLst>
                    <a:outerShdw blurRad="38100" dist="38100" dir="2700000" algn="tl">
                      <a:srgbClr val="000000">
                        <a:alpha val="43137"/>
                      </a:srgbClr>
                    </a:outerShdw>
                  </a:effectLst>
                </a:rPr>
                <a:t>Bloom’s Taxonomy</a:t>
              </a:r>
              <a:r>
                <a:rPr lang="en-US" sz="2000" dirty="0" smtClean="0">
                  <a:solidFill>
                    <a:srgbClr val="002060"/>
                  </a:solidFill>
                </a:rPr>
                <a:t>.</a:t>
              </a:r>
            </a:p>
            <a:p>
              <a:pPr marL="233363" indent="-233363"/>
              <a:endParaRPr lang="en-US" sz="2000" dirty="0" smtClean="0">
                <a:solidFill>
                  <a:srgbClr val="002060"/>
                </a:solidFill>
              </a:endParaRPr>
            </a:p>
          </p:txBody>
        </p:sp>
        <p:pic>
          <p:nvPicPr>
            <p:cNvPr id="17" name="Picture 6" descr="http://t1.gstatic.com/images?q=tbn:ANd9GcT68EKNni4NfKKXT_I8BZXWZ1981KJ9TcOWQ5v7Ngw7JSdMtH0U"/>
            <p:cNvPicPr>
              <a:picLocks noChangeAspect="1" noChangeArrowheads="1"/>
            </p:cNvPicPr>
            <p:nvPr/>
          </p:nvPicPr>
          <p:blipFill>
            <a:blip r:embed="rId3" cstate="print">
              <a:lum/>
            </a:blip>
            <a:srcRect/>
            <a:stretch>
              <a:fillRect/>
            </a:stretch>
          </p:blipFill>
          <p:spPr bwMode="auto">
            <a:xfrm>
              <a:off x="6781800" y="3348789"/>
              <a:ext cx="762000" cy="842211"/>
            </a:xfrm>
            <a:prstGeom prst="rect">
              <a:avLst/>
            </a:prstGeom>
            <a:noFill/>
            <a:ln w="28575">
              <a:solidFill>
                <a:srgbClr val="002060"/>
              </a:solidFill>
            </a:ln>
            <a:effectLst>
              <a:innerShdw blurRad="114300">
                <a:prstClr val="black"/>
              </a:innerShdw>
            </a:effectLst>
          </p:spPr>
        </p:pic>
      </p:grpSp>
      <p:sp>
        <p:nvSpPr>
          <p:cNvPr id="27" name="Slide Number Placeholder 26"/>
          <p:cNvSpPr>
            <a:spLocks noGrp="1"/>
          </p:cNvSpPr>
          <p:nvPr>
            <p:ph type="sldNum" sz="quarter" idx="12"/>
          </p:nvPr>
        </p:nvSpPr>
        <p:spPr/>
        <p:txBody>
          <a:bodyPr/>
          <a:lstStyle/>
          <a:p>
            <a:fld id="{E38A6DA1-C63E-49FA-ACA6-4C1FAF9DB464}" type="slidenum">
              <a:rPr lang="en-US" smtClean="0"/>
              <a:pPr/>
              <a:t>1</a:t>
            </a:fld>
            <a:endParaRPr lang="en-US"/>
          </a:p>
        </p:txBody>
      </p:sp>
      <p:sp>
        <p:nvSpPr>
          <p:cNvPr id="3" name="Footer Placeholder 2"/>
          <p:cNvSpPr>
            <a:spLocks noGrp="1"/>
          </p:cNvSpPr>
          <p:nvPr>
            <p:ph type="ftr" sz="quarter" idx="11"/>
          </p:nvPr>
        </p:nvSpPr>
        <p:spPr>
          <a:xfrm>
            <a:off x="6324600" y="6456011"/>
            <a:ext cx="2895600" cy="365125"/>
          </a:xfrm>
        </p:spPr>
        <p:txBody>
          <a:bodyPr/>
          <a:lstStyle/>
          <a:p>
            <a:pPr algn="l"/>
            <a:r>
              <a:rPr lang="en-US" smtClean="0"/>
              <a:t>Susan Richmond</a:t>
            </a:r>
            <a:endParaRPr lang="en-US" dirty="0"/>
          </a:p>
        </p:txBody>
      </p:sp>
    </p:spTree>
    <p:extLst>
      <p:ext uri="{BB962C8B-B14F-4D97-AF65-F5344CB8AC3E}">
        <p14:creationId xmlns:p14="http://schemas.microsoft.com/office/powerpoint/2010/main" val="240687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heckerboard(across)">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heckerboard(across)">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heckerboard(across)">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71809385"/>
              </p:ext>
            </p:extLst>
          </p:nvPr>
        </p:nvGraphicFramePr>
        <p:xfrm>
          <a:off x="152399" y="1083922"/>
          <a:ext cx="8839202" cy="5164478"/>
        </p:xfrm>
        <a:graphic>
          <a:graphicData uri="http://schemas.openxmlformats.org/drawingml/2006/table">
            <a:tbl>
              <a:tblPr>
                <a:effectLst>
                  <a:innerShdw blurRad="114300">
                    <a:prstClr val="black"/>
                  </a:innerShdw>
                </a:effectLst>
              </a:tblPr>
              <a:tblGrid>
                <a:gridCol w="387743"/>
                <a:gridCol w="907658"/>
                <a:gridCol w="1371600"/>
                <a:gridCol w="762001"/>
                <a:gridCol w="838200"/>
                <a:gridCol w="838200"/>
                <a:gridCol w="914400"/>
                <a:gridCol w="769553"/>
                <a:gridCol w="678247"/>
                <a:gridCol w="685800"/>
                <a:gridCol w="685800"/>
              </a:tblGrid>
              <a:tr h="205483">
                <a:tc gridSpan="11">
                  <a:txBody>
                    <a:bodyPr/>
                    <a:lstStyle/>
                    <a:p>
                      <a:pPr algn="ctr" fontAlgn="ctr"/>
                      <a:r>
                        <a:rPr lang="en-US" sz="1600" b="1" i="0" u="none" strike="noStrike" dirty="0" smtClean="0">
                          <a:solidFill>
                            <a:srgbClr val="002060"/>
                          </a:solidFill>
                          <a:latin typeface="Calibri"/>
                        </a:rPr>
                        <a:t>  Depth of Knowledge 3 Learning Progressions</a:t>
                      </a:r>
                      <a:r>
                        <a:rPr lang="en-US" sz="1600" b="1" i="0" u="none" strike="noStrike" baseline="0" dirty="0" smtClean="0">
                          <a:solidFill>
                            <a:srgbClr val="002060"/>
                          </a:solidFill>
                          <a:latin typeface="Calibri"/>
                        </a:rPr>
                        <a:t> for RI.4.8</a:t>
                      </a:r>
                      <a:endParaRPr lang="en-US" sz="1600" b="1" i="0" u="none" strike="noStrike" dirty="0">
                        <a:solidFill>
                          <a:srgbClr val="002060"/>
                        </a:solidFill>
                        <a:latin typeface="Calibri"/>
                      </a:endParaRPr>
                    </a:p>
                  </a:txBody>
                  <a:tcPr marL="6421" marR="6421" marT="6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sz="1200" b="1" i="1" dirty="0"/>
                    </a:p>
                  </a:txBody>
                  <a:tcPr marL="6421" marR="6421" marT="6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en-US" sz="1200" b="1" i="1" dirty="0">
                        <a:solidFill>
                          <a:srgbClr val="002060"/>
                        </a:solidFill>
                      </a:endParaRPr>
                    </a:p>
                  </a:txBody>
                  <a:tcPr marL="6421" marR="6421" marT="6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hMerge="1">
                  <a:txBody>
                    <a:bodyPr/>
                    <a:lstStyle/>
                    <a:p>
                      <a:endParaRPr lang="en-US"/>
                    </a:p>
                  </a:txBody>
                  <a:tcPr/>
                </a:tc>
                <a:tc hMerge="1">
                  <a:txBody>
                    <a:bodyPr/>
                    <a:lstStyle/>
                    <a:p>
                      <a:endParaRPr lang="en-US" sz="1200" b="1" i="1" dirty="0">
                        <a:solidFill>
                          <a:srgbClr val="002060"/>
                        </a:solidFill>
                      </a:endParaRPr>
                    </a:p>
                  </a:txBody>
                  <a:tcPr marL="6421" marR="6421" marT="6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5483">
                <a:tc gridSpan="2">
                  <a:txBody>
                    <a:bodyPr/>
                    <a:lstStyle/>
                    <a:p>
                      <a:pPr algn="l" fontAlgn="ctr"/>
                      <a:r>
                        <a:rPr lang="en-US" sz="1200" b="1" i="1" u="none" strike="noStrike" dirty="0" smtClean="0">
                          <a:solidFill>
                            <a:srgbClr val="002060"/>
                          </a:solidFill>
                          <a:latin typeface="Calibri"/>
                        </a:rPr>
                        <a:t>  Assessments</a:t>
                      </a:r>
                      <a:endParaRPr lang="en-US" sz="1200" b="1" i="1" u="none" strike="noStrike" dirty="0">
                        <a:solidFill>
                          <a:srgbClr val="002060"/>
                        </a:solidFill>
                        <a:latin typeface="Calibri"/>
                      </a:endParaRPr>
                    </a:p>
                  </a:txBody>
                  <a:tcPr marL="6421" marR="6421" marT="6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r>
                        <a:rPr lang="en-US" sz="1400" b="1" i="1" dirty="0" smtClean="0"/>
                        <a:t>  </a:t>
                      </a:r>
                      <a:r>
                        <a:rPr lang="en-US" sz="1200" b="1" i="1" dirty="0" smtClean="0"/>
                        <a:t>Selected Response</a:t>
                      </a:r>
                      <a:endParaRPr lang="en-US" sz="1200" b="1" i="1" dirty="0"/>
                    </a:p>
                  </a:txBody>
                  <a:tcPr marL="6421" marR="6421" marT="6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gridSpan="3">
                  <a:txBody>
                    <a:bodyPr/>
                    <a:lstStyle/>
                    <a:p>
                      <a:r>
                        <a:rPr lang="en-US" sz="1600" b="1" i="1" dirty="0" smtClean="0"/>
                        <a:t> </a:t>
                      </a:r>
                      <a:r>
                        <a:rPr lang="en-US" sz="1200" b="1" i="1" dirty="0" smtClean="0">
                          <a:solidFill>
                            <a:srgbClr val="002060"/>
                          </a:solidFill>
                        </a:rPr>
                        <a:t>Selected</a:t>
                      </a:r>
                      <a:r>
                        <a:rPr lang="en-US" sz="1200" b="1" i="1" baseline="0" dirty="0" smtClean="0">
                          <a:solidFill>
                            <a:srgbClr val="002060"/>
                          </a:solidFill>
                        </a:rPr>
                        <a:t> and Constructed Responses</a:t>
                      </a:r>
                      <a:endParaRPr lang="en-US" sz="1200" b="1" i="1" dirty="0">
                        <a:solidFill>
                          <a:srgbClr val="002060"/>
                        </a:solidFill>
                      </a:endParaRPr>
                    </a:p>
                  </a:txBody>
                  <a:tcPr marL="6421" marR="6421" marT="64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hMerge="1">
                  <a:txBody>
                    <a:bodyPr/>
                    <a:lstStyle/>
                    <a:p>
                      <a:endParaRPr lang="en-US"/>
                    </a:p>
                  </a:txBody>
                  <a:tcPr/>
                </a:tc>
                <a:tc gridSpan="5">
                  <a:txBody>
                    <a:bodyPr/>
                    <a:lstStyle/>
                    <a:p>
                      <a:r>
                        <a:rPr lang="en-US" sz="1200" b="1" i="1" dirty="0" smtClean="0">
                          <a:solidFill>
                            <a:srgbClr val="002060"/>
                          </a:solidFill>
                        </a:rPr>
                        <a:t>  Performance Task Prompt</a:t>
                      </a:r>
                      <a:r>
                        <a:rPr lang="en-US" sz="1200" b="1" i="1" baseline="0" dirty="0" smtClean="0">
                          <a:solidFill>
                            <a:srgbClr val="002060"/>
                          </a:solidFill>
                        </a:rPr>
                        <a:t> for RI.4.8</a:t>
                      </a:r>
                      <a:endParaRPr lang="en-US" sz="1200" b="1" i="1" dirty="0">
                        <a:solidFill>
                          <a:srgbClr val="002060"/>
                        </a:solidFill>
                      </a:endParaRPr>
                    </a:p>
                  </a:txBody>
                  <a:tcPr marL="6421" marR="6421" marT="6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9062">
                <a:tc gridSpan="2">
                  <a:txBody>
                    <a:bodyPr/>
                    <a:lstStyle/>
                    <a:p>
                      <a:pPr marL="58738" indent="0" algn="l" fontAlgn="b"/>
                      <a:r>
                        <a:rPr lang="en-US" sz="1100" b="1" i="0" u="none" strike="noStrike" dirty="0">
                          <a:solidFill>
                            <a:srgbClr val="002060"/>
                          </a:solidFill>
                          <a:latin typeface="Calibri"/>
                        </a:rPr>
                        <a:t>Reading </a:t>
                      </a:r>
                      <a:r>
                        <a:rPr lang="en-US" sz="1100" b="1" i="0" u="none" strike="noStrike" dirty="0" smtClean="0">
                          <a:solidFill>
                            <a:srgbClr val="002060"/>
                          </a:solidFill>
                          <a:latin typeface="Calibri"/>
                        </a:rPr>
                        <a:t>Informational</a:t>
                      </a:r>
                      <a:r>
                        <a:rPr lang="en-US" sz="1100" b="1" i="0" u="none" strike="noStrike" baseline="0" dirty="0" smtClean="0">
                          <a:solidFill>
                            <a:srgbClr val="002060"/>
                          </a:solidFill>
                          <a:latin typeface="Calibri"/>
                        </a:rPr>
                        <a:t> Text </a:t>
                      </a:r>
                      <a:r>
                        <a:rPr lang="en-US" sz="1100" b="1" i="0" u="none" strike="noStrike" dirty="0" smtClean="0">
                          <a:solidFill>
                            <a:srgbClr val="002060"/>
                          </a:solidFill>
                          <a:latin typeface="Calibri"/>
                        </a:rPr>
                        <a:t>CCSS:</a:t>
                      </a:r>
                      <a:r>
                        <a:rPr lang="en-US" sz="1100" b="1" i="0" u="sng" strike="noStrike" dirty="0" smtClean="0">
                          <a:solidFill>
                            <a:srgbClr val="002060"/>
                          </a:solidFill>
                          <a:latin typeface="Calibri"/>
                        </a:rPr>
                        <a:t> </a:t>
                      </a:r>
                      <a:r>
                        <a:rPr lang="en-US" sz="1100" b="1" i="0" u="sng" strike="noStrike" dirty="0" smtClean="0">
                          <a:solidFill>
                            <a:srgbClr val="002060"/>
                          </a:solidFill>
                          <a:effectLst>
                            <a:outerShdw blurRad="38100" dist="38100" dir="2700000" algn="tl">
                              <a:srgbClr val="000000">
                                <a:alpha val="43137"/>
                              </a:srgbClr>
                            </a:outerShdw>
                          </a:effectLst>
                          <a:latin typeface="Calibri"/>
                        </a:rPr>
                        <a:t>RI.4.8</a:t>
                      </a:r>
                      <a:endParaRPr lang="en-US" sz="1100" b="1" i="0" u="sng" strike="noStrike" dirty="0">
                        <a:solidFill>
                          <a:srgbClr val="002060"/>
                        </a:solidFill>
                        <a:effectLst>
                          <a:outerShdw blurRad="38100" dist="38100" dir="2700000" algn="tl">
                            <a:srgbClr val="000000">
                              <a:alpha val="43137"/>
                            </a:srgbClr>
                          </a:outerShdw>
                        </a:effectLst>
                        <a:latin typeface="Calibri"/>
                      </a:endParaRPr>
                    </a:p>
                  </a:txBody>
                  <a:tcPr marL="6421" marR="6421" marT="6421"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c rowSpan="2">
                  <a:txBody>
                    <a:bodyPr/>
                    <a:lstStyle/>
                    <a:p>
                      <a:pPr marL="58738" indent="0" algn="l" fontAlgn="b"/>
                      <a:endParaRPr lang="en-US" sz="1050" b="1" i="0" u="none" strike="noStrike" dirty="0">
                        <a:solidFill>
                          <a:srgbClr val="000000"/>
                        </a:solidFill>
                        <a:latin typeface="Calibri"/>
                      </a:endParaRPr>
                    </a:p>
                  </a:txBody>
                  <a:tcPr marL="6421" marR="6421"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gridSpan="3">
                  <a:txBody>
                    <a:bodyPr/>
                    <a:lstStyle/>
                    <a:p>
                      <a:pPr algn="l" fontAlgn="ctr"/>
                      <a:endParaRPr lang="en-US" sz="1000" b="1" i="0" u="none" strike="noStrike" dirty="0">
                        <a:solidFill>
                          <a:srgbClr val="000000"/>
                        </a:solidFill>
                        <a:latin typeface="Calibri"/>
                      </a:endParaRPr>
                    </a:p>
                  </a:txBody>
                  <a:tcPr marL="6421" marR="6421"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hMerge="1">
                  <a:txBody>
                    <a:bodyPr/>
                    <a:lstStyle/>
                    <a:p>
                      <a:endParaRPr lang="en-US"/>
                    </a:p>
                  </a:txBody>
                  <a:tcPr/>
                </a:tc>
                <a:tc rowSpan="2" hMerge="1">
                  <a:txBody>
                    <a:bodyPr/>
                    <a:lstStyle/>
                    <a:p>
                      <a:endParaRPr lang="en-US"/>
                    </a:p>
                  </a:txBody>
                  <a:tcPr/>
                </a:tc>
                <a:tc rowSpan="2" gridSpan="5">
                  <a:txBody>
                    <a:bodyPr/>
                    <a:lstStyle/>
                    <a:p>
                      <a:pPr marL="342900" marR="0" lvl="0" indent="-288925">
                        <a:lnSpc>
                          <a:spcPct val="115000"/>
                        </a:lnSpc>
                        <a:spcBef>
                          <a:spcPts val="0"/>
                        </a:spcBef>
                        <a:spcAft>
                          <a:spcPts val="0"/>
                        </a:spcAft>
                        <a:buSzPts val="1000"/>
                        <a:buFont typeface="Symbol"/>
                        <a:buNone/>
                        <a:tabLst>
                          <a:tab pos="457200" algn="l"/>
                        </a:tabLst>
                      </a:pPr>
                      <a:r>
                        <a:rPr lang="en-US" sz="1400" b="0" i="0" u="none" strike="noStrike" dirty="0">
                          <a:solidFill>
                            <a:srgbClr val="000000"/>
                          </a:solidFill>
                          <a:latin typeface="Calibri"/>
                        </a:rPr>
                        <a:t> </a:t>
                      </a:r>
                      <a:r>
                        <a:rPr lang="en-US" sz="1400" b="1" u="sng" dirty="0" smtClean="0">
                          <a:solidFill>
                            <a:srgbClr val="002060"/>
                          </a:solidFill>
                          <a:effectLst>
                            <a:innerShdw blurRad="63500" dist="50800" dir="10800000">
                              <a:prstClr val="black">
                                <a:alpha val="50000"/>
                              </a:prstClr>
                            </a:innerShdw>
                          </a:effectLst>
                          <a:ea typeface="Times New Roman"/>
                          <a:cs typeface="Helvetica"/>
                        </a:rPr>
                        <a:t>RI.4.8</a:t>
                      </a:r>
                      <a:r>
                        <a:rPr lang="en-US" sz="1400" b="1" dirty="0" smtClean="0">
                          <a:solidFill>
                            <a:srgbClr val="002060"/>
                          </a:solidFill>
                          <a:effectLst>
                            <a:innerShdw blurRad="63500" dist="50800" dir="10800000">
                              <a:prstClr val="black">
                                <a:alpha val="50000"/>
                              </a:prstClr>
                            </a:innerShdw>
                          </a:effectLst>
                          <a:ea typeface="Times New Roman"/>
                          <a:cs typeface="Helvetica"/>
                        </a:rPr>
                        <a:t>  </a:t>
                      </a:r>
                      <a:r>
                        <a:rPr lang="en-US" sz="1400" dirty="0" smtClean="0">
                          <a:solidFill>
                            <a:srgbClr val="002060"/>
                          </a:solidFill>
                          <a:effectLst>
                            <a:innerShdw blurRad="63500" dist="50800" dir="10800000">
                              <a:prstClr val="black">
                                <a:alpha val="50000"/>
                              </a:prstClr>
                            </a:innerShdw>
                          </a:effectLst>
                          <a:ea typeface="Times New Roman"/>
                          <a:cs typeface="Helvetica"/>
                        </a:rPr>
                        <a:t>Students explain how</a:t>
                      </a:r>
                      <a:r>
                        <a:rPr lang="en-US" sz="1400" b="1" dirty="0" smtClean="0">
                          <a:solidFill>
                            <a:srgbClr val="002060"/>
                          </a:solidFill>
                        </a:rPr>
                        <a:t> </a:t>
                      </a:r>
                      <a:r>
                        <a:rPr lang="en-US" sz="1400" b="1" i="1" dirty="0" smtClean="0">
                          <a:solidFill>
                            <a:srgbClr val="002060"/>
                          </a:solidFill>
                        </a:rPr>
                        <a:t>_____</a:t>
                      </a:r>
                      <a:r>
                        <a:rPr lang="en-US" sz="1400" dirty="0" smtClean="0">
                          <a:solidFill>
                            <a:srgbClr val="002060"/>
                          </a:solidFill>
                        </a:rPr>
                        <a:t>uses</a:t>
                      </a:r>
                    </a:p>
                    <a:p>
                      <a:pPr marL="342900" marR="0" lvl="0" indent="-288925">
                        <a:lnSpc>
                          <a:spcPct val="115000"/>
                        </a:lnSpc>
                        <a:spcBef>
                          <a:spcPts val="0"/>
                        </a:spcBef>
                        <a:spcAft>
                          <a:spcPts val="0"/>
                        </a:spcAft>
                        <a:buSzPts val="1000"/>
                        <a:buFont typeface="Symbol"/>
                        <a:buNone/>
                        <a:tabLst>
                          <a:tab pos="457200" algn="l"/>
                        </a:tabLst>
                      </a:pPr>
                      <a:r>
                        <a:rPr lang="en-US" sz="1400" dirty="0" smtClean="0">
                          <a:solidFill>
                            <a:srgbClr val="002060"/>
                          </a:solidFill>
                        </a:rPr>
                        <a:t>reasons</a:t>
                      </a:r>
                      <a:r>
                        <a:rPr lang="en-US" sz="1400" baseline="0" dirty="0" smtClean="0">
                          <a:solidFill>
                            <a:srgbClr val="002060"/>
                          </a:solidFill>
                        </a:rPr>
                        <a:t> </a:t>
                      </a:r>
                      <a:r>
                        <a:rPr lang="en-US" sz="1400" dirty="0" smtClean="0">
                          <a:solidFill>
                            <a:srgbClr val="002060"/>
                          </a:solidFill>
                        </a:rPr>
                        <a:t>and evidence</a:t>
                      </a:r>
                      <a:r>
                        <a:rPr lang="en-US" sz="1400" baseline="0" dirty="0" smtClean="0">
                          <a:solidFill>
                            <a:srgbClr val="002060"/>
                          </a:solidFill>
                        </a:rPr>
                        <a:t> </a:t>
                      </a:r>
                      <a:r>
                        <a:rPr lang="en-US" sz="1400" dirty="0" smtClean="0">
                          <a:solidFill>
                            <a:srgbClr val="002060"/>
                          </a:solidFill>
                        </a:rPr>
                        <a:t>in the book,</a:t>
                      </a:r>
                      <a:r>
                        <a:rPr lang="en-US" sz="1400" b="1" i="1" dirty="0" smtClean="0">
                          <a:solidFill>
                            <a:srgbClr val="002060"/>
                          </a:solidFill>
                        </a:rPr>
                        <a:t>_______,</a:t>
                      </a:r>
                    </a:p>
                    <a:p>
                      <a:pPr marL="342900" marR="0" lvl="0" indent="-288925">
                        <a:lnSpc>
                          <a:spcPct val="115000"/>
                        </a:lnSpc>
                        <a:spcBef>
                          <a:spcPts val="0"/>
                        </a:spcBef>
                        <a:spcAft>
                          <a:spcPts val="0"/>
                        </a:spcAft>
                        <a:buSzPts val="1000"/>
                        <a:buFont typeface="Symbol"/>
                        <a:buNone/>
                        <a:tabLst>
                          <a:tab pos="457200" algn="l"/>
                        </a:tabLst>
                      </a:pPr>
                      <a:r>
                        <a:rPr lang="en-US" sz="1400" dirty="0" smtClean="0">
                          <a:solidFill>
                            <a:srgbClr val="002060"/>
                          </a:solidFill>
                          <a:effectLst>
                            <a:innerShdw blurRad="63500" dist="50800" dir="10800000">
                              <a:prstClr val="black">
                                <a:alpha val="50000"/>
                              </a:prstClr>
                            </a:innerShdw>
                          </a:effectLst>
                          <a:ea typeface="Times New Roman"/>
                          <a:cs typeface="Helvetica"/>
                        </a:rPr>
                        <a:t>to</a:t>
                      </a:r>
                      <a:r>
                        <a:rPr lang="en-US" sz="1400" baseline="0" dirty="0" smtClean="0">
                          <a:solidFill>
                            <a:srgbClr val="002060"/>
                          </a:solidFill>
                          <a:effectLst>
                            <a:innerShdw blurRad="63500" dist="50800" dir="10800000">
                              <a:prstClr val="black">
                                <a:alpha val="50000"/>
                              </a:prstClr>
                            </a:innerShdw>
                          </a:effectLst>
                          <a:ea typeface="Times New Roman"/>
                          <a:cs typeface="Helvetica"/>
                        </a:rPr>
                        <a:t> </a:t>
                      </a:r>
                      <a:r>
                        <a:rPr lang="en-US" sz="1400" dirty="0" smtClean="0">
                          <a:solidFill>
                            <a:srgbClr val="002060"/>
                          </a:solidFill>
                          <a:effectLst>
                            <a:innerShdw blurRad="63500" dist="50800" dir="10800000">
                              <a:prstClr val="black">
                                <a:alpha val="50000"/>
                              </a:prstClr>
                            </a:innerShdw>
                          </a:effectLst>
                          <a:ea typeface="Times New Roman"/>
                          <a:cs typeface="Helvetica"/>
                        </a:rPr>
                        <a:t>support particular points in the text about</a:t>
                      </a:r>
                      <a:r>
                        <a:rPr lang="en-US" sz="1400" baseline="0" dirty="0" smtClean="0">
                          <a:solidFill>
                            <a:srgbClr val="002060"/>
                          </a:solidFill>
                          <a:effectLst>
                            <a:innerShdw blurRad="63500" dist="50800" dir="10800000">
                              <a:prstClr val="black">
                                <a:alpha val="50000"/>
                              </a:prstClr>
                            </a:innerShdw>
                          </a:effectLst>
                          <a:ea typeface="Times New Roman"/>
                          <a:cs typeface="Helvetica"/>
                        </a:rPr>
                        <a:t>___.</a:t>
                      </a:r>
                      <a:endParaRPr lang="en-US" sz="1400" dirty="0" smtClean="0">
                        <a:solidFill>
                          <a:srgbClr val="002060"/>
                        </a:solidFill>
                        <a:effectLst>
                          <a:innerShdw blurRad="63500" dist="50800" dir="10800000">
                            <a:prstClr val="black">
                              <a:alpha val="50000"/>
                            </a:prstClr>
                          </a:innerShdw>
                        </a:effectLst>
                        <a:ea typeface="Times New Roman"/>
                        <a:cs typeface="Helvetica"/>
                      </a:endParaRPr>
                    </a:p>
                  </a:txBody>
                  <a:tcPr marL="6421" marR="6421" marT="6421"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r>
              <a:tr h="294098">
                <a:tc gridSpan="2">
                  <a:txBody>
                    <a:bodyPr/>
                    <a:lstStyle/>
                    <a:p>
                      <a:pPr marL="58738" indent="0" algn="l" fontAlgn="ctr"/>
                      <a:r>
                        <a:rPr lang="en-US" sz="1100" b="1" i="0" u="none" strike="noStrike" dirty="0">
                          <a:solidFill>
                            <a:srgbClr val="002060"/>
                          </a:solidFill>
                          <a:latin typeface="Calibri"/>
                        </a:rPr>
                        <a:t>Cognitive Learning Progression Targets</a:t>
                      </a:r>
                    </a:p>
                  </a:txBody>
                  <a:tcPr marL="6421" marR="6421" marT="6421"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vMerge="1">
                  <a:txBody>
                    <a:bodyPr/>
                    <a:lstStyle/>
                    <a:p>
                      <a:pPr marL="58738" indent="0" algn="l" fontAlgn="ctr"/>
                      <a:endParaRPr lang="en-US" sz="1200" b="1" i="0" u="none" strike="noStrike" dirty="0">
                        <a:solidFill>
                          <a:srgbClr val="000000"/>
                        </a:solidFill>
                        <a:latin typeface="Calibri"/>
                      </a:endParaRPr>
                    </a:p>
                  </a:txBody>
                  <a:tcPr marL="6421" marR="6421" marT="6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79798">
                <a:tc rowSpan="2" gridSpan="2">
                  <a:txBody>
                    <a:bodyPr/>
                    <a:lstStyle/>
                    <a:p>
                      <a:pPr algn="ctr" fontAlgn="ctr"/>
                      <a:r>
                        <a:rPr lang="en-US" sz="2000" b="1" i="0" u="none" strike="noStrike" dirty="0">
                          <a:solidFill>
                            <a:srgbClr val="002060"/>
                          </a:solidFill>
                          <a:effectLst>
                            <a:outerShdw blurRad="38100" dist="38100" dir="2700000" algn="tl">
                              <a:srgbClr val="000000">
                                <a:alpha val="43137"/>
                              </a:srgbClr>
                            </a:outerShdw>
                          </a:effectLst>
                          <a:latin typeface="Calibri"/>
                        </a:rPr>
                        <a:t>Grade 4</a:t>
                      </a:r>
                    </a:p>
                  </a:txBody>
                  <a:tcPr marL="6421" marR="6421" marT="6421"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hMerge="1">
                  <a:txBody>
                    <a:bodyPr/>
                    <a:lstStyle/>
                    <a:p>
                      <a:endParaRPr lang="en-US"/>
                    </a:p>
                  </a:txBody>
                  <a:tcPr/>
                </a:tc>
                <a:tc>
                  <a:txBody>
                    <a:bodyPr/>
                    <a:lstStyle/>
                    <a:p>
                      <a:pPr algn="ctr" fontAlgn="ctr"/>
                      <a:r>
                        <a:rPr lang="en-US" sz="1600" b="1" i="0" u="none" strike="noStrike" dirty="0">
                          <a:solidFill>
                            <a:srgbClr val="002060"/>
                          </a:solidFill>
                          <a:latin typeface="Calibri"/>
                        </a:rPr>
                        <a:t>DOK </a:t>
                      </a:r>
                      <a:r>
                        <a:rPr lang="en-US" sz="1600" b="1" i="0" u="none" strike="noStrike" dirty="0" smtClean="0">
                          <a:solidFill>
                            <a:srgbClr val="002060"/>
                          </a:solidFill>
                          <a:latin typeface="Calibri"/>
                        </a:rPr>
                        <a:t>– 1 – Pre.</a:t>
                      </a:r>
                      <a:endParaRPr lang="en-US" sz="1600" b="1" i="0" u="none" strike="noStrike" dirty="0">
                        <a:solidFill>
                          <a:srgbClr val="002060"/>
                        </a:solidFill>
                        <a:latin typeface="Calibri"/>
                      </a:endParaRPr>
                    </a:p>
                  </a:txBody>
                  <a:tcPr marL="6421" marR="6421" marT="64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gridSpan="3">
                  <a:txBody>
                    <a:bodyPr/>
                    <a:lstStyle/>
                    <a:p>
                      <a:pPr algn="ctr" fontAlgn="ctr"/>
                      <a:r>
                        <a:rPr lang="en-US" sz="1600" b="1" i="0" u="none" strike="noStrike" dirty="0">
                          <a:solidFill>
                            <a:srgbClr val="002060"/>
                          </a:solidFill>
                          <a:latin typeface="Calibri"/>
                        </a:rPr>
                        <a:t>DOK </a:t>
                      </a:r>
                      <a:r>
                        <a:rPr lang="en-US" sz="1600" b="1" i="0" u="none" strike="noStrike" dirty="0" smtClean="0">
                          <a:solidFill>
                            <a:srgbClr val="002060"/>
                          </a:solidFill>
                          <a:latin typeface="Calibri"/>
                        </a:rPr>
                        <a:t>– 2 Pre-Requisites</a:t>
                      </a:r>
                      <a:endParaRPr lang="en-US" sz="1600" b="1" i="0" u="none" strike="noStrike" dirty="0">
                        <a:solidFill>
                          <a:srgbClr val="002060"/>
                        </a:solidFill>
                        <a:latin typeface="Calibri"/>
                      </a:endParaRPr>
                    </a:p>
                  </a:txBody>
                  <a:tcPr marL="6421" marR="6421" marT="6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endParaRPr lang="en-US"/>
                    </a:p>
                  </a:txBody>
                  <a:tcPr/>
                </a:tc>
                <a:tc hMerge="1">
                  <a:txBody>
                    <a:bodyPr/>
                    <a:lstStyle/>
                    <a:p>
                      <a:endParaRPr lang="en-US"/>
                    </a:p>
                  </a:txBody>
                  <a:tcPr/>
                </a:tc>
                <a:tc gridSpan="5">
                  <a:txBody>
                    <a:bodyPr/>
                    <a:lstStyle/>
                    <a:p>
                      <a:pPr algn="ctr" fontAlgn="ctr"/>
                      <a:r>
                        <a:rPr lang="en-US" sz="1600" b="1" i="0" u="none" strike="noStrike" dirty="0">
                          <a:solidFill>
                            <a:srgbClr val="002060"/>
                          </a:solidFill>
                          <a:latin typeface="Calibri"/>
                        </a:rPr>
                        <a:t>DOK </a:t>
                      </a:r>
                      <a:r>
                        <a:rPr lang="en-US" sz="1600" b="1" i="0" u="none" strike="noStrike" dirty="0" smtClean="0">
                          <a:solidFill>
                            <a:srgbClr val="002060"/>
                          </a:solidFill>
                          <a:latin typeface="Calibri"/>
                        </a:rPr>
                        <a:t>– 3 - Target</a:t>
                      </a:r>
                      <a:endParaRPr lang="en-US" sz="1600" b="1" i="0" u="none" strike="noStrike" dirty="0">
                        <a:solidFill>
                          <a:srgbClr val="002060"/>
                        </a:solidFill>
                        <a:latin typeface="Calibri"/>
                      </a:endParaRPr>
                    </a:p>
                  </a:txBody>
                  <a:tcPr marL="6421" marR="6421" marT="6421"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4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8398">
                <a:tc gridSpan="2" vMerge="1">
                  <a:txBody>
                    <a:bodyPr/>
                    <a:lstStyle/>
                    <a:p>
                      <a:endParaRPr lang="en-US"/>
                    </a:p>
                  </a:txBody>
                  <a:tcPr/>
                </a:tc>
                <a:tc hMerge="1" vMerge="1">
                  <a:txBody>
                    <a:bodyPr/>
                    <a:lstStyle/>
                    <a:p>
                      <a:endParaRPr lang="en-US"/>
                    </a:p>
                  </a:txBody>
                  <a:tcPr/>
                </a:tc>
                <a:tc>
                  <a:txBody>
                    <a:bodyPr/>
                    <a:lstStyle/>
                    <a:p>
                      <a:pPr marL="53975" marR="0" indent="-53975" algn="l" defTabSz="914400" rtl="0" eaLnBrk="1" fontAlgn="ctr"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latin typeface="+mn-lt"/>
                        </a:rPr>
                        <a:t>  </a:t>
                      </a:r>
                      <a:r>
                        <a:rPr lang="en-US" sz="1000" b="0" i="0" u="none" strike="noStrike" baseline="0" dirty="0" smtClean="0">
                          <a:solidFill>
                            <a:srgbClr val="002060"/>
                          </a:solidFill>
                          <a:latin typeface="+mn-lt"/>
                        </a:rPr>
                        <a:t>Assessments at this level evidence basic recall of facts, events or simple processes.</a:t>
                      </a:r>
                    </a:p>
                  </a:txBody>
                  <a:tcPr marL="6421" marR="6421" marT="64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8D8"/>
                    </a:solidFill>
                  </a:tcPr>
                </a:tc>
                <a:tc gridSpan="3">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Calibri"/>
                        </a:rPr>
                        <a:t> </a:t>
                      </a:r>
                      <a:r>
                        <a:rPr lang="en-US" sz="1000" b="0" i="0" u="none" strike="noStrike" baseline="0" dirty="0" smtClean="0">
                          <a:solidFill>
                            <a:srgbClr val="000000"/>
                          </a:solidFill>
                          <a:latin typeface="Calibri"/>
                        </a:rPr>
                        <a:t>    </a:t>
                      </a:r>
                      <a:r>
                        <a:rPr lang="en-US" sz="1000" b="0" i="0" u="none" strike="noStrike" baseline="0" dirty="0" smtClean="0">
                          <a:solidFill>
                            <a:srgbClr val="002060"/>
                          </a:solidFill>
                          <a:latin typeface="Calibri"/>
                        </a:rPr>
                        <a:t>Assessments at this level have evidence of</a:t>
                      </a:r>
                    </a:p>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baseline="0" dirty="0" smtClean="0">
                          <a:solidFill>
                            <a:srgbClr val="002060"/>
                          </a:solidFill>
                          <a:latin typeface="Calibri"/>
                        </a:rPr>
                        <a:t>     understanding skills and concepts</a:t>
                      </a:r>
                      <a:r>
                        <a:rPr lang="en-US" sz="1000" b="0" i="0" u="none" strike="noStrike" baseline="0" dirty="0" smtClean="0">
                          <a:solidFill>
                            <a:srgbClr val="000000"/>
                          </a:solidFill>
                          <a:latin typeface="Calibri"/>
                        </a:rPr>
                        <a:t>.</a:t>
                      </a:r>
                      <a:endParaRPr lang="en-US" sz="1200" b="1" i="0" u="none" strike="noStrike" dirty="0">
                        <a:solidFill>
                          <a:srgbClr val="000000"/>
                        </a:solidFill>
                        <a:latin typeface="Calibri"/>
                      </a:endParaRPr>
                    </a:p>
                  </a:txBody>
                  <a:tcPr marL="6421" marR="6421" marT="64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8D8"/>
                    </a:solidFill>
                  </a:tcPr>
                </a:tc>
                <a:tc hMerge="1">
                  <a:txBody>
                    <a:bodyPr/>
                    <a:lstStyle/>
                    <a:p>
                      <a:pPr algn="ctr" fontAlgn="ctr"/>
                      <a:endParaRPr lang="en-US" sz="1200" b="1" i="0" u="none" strike="noStrike" dirty="0">
                        <a:solidFill>
                          <a:srgbClr val="000000"/>
                        </a:solidFill>
                        <a:latin typeface="Calibri"/>
                      </a:endParaRPr>
                    </a:p>
                  </a:txBody>
                  <a:tcPr marL="6421" marR="6421" marT="6421"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8D8"/>
                    </a:solidFill>
                  </a:tcPr>
                </a:tc>
                <a:tc hMerge="1">
                  <a:txBody>
                    <a:bodyPr/>
                    <a:lstStyle/>
                    <a:p>
                      <a:pPr algn="ctr" fontAlgn="ctr"/>
                      <a:endParaRPr lang="en-US" sz="1200" b="1" i="0" u="none" strike="noStrike" dirty="0">
                        <a:solidFill>
                          <a:srgbClr val="000000"/>
                        </a:solidFill>
                        <a:latin typeface="Calibri"/>
                      </a:endParaRPr>
                    </a:p>
                  </a:txBody>
                  <a:tcPr marL="6421" marR="6421" marT="642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8D8"/>
                    </a:solidFill>
                  </a:tcPr>
                </a:tc>
                <a:tc gridSpan="5">
                  <a:txBody>
                    <a:bodyPr/>
                    <a:lstStyle/>
                    <a:p>
                      <a:pPr marL="53975" indent="0" algn="l" fontAlgn="ctr"/>
                      <a:r>
                        <a:rPr lang="en-US" sz="1100" b="0" i="0" u="none" strike="noStrike" dirty="0" smtClean="0">
                          <a:solidFill>
                            <a:srgbClr val="002060"/>
                          </a:solidFill>
                          <a:latin typeface="Calibri"/>
                        </a:rPr>
                        <a:t>Assessments at this level need to have evidence of  strategic      reasoning</a:t>
                      </a:r>
                      <a:r>
                        <a:rPr lang="en-US" sz="1000" b="0" i="0" u="none" strike="noStrike" baseline="0" dirty="0">
                          <a:solidFill>
                            <a:srgbClr val="002060"/>
                          </a:solidFill>
                          <a:latin typeface="Calibri"/>
                        </a:rPr>
                        <a:t> </a:t>
                      </a:r>
                      <a:r>
                        <a:rPr lang="en-US" sz="1000" b="0" i="0" u="none" strike="noStrike" baseline="0" dirty="0" smtClean="0">
                          <a:solidFill>
                            <a:srgbClr val="002060"/>
                          </a:solidFill>
                          <a:latin typeface="Calibri"/>
                        </a:rPr>
                        <a:t>using textual evidence as support.</a:t>
                      </a:r>
                      <a:endParaRPr lang="en-US" sz="1200" b="1" i="0" u="none" strike="noStrike" dirty="0" smtClean="0">
                        <a:solidFill>
                          <a:srgbClr val="002060"/>
                        </a:solidFill>
                        <a:latin typeface="Calibri"/>
                      </a:endParaRPr>
                    </a:p>
                  </a:txBody>
                  <a:tcPr marL="6421" marR="6421" marT="6421"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8D8"/>
                    </a:solidFill>
                  </a:tcPr>
                </a:tc>
                <a:tc hMerge="1">
                  <a:txBody>
                    <a:bodyPr/>
                    <a:lstStyle/>
                    <a:p>
                      <a:pPr algn="ctr" fontAlgn="ctr"/>
                      <a:endParaRPr lang="en-US" sz="1200" b="1" i="0" u="none" strike="noStrike" dirty="0">
                        <a:solidFill>
                          <a:srgbClr val="000000"/>
                        </a:solidFill>
                        <a:latin typeface="Calibri"/>
                      </a:endParaRPr>
                    </a:p>
                  </a:txBody>
                  <a:tcPr marL="6421" marR="6421" marT="6421"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8D8"/>
                    </a:solidFill>
                  </a:tcPr>
                </a:tc>
                <a:tc hMerge="1">
                  <a:txBody>
                    <a:bodyPr/>
                    <a:lstStyle/>
                    <a:p>
                      <a:pPr algn="ctr" fontAlgn="ctr"/>
                      <a:endParaRPr lang="en-US" sz="1200" b="1" i="0" u="none" strike="noStrike" dirty="0">
                        <a:solidFill>
                          <a:srgbClr val="000000"/>
                        </a:solidFill>
                        <a:latin typeface="Calibri"/>
                      </a:endParaRPr>
                    </a:p>
                  </a:txBody>
                  <a:tcPr marL="6421" marR="6421" marT="6421"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8D8"/>
                    </a:solidFill>
                  </a:tcPr>
                </a:tc>
                <a:tc hMerge="1">
                  <a:txBody>
                    <a:bodyPr/>
                    <a:lstStyle/>
                    <a:p>
                      <a:pPr algn="ctr" fontAlgn="ctr"/>
                      <a:endParaRPr lang="en-US" sz="1200" b="1" i="0" u="none" strike="noStrike" dirty="0">
                        <a:solidFill>
                          <a:srgbClr val="000000"/>
                        </a:solidFill>
                        <a:latin typeface="Calibri"/>
                      </a:endParaRPr>
                    </a:p>
                  </a:txBody>
                  <a:tcPr marL="6421" marR="6421" marT="6421"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8D8"/>
                    </a:solidFill>
                  </a:tcPr>
                </a:tc>
                <a:tc hMerge="1">
                  <a:txBody>
                    <a:bodyPr/>
                    <a:lstStyle/>
                    <a:p>
                      <a:pPr algn="ctr" fontAlgn="ctr"/>
                      <a:endParaRPr lang="en-US" sz="1200" b="1" i="0" u="none" strike="noStrike" dirty="0">
                        <a:solidFill>
                          <a:srgbClr val="000000"/>
                        </a:solidFill>
                        <a:latin typeface="Calibri"/>
                      </a:endParaRPr>
                    </a:p>
                  </a:txBody>
                  <a:tcPr marL="6421" marR="6421" marT="6421"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8D8"/>
                    </a:solidFill>
                  </a:tcPr>
                </a:tc>
              </a:tr>
              <a:tr h="192640">
                <a:tc gridSpan="2">
                  <a:txBody>
                    <a:bodyPr/>
                    <a:lstStyle/>
                    <a:p>
                      <a:pPr algn="r" fontAlgn="ctr"/>
                      <a:r>
                        <a:rPr lang="en-US" sz="1200" b="1" i="0" u="none" strike="noStrike">
                          <a:solidFill>
                            <a:srgbClr val="000000"/>
                          </a:solidFill>
                          <a:latin typeface="Calibri"/>
                        </a:rPr>
                        <a:t>DOK Guide  </a:t>
                      </a:r>
                      <a:r>
                        <a:rPr lang="en-US" sz="1200" b="1" i="0" u="none" strike="noStrike">
                          <a:solidFill>
                            <a:srgbClr val="000000"/>
                          </a:solidFill>
                          <a:latin typeface="Wingdings 3"/>
                        </a:rPr>
                        <a:t>g</a:t>
                      </a:r>
                      <a:endParaRPr lang="en-US" sz="1200" b="1" i="0" u="none" strike="noStrike">
                        <a:solidFill>
                          <a:srgbClr val="000000"/>
                        </a:solidFill>
                        <a:latin typeface="Calibri"/>
                      </a:endParaRPr>
                    </a:p>
                  </a:txBody>
                  <a:tcPr marL="6421" marR="6421" marT="6421"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endParaRPr lang="en-US" sz="1200" b="1" i="0" u="none" strike="noStrike" dirty="0">
                        <a:solidFill>
                          <a:srgbClr val="000000"/>
                        </a:solidFill>
                        <a:latin typeface="Calibri"/>
                      </a:endParaRPr>
                    </a:p>
                  </a:txBody>
                  <a:tcPr marL="6421" marR="6421" marT="64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c>
                  <a:txBody>
                    <a:bodyPr/>
                    <a:lstStyle/>
                    <a:p>
                      <a:pPr algn="ctr" fontAlgn="b"/>
                      <a:endParaRPr lang="en-US" sz="1200" b="1" i="0" u="none" strike="noStrike" dirty="0">
                        <a:solidFill>
                          <a:srgbClr val="000000"/>
                        </a:solidFill>
                        <a:latin typeface="Calibri"/>
                      </a:endParaRPr>
                    </a:p>
                  </a:txBody>
                  <a:tcPr marL="6421" marR="6421" marT="6421"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c>
                  <a:txBody>
                    <a:bodyPr/>
                    <a:lstStyle/>
                    <a:p>
                      <a:pPr algn="ctr" fontAlgn="b"/>
                      <a:endParaRPr lang="en-US" sz="1200" b="1" i="0" u="none" strike="noStrike" dirty="0">
                        <a:solidFill>
                          <a:srgbClr val="000000"/>
                        </a:solidFill>
                        <a:latin typeface="Calibri"/>
                      </a:endParaRP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c>
                  <a:txBody>
                    <a:bodyPr/>
                    <a:lstStyle/>
                    <a:p>
                      <a:pPr algn="ctr" fontAlgn="b"/>
                      <a:endParaRPr lang="en-US" sz="1200" b="1" i="0" u="none" strike="noStrike" dirty="0">
                        <a:solidFill>
                          <a:srgbClr val="000000"/>
                        </a:solidFill>
                        <a:latin typeface="Calibri"/>
                      </a:endParaRPr>
                    </a:p>
                  </a:txBody>
                  <a:tcPr marL="6421" marR="6421" marT="642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c>
                  <a:txBody>
                    <a:bodyPr/>
                    <a:lstStyle/>
                    <a:p>
                      <a:pPr algn="ctr" fontAlgn="b"/>
                      <a:endParaRPr lang="en-US" sz="1200" b="1" i="0" u="none" strike="noStrike" dirty="0">
                        <a:solidFill>
                          <a:srgbClr val="000000"/>
                        </a:solidFill>
                        <a:latin typeface="Calibri"/>
                      </a:endParaRPr>
                    </a:p>
                  </a:txBody>
                  <a:tcPr marL="6421" marR="6421" marT="6421"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endParaRPr lang="en-US" sz="1200" b="1" i="0" u="none" strike="noStrike" dirty="0">
                        <a:solidFill>
                          <a:srgbClr val="000000"/>
                        </a:solidFill>
                        <a:latin typeface="Calibri"/>
                      </a:endParaRP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D9F1"/>
                    </a:solidFill>
                  </a:tcPr>
                </a:tc>
                <a:tc>
                  <a:txBody>
                    <a:bodyPr/>
                    <a:lstStyle/>
                    <a:p>
                      <a:pPr algn="ctr" fontAlgn="b"/>
                      <a:endParaRPr lang="en-US" sz="1200" b="1" i="0" u="none" strike="noStrike" dirty="0">
                        <a:solidFill>
                          <a:srgbClr val="000000"/>
                        </a:solidFill>
                        <a:latin typeface="Calibri"/>
                      </a:endParaRP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F1DD"/>
                    </a:solidFill>
                  </a:tcPr>
                </a:tc>
                <a:tc>
                  <a:txBody>
                    <a:bodyPr/>
                    <a:lstStyle/>
                    <a:p>
                      <a:pPr algn="ctr" fontAlgn="b"/>
                      <a:endParaRPr lang="en-US" sz="1200" b="1" i="0" u="none" strike="noStrike" dirty="0">
                        <a:solidFill>
                          <a:srgbClr val="000000"/>
                        </a:solidFill>
                        <a:latin typeface="Calibri"/>
                      </a:endParaRP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E9D9"/>
                    </a:solidFill>
                  </a:tcPr>
                </a:tc>
                <a:tc>
                  <a:txBody>
                    <a:bodyPr/>
                    <a:lstStyle/>
                    <a:p>
                      <a:pPr algn="ctr" fontAlgn="b"/>
                      <a:endParaRPr lang="en-US" sz="1200" b="1" i="0" u="none" strike="noStrike" dirty="0">
                        <a:solidFill>
                          <a:srgbClr val="000000"/>
                        </a:solidFill>
                        <a:latin typeface="Calibri"/>
                      </a:endParaRPr>
                    </a:p>
                  </a:txBody>
                  <a:tcPr marL="6421" marR="6421" marT="6421"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E9D9"/>
                    </a:solidFill>
                  </a:tcPr>
                </a:tc>
              </a:tr>
              <a:tr h="1140434">
                <a:tc gridSpan="2">
                  <a:txBody>
                    <a:bodyPr/>
                    <a:lstStyle/>
                    <a:p>
                      <a:pPr algn="l" fontAlgn="t"/>
                      <a:r>
                        <a:rPr lang="en-US" sz="1200" b="1" i="0" u="sng" strike="noStrike" dirty="0">
                          <a:solidFill>
                            <a:srgbClr val="002060"/>
                          </a:solidFill>
                          <a:effectLst>
                            <a:outerShdw blurRad="38100" dist="38100" dir="2700000" algn="tl">
                              <a:srgbClr val="000000">
                                <a:alpha val="43137"/>
                              </a:srgbClr>
                            </a:outerShdw>
                          </a:effectLst>
                          <a:latin typeface="Calibri"/>
                        </a:rPr>
                        <a:t>RI.4.8</a:t>
                      </a:r>
                      <a:r>
                        <a:rPr lang="en-US" sz="1200" b="1" i="0" u="sng" strike="noStrike" dirty="0">
                          <a:solidFill>
                            <a:srgbClr val="002060"/>
                          </a:solidFill>
                          <a:latin typeface="Calibri"/>
                        </a:rPr>
                        <a:t> </a:t>
                      </a:r>
                      <a:r>
                        <a:rPr lang="en-US" sz="1200" b="0" i="0" u="none" strike="noStrike" dirty="0">
                          <a:solidFill>
                            <a:srgbClr val="002060"/>
                          </a:solidFill>
                          <a:latin typeface="Calibri"/>
                        </a:rPr>
                        <a:t>  Explain how an author uses reasons and evidence to support particular points in a text </a:t>
                      </a:r>
                      <a:endParaRPr lang="en-US" sz="1200" b="0" i="0" u="none" strike="noStrike" dirty="0">
                        <a:solidFill>
                          <a:srgbClr val="000000"/>
                        </a:solidFill>
                        <a:latin typeface="Calibri"/>
                      </a:endParaRPr>
                    </a:p>
                  </a:txBody>
                  <a:tcPr marL="6421" marR="6421" marT="6421" marB="0">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rowSpan="2">
                  <a:txBody>
                    <a:bodyPr/>
                    <a:lstStyle/>
                    <a:p>
                      <a:pPr marL="58738" indent="0" algn="l" fontAlgn="t"/>
                      <a:r>
                        <a:rPr lang="en-US" sz="900" b="1" dirty="0" smtClean="0">
                          <a:solidFill>
                            <a:srgbClr val="002060"/>
                          </a:solidFill>
                          <a:latin typeface="Verdana" pitchFamily="34" charset="0"/>
                        </a:rPr>
                        <a:t>Identify specific information on a graphic</a:t>
                      </a:r>
                      <a:r>
                        <a:rPr lang="en-US" sz="900" b="1" baseline="0" dirty="0" smtClean="0">
                          <a:solidFill>
                            <a:srgbClr val="002060"/>
                          </a:solidFill>
                          <a:latin typeface="+mn-lt"/>
                        </a:rPr>
                        <a:t> </a:t>
                      </a:r>
                      <a:r>
                        <a:rPr lang="en-US" sz="900" b="1" baseline="0" dirty="0" smtClean="0">
                          <a:solidFill>
                            <a:srgbClr val="002060"/>
                          </a:solidFill>
                          <a:latin typeface="Verdana" pitchFamily="34" charset="0"/>
                        </a:rPr>
                        <a:t>(chart, table, etc…).</a:t>
                      </a:r>
                      <a:endParaRPr lang="en-US" sz="900" b="0" i="0" u="none" strike="noStrike" dirty="0">
                        <a:solidFill>
                          <a:srgbClr val="002060"/>
                        </a:solidFill>
                        <a:latin typeface="Verdana" pitchFamily="34" charset="0"/>
                      </a:endParaRPr>
                    </a:p>
                  </a:txBody>
                  <a:tcPr marL="6421" marR="6421" marT="6421" marB="0">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58738" indent="0" algn="l" fontAlgn="t"/>
                      <a:r>
                        <a:rPr lang="en-US" sz="900" b="1" dirty="0" smtClean="0">
                          <a:solidFill>
                            <a:srgbClr val="002060"/>
                          </a:solidFill>
                          <a:latin typeface="Verdana" pitchFamily="34" charset="0"/>
                        </a:rPr>
                        <a:t>Categorize events in the text for a purpose  </a:t>
                      </a:r>
                      <a:r>
                        <a:rPr lang="en-US" sz="900" b="0" dirty="0" smtClean="0">
                          <a:solidFill>
                            <a:srgbClr val="002060"/>
                          </a:solidFill>
                          <a:latin typeface="Verdana" pitchFamily="34" charset="0"/>
                        </a:rPr>
                        <a:t>(interpret) </a:t>
                      </a:r>
                      <a:endParaRPr lang="en-US" sz="900" b="0" i="0" u="none" strike="noStrike" dirty="0">
                        <a:solidFill>
                          <a:srgbClr val="000000"/>
                        </a:solidFill>
                        <a:latin typeface="Verdana" pitchFamily="34" charset="0"/>
                      </a:endParaRPr>
                    </a:p>
                  </a:txBody>
                  <a:tcPr marL="6421" marR="6421" marT="6421" marB="0">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58738" indent="0" algn="l" fontAlgn="t"/>
                      <a:r>
                        <a:rPr lang="en-US" sz="900" b="1" i="0" u="none" strike="noStrike" dirty="0">
                          <a:solidFill>
                            <a:srgbClr val="002060"/>
                          </a:solidFill>
                          <a:effectLst/>
                          <a:latin typeface="Verdana" pitchFamily="34" charset="0"/>
                        </a:rPr>
                        <a:t>A</a:t>
                      </a:r>
                      <a:r>
                        <a:rPr lang="en-US" sz="900" b="1" i="0" u="none" strike="noStrike" dirty="0" smtClean="0">
                          <a:solidFill>
                            <a:srgbClr val="002060"/>
                          </a:solidFill>
                          <a:effectLst/>
                          <a:latin typeface="Verdana" pitchFamily="34" charset="0"/>
                        </a:rPr>
                        <a:t>nalyze </a:t>
                      </a:r>
                      <a:r>
                        <a:rPr lang="en-US" sz="900" b="1" i="0" u="none" strike="noStrike" dirty="0">
                          <a:solidFill>
                            <a:srgbClr val="002060"/>
                          </a:solidFill>
                          <a:effectLst/>
                          <a:latin typeface="Verdana" pitchFamily="34" charset="0"/>
                        </a:rPr>
                        <a:t>text structure to locate supporting evidence</a:t>
                      </a:r>
                    </a:p>
                  </a:txBody>
                  <a:tcPr marL="6421" marR="6421" marT="642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58738" indent="0" algn="l" fontAlgn="t"/>
                      <a:r>
                        <a:rPr lang="en-US" sz="900" b="1" i="0" u="none" strike="noStrike" dirty="0">
                          <a:solidFill>
                            <a:srgbClr val="002060"/>
                          </a:solidFill>
                          <a:latin typeface="Verdana" pitchFamily="34" charset="0"/>
                        </a:rPr>
                        <a:t>D</a:t>
                      </a:r>
                      <a:r>
                        <a:rPr lang="en-US" sz="900" b="1" i="0" u="none" strike="noStrike" dirty="0" smtClean="0">
                          <a:solidFill>
                            <a:srgbClr val="002060"/>
                          </a:solidFill>
                          <a:latin typeface="Verdana" pitchFamily="34" charset="0"/>
                        </a:rPr>
                        <a:t>istinguish </a:t>
                      </a:r>
                      <a:r>
                        <a:rPr lang="en-US" sz="900" b="1" i="0" u="none" strike="noStrike" dirty="0">
                          <a:solidFill>
                            <a:srgbClr val="002060"/>
                          </a:solidFill>
                          <a:latin typeface="Verdana" pitchFamily="34" charset="0"/>
                        </a:rPr>
                        <a:t>relevant from irrelevant </a:t>
                      </a:r>
                      <a:r>
                        <a:rPr lang="en-US" sz="900" b="1" i="0" u="none" strike="noStrike" dirty="0" smtClean="0">
                          <a:solidFill>
                            <a:srgbClr val="002060"/>
                          </a:solidFill>
                          <a:latin typeface="Verdana" pitchFamily="34" charset="0"/>
                        </a:rPr>
                        <a:t>information</a:t>
                      </a:r>
                      <a:endParaRPr lang="en-US" sz="900" b="1" i="0" u="none" strike="noStrike" dirty="0">
                        <a:solidFill>
                          <a:srgbClr val="002060"/>
                        </a:solidFill>
                        <a:latin typeface="Verdana" pitchFamily="34" charset="0"/>
                      </a:endParaRPr>
                    </a:p>
                  </a:txBody>
                  <a:tcPr marL="6421" marR="6421" marT="642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58738" indent="0" algn="l" fontAlgn="t"/>
                      <a:r>
                        <a:rPr lang="en-US" sz="900" b="1" dirty="0" smtClean="0">
                          <a:solidFill>
                            <a:srgbClr val="002060"/>
                          </a:solidFill>
                          <a:latin typeface="Verdana" pitchFamily="34" charset="0"/>
                        </a:rPr>
                        <a:t>Make logical connections using text evidence</a:t>
                      </a:r>
                      <a:endParaRPr lang="en-US" sz="900" b="0" i="0" u="none" strike="noStrike" dirty="0">
                        <a:solidFill>
                          <a:srgbClr val="000000"/>
                        </a:solidFill>
                        <a:latin typeface="Verdana" pitchFamily="34" charset="0"/>
                      </a:endParaRPr>
                    </a:p>
                  </a:txBody>
                  <a:tcPr marL="6421" marR="6421" marT="642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58738" indent="0" algn="l" fontAlgn="t"/>
                      <a:r>
                        <a:rPr lang="en-US" sz="800" b="1" i="0" u="none" strike="noStrike" dirty="0">
                          <a:solidFill>
                            <a:srgbClr val="002060"/>
                          </a:solidFill>
                          <a:latin typeface="Verdana" pitchFamily="34" charset="0"/>
                        </a:rPr>
                        <a:t>Describe how  word choice, point of view, or bias may affect the readers’ interpretation of a text</a:t>
                      </a:r>
                    </a:p>
                  </a:txBody>
                  <a:tcPr marL="6421" marR="6421" marT="642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58738" indent="0" algn="l" fontAlgn="t"/>
                      <a:r>
                        <a:rPr lang="en-US" sz="900" b="1" dirty="0" smtClean="0">
                          <a:solidFill>
                            <a:srgbClr val="002060"/>
                          </a:solidFill>
                          <a:latin typeface="Verdana" pitchFamily="34" charset="0"/>
                        </a:rPr>
                        <a:t>Use evidence to reason </a:t>
                      </a:r>
                      <a:r>
                        <a:rPr lang="en-US" sz="900" b="0" dirty="0" smtClean="0">
                          <a:solidFill>
                            <a:srgbClr val="002060"/>
                          </a:solidFill>
                          <a:latin typeface="Verdana" pitchFamily="34" charset="0"/>
                        </a:rPr>
                        <a:t>(concept)</a:t>
                      </a:r>
                      <a:r>
                        <a:rPr lang="en-US" sz="900" b="1" dirty="0" smtClean="0">
                          <a:solidFill>
                            <a:srgbClr val="002060"/>
                          </a:solidFill>
                          <a:latin typeface="Verdana" pitchFamily="34" charset="0"/>
                        </a:rPr>
                        <a:t> about a problem</a:t>
                      </a:r>
                      <a:endParaRPr lang="en-US" sz="900" b="0" i="0" u="none" strike="noStrike" dirty="0">
                        <a:solidFill>
                          <a:srgbClr val="000000"/>
                        </a:solidFill>
                        <a:latin typeface="Verdana" pitchFamily="34" charset="0"/>
                      </a:endParaRPr>
                    </a:p>
                  </a:txBody>
                  <a:tcPr marL="6421" marR="6421" marT="6421" marB="0">
                    <a:lnL w="6350" cap="flat" cmpd="sng" algn="ctr">
                      <a:solidFill>
                        <a:srgbClr val="000000"/>
                      </a:solidFill>
                      <a:prstDash val="dot"/>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58738" indent="0" algn="l" fontAlgn="t"/>
                      <a:r>
                        <a:rPr lang="en-US" sz="800" b="1" i="0" u="none" strike="noStrike" dirty="0">
                          <a:solidFill>
                            <a:srgbClr val="002060"/>
                          </a:solidFill>
                          <a:latin typeface="Verdana" pitchFamily="34" charset="0"/>
                        </a:rPr>
                        <a:t>Analyze interrelationships among </a:t>
                      </a:r>
                      <a:r>
                        <a:rPr lang="en-US" sz="800" b="1" i="0" u="none" strike="noStrike" dirty="0" smtClean="0">
                          <a:solidFill>
                            <a:srgbClr val="002060"/>
                          </a:solidFill>
                          <a:latin typeface="Verdana" pitchFamily="34" charset="0"/>
                        </a:rPr>
                        <a:t>concepts,</a:t>
                      </a:r>
                      <a:r>
                        <a:rPr lang="en-US" sz="800" b="1" i="0" u="none" strike="noStrike" baseline="0" dirty="0" smtClean="0">
                          <a:solidFill>
                            <a:srgbClr val="002060"/>
                          </a:solidFill>
                          <a:latin typeface="Verdana" pitchFamily="34" charset="0"/>
                        </a:rPr>
                        <a:t> </a:t>
                      </a:r>
                      <a:r>
                        <a:rPr lang="en-US" sz="800" b="1" i="0" u="none" strike="noStrike" dirty="0" smtClean="0">
                          <a:solidFill>
                            <a:srgbClr val="002060"/>
                          </a:solidFill>
                          <a:latin typeface="Verdana" pitchFamily="34" charset="0"/>
                        </a:rPr>
                        <a:t>issues</a:t>
                      </a:r>
                      <a:r>
                        <a:rPr lang="en-US" sz="800" b="1" i="0" u="none" strike="noStrike" baseline="0" dirty="0" smtClean="0">
                          <a:solidFill>
                            <a:srgbClr val="002060"/>
                          </a:solidFill>
                          <a:latin typeface="Verdana" pitchFamily="34" charset="0"/>
                        </a:rPr>
                        <a:t> and </a:t>
                      </a:r>
                      <a:r>
                        <a:rPr lang="en-US" sz="800" b="1" i="0" u="none" strike="noStrike" dirty="0" smtClean="0">
                          <a:solidFill>
                            <a:srgbClr val="002060"/>
                          </a:solidFill>
                          <a:latin typeface="Verdana" pitchFamily="34" charset="0"/>
                        </a:rPr>
                        <a:t>problems</a:t>
                      </a:r>
                      <a:endParaRPr lang="en-US" sz="800" b="1" i="0" u="none" strike="noStrike" dirty="0">
                        <a:solidFill>
                          <a:srgbClr val="002060"/>
                        </a:solidFill>
                        <a:latin typeface="Verdana" pitchFamily="34" charset="0"/>
                      </a:endParaRPr>
                    </a:p>
                  </a:txBody>
                  <a:tcPr marL="6421" marR="6421" marT="6421" marB="0">
                    <a:lnL>
                      <a:noFill/>
                    </a:lnL>
                    <a:lnR w="6350" cap="flat" cmpd="sng" algn="ctr">
                      <a:solidFill>
                        <a:srgbClr val="000000"/>
                      </a:solidFill>
                      <a:prstDash val="dot"/>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58738" indent="0" algn="l" fontAlgn="t"/>
                      <a:r>
                        <a:rPr lang="en-US" sz="800" b="1" i="0" u="none" strike="noStrike" dirty="0">
                          <a:solidFill>
                            <a:srgbClr val="002060"/>
                          </a:solidFill>
                          <a:latin typeface="Verdana" pitchFamily="34" charset="0"/>
                        </a:rPr>
                        <a:t>Use reasoning, planning, and evidence to support inferences</a:t>
                      </a:r>
                    </a:p>
                  </a:txBody>
                  <a:tcPr marL="6421" marR="6421" marT="6421" marB="0">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453">
                <a:tc gridSpan="2">
                  <a:txBody>
                    <a:bodyPr/>
                    <a:lstStyle/>
                    <a:p>
                      <a:pPr algn="ctr" fontAlgn="b"/>
                      <a:r>
                        <a:rPr lang="en-US" sz="1400" b="1" i="0" u="none" strike="noStrike" dirty="0">
                          <a:solidFill>
                            <a:srgbClr val="002060"/>
                          </a:solidFill>
                          <a:effectLst>
                            <a:outerShdw blurRad="38100" dist="38100" dir="2700000" algn="tl">
                              <a:srgbClr val="000000">
                                <a:alpha val="43137"/>
                              </a:srgbClr>
                            </a:outerShdw>
                          </a:effectLst>
                          <a:latin typeface="Calibri"/>
                        </a:rPr>
                        <a:t>Student NAME</a:t>
                      </a:r>
                    </a:p>
                  </a:txBody>
                  <a:tcPr marL="6421" marR="6421" marT="6421" marB="0" anchor="b">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28427">
                <a:tc>
                  <a:txBody>
                    <a:bodyPr/>
                    <a:lstStyle/>
                    <a:p>
                      <a:pPr algn="ctr" fontAlgn="ctr"/>
                      <a:r>
                        <a:rPr lang="en-US" sz="1200" b="1" i="0" u="none" strike="noStrike" dirty="0">
                          <a:solidFill>
                            <a:srgbClr val="000000"/>
                          </a:solidFill>
                          <a:latin typeface="Calibri"/>
                        </a:rPr>
                        <a:t>1</a:t>
                      </a:r>
                    </a:p>
                  </a:txBody>
                  <a:tcPr marL="6421" marR="6421" marT="6421"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latin typeface="Calibri"/>
                        </a:rPr>
                        <a:t> </a:t>
                      </a:r>
                    </a:p>
                  </a:txBody>
                  <a:tcPr marL="6421" marR="6421" marT="642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1" i="0" u="none" strike="noStrike">
                          <a:solidFill>
                            <a:srgbClr val="BFBFBF"/>
                          </a:solidFill>
                          <a:latin typeface="Calibri"/>
                        </a:rPr>
                        <a:t> </a:t>
                      </a:r>
                    </a:p>
                  </a:txBody>
                  <a:tcPr marL="6421" marR="6421" marT="6421"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1" i="0" u="none" strike="noStrike">
                          <a:solidFill>
                            <a:srgbClr val="BFBFBF"/>
                          </a:solidFill>
                          <a:latin typeface="Calibri"/>
                        </a:rPr>
                        <a:t> </a:t>
                      </a:r>
                    </a:p>
                  </a:txBody>
                  <a:tcPr marL="6421" marR="6421" marT="6421"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1" i="0" u="none" strike="noStrike" dirty="0">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28427">
                <a:tc>
                  <a:txBody>
                    <a:bodyPr/>
                    <a:lstStyle/>
                    <a:p>
                      <a:pPr algn="ctr" fontAlgn="ctr"/>
                      <a:r>
                        <a:rPr lang="en-US" sz="1200" b="1" i="0" u="none" strike="noStrike" dirty="0">
                          <a:solidFill>
                            <a:srgbClr val="000000"/>
                          </a:solidFill>
                          <a:latin typeface="Calibri"/>
                        </a:rPr>
                        <a:t>2</a:t>
                      </a:r>
                    </a:p>
                  </a:txBody>
                  <a:tcPr marL="6421" marR="6421" marT="6421"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latin typeface="Calibri"/>
                        </a:rPr>
                        <a:t> </a:t>
                      </a:r>
                    </a:p>
                  </a:txBody>
                  <a:tcPr marL="6421" marR="6421" marT="642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1" i="0" u="none" strike="noStrike">
                          <a:solidFill>
                            <a:srgbClr val="BFBFBF"/>
                          </a:solidFill>
                          <a:latin typeface="Calibri"/>
                        </a:rPr>
                        <a:t> </a:t>
                      </a:r>
                    </a:p>
                  </a:txBody>
                  <a:tcPr marL="6421" marR="6421" marT="6421"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1" i="0" u="none" strike="noStrike">
                          <a:solidFill>
                            <a:srgbClr val="BFBFBF"/>
                          </a:solidFill>
                          <a:latin typeface="Calibri"/>
                        </a:rPr>
                        <a:t> </a:t>
                      </a:r>
                    </a:p>
                  </a:txBody>
                  <a:tcPr marL="6421" marR="6421" marT="6421"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28427">
                <a:tc>
                  <a:txBody>
                    <a:bodyPr/>
                    <a:lstStyle/>
                    <a:p>
                      <a:pPr algn="ctr" fontAlgn="ctr"/>
                      <a:r>
                        <a:rPr lang="en-US" sz="1200" b="1" i="0" u="none" strike="noStrike" dirty="0">
                          <a:solidFill>
                            <a:srgbClr val="000000"/>
                          </a:solidFill>
                          <a:latin typeface="Calibri"/>
                        </a:rPr>
                        <a:t>3</a:t>
                      </a:r>
                    </a:p>
                  </a:txBody>
                  <a:tcPr marL="6421" marR="6421" marT="6421"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latin typeface="Calibri"/>
                        </a:rPr>
                        <a:t> </a:t>
                      </a:r>
                    </a:p>
                  </a:txBody>
                  <a:tcPr marL="6421" marR="6421" marT="642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1" i="0" u="none" strike="noStrike">
                          <a:solidFill>
                            <a:srgbClr val="BFBFBF"/>
                          </a:solidFill>
                          <a:latin typeface="Calibri"/>
                        </a:rPr>
                        <a:t> </a:t>
                      </a:r>
                    </a:p>
                  </a:txBody>
                  <a:tcPr marL="6421" marR="6421" marT="6421"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1" i="0" u="none" strike="noStrike">
                          <a:solidFill>
                            <a:srgbClr val="BFBFBF"/>
                          </a:solidFill>
                          <a:latin typeface="Calibri"/>
                        </a:rPr>
                        <a:t> </a:t>
                      </a:r>
                    </a:p>
                  </a:txBody>
                  <a:tcPr marL="6421" marR="6421" marT="6421"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28427">
                <a:tc>
                  <a:txBody>
                    <a:bodyPr/>
                    <a:lstStyle/>
                    <a:p>
                      <a:pPr algn="ctr" fontAlgn="ctr"/>
                      <a:r>
                        <a:rPr lang="en-US" sz="1200" b="1" i="0" u="none" strike="noStrike" dirty="0">
                          <a:solidFill>
                            <a:srgbClr val="000000"/>
                          </a:solidFill>
                          <a:latin typeface="Calibri"/>
                        </a:rPr>
                        <a:t>4</a:t>
                      </a:r>
                    </a:p>
                  </a:txBody>
                  <a:tcPr marL="6421" marR="6421" marT="6421"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latin typeface="Calibri"/>
                        </a:rPr>
                        <a:t> </a:t>
                      </a:r>
                    </a:p>
                  </a:txBody>
                  <a:tcPr marL="6421" marR="6421" marT="642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1" i="0" u="none" strike="noStrike">
                          <a:solidFill>
                            <a:srgbClr val="BFBFBF"/>
                          </a:solidFill>
                          <a:latin typeface="Calibri"/>
                        </a:rPr>
                        <a:t> </a:t>
                      </a:r>
                    </a:p>
                  </a:txBody>
                  <a:tcPr marL="6421" marR="6421" marT="6421"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1" i="0" u="none" strike="noStrike">
                          <a:solidFill>
                            <a:srgbClr val="BFBFBF"/>
                          </a:solidFill>
                          <a:latin typeface="Calibri"/>
                        </a:rPr>
                        <a:t> </a:t>
                      </a:r>
                    </a:p>
                  </a:txBody>
                  <a:tcPr marL="6421" marR="6421" marT="6421"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28427">
                <a:tc>
                  <a:txBody>
                    <a:bodyPr/>
                    <a:lstStyle/>
                    <a:p>
                      <a:pPr algn="ctr" fontAlgn="ctr"/>
                      <a:r>
                        <a:rPr lang="en-US" sz="1200" b="1" i="0" u="none" strike="noStrike" dirty="0">
                          <a:solidFill>
                            <a:srgbClr val="000000"/>
                          </a:solidFill>
                          <a:latin typeface="Calibri"/>
                        </a:rPr>
                        <a:t>5</a:t>
                      </a:r>
                    </a:p>
                  </a:txBody>
                  <a:tcPr marL="6421" marR="6421" marT="6421"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latin typeface="Calibri"/>
                        </a:rPr>
                        <a:t> </a:t>
                      </a:r>
                    </a:p>
                  </a:txBody>
                  <a:tcPr marL="6421" marR="6421" marT="642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1" i="0" u="none" strike="noStrike">
                          <a:solidFill>
                            <a:srgbClr val="BFBFBF"/>
                          </a:solidFill>
                          <a:latin typeface="Calibri"/>
                        </a:rPr>
                        <a:t> </a:t>
                      </a:r>
                    </a:p>
                  </a:txBody>
                  <a:tcPr marL="6421" marR="6421" marT="6421"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1" i="0" u="none" strike="noStrike" dirty="0">
                          <a:solidFill>
                            <a:srgbClr val="BFBFBF"/>
                          </a:solidFill>
                          <a:latin typeface="Calibri"/>
                        </a:rPr>
                        <a:t> </a:t>
                      </a:r>
                    </a:p>
                  </a:txBody>
                  <a:tcPr marL="6421" marR="6421" marT="6421"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7491">
                <a:tc>
                  <a:txBody>
                    <a:bodyPr/>
                    <a:lstStyle/>
                    <a:p>
                      <a:pPr algn="ctr" fontAlgn="ctr"/>
                      <a:r>
                        <a:rPr lang="en-US" sz="1200" b="1" i="0" u="none" strike="noStrike" dirty="0">
                          <a:solidFill>
                            <a:srgbClr val="000000"/>
                          </a:solidFill>
                          <a:latin typeface="Calibri"/>
                        </a:rPr>
                        <a:t>6</a:t>
                      </a:r>
                    </a:p>
                  </a:txBody>
                  <a:tcPr marL="6421" marR="6421" marT="6421"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latin typeface="Calibri"/>
                        </a:rPr>
                        <a:t> </a:t>
                      </a:r>
                    </a:p>
                  </a:txBody>
                  <a:tcPr marL="6421" marR="6421" marT="642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1" i="0" u="none" strike="noStrike">
                          <a:solidFill>
                            <a:srgbClr val="BFBFBF"/>
                          </a:solidFill>
                          <a:latin typeface="Calibri"/>
                        </a:rPr>
                        <a:t> </a:t>
                      </a:r>
                    </a:p>
                  </a:txBody>
                  <a:tcPr marL="6421" marR="6421" marT="6421"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1" i="0" u="none" strike="noStrike">
                          <a:solidFill>
                            <a:srgbClr val="BFBFBF"/>
                          </a:solidFill>
                          <a:latin typeface="Calibri"/>
                        </a:rPr>
                        <a:t> </a:t>
                      </a:r>
                    </a:p>
                  </a:txBody>
                  <a:tcPr marL="6421" marR="6421" marT="6421"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28427">
                <a:tc>
                  <a:txBody>
                    <a:bodyPr/>
                    <a:lstStyle/>
                    <a:p>
                      <a:pPr algn="ctr" fontAlgn="ctr"/>
                      <a:r>
                        <a:rPr lang="en-US" sz="1200" b="1" i="0" u="none" strike="noStrike" dirty="0">
                          <a:solidFill>
                            <a:srgbClr val="000000"/>
                          </a:solidFill>
                          <a:latin typeface="Calibri"/>
                        </a:rPr>
                        <a:t>7</a:t>
                      </a:r>
                    </a:p>
                  </a:txBody>
                  <a:tcPr marL="6421" marR="6421" marT="6421"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 </a:t>
                      </a:r>
                    </a:p>
                  </a:txBody>
                  <a:tcPr marL="6421" marR="6421" marT="642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a:solidFill>
                            <a:srgbClr val="BFBFBF"/>
                          </a:solidFill>
                          <a:latin typeface="Calibri"/>
                        </a:rPr>
                        <a:t> </a:t>
                      </a:r>
                    </a:p>
                  </a:txBody>
                  <a:tcPr marL="6421" marR="6421" marT="6421"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i="0" u="none" strike="noStrike">
                          <a:solidFill>
                            <a:srgbClr val="BFBFBF"/>
                          </a:solidFill>
                          <a:latin typeface="Calibri"/>
                        </a:rPr>
                        <a:t> </a:t>
                      </a:r>
                    </a:p>
                  </a:txBody>
                  <a:tcPr marL="6421" marR="6421" marT="6421"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304800" y="381000"/>
            <a:ext cx="8610600" cy="461665"/>
          </a:xfrm>
          <a:prstGeom prst="rect">
            <a:avLst/>
          </a:prstGeom>
          <a:solidFill>
            <a:schemeClr val="bg1">
              <a:lumMod val="95000"/>
            </a:schemeClr>
          </a:solidFill>
          <a:effectLst>
            <a:innerShdw blurRad="63500" dist="50800" dir="5400000">
              <a:prstClr val="black">
                <a:alpha val="50000"/>
              </a:prstClr>
            </a:innerShdw>
          </a:effectLst>
        </p:spPr>
        <p:txBody>
          <a:bodyPr wrap="square" rtlCol="0">
            <a:spAutoFit/>
          </a:bodyPr>
          <a:lstStyle/>
          <a:p>
            <a:pPr algn="ctr"/>
            <a:r>
              <a:rPr lang="en-US" sz="2400" b="1" dirty="0" smtClean="0">
                <a:solidFill>
                  <a:srgbClr val="002060"/>
                </a:solidFill>
                <a:effectLst>
                  <a:outerShdw blurRad="38100" dist="38100" dir="2700000" algn="tl">
                    <a:srgbClr val="000000">
                      <a:alpha val="43137"/>
                    </a:srgbClr>
                  </a:outerShdw>
                </a:effectLst>
              </a:rPr>
              <a:t>Learning Progressions Example for Standard RI.4.8</a:t>
            </a:r>
            <a:endParaRPr lang="en-US" sz="2400" b="1" dirty="0">
              <a:solidFill>
                <a:srgbClr val="00206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E38A6DA1-C63E-49FA-ACA6-4C1FAF9DB464}" type="slidenum">
              <a:rPr lang="en-US" smtClean="0"/>
              <a:pPr/>
              <a:t>10</a:t>
            </a:fld>
            <a:endParaRPr lang="en-US"/>
          </a:p>
        </p:txBody>
      </p:sp>
      <p:sp>
        <p:nvSpPr>
          <p:cNvPr id="2" name="Footer Placeholder 1"/>
          <p:cNvSpPr>
            <a:spLocks noGrp="1"/>
          </p:cNvSpPr>
          <p:nvPr>
            <p:ph type="ftr" sz="quarter" idx="11"/>
          </p:nvPr>
        </p:nvSpPr>
        <p:spPr/>
        <p:txBody>
          <a:bodyPr/>
          <a:lstStyle/>
          <a:p>
            <a:r>
              <a:rPr lang="en-US" smtClean="0"/>
              <a:t>Susan Richmond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799011" y="2222373"/>
          <a:ext cx="6553200" cy="3072384"/>
        </p:xfrm>
        <a:graphic>
          <a:graphicData uri="http://schemas.openxmlformats.org/drawingml/2006/table">
            <a:tbl>
              <a:tblPr>
                <a:effectLst>
                  <a:innerShdw blurRad="114300">
                    <a:prstClr val="black"/>
                  </a:innerShdw>
                </a:effectLst>
              </a:tblPr>
              <a:tblGrid>
                <a:gridCol w="1295400"/>
                <a:gridCol w="5257800"/>
              </a:tblGrid>
              <a:tr h="179754">
                <a:tc gridSpan="2">
                  <a:txBody>
                    <a:bodyPr/>
                    <a:lstStyle/>
                    <a:p>
                      <a:pPr marL="0" marR="0">
                        <a:lnSpc>
                          <a:spcPct val="115000"/>
                        </a:lnSpc>
                        <a:spcBef>
                          <a:spcPts val="0"/>
                        </a:spcBef>
                        <a:spcAft>
                          <a:spcPts val="0"/>
                        </a:spcAft>
                      </a:pPr>
                      <a:r>
                        <a:rPr lang="en-US" sz="1200" u="sng" dirty="0" smtClean="0">
                          <a:effectLst>
                            <a:innerShdw blurRad="63500" dist="50800" dir="10800000">
                              <a:prstClr val="black">
                                <a:alpha val="50000"/>
                              </a:prstClr>
                            </a:innerShdw>
                          </a:effectLst>
                          <a:latin typeface="Calibri"/>
                          <a:ea typeface="Times New Roman"/>
                          <a:cs typeface="Times New Roman"/>
                        </a:rPr>
                        <a:t>Overview</a:t>
                      </a:r>
                      <a:r>
                        <a:rPr lang="en-US" sz="1200" dirty="0" smtClean="0">
                          <a:effectLst>
                            <a:innerShdw blurRad="63500" dist="50800" dir="10800000">
                              <a:prstClr val="black">
                                <a:alpha val="50000"/>
                              </a:prstClr>
                            </a:innerShdw>
                          </a:effectLst>
                          <a:latin typeface="Calibri"/>
                          <a:ea typeface="Times New Roman"/>
                          <a:cs typeface="Times New Roman"/>
                        </a:rPr>
                        <a:t>: Students </a:t>
                      </a:r>
                      <a:r>
                        <a:rPr lang="en-US" sz="1200" dirty="0">
                          <a:effectLst>
                            <a:innerShdw blurRad="63500" dist="50800" dir="10800000">
                              <a:prstClr val="black">
                                <a:alpha val="50000"/>
                              </a:prstClr>
                            </a:innerShdw>
                          </a:effectLst>
                          <a:latin typeface="Calibri"/>
                          <a:ea typeface="Times New Roman"/>
                          <a:cs typeface="Times New Roman"/>
                        </a:rPr>
                        <a:t>prepare to write a short research paper based on an historical figure.  They interpret with evidence and reason to support a topic and draw conclusions (</a:t>
                      </a:r>
                      <a:r>
                        <a:rPr lang="en-US" sz="1200" b="1" u="sng" dirty="0">
                          <a:effectLst>
                            <a:innerShdw blurRad="63500" dist="50800" dir="10800000">
                              <a:prstClr val="black">
                                <a:alpha val="50000"/>
                              </a:prstClr>
                            </a:innerShdw>
                          </a:effectLst>
                          <a:latin typeface="Calibri"/>
                          <a:ea typeface="Times New Roman"/>
                          <a:cs typeface="Times New Roman"/>
                        </a:rPr>
                        <a:t>ELP Target</a:t>
                      </a:r>
                      <a:r>
                        <a:rPr lang="en-US" sz="1200" dirty="0">
                          <a:effectLst>
                            <a:innerShdw blurRad="63500" dist="50800" dir="10800000">
                              <a:prstClr val="black">
                                <a:alpha val="50000"/>
                              </a:prstClr>
                            </a:innerShdw>
                          </a:effectLst>
                          <a:latin typeface="Calibri"/>
                          <a:ea typeface="Times New Roman"/>
                          <a:cs typeface="Times New Roman"/>
                        </a:rPr>
                        <a:t>) They </a:t>
                      </a:r>
                      <a:r>
                        <a:rPr lang="en-US" sz="1200" u="sng" dirty="0">
                          <a:effectLst>
                            <a:innerShdw blurRad="63500" dist="50800" dir="10800000">
                              <a:prstClr val="black">
                                <a:alpha val="50000"/>
                              </a:prstClr>
                            </a:innerShdw>
                          </a:effectLst>
                          <a:latin typeface="Calibri"/>
                          <a:ea typeface="Times New Roman"/>
                          <a:cs typeface="Times New Roman"/>
                        </a:rPr>
                        <a:t>plan</a:t>
                      </a:r>
                      <a:r>
                        <a:rPr lang="en-US" sz="1200" dirty="0">
                          <a:effectLst>
                            <a:innerShdw blurRad="63500" dist="50800" dir="10800000">
                              <a:prstClr val="black">
                                <a:alpha val="50000"/>
                              </a:prstClr>
                            </a:innerShdw>
                          </a:effectLst>
                          <a:latin typeface="Calibri"/>
                          <a:ea typeface="Times New Roman"/>
                          <a:cs typeface="Times New Roman"/>
                        </a:rPr>
                        <a:t> using a graphic organizer drawing evidence from texts and technological tools.  Students </a:t>
                      </a:r>
                      <a:r>
                        <a:rPr lang="en-US" sz="1200" u="sng" dirty="0">
                          <a:effectLst>
                            <a:innerShdw blurRad="63500" dist="50800" dir="10800000">
                              <a:prstClr val="black">
                                <a:alpha val="50000"/>
                              </a:prstClr>
                            </a:innerShdw>
                          </a:effectLst>
                          <a:latin typeface="Calibri"/>
                          <a:ea typeface="Times New Roman"/>
                          <a:cs typeface="Times New Roman"/>
                        </a:rPr>
                        <a:t>revise </a:t>
                      </a:r>
                      <a:r>
                        <a:rPr lang="en-US" sz="1200" dirty="0">
                          <a:effectLst>
                            <a:innerShdw blurRad="63500" dist="50800" dir="10800000">
                              <a:prstClr val="black">
                                <a:alpha val="50000"/>
                              </a:prstClr>
                            </a:innerShdw>
                          </a:effectLst>
                          <a:latin typeface="Calibri"/>
                          <a:ea typeface="Times New Roman"/>
                          <a:cs typeface="Times New Roman"/>
                        </a:rPr>
                        <a:t>their writing with correct capitalization.  They link ideas within categories using words and phrases.</a:t>
                      </a:r>
                    </a:p>
                  </a:txBody>
                  <a:tcPr marL="43962" marR="439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a:p>
                  </a:txBody>
                  <a:tcPr/>
                </a:tc>
              </a:tr>
              <a:tr h="101112">
                <a:tc>
                  <a:txBody>
                    <a:bodyPr/>
                    <a:lstStyle/>
                    <a:p>
                      <a:pPr marL="0" marR="0">
                        <a:lnSpc>
                          <a:spcPct val="115000"/>
                        </a:lnSpc>
                        <a:spcBef>
                          <a:spcPts val="0"/>
                        </a:spcBef>
                        <a:spcAft>
                          <a:spcPts val="0"/>
                        </a:spcAft>
                      </a:pPr>
                      <a:r>
                        <a:rPr lang="en-US" sz="1200" b="1">
                          <a:solidFill>
                            <a:srgbClr val="000000"/>
                          </a:solidFill>
                          <a:effectLst>
                            <a:innerShdw blurRad="63500" dist="50800" dir="10800000">
                              <a:prstClr val="black">
                                <a:alpha val="50000"/>
                              </a:prstClr>
                            </a:innerShdw>
                          </a:effectLst>
                          <a:latin typeface="Calibri"/>
                          <a:ea typeface="Times New Roman"/>
                          <a:cs typeface="Times New Roman"/>
                        </a:rPr>
                        <a:t>Reading Skill:  </a:t>
                      </a:r>
                      <a:endParaRPr lang="en-US" sz="1200">
                        <a:effectLst>
                          <a:innerShdw blurRad="63500" dist="50800" dir="10800000">
                            <a:prstClr val="black">
                              <a:alpha val="50000"/>
                            </a:prstClr>
                          </a:innerShdw>
                        </a:effectLst>
                        <a:latin typeface="Calibri"/>
                        <a:ea typeface="Times New Roman"/>
                        <a:cs typeface="Times New Roman"/>
                      </a:endParaRPr>
                    </a:p>
                  </a:txBody>
                  <a:tcPr marL="43962" marR="43962" marT="0" marB="0">
                    <a:lnL w="12700" cap="flat" cmpd="sng" algn="ctr">
                      <a:solidFill>
                        <a:schemeClr val="tx1"/>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200" dirty="0">
                          <a:solidFill>
                            <a:srgbClr val="000000"/>
                          </a:solidFill>
                          <a:effectLst>
                            <a:innerShdw blurRad="63500" dist="50800" dir="10800000">
                              <a:prstClr val="black">
                                <a:alpha val="50000"/>
                              </a:prstClr>
                            </a:innerShdw>
                          </a:effectLst>
                          <a:latin typeface="Calibri"/>
                          <a:ea typeface="Times New Roman"/>
                          <a:cs typeface="Times New Roman"/>
                        </a:rPr>
                        <a:t>Making Judgments</a:t>
                      </a:r>
                      <a:endParaRPr lang="en-US" sz="1200" dirty="0">
                        <a:effectLst>
                          <a:innerShdw blurRad="63500" dist="50800" dir="10800000">
                            <a:prstClr val="black">
                              <a:alpha val="50000"/>
                            </a:prstClr>
                          </a:innerShdw>
                        </a:effectLst>
                        <a:latin typeface="Calibri"/>
                        <a:ea typeface="Times New Roman"/>
                        <a:cs typeface="Times New Roman"/>
                      </a:endParaRPr>
                    </a:p>
                  </a:txBody>
                  <a:tcPr marL="43962" marR="43962" marT="0" marB="0">
                    <a:lnL w="1270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F1DD"/>
                    </a:solidFill>
                  </a:tcPr>
                </a:tc>
              </a:tr>
              <a:tr h="101112">
                <a:tc>
                  <a:txBody>
                    <a:bodyPr/>
                    <a:lstStyle/>
                    <a:p>
                      <a:pPr marL="0" marR="0">
                        <a:lnSpc>
                          <a:spcPct val="115000"/>
                        </a:lnSpc>
                        <a:spcBef>
                          <a:spcPts val="0"/>
                        </a:spcBef>
                        <a:spcAft>
                          <a:spcPts val="0"/>
                        </a:spcAft>
                      </a:pPr>
                      <a:r>
                        <a:rPr lang="en-US" sz="1200" b="1" dirty="0">
                          <a:solidFill>
                            <a:srgbClr val="000000"/>
                          </a:solidFill>
                          <a:effectLst>
                            <a:innerShdw blurRad="63500" dist="50800" dir="10800000">
                              <a:prstClr val="black">
                                <a:alpha val="50000"/>
                              </a:prstClr>
                            </a:innerShdw>
                          </a:effectLst>
                          <a:latin typeface="Calibri"/>
                          <a:ea typeface="Times New Roman"/>
                          <a:cs typeface="Times New Roman"/>
                        </a:rPr>
                        <a:t>Reading Strategy: </a:t>
                      </a:r>
                      <a:endParaRPr lang="en-US" sz="1200" dirty="0">
                        <a:effectLst>
                          <a:innerShdw blurRad="63500" dist="50800" dir="10800000">
                            <a:prstClr val="black">
                              <a:alpha val="50000"/>
                            </a:prstClr>
                          </a:innerShdw>
                        </a:effectLst>
                        <a:latin typeface="Calibri"/>
                        <a:ea typeface="Times New Roman"/>
                        <a:cs typeface="Times New Roman"/>
                      </a:endParaRPr>
                    </a:p>
                  </a:txBody>
                  <a:tcPr marL="43962" marR="43962" marT="0" marB="0">
                    <a:lnL w="12700" cap="flat" cmpd="sng" algn="ctr">
                      <a:solidFill>
                        <a:schemeClr val="tx1"/>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200">
                          <a:solidFill>
                            <a:srgbClr val="000000"/>
                          </a:solidFill>
                          <a:effectLst>
                            <a:innerShdw blurRad="63500" dist="50800" dir="10800000">
                              <a:prstClr val="black">
                                <a:alpha val="50000"/>
                              </a:prstClr>
                            </a:innerShdw>
                          </a:effectLst>
                          <a:latin typeface="Calibri"/>
                          <a:ea typeface="Times New Roman"/>
                          <a:cs typeface="Times New Roman"/>
                        </a:rPr>
                        <a:t>Monitor/Clarify</a:t>
                      </a:r>
                      <a:endParaRPr lang="en-US" sz="1200">
                        <a:effectLst>
                          <a:innerShdw blurRad="63500" dist="50800" dir="10800000">
                            <a:prstClr val="black">
                              <a:alpha val="50000"/>
                            </a:prstClr>
                          </a:innerShdw>
                        </a:effectLst>
                        <a:latin typeface="Calibri"/>
                        <a:ea typeface="Times New Roman"/>
                        <a:cs typeface="Times New Roman"/>
                      </a:endParaRPr>
                    </a:p>
                  </a:txBody>
                  <a:tcPr marL="43962" marR="43962" marT="0" marB="0">
                    <a:lnL w="1270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F1DD"/>
                    </a:solidFill>
                  </a:tcPr>
                </a:tc>
              </a:tr>
              <a:tr h="202223">
                <a:tc>
                  <a:txBody>
                    <a:bodyPr/>
                    <a:lstStyle/>
                    <a:p>
                      <a:pPr marL="0" marR="0">
                        <a:lnSpc>
                          <a:spcPct val="115000"/>
                        </a:lnSpc>
                        <a:spcBef>
                          <a:spcPts val="0"/>
                        </a:spcBef>
                        <a:spcAft>
                          <a:spcPts val="0"/>
                        </a:spcAft>
                      </a:pPr>
                      <a:r>
                        <a:rPr lang="en-US" sz="1200" b="1">
                          <a:solidFill>
                            <a:srgbClr val="000000"/>
                          </a:solidFill>
                          <a:effectLst>
                            <a:innerShdw blurRad="63500" dist="50800" dir="10800000">
                              <a:prstClr val="black">
                                <a:alpha val="50000"/>
                              </a:prstClr>
                            </a:innerShdw>
                          </a:effectLst>
                          <a:latin typeface="Calibri"/>
                          <a:ea typeface="Times New Roman"/>
                          <a:cs typeface="Times New Roman"/>
                        </a:rPr>
                        <a:t>E.L.P. Target Function:  </a:t>
                      </a:r>
                      <a:endParaRPr lang="en-US" sz="1200">
                        <a:effectLst>
                          <a:innerShdw blurRad="63500" dist="50800" dir="10800000">
                            <a:prstClr val="black">
                              <a:alpha val="50000"/>
                            </a:prstClr>
                          </a:innerShdw>
                        </a:effectLst>
                        <a:latin typeface="Calibri"/>
                        <a:ea typeface="Times New Roman"/>
                        <a:cs typeface="Times New Roman"/>
                      </a:endParaRPr>
                    </a:p>
                  </a:txBody>
                  <a:tcPr marL="43962" marR="43962" marT="0" marB="0">
                    <a:lnL w="12700" cap="flat" cmpd="sng" algn="ctr">
                      <a:solidFill>
                        <a:schemeClr val="tx1"/>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200" dirty="0">
                          <a:solidFill>
                            <a:srgbClr val="000000"/>
                          </a:solidFill>
                          <a:effectLst>
                            <a:innerShdw blurRad="63500" dist="50800" dir="10800000">
                              <a:prstClr val="black">
                                <a:alpha val="50000"/>
                              </a:prstClr>
                            </a:innerShdw>
                          </a:effectLst>
                          <a:latin typeface="Calibri"/>
                          <a:ea typeface="Times New Roman"/>
                          <a:cs typeface="Times New Roman"/>
                        </a:rPr>
                        <a:t>Interpreting  (Conclusions)</a:t>
                      </a:r>
                      <a:endParaRPr lang="en-US" sz="1200" dirty="0">
                        <a:effectLst>
                          <a:innerShdw blurRad="63500" dist="50800" dir="10800000">
                            <a:prstClr val="black">
                              <a:alpha val="50000"/>
                            </a:prstClr>
                          </a:innerShdw>
                        </a:effectLst>
                        <a:latin typeface="Calibri"/>
                        <a:ea typeface="Times New Roman"/>
                        <a:cs typeface="Times New Roman"/>
                      </a:endParaRPr>
                    </a:p>
                    <a:p>
                      <a:pPr marL="0" marR="0">
                        <a:lnSpc>
                          <a:spcPct val="115000"/>
                        </a:lnSpc>
                        <a:spcBef>
                          <a:spcPts val="0"/>
                        </a:spcBef>
                        <a:spcAft>
                          <a:spcPts val="0"/>
                        </a:spcAft>
                      </a:pPr>
                      <a:r>
                        <a:rPr lang="en-US" sz="1200" dirty="0">
                          <a:solidFill>
                            <a:srgbClr val="000000"/>
                          </a:solidFill>
                          <a:effectLst>
                            <a:innerShdw blurRad="63500" dist="50800" dir="10800000">
                              <a:prstClr val="black">
                                <a:alpha val="50000"/>
                              </a:prstClr>
                            </a:innerShdw>
                          </a:effectLst>
                          <a:latin typeface="Calibri"/>
                          <a:ea typeface="Times New Roman"/>
                          <a:cs typeface="Times New Roman"/>
                        </a:rPr>
                        <a:t>Explaining</a:t>
                      </a:r>
                      <a:endParaRPr lang="en-US" sz="1200" dirty="0">
                        <a:effectLst>
                          <a:innerShdw blurRad="63500" dist="50800" dir="10800000">
                            <a:prstClr val="black">
                              <a:alpha val="50000"/>
                            </a:prstClr>
                          </a:innerShdw>
                        </a:effectLst>
                        <a:latin typeface="Calibri"/>
                        <a:ea typeface="Times New Roman"/>
                        <a:cs typeface="Times New Roman"/>
                      </a:endParaRPr>
                    </a:p>
                  </a:txBody>
                  <a:tcPr marL="43962" marR="43962" marT="0" marB="0">
                    <a:lnL w="1270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F1DD"/>
                    </a:solidFill>
                  </a:tcPr>
                </a:tc>
              </a:tr>
              <a:tr h="234462">
                <a:tc>
                  <a:txBody>
                    <a:bodyPr/>
                    <a:lstStyle/>
                    <a:p>
                      <a:pPr marL="0" marR="0">
                        <a:lnSpc>
                          <a:spcPct val="115000"/>
                        </a:lnSpc>
                        <a:spcBef>
                          <a:spcPts val="0"/>
                        </a:spcBef>
                        <a:spcAft>
                          <a:spcPts val="0"/>
                        </a:spcAft>
                      </a:pPr>
                      <a:r>
                        <a:rPr lang="en-US" sz="1200">
                          <a:solidFill>
                            <a:srgbClr val="000000"/>
                          </a:solidFill>
                          <a:effectLst>
                            <a:innerShdw blurRad="63500" dist="50800" dir="10800000">
                              <a:prstClr val="black">
                                <a:alpha val="50000"/>
                              </a:prstClr>
                            </a:innerShdw>
                          </a:effectLst>
                          <a:latin typeface="Calibri"/>
                          <a:ea typeface="Times New Roman"/>
                          <a:cs typeface="Times New Roman"/>
                        </a:rPr>
                        <a:t>E.L.P. Target Forms:</a:t>
                      </a:r>
                      <a:endParaRPr lang="en-US" sz="1200">
                        <a:effectLst>
                          <a:innerShdw blurRad="63500" dist="50800" dir="10800000">
                            <a:prstClr val="black">
                              <a:alpha val="50000"/>
                            </a:prstClr>
                          </a:innerShdw>
                        </a:effectLst>
                        <a:latin typeface="Calibri"/>
                        <a:ea typeface="Times New Roman"/>
                        <a:cs typeface="Times New Roman"/>
                      </a:endParaRPr>
                    </a:p>
                  </a:txBody>
                  <a:tcPr marL="43962" marR="43962" marT="0" marB="0">
                    <a:lnL w="12700" cap="flat" cmpd="sng" algn="ctr">
                      <a:solidFill>
                        <a:schemeClr val="tx1"/>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200" u="sng">
                          <a:solidFill>
                            <a:srgbClr val="000000"/>
                          </a:solidFill>
                          <a:effectLst>
                            <a:innerShdw blurRad="63500" dist="50800" dir="10800000">
                              <a:prstClr val="black">
                                <a:alpha val="50000"/>
                              </a:prstClr>
                            </a:innerShdw>
                          </a:effectLst>
                          <a:latin typeface="Calibri"/>
                          <a:ea typeface="Times New Roman"/>
                          <a:cs typeface="Verdana"/>
                        </a:rPr>
                        <a:t>Interpre</a:t>
                      </a:r>
                      <a:r>
                        <a:rPr lang="en-US" sz="1200">
                          <a:solidFill>
                            <a:srgbClr val="000000"/>
                          </a:solidFill>
                          <a:effectLst>
                            <a:innerShdw blurRad="63500" dist="50800" dir="10800000">
                              <a:prstClr val="black">
                                <a:alpha val="50000"/>
                              </a:prstClr>
                            </a:innerShdw>
                          </a:effectLst>
                          <a:latin typeface="Calibri"/>
                          <a:ea typeface="Times New Roman"/>
                          <a:cs typeface="Verdana"/>
                        </a:rPr>
                        <a:t>t: implicit meaning &amp; propaganda (exaggeration) comparative adj: er, -est, does/does not, adverbs of degree (quite, too) and manner (-ly), </a:t>
                      </a:r>
                      <a:endParaRPr lang="en-US" sz="1200">
                        <a:solidFill>
                          <a:srgbClr val="000000"/>
                        </a:solidFill>
                        <a:effectLst>
                          <a:innerShdw blurRad="63500" dist="50800" dir="10800000">
                            <a:prstClr val="black">
                              <a:alpha val="50000"/>
                            </a:prstClr>
                          </a:innerShdw>
                        </a:effectLst>
                        <a:latin typeface="Verdana"/>
                        <a:ea typeface="Times New Roman"/>
                        <a:cs typeface="Verdana"/>
                      </a:endParaRPr>
                    </a:p>
                    <a:p>
                      <a:pPr marL="0" marR="0">
                        <a:spcBef>
                          <a:spcPts val="0"/>
                        </a:spcBef>
                        <a:spcAft>
                          <a:spcPts val="0"/>
                        </a:spcAft>
                      </a:pPr>
                      <a:r>
                        <a:rPr lang="en-US" sz="1200" u="sng">
                          <a:solidFill>
                            <a:srgbClr val="000000"/>
                          </a:solidFill>
                          <a:effectLst>
                            <a:innerShdw blurRad="63500" dist="50800" dir="10800000">
                              <a:prstClr val="black">
                                <a:alpha val="50000"/>
                              </a:prstClr>
                            </a:innerShdw>
                          </a:effectLst>
                          <a:latin typeface="Calibri"/>
                          <a:ea typeface="Times New Roman"/>
                          <a:cs typeface="Verdana"/>
                        </a:rPr>
                        <a:t>Explain</a:t>
                      </a:r>
                      <a:r>
                        <a:rPr lang="en-US" sz="1200">
                          <a:solidFill>
                            <a:srgbClr val="000000"/>
                          </a:solidFill>
                          <a:effectLst>
                            <a:innerShdw blurRad="63500" dist="50800" dir="10800000">
                              <a:prstClr val="black">
                                <a:alpha val="50000"/>
                              </a:prstClr>
                            </a:innerShdw>
                          </a:effectLst>
                          <a:latin typeface="Calibri"/>
                          <a:ea typeface="Times New Roman"/>
                          <a:cs typeface="Verdana"/>
                        </a:rPr>
                        <a:t>:  in, is, I came, I ___(ed), had, but, (adverbs of manner), then, as a result of, </a:t>
                      </a:r>
                      <a:endParaRPr lang="en-US" sz="1200">
                        <a:solidFill>
                          <a:srgbClr val="000000"/>
                        </a:solidFill>
                        <a:effectLst>
                          <a:innerShdw blurRad="63500" dist="50800" dir="10800000">
                            <a:prstClr val="black">
                              <a:alpha val="50000"/>
                            </a:prstClr>
                          </a:innerShdw>
                        </a:effectLst>
                        <a:latin typeface="Verdana"/>
                        <a:ea typeface="Times New Roman"/>
                        <a:cs typeface="Verdana"/>
                      </a:endParaRPr>
                    </a:p>
                  </a:txBody>
                  <a:tcPr marL="43962" marR="43962" marT="0" marB="0">
                    <a:lnL w="1270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F1DD"/>
                    </a:solidFill>
                  </a:tcPr>
                </a:tc>
              </a:tr>
              <a:tr h="89877">
                <a:tc gridSpan="2">
                  <a:txBody>
                    <a:bodyPr/>
                    <a:lstStyle/>
                    <a:p>
                      <a:pPr marL="0" marR="0">
                        <a:lnSpc>
                          <a:spcPct val="115000"/>
                        </a:lnSpc>
                        <a:spcBef>
                          <a:spcPts val="0"/>
                        </a:spcBef>
                        <a:spcAft>
                          <a:spcPts val="0"/>
                        </a:spcAft>
                      </a:pPr>
                      <a:r>
                        <a:rPr lang="en-US" sz="1200" b="1" u="sng">
                          <a:solidFill>
                            <a:srgbClr val="C00000"/>
                          </a:solidFill>
                          <a:effectLst>
                            <a:innerShdw blurRad="63500" dist="50800" dir="10800000">
                              <a:prstClr val="black">
                                <a:alpha val="50000"/>
                              </a:prstClr>
                            </a:innerShdw>
                          </a:effectLst>
                          <a:latin typeface="Calibri"/>
                          <a:ea typeface="Times New Roman"/>
                          <a:cs typeface="Times New Roman"/>
                        </a:rPr>
                        <a:t>I Read</a:t>
                      </a:r>
                      <a:r>
                        <a:rPr lang="en-US" sz="1200">
                          <a:solidFill>
                            <a:srgbClr val="000000"/>
                          </a:solidFill>
                          <a:effectLst>
                            <a:innerShdw blurRad="63500" dist="50800" dir="10800000">
                              <a:prstClr val="black">
                                <a:alpha val="50000"/>
                              </a:prstClr>
                            </a:innerShdw>
                          </a:effectLst>
                          <a:latin typeface="Calibri"/>
                          <a:ea typeface="Times New Roman"/>
                          <a:cs typeface="Times New Roman"/>
                        </a:rPr>
                        <a:t> to support a point using </a:t>
                      </a:r>
                      <a:r>
                        <a:rPr lang="en-US" sz="1200" b="1" u="sng">
                          <a:solidFill>
                            <a:srgbClr val="C00000"/>
                          </a:solidFill>
                          <a:effectLst>
                            <a:innerShdw blurRad="63500" dist="50800" dir="10800000">
                              <a:prstClr val="black">
                                <a:alpha val="50000"/>
                              </a:prstClr>
                            </a:innerShdw>
                          </a:effectLst>
                          <a:latin typeface="Calibri"/>
                          <a:ea typeface="Times New Roman"/>
                          <a:cs typeface="Times New Roman"/>
                        </a:rPr>
                        <a:t>reasons</a:t>
                      </a:r>
                      <a:r>
                        <a:rPr lang="en-US" sz="1200">
                          <a:solidFill>
                            <a:srgbClr val="000000"/>
                          </a:solidFill>
                          <a:effectLst>
                            <a:innerShdw blurRad="63500" dist="50800" dir="10800000">
                              <a:prstClr val="black">
                                <a:alpha val="50000"/>
                              </a:prstClr>
                            </a:innerShdw>
                          </a:effectLst>
                          <a:latin typeface="Calibri"/>
                          <a:ea typeface="Times New Roman"/>
                          <a:cs typeface="Times New Roman"/>
                        </a:rPr>
                        <a:t> and </a:t>
                      </a:r>
                      <a:r>
                        <a:rPr lang="en-US" sz="1200" b="1" u="sng">
                          <a:solidFill>
                            <a:srgbClr val="C00000"/>
                          </a:solidFill>
                          <a:effectLst>
                            <a:innerShdw blurRad="63500" dist="50800" dir="10800000">
                              <a:prstClr val="black">
                                <a:alpha val="50000"/>
                              </a:prstClr>
                            </a:innerShdw>
                          </a:effectLst>
                          <a:latin typeface="Calibri"/>
                          <a:ea typeface="Times New Roman"/>
                          <a:cs typeface="Times New Roman"/>
                        </a:rPr>
                        <a:t>evidence</a:t>
                      </a:r>
                      <a:r>
                        <a:rPr lang="en-US" sz="1200">
                          <a:solidFill>
                            <a:srgbClr val="000000"/>
                          </a:solidFill>
                          <a:effectLst>
                            <a:innerShdw blurRad="63500" dist="50800" dir="10800000">
                              <a:prstClr val="black">
                                <a:alpha val="50000"/>
                              </a:prstClr>
                            </a:innerShdw>
                          </a:effectLst>
                          <a:latin typeface="Calibri"/>
                          <a:ea typeface="Times New Roman"/>
                          <a:cs typeface="Times New Roman"/>
                        </a:rPr>
                        <a:t>.</a:t>
                      </a:r>
                      <a:endParaRPr lang="en-US" sz="1200">
                        <a:effectLst>
                          <a:innerShdw blurRad="63500" dist="50800" dir="10800000">
                            <a:prstClr val="black">
                              <a:alpha val="50000"/>
                            </a:prstClr>
                          </a:innerShdw>
                        </a:effectLst>
                        <a:latin typeface="Calibri"/>
                        <a:ea typeface="Times New Roman"/>
                        <a:cs typeface="Times New Roman"/>
                      </a:endParaRPr>
                    </a:p>
                  </a:txBody>
                  <a:tcPr marL="43962" marR="43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tc hMerge="1">
                  <a:txBody>
                    <a:bodyPr/>
                    <a:lstStyle/>
                    <a:p>
                      <a:endParaRPr lang="en-US"/>
                    </a:p>
                  </a:txBody>
                  <a:tcPr/>
                </a:tc>
              </a:tr>
              <a:tr h="317500">
                <a:tc gridSpan="2">
                  <a:txBody>
                    <a:bodyPr/>
                    <a:lstStyle/>
                    <a:p>
                      <a:pPr marL="342900" marR="0" lvl="0" indent="-342900">
                        <a:lnSpc>
                          <a:spcPct val="115000"/>
                        </a:lnSpc>
                        <a:spcBef>
                          <a:spcPts val="0"/>
                        </a:spcBef>
                        <a:spcAft>
                          <a:spcPts val="0"/>
                        </a:spcAft>
                        <a:buSzPts val="1000"/>
                        <a:buFont typeface="Symbol"/>
                        <a:buNone/>
                        <a:tabLst>
                          <a:tab pos="457200" algn="l"/>
                        </a:tabLst>
                      </a:pPr>
                      <a:r>
                        <a:rPr lang="en-US" sz="1200" b="1" u="sng" dirty="0">
                          <a:effectLst>
                            <a:innerShdw blurRad="63500" dist="50800" dir="10800000">
                              <a:prstClr val="black">
                                <a:alpha val="50000"/>
                              </a:prstClr>
                            </a:innerShdw>
                          </a:effectLst>
                          <a:latin typeface="Calibri"/>
                          <a:ea typeface="Times New Roman"/>
                          <a:cs typeface="Helvetica"/>
                        </a:rPr>
                        <a:t>RI.4.8</a:t>
                      </a:r>
                      <a:r>
                        <a:rPr lang="en-US" sz="1200" dirty="0">
                          <a:effectLst>
                            <a:innerShdw blurRad="63500" dist="50800" dir="10800000">
                              <a:prstClr val="black">
                                <a:alpha val="50000"/>
                              </a:prstClr>
                            </a:innerShdw>
                          </a:effectLst>
                          <a:latin typeface="Calibri"/>
                          <a:ea typeface="Times New Roman"/>
                          <a:cs typeface="Helvetica"/>
                        </a:rPr>
                        <a:t> Explain how an </a:t>
                      </a:r>
                      <a:r>
                        <a:rPr lang="en-US" sz="1200" b="1" u="sng" dirty="0">
                          <a:solidFill>
                            <a:srgbClr val="C00000"/>
                          </a:solidFill>
                          <a:effectLst>
                            <a:innerShdw blurRad="63500" dist="50800" dir="10800000">
                              <a:prstClr val="black">
                                <a:alpha val="50000"/>
                              </a:prstClr>
                            </a:innerShdw>
                          </a:effectLst>
                          <a:latin typeface="Calibri"/>
                          <a:ea typeface="Times New Roman"/>
                          <a:cs typeface="Helvetica"/>
                        </a:rPr>
                        <a:t>author</a:t>
                      </a:r>
                      <a:r>
                        <a:rPr lang="en-US" sz="1200" dirty="0">
                          <a:effectLst>
                            <a:innerShdw blurRad="63500" dist="50800" dir="10800000">
                              <a:prstClr val="black">
                                <a:alpha val="50000"/>
                              </a:prstClr>
                            </a:innerShdw>
                          </a:effectLst>
                          <a:latin typeface="Calibri"/>
                          <a:ea typeface="Times New Roman"/>
                          <a:cs typeface="Helvetica"/>
                        </a:rPr>
                        <a:t> uses </a:t>
                      </a:r>
                      <a:r>
                        <a:rPr lang="en-US" sz="1200" b="1" u="sng" dirty="0">
                          <a:solidFill>
                            <a:srgbClr val="C00000"/>
                          </a:solidFill>
                          <a:effectLst>
                            <a:innerShdw blurRad="63500" dist="50800" dir="10800000">
                              <a:prstClr val="black">
                                <a:alpha val="50000"/>
                              </a:prstClr>
                            </a:innerShdw>
                          </a:effectLst>
                          <a:latin typeface="Calibri"/>
                          <a:ea typeface="Times New Roman"/>
                          <a:cs typeface="Helvetica"/>
                        </a:rPr>
                        <a:t>reasons</a:t>
                      </a:r>
                      <a:r>
                        <a:rPr lang="en-US" sz="1200" dirty="0">
                          <a:effectLst>
                            <a:innerShdw blurRad="63500" dist="50800" dir="10800000">
                              <a:prstClr val="black">
                                <a:alpha val="50000"/>
                              </a:prstClr>
                            </a:innerShdw>
                          </a:effectLst>
                          <a:latin typeface="Calibri"/>
                          <a:ea typeface="Times New Roman"/>
                          <a:cs typeface="Helvetica"/>
                        </a:rPr>
                        <a:t> and </a:t>
                      </a:r>
                      <a:r>
                        <a:rPr lang="en-US" sz="1200" b="1" u="sng" dirty="0">
                          <a:solidFill>
                            <a:srgbClr val="C00000"/>
                          </a:solidFill>
                          <a:effectLst>
                            <a:innerShdw blurRad="63500" dist="50800" dir="10800000">
                              <a:prstClr val="black">
                                <a:alpha val="50000"/>
                              </a:prstClr>
                            </a:innerShdw>
                          </a:effectLst>
                          <a:latin typeface="Calibri"/>
                          <a:ea typeface="Times New Roman"/>
                          <a:cs typeface="Helvetica"/>
                        </a:rPr>
                        <a:t>evidence</a:t>
                      </a:r>
                      <a:r>
                        <a:rPr lang="en-US" sz="1200" dirty="0">
                          <a:effectLst>
                            <a:innerShdw blurRad="63500" dist="50800" dir="10800000">
                              <a:prstClr val="black">
                                <a:alpha val="50000"/>
                              </a:prstClr>
                            </a:innerShdw>
                          </a:effectLst>
                          <a:latin typeface="Calibri"/>
                          <a:ea typeface="Times New Roman"/>
                          <a:cs typeface="Helvetica"/>
                        </a:rPr>
                        <a:t> to </a:t>
                      </a:r>
                      <a:r>
                        <a:rPr lang="en-US" sz="1200" dirty="0" smtClean="0">
                          <a:effectLst>
                            <a:innerShdw blurRad="63500" dist="50800" dir="10800000">
                              <a:prstClr val="black">
                                <a:alpha val="50000"/>
                              </a:prstClr>
                            </a:innerShdw>
                          </a:effectLst>
                          <a:latin typeface="Calibri"/>
                          <a:ea typeface="Times New Roman"/>
                          <a:cs typeface="Helvetica"/>
                        </a:rPr>
                        <a:t>support</a:t>
                      </a:r>
                      <a:r>
                        <a:rPr lang="en-US" sz="1200" baseline="0" dirty="0" smtClean="0">
                          <a:effectLst>
                            <a:innerShdw blurRad="63500" dist="50800" dir="10800000">
                              <a:prstClr val="black">
                                <a:alpha val="50000"/>
                              </a:prstClr>
                            </a:innerShdw>
                          </a:effectLst>
                          <a:latin typeface="Calibri"/>
                          <a:ea typeface="Times New Roman"/>
                          <a:cs typeface="Helvetica"/>
                        </a:rPr>
                        <a:t> </a:t>
                      </a:r>
                      <a:r>
                        <a:rPr lang="en-US" sz="1200" dirty="0" smtClean="0">
                          <a:effectLst>
                            <a:innerShdw blurRad="63500" dist="50800" dir="10800000">
                              <a:prstClr val="black">
                                <a:alpha val="50000"/>
                              </a:prstClr>
                            </a:innerShdw>
                          </a:effectLst>
                          <a:latin typeface="Calibri"/>
                          <a:ea typeface="Times New Roman"/>
                          <a:cs typeface="Helvetica"/>
                        </a:rPr>
                        <a:t>particular </a:t>
                      </a:r>
                      <a:r>
                        <a:rPr lang="en-US" sz="1200" dirty="0">
                          <a:effectLst>
                            <a:innerShdw blurRad="63500" dist="50800" dir="10800000">
                              <a:prstClr val="black">
                                <a:alpha val="50000"/>
                              </a:prstClr>
                            </a:innerShdw>
                          </a:effectLst>
                          <a:latin typeface="Calibri"/>
                          <a:ea typeface="Times New Roman"/>
                          <a:cs typeface="Helvetica"/>
                        </a:rPr>
                        <a:t>points in a text </a:t>
                      </a:r>
                      <a:r>
                        <a:rPr lang="en-US" sz="1200" dirty="0" smtClean="0">
                          <a:effectLst>
                            <a:innerShdw blurRad="63500" dist="50800" dir="10800000">
                              <a:prstClr val="black">
                                <a:alpha val="50000"/>
                              </a:prstClr>
                            </a:innerShdw>
                          </a:effectLst>
                          <a:latin typeface="Calibri"/>
                          <a:ea typeface="Times New Roman"/>
                          <a:cs typeface="Helvetica"/>
                        </a:rPr>
                        <a:t>(supports</a:t>
                      </a:r>
                    </a:p>
                    <a:p>
                      <a:pPr marL="342900" marR="0" lvl="0" indent="-342900">
                        <a:lnSpc>
                          <a:spcPct val="115000"/>
                        </a:lnSpc>
                        <a:spcBef>
                          <a:spcPts val="0"/>
                        </a:spcBef>
                        <a:spcAft>
                          <a:spcPts val="0"/>
                        </a:spcAft>
                        <a:buSzPts val="1000"/>
                        <a:buFont typeface="Symbol"/>
                        <a:buNone/>
                        <a:tabLst>
                          <a:tab pos="457200" algn="l"/>
                        </a:tabLst>
                      </a:pPr>
                      <a:r>
                        <a:rPr lang="en-US" sz="1200" dirty="0" smtClean="0">
                          <a:effectLst>
                            <a:innerShdw blurRad="63500" dist="50800" dir="10800000">
                              <a:prstClr val="black">
                                <a:alpha val="50000"/>
                              </a:prstClr>
                            </a:innerShdw>
                          </a:effectLst>
                          <a:latin typeface="Calibri"/>
                          <a:ea typeface="Times New Roman"/>
                          <a:cs typeface="Helvetica"/>
                        </a:rPr>
                        <a:t>ELP </a:t>
                      </a:r>
                      <a:r>
                        <a:rPr lang="en-US" sz="1200" dirty="0">
                          <a:effectLst>
                            <a:innerShdw blurRad="63500" dist="50800" dir="10800000">
                              <a:prstClr val="black">
                                <a:alpha val="50000"/>
                              </a:prstClr>
                            </a:innerShdw>
                          </a:effectLst>
                          <a:latin typeface="Calibri"/>
                          <a:ea typeface="Times New Roman"/>
                          <a:cs typeface="Helvetica"/>
                        </a:rPr>
                        <a:t>Target – Explain</a:t>
                      </a:r>
                      <a:r>
                        <a:rPr lang="en-US" sz="1200" dirty="0" smtClean="0">
                          <a:effectLst>
                            <a:innerShdw blurRad="63500" dist="50800" dir="10800000">
                              <a:prstClr val="black">
                                <a:alpha val="50000"/>
                              </a:prstClr>
                            </a:innerShdw>
                          </a:effectLst>
                          <a:latin typeface="Calibri"/>
                          <a:ea typeface="Times New Roman"/>
                          <a:cs typeface="Helvetica"/>
                        </a:rPr>
                        <a:t>).</a:t>
                      </a:r>
                      <a:r>
                        <a:rPr lang="en-US" sz="1200" i="1" dirty="0" smtClean="0">
                          <a:effectLst>
                            <a:innerShdw blurRad="63500" dist="50800" dir="10800000">
                              <a:prstClr val="black">
                                <a:alpha val="50000"/>
                              </a:prstClr>
                            </a:innerShdw>
                          </a:effectLst>
                          <a:latin typeface="Calibri"/>
                          <a:ea typeface="Times New Roman"/>
                          <a:cs typeface="Helvetica"/>
                        </a:rPr>
                        <a:t>Ask</a:t>
                      </a:r>
                      <a:r>
                        <a:rPr lang="en-US" sz="1200" i="1" dirty="0">
                          <a:effectLst>
                            <a:innerShdw blurRad="63500" dist="50800" dir="10800000">
                              <a:prstClr val="black">
                                <a:alpha val="50000"/>
                              </a:prstClr>
                            </a:innerShdw>
                          </a:effectLst>
                          <a:latin typeface="Calibri"/>
                          <a:ea typeface="Times New Roman"/>
                          <a:cs typeface="Helvetica"/>
                        </a:rPr>
                        <a:t>:  How does the author support the </a:t>
                      </a:r>
                      <a:r>
                        <a:rPr lang="en-US" sz="1200" i="1" dirty="0" smtClean="0">
                          <a:effectLst>
                            <a:innerShdw blurRad="63500" dist="50800" dir="10800000">
                              <a:prstClr val="black">
                                <a:alpha val="50000"/>
                              </a:prstClr>
                            </a:innerShdw>
                          </a:effectLst>
                          <a:latin typeface="Calibri"/>
                          <a:ea typeface="Times New Roman"/>
                          <a:cs typeface="Helvetica"/>
                        </a:rPr>
                        <a:t>point</a:t>
                      </a:r>
                      <a:r>
                        <a:rPr lang="en-US" sz="1200" i="1" baseline="0" dirty="0" smtClean="0">
                          <a:effectLst>
                            <a:innerShdw blurRad="63500" dist="50800" dir="10800000">
                              <a:prstClr val="black">
                                <a:alpha val="50000"/>
                              </a:prstClr>
                            </a:innerShdw>
                          </a:effectLst>
                          <a:latin typeface="Calibri"/>
                          <a:ea typeface="Times New Roman"/>
                          <a:cs typeface="Helvetica"/>
                        </a:rPr>
                        <a:t> </a:t>
                      </a:r>
                      <a:r>
                        <a:rPr lang="en-US" sz="1200" i="1" dirty="0" smtClean="0">
                          <a:effectLst>
                            <a:innerShdw blurRad="63500" dist="50800" dir="10800000">
                              <a:prstClr val="black">
                                <a:alpha val="50000"/>
                              </a:prstClr>
                            </a:innerShdw>
                          </a:effectLst>
                          <a:latin typeface="Calibri"/>
                          <a:ea typeface="Times New Roman"/>
                          <a:cs typeface="Helvetica"/>
                        </a:rPr>
                        <a:t>about </a:t>
                      </a:r>
                      <a:r>
                        <a:rPr lang="en-US" sz="1200" i="1" dirty="0">
                          <a:effectLst>
                            <a:innerShdw blurRad="63500" dist="50800" dir="10800000">
                              <a:prstClr val="black">
                                <a:alpha val="50000"/>
                              </a:prstClr>
                            </a:innerShdw>
                          </a:effectLst>
                          <a:latin typeface="Calibri"/>
                          <a:ea typeface="Times New Roman"/>
                          <a:cs typeface="Helvetica"/>
                        </a:rPr>
                        <a:t>___ with reasons and </a:t>
                      </a:r>
                      <a:r>
                        <a:rPr lang="en-US" sz="1200" i="1" dirty="0" smtClean="0">
                          <a:effectLst>
                            <a:innerShdw blurRad="63500" dist="50800" dir="10800000">
                              <a:prstClr val="black">
                                <a:alpha val="50000"/>
                              </a:prstClr>
                            </a:innerShdw>
                          </a:effectLst>
                          <a:latin typeface="Calibri"/>
                          <a:ea typeface="Times New Roman"/>
                          <a:cs typeface="Helvetica"/>
                        </a:rPr>
                        <a:t>evidence</a:t>
                      </a:r>
                    </a:p>
                    <a:p>
                      <a:pPr marL="342900" marR="0" lvl="0" indent="-342900">
                        <a:lnSpc>
                          <a:spcPct val="115000"/>
                        </a:lnSpc>
                        <a:spcBef>
                          <a:spcPts val="0"/>
                        </a:spcBef>
                        <a:spcAft>
                          <a:spcPts val="0"/>
                        </a:spcAft>
                        <a:buSzPts val="1000"/>
                        <a:buFont typeface="Symbol"/>
                        <a:buNone/>
                        <a:tabLst>
                          <a:tab pos="457200" algn="l"/>
                        </a:tabLst>
                      </a:pPr>
                      <a:r>
                        <a:rPr lang="en-US" sz="1200" dirty="0" smtClean="0">
                          <a:effectLst>
                            <a:innerShdw blurRad="63500" dist="50800" dir="10800000">
                              <a:prstClr val="black">
                                <a:alpha val="50000"/>
                              </a:prstClr>
                            </a:innerShdw>
                          </a:effectLst>
                          <a:latin typeface="Calibri"/>
                          <a:ea typeface="Times New Roman"/>
                          <a:cs typeface="Helvetica"/>
                        </a:rPr>
                        <a:t>(supports </a:t>
                      </a:r>
                      <a:r>
                        <a:rPr lang="en-US" sz="1200" dirty="0">
                          <a:effectLst>
                            <a:innerShdw blurRad="63500" dist="50800" dir="10800000">
                              <a:prstClr val="black">
                                <a:alpha val="50000"/>
                              </a:prstClr>
                            </a:innerShdw>
                          </a:effectLst>
                          <a:latin typeface="Calibri"/>
                          <a:ea typeface="Times New Roman"/>
                          <a:cs typeface="Helvetica"/>
                        </a:rPr>
                        <a:t>ELP Target – Interpret).</a:t>
                      </a:r>
                      <a:endParaRPr lang="en-US" sz="1200" dirty="0">
                        <a:effectLst>
                          <a:innerShdw blurRad="63500" dist="50800" dir="10800000">
                            <a:prstClr val="black">
                              <a:alpha val="50000"/>
                            </a:prstClr>
                          </a:innerShdw>
                        </a:effectLst>
                        <a:latin typeface="Calibri"/>
                        <a:ea typeface="Times New Roman"/>
                        <a:cs typeface="Times New Roman"/>
                      </a:endParaRPr>
                    </a:p>
                  </a:txBody>
                  <a:tcPr marL="43962" marR="439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
        <p:nvSpPr>
          <p:cNvPr id="2" name="Rectangle 1"/>
          <p:cNvSpPr/>
          <p:nvPr/>
        </p:nvSpPr>
        <p:spPr>
          <a:xfrm>
            <a:off x="799011" y="1563469"/>
            <a:ext cx="6553200" cy="646331"/>
          </a:xfrm>
          <a:prstGeom prst="rect">
            <a:avLst/>
          </a:prstGeom>
          <a:solidFill>
            <a:schemeClr val="bg1">
              <a:lumMod val="95000"/>
            </a:schemeClr>
          </a:solidFill>
          <a:ln>
            <a:solidFill>
              <a:srgbClr val="002060"/>
            </a:solidFill>
          </a:ln>
          <a:effectLst>
            <a:innerShdw blurRad="114300">
              <a:prstClr val="black"/>
            </a:innerShdw>
          </a:effectLst>
        </p:spPr>
        <p:txBody>
          <a:bodyPr wrap="square">
            <a:spAutoFit/>
          </a:bodyPr>
          <a:lstStyle/>
          <a:p>
            <a:pPr algn="ctr"/>
            <a:r>
              <a:rPr lang="en-US" b="1" dirty="0">
                <a:solidFill>
                  <a:schemeClr val="bg1">
                    <a:lumMod val="50000"/>
                  </a:schemeClr>
                </a:solidFill>
              </a:rPr>
              <a:t>Unit of Study #5 - Informational </a:t>
            </a:r>
            <a:r>
              <a:rPr lang="en-US" b="1" dirty="0" smtClean="0">
                <a:solidFill>
                  <a:schemeClr val="bg1">
                    <a:lumMod val="50000"/>
                  </a:schemeClr>
                </a:solidFill>
              </a:rPr>
              <a:t>Text</a:t>
            </a:r>
          </a:p>
          <a:p>
            <a:pPr algn="ctr"/>
            <a:r>
              <a:rPr lang="en-US" b="1" dirty="0" smtClean="0">
                <a:solidFill>
                  <a:schemeClr val="bg1">
                    <a:lumMod val="50000"/>
                  </a:schemeClr>
                </a:solidFill>
              </a:rPr>
              <a:t>Quarter 3 </a:t>
            </a:r>
            <a:endParaRPr lang="en-US" dirty="0">
              <a:solidFill>
                <a:schemeClr val="bg1">
                  <a:lumMod val="50000"/>
                </a:schemeClr>
              </a:solidFill>
            </a:endParaRPr>
          </a:p>
        </p:txBody>
      </p:sp>
      <p:grpSp>
        <p:nvGrpSpPr>
          <p:cNvPr id="23" name="Group 22"/>
          <p:cNvGrpSpPr/>
          <p:nvPr/>
        </p:nvGrpSpPr>
        <p:grpSpPr>
          <a:xfrm>
            <a:off x="4665336" y="3276600"/>
            <a:ext cx="4402464" cy="3404163"/>
            <a:chOff x="693234" y="847948"/>
            <a:chExt cx="5964250" cy="4714652"/>
          </a:xfrm>
        </p:grpSpPr>
        <p:sp>
          <p:nvSpPr>
            <p:cNvPr id="24" name="Rectangle 23"/>
            <p:cNvSpPr/>
            <p:nvPr/>
          </p:nvSpPr>
          <p:spPr>
            <a:xfrm>
              <a:off x="4495800" y="847948"/>
              <a:ext cx="2161684" cy="762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1600" b="1" dirty="0" smtClean="0">
                  <a:solidFill>
                    <a:srgbClr val="002060"/>
                  </a:solidFill>
                </a:rPr>
                <a:t>DOK LEVEL 3</a:t>
              </a:r>
            </a:p>
            <a:p>
              <a:pPr algn="ctr" fontAlgn="b"/>
              <a:r>
                <a:rPr lang="en-US" sz="1000" b="1" dirty="0" smtClean="0">
                  <a:solidFill>
                    <a:srgbClr val="002060"/>
                  </a:solidFill>
                </a:rPr>
                <a:t>Reasoning and Thinking</a:t>
              </a:r>
              <a:endParaRPr lang="en-US" sz="1000" b="1" dirty="0">
                <a:solidFill>
                  <a:srgbClr val="002060"/>
                </a:solidFill>
              </a:endParaRPr>
            </a:p>
          </p:txBody>
        </p:sp>
        <p:sp>
          <p:nvSpPr>
            <p:cNvPr id="25" name="Rectangle 24"/>
            <p:cNvSpPr/>
            <p:nvPr/>
          </p:nvSpPr>
          <p:spPr>
            <a:xfrm>
              <a:off x="693234" y="3886200"/>
              <a:ext cx="1059366" cy="838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600" b="1" dirty="0" smtClean="0">
                  <a:solidFill>
                    <a:srgbClr val="002060"/>
                  </a:solidFill>
                </a:rPr>
                <a:t>Analyze </a:t>
              </a:r>
              <a:endParaRPr lang="en-US" sz="600" b="1" dirty="0">
                <a:solidFill>
                  <a:srgbClr val="002060"/>
                </a:solidFill>
              </a:endParaRPr>
            </a:p>
          </p:txBody>
        </p:sp>
        <p:sp>
          <p:nvSpPr>
            <p:cNvPr id="26" name="Rectangle 25"/>
            <p:cNvSpPr/>
            <p:nvPr/>
          </p:nvSpPr>
          <p:spPr>
            <a:xfrm>
              <a:off x="4495800" y="3886200"/>
              <a:ext cx="2161684" cy="8382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600" b="1" dirty="0" smtClean="0">
                  <a:solidFill>
                    <a:srgbClr val="002060"/>
                  </a:solidFill>
                </a:rPr>
                <a:t>-Analyze or interpret author’s craft (e.g., literary devices, viewpoint, or potential bias) to critique a text.</a:t>
              </a:r>
              <a:endParaRPr lang="en-US" sz="600" b="1" dirty="0" smtClean="0">
                <a:solidFill>
                  <a:srgbClr val="002060"/>
                </a:solidFill>
                <a:ea typeface="Times New Roman"/>
                <a:cs typeface="Times New Roman"/>
              </a:endParaRPr>
            </a:p>
            <a:p>
              <a:pPr fontAlgn="b"/>
              <a:r>
                <a:rPr lang="en-US" sz="600" b="1" dirty="0" smtClean="0">
                  <a:solidFill>
                    <a:srgbClr val="002060"/>
                  </a:solidFill>
                </a:rPr>
                <a:t> </a:t>
              </a:r>
              <a:endParaRPr lang="en-US" sz="600" b="1" dirty="0">
                <a:solidFill>
                  <a:srgbClr val="002060"/>
                </a:solidFill>
              </a:endParaRPr>
            </a:p>
          </p:txBody>
        </p:sp>
        <p:sp>
          <p:nvSpPr>
            <p:cNvPr id="27" name="Rectangle 26"/>
            <p:cNvSpPr/>
            <p:nvPr/>
          </p:nvSpPr>
          <p:spPr>
            <a:xfrm>
              <a:off x="4495800" y="2209800"/>
              <a:ext cx="2161684" cy="838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endParaRPr lang="en-US" sz="600" b="1" dirty="0" smtClean="0">
                <a:solidFill>
                  <a:srgbClr val="002060"/>
                </a:solidFill>
              </a:endParaRPr>
            </a:p>
            <a:p>
              <a:pPr fontAlgn="b"/>
              <a:r>
                <a:rPr lang="en-US" sz="600" b="1" dirty="0" smtClean="0">
                  <a:solidFill>
                    <a:srgbClr val="002060"/>
                  </a:solidFill>
                </a:rPr>
                <a:t>Explain, generalize or connect ideas using supporting evidence (quote, text, evidence).</a:t>
              </a:r>
              <a:endParaRPr lang="en-US" sz="600" b="1" dirty="0" smtClean="0">
                <a:solidFill>
                  <a:srgbClr val="002060"/>
                </a:solidFill>
                <a:ea typeface="Times New Roman"/>
                <a:cs typeface="Times New Roman"/>
              </a:endParaRPr>
            </a:p>
            <a:p>
              <a:pPr fontAlgn="b"/>
              <a:r>
                <a:rPr lang="en-US" sz="600" b="1" dirty="0" smtClean="0">
                  <a:solidFill>
                    <a:srgbClr val="002060"/>
                  </a:solidFill>
                </a:rPr>
                <a:t> </a:t>
              </a:r>
              <a:endParaRPr lang="en-US" sz="600" b="1" dirty="0">
                <a:solidFill>
                  <a:srgbClr val="002060"/>
                </a:solidFill>
              </a:endParaRPr>
            </a:p>
          </p:txBody>
        </p:sp>
        <p:sp>
          <p:nvSpPr>
            <p:cNvPr id="28" name="Rectangle 27"/>
            <p:cNvSpPr/>
            <p:nvPr/>
          </p:nvSpPr>
          <p:spPr>
            <a:xfrm>
              <a:off x="2964341" y="3886200"/>
              <a:ext cx="1531459" cy="838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endParaRPr lang="en-US" sz="600" b="1" dirty="0" smtClean="0">
                <a:solidFill>
                  <a:srgbClr val="002060"/>
                </a:solidFill>
              </a:endParaRPr>
            </a:p>
            <a:p>
              <a:pPr>
                <a:lnSpc>
                  <a:spcPct val="115000"/>
                </a:lnSpc>
              </a:pPr>
              <a:r>
                <a:rPr lang="en-US" sz="600" b="1" dirty="0" smtClean="0">
                  <a:solidFill>
                    <a:srgbClr val="002060"/>
                  </a:solidFill>
                </a:rPr>
                <a:t>Compare literary elements, facts, terms and events.</a:t>
              </a:r>
            </a:p>
            <a:p>
              <a:pPr>
                <a:lnSpc>
                  <a:spcPct val="115000"/>
                </a:lnSpc>
              </a:pPr>
              <a:r>
                <a:rPr lang="en-US" sz="600" b="1" dirty="0" smtClean="0">
                  <a:solidFill>
                    <a:srgbClr val="002060"/>
                  </a:solidFill>
                </a:rPr>
                <a:t>-Analyze format, organization and text structures.</a:t>
              </a:r>
              <a:endParaRPr lang="en-US" sz="600" b="1" dirty="0" smtClean="0">
                <a:solidFill>
                  <a:srgbClr val="002060"/>
                </a:solidFill>
                <a:ea typeface="Times New Roman"/>
                <a:cs typeface="Times New Roman"/>
              </a:endParaRPr>
            </a:p>
            <a:p>
              <a:pPr algn="ctr" fontAlgn="b"/>
              <a:r>
                <a:rPr lang="en-US" sz="600" b="1" dirty="0" smtClean="0">
                  <a:solidFill>
                    <a:srgbClr val="002060"/>
                  </a:solidFill>
                </a:rPr>
                <a:t> </a:t>
              </a:r>
              <a:endParaRPr lang="en-US" sz="600" b="1" dirty="0">
                <a:solidFill>
                  <a:srgbClr val="002060"/>
                </a:solidFill>
              </a:endParaRPr>
            </a:p>
          </p:txBody>
        </p:sp>
        <p:sp>
          <p:nvSpPr>
            <p:cNvPr id="29" name="Rectangle 28"/>
            <p:cNvSpPr/>
            <p:nvPr/>
          </p:nvSpPr>
          <p:spPr>
            <a:xfrm>
              <a:off x="1752600" y="3886200"/>
              <a:ext cx="1211741" cy="838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endParaRPr lang="en-US" sz="600" b="1" dirty="0" smtClean="0">
                <a:solidFill>
                  <a:srgbClr val="002060"/>
                </a:solidFill>
              </a:endParaRPr>
            </a:p>
            <a:p>
              <a:pPr fontAlgn="b"/>
              <a:r>
                <a:rPr lang="en-US" sz="600" b="1" dirty="0" smtClean="0">
                  <a:solidFill>
                    <a:srgbClr val="002060"/>
                  </a:solidFill>
                </a:rPr>
                <a:t>- Identify the kind of information contained in a graphic, table, visual, etc.</a:t>
              </a:r>
              <a:endParaRPr lang="en-US" sz="600" b="1" dirty="0" smtClean="0">
                <a:solidFill>
                  <a:srgbClr val="002060"/>
                </a:solidFill>
                <a:ea typeface="Times New Roman"/>
                <a:cs typeface="Times New Roman"/>
              </a:endParaRPr>
            </a:p>
            <a:p>
              <a:pPr fontAlgn="b"/>
              <a:r>
                <a:rPr lang="en-US" sz="600" b="1" dirty="0" smtClean="0">
                  <a:solidFill>
                    <a:srgbClr val="002060"/>
                  </a:solidFill>
                </a:rPr>
                <a:t> </a:t>
              </a:r>
              <a:endParaRPr lang="en-US" sz="600" b="1" dirty="0">
                <a:solidFill>
                  <a:srgbClr val="002060"/>
                </a:solidFill>
              </a:endParaRPr>
            </a:p>
          </p:txBody>
        </p:sp>
        <p:sp>
          <p:nvSpPr>
            <p:cNvPr id="30" name="Rectangle 29"/>
            <p:cNvSpPr/>
            <p:nvPr/>
          </p:nvSpPr>
          <p:spPr>
            <a:xfrm>
              <a:off x="4495800" y="4724399"/>
              <a:ext cx="2161684" cy="83581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600" b="1" dirty="0" smtClean="0">
                  <a:solidFill>
                    <a:srgbClr val="002060"/>
                  </a:solidFill>
                </a:rPr>
                <a:t>-Cite evidence and develop a logical argument for conjectures based on one text or problem.</a:t>
              </a:r>
              <a:endParaRPr lang="en-US" sz="600" b="1" dirty="0">
                <a:solidFill>
                  <a:srgbClr val="002060"/>
                </a:solidFill>
                <a:ea typeface="Times New Roman"/>
                <a:cs typeface="Times New Roman"/>
              </a:endParaRPr>
            </a:p>
          </p:txBody>
        </p:sp>
        <p:sp>
          <p:nvSpPr>
            <p:cNvPr id="31" name="Rectangle 30"/>
            <p:cNvSpPr/>
            <p:nvPr/>
          </p:nvSpPr>
          <p:spPr>
            <a:xfrm>
              <a:off x="693234" y="4724400"/>
              <a:ext cx="1059366" cy="838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600" b="1" dirty="0" smtClean="0">
                  <a:solidFill>
                    <a:srgbClr val="002060"/>
                  </a:solidFill>
                </a:rPr>
                <a:t>Evaluate</a:t>
              </a:r>
              <a:endParaRPr lang="en-US" sz="600" b="1" dirty="0">
                <a:solidFill>
                  <a:srgbClr val="002060"/>
                </a:solidFill>
              </a:endParaRPr>
            </a:p>
          </p:txBody>
        </p:sp>
        <p:sp>
          <p:nvSpPr>
            <p:cNvPr id="32" name="Rectangle 31"/>
            <p:cNvSpPr/>
            <p:nvPr/>
          </p:nvSpPr>
          <p:spPr>
            <a:xfrm>
              <a:off x="4495801" y="1609943"/>
              <a:ext cx="2161683" cy="759848"/>
            </a:xfrm>
            <a:prstGeom prst="rect">
              <a:avLst/>
            </a:prstGeom>
            <a:solidFill>
              <a:schemeClr val="bg1">
                <a:lumMod val="75000"/>
              </a:schemeClr>
            </a:solidFill>
            <a:ln w="28575">
              <a:solidFill>
                <a:srgbClr val="002060"/>
              </a:solidFill>
            </a:ln>
          </p:spPr>
          <p:txBody>
            <a:bodyPr wrap="square">
              <a:spAutoFit/>
            </a:bodyPr>
            <a:lstStyle/>
            <a:p>
              <a:endParaRPr lang="en-US" sz="600" b="1" dirty="0" smtClean="0">
                <a:solidFill>
                  <a:schemeClr val="bg1">
                    <a:lumMod val="50000"/>
                  </a:schemeClr>
                </a:solidFill>
              </a:endParaRPr>
            </a:p>
          </p:txBody>
        </p:sp>
        <p:sp>
          <p:nvSpPr>
            <p:cNvPr id="33" name="Rectangle 32"/>
            <p:cNvSpPr/>
            <p:nvPr/>
          </p:nvSpPr>
          <p:spPr>
            <a:xfrm>
              <a:off x="4495800" y="3048000"/>
              <a:ext cx="2161684" cy="838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600" b="1" dirty="0" smtClean="0">
                  <a:solidFill>
                    <a:srgbClr val="002060"/>
                  </a:solidFill>
                </a:rPr>
                <a:t>-Use concepts to solve non-routine problems.</a:t>
              </a:r>
              <a:endParaRPr lang="en-US" sz="600" b="1" dirty="0" smtClean="0">
                <a:solidFill>
                  <a:srgbClr val="002060"/>
                </a:solidFill>
                <a:ea typeface="Times New Roman"/>
                <a:cs typeface="Times New Roman"/>
              </a:endParaRPr>
            </a:p>
            <a:p>
              <a:pPr fontAlgn="b"/>
              <a:r>
                <a:rPr lang="en-US" sz="600" b="1" dirty="0" smtClean="0">
                  <a:solidFill>
                    <a:srgbClr val="002060"/>
                  </a:solidFill>
                </a:rPr>
                <a:t> </a:t>
              </a:r>
              <a:endParaRPr lang="en-US" sz="600" b="1" dirty="0">
                <a:solidFill>
                  <a:srgbClr val="002060"/>
                </a:solidFill>
              </a:endParaRPr>
            </a:p>
          </p:txBody>
        </p:sp>
        <p:sp>
          <p:nvSpPr>
            <p:cNvPr id="34" name="Rectangle 33"/>
            <p:cNvSpPr/>
            <p:nvPr/>
          </p:nvSpPr>
          <p:spPr>
            <a:xfrm>
              <a:off x="1752600" y="4724396"/>
              <a:ext cx="1211741" cy="823169"/>
            </a:xfrm>
            <a:prstGeom prst="rect">
              <a:avLst/>
            </a:prstGeom>
            <a:solidFill>
              <a:schemeClr val="bg1">
                <a:lumMod val="75000"/>
              </a:schemeClr>
            </a:solidFill>
            <a:ln w="19050">
              <a:solidFill>
                <a:srgbClr val="002060"/>
              </a:solidFill>
            </a:ln>
          </p:spPr>
          <p:txBody>
            <a:bodyPr wrap="square">
              <a:spAutoFit/>
            </a:bodyPr>
            <a:lstStyle/>
            <a:p>
              <a:endParaRPr lang="en-US" sz="600" b="1" dirty="0" smtClean="0">
                <a:solidFill>
                  <a:schemeClr val="bg1">
                    <a:lumMod val="50000"/>
                  </a:schemeClr>
                </a:solidFill>
              </a:endParaRPr>
            </a:p>
          </p:txBody>
        </p:sp>
        <p:sp>
          <p:nvSpPr>
            <p:cNvPr id="35" name="Rectangle 34"/>
            <p:cNvSpPr/>
            <p:nvPr/>
          </p:nvSpPr>
          <p:spPr>
            <a:xfrm>
              <a:off x="2964341" y="4724396"/>
              <a:ext cx="1531459" cy="823169"/>
            </a:xfrm>
            <a:prstGeom prst="rect">
              <a:avLst/>
            </a:prstGeom>
            <a:solidFill>
              <a:schemeClr val="bg1">
                <a:lumMod val="75000"/>
              </a:schemeClr>
            </a:solidFill>
            <a:ln w="19050">
              <a:solidFill>
                <a:srgbClr val="002060"/>
              </a:solidFill>
            </a:ln>
          </p:spPr>
          <p:txBody>
            <a:bodyPr wrap="square">
              <a:spAutoFit/>
            </a:bodyPr>
            <a:lstStyle/>
            <a:p>
              <a:endParaRPr lang="en-US" sz="600" b="1" dirty="0" smtClean="0">
                <a:solidFill>
                  <a:schemeClr val="bg1">
                    <a:lumMod val="50000"/>
                  </a:schemeClr>
                </a:solidFill>
              </a:endParaRPr>
            </a:p>
          </p:txBody>
        </p:sp>
      </p:grpSp>
      <p:grpSp>
        <p:nvGrpSpPr>
          <p:cNvPr id="44" name="Group 43"/>
          <p:cNvGrpSpPr/>
          <p:nvPr/>
        </p:nvGrpSpPr>
        <p:grpSpPr>
          <a:xfrm>
            <a:off x="2570186" y="5462452"/>
            <a:ext cx="2459014" cy="1219200"/>
            <a:chOff x="2570186" y="5462452"/>
            <a:chExt cx="2459014" cy="1219200"/>
          </a:xfrm>
        </p:grpSpPr>
        <p:sp>
          <p:nvSpPr>
            <p:cNvPr id="36" name="Text Box 2"/>
            <p:cNvSpPr txBox="1">
              <a:spLocks noChangeArrowheads="1"/>
            </p:cNvSpPr>
            <p:nvPr/>
          </p:nvSpPr>
          <p:spPr bwMode="auto">
            <a:xfrm>
              <a:off x="2570186" y="5462452"/>
              <a:ext cx="2001814" cy="1219200"/>
            </a:xfrm>
            <a:prstGeom prst="rect">
              <a:avLst/>
            </a:prstGeom>
            <a:solidFill>
              <a:schemeClr val="accent3">
                <a:lumMod val="20000"/>
                <a:lumOff val="80000"/>
              </a:schemeClr>
            </a:solidFill>
            <a:ln w="9525">
              <a:solidFill>
                <a:srgbClr val="002060"/>
              </a:solidFill>
              <a:miter lim="800000"/>
              <a:headEnd/>
              <a:tailEnd/>
            </a:ln>
            <a:scene3d>
              <a:camera prst="orthographicFront"/>
              <a:lightRig rig="threePt" dir="t"/>
            </a:scene3d>
            <a:sp3d>
              <a:bevelT/>
            </a:sp3d>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600" b="1" dirty="0">
                  <a:effectLst/>
                  <a:latin typeface="Calibri"/>
                  <a:ea typeface="Calibri"/>
                  <a:cs typeface="Times New Roman"/>
                </a:rPr>
                <a:t>Standard </a:t>
              </a:r>
              <a:r>
                <a:rPr lang="en-US" sz="1600" b="1" dirty="0" smtClean="0">
                  <a:effectLst/>
                  <a:latin typeface="Calibri"/>
                  <a:ea typeface="Calibri"/>
                  <a:cs typeface="Times New Roman"/>
                </a:rPr>
                <a:t>RI.4.8 </a:t>
              </a:r>
              <a:r>
                <a:rPr lang="en-US" sz="1600" b="1" dirty="0" smtClean="0">
                  <a:latin typeface="Calibri"/>
                  <a:ea typeface="Calibri"/>
                  <a:cs typeface="Times New Roman"/>
                </a:rPr>
                <a:t>   </a:t>
              </a:r>
              <a:r>
                <a:rPr lang="en-US" sz="1600" b="1" dirty="0" smtClean="0">
                  <a:effectLst/>
                  <a:latin typeface="Calibri"/>
                  <a:ea typeface="Calibri"/>
                  <a:cs typeface="Times New Roman"/>
                </a:rPr>
                <a:t>        </a:t>
              </a:r>
              <a:r>
                <a:rPr lang="en-US" sz="2000" b="1" u="sng" dirty="0" smtClean="0">
                  <a:solidFill>
                    <a:srgbClr val="C00000"/>
                  </a:solidFill>
                  <a:effectLst/>
                  <a:latin typeface="Calibri"/>
                  <a:ea typeface="Calibri"/>
                  <a:cs typeface="Times New Roman"/>
                </a:rPr>
                <a:t>Follows              DOK Path 3</a:t>
              </a:r>
            </a:p>
          </p:txBody>
        </p:sp>
        <p:sp>
          <p:nvSpPr>
            <p:cNvPr id="37" name="Down Arrow 36"/>
            <p:cNvSpPr/>
            <p:nvPr/>
          </p:nvSpPr>
          <p:spPr>
            <a:xfrm rot="16200000">
              <a:off x="4508863" y="5654041"/>
              <a:ext cx="230778" cy="80989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152400" y="457200"/>
            <a:ext cx="2133600" cy="762000"/>
            <a:chOff x="6292723" y="3063677"/>
            <a:chExt cx="2044996" cy="990530"/>
          </a:xfrm>
        </p:grpSpPr>
        <p:pic>
          <p:nvPicPr>
            <p:cNvPr id="3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478" t="33926" r="64485" b="52276"/>
            <a:stretch/>
          </p:blipFill>
          <p:spPr bwMode="auto">
            <a:xfrm>
              <a:off x="6294559" y="3441876"/>
              <a:ext cx="2043160" cy="612331"/>
            </a:xfrm>
            <a:prstGeom prst="rect">
              <a:avLst/>
            </a:prstGeom>
            <a:noFill/>
            <a:ln w="9525">
              <a:solidFill>
                <a:schemeClr val="tx1"/>
              </a:solidFill>
              <a:miter lim="800000"/>
              <a:headEnd/>
              <a:tailEnd/>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pic>
          <p:nvPicPr>
            <p:cNvPr id="4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478" t="20129" r="64485" b="71349"/>
            <a:stretch/>
          </p:blipFill>
          <p:spPr bwMode="auto">
            <a:xfrm>
              <a:off x="6292723" y="3063677"/>
              <a:ext cx="2044996" cy="378199"/>
            </a:xfrm>
            <a:prstGeom prst="rect">
              <a:avLst/>
            </a:prstGeom>
            <a:noFill/>
            <a:ln w="9525">
              <a:solidFill>
                <a:schemeClr val="tx1"/>
              </a:solidFill>
              <a:miter lim="800000"/>
              <a:headEnd/>
              <a:tailEnd/>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grpSp>
      <p:sp>
        <p:nvSpPr>
          <p:cNvPr id="41" name="TextBox 40"/>
          <p:cNvSpPr txBox="1"/>
          <p:nvPr/>
        </p:nvSpPr>
        <p:spPr>
          <a:xfrm>
            <a:off x="0" y="0"/>
            <a:ext cx="4953000"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Example of DOK Path 3</a:t>
            </a:r>
            <a:endParaRPr lang="en-US" sz="2400" b="1" dirty="0">
              <a:effectLst>
                <a:outerShdw blurRad="38100" dist="38100" dir="2700000" algn="tl">
                  <a:srgbClr val="000000">
                    <a:alpha val="43137"/>
                  </a:srgbClr>
                </a:outerShdw>
              </a:effectLst>
            </a:endParaRPr>
          </a:p>
        </p:txBody>
      </p:sp>
      <p:sp>
        <p:nvSpPr>
          <p:cNvPr id="42" name="Left Brace 41"/>
          <p:cNvSpPr/>
          <p:nvPr/>
        </p:nvSpPr>
        <p:spPr>
          <a:xfrm>
            <a:off x="357052" y="1447800"/>
            <a:ext cx="537756" cy="3886200"/>
          </a:xfrm>
          <a:prstGeom prst="leftBrace">
            <a:avLst/>
          </a:prstGeom>
          <a:ln w="31750" cmpd="sng">
            <a:solidFill>
              <a:srgbClr val="00206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TextBox 42"/>
          <p:cNvSpPr txBox="1"/>
          <p:nvPr/>
        </p:nvSpPr>
        <p:spPr>
          <a:xfrm rot="16200000">
            <a:off x="-1606033" y="3160068"/>
            <a:ext cx="37338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Pacing Guide by Quarter</a:t>
            </a:r>
            <a:endParaRPr lang="en-US" sz="2400" b="1" dirty="0">
              <a:effectLst>
                <a:outerShdw blurRad="38100" dist="38100" dir="2700000" algn="tl">
                  <a:srgbClr val="000000">
                    <a:alpha val="43137"/>
                  </a:srgbClr>
                </a:outerShdw>
              </a:effectLst>
            </a:endParaRPr>
          </a:p>
        </p:txBody>
      </p:sp>
      <p:sp>
        <p:nvSpPr>
          <p:cNvPr id="45" name="Rectangle 44"/>
          <p:cNvSpPr/>
          <p:nvPr/>
        </p:nvSpPr>
        <p:spPr>
          <a:xfrm>
            <a:off x="7467600" y="5486400"/>
            <a:ext cx="1600200" cy="1219200"/>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200400" y="381000"/>
            <a:ext cx="3581400" cy="923330"/>
          </a:xfrm>
          <a:prstGeom prst="rect">
            <a:avLst/>
          </a:prstGeom>
          <a:solidFill>
            <a:schemeClr val="bg1">
              <a:lumMod val="95000"/>
            </a:schemeClr>
          </a:solidFill>
          <a:effectLst>
            <a:innerShdw blurRad="63500" dist="50800" dir="5400000">
              <a:prstClr val="black">
                <a:alpha val="50000"/>
              </a:prstClr>
            </a:innerShdw>
          </a:effectLst>
        </p:spPr>
        <p:txBody>
          <a:bodyPr wrap="square" rtlCol="0">
            <a:spAutoFit/>
          </a:bodyPr>
          <a:lstStyle/>
          <a:p>
            <a:r>
              <a:rPr lang="en-US" b="1" dirty="0" smtClean="0">
                <a:solidFill>
                  <a:srgbClr val="002060"/>
                </a:solidFill>
              </a:rPr>
              <a:t>Standard RI.4.8 has an assigned DOK of 3.  How might instruction look following the DOK 3 path?</a:t>
            </a:r>
          </a:p>
        </p:txBody>
      </p:sp>
      <p:sp>
        <p:nvSpPr>
          <p:cNvPr id="47" name="Slide Number Placeholder 46"/>
          <p:cNvSpPr>
            <a:spLocks noGrp="1"/>
          </p:cNvSpPr>
          <p:nvPr>
            <p:ph type="sldNum" sz="quarter" idx="12"/>
          </p:nvPr>
        </p:nvSpPr>
        <p:spPr/>
        <p:txBody>
          <a:bodyPr/>
          <a:lstStyle/>
          <a:p>
            <a:fld id="{E38A6DA1-C63E-49FA-ACA6-4C1FAF9DB464}" type="slidenum">
              <a:rPr lang="en-US" smtClean="0"/>
              <a:pPr/>
              <a:t>11</a:t>
            </a:fld>
            <a:endParaRPr lang="en-US"/>
          </a:p>
        </p:txBody>
      </p:sp>
      <p:sp>
        <p:nvSpPr>
          <p:cNvPr id="3" name="Footer Placeholder 2"/>
          <p:cNvSpPr>
            <a:spLocks noGrp="1"/>
          </p:cNvSpPr>
          <p:nvPr>
            <p:ph type="ftr" sz="quarter" idx="11"/>
          </p:nvPr>
        </p:nvSpPr>
        <p:spPr/>
        <p:txBody>
          <a:bodyPr/>
          <a:lstStyle/>
          <a:p>
            <a:r>
              <a:rPr lang="en-US" smtClean="0"/>
              <a:t>Susan Richmond</a:t>
            </a:r>
            <a:endParaRPr lang="en-US"/>
          </a:p>
        </p:txBody>
      </p:sp>
    </p:spTree>
    <p:extLst>
      <p:ext uri="{BB962C8B-B14F-4D97-AF65-F5344CB8AC3E}">
        <p14:creationId xmlns:p14="http://schemas.microsoft.com/office/powerpoint/2010/main" val="386629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heckerboard(across)">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58" presetClass="entr" presetSubtype="0" accel="10000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2.5"/>
                                          </p:val>
                                        </p:tav>
                                        <p:tav tm="100000">
                                          <p:val>
                                            <p:strVal val="#ppt_w"/>
                                          </p:val>
                                        </p:tav>
                                      </p:tavLst>
                                    </p:anim>
                                    <p:anim calcmode="lin" valueType="num">
                                      <p:cBhvr>
                                        <p:cTn id="13" dur="500" fill="hold"/>
                                        <p:tgtEl>
                                          <p:spTgt spid="2"/>
                                        </p:tgtEl>
                                        <p:attrNameLst>
                                          <p:attrName>ppt_h</p:attrName>
                                        </p:attrNameLst>
                                      </p:cBhvr>
                                      <p:tavLst>
                                        <p:tav tm="0">
                                          <p:val>
                                            <p:strVal val="#ppt_h*0.01"/>
                                          </p:val>
                                        </p:tav>
                                        <p:tav tm="100000">
                                          <p:val>
                                            <p:strVal val="#ppt_h"/>
                                          </p:val>
                                        </p:tav>
                                      </p:tavLst>
                                    </p:anim>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h+1"/>
                                          </p:val>
                                        </p:tav>
                                        <p:tav tm="100000">
                                          <p:val>
                                            <p:strVal val="#ppt_y"/>
                                          </p:val>
                                        </p:tav>
                                      </p:tavLst>
                                    </p:anim>
                                    <p:animEffect transition="in" filter="fade">
                                      <p:cBhvr>
                                        <p:cTn id="16" dur="500"/>
                                        <p:tgtEl>
                                          <p:spTgt spid="2"/>
                                        </p:tgtEl>
                                      </p:cBhvr>
                                    </p:animEffect>
                                  </p:childTnLst>
                                </p:cTn>
                              </p:par>
                              <p:par>
                                <p:cTn id="17" presetID="58" presetClass="entr" presetSubtype="0" accel="10000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strVal val="#ppt_w*2.5"/>
                                          </p:val>
                                        </p:tav>
                                        <p:tav tm="100000">
                                          <p:val>
                                            <p:strVal val="#ppt_w"/>
                                          </p:val>
                                        </p:tav>
                                      </p:tavLst>
                                    </p:anim>
                                    <p:anim calcmode="lin" valueType="num">
                                      <p:cBhvr>
                                        <p:cTn id="20" dur="500" fill="hold"/>
                                        <p:tgtEl>
                                          <p:spTgt spid="8"/>
                                        </p:tgtEl>
                                        <p:attrNameLst>
                                          <p:attrName>ppt_h</p:attrName>
                                        </p:attrNameLst>
                                      </p:cBhvr>
                                      <p:tavLst>
                                        <p:tav tm="0">
                                          <p:val>
                                            <p:strVal val="#ppt_h*0.01"/>
                                          </p:val>
                                        </p:tav>
                                        <p:tav tm="100000">
                                          <p:val>
                                            <p:strVal val="#ppt_h"/>
                                          </p:val>
                                        </p:tav>
                                      </p:tavLst>
                                    </p:anim>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500" fill="hold"/>
                                        <p:tgtEl>
                                          <p:spTgt spid="8"/>
                                        </p:tgtEl>
                                        <p:attrNameLst>
                                          <p:attrName>ppt_y</p:attrName>
                                        </p:attrNameLst>
                                      </p:cBhvr>
                                      <p:tavLst>
                                        <p:tav tm="0">
                                          <p:val>
                                            <p:strVal val="#ppt_h+1"/>
                                          </p:val>
                                        </p:tav>
                                        <p:tav tm="100000">
                                          <p:val>
                                            <p:strVal val="#ppt_y"/>
                                          </p:val>
                                        </p:tav>
                                      </p:tavLst>
                                    </p:anim>
                                    <p:animEffect transition="in" filter="fade">
                                      <p:cBhvr>
                                        <p:cTn id="23" dur="500"/>
                                        <p:tgtEl>
                                          <p:spTgt spid="8"/>
                                        </p:tgtEl>
                                      </p:cBhvr>
                                    </p:animEffect>
                                  </p:childTnLst>
                                </p:cTn>
                              </p:par>
                              <p:par>
                                <p:cTn id="24" presetID="58" presetClass="entr" presetSubtype="0" accel="10000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p:cTn id="26" dur="500" fill="hold"/>
                                        <p:tgtEl>
                                          <p:spTgt spid="42"/>
                                        </p:tgtEl>
                                        <p:attrNameLst>
                                          <p:attrName>ppt_w</p:attrName>
                                        </p:attrNameLst>
                                      </p:cBhvr>
                                      <p:tavLst>
                                        <p:tav tm="0">
                                          <p:val>
                                            <p:strVal val="#ppt_w*2.5"/>
                                          </p:val>
                                        </p:tav>
                                        <p:tav tm="100000">
                                          <p:val>
                                            <p:strVal val="#ppt_w"/>
                                          </p:val>
                                        </p:tav>
                                      </p:tavLst>
                                    </p:anim>
                                    <p:anim calcmode="lin" valueType="num">
                                      <p:cBhvr>
                                        <p:cTn id="27" dur="500" fill="hold"/>
                                        <p:tgtEl>
                                          <p:spTgt spid="42"/>
                                        </p:tgtEl>
                                        <p:attrNameLst>
                                          <p:attrName>ppt_h</p:attrName>
                                        </p:attrNameLst>
                                      </p:cBhvr>
                                      <p:tavLst>
                                        <p:tav tm="0">
                                          <p:val>
                                            <p:strVal val="#ppt_h*0.01"/>
                                          </p:val>
                                        </p:tav>
                                        <p:tav tm="100000">
                                          <p:val>
                                            <p:strVal val="#ppt_h"/>
                                          </p:val>
                                        </p:tav>
                                      </p:tavLst>
                                    </p:anim>
                                    <p:anim calcmode="lin" valueType="num">
                                      <p:cBhvr>
                                        <p:cTn id="28" dur="500" fill="hold"/>
                                        <p:tgtEl>
                                          <p:spTgt spid="42"/>
                                        </p:tgtEl>
                                        <p:attrNameLst>
                                          <p:attrName>ppt_x</p:attrName>
                                        </p:attrNameLst>
                                      </p:cBhvr>
                                      <p:tavLst>
                                        <p:tav tm="0">
                                          <p:val>
                                            <p:strVal val="#ppt_x"/>
                                          </p:val>
                                        </p:tav>
                                        <p:tav tm="100000">
                                          <p:val>
                                            <p:strVal val="#ppt_x"/>
                                          </p:val>
                                        </p:tav>
                                      </p:tavLst>
                                    </p:anim>
                                    <p:anim calcmode="lin" valueType="num">
                                      <p:cBhvr>
                                        <p:cTn id="29" dur="500" fill="hold"/>
                                        <p:tgtEl>
                                          <p:spTgt spid="42"/>
                                        </p:tgtEl>
                                        <p:attrNameLst>
                                          <p:attrName>ppt_y</p:attrName>
                                        </p:attrNameLst>
                                      </p:cBhvr>
                                      <p:tavLst>
                                        <p:tav tm="0">
                                          <p:val>
                                            <p:strVal val="#ppt_h+1"/>
                                          </p:val>
                                        </p:tav>
                                        <p:tav tm="100000">
                                          <p:val>
                                            <p:strVal val="#ppt_y"/>
                                          </p:val>
                                        </p:tav>
                                      </p:tavLst>
                                    </p:anim>
                                    <p:animEffect transition="in" filter="fade">
                                      <p:cBhvr>
                                        <p:cTn id="30" dur="500"/>
                                        <p:tgtEl>
                                          <p:spTgt spid="42"/>
                                        </p:tgtEl>
                                      </p:cBhvr>
                                    </p:animEffect>
                                  </p:childTnLst>
                                </p:cTn>
                              </p:par>
                              <p:par>
                                <p:cTn id="31" presetID="58" presetClass="entr" presetSubtype="0" accel="10000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ppt_w</p:attrName>
                                        </p:attrNameLst>
                                      </p:cBhvr>
                                      <p:tavLst>
                                        <p:tav tm="0">
                                          <p:val>
                                            <p:strVal val="#ppt_w*2.5"/>
                                          </p:val>
                                        </p:tav>
                                        <p:tav tm="100000">
                                          <p:val>
                                            <p:strVal val="#ppt_w"/>
                                          </p:val>
                                        </p:tav>
                                      </p:tavLst>
                                    </p:anim>
                                    <p:anim calcmode="lin" valueType="num">
                                      <p:cBhvr>
                                        <p:cTn id="34" dur="500" fill="hold"/>
                                        <p:tgtEl>
                                          <p:spTgt spid="43"/>
                                        </p:tgtEl>
                                        <p:attrNameLst>
                                          <p:attrName>ppt_h</p:attrName>
                                        </p:attrNameLst>
                                      </p:cBhvr>
                                      <p:tavLst>
                                        <p:tav tm="0">
                                          <p:val>
                                            <p:strVal val="#ppt_h*0.01"/>
                                          </p:val>
                                        </p:tav>
                                        <p:tav tm="100000">
                                          <p:val>
                                            <p:strVal val="#ppt_h"/>
                                          </p:val>
                                        </p:tav>
                                      </p:tavLst>
                                    </p:anim>
                                    <p:anim calcmode="lin" valueType="num">
                                      <p:cBhvr>
                                        <p:cTn id="35" dur="500" fill="hold"/>
                                        <p:tgtEl>
                                          <p:spTgt spid="43"/>
                                        </p:tgtEl>
                                        <p:attrNameLst>
                                          <p:attrName>ppt_x</p:attrName>
                                        </p:attrNameLst>
                                      </p:cBhvr>
                                      <p:tavLst>
                                        <p:tav tm="0">
                                          <p:val>
                                            <p:strVal val="#ppt_x"/>
                                          </p:val>
                                        </p:tav>
                                        <p:tav tm="100000">
                                          <p:val>
                                            <p:strVal val="#ppt_x"/>
                                          </p:val>
                                        </p:tav>
                                      </p:tavLst>
                                    </p:anim>
                                    <p:anim calcmode="lin" valueType="num">
                                      <p:cBhvr>
                                        <p:cTn id="36" dur="500" fill="hold"/>
                                        <p:tgtEl>
                                          <p:spTgt spid="43"/>
                                        </p:tgtEl>
                                        <p:attrNameLst>
                                          <p:attrName>ppt_y</p:attrName>
                                        </p:attrNameLst>
                                      </p:cBhvr>
                                      <p:tavLst>
                                        <p:tav tm="0">
                                          <p:val>
                                            <p:strVal val="#ppt_h+1"/>
                                          </p:val>
                                        </p:tav>
                                        <p:tav tm="100000">
                                          <p:val>
                                            <p:strVal val="#ppt_y"/>
                                          </p:val>
                                        </p:tav>
                                      </p:tavLst>
                                    </p:anim>
                                    <p:animEffect transition="in" filter="fade">
                                      <p:cBhvr>
                                        <p:cTn id="3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animBg="1"/>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0" y="1606280"/>
            <a:ext cx="8763000" cy="4672416"/>
            <a:chOff x="0" y="1606280"/>
            <a:chExt cx="8763000" cy="4672416"/>
          </a:xfrm>
        </p:grpSpPr>
        <p:grpSp>
          <p:nvGrpSpPr>
            <p:cNvPr id="24" name="Group 23"/>
            <p:cNvGrpSpPr/>
            <p:nvPr/>
          </p:nvGrpSpPr>
          <p:grpSpPr>
            <a:xfrm>
              <a:off x="1492956" y="1606280"/>
              <a:ext cx="7270044" cy="4642120"/>
              <a:chOff x="1492956" y="1606280"/>
              <a:chExt cx="7270044" cy="4642120"/>
            </a:xfrm>
          </p:grpSpPr>
          <p:sp>
            <p:nvSpPr>
              <p:cNvPr id="3" name="Rectangle 2"/>
              <p:cNvSpPr/>
              <p:nvPr/>
            </p:nvSpPr>
            <p:spPr>
              <a:xfrm>
                <a:off x="6128044" y="1606280"/>
                <a:ext cx="2634956" cy="75027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1600" b="1" dirty="0" smtClean="0">
                    <a:solidFill>
                      <a:srgbClr val="002060"/>
                    </a:solidFill>
                  </a:rPr>
                  <a:t>DOK LEVEL 3</a:t>
                </a:r>
              </a:p>
              <a:p>
                <a:pPr algn="ctr" fontAlgn="b"/>
                <a:r>
                  <a:rPr lang="en-US" sz="1600" b="1" dirty="0" smtClean="0">
                    <a:solidFill>
                      <a:srgbClr val="002060"/>
                    </a:solidFill>
                  </a:rPr>
                  <a:t>Reasoning and Thinking</a:t>
                </a:r>
                <a:endParaRPr lang="en-US" sz="1600" b="1" dirty="0">
                  <a:solidFill>
                    <a:srgbClr val="002060"/>
                  </a:solidFill>
                </a:endParaRPr>
              </a:p>
            </p:txBody>
          </p:sp>
          <p:sp>
            <p:nvSpPr>
              <p:cNvPr id="4" name="Rectangle 3"/>
              <p:cNvSpPr/>
              <p:nvPr/>
            </p:nvSpPr>
            <p:spPr>
              <a:xfrm>
                <a:off x="1492956" y="4597790"/>
                <a:ext cx="1291300" cy="82530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1600" b="1" dirty="0" smtClean="0">
                    <a:solidFill>
                      <a:srgbClr val="002060"/>
                    </a:solidFill>
                  </a:rPr>
                  <a:t>Analyze </a:t>
                </a:r>
                <a:endParaRPr lang="en-US" sz="1600" b="1" dirty="0">
                  <a:solidFill>
                    <a:srgbClr val="002060"/>
                  </a:solidFill>
                </a:endParaRPr>
              </a:p>
            </p:txBody>
          </p:sp>
          <p:sp>
            <p:nvSpPr>
              <p:cNvPr id="5" name="Rectangle 4"/>
              <p:cNvSpPr/>
              <p:nvPr/>
            </p:nvSpPr>
            <p:spPr>
              <a:xfrm>
                <a:off x="6128044" y="4597790"/>
                <a:ext cx="2634956" cy="8253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1100" b="1" dirty="0" smtClean="0">
                    <a:solidFill>
                      <a:srgbClr val="002060"/>
                    </a:solidFill>
                  </a:rPr>
                  <a:t>-Analyze or interpret author’s craft (e.g., literary devices, viewpoint, or potential bias) to critique a text.</a:t>
                </a:r>
                <a:endParaRPr lang="en-US" sz="1100" b="1" dirty="0" smtClean="0">
                  <a:solidFill>
                    <a:srgbClr val="002060"/>
                  </a:solidFill>
                  <a:ea typeface="Times New Roman"/>
                  <a:cs typeface="Times New Roman"/>
                </a:endParaRPr>
              </a:p>
              <a:p>
                <a:pPr fontAlgn="b"/>
                <a:r>
                  <a:rPr lang="en-US" sz="1100" b="1" dirty="0" smtClean="0">
                    <a:solidFill>
                      <a:srgbClr val="002060"/>
                    </a:solidFill>
                  </a:rPr>
                  <a:t> </a:t>
                </a:r>
                <a:endParaRPr lang="en-US" sz="1100" b="1" dirty="0">
                  <a:solidFill>
                    <a:srgbClr val="002060"/>
                  </a:solidFill>
                </a:endParaRPr>
              </a:p>
            </p:txBody>
          </p:sp>
          <p:sp>
            <p:nvSpPr>
              <p:cNvPr id="6" name="Rectangle 5"/>
              <p:cNvSpPr/>
              <p:nvPr/>
            </p:nvSpPr>
            <p:spPr>
              <a:xfrm>
                <a:off x="6128044" y="2947181"/>
                <a:ext cx="2634956" cy="82530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endParaRPr lang="en-US" sz="1100" b="1" dirty="0" smtClean="0">
                  <a:solidFill>
                    <a:srgbClr val="002060"/>
                  </a:solidFill>
                </a:endParaRPr>
              </a:p>
              <a:p>
                <a:pPr fontAlgn="b"/>
                <a:r>
                  <a:rPr lang="en-US" sz="1100" b="1" dirty="0" smtClean="0">
                    <a:solidFill>
                      <a:srgbClr val="002060"/>
                    </a:solidFill>
                  </a:rPr>
                  <a:t>Explain, generalize or connect ideas using supporting evidence (quote, text, evidence).</a:t>
                </a:r>
                <a:endParaRPr lang="en-US" sz="1100" b="1" dirty="0" smtClean="0">
                  <a:solidFill>
                    <a:srgbClr val="002060"/>
                  </a:solidFill>
                  <a:ea typeface="Times New Roman"/>
                  <a:cs typeface="Times New Roman"/>
                </a:endParaRPr>
              </a:p>
              <a:p>
                <a:pPr fontAlgn="b"/>
                <a:r>
                  <a:rPr lang="en-US" sz="1100" b="1" dirty="0" smtClean="0">
                    <a:solidFill>
                      <a:srgbClr val="002060"/>
                    </a:solidFill>
                  </a:rPr>
                  <a:t> </a:t>
                </a:r>
                <a:endParaRPr lang="en-US" sz="1100" b="1" dirty="0">
                  <a:solidFill>
                    <a:srgbClr val="002060"/>
                  </a:solidFill>
                </a:endParaRPr>
              </a:p>
            </p:txBody>
          </p:sp>
          <p:sp>
            <p:nvSpPr>
              <p:cNvPr id="7" name="Rectangle 6"/>
              <p:cNvSpPr/>
              <p:nvPr/>
            </p:nvSpPr>
            <p:spPr>
              <a:xfrm>
                <a:off x="4388556" y="4597790"/>
                <a:ext cx="1739487" cy="82530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endParaRPr lang="en-US" sz="1100" b="1" dirty="0" smtClean="0">
                  <a:solidFill>
                    <a:srgbClr val="002060"/>
                  </a:solidFill>
                </a:endParaRPr>
              </a:p>
              <a:p>
                <a:pPr>
                  <a:lnSpc>
                    <a:spcPct val="115000"/>
                  </a:lnSpc>
                </a:pPr>
                <a:r>
                  <a:rPr lang="en-US" sz="1000" b="1" dirty="0" smtClean="0">
                    <a:solidFill>
                      <a:srgbClr val="002060"/>
                    </a:solidFill>
                  </a:rPr>
                  <a:t>-Compare literary elements, facts, terms and events.</a:t>
                </a:r>
              </a:p>
              <a:p>
                <a:pPr>
                  <a:lnSpc>
                    <a:spcPct val="115000"/>
                  </a:lnSpc>
                </a:pPr>
                <a:r>
                  <a:rPr lang="en-US" sz="1000" b="1" dirty="0" smtClean="0">
                    <a:solidFill>
                      <a:srgbClr val="002060"/>
                    </a:solidFill>
                  </a:rPr>
                  <a:t>-Analyze format,organization and text structures</a:t>
                </a:r>
                <a:r>
                  <a:rPr lang="en-US" sz="1100" b="1" dirty="0" smtClean="0">
                    <a:solidFill>
                      <a:srgbClr val="002060"/>
                    </a:solidFill>
                  </a:rPr>
                  <a:t>.</a:t>
                </a:r>
                <a:endParaRPr lang="en-US" sz="1100" b="1" dirty="0" smtClean="0">
                  <a:solidFill>
                    <a:srgbClr val="002060"/>
                  </a:solidFill>
                  <a:ea typeface="Times New Roman"/>
                  <a:cs typeface="Times New Roman"/>
                </a:endParaRPr>
              </a:p>
              <a:p>
                <a:pPr algn="ctr" fontAlgn="b"/>
                <a:r>
                  <a:rPr lang="en-US" sz="1100" b="1" dirty="0" smtClean="0">
                    <a:solidFill>
                      <a:srgbClr val="002060"/>
                    </a:solidFill>
                  </a:rPr>
                  <a:t> </a:t>
                </a:r>
                <a:endParaRPr lang="en-US" sz="1100" b="1" dirty="0">
                  <a:solidFill>
                    <a:srgbClr val="002060"/>
                  </a:solidFill>
                </a:endParaRPr>
              </a:p>
            </p:txBody>
          </p:sp>
          <p:sp>
            <p:nvSpPr>
              <p:cNvPr id="8" name="Rectangle 7"/>
              <p:cNvSpPr/>
              <p:nvPr/>
            </p:nvSpPr>
            <p:spPr>
              <a:xfrm>
                <a:off x="2784256" y="4597790"/>
                <a:ext cx="1671894" cy="82530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endParaRPr lang="en-US" sz="1100" b="1" dirty="0" smtClean="0">
                  <a:solidFill>
                    <a:srgbClr val="002060"/>
                  </a:solidFill>
                </a:endParaRPr>
              </a:p>
              <a:p>
                <a:pPr fontAlgn="b"/>
                <a:r>
                  <a:rPr lang="en-US" sz="1100" b="1" dirty="0" smtClean="0">
                    <a:solidFill>
                      <a:srgbClr val="002060"/>
                    </a:solidFill>
                  </a:rPr>
                  <a:t>- Identify the kind of information contained in a graphic, table, visual, etc.</a:t>
                </a:r>
                <a:endParaRPr lang="en-US" sz="1100" b="1" dirty="0" smtClean="0">
                  <a:solidFill>
                    <a:srgbClr val="002060"/>
                  </a:solidFill>
                  <a:ea typeface="Times New Roman"/>
                  <a:cs typeface="Times New Roman"/>
                </a:endParaRPr>
              </a:p>
              <a:p>
                <a:pPr fontAlgn="b"/>
                <a:r>
                  <a:rPr lang="en-US" sz="1100" b="1" dirty="0" smtClean="0">
                    <a:solidFill>
                      <a:srgbClr val="002060"/>
                    </a:solidFill>
                  </a:rPr>
                  <a:t> </a:t>
                </a:r>
                <a:endParaRPr lang="en-US" sz="1100" b="1" dirty="0">
                  <a:solidFill>
                    <a:srgbClr val="002060"/>
                  </a:solidFill>
                </a:endParaRPr>
              </a:p>
            </p:txBody>
          </p:sp>
          <p:sp>
            <p:nvSpPr>
              <p:cNvPr id="9" name="Rectangle 8"/>
              <p:cNvSpPr/>
              <p:nvPr/>
            </p:nvSpPr>
            <p:spPr>
              <a:xfrm>
                <a:off x="6128044" y="5423094"/>
                <a:ext cx="2634956" cy="82296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1100" b="1" dirty="0" smtClean="0">
                    <a:solidFill>
                      <a:srgbClr val="002060"/>
                    </a:solidFill>
                  </a:rPr>
                  <a:t>-Cite evidence and develop a logical argument for conjectures based on one text or problem.</a:t>
                </a:r>
                <a:endParaRPr lang="en-US" sz="1100" b="1" dirty="0">
                  <a:solidFill>
                    <a:srgbClr val="002060"/>
                  </a:solidFill>
                  <a:ea typeface="Times New Roman"/>
                  <a:cs typeface="Times New Roman"/>
                </a:endParaRPr>
              </a:p>
            </p:txBody>
          </p:sp>
          <p:sp>
            <p:nvSpPr>
              <p:cNvPr id="10" name="Rectangle 9"/>
              <p:cNvSpPr/>
              <p:nvPr/>
            </p:nvSpPr>
            <p:spPr>
              <a:xfrm>
                <a:off x="1492956" y="5423095"/>
                <a:ext cx="1291300" cy="82530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1600" b="1" dirty="0" smtClean="0">
                    <a:solidFill>
                      <a:srgbClr val="002060"/>
                    </a:solidFill>
                  </a:rPr>
                  <a:t>Evaluate</a:t>
                </a:r>
                <a:endParaRPr lang="en-US" sz="1600" b="1" dirty="0">
                  <a:solidFill>
                    <a:srgbClr val="002060"/>
                  </a:solidFill>
                </a:endParaRPr>
              </a:p>
            </p:txBody>
          </p:sp>
          <p:sp>
            <p:nvSpPr>
              <p:cNvPr id="11" name="Rectangle 10"/>
              <p:cNvSpPr/>
              <p:nvPr/>
            </p:nvSpPr>
            <p:spPr>
              <a:xfrm>
                <a:off x="6128045" y="2356552"/>
                <a:ext cx="2634955" cy="731520"/>
              </a:xfrm>
              <a:prstGeom prst="rect">
                <a:avLst/>
              </a:prstGeom>
              <a:solidFill>
                <a:schemeClr val="bg1">
                  <a:lumMod val="75000"/>
                </a:schemeClr>
              </a:solidFill>
              <a:ln w="28575">
                <a:solidFill>
                  <a:srgbClr val="002060"/>
                </a:solidFill>
              </a:ln>
            </p:spPr>
            <p:txBody>
              <a:bodyPr wrap="square">
                <a:spAutoFit/>
              </a:bodyPr>
              <a:lstStyle/>
              <a:p>
                <a:endParaRPr lang="en-US" sz="1000" b="1" dirty="0" smtClean="0">
                  <a:solidFill>
                    <a:schemeClr val="bg1">
                      <a:lumMod val="50000"/>
                    </a:schemeClr>
                  </a:solidFill>
                </a:endParaRPr>
              </a:p>
            </p:txBody>
          </p:sp>
          <p:sp>
            <p:nvSpPr>
              <p:cNvPr id="12" name="Rectangle 11"/>
              <p:cNvSpPr/>
              <p:nvPr/>
            </p:nvSpPr>
            <p:spPr>
              <a:xfrm>
                <a:off x="6128044" y="3772486"/>
                <a:ext cx="2634956" cy="82530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1100" b="1" dirty="0" smtClean="0">
                    <a:solidFill>
                      <a:srgbClr val="002060"/>
                    </a:solidFill>
                  </a:rPr>
                  <a:t>-Use concepts to solve non-routine problems.</a:t>
                </a:r>
                <a:endParaRPr lang="en-US" sz="1100" b="1" dirty="0" smtClean="0">
                  <a:solidFill>
                    <a:srgbClr val="002060"/>
                  </a:solidFill>
                  <a:ea typeface="Times New Roman"/>
                  <a:cs typeface="Times New Roman"/>
                </a:endParaRPr>
              </a:p>
              <a:p>
                <a:pPr fontAlgn="b"/>
                <a:r>
                  <a:rPr lang="en-US" sz="1100" b="1" dirty="0" smtClean="0">
                    <a:solidFill>
                      <a:srgbClr val="002060"/>
                    </a:solidFill>
                  </a:rPr>
                  <a:t> </a:t>
                </a:r>
                <a:endParaRPr lang="en-US" sz="1100" b="1" dirty="0">
                  <a:solidFill>
                    <a:srgbClr val="002060"/>
                  </a:solidFill>
                </a:endParaRPr>
              </a:p>
            </p:txBody>
          </p:sp>
          <p:sp>
            <p:nvSpPr>
              <p:cNvPr id="13" name="Rectangle 12"/>
              <p:cNvSpPr/>
              <p:nvPr/>
            </p:nvSpPr>
            <p:spPr>
              <a:xfrm>
                <a:off x="2784256" y="5423093"/>
                <a:ext cx="1671894" cy="822960"/>
              </a:xfrm>
              <a:prstGeom prst="rect">
                <a:avLst/>
              </a:prstGeom>
              <a:solidFill>
                <a:schemeClr val="bg1">
                  <a:lumMod val="75000"/>
                </a:schemeClr>
              </a:solidFill>
              <a:ln w="19050">
                <a:solidFill>
                  <a:srgbClr val="002060"/>
                </a:solidFill>
              </a:ln>
            </p:spPr>
            <p:txBody>
              <a:bodyPr wrap="square">
                <a:spAutoFit/>
              </a:bodyPr>
              <a:lstStyle/>
              <a:p>
                <a:endParaRPr lang="en-US" sz="1000" b="1" dirty="0" smtClean="0">
                  <a:solidFill>
                    <a:schemeClr val="bg1">
                      <a:lumMod val="50000"/>
                    </a:schemeClr>
                  </a:solidFill>
                </a:endParaRPr>
              </a:p>
            </p:txBody>
          </p:sp>
          <p:sp>
            <p:nvSpPr>
              <p:cNvPr id="14" name="Rectangle 13"/>
              <p:cNvSpPr/>
              <p:nvPr/>
            </p:nvSpPr>
            <p:spPr>
              <a:xfrm>
                <a:off x="4456149" y="5423093"/>
                <a:ext cx="1671894" cy="822960"/>
              </a:xfrm>
              <a:prstGeom prst="rect">
                <a:avLst/>
              </a:prstGeom>
              <a:solidFill>
                <a:schemeClr val="bg1">
                  <a:lumMod val="75000"/>
                </a:schemeClr>
              </a:solidFill>
              <a:ln w="19050">
                <a:solidFill>
                  <a:srgbClr val="002060"/>
                </a:solidFill>
              </a:ln>
            </p:spPr>
            <p:txBody>
              <a:bodyPr wrap="square">
                <a:spAutoFit/>
              </a:bodyPr>
              <a:lstStyle/>
              <a:p>
                <a:endParaRPr lang="en-US" sz="1000" b="1" dirty="0" smtClean="0">
                  <a:solidFill>
                    <a:schemeClr val="bg1">
                      <a:lumMod val="50000"/>
                    </a:schemeClr>
                  </a:solidFill>
                </a:endParaRPr>
              </a:p>
            </p:txBody>
          </p:sp>
        </p:grpSp>
        <p:grpSp>
          <p:nvGrpSpPr>
            <p:cNvPr id="18" name="Group 17"/>
            <p:cNvGrpSpPr/>
            <p:nvPr/>
          </p:nvGrpSpPr>
          <p:grpSpPr>
            <a:xfrm>
              <a:off x="0" y="4754695"/>
              <a:ext cx="1600200" cy="1524001"/>
              <a:chOff x="266700" y="3886199"/>
              <a:chExt cx="1600200" cy="1524001"/>
            </a:xfrm>
          </p:grpSpPr>
          <p:pic>
            <p:nvPicPr>
              <p:cNvPr id="16" name="Picture 14" descr="Thinking : 3d confused man doubt about choosing correct w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3886199"/>
                <a:ext cx="1600200" cy="152400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7" name="Rectangle 16"/>
              <p:cNvSpPr/>
              <p:nvPr/>
            </p:nvSpPr>
            <p:spPr>
              <a:xfrm>
                <a:off x="277717" y="3962400"/>
                <a:ext cx="6477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TextBox 18"/>
          <p:cNvSpPr txBox="1"/>
          <p:nvPr/>
        </p:nvSpPr>
        <p:spPr>
          <a:xfrm>
            <a:off x="1524000" y="1663005"/>
            <a:ext cx="4267200" cy="1384995"/>
          </a:xfrm>
          <a:prstGeom prst="rect">
            <a:avLst/>
          </a:prstGeom>
          <a:solidFill>
            <a:schemeClr val="bg1">
              <a:lumMod val="95000"/>
            </a:schemeClr>
          </a:solidFill>
          <a:effectLst>
            <a:innerShdw blurRad="63500" dist="50800" dir="5400000">
              <a:prstClr val="black">
                <a:alpha val="50000"/>
              </a:prstClr>
            </a:innerShdw>
          </a:effectLst>
        </p:spPr>
        <p:txBody>
          <a:bodyPr wrap="square" rtlCol="0">
            <a:spAutoFit/>
          </a:bodyPr>
          <a:lstStyle/>
          <a:p>
            <a:r>
              <a:rPr lang="en-US" sz="2800" b="1" dirty="0" smtClean="0">
                <a:solidFill>
                  <a:srgbClr val="002060"/>
                </a:solidFill>
              </a:rPr>
              <a:t>Targeted instruction for standard </a:t>
            </a:r>
            <a:r>
              <a:rPr lang="en-US" sz="2800" b="1" u="sng" dirty="0" smtClean="0">
                <a:solidFill>
                  <a:srgbClr val="002060"/>
                </a:solidFill>
              </a:rPr>
              <a:t>RI.4.8 </a:t>
            </a:r>
            <a:r>
              <a:rPr lang="en-US" sz="2800" b="1" dirty="0" smtClean="0">
                <a:solidFill>
                  <a:srgbClr val="002060"/>
                </a:solidFill>
              </a:rPr>
              <a:t>is at the end of DOK path 3.</a:t>
            </a:r>
            <a:endParaRPr lang="en-US" sz="2800" b="1" dirty="0">
              <a:solidFill>
                <a:srgbClr val="002060"/>
              </a:solidFill>
            </a:endParaRPr>
          </a:p>
        </p:txBody>
      </p:sp>
      <p:sp>
        <p:nvSpPr>
          <p:cNvPr id="20" name="Rectangle 19"/>
          <p:cNvSpPr/>
          <p:nvPr/>
        </p:nvSpPr>
        <p:spPr>
          <a:xfrm>
            <a:off x="6096000" y="4572000"/>
            <a:ext cx="2667000" cy="1676400"/>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2819400" y="4038600"/>
            <a:ext cx="3352800" cy="609600"/>
            <a:chOff x="2819400" y="4038600"/>
            <a:chExt cx="3352800" cy="609600"/>
          </a:xfrm>
        </p:grpSpPr>
        <p:sp>
          <p:nvSpPr>
            <p:cNvPr id="21" name="TextBox 20"/>
            <p:cNvSpPr txBox="1"/>
            <p:nvPr/>
          </p:nvSpPr>
          <p:spPr>
            <a:xfrm>
              <a:off x="2819400" y="4038600"/>
              <a:ext cx="3124200" cy="461665"/>
            </a:xfrm>
            <a:prstGeom prst="rect">
              <a:avLst/>
            </a:prstGeom>
            <a:noFill/>
          </p:spPr>
          <p:txBody>
            <a:bodyPr wrap="square" rtlCol="0">
              <a:spAutoFit/>
            </a:bodyPr>
            <a:lstStyle/>
            <a:p>
              <a:r>
                <a:rPr lang="en-US" sz="2400" b="1" dirty="0" smtClean="0">
                  <a:solidFill>
                    <a:srgbClr val="002060"/>
                  </a:solidFill>
                </a:rPr>
                <a:t>End Target for RI.4.8</a:t>
              </a:r>
              <a:endParaRPr lang="en-US" sz="2400" b="1" dirty="0">
                <a:solidFill>
                  <a:srgbClr val="002060"/>
                </a:solidFill>
              </a:endParaRPr>
            </a:p>
          </p:txBody>
        </p:sp>
        <p:cxnSp>
          <p:nvCxnSpPr>
            <p:cNvPr id="23" name="Straight Arrow Connector 22"/>
            <p:cNvCxnSpPr/>
            <p:nvPr/>
          </p:nvCxnSpPr>
          <p:spPr>
            <a:xfrm>
              <a:off x="5486400" y="4343400"/>
              <a:ext cx="685800" cy="3048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26" name="Slide Number Placeholder 25"/>
          <p:cNvSpPr>
            <a:spLocks noGrp="1"/>
          </p:cNvSpPr>
          <p:nvPr>
            <p:ph type="sldNum" sz="quarter" idx="12"/>
          </p:nvPr>
        </p:nvSpPr>
        <p:spPr/>
        <p:txBody>
          <a:bodyPr/>
          <a:lstStyle/>
          <a:p>
            <a:fld id="{E38A6DA1-C63E-49FA-ACA6-4C1FAF9DB464}" type="slidenum">
              <a:rPr lang="en-US" smtClean="0"/>
              <a:pPr/>
              <a:t>12</a:t>
            </a:fld>
            <a:endParaRPr lang="en-US"/>
          </a:p>
        </p:txBody>
      </p:sp>
      <p:sp>
        <p:nvSpPr>
          <p:cNvPr id="2" name="Footer Placeholder 1"/>
          <p:cNvSpPr>
            <a:spLocks noGrp="1"/>
          </p:cNvSpPr>
          <p:nvPr>
            <p:ph type="ftr" sz="quarter" idx="11"/>
          </p:nvPr>
        </p:nvSpPr>
        <p:spPr/>
        <p:txBody>
          <a:bodyPr/>
          <a:lstStyle/>
          <a:p>
            <a:r>
              <a:rPr lang="en-US" smtClean="0"/>
              <a:t>Susan Richmond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strVal val="#ppt_w*2.5"/>
                                          </p:val>
                                        </p:tav>
                                        <p:tav tm="100000">
                                          <p:val>
                                            <p:strVal val="#ppt_w"/>
                                          </p:val>
                                        </p:tav>
                                      </p:tavLst>
                                    </p:anim>
                                    <p:anim calcmode="lin" valueType="num">
                                      <p:cBhvr>
                                        <p:cTn id="16" dur="500" fill="hold"/>
                                        <p:tgtEl>
                                          <p:spTgt spid="20"/>
                                        </p:tgtEl>
                                        <p:attrNameLst>
                                          <p:attrName>ppt_h</p:attrName>
                                        </p:attrNameLst>
                                      </p:cBhvr>
                                      <p:tavLst>
                                        <p:tav tm="0">
                                          <p:val>
                                            <p:strVal val="#ppt_h*0.01"/>
                                          </p:val>
                                        </p:tav>
                                        <p:tav tm="100000">
                                          <p:val>
                                            <p:strVal val="#ppt_h"/>
                                          </p:val>
                                        </p:tav>
                                      </p:tavLst>
                                    </p:anim>
                                    <p:anim calcmode="lin" valueType="num">
                                      <p:cBhvr>
                                        <p:cTn id="17" dur="500" fill="hold"/>
                                        <p:tgtEl>
                                          <p:spTgt spid="20"/>
                                        </p:tgtEl>
                                        <p:attrNameLst>
                                          <p:attrName>ppt_x</p:attrName>
                                        </p:attrNameLst>
                                      </p:cBhvr>
                                      <p:tavLst>
                                        <p:tav tm="0">
                                          <p:val>
                                            <p:strVal val="#ppt_x"/>
                                          </p:val>
                                        </p:tav>
                                        <p:tav tm="100000">
                                          <p:val>
                                            <p:strVal val="#ppt_x"/>
                                          </p:val>
                                        </p:tav>
                                      </p:tavLst>
                                    </p:anim>
                                    <p:anim calcmode="lin" valueType="num">
                                      <p:cBhvr>
                                        <p:cTn id="18" dur="500" fill="hold"/>
                                        <p:tgtEl>
                                          <p:spTgt spid="20"/>
                                        </p:tgtEl>
                                        <p:attrNameLst>
                                          <p:attrName>ppt_y</p:attrName>
                                        </p:attrNameLst>
                                      </p:cBhvr>
                                      <p:tavLst>
                                        <p:tav tm="0">
                                          <p:val>
                                            <p:strVal val="#ppt_h+1"/>
                                          </p:val>
                                        </p:tav>
                                        <p:tav tm="100000">
                                          <p:val>
                                            <p:strVal val="#ppt_y"/>
                                          </p:val>
                                        </p:tav>
                                      </p:tavLst>
                                    </p:anim>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0" descr="Thinking : A character, thinking or wondering. "/>
          <p:cNvPicPr>
            <a:picLocks noChangeAspect="1" noChangeArrowheads="1"/>
          </p:cNvPicPr>
          <p:nvPr/>
        </p:nvPicPr>
        <p:blipFill>
          <a:blip r:embed="rId3" cstate="print">
            <a:extLst>
              <a:ext uri="{28A0092B-C50C-407E-A947-70E740481C1C}">
                <a14:useLocalDpi xmlns:a14="http://schemas.microsoft.com/office/drawing/2010/main" val="0"/>
              </a:ext>
            </a:extLst>
          </a:blip>
          <a:srcRect l="-5298" r="4636" b="-9524"/>
          <a:stretch>
            <a:fillRect/>
          </a:stretch>
        </p:blipFill>
        <p:spPr bwMode="auto">
          <a:xfrm>
            <a:off x="6858000" y="1524000"/>
            <a:ext cx="1447800" cy="17526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grpSp>
        <p:nvGrpSpPr>
          <p:cNvPr id="5" name="Group 2"/>
          <p:cNvGrpSpPr/>
          <p:nvPr/>
        </p:nvGrpSpPr>
        <p:grpSpPr>
          <a:xfrm>
            <a:off x="7239000" y="76200"/>
            <a:ext cx="1800446" cy="762000"/>
            <a:chOff x="5983289" y="3063677"/>
            <a:chExt cx="2354430" cy="990530"/>
          </a:xfrm>
        </p:grpSpPr>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478" t="33926" r="64485" b="52276"/>
            <a:stretch/>
          </p:blipFill>
          <p:spPr bwMode="auto">
            <a:xfrm>
              <a:off x="5985402" y="3441876"/>
              <a:ext cx="2352317" cy="612331"/>
            </a:xfrm>
            <a:prstGeom prst="rect">
              <a:avLst/>
            </a:prstGeom>
            <a:noFill/>
            <a:ln w="9525">
              <a:solidFill>
                <a:schemeClr val="tx1"/>
              </a:solidFill>
              <a:miter lim="800000"/>
              <a:headEnd/>
              <a:tailEnd/>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478" t="20129" r="64485" b="71349"/>
            <a:stretch/>
          </p:blipFill>
          <p:spPr bwMode="auto">
            <a:xfrm>
              <a:off x="5983289" y="3063677"/>
              <a:ext cx="2354429" cy="378199"/>
            </a:xfrm>
            <a:prstGeom prst="rect">
              <a:avLst/>
            </a:prstGeom>
            <a:noFill/>
            <a:ln w="9525">
              <a:solidFill>
                <a:schemeClr val="tx1"/>
              </a:solidFill>
              <a:miter lim="800000"/>
              <a:headEnd/>
              <a:tailEnd/>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grpSp>
      <p:grpSp>
        <p:nvGrpSpPr>
          <p:cNvPr id="54" name="Group 53"/>
          <p:cNvGrpSpPr/>
          <p:nvPr/>
        </p:nvGrpSpPr>
        <p:grpSpPr>
          <a:xfrm>
            <a:off x="5334000" y="3914336"/>
            <a:ext cx="3701756" cy="2791264"/>
            <a:chOff x="5257800" y="3657600"/>
            <a:chExt cx="3701756" cy="2791264"/>
          </a:xfrm>
        </p:grpSpPr>
        <p:grpSp>
          <p:nvGrpSpPr>
            <p:cNvPr id="39" name="Group 38"/>
            <p:cNvGrpSpPr/>
            <p:nvPr/>
          </p:nvGrpSpPr>
          <p:grpSpPr>
            <a:xfrm>
              <a:off x="5257800" y="3657600"/>
              <a:ext cx="3701756" cy="2791264"/>
              <a:chOff x="6128044" y="4597790"/>
              <a:chExt cx="2634956" cy="1648264"/>
            </a:xfrm>
          </p:grpSpPr>
          <p:sp>
            <p:nvSpPr>
              <p:cNvPr id="40" name="Rectangle 39"/>
              <p:cNvSpPr/>
              <p:nvPr/>
            </p:nvSpPr>
            <p:spPr>
              <a:xfrm>
                <a:off x="6128044" y="4597790"/>
                <a:ext cx="2634956" cy="8253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1400" b="1" dirty="0" smtClean="0">
                    <a:solidFill>
                      <a:srgbClr val="002060"/>
                    </a:solidFill>
                  </a:rPr>
                  <a:t>-Analyze or interpret author’s craft (e.g., literary devices, viewpoint, or potential bias) to critique a text.</a:t>
                </a:r>
                <a:endParaRPr lang="en-US" sz="1400" b="1" dirty="0" smtClean="0">
                  <a:solidFill>
                    <a:srgbClr val="002060"/>
                  </a:solidFill>
                  <a:ea typeface="Times New Roman"/>
                  <a:cs typeface="Times New Roman"/>
                </a:endParaRPr>
              </a:p>
              <a:p>
                <a:pPr fontAlgn="b"/>
                <a:r>
                  <a:rPr lang="en-US" sz="1400" b="1" dirty="0" smtClean="0">
                    <a:solidFill>
                      <a:srgbClr val="002060"/>
                    </a:solidFill>
                  </a:rPr>
                  <a:t> </a:t>
                </a:r>
                <a:endParaRPr lang="en-US" sz="1400" b="1" dirty="0">
                  <a:solidFill>
                    <a:srgbClr val="002060"/>
                  </a:solidFill>
                </a:endParaRPr>
              </a:p>
            </p:txBody>
          </p:sp>
          <p:sp>
            <p:nvSpPr>
              <p:cNvPr id="41" name="Rectangle 40"/>
              <p:cNvSpPr/>
              <p:nvPr/>
            </p:nvSpPr>
            <p:spPr>
              <a:xfrm>
                <a:off x="6128044" y="5423094"/>
                <a:ext cx="2634956" cy="82296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1400" b="1" dirty="0" smtClean="0">
                    <a:solidFill>
                      <a:srgbClr val="002060"/>
                    </a:solidFill>
                  </a:rPr>
                  <a:t>-Cite evidence and develop a logical argument for conjectures based on one text or problem.</a:t>
                </a:r>
                <a:endParaRPr lang="en-US" sz="1400" b="1" dirty="0">
                  <a:solidFill>
                    <a:srgbClr val="002060"/>
                  </a:solidFill>
                  <a:ea typeface="Times New Roman"/>
                  <a:cs typeface="Times New Roman"/>
                </a:endParaRPr>
              </a:p>
            </p:txBody>
          </p:sp>
        </p:grpSp>
        <p:sp>
          <p:nvSpPr>
            <p:cNvPr id="42" name="Rectangle 41"/>
            <p:cNvSpPr/>
            <p:nvPr/>
          </p:nvSpPr>
          <p:spPr>
            <a:xfrm>
              <a:off x="5257800" y="3657600"/>
              <a:ext cx="3657600" cy="2743200"/>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562600" y="2743200"/>
            <a:ext cx="3276600" cy="769441"/>
          </a:xfrm>
          <a:prstGeom prst="rect">
            <a:avLst/>
          </a:prstGeom>
          <a:solidFill>
            <a:schemeClr val="accent6">
              <a:lumMod val="20000"/>
              <a:lumOff val="80000"/>
            </a:schemeClr>
          </a:solidFill>
          <a:ln>
            <a:solidFill>
              <a:schemeClr val="accent6">
                <a:lumMod val="75000"/>
              </a:schemeClr>
            </a:solidFill>
          </a:ln>
          <a:effectLst>
            <a:innerShdw blurRad="114300">
              <a:prstClr val="black"/>
            </a:innerShdw>
          </a:effectLst>
        </p:spPr>
        <p:txBody>
          <a:bodyPr wrap="square" rtlCol="0">
            <a:spAutoFit/>
          </a:bodyPr>
          <a:lstStyle/>
          <a:p>
            <a:r>
              <a:rPr lang="en-US" sz="1600" b="1" dirty="0" smtClean="0">
                <a:solidFill>
                  <a:srgbClr val="C00000"/>
                </a:solidFill>
              </a:rPr>
              <a:t>Work Backwards</a:t>
            </a:r>
            <a:r>
              <a:rPr lang="en-US" sz="1600" b="1" dirty="0" smtClean="0">
                <a:solidFill>
                  <a:srgbClr val="002060"/>
                </a:solidFill>
              </a:rPr>
              <a:t>….  </a:t>
            </a:r>
          </a:p>
          <a:p>
            <a:r>
              <a:rPr lang="en-US" sz="1400" b="1" dirty="0" smtClean="0">
                <a:solidFill>
                  <a:srgbClr val="002060"/>
                </a:solidFill>
              </a:rPr>
              <a:t>Start with the end goal from the DOK Matrix.</a:t>
            </a:r>
            <a:endParaRPr lang="en-US" sz="1400" b="1" dirty="0">
              <a:solidFill>
                <a:srgbClr val="002060"/>
              </a:solidFill>
            </a:endParaRPr>
          </a:p>
        </p:txBody>
      </p:sp>
      <p:sp>
        <p:nvSpPr>
          <p:cNvPr id="49" name="TextBox 48"/>
          <p:cNvSpPr txBox="1"/>
          <p:nvPr/>
        </p:nvSpPr>
        <p:spPr>
          <a:xfrm>
            <a:off x="343989" y="71735"/>
            <a:ext cx="4532811" cy="461665"/>
          </a:xfrm>
          <a:prstGeom prst="rect">
            <a:avLst/>
          </a:prstGeom>
          <a:solidFill>
            <a:schemeClr val="accent6">
              <a:lumMod val="20000"/>
              <a:lumOff val="80000"/>
            </a:schemeClr>
          </a:solidFill>
          <a:ln>
            <a:solidFill>
              <a:schemeClr val="accent6">
                <a:lumMod val="75000"/>
              </a:schemeClr>
            </a:solidFill>
          </a:ln>
          <a:effectLst>
            <a:innerShdw blurRad="114300">
              <a:prstClr val="black"/>
            </a:innerShdw>
          </a:effectLst>
        </p:spPr>
        <p:txBody>
          <a:bodyPr wrap="square" rtlCol="0">
            <a:spAutoFit/>
          </a:bodyPr>
          <a:lstStyle/>
          <a:p>
            <a:r>
              <a:rPr lang="en-US" sz="2400" b="1" dirty="0" smtClean="0">
                <a:solidFill>
                  <a:srgbClr val="002060"/>
                </a:solidFill>
              </a:rPr>
              <a:t>Building Learning Progressions</a:t>
            </a:r>
            <a:endParaRPr lang="en-US" sz="2400" b="1" dirty="0">
              <a:solidFill>
                <a:srgbClr val="002060"/>
              </a:solidFill>
            </a:endParaRPr>
          </a:p>
        </p:txBody>
      </p:sp>
      <p:grpSp>
        <p:nvGrpSpPr>
          <p:cNvPr id="57" name="Group 56"/>
          <p:cNvGrpSpPr/>
          <p:nvPr/>
        </p:nvGrpSpPr>
        <p:grpSpPr>
          <a:xfrm>
            <a:off x="304800" y="4495800"/>
            <a:ext cx="4724400" cy="1777449"/>
            <a:chOff x="381000" y="3962400"/>
            <a:chExt cx="4724400" cy="1777449"/>
          </a:xfrm>
        </p:grpSpPr>
        <p:sp>
          <p:nvSpPr>
            <p:cNvPr id="50" name="Rectangle 49"/>
            <p:cNvSpPr/>
            <p:nvPr/>
          </p:nvSpPr>
          <p:spPr>
            <a:xfrm>
              <a:off x="381000" y="4408715"/>
              <a:ext cx="4724400" cy="1331134"/>
            </a:xfrm>
            <a:prstGeom prst="rect">
              <a:avLst/>
            </a:prstGeom>
            <a:solidFill>
              <a:schemeClr val="bg1"/>
            </a:solidFill>
            <a:effectLst>
              <a:innerShdw blurRad="114300">
                <a:prstClr val="black"/>
              </a:innerShdw>
            </a:effectLst>
          </p:spPr>
          <p:txBody>
            <a:bodyPr wrap="square">
              <a:spAutoFit/>
            </a:bodyPr>
            <a:lstStyle/>
            <a:p>
              <a:pPr marL="342900" marR="0" lvl="0" indent="-342900">
                <a:lnSpc>
                  <a:spcPct val="115000"/>
                </a:lnSpc>
                <a:spcBef>
                  <a:spcPts val="0"/>
                </a:spcBef>
                <a:spcAft>
                  <a:spcPts val="0"/>
                </a:spcAft>
                <a:buSzPts val="1000"/>
                <a:buFont typeface="Symbol"/>
                <a:buNone/>
                <a:tabLst>
                  <a:tab pos="457200" algn="l"/>
                </a:tabLst>
              </a:pPr>
              <a:r>
                <a:rPr lang="en-US" sz="1400" b="1" u="sng" dirty="0" smtClean="0">
                  <a:effectLst>
                    <a:innerShdw blurRad="63500" dist="50800" dir="10800000">
                      <a:prstClr val="black">
                        <a:alpha val="50000"/>
                      </a:prstClr>
                    </a:innerShdw>
                  </a:effectLst>
                  <a:ea typeface="Times New Roman"/>
                  <a:cs typeface="Helvetica"/>
                </a:rPr>
                <a:t>RI.4.8</a:t>
              </a:r>
              <a:r>
                <a:rPr lang="en-US" sz="1400" b="1" dirty="0" smtClean="0">
                  <a:effectLst>
                    <a:innerShdw blurRad="63500" dist="50800" dir="10800000">
                      <a:prstClr val="black">
                        <a:alpha val="50000"/>
                      </a:prstClr>
                    </a:innerShdw>
                  </a:effectLst>
                  <a:ea typeface="Times New Roman"/>
                  <a:cs typeface="Helvetica"/>
                </a:rPr>
                <a:t>  </a:t>
              </a:r>
              <a:r>
                <a:rPr lang="en-US" sz="1400" dirty="0" smtClean="0">
                  <a:effectLst>
                    <a:innerShdw blurRad="63500" dist="50800" dir="10800000">
                      <a:prstClr val="black">
                        <a:alpha val="50000"/>
                      </a:prstClr>
                    </a:innerShdw>
                  </a:effectLst>
                  <a:ea typeface="Times New Roman"/>
                  <a:cs typeface="Helvetica"/>
                </a:rPr>
                <a:t>Students explain how</a:t>
              </a:r>
              <a:r>
                <a:rPr lang="en-US" sz="1400" b="1" dirty="0" smtClean="0"/>
                <a:t> </a:t>
              </a:r>
              <a:r>
                <a:rPr lang="en-US" sz="1400" b="1" i="1" dirty="0" err="1" smtClean="0"/>
                <a:t>Neta</a:t>
              </a:r>
              <a:r>
                <a:rPr lang="en-US" sz="1400" b="1" i="1" dirty="0" smtClean="0"/>
                <a:t> </a:t>
              </a:r>
              <a:r>
                <a:rPr lang="en-US" sz="1400" b="1" i="1" dirty="0" err="1" smtClean="0"/>
                <a:t>Lohnes</a:t>
              </a:r>
              <a:r>
                <a:rPr lang="en-US" sz="1400" b="1" i="1" dirty="0" smtClean="0"/>
                <a:t> </a:t>
              </a:r>
              <a:r>
                <a:rPr lang="en-US" sz="1400" dirty="0" smtClean="0"/>
                <a:t>uses  reasons and</a:t>
              </a:r>
            </a:p>
            <a:p>
              <a:pPr marL="342900" marR="0" lvl="0" indent="-342900">
                <a:lnSpc>
                  <a:spcPct val="115000"/>
                </a:lnSpc>
                <a:spcBef>
                  <a:spcPts val="0"/>
                </a:spcBef>
                <a:spcAft>
                  <a:spcPts val="0"/>
                </a:spcAft>
                <a:buSzPts val="1000"/>
                <a:buFont typeface="Symbol"/>
                <a:buNone/>
                <a:tabLst>
                  <a:tab pos="457200" algn="l"/>
                </a:tabLst>
              </a:pPr>
              <a:r>
                <a:rPr lang="en-US" sz="1400" dirty="0" smtClean="0"/>
                <a:t>evidence in her book, </a:t>
              </a:r>
              <a:r>
                <a:rPr lang="en-US" sz="1400" b="1" i="1" dirty="0" smtClean="0"/>
                <a:t>The Stout Hearted Seven: Orphaned on</a:t>
              </a:r>
            </a:p>
            <a:p>
              <a:pPr marL="342900" marR="0" lvl="0" indent="-342900">
                <a:lnSpc>
                  <a:spcPct val="115000"/>
                </a:lnSpc>
                <a:spcBef>
                  <a:spcPts val="0"/>
                </a:spcBef>
                <a:spcAft>
                  <a:spcPts val="0"/>
                </a:spcAft>
                <a:buSzPts val="1000"/>
                <a:buFont typeface="Symbol"/>
                <a:buNone/>
                <a:tabLst>
                  <a:tab pos="457200" algn="l"/>
                </a:tabLst>
              </a:pPr>
              <a:r>
                <a:rPr lang="en-US" sz="1400" b="1" i="1" dirty="0" smtClean="0"/>
                <a:t>the Oregon Trail, </a:t>
              </a:r>
              <a:r>
                <a:rPr lang="en-US" sz="1400" i="1" dirty="0" smtClean="0"/>
                <a:t> </a:t>
              </a:r>
              <a:r>
                <a:rPr lang="en-US" sz="1400" dirty="0" smtClean="0">
                  <a:effectLst>
                    <a:innerShdw blurRad="63500" dist="50800" dir="10800000">
                      <a:prstClr val="black">
                        <a:alpha val="50000"/>
                      </a:prstClr>
                    </a:innerShdw>
                  </a:effectLst>
                  <a:ea typeface="Times New Roman"/>
                  <a:cs typeface="Helvetica"/>
                </a:rPr>
                <a:t>to support particular points regarding how</a:t>
              </a:r>
            </a:p>
            <a:p>
              <a:pPr marL="342900" marR="0" lvl="0" indent="-342900">
                <a:lnSpc>
                  <a:spcPct val="115000"/>
                </a:lnSpc>
                <a:spcBef>
                  <a:spcPts val="0"/>
                </a:spcBef>
                <a:spcAft>
                  <a:spcPts val="0"/>
                </a:spcAft>
                <a:buSzPts val="1000"/>
                <a:buFont typeface="Symbol"/>
                <a:buNone/>
                <a:tabLst>
                  <a:tab pos="457200" algn="l"/>
                </a:tabLst>
              </a:pPr>
              <a:r>
                <a:rPr lang="en-US" sz="1400" dirty="0" smtClean="0">
                  <a:effectLst>
                    <a:innerShdw blurRad="63500" dist="50800" dir="10800000">
                      <a:prstClr val="black">
                        <a:alpha val="50000"/>
                      </a:prstClr>
                    </a:innerShdw>
                  </a:effectLst>
                  <a:ea typeface="Times New Roman"/>
                  <a:cs typeface="Helvetica"/>
                </a:rPr>
                <a:t>The seven </a:t>
              </a:r>
              <a:r>
                <a:rPr lang="en-US" sz="1400" i="1" dirty="0" smtClean="0">
                  <a:effectLst>
                    <a:innerShdw blurRad="63500" dist="50800" dir="10800000">
                      <a:prstClr val="black">
                        <a:alpha val="50000"/>
                      </a:prstClr>
                    </a:innerShdw>
                  </a:effectLst>
                  <a:ea typeface="Times New Roman"/>
                  <a:cs typeface="Helvetica"/>
                </a:rPr>
                <a:t> </a:t>
              </a:r>
              <a:r>
                <a:rPr lang="en-US" sz="1400" dirty="0" smtClean="0">
                  <a:effectLst>
                    <a:innerShdw blurRad="63500" dist="50800" dir="10800000">
                      <a:prstClr val="black">
                        <a:alpha val="50000"/>
                      </a:prstClr>
                    </a:innerShdw>
                  </a:effectLst>
                  <a:ea typeface="Times New Roman"/>
                  <a:cs typeface="Helvetica"/>
                </a:rPr>
                <a:t>Sager children survived the overland journey to</a:t>
              </a:r>
            </a:p>
            <a:p>
              <a:pPr marL="342900" marR="0" lvl="0" indent="-342900">
                <a:lnSpc>
                  <a:spcPct val="115000"/>
                </a:lnSpc>
                <a:spcBef>
                  <a:spcPts val="0"/>
                </a:spcBef>
                <a:spcAft>
                  <a:spcPts val="0"/>
                </a:spcAft>
                <a:buSzPts val="1000"/>
                <a:buFont typeface="Symbol"/>
                <a:buNone/>
                <a:tabLst>
                  <a:tab pos="457200" algn="l"/>
                </a:tabLst>
              </a:pPr>
              <a:r>
                <a:rPr lang="en-US" sz="1400" dirty="0" smtClean="0">
                  <a:effectLst>
                    <a:innerShdw blurRad="63500" dist="50800" dir="10800000">
                      <a:prstClr val="black">
                        <a:alpha val="50000"/>
                      </a:prstClr>
                    </a:innerShdw>
                  </a:effectLst>
                  <a:ea typeface="Times New Roman"/>
                  <a:cs typeface="Helvetica"/>
                </a:rPr>
                <a:t>Oregon  without their parents.</a:t>
              </a:r>
              <a:endParaRPr lang="en-US" sz="1400" dirty="0">
                <a:effectLst>
                  <a:innerShdw blurRad="63500" dist="50800" dir="10800000">
                    <a:prstClr val="black">
                      <a:alpha val="50000"/>
                    </a:prstClr>
                  </a:innerShdw>
                </a:effectLst>
                <a:ea typeface="Times New Roman"/>
                <a:cs typeface="Times New Roman"/>
              </a:endParaRPr>
            </a:p>
          </p:txBody>
        </p:sp>
        <p:sp>
          <p:nvSpPr>
            <p:cNvPr id="52" name="TextBox 51"/>
            <p:cNvSpPr txBox="1"/>
            <p:nvPr/>
          </p:nvSpPr>
          <p:spPr>
            <a:xfrm>
              <a:off x="381000" y="3962400"/>
              <a:ext cx="3352800" cy="338554"/>
            </a:xfrm>
            <a:prstGeom prst="rect">
              <a:avLst/>
            </a:prstGeom>
            <a:solidFill>
              <a:schemeClr val="accent6">
                <a:lumMod val="20000"/>
                <a:lumOff val="80000"/>
              </a:schemeClr>
            </a:solidFill>
            <a:effectLst>
              <a:innerShdw blurRad="114300">
                <a:prstClr val="black"/>
              </a:innerShdw>
            </a:effectLst>
          </p:spPr>
          <p:txBody>
            <a:bodyPr wrap="square" rtlCol="0">
              <a:spAutoFit/>
            </a:bodyPr>
            <a:lstStyle/>
            <a:p>
              <a:r>
                <a:rPr lang="en-US" sz="1600" b="1" dirty="0" smtClean="0">
                  <a:solidFill>
                    <a:srgbClr val="C00000"/>
                  </a:solidFill>
                </a:rPr>
                <a:t>Write a Performance Task Prompt</a:t>
              </a:r>
              <a:endParaRPr lang="en-US" sz="1600" b="1" dirty="0">
                <a:solidFill>
                  <a:srgbClr val="C00000"/>
                </a:solidFill>
              </a:endParaRPr>
            </a:p>
          </p:txBody>
        </p:sp>
      </p:grpSp>
      <p:grpSp>
        <p:nvGrpSpPr>
          <p:cNvPr id="60" name="Group 59"/>
          <p:cNvGrpSpPr/>
          <p:nvPr/>
        </p:nvGrpSpPr>
        <p:grpSpPr>
          <a:xfrm>
            <a:off x="17263" y="838200"/>
            <a:ext cx="4630937" cy="2527134"/>
            <a:chOff x="17263" y="1473926"/>
            <a:chExt cx="4630937" cy="2527134"/>
          </a:xfrm>
        </p:grpSpPr>
        <p:grpSp>
          <p:nvGrpSpPr>
            <p:cNvPr id="56" name="Group 55"/>
            <p:cNvGrpSpPr/>
            <p:nvPr/>
          </p:nvGrpSpPr>
          <p:grpSpPr>
            <a:xfrm>
              <a:off x="685800" y="1524000"/>
              <a:ext cx="3962400" cy="2477060"/>
              <a:chOff x="1143000" y="1828800"/>
              <a:chExt cx="3962400" cy="2477060"/>
            </a:xfrm>
          </p:grpSpPr>
          <p:sp>
            <p:nvSpPr>
              <p:cNvPr id="2" name="Rectangle 1"/>
              <p:cNvSpPr/>
              <p:nvPr/>
            </p:nvSpPr>
            <p:spPr>
              <a:xfrm>
                <a:off x="1143000" y="1828800"/>
                <a:ext cx="3962400" cy="646331"/>
              </a:xfrm>
              <a:prstGeom prst="rect">
                <a:avLst/>
              </a:prstGeom>
              <a:solidFill>
                <a:schemeClr val="bg1">
                  <a:lumMod val="95000"/>
                </a:schemeClr>
              </a:solidFill>
              <a:ln>
                <a:solidFill>
                  <a:srgbClr val="002060"/>
                </a:solidFill>
              </a:ln>
              <a:effectLst>
                <a:innerShdw blurRad="114300">
                  <a:prstClr val="black"/>
                </a:innerShdw>
              </a:effectLst>
            </p:spPr>
            <p:txBody>
              <a:bodyPr wrap="square">
                <a:spAutoFit/>
              </a:bodyPr>
              <a:lstStyle/>
              <a:p>
                <a:pPr algn="ctr"/>
                <a:r>
                  <a:rPr lang="en-US" b="1" dirty="0">
                    <a:solidFill>
                      <a:schemeClr val="bg1">
                        <a:lumMod val="50000"/>
                      </a:schemeClr>
                    </a:solidFill>
                  </a:rPr>
                  <a:t>Unit of Study #5 - Informational </a:t>
                </a:r>
                <a:r>
                  <a:rPr lang="en-US" b="1" dirty="0" smtClean="0">
                    <a:solidFill>
                      <a:schemeClr val="bg1">
                        <a:lumMod val="50000"/>
                      </a:schemeClr>
                    </a:solidFill>
                  </a:rPr>
                  <a:t>Text</a:t>
                </a:r>
              </a:p>
              <a:p>
                <a:pPr algn="ctr"/>
                <a:r>
                  <a:rPr lang="en-US" b="1" i="1" u="sng" dirty="0" smtClean="0">
                    <a:solidFill>
                      <a:schemeClr val="bg1">
                        <a:lumMod val="50000"/>
                      </a:schemeClr>
                    </a:solidFill>
                  </a:rPr>
                  <a:t>Quarter 3 </a:t>
                </a:r>
                <a:endParaRPr lang="en-US" i="1" u="sng" dirty="0">
                  <a:solidFill>
                    <a:schemeClr val="bg1">
                      <a:lumMod val="50000"/>
                    </a:schemeClr>
                  </a:solidFill>
                </a:endParaRPr>
              </a:p>
            </p:txBody>
          </p:sp>
          <p:sp>
            <p:nvSpPr>
              <p:cNvPr id="45" name="Rectangle 44"/>
              <p:cNvSpPr/>
              <p:nvPr/>
            </p:nvSpPr>
            <p:spPr>
              <a:xfrm>
                <a:off x="1143000" y="2514600"/>
                <a:ext cx="3962400" cy="1791260"/>
              </a:xfrm>
              <a:prstGeom prst="rect">
                <a:avLst/>
              </a:prstGeom>
              <a:solidFill>
                <a:schemeClr val="bg1"/>
              </a:solidFill>
              <a:effectLst>
                <a:innerShdw blurRad="114300">
                  <a:prstClr val="black"/>
                </a:innerShdw>
              </a:effectLst>
            </p:spPr>
            <p:txBody>
              <a:bodyPr wrap="square">
                <a:spAutoFit/>
              </a:bodyPr>
              <a:lstStyle/>
              <a:p>
                <a:pPr marL="342900" marR="0" lvl="0" indent="-342900">
                  <a:lnSpc>
                    <a:spcPct val="115000"/>
                  </a:lnSpc>
                  <a:spcBef>
                    <a:spcPts val="0"/>
                  </a:spcBef>
                  <a:spcAft>
                    <a:spcPts val="0"/>
                  </a:spcAft>
                  <a:buSzPts val="1000"/>
                  <a:buFont typeface="Symbol"/>
                  <a:buNone/>
                  <a:tabLst>
                    <a:tab pos="457200" algn="l"/>
                  </a:tabLst>
                </a:pPr>
                <a:r>
                  <a:rPr lang="en-US" sz="1400" b="1" u="sng" dirty="0" smtClean="0">
                    <a:effectLst>
                      <a:innerShdw blurRad="63500" dist="50800" dir="10800000">
                        <a:prstClr val="black">
                          <a:alpha val="50000"/>
                        </a:prstClr>
                      </a:innerShdw>
                    </a:effectLst>
                    <a:ea typeface="Times New Roman"/>
                    <a:cs typeface="Helvetica"/>
                  </a:rPr>
                  <a:t>RI.4.8</a:t>
                </a:r>
                <a:r>
                  <a:rPr lang="en-US" sz="1400" dirty="0" smtClean="0">
                    <a:effectLst>
                      <a:innerShdw blurRad="63500" dist="50800" dir="10800000">
                        <a:prstClr val="black">
                          <a:alpha val="50000"/>
                        </a:prstClr>
                      </a:innerShdw>
                    </a:effectLst>
                    <a:ea typeface="Times New Roman"/>
                    <a:cs typeface="Helvetica"/>
                  </a:rPr>
                  <a:t> Explain how an </a:t>
                </a:r>
                <a:r>
                  <a:rPr lang="en-US" sz="1400" b="1" u="sng" dirty="0" smtClean="0">
                    <a:solidFill>
                      <a:srgbClr val="C00000"/>
                    </a:solidFill>
                    <a:effectLst>
                      <a:innerShdw blurRad="63500" dist="50800" dir="10800000">
                        <a:prstClr val="black">
                          <a:alpha val="50000"/>
                        </a:prstClr>
                      </a:innerShdw>
                    </a:effectLst>
                    <a:ea typeface="Times New Roman"/>
                    <a:cs typeface="Helvetica"/>
                  </a:rPr>
                  <a:t>author</a:t>
                </a:r>
                <a:r>
                  <a:rPr lang="en-US" sz="1400" dirty="0" smtClean="0">
                    <a:effectLst>
                      <a:innerShdw blurRad="63500" dist="50800" dir="10800000">
                        <a:prstClr val="black">
                          <a:alpha val="50000"/>
                        </a:prstClr>
                      </a:innerShdw>
                    </a:effectLst>
                    <a:ea typeface="Times New Roman"/>
                    <a:cs typeface="Helvetica"/>
                  </a:rPr>
                  <a:t> uses </a:t>
                </a:r>
                <a:r>
                  <a:rPr lang="en-US" sz="1400" b="1" u="sng" dirty="0" smtClean="0">
                    <a:solidFill>
                      <a:srgbClr val="C00000"/>
                    </a:solidFill>
                    <a:effectLst>
                      <a:innerShdw blurRad="63500" dist="50800" dir="10800000">
                        <a:prstClr val="black">
                          <a:alpha val="50000"/>
                        </a:prstClr>
                      </a:innerShdw>
                    </a:effectLst>
                    <a:ea typeface="Times New Roman"/>
                    <a:cs typeface="Helvetica"/>
                  </a:rPr>
                  <a:t>reasons</a:t>
                </a:r>
                <a:r>
                  <a:rPr lang="en-US" sz="1400" dirty="0" smtClean="0">
                    <a:effectLst>
                      <a:innerShdw blurRad="63500" dist="50800" dir="10800000">
                        <a:prstClr val="black">
                          <a:alpha val="50000"/>
                        </a:prstClr>
                      </a:innerShdw>
                    </a:effectLst>
                    <a:ea typeface="Times New Roman"/>
                    <a:cs typeface="Helvetica"/>
                  </a:rPr>
                  <a:t> and</a:t>
                </a:r>
              </a:p>
              <a:p>
                <a:pPr marL="342900" marR="0" lvl="0" indent="-342900">
                  <a:lnSpc>
                    <a:spcPct val="115000"/>
                  </a:lnSpc>
                  <a:spcBef>
                    <a:spcPts val="0"/>
                  </a:spcBef>
                  <a:spcAft>
                    <a:spcPts val="0"/>
                  </a:spcAft>
                  <a:buSzPts val="1000"/>
                  <a:buFont typeface="Symbol"/>
                  <a:buNone/>
                  <a:tabLst>
                    <a:tab pos="457200" algn="l"/>
                  </a:tabLst>
                </a:pPr>
                <a:r>
                  <a:rPr lang="en-US" sz="1400" b="1" u="sng" dirty="0" smtClean="0">
                    <a:solidFill>
                      <a:srgbClr val="C00000"/>
                    </a:solidFill>
                    <a:effectLst>
                      <a:innerShdw blurRad="63500" dist="50800" dir="10800000">
                        <a:prstClr val="black">
                          <a:alpha val="50000"/>
                        </a:prstClr>
                      </a:innerShdw>
                    </a:effectLst>
                    <a:ea typeface="Times New Roman"/>
                    <a:cs typeface="Helvetica"/>
                  </a:rPr>
                  <a:t>evidence</a:t>
                </a:r>
                <a:r>
                  <a:rPr lang="en-US" sz="1400" dirty="0" smtClean="0">
                    <a:effectLst>
                      <a:innerShdw blurRad="63500" dist="50800" dir="10800000">
                        <a:prstClr val="black">
                          <a:alpha val="50000"/>
                        </a:prstClr>
                      </a:innerShdw>
                    </a:effectLst>
                    <a:ea typeface="Times New Roman"/>
                    <a:cs typeface="Helvetica"/>
                  </a:rPr>
                  <a:t> to support particular points in a text</a:t>
                </a:r>
              </a:p>
              <a:p>
                <a:pPr marL="342900" marR="0" lvl="0" indent="-342900">
                  <a:lnSpc>
                    <a:spcPct val="115000"/>
                  </a:lnSpc>
                  <a:spcBef>
                    <a:spcPts val="0"/>
                  </a:spcBef>
                  <a:spcAft>
                    <a:spcPts val="0"/>
                  </a:spcAft>
                  <a:buSzPts val="1000"/>
                  <a:buFont typeface="Symbol"/>
                  <a:buNone/>
                  <a:tabLst>
                    <a:tab pos="457200" algn="l"/>
                  </a:tabLst>
                </a:pPr>
                <a:r>
                  <a:rPr lang="en-US" sz="1400" dirty="0" smtClean="0">
                    <a:effectLst>
                      <a:innerShdw blurRad="63500" dist="50800" dir="10800000">
                        <a:prstClr val="black">
                          <a:alpha val="50000"/>
                        </a:prstClr>
                      </a:innerShdw>
                    </a:effectLst>
                    <a:ea typeface="Times New Roman"/>
                    <a:cs typeface="Helvetica"/>
                  </a:rPr>
                  <a:t>(supports ELP Target Explain</a:t>
                </a:r>
                <a:r>
                  <a:rPr lang="en-US" sz="1400" dirty="0" smtClean="0">
                    <a:solidFill>
                      <a:srgbClr val="002060"/>
                    </a:solidFill>
                    <a:effectLst>
                      <a:innerShdw blurRad="63500" dist="50800" dir="10800000">
                        <a:prstClr val="black">
                          <a:alpha val="50000"/>
                        </a:prstClr>
                      </a:innerShdw>
                    </a:effectLst>
                    <a:ea typeface="Times New Roman"/>
                    <a:cs typeface="Helvetica"/>
                  </a:rPr>
                  <a:t>). </a:t>
                </a:r>
                <a:r>
                  <a:rPr lang="en-US" i="1" dirty="0" smtClean="0">
                    <a:solidFill>
                      <a:srgbClr val="002060"/>
                    </a:solidFill>
                    <a:effectLst>
                      <a:innerShdw blurRad="63500" dist="50800" dir="10800000">
                        <a:prstClr val="black">
                          <a:alpha val="50000"/>
                        </a:prstClr>
                      </a:innerShdw>
                    </a:effectLst>
                    <a:ea typeface="Times New Roman"/>
                    <a:cs typeface="Helvetica"/>
                  </a:rPr>
                  <a:t>Ask:  How does</a:t>
                </a:r>
              </a:p>
              <a:p>
                <a:pPr marL="342900" marR="0" lvl="0" indent="-342900">
                  <a:lnSpc>
                    <a:spcPct val="115000"/>
                  </a:lnSpc>
                  <a:spcBef>
                    <a:spcPts val="0"/>
                  </a:spcBef>
                  <a:spcAft>
                    <a:spcPts val="0"/>
                  </a:spcAft>
                  <a:buSzPts val="1000"/>
                  <a:buFont typeface="Symbol"/>
                  <a:buNone/>
                  <a:tabLst>
                    <a:tab pos="457200" algn="l"/>
                  </a:tabLst>
                </a:pPr>
                <a:r>
                  <a:rPr lang="en-US" i="1" dirty="0" smtClean="0">
                    <a:solidFill>
                      <a:srgbClr val="002060"/>
                    </a:solidFill>
                    <a:effectLst>
                      <a:innerShdw blurRad="63500" dist="50800" dir="10800000">
                        <a:prstClr val="black">
                          <a:alpha val="50000"/>
                        </a:prstClr>
                      </a:innerShdw>
                    </a:effectLst>
                    <a:ea typeface="Times New Roman"/>
                    <a:cs typeface="Helvetica"/>
                  </a:rPr>
                  <a:t>The author support the points about__</a:t>
                </a:r>
              </a:p>
              <a:p>
                <a:pPr marL="342900" marR="0" lvl="0" indent="-342900">
                  <a:lnSpc>
                    <a:spcPct val="115000"/>
                  </a:lnSpc>
                  <a:spcBef>
                    <a:spcPts val="0"/>
                  </a:spcBef>
                  <a:spcAft>
                    <a:spcPts val="0"/>
                  </a:spcAft>
                  <a:buSzPts val="1000"/>
                  <a:buFont typeface="Symbol"/>
                  <a:buNone/>
                  <a:tabLst>
                    <a:tab pos="457200" algn="l"/>
                  </a:tabLst>
                </a:pPr>
                <a:r>
                  <a:rPr lang="en-US" i="1" dirty="0" smtClean="0">
                    <a:solidFill>
                      <a:srgbClr val="002060"/>
                    </a:solidFill>
                    <a:effectLst>
                      <a:innerShdw blurRad="63500" dist="50800" dir="10800000">
                        <a:prstClr val="black">
                          <a:alpha val="50000"/>
                        </a:prstClr>
                      </a:innerShdw>
                    </a:effectLst>
                    <a:ea typeface="Times New Roman"/>
                    <a:cs typeface="Helvetica"/>
                  </a:rPr>
                  <a:t>with reasons and evidence</a:t>
                </a:r>
                <a:r>
                  <a:rPr lang="en-US" sz="1400" i="1" dirty="0" smtClean="0">
                    <a:solidFill>
                      <a:srgbClr val="002060"/>
                    </a:solidFill>
                    <a:effectLst>
                      <a:innerShdw blurRad="63500" dist="50800" dir="10800000">
                        <a:prstClr val="black">
                          <a:alpha val="50000"/>
                        </a:prstClr>
                      </a:innerShdw>
                    </a:effectLst>
                    <a:ea typeface="Times New Roman"/>
                    <a:cs typeface="Helvetica"/>
                  </a:rPr>
                  <a:t> </a:t>
                </a:r>
                <a:r>
                  <a:rPr lang="en-US" sz="1400" dirty="0" smtClean="0">
                    <a:effectLst>
                      <a:innerShdw blurRad="63500" dist="50800" dir="10800000">
                        <a:prstClr val="black">
                          <a:alpha val="50000"/>
                        </a:prstClr>
                      </a:innerShdw>
                    </a:effectLst>
                    <a:ea typeface="Times New Roman"/>
                    <a:cs typeface="Helvetica"/>
                  </a:rPr>
                  <a:t>(supports ELP</a:t>
                </a:r>
              </a:p>
              <a:p>
                <a:pPr marL="342900" marR="0" lvl="0" indent="-342900">
                  <a:lnSpc>
                    <a:spcPct val="115000"/>
                  </a:lnSpc>
                  <a:spcBef>
                    <a:spcPts val="0"/>
                  </a:spcBef>
                  <a:spcAft>
                    <a:spcPts val="0"/>
                  </a:spcAft>
                  <a:buSzPts val="1000"/>
                  <a:buFont typeface="Symbol"/>
                  <a:buNone/>
                  <a:tabLst>
                    <a:tab pos="457200" algn="l"/>
                  </a:tabLst>
                </a:pPr>
                <a:r>
                  <a:rPr lang="en-US" sz="1400" dirty="0" smtClean="0">
                    <a:effectLst>
                      <a:innerShdw blurRad="63500" dist="50800" dir="10800000">
                        <a:prstClr val="black">
                          <a:alpha val="50000"/>
                        </a:prstClr>
                      </a:innerShdw>
                    </a:effectLst>
                    <a:ea typeface="Times New Roman"/>
                    <a:cs typeface="Helvetica"/>
                  </a:rPr>
                  <a:t>Target -Interpret)?</a:t>
                </a:r>
                <a:endParaRPr lang="en-US" sz="1400" dirty="0">
                  <a:effectLst>
                    <a:innerShdw blurRad="63500" dist="50800" dir="10800000">
                      <a:prstClr val="black">
                        <a:alpha val="50000"/>
                      </a:prstClr>
                    </a:innerShdw>
                  </a:effectLst>
                  <a:ea typeface="Times New Roman"/>
                  <a:cs typeface="Times New Roman"/>
                </a:endParaRPr>
              </a:p>
            </p:txBody>
          </p:sp>
        </p:grpSp>
        <p:sp>
          <p:nvSpPr>
            <p:cNvPr id="58" name="Left Brace 57"/>
            <p:cNvSpPr/>
            <p:nvPr/>
          </p:nvSpPr>
          <p:spPr>
            <a:xfrm>
              <a:off x="357052" y="1473926"/>
              <a:ext cx="328748" cy="2514600"/>
            </a:xfrm>
            <a:prstGeom prst="leftBrace">
              <a:avLst/>
            </a:prstGeom>
            <a:ln w="31750" cmpd="sng">
              <a:solidFill>
                <a:srgbClr val="00206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59" name="TextBox 58"/>
            <p:cNvSpPr txBox="1"/>
            <p:nvPr/>
          </p:nvSpPr>
          <p:spPr>
            <a:xfrm rot="16200000">
              <a:off x="-1036843" y="2578107"/>
              <a:ext cx="2415990" cy="307777"/>
            </a:xfrm>
            <a:prstGeom prst="rect">
              <a:avLst/>
            </a:prstGeom>
            <a:noFill/>
          </p:spPr>
          <p:txBody>
            <a:bodyPr wrap="square" rtlCol="0">
              <a:spAutoFit/>
            </a:bodyPr>
            <a:lstStyle/>
            <a:p>
              <a:pPr algn="ctr"/>
              <a:r>
                <a:rPr lang="en-US" sz="1400" b="1" dirty="0" smtClean="0">
                  <a:effectLst>
                    <a:outerShdw blurRad="38100" dist="38100" dir="2700000" algn="tl">
                      <a:srgbClr val="000000">
                        <a:alpha val="43137"/>
                      </a:srgbClr>
                    </a:outerShdw>
                  </a:effectLst>
                </a:rPr>
                <a:t>Pacing Guide by Quarter</a:t>
              </a:r>
              <a:endParaRPr lang="en-US" sz="1400" b="1" dirty="0">
                <a:effectLst>
                  <a:outerShdw blurRad="38100" dist="38100" dir="2700000" algn="tl">
                    <a:srgbClr val="000000">
                      <a:alpha val="43137"/>
                    </a:srgbClr>
                  </a:outerShdw>
                </a:effectLst>
              </a:endParaRPr>
            </a:p>
          </p:txBody>
        </p:sp>
      </p:grpSp>
      <p:sp>
        <p:nvSpPr>
          <p:cNvPr id="22" name="Slide Number Placeholder 21"/>
          <p:cNvSpPr>
            <a:spLocks noGrp="1"/>
          </p:cNvSpPr>
          <p:nvPr>
            <p:ph type="sldNum" sz="quarter" idx="12"/>
          </p:nvPr>
        </p:nvSpPr>
        <p:spPr/>
        <p:txBody>
          <a:bodyPr/>
          <a:lstStyle/>
          <a:p>
            <a:fld id="{E38A6DA1-C63E-49FA-ACA6-4C1FAF9DB464}" type="slidenum">
              <a:rPr lang="en-US" smtClean="0"/>
              <a:pPr/>
              <a:t>13</a:t>
            </a:fld>
            <a:endParaRPr lang="en-US"/>
          </a:p>
        </p:txBody>
      </p:sp>
      <p:sp>
        <p:nvSpPr>
          <p:cNvPr id="3" name="Footer Placeholder 2"/>
          <p:cNvSpPr>
            <a:spLocks noGrp="1"/>
          </p:cNvSpPr>
          <p:nvPr>
            <p:ph type="ftr" sz="quarter" idx="11"/>
          </p:nvPr>
        </p:nvSpPr>
        <p:spPr/>
        <p:txBody>
          <a:bodyPr/>
          <a:lstStyle/>
          <a:p>
            <a:r>
              <a:rPr lang="en-US" smtClean="0"/>
              <a:t>Susan Richmond</a:t>
            </a:r>
            <a:endParaRPr lang="en-US"/>
          </a:p>
        </p:txBody>
      </p:sp>
    </p:spTree>
    <p:extLst>
      <p:ext uri="{BB962C8B-B14F-4D97-AF65-F5344CB8AC3E}">
        <p14:creationId xmlns:p14="http://schemas.microsoft.com/office/powerpoint/2010/main" val="386629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linds(horizontal)">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blinds(horizontal)">
                                      <p:cBhvr>
                                        <p:cTn id="1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6629400" y="660355"/>
            <a:ext cx="2330156" cy="4967253"/>
            <a:chOff x="6356644" y="888955"/>
            <a:chExt cx="2634956" cy="4967253"/>
          </a:xfrm>
        </p:grpSpPr>
        <p:grpSp>
          <p:nvGrpSpPr>
            <p:cNvPr id="36" name="Group 35"/>
            <p:cNvGrpSpPr/>
            <p:nvPr/>
          </p:nvGrpSpPr>
          <p:grpSpPr>
            <a:xfrm>
              <a:off x="6356644" y="888955"/>
              <a:ext cx="2634956" cy="1384150"/>
              <a:chOff x="2971800" y="3784555"/>
              <a:chExt cx="2634956" cy="1384150"/>
            </a:xfrm>
          </p:grpSpPr>
          <p:sp>
            <p:nvSpPr>
              <p:cNvPr id="32" name="Rectangle 31"/>
              <p:cNvSpPr/>
              <p:nvPr/>
            </p:nvSpPr>
            <p:spPr>
              <a:xfrm>
                <a:off x="2971800" y="4343400"/>
                <a:ext cx="2634956" cy="825305"/>
              </a:xfrm>
              <a:prstGeom prst="rect">
                <a:avLst/>
              </a:prstGeom>
              <a:solidFill>
                <a:schemeClr val="accent6">
                  <a:lumMod val="20000"/>
                  <a:lumOff val="80000"/>
                </a:schemeClr>
              </a:solidFill>
              <a:ln>
                <a:solidFill>
                  <a:srgbClr val="00206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1600" b="1" dirty="0" smtClean="0">
                    <a:solidFill>
                      <a:srgbClr val="002060"/>
                    </a:solidFill>
                  </a:rPr>
                  <a:t>-Use concepts to solve non-routine problems.</a:t>
                </a:r>
                <a:endParaRPr lang="en-US" sz="1600" b="1" dirty="0" smtClean="0">
                  <a:solidFill>
                    <a:srgbClr val="002060"/>
                  </a:solidFill>
                  <a:ea typeface="Times New Roman"/>
                  <a:cs typeface="Times New Roman"/>
                </a:endParaRPr>
              </a:p>
              <a:p>
                <a:pPr fontAlgn="b"/>
                <a:r>
                  <a:rPr lang="en-US" sz="1100" b="1" dirty="0" smtClean="0">
                    <a:solidFill>
                      <a:srgbClr val="002060"/>
                    </a:solidFill>
                  </a:rPr>
                  <a:t> </a:t>
                </a:r>
                <a:endParaRPr lang="en-US" sz="1100" b="1" dirty="0">
                  <a:solidFill>
                    <a:srgbClr val="002060"/>
                  </a:solidFill>
                </a:endParaRPr>
              </a:p>
            </p:txBody>
          </p:sp>
          <p:sp>
            <p:nvSpPr>
              <p:cNvPr id="33" name="TextBox 32"/>
              <p:cNvSpPr txBox="1"/>
              <p:nvPr/>
            </p:nvSpPr>
            <p:spPr>
              <a:xfrm>
                <a:off x="2971800" y="3784555"/>
                <a:ext cx="2590800" cy="523220"/>
              </a:xfrm>
              <a:prstGeom prst="rect">
                <a:avLst/>
              </a:prstGeom>
              <a:solidFill>
                <a:schemeClr val="bg1">
                  <a:lumMod val="95000"/>
                </a:schemeClr>
              </a:solidFill>
              <a:effectLst>
                <a:innerShdw blurRad="114300">
                  <a:prstClr val="black"/>
                </a:innerShdw>
              </a:effectLst>
            </p:spPr>
            <p:txBody>
              <a:bodyPr wrap="square" rtlCol="0">
                <a:spAutoFit/>
              </a:bodyPr>
              <a:lstStyle/>
              <a:p>
                <a:r>
                  <a:rPr lang="en-US" sz="1400" b="1" dirty="0" smtClean="0">
                    <a:solidFill>
                      <a:srgbClr val="C00000"/>
                    </a:solidFill>
                  </a:rPr>
                  <a:t>Develop a Constructed Response</a:t>
                </a:r>
                <a:endParaRPr lang="en-US" sz="1400" b="1" dirty="0">
                  <a:solidFill>
                    <a:srgbClr val="C00000"/>
                  </a:solidFill>
                </a:endParaRPr>
              </a:p>
            </p:txBody>
          </p:sp>
        </p:grpSp>
        <p:sp>
          <p:nvSpPr>
            <p:cNvPr id="34" name="TextBox 33"/>
            <p:cNvSpPr txBox="1"/>
            <p:nvPr/>
          </p:nvSpPr>
          <p:spPr>
            <a:xfrm>
              <a:off x="6356644" y="2286000"/>
              <a:ext cx="2590800" cy="3570208"/>
            </a:xfrm>
            <a:prstGeom prst="rect">
              <a:avLst/>
            </a:prstGeom>
            <a:noFill/>
            <a:ln>
              <a:solidFill>
                <a:srgbClr val="002060"/>
              </a:solidFill>
            </a:ln>
            <a:effectLst>
              <a:innerShdw blurRad="114300">
                <a:prstClr val="black"/>
              </a:innerShdw>
            </a:effectLst>
          </p:spPr>
          <p:txBody>
            <a:bodyPr wrap="square" rtlCol="0">
              <a:spAutoFit/>
            </a:bodyPr>
            <a:lstStyle/>
            <a:p>
              <a:r>
                <a:rPr lang="en-US" sz="1600" b="1" dirty="0" smtClean="0">
                  <a:solidFill>
                    <a:srgbClr val="002060"/>
                  </a:solidFill>
                </a:rPr>
                <a:t>Students use evidence to reason (concept) about a problem. </a:t>
              </a:r>
            </a:p>
            <a:p>
              <a:endParaRPr lang="en-US" sz="1600" b="1" dirty="0" smtClean="0">
                <a:solidFill>
                  <a:srgbClr val="002060"/>
                </a:solidFill>
              </a:endParaRPr>
            </a:p>
            <a:p>
              <a:r>
                <a:rPr lang="en-US" sz="1600" b="1" u="sng" dirty="0" smtClean="0">
                  <a:solidFill>
                    <a:srgbClr val="002060"/>
                  </a:solidFill>
                </a:rPr>
                <a:t>Example</a:t>
              </a:r>
              <a:r>
                <a:rPr lang="en-US" sz="1600" b="1" dirty="0" smtClean="0">
                  <a:solidFill>
                    <a:srgbClr val="002060"/>
                  </a:solidFill>
                </a:rPr>
                <a:t>: What actions were taken when the seven Sager children were orphaned on the trail to Oregon?  In your opinion, were there other options? Write an opinion paragraph that supports your response.  </a:t>
              </a:r>
            </a:p>
            <a:p>
              <a:endParaRPr lang="en-US" b="1" dirty="0">
                <a:solidFill>
                  <a:srgbClr val="002060"/>
                </a:solidFill>
              </a:endParaRPr>
            </a:p>
          </p:txBody>
        </p:sp>
      </p:grpSp>
      <p:grpSp>
        <p:nvGrpSpPr>
          <p:cNvPr id="35" name="Group 34"/>
          <p:cNvGrpSpPr/>
          <p:nvPr/>
        </p:nvGrpSpPr>
        <p:grpSpPr>
          <a:xfrm>
            <a:off x="76200" y="0"/>
            <a:ext cx="4876800" cy="4139649"/>
            <a:chOff x="76200" y="0"/>
            <a:chExt cx="4876800" cy="4139649"/>
          </a:xfrm>
        </p:grpSpPr>
        <p:grpSp>
          <p:nvGrpSpPr>
            <p:cNvPr id="46" name="Group 45"/>
            <p:cNvGrpSpPr/>
            <p:nvPr/>
          </p:nvGrpSpPr>
          <p:grpSpPr>
            <a:xfrm>
              <a:off x="76200" y="0"/>
              <a:ext cx="4648200" cy="2590800"/>
              <a:chOff x="76200" y="0"/>
              <a:chExt cx="4648200" cy="2590800"/>
            </a:xfrm>
          </p:grpSpPr>
          <p:grpSp>
            <p:nvGrpSpPr>
              <p:cNvPr id="42" name="Group 41"/>
              <p:cNvGrpSpPr/>
              <p:nvPr/>
            </p:nvGrpSpPr>
            <p:grpSpPr>
              <a:xfrm>
                <a:off x="762000" y="533400"/>
                <a:ext cx="3962400" cy="1494038"/>
                <a:chOff x="304800" y="304800"/>
                <a:chExt cx="3962400" cy="1494038"/>
              </a:xfrm>
            </p:grpSpPr>
            <p:sp>
              <p:nvSpPr>
                <p:cNvPr id="38" name="Rectangle 37"/>
                <p:cNvSpPr/>
                <p:nvPr/>
              </p:nvSpPr>
              <p:spPr>
                <a:xfrm>
                  <a:off x="304800" y="304800"/>
                  <a:ext cx="3962400" cy="646331"/>
                </a:xfrm>
                <a:prstGeom prst="rect">
                  <a:avLst/>
                </a:prstGeom>
                <a:solidFill>
                  <a:schemeClr val="bg1">
                    <a:lumMod val="95000"/>
                  </a:schemeClr>
                </a:solidFill>
                <a:ln>
                  <a:solidFill>
                    <a:srgbClr val="002060"/>
                  </a:solidFill>
                </a:ln>
                <a:effectLst>
                  <a:innerShdw blurRad="114300">
                    <a:prstClr val="black"/>
                  </a:innerShdw>
                </a:effectLst>
              </p:spPr>
              <p:txBody>
                <a:bodyPr wrap="square">
                  <a:spAutoFit/>
                </a:bodyPr>
                <a:lstStyle/>
                <a:p>
                  <a:pPr algn="ctr"/>
                  <a:r>
                    <a:rPr lang="en-US" b="1" dirty="0">
                      <a:solidFill>
                        <a:schemeClr val="bg1">
                          <a:lumMod val="50000"/>
                        </a:schemeClr>
                      </a:solidFill>
                    </a:rPr>
                    <a:t>Unit of Study #5 - Informational </a:t>
                  </a:r>
                  <a:r>
                    <a:rPr lang="en-US" b="1" dirty="0" smtClean="0">
                      <a:solidFill>
                        <a:schemeClr val="bg1">
                          <a:lumMod val="50000"/>
                        </a:schemeClr>
                      </a:solidFill>
                    </a:rPr>
                    <a:t>Text</a:t>
                  </a:r>
                </a:p>
                <a:p>
                  <a:pPr algn="ctr"/>
                  <a:r>
                    <a:rPr lang="en-US" b="1" i="1" u="sng" dirty="0" smtClean="0">
                      <a:solidFill>
                        <a:schemeClr val="bg1">
                          <a:lumMod val="50000"/>
                        </a:schemeClr>
                      </a:solidFill>
                    </a:rPr>
                    <a:t>Quarter 3 </a:t>
                  </a:r>
                  <a:endParaRPr lang="en-US" i="1" u="sng" dirty="0">
                    <a:solidFill>
                      <a:schemeClr val="bg1">
                        <a:lumMod val="50000"/>
                      </a:schemeClr>
                    </a:solidFill>
                  </a:endParaRPr>
                </a:p>
              </p:txBody>
            </p:sp>
            <p:sp>
              <p:nvSpPr>
                <p:cNvPr id="39" name="Rectangle 38"/>
                <p:cNvSpPr/>
                <p:nvPr/>
              </p:nvSpPr>
              <p:spPr>
                <a:xfrm>
                  <a:off x="304800" y="892436"/>
                  <a:ext cx="3962400" cy="906402"/>
                </a:xfrm>
                <a:prstGeom prst="rect">
                  <a:avLst/>
                </a:prstGeom>
                <a:solidFill>
                  <a:schemeClr val="bg1"/>
                </a:solidFill>
                <a:effectLst>
                  <a:innerShdw blurRad="114300">
                    <a:prstClr val="black"/>
                  </a:innerShdw>
                </a:effectLst>
              </p:spPr>
              <p:txBody>
                <a:bodyPr wrap="square">
                  <a:spAutoFit/>
                </a:bodyPr>
                <a:lstStyle/>
                <a:p>
                  <a:pPr marL="342900" marR="0" lvl="0" indent="-342900">
                    <a:lnSpc>
                      <a:spcPct val="115000"/>
                    </a:lnSpc>
                    <a:spcBef>
                      <a:spcPts val="0"/>
                    </a:spcBef>
                    <a:spcAft>
                      <a:spcPts val="0"/>
                    </a:spcAft>
                    <a:buSzPts val="1000"/>
                    <a:buFont typeface="Symbol"/>
                    <a:buNone/>
                    <a:tabLst>
                      <a:tab pos="457200" algn="l"/>
                    </a:tabLst>
                  </a:pPr>
                  <a:r>
                    <a:rPr lang="en-US" sz="1400" b="1" u="sng" dirty="0" smtClean="0">
                      <a:effectLst>
                        <a:innerShdw blurRad="63500" dist="50800" dir="10800000">
                          <a:prstClr val="black">
                            <a:alpha val="50000"/>
                          </a:prstClr>
                        </a:innerShdw>
                      </a:effectLst>
                      <a:ea typeface="Times New Roman"/>
                      <a:cs typeface="Helvetica"/>
                    </a:rPr>
                    <a:t>RI.4.8</a:t>
                  </a:r>
                  <a:r>
                    <a:rPr lang="en-US" sz="1400" dirty="0" smtClean="0">
                      <a:effectLst>
                        <a:innerShdw blurRad="63500" dist="50800" dir="10800000">
                          <a:prstClr val="black">
                            <a:alpha val="50000"/>
                          </a:prstClr>
                        </a:innerShdw>
                      </a:effectLst>
                      <a:ea typeface="Times New Roman"/>
                      <a:cs typeface="Helvetica"/>
                    </a:rPr>
                    <a:t> </a:t>
                  </a:r>
                  <a:r>
                    <a:rPr lang="en-US" sz="1600" b="1" i="1" dirty="0" smtClean="0">
                      <a:solidFill>
                        <a:srgbClr val="C00000"/>
                      </a:solidFill>
                      <a:effectLst>
                        <a:innerShdw blurRad="63500" dist="50800" dir="10800000">
                          <a:prstClr val="black">
                            <a:alpha val="50000"/>
                          </a:prstClr>
                        </a:innerShdw>
                      </a:effectLst>
                      <a:ea typeface="Times New Roman"/>
                      <a:cs typeface="Helvetica"/>
                    </a:rPr>
                    <a:t>How does the author support the point</a:t>
                  </a:r>
                </a:p>
                <a:p>
                  <a:pPr marL="342900" marR="0" lvl="0" indent="-342900">
                    <a:lnSpc>
                      <a:spcPct val="115000"/>
                    </a:lnSpc>
                    <a:spcBef>
                      <a:spcPts val="0"/>
                    </a:spcBef>
                    <a:spcAft>
                      <a:spcPts val="0"/>
                    </a:spcAft>
                    <a:buSzPts val="1000"/>
                    <a:buFont typeface="Symbol"/>
                    <a:buNone/>
                    <a:tabLst>
                      <a:tab pos="457200" algn="l"/>
                    </a:tabLst>
                  </a:pPr>
                  <a:r>
                    <a:rPr lang="en-US" sz="1600" b="1" i="1" dirty="0" smtClean="0">
                      <a:solidFill>
                        <a:srgbClr val="C00000"/>
                      </a:solidFill>
                      <a:effectLst>
                        <a:innerShdw blurRad="63500" dist="50800" dir="10800000">
                          <a:prstClr val="black">
                            <a:alpha val="50000"/>
                          </a:prstClr>
                        </a:innerShdw>
                      </a:effectLst>
                      <a:ea typeface="Times New Roman"/>
                      <a:cs typeface="Helvetica"/>
                    </a:rPr>
                    <a:t>about ___ with reasons and evidence</a:t>
                  </a:r>
                  <a:endParaRPr lang="en-US" sz="1400" i="1" dirty="0" smtClean="0">
                    <a:effectLst>
                      <a:innerShdw blurRad="63500" dist="50800" dir="10800000">
                        <a:prstClr val="black">
                          <a:alpha val="50000"/>
                        </a:prstClr>
                      </a:innerShdw>
                    </a:effectLst>
                    <a:ea typeface="Times New Roman"/>
                    <a:cs typeface="Helvetica"/>
                  </a:endParaRPr>
                </a:p>
                <a:p>
                  <a:pPr marL="342900" marR="0" lvl="0" indent="-342900">
                    <a:lnSpc>
                      <a:spcPct val="115000"/>
                    </a:lnSpc>
                    <a:spcBef>
                      <a:spcPts val="0"/>
                    </a:spcBef>
                    <a:spcAft>
                      <a:spcPts val="0"/>
                    </a:spcAft>
                    <a:buSzPts val="1000"/>
                    <a:buFont typeface="Symbol"/>
                    <a:buNone/>
                    <a:tabLst>
                      <a:tab pos="457200" algn="l"/>
                    </a:tabLst>
                  </a:pPr>
                  <a:r>
                    <a:rPr lang="en-US" sz="1400" dirty="0" smtClean="0">
                      <a:effectLst>
                        <a:innerShdw blurRad="63500" dist="50800" dir="10800000">
                          <a:prstClr val="black">
                            <a:alpha val="50000"/>
                          </a:prstClr>
                        </a:innerShdw>
                      </a:effectLst>
                      <a:ea typeface="Times New Roman"/>
                      <a:cs typeface="Helvetica"/>
                    </a:rPr>
                    <a:t>(supports ELP Target Interpret)?</a:t>
                  </a:r>
                  <a:endParaRPr lang="en-US" sz="1400" dirty="0">
                    <a:effectLst>
                      <a:innerShdw blurRad="63500" dist="50800" dir="10800000">
                        <a:prstClr val="black">
                          <a:alpha val="50000"/>
                        </a:prstClr>
                      </a:innerShdw>
                    </a:effectLst>
                    <a:ea typeface="Times New Roman"/>
                    <a:cs typeface="Times New Roman"/>
                  </a:endParaRPr>
                </a:p>
              </p:txBody>
            </p:sp>
          </p:grpSp>
          <p:sp>
            <p:nvSpPr>
              <p:cNvPr id="40" name="Left Brace 39"/>
              <p:cNvSpPr/>
              <p:nvPr/>
            </p:nvSpPr>
            <p:spPr>
              <a:xfrm>
                <a:off x="381000" y="381000"/>
                <a:ext cx="304800" cy="1676400"/>
              </a:xfrm>
              <a:prstGeom prst="leftBrace">
                <a:avLst/>
              </a:prstGeom>
              <a:ln w="31750" cmpd="sng">
                <a:solidFill>
                  <a:srgbClr val="00206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41" name="TextBox 40"/>
              <p:cNvSpPr txBox="1"/>
              <p:nvPr/>
            </p:nvSpPr>
            <p:spPr>
              <a:xfrm rot="16200000">
                <a:off x="-1065311" y="1141511"/>
                <a:ext cx="2590800" cy="307777"/>
              </a:xfrm>
              <a:prstGeom prst="rect">
                <a:avLst/>
              </a:prstGeom>
              <a:noFill/>
            </p:spPr>
            <p:txBody>
              <a:bodyPr wrap="square" rtlCol="0">
                <a:spAutoFit/>
              </a:bodyPr>
              <a:lstStyle/>
              <a:p>
                <a:pPr algn="ctr"/>
                <a:r>
                  <a:rPr lang="en-US" sz="1400" b="1" dirty="0" smtClean="0">
                    <a:effectLst>
                      <a:outerShdw blurRad="38100" dist="38100" dir="2700000" algn="tl">
                        <a:srgbClr val="000000">
                          <a:alpha val="43137"/>
                        </a:srgbClr>
                      </a:outerShdw>
                    </a:effectLst>
                  </a:rPr>
                  <a:t>Pacing Guide by Quarter</a:t>
                </a:r>
                <a:endParaRPr lang="en-US" sz="1400" b="1" dirty="0">
                  <a:effectLst>
                    <a:outerShdw blurRad="38100" dist="38100" dir="2700000" algn="tl">
                      <a:srgbClr val="000000">
                        <a:alpha val="43137"/>
                      </a:srgbClr>
                    </a:outerShdw>
                  </a:effectLst>
                </a:endParaRPr>
              </a:p>
            </p:txBody>
          </p:sp>
        </p:grpSp>
        <p:grpSp>
          <p:nvGrpSpPr>
            <p:cNvPr id="43" name="Group 42"/>
            <p:cNvGrpSpPr/>
            <p:nvPr/>
          </p:nvGrpSpPr>
          <p:grpSpPr>
            <a:xfrm>
              <a:off x="228600" y="2362200"/>
              <a:ext cx="4724400" cy="1777449"/>
              <a:chOff x="381000" y="3962400"/>
              <a:chExt cx="4724400" cy="1777449"/>
            </a:xfrm>
          </p:grpSpPr>
          <p:sp>
            <p:nvSpPr>
              <p:cNvPr id="44" name="Rectangle 43"/>
              <p:cNvSpPr/>
              <p:nvPr/>
            </p:nvSpPr>
            <p:spPr>
              <a:xfrm>
                <a:off x="381000" y="4408715"/>
                <a:ext cx="4724400" cy="1331134"/>
              </a:xfrm>
              <a:prstGeom prst="rect">
                <a:avLst/>
              </a:prstGeom>
              <a:solidFill>
                <a:schemeClr val="bg1"/>
              </a:solidFill>
              <a:effectLst>
                <a:innerShdw blurRad="114300">
                  <a:prstClr val="black"/>
                </a:innerShdw>
              </a:effectLst>
            </p:spPr>
            <p:txBody>
              <a:bodyPr wrap="square">
                <a:spAutoFit/>
              </a:bodyPr>
              <a:lstStyle/>
              <a:p>
                <a:pPr marL="342900" marR="0" lvl="0" indent="-342900">
                  <a:lnSpc>
                    <a:spcPct val="115000"/>
                  </a:lnSpc>
                  <a:spcBef>
                    <a:spcPts val="0"/>
                  </a:spcBef>
                  <a:spcAft>
                    <a:spcPts val="0"/>
                  </a:spcAft>
                  <a:buSzPts val="1000"/>
                  <a:buFont typeface="Symbol"/>
                  <a:buNone/>
                  <a:tabLst>
                    <a:tab pos="457200" algn="l"/>
                  </a:tabLst>
                </a:pPr>
                <a:r>
                  <a:rPr lang="en-US" sz="1400" b="1" u="sng" dirty="0" smtClean="0">
                    <a:effectLst>
                      <a:innerShdw blurRad="63500" dist="50800" dir="10800000">
                        <a:prstClr val="black">
                          <a:alpha val="50000"/>
                        </a:prstClr>
                      </a:innerShdw>
                    </a:effectLst>
                    <a:ea typeface="Times New Roman"/>
                    <a:cs typeface="Helvetica"/>
                  </a:rPr>
                  <a:t>RI.4.8</a:t>
                </a:r>
                <a:r>
                  <a:rPr lang="en-US" sz="1400" b="1" dirty="0" smtClean="0">
                    <a:effectLst>
                      <a:innerShdw blurRad="63500" dist="50800" dir="10800000">
                        <a:prstClr val="black">
                          <a:alpha val="50000"/>
                        </a:prstClr>
                      </a:innerShdw>
                    </a:effectLst>
                    <a:ea typeface="Times New Roman"/>
                    <a:cs typeface="Helvetica"/>
                  </a:rPr>
                  <a:t>  </a:t>
                </a:r>
                <a:r>
                  <a:rPr lang="en-US" sz="1400" dirty="0" smtClean="0">
                    <a:effectLst>
                      <a:innerShdw blurRad="63500" dist="50800" dir="10800000">
                        <a:prstClr val="black">
                          <a:alpha val="50000"/>
                        </a:prstClr>
                      </a:innerShdw>
                    </a:effectLst>
                    <a:ea typeface="Times New Roman"/>
                    <a:cs typeface="Helvetica"/>
                  </a:rPr>
                  <a:t>Students explain how</a:t>
                </a:r>
                <a:r>
                  <a:rPr lang="en-US" sz="1400" b="1" dirty="0" smtClean="0"/>
                  <a:t> </a:t>
                </a:r>
                <a:r>
                  <a:rPr lang="en-US" sz="1400" b="1" i="1" dirty="0" err="1" smtClean="0"/>
                  <a:t>Neta</a:t>
                </a:r>
                <a:r>
                  <a:rPr lang="en-US" sz="1400" b="1" i="1" dirty="0" smtClean="0"/>
                  <a:t> </a:t>
                </a:r>
                <a:r>
                  <a:rPr lang="en-US" sz="1400" b="1" i="1" dirty="0" err="1" smtClean="0"/>
                  <a:t>Lohnes</a:t>
                </a:r>
                <a:r>
                  <a:rPr lang="en-US" sz="1400" b="1" i="1" dirty="0" smtClean="0"/>
                  <a:t> </a:t>
                </a:r>
                <a:r>
                  <a:rPr lang="en-US" sz="1400" dirty="0" smtClean="0"/>
                  <a:t>uses  reasons and</a:t>
                </a:r>
              </a:p>
              <a:p>
                <a:pPr marL="342900" marR="0" lvl="0" indent="-342900">
                  <a:lnSpc>
                    <a:spcPct val="115000"/>
                  </a:lnSpc>
                  <a:spcBef>
                    <a:spcPts val="0"/>
                  </a:spcBef>
                  <a:spcAft>
                    <a:spcPts val="0"/>
                  </a:spcAft>
                  <a:buSzPts val="1000"/>
                  <a:buFont typeface="Symbol"/>
                  <a:buNone/>
                  <a:tabLst>
                    <a:tab pos="457200" algn="l"/>
                  </a:tabLst>
                </a:pPr>
                <a:r>
                  <a:rPr lang="en-US" sz="1400" dirty="0" smtClean="0"/>
                  <a:t>evidence in her book, </a:t>
                </a:r>
                <a:r>
                  <a:rPr lang="en-US" sz="1400" b="1" i="1" dirty="0" smtClean="0"/>
                  <a:t>The Stout Hearted Seven: Orphaned on</a:t>
                </a:r>
              </a:p>
              <a:p>
                <a:pPr marL="342900" marR="0" lvl="0" indent="-342900">
                  <a:lnSpc>
                    <a:spcPct val="115000"/>
                  </a:lnSpc>
                  <a:spcBef>
                    <a:spcPts val="0"/>
                  </a:spcBef>
                  <a:spcAft>
                    <a:spcPts val="0"/>
                  </a:spcAft>
                  <a:buSzPts val="1000"/>
                  <a:buFont typeface="Symbol"/>
                  <a:buNone/>
                  <a:tabLst>
                    <a:tab pos="457200" algn="l"/>
                  </a:tabLst>
                </a:pPr>
                <a:r>
                  <a:rPr lang="en-US" sz="1400" b="1" i="1" dirty="0" smtClean="0"/>
                  <a:t>the Oregon Trail, </a:t>
                </a:r>
                <a:r>
                  <a:rPr lang="en-US" sz="1400" i="1" dirty="0" smtClean="0"/>
                  <a:t> </a:t>
                </a:r>
                <a:r>
                  <a:rPr lang="en-US" sz="1400" dirty="0" smtClean="0">
                    <a:effectLst>
                      <a:innerShdw blurRad="63500" dist="50800" dir="10800000">
                        <a:prstClr val="black">
                          <a:alpha val="50000"/>
                        </a:prstClr>
                      </a:innerShdw>
                    </a:effectLst>
                    <a:ea typeface="Times New Roman"/>
                    <a:cs typeface="Helvetica"/>
                  </a:rPr>
                  <a:t>to support particular points regarding how</a:t>
                </a:r>
              </a:p>
              <a:p>
                <a:pPr marL="342900" marR="0" lvl="0" indent="-342900">
                  <a:lnSpc>
                    <a:spcPct val="115000"/>
                  </a:lnSpc>
                  <a:spcBef>
                    <a:spcPts val="0"/>
                  </a:spcBef>
                  <a:spcAft>
                    <a:spcPts val="0"/>
                  </a:spcAft>
                  <a:buSzPts val="1000"/>
                  <a:buFont typeface="Symbol"/>
                  <a:buNone/>
                  <a:tabLst>
                    <a:tab pos="457200" algn="l"/>
                  </a:tabLst>
                </a:pPr>
                <a:r>
                  <a:rPr lang="en-US" sz="1400" dirty="0" smtClean="0">
                    <a:effectLst>
                      <a:innerShdw blurRad="63500" dist="50800" dir="10800000">
                        <a:prstClr val="black">
                          <a:alpha val="50000"/>
                        </a:prstClr>
                      </a:innerShdw>
                    </a:effectLst>
                    <a:ea typeface="Times New Roman"/>
                    <a:cs typeface="Helvetica"/>
                  </a:rPr>
                  <a:t>The seven </a:t>
                </a:r>
                <a:r>
                  <a:rPr lang="en-US" sz="1400" i="1" dirty="0" smtClean="0">
                    <a:effectLst>
                      <a:innerShdw blurRad="63500" dist="50800" dir="10800000">
                        <a:prstClr val="black">
                          <a:alpha val="50000"/>
                        </a:prstClr>
                      </a:innerShdw>
                    </a:effectLst>
                    <a:ea typeface="Times New Roman"/>
                    <a:cs typeface="Helvetica"/>
                  </a:rPr>
                  <a:t> </a:t>
                </a:r>
                <a:r>
                  <a:rPr lang="en-US" sz="1400" dirty="0" smtClean="0">
                    <a:effectLst>
                      <a:innerShdw blurRad="63500" dist="50800" dir="10800000">
                        <a:prstClr val="black">
                          <a:alpha val="50000"/>
                        </a:prstClr>
                      </a:innerShdw>
                    </a:effectLst>
                    <a:ea typeface="Times New Roman"/>
                    <a:cs typeface="Helvetica"/>
                  </a:rPr>
                  <a:t>Sager children survived the overland journey to</a:t>
                </a:r>
              </a:p>
              <a:p>
                <a:pPr marL="342900" marR="0" lvl="0" indent="-342900">
                  <a:lnSpc>
                    <a:spcPct val="115000"/>
                  </a:lnSpc>
                  <a:spcBef>
                    <a:spcPts val="0"/>
                  </a:spcBef>
                  <a:spcAft>
                    <a:spcPts val="0"/>
                  </a:spcAft>
                  <a:buSzPts val="1000"/>
                  <a:buFont typeface="Symbol"/>
                  <a:buNone/>
                  <a:tabLst>
                    <a:tab pos="457200" algn="l"/>
                  </a:tabLst>
                </a:pPr>
                <a:r>
                  <a:rPr lang="en-US" sz="1400" dirty="0" smtClean="0">
                    <a:effectLst>
                      <a:innerShdw blurRad="63500" dist="50800" dir="10800000">
                        <a:prstClr val="black">
                          <a:alpha val="50000"/>
                        </a:prstClr>
                      </a:innerShdw>
                    </a:effectLst>
                    <a:ea typeface="Times New Roman"/>
                    <a:cs typeface="Helvetica"/>
                  </a:rPr>
                  <a:t>Oregon  without their parents.</a:t>
                </a:r>
                <a:endParaRPr lang="en-US" sz="1400" dirty="0">
                  <a:effectLst>
                    <a:innerShdw blurRad="63500" dist="50800" dir="10800000">
                      <a:prstClr val="black">
                        <a:alpha val="50000"/>
                      </a:prstClr>
                    </a:innerShdw>
                  </a:effectLst>
                  <a:ea typeface="Times New Roman"/>
                  <a:cs typeface="Times New Roman"/>
                </a:endParaRPr>
              </a:p>
            </p:txBody>
          </p:sp>
          <p:sp>
            <p:nvSpPr>
              <p:cNvPr id="45" name="TextBox 44"/>
              <p:cNvSpPr txBox="1"/>
              <p:nvPr/>
            </p:nvSpPr>
            <p:spPr>
              <a:xfrm>
                <a:off x="381000" y="3962400"/>
                <a:ext cx="3352800" cy="338554"/>
              </a:xfrm>
              <a:prstGeom prst="rect">
                <a:avLst/>
              </a:prstGeom>
              <a:solidFill>
                <a:schemeClr val="accent6">
                  <a:lumMod val="20000"/>
                  <a:lumOff val="80000"/>
                </a:schemeClr>
              </a:solidFill>
              <a:effectLst>
                <a:innerShdw blurRad="114300">
                  <a:prstClr val="black"/>
                </a:innerShdw>
              </a:effectLst>
            </p:spPr>
            <p:txBody>
              <a:bodyPr wrap="square" rtlCol="0">
                <a:spAutoFit/>
              </a:bodyPr>
              <a:lstStyle/>
              <a:p>
                <a:r>
                  <a:rPr lang="en-US" sz="1600" b="1" dirty="0" smtClean="0">
                    <a:solidFill>
                      <a:srgbClr val="C00000"/>
                    </a:solidFill>
                  </a:rPr>
                  <a:t>RI.4.8 Target - Performance Task...</a:t>
                </a:r>
                <a:endParaRPr lang="en-US" sz="1600" b="1" dirty="0">
                  <a:solidFill>
                    <a:srgbClr val="C00000"/>
                  </a:solidFill>
                </a:endParaRPr>
              </a:p>
            </p:txBody>
          </p:sp>
        </p:grpSp>
      </p:grpSp>
      <p:grpSp>
        <p:nvGrpSpPr>
          <p:cNvPr id="47" name="Group 46"/>
          <p:cNvGrpSpPr/>
          <p:nvPr/>
        </p:nvGrpSpPr>
        <p:grpSpPr>
          <a:xfrm>
            <a:off x="2590800" y="1817916"/>
            <a:ext cx="4191000" cy="4887684"/>
            <a:chOff x="2590800" y="1817916"/>
            <a:chExt cx="4191000" cy="4887684"/>
          </a:xfrm>
        </p:grpSpPr>
        <p:grpSp>
          <p:nvGrpSpPr>
            <p:cNvPr id="15" name="Group 14"/>
            <p:cNvGrpSpPr/>
            <p:nvPr/>
          </p:nvGrpSpPr>
          <p:grpSpPr>
            <a:xfrm>
              <a:off x="2590800" y="3301437"/>
              <a:ext cx="3962400" cy="3404163"/>
              <a:chOff x="693234" y="847948"/>
              <a:chExt cx="5368074" cy="4714652"/>
            </a:xfrm>
          </p:grpSpPr>
          <p:sp>
            <p:nvSpPr>
              <p:cNvPr id="16" name="Rectangle 15"/>
              <p:cNvSpPr/>
              <p:nvPr/>
            </p:nvSpPr>
            <p:spPr>
              <a:xfrm>
                <a:off x="4495800" y="847948"/>
                <a:ext cx="1565506" cy="762000"/>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1600" b="1" u="sng" dirty="0" smtClean="0">
                    <a:solidFill>
                      <a:srgbClr val="C00000"/>
                    </a:solidFill>
                  </a:rPr>
                  <a:t>DOK 3</a:t>
                </a:r>
              </a:p>
              <a:p>
                <a:pPr algn="ctr" fontAlgn="b"/>
                <a:r>
                  <a:rPr lang="en-US" sz="1050" b="1" dirty="0" smtClean="0">
                    <a:solidFill>
                      <a:srgbClr val="002060"/>
                    </a:solidFill>
                  </a:rPr>
                  <a:t>Reasoning and </a:t>
                </a:r>
                <a:r>
                  <a:rPr lang="en-US" sz="1000" b="1" dirty="0" smtClean="0">
                    <a:solidFill>
                      <a:srgbClr val="002060"/>
                    </a:solidFill>
                  </a:rPr>
                  <a:t>Thinkin</a:t>
                </a:r>
                <a:r>
                  <a:rPr lang="en-US" sz="1050" b="1" dirty="0" smtClean="0">
                    <a:solidFill>
                      <a:srgbClr val="002060"/>
                    </a:solidFill>
                  </a:rPr>
                  <a:t>g</a:t>
                </a:r>
                <a:endParaRPr lang="en-US" sz="1050" b="1" dirty="0">
                  <a:solidFill>
                    <a:srgbClr val="002060"/>
                  </a:solidFill>
                </a:endParaRPr>
              </a:p>
            </p:txBody>
          </p:sp>
          <p:sp>
            <p:nvSpPr>
              <p:cNvPr id="17" name="Rectangle 16"/>
              <p:cNvSpPr/>
              <p:nvPr/>
            </p:nvSpPr>
            <p:spPr>
              <a:xfrm>
                <a:off x="693234" y="3886200"/>
                <a:ext cx="1059366" cy="838200"/>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1000" b="1" dirty="0" smtClean="0">
                    <a:solidFill>
                      <a:srgbClr val="002060"/>
                    </a:solidFill>
                  </a:rPr>
                  <a:t>Analyze </a:t>
                </a:r>
                <a:endParaRPr lang="en-US" sz="1000" b="1" dirty="0">
                  <a:solidFill>
                    <a:srgbClr val="002060"/>
                  </a:solidFill>
                </a:endParaRPr>
              </a:p>
            </p:txBody>
          </p:sp>
          <p:sp>
            <p:nvSpPr>
              <p:cNvPr id="18" name="Rectangle 17"/>
              <p:cNvSpPr/>
              <p:nvPr/>
            </p:nvSpPr>
            <p:spPr>
              <a:xfrm>
                <a:off x="4495801" y="3886200"/>
                <a:ext cx="1565507" cy="838200"/>
              </a:xfrm>
              <a:prstGeom prst="rect">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600" b="1" dirty="0" smtClean="0">
                    <a:solidFill>
                      <a:srgbClr val="002060"/>
                    </a:solidFill>
                  </a:rPr>
                  <a:t>-Analyze or interpret author’s craft (e.g., literary devices, viewpoint, or potential bias) to critique a text.</a:t>
                </a:r>
                <a:endParaRPr lang="en-US" sz="600" b="1" dirty="0" smtClean="0">
                  <a:solidFill>
                    <a:srgbClr val="002060"/>
                  </a:solidFill>
                  <a:ea typeface="Times New Roman"/>
                  <a:cs typeface="Times New Roman"/>
                </a:endParaRPr>
              </a:p>
              <a:p>
                <a:pPr fontAlgn="b"/>
                <a:r>
                  <a:rPr lang="en-US" sz="600" b="1" dirty="0" smtClean="0">
                    <a:solidFill>
                      <a:srgbClr val="002060"/>
                    </a:solidFill>
                  </a:rPr>
                  <a:t> </a:t>
                </a:r>
                <a:endParaRPr lang="en-US" sz="600" b="1" dirty="0">
                  <a:solidFill>
                    <a:srgbClr val="002060"/>
                  </a:solidFill>
                </a:endParaRPr>
              </a:p>
            </p:txBody>
          </p:sp>
          <p:sp>
            <p:nvSpPr>
              <p:cNvPr id="19" name="Rectangle 18"/>
              <p:cNvSpPr/>
              <p:nvPr/>
            </p:nvSpPr>
            <p:spPr>
              <a:xfrm>
                <a:off x="4495800" y="2209799"/>
                <a:ext cx="1565506" cy="838200"/>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endParaRPr lang="en-US" sz="700" b="1" dirty="0" smtClean="0">
                  <a:solidFill>
                    <a:srgbClr val="002060"/>
                  </a:solidFill>
                </a:endParaRPr>
              </a:p>
              <a:p>
                <a:pPr fontAlgn="b"/>
                <a:r>
                  <a:rPr lang="en-US" sz="700" b="1" dirty="0" smtClean="0">
                    <a:solidFill>
                      <a:srgbClr val="002060"/>
                    </a:solidFill>
                  </a:rPr>
                  <a:t>Explain, generalize or connect ideas using supporting evidence (quote, text, evidence).</a:t>
                </a:r>
                <a:endParaRPr lang="en-US" sz="700" b="1" dirty="0" smtClean="0">
                  <a:solidFill>
                    <a:srgbClr val="002060"/>
                  </a:solidFill>
                  <a:ea typeface="Times New Roman"/>
                  <a:cs typeface="Times New Roman"/>
                </a:endParaRPr>
              </a:p>
              <a:p>
                <a:pPr fontAlgn="b"/>
                <a:r>
                  <a:rPr lang="en-US" sz="700" b="1" dirty="0" smtClean="0">
                    <a:solidFill>
                      <a:srgbClr val="002060"/>
                    </a:solidFill>
                  </a:rPr>
                  <a:t> </a:t>
                </a:r>
                <a:endParaRPr lang="en-US" sz="700" b="1" dirty="0">
                  <a:solidFill>
                    <a:srgbClr val="002060"/>
                  </a:solidFill>
                </a:endParaRPr>
              </a:p>
            </p:txBody>
          </p:sp>
          <p:sp>
            <p:nvSpPr>
              <p:cNvPr id="20" name="Rectangle 19"/>
              <p:cNvSpPr/>
              <p:nvPr/>
            </p:nvSpPr>
            <p:spPr>
              <a:xfrm>
                <a:off x="3124200" y="3886200"/>
                <a:ext cx="1371600" cy="838200"/>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endParaRPr lang="en-US" sz="500" b="1" dirty="0" smtClean="0">
                  <a:solidFill>
                    <a:srgbClr val="002060"/>
                  </a:solidFill>
                </a:endParaRPr>
              </a:p>
              <a:p>
                <a:pPr>
                  <a:lnSpc>
                    <a:spcPct val="115000"/>
                  </a:lnSpc>
                </a:pPr>
                <a:r>
                  <a:rPr lang="en-US" sz="500" b="1" dirty="0" smtClean="0">
                    <a:solidFill>
                      <a:srgbClr val="002060"/>
                    </a:solidFill>
                  </a:rPr>
                  <a:t>Compare literary elements, facts, terms and events.</a:t>
                </a:r>
              </a:p>
              <a:p>
                <a:pPr>
                  <a:lnSpc>
                    <a:spcPct val="115000"/>
                  </a:lnSpc>
                </a:pPr>
                <a:r>
                  <a:rPr lang="en-US" sz="500" b="1" dirty="0" smtClean="0">
                    <a:solidFill>
                      <a:srgbClr val="002060"/>
                    </a:solidFill>
                  </a:rPr>
                  <a:t>-Analyze format, organization and text structures.</a:t>
                </a:r>
                <a:endParaRPr lang="en-US" sz="500" b="1" dirty="0" smtClean="0">
                  <a:solidFill>
                    <a:srgbClr val="002060"/>
                  </a:solidFill>
                  <a:ea typeface="Times New Roman"/>
                  <a:cs typeface="Times New Roman"/>
                </a:endParaRPr>
              </a:p>
              <a:p>
                <a:pPr algn="ctr" fontAlgn="b"/>
                <a:r>
                  <a:rPr lang="en-US" sz="500" b="1" dirty="0" smtClean="0">
                    <a:solidFill>
                      <a:srgbClr val="002060"/>
                    </a:solidFill>
                  </a:rPr>
                  <a:t> </a:t>
                </a:r>
                <a:endParaRPr lang="en-US" sz="500" b="1" dirty="0">
                  <a:solidFill>
                    <a:srgbClr val="002060"/>
                  </a:solidFill>
                </a:endParaRPr>
              </a:p>
            </p:txBody>
          </p:sp>
          <p:sp>
            <p:nvSpPr>
              <p:cNvPr id="21" name="Rectangle 20"/>
              <p:cNvSpPr/>
              <p:nvPr/>
            </p:nvSpPr>
            <p:spPr>
              <a:xfrm>
                <a:off x="1752600" y="3886200"/>
                <a:ext cx="1371600" cy="838200"/>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500" b="1" dirty="0" smtClean="0">
                    <a:solidFill>
                      <a:srgbClr val="002060"/>
                    </a:solidFill>
                  </a:rPr>
                  <a:t>- Identify the kind of information contained in a graphic, table, visual, etc.</a:t>
                </a:r>
                <a:endParaRPr lang="en-US" sz="500" b="1" dirty="0" smtClean="0">
                  <a:solidFill>
                    <a:srgbClr val="002060"/>
                  </a:solidFill>
                  <a:ea typeface="Times New Roman"/>
                  <a:cs typeface="Times New Roman"/>
                </a:endParaRPr>
              </a:p>
              <a:p>
                <a:pPr fontAlgn="b"/>
                <a:r>
                  <a:rPr lang="en-US" sz="500" b="1" dirty="0" smtClean="0">
                    <a:solidFill>
                      <a:srgbClr val="002060"/>
                    </a:solidFill>
                  </a:rPr>
                  <a:t> </a:t>
                </a:r>
                <a:endParaRPr lang="en-US" sz="500" b="1" dirty="0">
                  <a:solidFill>
                    <a:srgbClr val="002060"/>
                  </a:solidFill>
                </a:endParaRPr>
              </a:p>
            </p:txBody>
          </p:sp>
          <p:sp>
            <p:nvSpPr>
              <p:cNvPr id="22" name="Rectangle 21"/>
              <p:cNvSpPr/>
              <p:nvPr/>
            </p:nvSpPr>
            <p:spPr>
              <a:xfrm>
                <a:off x="4495800" y="4724399"/>
                <a:ext cx="1565506" cy="835819"/>
              </a:xfrm>
              <a:prstGeom prst="rect">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700" b="1" dirty="0" smtClean="0">
                    <a:solidFill>
                      <a:srgbClr val="002060"/>
                    </a:solidFill>
                  </a:rPr>
                  <a:t>-Cite evidence and develop a logical argument for conjectures based on one text or problem.</a:t>
                </a:r>
                <a:endParaRPr lang="en-US" sz="700" b="1" dirty="0">
                  <a:solidFill>
                    <a:srgbClr val="002060"/>
                  </a:solidFill>
                  <a:ea typeface="Times New Roman"/>
                  <a:cs typeface="Times New Roman"/>
                </a:endParaRPr>
              </a:p>
            </p:txBody>
          </p:sp>
          <p:sp>
            <p:nvSpPr>
              <p:cNvPr id="24" name="Rectangle 23"/>
              <p:cNvSpPr/>
              <p:nvPr/>
            </p:nvSpPr>
            <p:spPr>
              <a:xfrm>
                <a:off x="693234" y="4724400"/>
                <a:ext cx="1059366" cy="838200"/>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1000" b="1" dirty="0" smtClean="0">
                    <a:solidFill>
                      <a:srgbClr val="002060"/>
                    </a:solidFill>
                  </a:rPr>
                  <a:t>Evaluate</a:t>
                </a:r>
                <a:endParaRPr lang="en-US" sz="1000" b="1" dirty="0">
                  <a:solidFill>
                    <a:srgbClr val="002060"/>
                  </a:solidFill>
                </a:endParaRPr>
              </a:p>
            </p:txBody>
          </p:sp>
          <p:sp>
            <p:nvSpPr>
              <p:cNvPr id="25" name="Rectangle 24"/>
              <p:cNvSpPr/>
              <p:nvPr/>
            </p:nvSpPr>
            <p:spPr>
              <a:xfrm>
                <a:off x="4495802" y="1609940"/>
                <a:ext cx="1565505" cy="569886"/>
              </a:xfrm>
              <a:prstGeom prst="rect">
                <a:avLst/>
              </a:prstGeom>
              <a:solidFill>
                <a:schemeClr val="bg1">
                  <a:lumMod val="75000"/>
                </a:schemeClr>
              </a:solidFill>
              <a:ln w="38100">
                <a:solidFill>
                  <a:schemeClr val="accent6">
                    <a:lumMod val="75000"/>
                  </a:schemeClr>
                </a:solidFill>
              </a:ln>
            </p:spPr>
            <p:txBody>
              <a:bodyPr wrap="square">
                <a:spAutoFit/>
              </a:bodyPr>
              <a:lstStyle/>
              <a:p>
                <a:endParaRPr lang="en-US" sz="700" b="1" dirty="0" smtClean="0">
                  <a:solidFill>
                    <a:schemeClr val="bg1">
                      <a:lumMod val="50000"/>
                    </a:schemeClr>
                  </a:solidFill>
                </a:endParaRPr>
              </a:p>
            </p:txBody>
          </p:sp>
          <p:sp>
            <p:nvSpPr>
              <p:cNvPr id="26" name="Rectangle 25"/>
              <p:cNvSpPr/>
              <p:nvPr/>
            </p:nvSpPr>
            <p:spPr>
              <a:xfrm>
                <a:off x="4495800" y="3048001"/>
                <a:ext cx="1565506" cy="838200"/>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700" b="1" dirty="0" smtClean="0">
                    <a:solidFill>
                      <a:srgbClr val="002060"/>
                    </a:solidFill>
                  </a:rPr>
                  <a:t>-Use concepts to solve non-routine problems.</a:t>
                </a:r>
                <a:endParaRPr lang="en-US" sz="700" b="1" dirty="0" smtClean="0">
                  <a:solidFill>
                    <a:srgbClr val="002060"/>
                  </a:solidFill>
                  <a:ea typeface="Times New Roman"/>
                  <a:cs typeface="Times New Roman"/>
                </a:endParaRPr>
              </a:p>
              <a:p>
                <a:pPr fontAlgn="b"/>
                <a:r>
                  <a:rPr lang="en-US" sz="700" b="1" dirty="0" smtClean="0">
                    <a:solidFill>
                      <a:srgbClr val="002060"/>
                    </a:solidFill>
                  </a:rPr>
                  <a:t> </a:t>
                </a:r>
                <a:endParaRPr lang="en-US" sz="700" b="1" dirty="0">
                  <a:solidFill>
                    <a:srgbClr val="002060"/>
                  </a:solidFill>
                </a:endParaRPr>
              </a:p>
            </p:txBody>
          </p:sp>
          <p:sp>
            <p:nvSpPr>
              <p:cNvPr id="27" name="Rectangle 26"/>
              <p:cNvSpPr/>
              <p:nvPr/>
            </p:nvSpPr>
            <p:spPr>
              <a:xfrm>
                <a:off x="1752600" y="4724396"/>
                <a:ext cx="1371600" cy="823169"/>
              </a:xfrm>
              <a:prstGeom prst="rect">
                <a:avLst/>
              </a:prstGeom>
              <a:solidFill>
                <a:schemeClr val="bg1">
                  <a:lumMod val="75000"/>
                </a:schemeClr>
              </a:solidFill>
              <a:ln w="38100">
                <a:solidFill>
                  <a:schemeClr val="accent6">
                    <a:lumMod val="75000"/>
                  </a:schemeClr>
                </a:solidFill>
              </a:ln>
            </p:spPr>
            <p:txBody>
              <a:bodyPr wrap="square">
                <a:spAutoFit/>
              </a:bodyPr>
              <a:lstStyle/>
              <a:p>
                <a:endParaRPr lang="en-US" sz="700" b="1" dirty="0" smtClean="0">
                  <a:solidFill>
                    <a:schemeClr val="bg1">
                      <a:lumMod val="50000"/>
                    </a:schemeClr>
                  </a:solidFill>
                </a:endParaRPr>
              </a:p>
            </p:txBody>
          </p:sp>
          <p:sp>
            <p:nvSpPr>
              <p:cNvPr id="28" name="Rectangle 27"/>
              <p:cNvSpPr/>
              <p:nvPr/>
            </p:nvSpPr>
            <p:spPr>
              <a:xfrm>
                <a:off x="3124200" y="4724396"/>
                <a:ext cx="1371600" cy="823169"/>
              </a:xfrm>
              <a:prstGeom prst="rect">
                <a:avLst/>
              </a:prstGeom>
              <a:solidFill>
                <a:schemeClr val="bg1">
                  <a:lumMod val="75000"/>
                </a:schemeClr>
              </a:solidFill>
              <a:ln w="38100">
                <a:solidFill>
                  <a:schemeClr val="accent6">
                    <a:lumMod val="75000"/>
                  </a:schemeClr>
                </a:solidFill>
              </a:ln>
            </p:spPr>
            <p:txBody>
              <a:bodyPr wrap="square">
                <a:spAutoFit/>
              </a:bodyPr>
              <a:lstStyle/>
              <a:p>
                <a:endParaRPr lang="en-US" sz="700" b="1" dirty="0" smtClean="0">
                  <a:solidFill>
                    <a:schemeClr val="bg1">
                      <a:lumMod val="50000"/>
                    </a:schemeClr>
                  </a:solidFill>
                </a:endParaRPr>
              </a:p>
            </p:txBody>
          </p:sp>
        </p:grpSp>
        <p:pic>
          <p:nvPicPr>
            <p:cNvPr id="30" name="Picture 24" descr="Thinking : funny cartoon genius Stock 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817916"/>
              <a:ext cx="1600200" cy="16002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grpSp>
      <p:sp>
        <p:nvSpPr>
          <p:cNvPr id="31" name="Oval 30"/>
          <p:cNvSpPr/>
          <p:nvPr/>
        </p:nvSpPr>
        <p:spPr>
          <a:xfrm>
            <a:off x="5257800" y="4724400"/>
            <a:ext cx="1371600" cy="1981200"/>
          </a:xfrm>
          <a:prstGeom prst="ellipse">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lide Number Placeholder 47"/>
          <p:cNvSpPr>
            <a:spLocks noGrp="1"/>
          </p:cNvSpPr>
          <p:nvPr>
            <p:ph type="sldNum" sz="quarter" idx="12"/>
          </p:nvPr>
        </p:nvSpPr>
        <p:spPr/>
        <p:txBody>
          <a:bodyPr/>
          <a:lstStyle/>
          <a:p>
            <a:fld id="{E38A6DA1-C63E-49FA-ACA6-4C1FAF9DB464}" type="slidenum">
              <a:rPr lang="en-US" smtClean="0"/>
              <a:pPr/>
              <a:t>14</a:t>
            </a:fld>
            <a:endParaRPr lang="en-US"/>
          </a:p>
        </p:txBody>
      </p:sp>
      <p:sp>
        <p:nvSpPr>
          <p:cNvPr id="2" name="Footer Placeholder 1"/>
          <p:cNvSpPr>
            <a:spLocks noGrp="1"/>
          </p:cNvSpPr>
          <p:nvPr>
            <p:ph type="ftr" sz="quarter" idx="11"/>
          </p:nvPr>
        </p:nvSpPr>
        <p:spPr/>
        <p:txBody>
          <a:bodyPr/>
          <a:lstStyle/>
          <a:p>
            <a:r>
              <a:rPr lang="en-US" smtClean="0"/>
              <a:t>Susan Richmond</a:t>
            </a:r>
            <a:endParaRPr lang="en-US"/>
          </a:p>
        </p:txBody>
      </p:sp>
    </p:spTree>
    <p:extLst>
      <p:ext uri="{BB962C8B-B14F-4D97-AF65-F5344CB8AC3E}">
        <p14:creationId xmlns:p14="http://schemas.microsoft.com/office/powerpoint/2010/main" val="340281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1000" fill="hold"/>
                                        <p:tgtEl>
                                          <p:spTgt spid="47"/>
                                        </p:tgtEl>
                                        <p:attrNameLst>
                                          <p:attrName>ppt_w</p:attrName>
                                        </p:attrNameLst>
                                      </p:cBhvr>
                                      <p:tavLst>
                                        <p:tav tm="0">
                                          <p:val>
                                            <p:fltVal val="0"/>
                                          </p:val>
                                        </p:tav>
                                        <p:tav tm="100000">
                                          <p:val>
                                            <p:strVal val="#ppt_w"/>
                                          </p:val>
                                        </p:tav>
                                      </p:tavLst>
                                    </p:anim>
                                    <p:anim calcmode="lin" valueType="num">
                                      <p:cBhvr>
                                        <p:cTn id="8" dur="1000" fill="hold"/>
                                        <p:tgtEl>
                                          <p:spTgt spid="47"/>
                                        </p:tgtEl>
                                        <p:attrNameLst>
                                          <p:attrName>ppt_h</p:attrName>
                                        </p:attrNameLst>
                                      </p:cBhvr>
                                      <p:tavLst>
                                        <p:tav tm="0">
                                          <p:val>
                                            <p:fltVal val="0"/>
                                          </p:val>
                                        </p:tav>
                                        <p:tav tm="100000">
                                          <p:val>
                                            <p:strVal val="#ppt_h"/>
                                          </p:val>
                                        </p:tav>
                                      </p:tavLst>
                                    </p:anim>
                                    <p:anim calcmode="lin" valueType="num">
                                      <p:cBhvr>
                                        <p:cTn id="9"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checkerboard(across)">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6477000" y="488845"/>
            <a:ext cx="2590800" cy="5835755"/>
            <a:chOff x="6477000" y="494245"/>
            <a:chExt cx="2590800" cy="4951198"/>
          </a:xfrm>
        </p:grpSpPr>
        <p:grpSp>
          <p:nvGrpSpPr>
            <p:cNvPr id="40" name="Group 39"/>
            <p:cNvGrpSpPr/>
            <p:nvPr/>
          </p:nvGrpSpPr>
          <p:grpSpPr>
            <a:xfrm>
              <a:off x="6477000" y="494245"/>
              <a:ext cx="2590800" cy="2172755"/>
              <a:chOff x="457200" y="3932175"/>
              <a:chExt cx="3037490" cy="2172755"/>
            </a:xfrm>
          </p:grpSpPr>
          <p:grpSp>
            <p:nvGrpSpPr>
              <p:cNvPr id="30" name="Group 29"/>
              <p:cNvGrpSpPr/>
              <p:nvPr/>
            </p:nvGrpSpPr>
            <p:grpSpPr>
              <a:xfrm>
                <a:off x="457200" y="3932175"/>
                <a:ext cx="3037490" cy="2172755"/>
                <a:chOff x="2971800" y="3932175"/>
                <a:chExt cx="3037490" cy="2172755"/>
              </a:xfrm>
            </p:grpSpPr>
            <p:sp>
              <p:nvSpPr>
                <p:cNvPr id="38" name="TextBox 37"/>
                <p:cNvSpPr txBox="1"/>
                <p:nvPr/>
              </p:nvSpPr>
              <p:spPr>
                <a:xfrm>
                  <a:off x="2971800" y="3932175"/>
                  <a:ext cx="3037490" cy="443913"/>
                </a:xfrm>
                <a:prstGeom prst="rect">
                  <a:avLst/>
                </a:prstGeom>
                <a:solidFill>
                  <a:schemeClr val="bg1">
                    <a:lumMod val="95000"/>
                  </a:schemeClr>
                </a:solidFill>
                <a:effectLst>
                  <a:innerShdw blurRad="114300">
                    <a:prstClr val="black"/>
                  </a:innerShdw>
                </a:effectLst>
              </p:spPr>
              <p:txBody>
                <a:bodyPr wrap="square" rtlCol="0">
                  <a:spAutoFit/>
                </a:bodyPr>
                <a:lstStyle/>
                <a:p>
                  <a:r>
                    <a:rPr lang="en-US" sz="1400" b="1" dirty="0" smtClean="0">
                      <a:solidFill>
                        <a:srgbClr val="C00000"/>
                      </a:solidFill>
                    </a:rPr>
                    <a:t>Develop a Constructed Response</a:t>
                  </a:r>
                  <a:endParaRPr lang="en-US" sz="1400" b="1" dirty="0">
                    <a:solidFill>
                      <a:srgbClr val="C00000"/>
                    </a:solidFill>
                  </a:endParaRPr>
                </a:p>
              </p:txBody>
            </p:sp>
            <p:sp>
              <p:nvSpPr>
                <p:cNvPr id="36" name="TextBox 35"/>
                <p:cNvSpPr txBox="1"/>
                <p:nvPr/>
              </p:nvSpPr>
              <p:spPr>
                <a:xfrm>
                  <a:off x="2971800" y="5181600"/>
                  <a:ext cx="3037490" cy="923330"/>
                </a:xfrm>
                <a:prstGeom prst="rect">
                  <a:avLst/>
                </a:prstGeom>
                <a:noFill/>
                <a:ln>
                  <a:solidFill>
                    <a:srgbClr val="002060"/>
                  </a:solidFill>
                </a:ln>
                <a:effectLst>
                  <a:innerShdw blurRad="114300">
                    <a:prstClr val="black"/>
                  </a:innerShdw>
                </a:effectLst>
              </p:spPr>
              <p:txBody>
                <a:bodyPr wrap="square" rtlCol="0">
                  <a:spAutoFit/>
                </a:bodyPr>
                <a:lstStyle/>
                <a:p>
                  <a:r>
                    <a:rPr lang="en-US" b="1" dirty="0" smtClean="0">
                      <a:solidFill>
                        <a:srgbClr val="002060"/>
                      </a:solidFill>
                    </a:rPr>
                    <a:t>Students make logical connections using text evidence.</a:t>
                  </a:r>
                  <a:endParaRPr lang="en-US" b="1" dirty="0">
                    <a:solidFill>
                      <a:srgbClr val="002060"/>
                    </a:solidFill>
                  </a:endParaRPr>
                </a:p>
              </p:txBody>
            </p:sp>
          </p:grpSp>
          <p:sp>
            <p:nvSpPr>
              <p:cNvPr id="39" name="Rectangle 38"/>
              <p:cNvSpPr/>
              <p:nvPr/>
            </p:nvSpPr>
            <p:spPr>
              <a:xfrm>
                <a:off x="457200" y="4393474"/>
                <a:ext cx="3037490" cy="825305"/>
              </a:xfrm>
              <a:prstGeom prst="rec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endParaRPr lang="en-US" sz="1400" b="1" dirty="0" smtClean="0">
                  <a:solidFill>
                    <a:srgbClr val="002060"/>
                  </a:solidFill>
                </a:endParaRPr>
              </a:p>
              <a:p>
                <a:pPr fontAlgn="b"/>
                <a:r>
                  <a:rPr lang="en-US" sz="1400" b="1" dirty="0" smtClean="0">
                    <a:solidFill>
                      <a:srgbClr val="002060"/>
                    </a:solidFill>
                  </a:rPr>
                  <a:t>Explain, generalize or connect ideas using supporting evidence (quote, text, evidence).</a:t>
                </a:r>
                <a:endParaRPr lang="en-US" sz="1400" b="1" dirty="0" smtClean="0">
                  <a:solidFill>
                    <a:srgbClr val="002060"/>
                  </a:solidFill>
                  <a:ea typeface="Times New Roman"/>
                  <a:cs typeface="Times New Roman"/>
                </a:endParaRPr>
              </a:p>
              <a:p>
                <a:pPr fontAlgn="b"/>
                <a:r>
                  <a:rPr lang="en-US" sz="1400" b="1" dirty="0" smtClean="0">
                    <a:solidFill>
                      <a:srgbClr val="002060"/>
                    </a:solidFill>
                  </a:rPr>
                  <a:t> </a:t>
                </a:r>
                <a:endParaRPr lang="en-US" sz="1400" b="1" dirty="0">
                  <a:solidFill>
                    <a:srgbClr val="002060"/>
                  </a:solidFill>
                </a:endParaRPr>
              </a:p>
            </p:txBody>
          </p:sp>
        </p:grpSp>
        <p:sp>
          <p:nvSpPr>
            <p:cNvPr id="41" name="TextBox 40"/>
            <p:cNvSpPr txBox="1"/>
            <p:nvPr/>
          </p:nvSpPr>
          <p:spPr>
            <a:xfrm>
              <a:off x="6477000" y="2644676"/>
              <a:ext cx="2590800" cy="2800767"/>
            </a:xfrm>
            <a:prstGeom prst="rect">
              <a:avLst/>
            </a:prstGeom>
            <a:noFill/>
            <a:ln>
              <a:solidFill>
                <a:srgbClr val="002060"/>
              </a:solidFill>
            </a:ln>
            <a:effectLst>
              <a:innerShdw blurRad="63500" dist="50800" dir="16200000">
                <a:prstClr val="black">
                  <a:alpha val="50000"/>
                </a:prstClr>
              </a:innerShdw>
            </a:effectLst>
          </p:spPr>
          <p:txBody>
            <a:bodyPr wrap="square" rtlCol="0">
              <a:spAutoFit/>
            </a:bodyPr>
            <a:lstStyle/>
            <a:p>
              <a:r>
                <a:rPr lang="en-US" sz="1600" b="1" dirty="0" smtClean="0">
                  <a:solidFill>
                    <a:srgbClr val="002060"/>
                  </a:solidFill>
                </a:rPr>
                <a:t>Example: </a:t>
              </a:r>
            </a:p>
            <a:p>
              <a:r>
                <a:rPr lang="en-US" sz="1600" b="1" dirty="0" smtClean="0">
                  <a:solidFill>
                    <a:srgbClr val="002060"/>
                  </a:solidFill>
                </a:rPr>
                <a:t>In what ways were the lives of the seven Sager children the same  at the mission as it was on the Oregon trail?  Use specific examples from the text to write a paragraph that explains how both the mission and the Oregon trail impacted their lives in the same way.</a:t>
              </a:r>
              <a:endParaRPr lang="en-US" sz="1600" b="1" dirty="0">
                <a:solidFill>
                  <a:srgbClr val="002060"/>
                </a:solidFill>
              </a:endParaRPr>
            </a:p>
          </p:txBody>
        </p:sp>
      </p:grpSp>
      <p:grpSp>
        <p:nvGrpSpPr>
          <p:cNvPr id="32" name="Group 31"/>
          <p:cNvGrpSpPr/>
          <p:nvPr/>
        </p:nvGrpSpPr>
        <p:grpSpPr>
          <a:xfrm>
            <a:off x="76200" y="0"/>
            <a:ext cx="4876800" cy="4139649"/>
            <a:chOff x="76200" y="0"/>
            <a:chExt cx="4876800" cy="4139649"/>
          </a:xfrm>
        </p:grpSpPr>
        <p:grpSp>
          <p:nvGrpSpPr>
            <p:cNvPr id="57" name="Group 56"/>
            <p:cNvGrpSpPr/>
            <p:nvPr/>
          </p:nvGrpSpPr>
          <p:grpSpPr>
            <a:xfrm>
              <a:off x="76200" y="0"/>
              <a:ext cx="4648200" cy="2590800"/>
              <a:chOff x="76200" y="0"/>
              <a:chExt cx="4648200" cy="2590800"/>
            </a:xfrm>
          </p:grpSpPr>
          <p:grpSp>
            <p:nvGrpSpPr>
              <p:cNvPr id="58" name="Group 41"/>
              <p:cNvGrpSpPr/>
              <p:nvPr/>
            </p:nvGrpSpPr>
            <p:grpSpPr>
              <a:xfrm>
                <a:off x="762000" y="533400"/>
                <a:ext cx="3962400" cy="1494038"/>
                <a:chOff x="304800" y="304800"/>
                <a:chExt cx="3962400" cy="1494038"/>
              </a:xfrm>
            </p:grpSpPr>
            <p:sp>
              <p:nvSpPr>
                <p:cNvPr id="61" name="Rectangle 60"/>
                <p:cNvSpPr/>
                <p:nvPr/>
              </p:nvSpPr>
              <p:spPr>
                <a:xfrm>
                  <a:off x="304800" y="304800"/>
                  <a:ext cx="3962400" cy="646331"/>
                </a:xfrm>
                <a:prstGeom prst="rect">
                  <a:avLst/>
                </a:prstGeom>
                <a:solidFill>
                  <a:schemeClr val="bg1">
                    <a:lumMod val="95000"/>
                  </a:schemeClr>
                </a:solidFill>
                <a:ln>
                  <a:solidFill>
                    <a:srgbClr val="002060"/>
                  </a:solidFill>
                </a:ln>
                <a:effectLst>
                  <a:innerShdw blurRad="114300">
                    <a:prstClr val="black"/>
                  </a:innerShdw>
                </a:effectLst>
              </p:spPr>
              <p:txBody>
                <a:bodyPr wrap="square">
                  <a:spAutoFit/>
                </a:bodyPr>
                <a:lstStyle/>
                <a:p>
                  <a:pPr algn="ctr"/>
                  <a:r>
                    <a:rPr lang="en-US" b="1" dirty="0">
                      <a:solidFill>
                        <a:schemeClr val="bg1">
                          <a:lumMod val="50000"/>
                        </a:schemeClr>
                      </a:solidFill>
                    </a:rPr>
                    <a:t>Unit of Study #5 - Informational </a:t>
                  </a:r>
                  <a:r>
                    <a:rPr lang="en-US" b="1" dirty="0" smtClean="0">
                      <a:solidFill>
                        <a:schemeClr val="bg1">
                          <a:lumMod val="50000"/>
                        </a:schemeClr>
                      </a:solidFill>
                    </a:rPr>
                    <a:t>Text</a:t>
                  </a:r>
                </a:p>
                <a:p>
                  <a:pPr algn="ctr"/>
                  <a:r>
                    <a:rPr lang="en-US" b="1" i="1" u="sng" dirty="0" smtClean="0">
                      <a:solidFill>
                        <a:schemeClr val="bg1">
                          <a:lumMod val="50000"/>
                        </a:schemeClr>
                      </a:solidFill>
                    </a:rPr>
                    <a:t>Quarter 3 </a:t>
                  </a:r>
                  <a:endParaRPr lang="en-US" i="1" u="sng" dirty="0">
                    <a:solidFill>
                      <a:schemeClr val="bg1">
                        <a:lumMod val="50000"/>
                      </a:schemeClr>
                    </a:solidFill>
                  </a:endParaRPr>
                </a:p>
              </p:txBody>
            </p:sp>
            <p:sp>
              <p:nvSpPr>
                <p:cNvPr id="62" name="Rectangle 61"/>
                <p:cNvSpPr/>
                <p:nvPr/>
              </p:nvSpPr>
              <p:spPr>
                <a:xfrm>
                  <a:off x="304800" y="892436"/>
                  <a:ext cx="3962400" cy="906402"/>
                </a:xfrm>
                <a:prstGeom prst="rect">
                  <a:avLst/>
                </a:prstGeom>
                <a:solidFill>
                  <a:schemeClr val="bg1"/>
                </a:solidFill>
                <a:effectLst>
                  <a:innerShdw blurRad="114300">
                    <a:prstClr val="black"/>
                  </a:innerShdw>
                </a:effectLst>
              </p:spPr>
              <p:txBody>
                <a:bodyPr wrap="square">
                  <a:spAutoFit/>
                </a:bodyPr>
                <a:lstStyle/>
                <a:p>
                  <a:pPr marL="342900" marR="0" lvl="0" indent="-342900">
                    <a:lnSpc>
                      <a:spcPct val="115000"/>
                    </a:lnSpc>
                    <a:spcBef>
                      <a:spcPts val="0"/>
                    </a:spcBef>
                    <a:spcAft>
                      <a:spcPts val="0"/>
                    </a:spcAft>
                    <a:buSzPts val="1000"/>
                    <a:buFont typeface="Symbol"/>
                    <a:buNone/>
                    <a:tabLst>
                      <a:tab pos="457200" algn="l"/>
                    </a:tabLst>
                  </a:pPr>
                  <a:r>
                    <a:rPr lang="en-US" sz="1400" b="1" u="sng" dirty="0" smtClean="0">
                      <a:effectLst>
                        <a:innerShdw blurRad="63500" dist="50800" dir="10800000">
                          <a:prstClr val="black">
                            <a:alpha val="50000"/>
                          </a:prstClr>
                        </a:innerShdw>
                      </a:effectLst>
                      <a:ea typeface="Times New Roman"/>
                      <a:cs typeface="Helvetica"/>
                    </a:rPr>
                    <a:t>RI.4.8</a:t>
                  </a:r>
                  <a:r>
                    <a:rPr lang="en-US" sz="1400" dirty="0" smtClean="0">
                      <a:effectLst>
                        <a:innerShdw blurRad="63500" dist="50800" dir="10800000">
                          <a:prstClr val="black">
                            <a:alpha val="50000"/>
                          </a:prstClr>
                        </a:innerShdw>
                      </a:effectLst>
                      <a:ea typeface="Times New Roman"/>
                      <a:cs typeface="Helvetica"/>
                    </a:rPr>
                    <a:t> </a:t>
                  </a:r>
                  <a:r>
                    <a:rPr lang="en-US" sz="1600" b="1" i="1" dirty="0" smtClean="0">
                      <a:solidFill>
                        <a:srgbClr val="C00000"/>
                      </a:solidFill>
                      <a:effectLst>
                        <a:innerShdw blurRad="63500" dist="50800" dir="10800000">
                          <a:prstClr val="black">
                            <a:alpha val="50000"/>
                          </a:prstClr>
                        </a:innerShdw>
                      </a:effectLst>
                      <a:ea typeface="Times New Roman"/>
                      <a:cs typeface="Helvetica"/>
                    </a:rPr>
                    <a:t>How does the author support the point</a:t>
                  </a:r>
                </a:p>
                <a:p>
                  <a:pPr marL="342900" marR="0" lvl="0" indent="-342900">
                    <a:lnSpc>
                      <a:spcPct val="115000"/>
                    </a:lnSpc>
                    <a:spcBef>
                      <a:spcPts val="0"/>
                    </a:spcBef>
                    <a:spcAft>
                      <a:spcPts val="0"/>
                    </a:spcAft>
                    <a:buSzPts val="1000"/>
                    <a:buFont typeface="Symbol"/>
                    <a:buNone/>
                    <a:tabLst>
                      <a:tab pos="457200" algn="l"/>
                    </a:tabLst>
                  </a:pPr>
                  <a:r>
                    <a:rPr lang="en-US" sz="1600" b="1" i="1" dirty="0" smtClean="0">
                      <a:solidFill>
                        <a:srgbClr val="C00000"/>
                      </a:solidFill>
                      <a:effectLst>
                        <a:innerShdw blurRad="63500" dist="50800" dir="10800000">
                          <a:prstClr val="black">
                            <a:alpha val="50000"/>
                          </a:prstClr>
                        </a:innerShdw>
                      </a:effectLst>
                      <a:ea typeface="Times New Roman"/>
                      <a:cs typeface="Helvetica"/>
                    </a:rPr>
                    <a:t>about ___ with reasons and evidence</a:t>
                  </a:r>
                  <a:endParaRPr lang="en-US" sz="1400" i="1" dirty="0" smtClean="0">
                    <a:effectLst>
                      <a:innerShdw blurRad="63500" dist="50800" dir="10800000">
                        <a:prstClr val="black">
                          <a:alpha val="50000"/>
                        </a:prstClr>
                      </a:innerShdw>
                    </a:effectLst>
                    <a:ea typeface="Times New Roman"/>
                    <a:cs typeface="Helvetica"/>
                  </a:endParaRPr>
                </a:p>
                <a:p>
                  <a:pPr marL="342900" marR="0" lvl="0" indent="-342900">
                    <a:lnSpc>
                      <a:spcPct val="115000"/>
                    </a:lnSpc>
                    <a:spcBef>
                      <a:spcPts val="0"/>
                    </a:spcBef>
                    <a:spcAft>
                      <a:spcPts val="0"/>
                    </a:spcAft>
                    <a:buSzPts val="1000"/>
                    <a:buFont typeface="Symbol"/>
                    <a:buNone/>
                    <a:tabLst>
                      <a:tab pos="457200" algn="l"/>
                    </a:tabLst>
                  </a:pPr>
                  <a:r>
                    <a:rPr lang="en-US" sz="1400" dirty="0" smtClean="0">
                      <a:effectLst>
                        <a:innerShdw blurRad="63500" dist="50800" dir="10800000">
                          <a:prstClr val="black">
                            <a:alpha val="50000"/>
                          </a:prstClr>
                        </a:innerShdw>
                      </a:effectLst>
                      <a:ea typeface="Times New Roman"/>
                      <a:cs typeface="Helvetica"/>
                    </a:rPr>
                    <a:t>(supports ELP Target Interpret)?</a:t>
                  </a:r>
                  <a:endParaRPr lang="en-US" sz="1400" dirty="0">
                    <a:effectLst>
                      <a:innerShdw blurRad="63500" dist="50800" dir="10800000">
                        <a:prstClr val="black">
                          <a:alpha val="50000"/>
                        </a:prstClr>
                      </a:innerShdw>
                    </a:effectLst>
                    <a:ea typeface="Times New Roman"/>
                    <a:cs typeface="Times New Roman"/>
                  </a:endParaRPr>
                </a:p>
              </p:txBody>
            </p:sp>
          </p:grpSp>
          <p:sp>
            <p:nvSpPr>
              <p:cNvPr id="59" name="Left Brace 58"/>
              <p:cNvSpPr/>
              <p:nvPr/>
            </p:nvSpPr>
            <p:spPr>
              <a:xfrm>
                <a:off x="381000" y="381000"/>
                <a:ext cx="304800" cy="1676400"/>
              </a:xfrm>
              <a:prstGeom prst="leftBrace">
                <a:avLst/>
              </a:prstGeom>
              <a:ln w="31750" cmpd="sng">
                <a:solidFill>
                  <a:srgbClr val="00206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60" name="TextBox 59"/>
              <p:cNvSpPr txBox="1"/>
              <p:nvPr/>
            </p:nvSpPr>
            <p:spPr>
              <a:xfrm rot="16200000">
                <a:off x="-1065311" y="1141511"/>
                <a:ext cx="2590800" cy="307777"/>
              </a:xfrm>
              <a:prstGeom prst="rect">
                <a:avLst/>
              </a:prstGeom>
              <a:noFill/>
            </p:spPr>
            <p:txBody>
              <a:bodyPr wrap="square" rtlCol="0">
                <a:spAutoFit/>
              </a:bodyPr>
              <a:lstStyle/>
              <a:p>
                <a:pPr algn="ctr"/>
                <a:r>
                  <a:rPr lang="en-US" sz="1400" b="1" dirty="0" smtClean="0">
                    <a:effectLst>
                      <a:outerShdw blurRad="38100" dist="38100" dir="2700000" algn="tl">
                        <a:srgbClr val="000000">
                          <a:alpha val="43137"/>
                        </a:srgbClr>
                      </a:outerShdw>
                    </a:effectLst>
                  </a:rPr>
                  <a:t>Pacing Guide by Quarter</a:t>
                </a:r>
                <a:endParaRPr lang="en-US" sz="1400" b="1" dirty="0">
                  <a:effectLst>
                    <a:outerShdw blurRad="38100" dist="38100" dir="2700000" algn="tl">
                      <a:srgbClr val="000000">
                        <a:alpha val="43137"/>
                      </a:srgbClr>
                    </a:outerShdw>
                  </a:effectLst>
                </a:endParaRPr>
              </a:p>
            </p:txBody>
          </p:sp>
        </p:grpSp>
        <p:grpSp>
          <p:nvGrpSpPr>
            <p:cNvPr id="63" name="Group 62"/>
            <p:cNvGrpSpPr/>
            <p:nvPr/>
          </p:nvGrpSpPr>
          <p:grpSpPr>
            <a:xfrm>
              <a:off x="228600" y="2362200"/>
              <a:ext cx="4724400" cy="1777449"/>
              <a:chOff x="381000" y="3962400"/>
              <a:chExt cx="4724400" cy="1777449"/>
            </a:xfrm>
          </p:grpSpPr>
          <p:sp>
            <p:nvSpPr>
              <p:cNvPr id="64" name="Rectangle 63"/>
              <p:cNvSpPr/>
              <p:nvPr/>
            </p:nvSpPr>
            <p:spPr>
              <a:xfrm>
                <a:off x="381000" y="4408715"/>
                <a:ext cx="4724400" cy="1331134"/>
              </a:xfrm>
              <a:prstGeom prst="rect">
                <a:avLst/>
              </a:prstGeom>
              <a:solidFill>
                <a:schemeClr val="bg1"/>
              </a:solidFill>
              <a:effectLst>
                <a:innerShdw blurRad="114300">
                  <a:prstClr val="black"/>
                </a:innerShdw>
              </a:effectLst>
            </p:spPr>
            <p:txBody>
              <a:bodyPr wrap="square">
                <a:spAutoFit/>
              </a:bodyPr>
              <a:lstStyle/>
              <a:p>
                <a:pPr marL="342900" marR="0" lvl="0" indent="-342900">
                  <a:lnSpc>
                    <a:spcPct val="115000"/>
                  </a:lnSpc>
                  <a:spcBef>
                    <a:spcPts val="0"/>
                  </a:spcBef>
                  <a:spcAft>
                    <a:spcPts val="0"/>
                  </a:spcAft>
                  <a:buSzPts val="1000"/>
                  <a:buFont typeface="Symbol"/>
                  <a:buNone/>
                  <a:tabLst>
                    <a:tab pos="457200" algn="l"/>
                  </a:tabLst>
                </a:pPr>
                <a:r>
                  <a:rPr lang="en-US" sz="1400" b="1" u="sng" dirty="0" smtClean="0">
                    <a:effectLst>
                      <a:innerShdw blurRad="63500" dist="50800" dir="10800000">
                        <a:prstClr val="black">
                          <a:alpha val="50000"/>
                        </a:prstClr>
                      </a:innerShdw>
                    </a:effectLst>
                    <a:ea typeface="Times New Roman"/>
                    <a:cs typeface="Helvetica"/>
                  </a:rPr>
                  <a:t>RI.4.8</a:t>
                </a:r>
                <a:r>
                  <a:rPr lang="en-US" sz="1400" b="1" dirty="0" smtClean="0">
                    <a:effectLst>
                      <a:innerShdw blurRad="63500" dist="50800" dir="10800000">
                        <a:prstClr val="black">
                          <a:alpha val="50000"/>
                        </a:prstClr>
                      </a:innerShdw>
                    </a:effectLst>
                    <a:ea typeface="Times New Roman"/>
                    <a:cs typeface="Helvetica"/>
                  </a:rPr>
                  <a:t>  </a:t>
                </a:r>
                <a:r>
                  <a:rPr lang="en-US" sz="1400" dirty="0" smtClean="0">
                    <a:effectLst>
                      <a:innerShdw blurRad="63500" dist="50800" dir="10800000">
                        <a:prstClr val="black">
                          <a:alpha val="50000"/>
                        </a:prstClr>
                      </a:innerShdw>
                    </a:effectLst>
                    <a:ea typeface="Times New Roman"/>
                    <a:cs typeface="Helvetica"/>
                  </a:rPr>
                  <a:t>Students explain how</a:t>
                </a:r>
                <a:r>
                  <a:rPr lang="en-US" sz="1400" b="1" dirty="0" smtClean="0"/>
                  <a:t> </a:t>
                </a:r>
                <a:r>
                  <a:rPr lang="en-US" sz="1400" b="1" i="1" dirty="0" err="1" smtClean="0"/>
                  <a:t>Neta</a:t>
                </a:r>
                <a:r>
                  <a:rPr lang="en-US" sz="1400" b="1" i="1" dirty="0" smtClean="0"/>
                  <a:t> </a:t>
                </a:r>
                <a:r>
                  <a:rPr lang="en-US" sz="1400" b="1" i="1" dirty="0" err="1" smtClean="0"/>
                  <a:t>Lohnes</a:t>
                </a:r>
                <a:r>
                  <a:rPr lang="en-US" sz="1400" b="1" i="1" dirty="0" smtClean="0"/>
                  <a:t> </a:t>
                </a:r>
                <a:r>
                  <a:rPr lang="en-US" sz="1400" dirty="0" smtClean="0"/>
                  <a:t>uses  reasons and</a:t>
                </a:r>
              </a:p>
              <a:p>
                <a:pPr marL="342900" marR="0" lvl="0" indent="-342900">
                  <a:lnSpc>
                    <a:spcPct val="115000"/>
                  </a:lnSpc>
                  <a:spcBef>
                    <a:spcPts val="0"/>
                  </a:spcBef>
                  <a:spcAft>
                    <a:spcPts val="0"/>
                  </a:spcAft>
                  <a:buSzPts val="1000"/>
                  <a:buFont typeface="Symbol"/>
                  <a:buNone/>
                  <a:tabLst>
                    <a:tab pos="457200" algn="l"/>
                  </a:tabLst>
                </a:pPr>
                <a:r>
                  <a:rPr lang="en-US" sz="1400" dirty="0" smtClean="0"/>
                  <a:t>evidence in her book, </a:t>
                </a:r>
                <a:r>
                  <a:rPr lang="en-US" sz="1400" b="1" i="1" dirty="0" smtClean="0"/>
                  <a:t>The Stout Hearted Seven: Orphaned on</a:t>
                </a:r>
              </a:p>
              <a:p>
                <a:pPr marL="342900" marR="0" lvl="0" indent="-342900">
                  <a:lnSpc>
                    <a:spcPct val="115000"/>
                  </a:lnSpc>
                  <a:spcBef>
                    <a:spcPts val="0"/>
                  </a:spcBef>
                  <a:spcAft>
                    <a:spcPts val="0"/>
                  </a:spcAft>
                  <a:buSzPts val="1000"/>
                  <a:buFont typeface="Symbol"/>
                  <a:buNone/>
                  <a:tabLst>
                    <a:tab pos="457200" algn="l"/>
                  </a:tabLst>
                </a:pPr>
                <a:r>
                  <a:rPr lang="en-US" sz="1400" b="1" i="1" dirty="0" smtClean="0"/>
                  <a:t>the Oregon Trail, </a:t>
                </a:r>
                <a:r>
                  <a:rPr lang="en-US" sz="1400" i="1" dirty="0" smtClean="0"/>
                  <a:t> </a:t>
                </a:r>
                <a:r>
                  <a:rPr lang="en-US" sz="1400" dirty="0" smtClean="0">
                    <a:effectLst>
                      <a:innerShdw blurRad="63500" dist="50800" dir="10800000">
                        <a:prstClr val="black">
                          <a:alpha val="50000"/>
                        </a:prstClr>
                      </a:innerShdw>
                    </a:effectLst>
                    <a:ea typeface="Times New Roman"/>
                    <a:cs typeface="Helvetica"/>
                  </a:rPr>
                  <a:t>to support particular points regarding how</a:t>
                </a:r>
              </a:p>
              <a:p>
                <a:pPr marL="342900" marR="0" lvl="0" indent="-342900">
                  <a:lnSpc>
                    <a:spcPct val="115000"/>
                  </a:lnSpc>
                  <a:spcBef>
                    <a:spcPts val="0"/>
                  </a:spcBef>
                  <a:spcAft>
                    <a:spcPts val="0"/>
                  </a:spcAft>
                  <a:buSzPts val="1000"/>
                  <a:buFont typeface="Symbol"/>
                  <a:buNone/>
                  <a:tabLst>
                    <a:tab pos="457200" algn="l"/>
                  </a:tabLst>
                </a:pPr>
                <a:r>
                  <a:rPr lang="en-US" sz="1400" dirty="0" smtClean="0">
                    <a:effectLst>
                      <a:innerShdw blurRad="63500" dist="50800" dir="10800000">
                        <a:prstClr val="black">
                          <a:alpha val="50000"/>
                        </a:prstClr>
                      </a:innerShdw>
                    </a:effectLst>
                    <a:ea typeface="Times New Roman"/>
                    <a:cs typeface="Helvetica"/>
                  </a:rPr>
                  <a:t>The seven </a:t>
                </a:r>
                <a:r>
                  <a:rPr lang="en-US" sz="1400" i="1" dirty="0" smtClean="0">
                    <a:effectLst>
                      <a:innerShdw blurRad="63500" dist="50800" dir="10800000">
                        <a:prstClr val="black">
                          <a:alpha val="50000"/>
                        </a:prstClr>
                      </a:innerShdw>
                    </a:effectLst>
                    <a:ea typeface="Times New Roman"/>
                    <a:cs typeface="Helvetica"/>
                  </a:rPr>
                  <a:t> </a:t>
                </a:r>
                <a:r>
                  <a:rPr lang="en-US" sz="1400" dirty="0" smtClean="0">
                    <a:effectLst>
                      <a:innerShdw blurRad="63500" dist="50800" dir="10800000">
                        <a:prstClr val="black">
                          <a:alpha val="50000"/>
                        </a:prstClr>
                      </a:innerShdw>
                    </a:effectLst>
                    <a:ea typeface="Times New Roman"/>
                    <a:cs typeface="Helvetica"/>
                  </a:rPr>
                  <a:t>Sager children survived the overland journey to</a:t>
                </a:r>
              </a:p>
              <a:p>
                <a:pPr marL="342900" marR="0" lvl="0" indent="-342900">
                  <a:lnSpc>
                    <a:spcPct val="115000"/>
                  </a:lnSpc>
                  <a:spcBef>
                    <a:spcPts val="0"/>
                  </a:spcBef>
                  <a:spcAft>
                    <a:spcPts val="0"/>
                  </a:spcAft>
                  <a:buSzPts val="1000"/>
                  <a:buFont typeface="Symbol"/>
                  <a:buNone/>
                  <a:tabLst>
                    <a:tab pos="457200" algn="l"/>
                  </a:tabLst>
                </a:pPr>
                <a:r>
                  <a:rPr lang="en-US" sz="1400" dirty="0" smtClean="0">
                    <a:effectLst>
                      <a:innerShdw blurRad="63500" dist="50800" dir="10800000">
                        <a:prstClr val="black">
                          <a:alpha val="50000"/>
                        </a:prstClr>
                      </a:innerShdw>
                    </a:effectLst>
                    <a:ea typeface="Times New Roman"/>
                    <a:cs typeface="Helvetica"/>
                  </a:rPr>
                  <a:t>Oregon  without their parents.</a:t>
                </a:r>
                <a:endParaRPr lang="en-US" sz="1400" dirty="0">
                  <a:effectLst>
                    <a:innerShdw blurRad="63500" dist="50800" dir="10800000">
                      <a:prstClr val="black">
                        <a:alpha val="50000"/>
                      </a:prstClr>
                    </a:innerShdw>
                  </a:effectLst>
                  <a:ea typeface="Times New Roman"/>
                  <a:cs typeface="Times New Roman"/>
                </a:endParaRPr>
              </a:p>
            </p:txBody>
          </p:sp>
          <p:sp>
            <p:nvSpPr>
              <p:cNvPr id="65" name="TextBox 64"/>
              <p:cNvSpPr txBox="1"/>
              <p:nvPr/>
            </p:nvSpPr>
            <p:spPr>
              <a:xfrm>
                <a:off x="381000" y="3962400"/>
                <a:ext cx="3352800" cy="338554"/>
              </a:xfrm>
              <a:prstGeom prst="rect">
                <a:avLst/>
              </a:prstGeom>
              <a:solidFill>
                <a:schemeClr val="accent6">
                  <a:lumMod val="20000"/>
                  <a:lumOff val="80000"/>
                </a:schemeClr>
              </a:solidFill>
              <a:effectLst>
                <a:innerShdw blurRad="114300">
                  <a:prstClr val="black"/>
                </a:innerShdw>
              </a:effectLst>
            </p:spPr>
            <p:txBody>
              <a:bodyPr wrap="square" rtlCol="0">
                <a:spAutoFit/>
              </a:bodyPr>
              <a:lstStyle/>
              <a:p>
                <a:r>
                  <a:rPr lang="en-US" sz="1600" b="1" dirty="0" smtClean="0">
                    <a:solidFill>
                      <a:srgbClr val="C00000"/>
                    </a:solidFill>
                  </a:rPr>
                  <a:t>The End Goal - Performance Task...</a:t>
                </a:r>
                <a:endParaRPr lang="en-US" sz="1600" b="1" dirty="0">
                  <a:solidFill>
                    <a:srgbClr val="C00000"/>
                  </a:solidFill>
                </a:endParaRPr>
              </a:p>
            </p:txBody>
          </p:sp>
        </p:grpSp>
      </p:grpSp>
      <p:grpSp>
        <p:nvGrpSpPr>
          <p:cNvPr id="33" name="Group 32"/>
          <p:cNvGrpSpPr/>
          <p:nvPr/>
        </p:nvGrpSpPr>
        <p:grpSpPr>
          <a:xfrm>
            <a:off x="2362200" y="1990724"/>
            <a:ext cx="4096656" cy="4690039"/>
            <a:chOff x="2362200" y="1990724"/>
            <a:chExt cx="4096656" cy="4690039"/>
          </a:xfrm>
        </p:grpSpPr>
        <p:grpSp>
          <p:nvGrpSpPr>
            <p:cNvPr id="43" name="Group 42"/>
            <p:cNvGrpSpPr/>
            <p:nvPr/>
          </p:nvGrpSpPr>
          <p:grpSpPr>
            <a:xfrm>
              <a:off x="2362200" y="3276600"/>
              <a:ext cx="3962400" cy="3404163"/>
              <a:chOff x="693234" y="847948"/>
              <a:chExt cx="5368074" cy="4714652"/>
            </a:xfrm>
          </p:grpSpPr>
          <p:sp>
            <p:nvSpPr>
              <p:cNvPr id="44" name="Rectangle 43"/>
              <p:cNvSpPr/>
              <p:nvPr/>
            </p:nvSpPr>
            <p:spPr>
              <a:xfrm>
                <a:off x="4495800" y="847948"/>
                <a:ext cx="1565506" cy="762000"/>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1600" b="1" u="sng" dirty="0" smtClean="0">
                    <a:solidFill>
                      <a:srgbClr val="C00000"/>
                    </a:solidFill>
                  </a:rPr>
                  <a:t>DOK 3</a:t>
                </a:r>
              </a:p>
              <a:p>
                <a:pPr algn="ctr" fontAlgn="b"/>
                <a:r>
                  <a:rPr lang="en-US" sz="1050" b="1" dirty="0" smtClean="0">
                    <a:solidFill>
                      <a:srgbClr val="002060"/>
                    </a:solidFill>
                  </a:rPr>
                  <a:t>Reasoning and </a:t>
                </a:r>
                <a:r>
                  <a:rPr lang="en-US" sz="1000" b="1" dirty="0" smtClean="0">
                    <a:solidFill>
                      <a:srgbClr val="002060"/>
                    </a:solidFill>
                  </a:rPr>
                  <a:t>Thinkin</a:t>
                </a:r>
                <a:r>
                  <a:rPr lang="en-US" sz="1050" b="1" dirty="0" smtClean="0">
                    <a:solidFill>
                      <a:srgbClr val="002060"/>
                    </a:solidFill>
                  </a:rPr>
                  <a:t>g</a:t>
                </a:r>
                <a:endParaRPr lang="en-US" sz="1050" b="1" dirty="0">
                  <a:solidFill>
                    <a:srgbClr val="002060"/>
                  </a:solidFill>
                </a:endParaRPr>
              </a:p>
            </p:txBody>
          </p:sp>
          <p:sp>
            <p:nvSpPr>
              <p:cNvPr id="45" name="Rectangle 44"/>
              <p:cNvSpPr/>
              <p:nvPr/>
            </p:nvSpPr>
            <p:spPr>
              <a:xfrm>
                <a:off x="693234" y="3886200"/>
                <a:ext cx="1059366" cy="838200"/>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1000" b="1" dirty="0" smtClean="0">
                    <a:solidFill>
                      <a:srgbClr val="002060"/>
                    </a:solidFill>
                  </a:rPr>
                  <a:t>Analyze </a:t>
                </a:r>
                <a:endParaRPr lang="en-US" sz="1000" b="1" dirty="0">
                  <a:solidFill>
                    <a:srgbClr val="002060"/>
                  </a:solidFill>
                </a:endParaRPr>
              </a:p>
            </p:txBody>
          </p:sp>
          <p:sp>
            <p:nvSpPr>
              <p:cNvPr id="46" name="Rectangle 45"/>
              <p:cNvSpPr/>
              <p:nvPr/>
            </p:nvSpPr>
            <p:spPr>
              <a:xfrm>
                <a:off x="4495801" y="3886200"/>
                <a:ext cx="1565507" cy="838200"/>
              </a:xfrm>
              <a:prstGeom prst="rect">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600" b="1" dirty="0" smtClean="0">
                    <a:solidFill>
                      <a:srgbClr val="002060"/>
                    </a:solidFill>
                  </a:rPr>
                  <a:t>-Analyze or interpret author’s craft (e.g., literary devices, viewpoint, or potential bias) to critique a text.</a:t>
                </a:r>
                <a:endParaRPr lang="en-US" sz="600" b="1" dirty="0" smtClean="0">
                  <a:solidFill>
                    <a:srgbClr val="002060"/>
                  </a:solidFill>
                  <a:ea typeface="Times New Roman"/>
                  <a:cs typeface="Times New Roman"/>
                </a:endParaRPr>
              </a:p>
              <a:p>
                <a:pPr fontAlgn="b"/>
                <a:r>
                  <a:rPr lang="en-US" sz="600" b="1" dirty="0" smtClean="0">
                    <a:solidFill>
                      <a:srgbClr val="002060"/>
                    </a:solidFill>
                  </a:rPr>
                  <a:t> </a:t>
                </a:r>
                <a:endParaRPr lang="en-US" sz="600" b="1" dirty="0">
                  <a:solidFill>
                    <a:srgbClr val="002060"/>
                  </a:solidFill>
                </a:endParaRPr>
              </a:p>
            </p:txBody>
          </p:sp>
          <p:sp>
            <p:nvSpPr>
              <p:cNvPr id="47" name="Rectangle 46"/>
              <p:cNvSpPr/>
              <p:nvPr/>
            </p:nvSpPr>
            <p:spPr>
              <a:xfrm>
                <a:off x="4495800" y="2209799"/>
                <a:ext cx="1565506" cy="838200"/>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endParaRPr lang="en-US" sz="700" b="1" dirty="0" smtClean="0">
                  <a:solidFill>
                    <a:srgbClr val="002060"/>
                  </a:solidFill>
                </a:endParaRPr>
              </a:p>
              <a:p>
                <a:pPr fontAlgn="b"/>
                <a:r>
                  <a:rPr lang="en-US" sz="700" b="1" dirty="0" smtClean="0">
                    <a:solidFill>
                      <a:srgbClr val="002060"/>
                    </a:solidFill>
                  </a:rPr>
                  <a:t>Explain, generalize or connect ideas using supporting evidence (quote, text, evidence).</a:t>
                </a:r>
                <a:endParaRPr lang="en-US" sz="700" b="1" dirty="0" smtClean="0">
                  <a:solidFill>
                    <a:srgbClr val="002060"/>
                  </a:solidFill>
                  <a:ea typeface="Times New Roman"/>
                  <a:cs typeface="Times New Roman"/>
                </a:endParaRPr>
              </a:p>
              <a:p>
                <a:pPr fontAlgn="b"/>
                <a:r>
                  <a:rPr lang="en-US" sz="700" b="1" dirty="0" smtClean="0">
                    <a:solidFill>
                      <a:srgbClr val="002060"/>
                    </a:solidFill>
                  </a:rPr>
                  <a:t> </a:t>
                </a:r>
                <a:endParaRPr lang="en-US" sz="700" b="1" dirty="0">
                  <a:solidFill>
                    <a:srgbClr val="002060"/>
                  </a:solidFill>
                </a:endParaRPr>
              </a:p>
            </p:txBody>
          </p:sp>
          <p:sp>
            <p:nvSpPr>
              <p:cNvPr id="48" name="Rectangle 47"/>
              <p:cNvSpPr/>
              <p:nvPr/>
            </p:nvSpPr>
            <p:spPr>
              <a:xfrm>
                <a:off x="3124200" y="3886200"/>
                <a:ext cx="1371600" cy="838200"/>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endParaRPr lang="en-US" sz="500" b="1" dirty="0" smtClean="0">
                  <a:solidFill>
                    <a:srgbClr val="002060"/>
                  </a:solidFill>
                </a:endParaRPr>
              </a:p>
              <a:p>
                <a:pPr>
                  <a:lnSpc>
                    <a:spcPct val="115000"/>
                  </a:lnSpc>
                </a:pPr>
                <a:r>
                  <a:rPr lang="en-US" sz="500" b="1" dirty="0" smtClean="0">
                    <a:solidFill>
                      <a:srgbClr val="002060"/>
                    </a:solidFill>
                  </a:rPr>
                  <a:t>Compare literary elements, facts, terms and events.</a:t>
                </a:r>
              </a:p>
              <a:p>
                <a:pPr>
                  <a:lnSpc>
                    <a:spcPct val="115000"/>
                  </a:lnSpc>
                </a:pPr>
                <a:r>
                  <a:rPr lang="en-US" sz="500" b="1" dirty="0" smtClean="0">
                    <a:solidFill>
                      <a:srgbClr val="002060"/>
                    </a:solidFill>
                  </a:rPr>
                  <a:t>-Analyze format, organization and text structures.</a:t>
                </a:r>
                <a:endParaRPr lang="en-US" sz="500" b="1" dirty="0" smtClean="0">
                  <a:solidFill>
                    <a:srgbClr val="002060"/>
                  </a:solidFill>
                  <a:ea typeface="Times New Roman"/>
                  <a:cs typeface="Times New Roman"/>
                </a:endParaRPr>
              </a:p>
              <a:p>
                <a:pPr algn="ctr" fontAlgn="b"/>
                <a:r>
                  <a:rPr lang="en-US" sz="500" b="1" dirty="0" smtClean="0">
                    <a:solidFill>
                      <a:srgbClr val="002060"/>
                    </a:solidFill>
                  </a:rPr>
                  <a:t> </a:t>
                </a:r>
                <a:endParaRPr lang="en-US" sz="500" b="1" dirty="0">
                  <a:solidFill>
                    <a:srgbClr val="002060"/>
                  </a:solidFill>
                </a:endParaRPr>
              </a:p>
            </p:txBody>
          </p:sp>
          <p:sp>
            <p:nvSpPr>
              <p:cNvPr id="49" name="Rectangle 48"/>
              <p:cNvSpPr/>
              <p:nvPr/>
            </p:nvSpPr>
            <p:spPr>
              <a:xfrm>
                <a:off x="1752600" y="3886200"/>
                <a:ext cx="1371600" cy="838200"/>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500" b="1" dirty="0" smtClean="0">
                    <a:solidFill>
                      <a:srgbClr val="002060"/>
                    </a:solidFill>
                  </a:rPr>
                  <a:t>- Identify the kind of information contained in a graphic, table, visual, etc.</a:t>
                </a:r>
                <a:endParaRPr lang="en-US" sz="500" b="1" dirty="0" smtClean="0">
                  <a:solidFill>
                    <a:srgbClr val="002060"/>
                  </a:solidFill>
                  <a:ea typeface="Times New Roman"/>
                  <a:cs typeface="Times New Roman"/>
                </a:endParaRPr>
              </a:p>
              <a:p>
                <a:pPr fontAlgn="b"/>
                <a:r>
                  <a:rPr lang="en-US" sz="500" b="1" dirty="0" smtClean="0">
                    <a:solidFill>
                      <a:srgbClr val="002060"/>
                    </a:solidFill>
                  </a:rPr>
                  <a:t> </a:t>
                </a:r>
                <a:endParaRPr lang="en-US" sz="500" b="1" dirty="0">
                  <a:solidFill>
                    <a:srgbClr val="002060"/>
                  </a:solidFill>
                </a:endParaRPr>
              </a:p>
            </p:txBody>
          </p:sp>
          <p:sp>
            <p:nvSpPr>
              <p:cNvPr id="50" name="Rectangle 49"/>
              <p:cNvSpPr/>
              <p:nvPr/>
            </p:nvSpPr>
            <p:spPr>
              <a:xfrm>
                <a:off x="4495800" y="4724399"/>
                <a:ext cx="1565506" cy="835819"/>
              </a:xfrm>
              <a:prstGeom prst="rect">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700" b="1" dirty="0" smtClean="0">
                    <a:solidFill>
                      <a:srgbClr val="002060"/>
                    </a:solidFill>
                  </a:rPr>
                  <a:t>-Cite evidence and develop a logical argument for conjectures based on one text or problem.</a:t>
                </a:r>
                <a:endParaRPr lang="en-US" sz="700" b="1" dirty="0">
                  <a:solidFill>
                    <a:srgbClr val="002060"/>
                  </a:solidFill>
                  <a:ea typeface="Times New Roman"/>
                  <a:cs typeface="Times New Roman"/>
                </a:endParaRPr>
              </a:p>
            </p:txBody>
          </p:sp>
          <p:sp>
            <p:nvSpPr>
              <p:cNvPr id="51" name="Rectangle 50"/>
              <p:cNvSpPr/>
              <p:nvPr/>
            </p:nvSpPr>
            <p:spPr>
              <a:xfrm>
                <a:off x="693234" y="4724400"/>
                <a:ext cx="1059366" cy="838200"/>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1000" b="1" dirty="0" smtClean="0">
                    <a:solidFill>
                      <a:srgbClr val="002060"/>
                    </a:solidFill>
                  </a:rPr>
                  <a:t>Evaluate</a:t>
                </a:r>
                <a:endParaRPr lang="en-US" sz="1000" b="1" dirty="0">
                  <a:solidFill>
                    <a:srgbClr val="002060"/>
                  </a:solidFill>
                </a:endParaRPr>
              </a:p>
            </p:txBody>
          </p:sp>
          <p:sp>
            <p:nvSpPr>
              <p:cNvPr id="52" name="Rectangle 51"/>
              <p:cNvSpPr/>
              <p:nvPr/>
            </p:nvSpPr>
            <p:spPr>
              <a:xfrm>
                <a:off x="4495802" y="1609940"/>
                <a:ext cx="1565505" cy="569886"/>
              </a:xfrm>
              <a:prstGeom prst="rect">
                <a:avLst/>
              </a:prstGeom>
              <a:solidFill>
                <a:schemeClr val="bg1">
                  <a:lumMod val="75000"/>
                </a:schemeClr>
              </a:solidFill>
              <a:ln w="38100">
                <a:solidFill>
                  <a:schemeClr val="accent6">
                    <a:lumMod val="75000"/>
                  </a:schemeClr>
                </a:solidFill>
              </a:ln>
            </p:spPr>
            <p:txBody>
              <a:bodyPr wrap="square">
                <a:spAutoFit/>
              </a:bodyPr>
              <a:lstStyle/>
              <a:p>
                <a:endParaRPr lang="en-US" sz="700" b="1" dirty="0" smtClean="0">
                  <a:solidFill>
                    <a:schemeClr val="bg1">
                      <a:lumMod val="50000"/>
                    </a:schemeClr>
                  </a:solidFill>
                </a:endParaRPr>
              </a:p>
            </p:txBody>
          </p:sp>
          <p:sp>
            <p:nvSpPr>
              <p:cNvPr id="53" name="Rectangle 52"/>
              <p:cNvSpPr/>
              <p:nvPr/>
            </p:nvSpPr>
            <p:spPr>
              <a:xfrm>
                <a:off x="4495800" y="3048001"/>
                <a:ext cx="1565506" cy="838200"/>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700" b="1" dirty="0" smtClean="0">
                    <a:solidFill>
                      <a:srgbClr val="002060"/>
                    </a:solidFill>
                  </a:rPr>
                  <a:t>-Use concepts to solve non-routine problems.</a:t>
                </a:r>
                <a:endParaRPr lang="en-US" sz="700" b="1" dirty="0" smtClean="0">
                  <a:solidFill>
                    <a:srgbClr val="002060"/>
                  </a:solidFill>
                  <a:ea typeface="Times New Roman"/>
                  <a:cs typeface="Times New Roman"/>
                </a:endParaRPr>
              </a:p>
              <a:p>
                <a:pPr fontAlgn="b"/>
                <a:r>
                  <a:rPr lang="en-US" sz="700" b="1" dirty="0" smtClean="0">
                    <a:solidFill>
                      <a:srgbClr val="002060"/>
                    </a:solidFill>
                  </a:rPr>
                  <a:t> </a:t>
                </a:r>
                <a:endParaRPr lang="en-US" sz="700" b="1" dirty="0">
                  <a:solidFill>
                    <a:srgbClr val="002060"/>
                  </a:solidFill>
                </a:endParaRPr>
              </a:p>
            </p:txBody>
          </p:sp>
          <p:sp>
            <p:nvSpPr>
              <p:cNvPr id="54" name="Rectangle 53"/>
              <p:cNvSpPr/>
              <p:nvPr/>
            </p:nvSpPr>
            <p:spPr>
              <a:xfrm>
                <a:off x="1752600" y="4724396"/>
                <a:ext cx="1371600" cy="823169"/>
              </a:xfrm>
              <a:prstGeom prst="rect">
                <a:avLst/>
              </a:prstGeom>
              <a:solidFill>
                <a:schemeClr val="bg1">
                  <a:lumMod val="75000"/>
                </a:schemeClr>
              </a:solidFill>
              <a:ln w="38100">
                <a:solidFill>
                  <a:schemeClr val="accent6">
                    <a:lumMod val="75000"/>
                  </a:schemeClr>
                </a:solidFill>
              </a:ln>
            </p:spPr>
            <p:txBody>
              <a:bodyPr wrap="square">
                <a:spAutoFit/>
              </a:bodyPr>
              <a:lstStyle/>
              <a:p>
                <a:endParaRPr lang="en-US" sz="700" b="1" dirty="0" smtClean="0">
                  <a:solidFill>
                    <a:schemeClr val="bg1">
                      <a:lumMod val="50000"/>
                    </a:schemeClr>
                  </a:solidFill>
                </a:endParaRPr>
              </a:p>
            </p:txBody>
          </p:sp>
          <p:sp>
            <p:nvSpPr>
              <p:cNvPr id="55" name="Rectangle 54"/>
              <p:cNvSpPr/>
              <p:nvPr/>
            </p:nvSpPr>
            <p:spPr>
              <a:xfrm>
                <a:off x="3124200" y="4724396"/>
                <a:ext cx="1371600" cy="823169"/>
              </a:xfrm>
              <a:prstGeom prst="rect">
                <a:avLst/>
              </a:prstGeom>
              <a:solidFill>
                <a:schemeClr val="bg1">
                  <a:lumMod val="75000"/>
                </a:schemeClr>
              </a:solidFill>
              <a:ln w="38100">
                <a:solidFill>
                  <a:schemeClr val="accent6">
                    <a:lumMod val="75000"/>
                  </a:schemeClr>
                </a:solidFill>
              </a:ln>
            </p:spPr>
            <p:txBody>
              <a:bodyPr wrap="square">
                <a:spAutoFit/>
              </a:bodyPr>
              <a:lstStyle/>
              <a:p>
                <a:endParaRPr lang="en-US" sz="700" b="1" dirty="0" smtClean="0">
                  <a:solidFill>
                    <a:schemeClr val="bg1">
                      <a:lumMod val="50000"/>
                    </a:schemeClr>
                  </a:solidFill>
                </a:endParaRPr>
              </a:p>
            </p:txBody>
          </p:sp>
        </p:grpSp>
        <p:pic>
          <p:nvPicPr>
            <p:cNvPr id="31" name="Picture 6" descr="Thinking : 3d man holding a light bulb while thinking - Idea concept - DOF Stock 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7256" y="1990724"/>
              <a:ext cx="1371600" cy="1285876"/>
            </a:xfrm>
            <a:prstGeom prst="rect">
              <a:avLst/>
            </a:prstGeom>
            <a:noFill/>
            <a:extLst>
              <a:ext uri="{909E8E84-426E-40DD-AFC4-6F175D3DCCD1}">
                <a14:hiddenFill xmlns:a14="http://schemas.microsoft.com/office/drawing/2010/main">
                  <a:solidFill>
                    <a:srgbClr val="FFFFFF"/>
                  </a:solidFill>
                </a14:hiddenFill>
              </a:ext>
            </a:extLst>
          </p:spPr>
        </p:pic>
      </p:grpSp>
      <p:sp>
        <p:nvSpPr>
          <p:cNvPr id="56" name="Oval 55"/>
          <p:cNvSpPr/>
          <p:nvPr/>
        </p:nvSpPr>
        <p:spPr>
          <a:xfrm>
            <a:off x="5029200" y="4114800"/>
            <a:ext cx="1371600" cy="2565963"/>
          </a:xfrm>
          <a:prstGeom prst="ellipse">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lide Number Placeholder 34"/>
          <p:cNvSpPr>
            <a:spLocks noGrp="1"/>
          </p:cNvSpPr>
          <p:nvPr>
            <p:ph type="sldNum" sz="quarter" idx="12"/>
          </p:nvPr>
        </p:nvSpPr>
        <p:spPr/>
        <p:txBody>
          <a:bodyPr/>
          <a:lstStyle/>
          <a:p>
            <a:fld id="{E38A6DA1-C63E-49FA-ACA6-4C1FAF9DB464}" type="slidenum">
              <a:rPr lang="en-US" smtClean="0"/>
              <a:pPr/>
              <a:t>15</a:t>
            </a:fld>
            <a:endParaRPr lang="en-US"/>
          </a:p>
        </p:txBody>
      </p:sp>
      <p:sp>
        <p:nvSpPr>
          <p:cNvPr id="2" name="Footer Placeholder 1"/>
          <p:cNvSpPr>
            <a:spLocks noGrp="1"/>
          </p:cNvSpPr>
          <p:nvPr>
            <p:ph type="ftr" sz="quarter" idx="11"/>
          </p:nvPr>
        </p:nvSpPr>
        <p:spPr/>
        <p:txBody>
          <a:bodyPr/>
          <a:lstStyle/>
          <a:p>
            <a:r>
              <a:rPr lang="en-US" smtClean="0"/>
              <a:t>Susan Richmond</a:t>
            </a:r>
            <a:endParaRPr lang="en-US"/>
          </a:p>
        </p:txBody>
      </p:sp>
    </p:spTree>
    <p:extLst>
      <p:ext uri="{BB962C8B-B14F-4D97-AF65-F5344CB8AC3E}">
        <p14:creationId xmlns:p14="http://schemas.microsoft.com/office/powerpoint/2010/main" val="340281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 calcmode="lin" valueType="num">
                                      <p:cBhvr>
                                        <p:cTn id="9"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p:cTn id="15" dur="500" fill="hold"/>
                                        <p:tgtEl>
                                          <p:spTgt spid="56"/>
                                        </p:tgtEl>
                                        <p:attrNameLst>
                                          <p:attrName>ppt_w</p:attrName>
                                        </p:attrNameLst>
                                      </p:cBhvr>
                                      <p:tavLst>
                                        <p:tav tm="0">
                                          <p:val>
                                            <p:fltVal val="0"/>
                                          </p:val>
                                        </p:tav>
                                        <p:tav tm="100000">
                                          <p:val>
                                            <p:strVal val="#ppt_w"/>
                                          </p:val>
                                        </p:tav>
                                      </p:tavLst>
                                    </p:anim>
                                    <p:anim calcmode="lin" valueType="num">
                                      <p:cBhvr>
                                        <p:cTn id="16" dur="500" fill="hold"/>
                                        <p:tgtEl>
                                          <p:spTgt spid="5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checkerboard(across)">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457200" y="1371604"/>
          <a:ext cx="4572000" cy="3348228"/>
        </p:xfrm>
        <a:graphic>
          <a:graphicData uri="http://schemas.openxmlformats.org/drawingml/2006/table">
            <a:tbl>
              <a:tblPr>
                <a:effectLst>
                  <a:innerShdw blurRad="114300">
                    <a:prstClr val="black"/>
                  </a:innerShdw>
                </a:effectLst>
              </a:tblPr>
              <a:tblGrid>
                <a:gridCol w="1371600"/>
                <a:gridCol w="3200400"/>
              </a:tblGrid>
              <a:tr h="101112">
                <a:tc>
                  <a:txBody>
                    <a:bodyPr/>
                    <a:lstStyle/>
                    <a:p>
                      <a:pPr marL="0" marR="0">
                        <a:lnSpc>
                          <a:spcPct val="115000"/>
                        </a:lnSpc>
                        <a:spcBef>
                          <a:spcPts val="0"/>
                        </a:spcBef>
                        <a:spcAft>
                          <a:spcPts val="0"/>
                        </a:spcAft>
                      </a:pPr>
                      <a:r>
                        <a:rPr lang="en-US" sz="1600" b="1" dirty="0">
                          <a:solidFill>
                            <a:srgbClr val="002060"/>
                          </a:solidFill>
                          <a:effectLst>
                            <a:innerShdw blurRad="63500" dist="50800" dir="10800000">
                              <a:prstClr val="black">
                                <a:alpha val="50000"/>
                              </a:prstClr>
                            </a:innerShdw>
                          </a:effectLst>
                          <a:latin typeface="Calibri"/>
                          <a:ea typeface="Times New Roman"/>
                          <a:cs typeface="Times New Roman"/>
                        </a:rPr>
                        <a:t>Reading Skill:  </a:t>
                      </a:r>
                      <a:endParaRPr lang="en-US" sz="1600" dirty="0">
                        <a:solidFill>
                          <a:srgbClr val="002060"/>
                        </a:solidFill>
                        <a:effectLst>
                          <a:innerShdw blurRad="63500" dist="50800" dir="10800000">
                            <a:prstClr val="black">
                              <a:alpha val="50000"/>
                            </a:prstClr>
                          </a:innerShdw>
                        </a:effectLst>
                        <a:latin typeface="Calibri"/>
                        <a:ea typeface="Times New Roman"/>
                        <a:cs typeface="Times New Roman"/>
                      </a:endParaRPr>
                    </a:p>
                  </a:txBody>
                  <a:tcPr marL="43962" marR="43962" marT="0" marB="0">
                    <a:lnL w="12700" cap="flat" cmpd="sng" algn="ctr">
                      <a:solidFill>
                        <a:schemeClr val="tx1"/>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600" dirty="0">
                          <a:solidFill>
                            <a:srgbClr val="002060"/>
                          </a:solidFill>
                          <a:effectLst>
                            <a:innerShdw blurRad="63500" dist="50800" dir="10800000">
                              <a:prstClr val="black">
                                <a:alpha val="50000"/>
                              </a:prstClr>
                            </a:innerShdw>
                          </a:effectLst>
                          <a:latin typeface="Calibri"/>
                          <a:ea typeface="Times New Roman"/>
                          <a:cs typeface="Times New Roman"/>
                        </a:rPr>
                        <a:t>Making Judgments</a:t>
                      </a:r>
                    </a:p>
                  </a:txBody>
                  <a:tcPr marL="43962" marR="43962" marT="0" marB="0" anchor="ctr">
                    <a:lnL w="1270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F1DD"/>
                    </a:solidFill>
                  </a:tcPr>
                </a:tc>
              </a:tr>
              <a:tr h="101112">
                <a:tc>
                  <a:txBody>
                    <a:bodyPr/>
                    <a:lstStyle/>
                    <a:p>
                      <a:pPr marL="0" marR="0">
                        <a:lnSpc>
                          <a:spcPct val="115000"/>
                        </a:lnSpc>
                        <a:spcBef>
                          <a:spcPts val="0"/>
                        </a:spcBef>
                        <a:spcAft>
                          <a:spcPts val="0"/>
                        </a:spcAft>
                      </a:pPr>
                      <a:r>
                        <a:rPr lang="en-US" sz="1200" b="1" dirty="0">
                          <a:solidFill>
                            <a:srgbClr val="000000"/>
                          </a:solidFill>
                          <a:effectLst>
                            <a:innerShdw blurRad="63500" dist="50800" dir="10800000">
                              <a:prstClr val="black">
                                <a:alpha val="50000"/>
                              </a:prstClr>
                            </a:innerShdw>
                          </a:effectLst>
                          <a:latin typeface="Calibri"/>
                          <a:ea typeface="Times New Roman"/>
                          <a:cs typeface="Times New Roman"/>
                        </a:rPr>
                        <a:t>Reading Strategy: </a:t>
                      </a:r>
                      <a:endParaRPr lang="en-US" sz="1200" dirty="0">
                        <a:effectLst>
                          <a:innerShdw blurRad="63500" dist="50800" dir="10800000">
                            <a:prstClr val="black">
                              <a:alpha val="50000"/>
                            </a:prstClr>
                          </a:innerShdw>
                        </a:effectLst>
                        <a:latin typeface="Calibri"/>
                        <a:ea typeface="Times New Roman"/>
                        <a:cs typeface="Times New Roman"/>
                      </a:endParaRPr>
                    </a:p>
                  </a:txBody>
                  <a:tcPr marL="43962" marR="43962" marT="0" marB="0">
                    <a:lnL w="12700" cap="flat" cmpd="sng" algn="ctr">
                      <a:solidFill>
                        <a:schemeClr val="tx1"/>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400" dirty="0">
                          <a:solidFill>
                            <a:srgbClr val="000000"/>
                          </a:solidFill>
                          <a:effectLst>
                            <a:innerShdw blurRad="63500" dist="50800" dir="10800000">
                              <a:prstClr val="black">
                                <a:alpha val="50000"/>
                              </a:prstClr>
                            </a:innerShdw>
                          </a:effectLst>
                          <a:latin typeface="Calibri"/>
                          <a:ea typeface="Times New Roman"/>
                          <a:cs typeface="Times New Roman"/>
                        </a:rPr>
                        <a:t>Monitor/Clarify</a:t>
                      </a:r>
                      <a:endParaRPr lang="en-US" sz="1400" dirty="0">
                        <a:effectLst>
                          <a:innerShdw blurRad="63500" dist="50800" dir="10800000">
                            <a:prstClr val="black">
                              <a:alpha val="50000"/>
                            </a:prstClr>
                          </a:innerShdw>
                        </a:effectLst>
                        <a:latin typeface="Calibri"/>
                        <a:ea typeface="Times New Roman"/>
                        <a:cs typeface="Times New Roman"/>
                      </a:endParaRPr>
                    </a:p>
                  </a:txBody>
                  <a:tcPr marL="43962" marR="43962" marT="0" marB="0" anchor="ctr">
                    <a:lnL w="1270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F1DD"/>
                    </a:solidFill>
                  </a:tcPr>
                </a:tc>
              </a:tr>
              <a:tr h="202223">
                <a:tc>
                  <a:txBody>
                    <a:bodyPr/>
                    <a:lstStyle/>
                    <a:p>
                      <a:pPr marL="0" marR="0">
                        <a:lnSpc>
                          <a:spcPct val="115000"/>
                        </a:lnSpc>
                        <a:spcBef>
                          <a:spcPts val="0"/>
                        </a:spcBef>
                        <a:spcAft>
                          <a:spcPts val="0"/>
                        </a:spcAft>
                      </a:pPr>
                      <a:r>
                        <a:rPr lang="en-US" sz="1200" b="1">
                          <a:solidFill>
                            <a:srgbClr val="000000"/>
                          </a:solidFill>
                          <a:effectLst>
                            <a:innerShdw blurRad="63500" dist="50800" dir="10800000">
                              <a:prstClr val="black">
                                <a:alpha val="50000"/>
                              </a:prstClr>
                            </a:innerShdw>
                          </a:effectLst>
                          <a:latin typeface="Calibri"/>
                          <a:ea typeface="Times New Roman"/>
                          <a:cs typeface="Times New Roman"/>
                        </a:rPr>
                        <a:t>E.L.P. Target Function:  </a:t>
                      </a:r>
                      <a:endParaRPr lang="en-US" sz="1200">
                        <a:effectLst>
                          <a:innerShdw blurRad="63500" dist="50800" dir="10800000">
                            <a:prstClr val="black">
                              <a:alpha val="50000"/>
                            </a:prstClr>
                          </a:innerShdw>
                        </a:effectLst>
                        <a:latin typeface="Calibri"/>
                        <a:ea typeface="Times New Roman"/>
                        <a:cs typeface="Times New Roman"/>
                      </a:endParaRPr>
                    </a:p>
                  </a:txBody>
                  <a:tcPr marL="43962" marR="43962" marT="0" marB="0">
                    <a:lnL w="12700" cap="flat" cmpd="sng" algn="ctr">
                      <a:solidFill>
                        <a:schemeClr val="tx1"/>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400" dirty="0">
                          <a:solidFill>
                            <a:srgbClr val="002060"/>
                          </a:solidFill>
                          <a:effectLst>
                            <a:innerShdw blurRad="63500" dist="50800" dir="10800000">
                              <a:prstClr val="black">
                                <a:alpha val="50000"/>
                              </a:prstClr>
                            </a:innerShdw>
                          </a:effectLst>
                          <a:latin typeface="Calibri"/>
                          <a:ea typeface="Times New Roman"/>
                          <a:cs typeface="Times New Roman"/>
                        </a:rPr>
                        <a:t>Interpreting  (Conclusions)</a:t>
                      </a:r>
                    </a:p>
                    <a:p>
                      <a:pPr marL="0" marR="0">
                        <a:lnSpc>
                          <a:spcPct val="115000"/>
                        </a:lnSpc>
                        <a:spcBef>
                          <a:spcPts val="0"/>
                        </a:spcBef>
                        <a:spcAft>
                          <a:spcPts val="0"/>
                        </a:spcAft>
                      </a:pPr>
                      <a:r>
                        <a:rPr lang="en-US" sz="1400" dirty="0">
                          <a:solidFill>
                            <a:srgbClr val="002060"/>
                          </a:solidFill>
                          <a:effectLst>
                            <a:innerShdw blurRad="63500" dist="50800" dir="10800000">
                              <a:prstClr val="black">
                                <a:alpha val="50000"/>
                              </a:prstClr>
                            </a:innerShdw>
                          </a:effectLst>
                          <a:latin typeface="Calibri"/>
                          <a:ea typeface="Times New Roman"/>
                          <a:cs typeface="Times New Roman"/>
                        </a:rPr>
                        <a:t>Explaining</a:t>
                      </a:r>
                    </a:p>
                  </a:txBody>
                  <a:tcPr marL="43962" marR="43962" marT="0" marB="0">
                    <a:lnL w="1270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F1DD"/>
                    </a:solidFill>
                  </a:tcPr>
                </a:tc>
              </a:tr>
              <a:tr h="234462">
                <a:tc>
                  <a:txBody>
                    <a:bodyPr/>
                    <a:lstStyle/>
                    <a:p>
                      <a:pPr marL="0" marR="0">
                        <a:lnSpc>
                          <a:spcPct val="115000"/>
                        </a:lnSpc>
                        <a:spcBef>
                          <a:spcPts val="0"/>
                        </a:spcBef>
                        <a:spcAft>
                          <a:spcPts val="0"/>
                        </a:spcAft>
                      </a:pPr>
                      <a:r>
                        <a:rPr lang="en-US" sz="1200">
                          <a:solidFill>
                            <a:srgbClr val="000000"/>
                          </a:solidFill>
                          <a:effectLst>
                            <a:innerShdw blurRad="63500" dist="50800" dir="10800000">
                              <a:prstClr val="black">
                                <a:alpha val="50000"/>
                              </a:prstClr>
                            </a:innerShdw>
                          </a:effectLst>
                          <a:latin typeface="Calibri"/>
                          <a:ea typeface="Times New Roman"/>
                          <a:cs typeface="Times New Roman"/>
                        </a:rPr>
                        <a:t>E.L.P. Target Forms:</a:t>
                      </a:r>
                      <a:endParaRPr lang="en-US" sz="1200">
                        <a:effectLst>
                          <a:innerShdw blurRad="63500" dist="50800" dir="10800000">
                            <a:prstClr val="black">
                              <a:alpha val="50000"/>
                            </a:prstClr>
                          </a:innerShdw>
                        </a:effectLst>
                        <a:latin typeface="Calibri"/>
                        <a:ea typeface="Times New Roman"/>
                        <a:cs typeface="Times New Roman"/>
                      </a:endParaRPr>
                    </a:p>
                  </a:txBody>
                  <a:tcPr marL="43962" marR="43962" marT="0" marB="0">
                    <a:lnL w="12700" cap="flat" cmpd="sng" algn="ctr">
                      <a:solidFill>
                        <a:schemeClr val="tx1"/>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400" u="sng" dirty="0">
                          <a:solidFill>
                            <a:srgbClr val="002060"/>
                          </a:solidFill>
                          <a:effectLst>
                            <a:innerShdw blurRad="63500" dist="50800" dir="10800000">
                              <a:prstClr val="black">
                                <a:alpha val="50000"/>
                              </a:prstClr>
                            </a:innerShdw>
                          </a:effectLst>
                          <a:latin typeface="Calibri"/>
                          <a:ea typeface="Times New Roman"/>
                          <a:cs typeface="Verdana"/>
                        </a:rPr>
                        <a:t>Interpre</a:t>
                      </a:r>
                      <a:r>
                        <a:rPr lang="en-US" sz="1400" dirty="0">
                          <a:solidFill>
                            <a:srgbClr val="002060"/>
                          </a:solidFill>
                          <a:effectLst>
                            <a:innerShdw blurRad="63500" dist="50800" dir="10800000">
                              <a:prstClr val="black">
                                <a:alpha val="50000"/>
                              </a:prstClr>
                            </a:innerShdw>
                          </a:effectLst>
                          <a:latin typeface="Calibri"/>
                          <a:ea typeface="Times New Roman"/>
                          <a:cs typeface="Verdana"/>
                        </a:rPr>
                        <a:t>t: implicit meaning &amp; propaganda (exaggeration) comparative </a:t>
                      </a:r>
                      <a:r>
                        <a:rPr lang="en-US" sz="1400" dirty="0" err="1">
                          <a:solidFill>
                            <a:srgbClr val="002060"/>
                          </a:solidFill>
                          <a:effectLst>
                            <a:innerShdw blurRad="63500" dist="50800" dir="10800000">
                              <a:prstClr val="black">
                                <a:alpha val="50000"/>
                              </a:prstClr>
                            </a:innerShdw>
                          </a:effectLst>
                          <a:latin typeface="Calibri"/>
                          <a:ea typeface="Times New Roman"/>
                          <a:cs typeface="Verdana"/>
                        </a:rPr>
                        <a:t>adj</a:t>
                      </a:r>
                      <a:r>
                        <a:rPr lang="en-US" sz="1400" dirty="0">
                          <a:solidFill>
                            <a:srgbClr val="002060"/>
                          </a:solidFill>
                          <a:effectLst>
                            <a:innerShdw blurRad="63500" dist="50800" dir="10800000">
                              <a:prstClr val="black">
                                <a:alpha val="50000"/>
                              </a:prstClr>
                            </a:innerShdw>
                          </a:effectLst>
                          <a:latin typeface="Calibri"/>
                          <a:ea typeface="Times New Roman"/>
                          <a:cs typeface="Verdana"/>
                        </a:rPr>
                        <a:t>: </a:t>
                      </a:r>
                      <a:r>
                        <a:rPr lang="en-US" sz="1400" dirty="0" err="1">
                          <a:solidFill>
                            <a:srgbClr val="002060"/>
                          </a:solidFill>
                          <a:effectLst>
                            <a:innerShdw blurRad="63500" dist="50800" dir="10800000">
                              <a:prstClr val="black">
                                <a:alpha val="50000"/>
                              </a:prstClr>
                            </a:innerShdw>
                          </a:effectLst>
                          <a:latin typeface="Calibri"/>
                          <a:ea typeface="Times New Roman"/>
                          <a:cs typeface="Verdana"/>
                        </a:rPr>
                        <a:t>er</a:t>
                      </a:r>
                      <a:r>
                        <a:rPr lang="en-US" sz="1400" dirty="0">
                          <a:solidFill>
                            <a:srgbClr val="002060"/>
                          </a:solidFill>
                          <a:effectLst>
                            <a:innerShdw blurRad="63500" dist="50800" dir="10800000">
                              <a:prstClr val="black">
                                <a:alpha val="50000"/>
                              </a:prstClr>
                            </a:innerShdw>
                          </a:effectLst>
                          <a:latin typeface="Calibri"/>
                          <a:ea typeface="Times New Roman"/>
                          <a:cs typeface="Verdana"/>
                        </a:rPr>
                        <a:t>, -</a:t>
                      </a:r>
                      <a:r>
                        <a:rPr lang="en-US" sz="1400" dirty="0" err="1">
                          <a:solidFill>
                            <a:srgbClr val="002060"/>
                          </a:solidFill>
                          <a:effectLst>
                            <a:innerShdw blurRad="63500" dist="50800" dir="10800000">
                              <a:prstClr val="black">
                                <a:alpha val="50000"/>
                              </a:prstClr>
                            </a:innerShdw>
                          </a:effectLst>
                          <a:latin typeface="Calibri"/>
                          <a:ea typeface="Times New Roman"/>
                          <a:cs typeface="Verdana"/>
                        </a:rPr>
                        <a:t>est</a:t>
                      </a:r>
                      <a:r>
                        <a:rPr lang="en-US" sz="1400" dirty="0">
                          <a:solidFill>
                            <a:srgbClr val="002060"/>
                          </a:solidFill>
                          <a:effectLst>
                            <a:innerShdw blurRad="63500" dist="50800" dir="10800000">
                              <a:prstClr val="black">
                                <a:alpha val="50000"/>
                              </a:prstClr>
                            </a:innerShdw>
                          </a:effectLst>
                          <a:latin typeface="Calibri"/>
                          <a:ea typeface="Times New Roman"/>
                          <a:cs typeface="Verdana"/>
                        </a:rPr>
                        <a:t>, does/does not, adverbs of degree (quite, too) and manner (-</a:t>
                      </a:r>
                      <a:r>
                        <a:rPr lang="en-US" sz="1400" dirty="0" err="1">
                          <a:solidFill>
                            <a:srgbClr val="002060"/>
                          </a:solidFill>
                          <a:effectLst>
                            <a:innerShdw blurRad="63500" dist="50800" dir="10800000">
                              <a:prstClr val="black">
                                <a:alpha val="50000"/>
                              </a:prstClr>
                            </a:innerShdw>
                          </a:effectLst>
                          <a:latin typeface="Calibri"/>
                          <a:ea typeface="Times New Roman"/>
                          <a:cs typeface="Verdana"/>
                        </a:rPr>
                        <a:t>ly</a:t>
                      </a:r>
                      <a:r>
                        <a:rPr lang="en-US" sz="1400" dirty="0">
                          <a:solidFill>
                            <a:srgbClr val="002060"/>
                          </a:solidFill>
                          <a:effectLst>
                            <a:innerShdw blurRad="63500" dist="50800" dir="10800000">
                              <a:prstClr val="black">
                                <a:alpha val="50000"/>
                              </a:prstClr>
                            </a:innerShdw>
                          </a:effectLst>
                          <a:latin typeface="Calibri"/>
                          <a:ea typeface="Times New Roman"/>
                          <a:cs typeface="Verdana"/>
                        </a:rPr>
                        <a:t>), </a:t>
                      </a:r>
                      <a:endParaRPr lang="en-US" sz="1400" dirty="0">
                        <a:solidFill>
                          <a:srgbClr val="002060"/>
                        </a:solidFill>
                        <a:effectLst>
                          <a:innerShdw blurRad="63500" dist="50800" dir="10800000">
                            <a:prstClr val="black">
                              <a:alpha val="50000"/>
                            </a:prstClr>
                          </a:innerShdw>
                        </a:effectLst>
                        <a:latin typeface="Verdana"/>
                        <a:ea typeface="Times New Roman"/>
                        <a:cs typeface="Verdana"/>
                      </a:endParaRPr>
                    </a:p>
                    <a:p>
                      <a:pPr marL="0" marR="0">
                        <a:spcBef>
                          <a:spcPts val="0"/>
                        </a:spcBef>
                        <a:spcAft>
                          <a:spcPts val="0"/>
                        </a:spcAft>
                      </a:pPr>
                      <a:r>
                        <a:rPr lang="en-US" sz="1400" u="sng" dirty="0">
                          <a:solidFill>
                            <a:srgbClr val="002060"/>
                          </a:solidFill>
                          <a:effectLst>
                            <a:innerShdw blurRad="63500" dist="50800" dir="10800000">
                              <a:prstClr val="black">
                                <a:alpha val="50000"/>
                              </a:prstClr>
                            </a:innerShdw>
                          </a:effectLst>
                          <a:latin typeface="Calibri"/>
                          <a:ea typeface="Times New Roman"/>
                          <a:cs typeface="Verdana"/>
                        </a:rPr>
                        <a:t>Explain</a:t>
                      </a:r>
                      <a:r>
                        <a:rPr lang="en-US" sz="1400" dirty="0">
                          <a:solidFill>
                            <a:srgbClr val="002060"/>
                          </a:solidFill>
                          <a:effectLst>
                            <a:innerShdw blurRad="63500" dist="50800" dir="10800000">
                              <a:prstClr val="black">
                                <a:alpha val="50000"/>
                              </a:prstClr>
                            </a:innerShdw>
                          </a:effectLst>
                          <a:latin typeface="Calibri"/>
                          <a:ea typeface="Times New Roman"/>
                          <a:cs typeface="Verdana"/>
                        </a:rPr>
                        <a:t>:  in, is, I came, I ___(</a:t>
                      </a:r>
                      <a:r>
                        <a:rPr lang="en-US" sz="1400" dirty="0" err="1">
                          <a:solidFill>
                            <a:srgbClr val="002060"/>
                          </a:solidFill>
                          <a:effectLst>
                            <a:innerShdw blurRad="63500" dist="50800" dir="10800000">
                              <a:prstClr val="black">
                                <a:alpha val="50000"/>
                              </a:prstClr>
                            </a:innerShdw>
                          </a:effectLst>
                          <a:latin typeface="Calibri"/>
                          <a:ea typeface="Times New Roman"/>
                          <a:cs typeface="Verdana"/>
                        </a:rPr>
                        <a:t>ed</a:t>
                      </a:r>
                      <a:r>
                        <a:rPr lang="en-US" sz="1400" dirty="0">
                          <a:solidFill>
                            <a:srgbClr val="002060"/>
                          </a:solidFill>
                          <a:effectLst>
                            <a:innerShdw blurRad="63500" dist="50800" dir="10800000">
                              <a:prstClr val="black">
                                <a:alpha val="50000"/>
                              </a:prstClr>
                            </a:innerShdw>
                          </a:effectLst>
                          <a:latin typeface="Calibri"/>
                          <a:ea typeface="Times New Roman"/>
                          <a:cs typeface="Verdana"/>
                        </a:rPr>
                        <a:t>), had, but, (adverbs of manner), then, as a result of, </a:t>
                      </a:r>
                      <a:endParaRPr lang="en-US" sz="1400" dirty="0">
                        <a:solidFill>
                          <a:srgbClr val="002060"/>
                        </a:solidFill>
                        <a:effectLst>
                          <a:innerShdw blurRad="63500" dist="50800" dir="10800000">
                            <a:prstClr val="black">
                              <a:alpha val="50000"/>
                            </a:prstClr>
                          </a:innerShdw>
                        </a:effectLst>
                        <a:latin typeface="Verdana"/>
                        <a:ea typeface="Times New Roman"/>
                        <a:cs typeface="Verdana"/>
                      </a:endParaRPr>
                    </a:p>
                  </a:txBody>
                  <a:tcPr marL="43962" marR="43962" marT="0" marB="0">
                    <a:lnL w="1270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F1DD"/>
                    </a:solidFill>
                  </a:tcPr>
                </a:tc>
              </a:tr>
              <a:tr h="89877">
                <a:tc gridSpan="2">
                  <a:txBody>
                    <a:bodyPr/>
                    <a:lstStyle/>
                    <a:p>
                      <a:pPr marL="0" marR="0">
                        <a:lnSpc>
                          <a:spcPct val="115000"/>
                        </a:lnSpc>
                        <a:spcBef>
                          <a:spcPts val="0"/>
                        </a:spcBef>
                        <a:spcAft>
                          <a:spcPts val="0"/>
                        </a:spcAft>
                      </a:pPr>
                      <a:r>
                        <a:rPr lang="en-US" sz="1200" b="1" u="sng">
                          <a:solidFill>
                            <a:srgbClr val="C00000"/>
                          </a:solidFill>
                          <a:effectLst>
                            <a:innerShdw blurRad="63500" dist="50800" dir="10800000">
                              <a:prstClr val="black">
                                <a:alpha val="50000"/>
                              </a:prstClr>
                            </a:innerShdw>
                          </a:effectLst>
                          <a:latin typeface="Calibri"/>
                          <a:ea typeface="Times New Roman"/>
                          <a:cs typeface="Times New Roman"/>
                        </a:rPr>
                        <a:t>I Read</a:t>
                      </a:r>
                      <a:r>
                        <a:rPr lang="en-US" sz="1200">
                          <a:solidFill>
                            <a:srgbClr val="000000"/>
                          </a:solidFill>
                          <a:effectLst>
                            <a:innerShdw blurRad="63500" dist="50800" dir="10800000">
                              <a:prstClr val="black">
                                <a:alpha val="50000"/>
                              </a:prstClr>
                            </a:innerShdw>
                          </a:effectLst>
                          <a:latin typeface="Calibri"/>
                          <a:ea typeface="Times New Roman"/>
                          <a:cs typeface="Times New Roman"/>
                        </a:rPr>
                        <a:t> to support a point using </a:t>
                      </a:r>
                      <a:r>
                        <a:rPr lang="en-US" sz="1200" b="1" u="sng">
                          <a:solidFill>
                            <a:srgbClr val="C00000"/>
                          </a:solidFill>
                          <a:effectLst>
                            <a:innerShdw blurRad="63500" dist="50800" dir="10800000">
                              <a:prstClr val="black">
                                <a:alpha val="50000"/>
                              </a:prstClr>
                            </a:innerShdw>
                          </a:effectLst>
                          <a:latin typeface="Calibri"/>
                          <a:ea typeface="Times New Roman"/>
                          <a:cs typeface="Times New Roman"/>
                        </a:rPr>
                        <a:t>reasons</a:t>
                      </a:r>
                      <a:r>
                        <a:rPr lang="en-US" sz="1200">
                          <a:solidFill>
                            <a:srgbClr val="000000"/>
                          </a:solidFill>
                          <a:effectLst>
                            <a:innerShdw blurRad="63500" dist="50800" dir="10800000">
                              <a:prstClr val="black">
                                <a:alpha val="50000"/>
                              </a:prstClr>
                            </a:innerShdw>
                          </a:effectLst>
                          <a:latin typeface="Calibri"/>
                          <a:ea typeface="Times New Roman"/>
                          <a:cs typeface="Times New Roman"/>
                        </a:rPr>
                        <a:t> and </a:t>
                      </a:r>
                      <a:r>
                        <a:rPr lang="en-US" sz="1200" b="1" u="sng">
                          <a:solidFill>
                            <a:srgbClr val="C00000"/>
                          </a:solidFill>
                          <a:effectLst>
                            <a:innerShdw blurRad="63500" dist="50800" dir="10800000">
                              <a:prstClr val="black">
                                <a:alpha val="50000"/>
                              </a:prstClr>
                            </a:innerShdw>
                          </a:effectLst>
                          <a:latin typeface="Calibri"/>
                          <a:ea typeface="Times New Roman"/>
                          <a:cs typeface="Times New Roman"/>
                        </a:rPr>
                        <a:t>evidence</a:t>
                      </a:r>
                      <a:r>
                        <a:rPr lang="en-US" sz="1200">
                          <a:solidFill>
                            <a:srgbClr val="000000"/>
                          </a:solidFill>
                          <a:effectLst>
                            <a:innerShdw blurRad="63500" dist="50800" dir="10800000">
                              <a:prstClr val="black">
                                <a:alpha val="50000"/>
                              </a:prstClr>
                            </a:innerShdw>
                          </a:effectLst>
                          <a:latin typeface="Calibri"/>
                          <a:ea typeface="Times New Roman"/>
                          <a:cs typeface="Times New Roman"/>
                        </a:rPr>
                        <a:t>.</a:t>
                      </a:r>
                      <a:endParaRPr lang="en-US" sz="1200">
                        <a:effectLst>
                          <a:innerShdw blurRad="63500" dist="50800" dir="10800000">
                            <a:prstClr val="black">
                              <a:alpha val="50000"/>
                            </a:prstClr>
                          </a:innerShdw>
                        </a:effectLst>
                        <a:latin typeface="Calibri"/>
                        <a:ea typeface="Times New Roman"/>
                        <a:cs typeface="Times New Roman"/>
                      </a:endParaRPr>
                    </a:p>
                  </a:txBody>
                  <a:tcPr marL="43962" marR="43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tc hMerge="1">
                  <a:txBody>
                    <a:bodyPr/>
                    <a:lstStyle/>
                    <a:p>
                      <a:endParaRPr lang="en-US"/>
                    </a:p>
                  </a:txBody>
                  <a:tcPr/>
                </a:tc>
              </a:tr>
              <a:tr h="317500">
                <a:tc gridSpan="2">
                  <a:txBody>
                    <a:bodyPr/>
                    <a:lstStyle/>
                    <a:p>
                      <a:pPr marL="342900" marR="0" lvl="0" indent="-342900">
                        <a:lnSpc>
                          <a:spcPct val="115000"/>
                        </a:lnSpc>
                        <a:spcBef>
                          <a:spcPts val="0"/>
                        </a:spcBef>
                        <a:spcAft>
                          <a:spcPts val="0"/>
                        </a:spcAft>
                        <a:buSzPts val="1000"/>
                        <a:buFont typeface="Symbol"/>
                        <a:buNone/>
                        <a:tabLst>
                          <a:tab pos="457200" algn="l"/>
                        </a:tabLst>
                      </a:pPr>
                      <a:r>
                        <a:rPr lang="en-US" sz="1200" b="1" u="sng" dirty="0">
                          <a:effectLst>
                            <a:innerShdw blurRad="63500" dist="50800" dir="10800000">
                              <a:prstClr val="black">
                                <a:alpha val="50000"/>
                              </a:prstClr>
                            </a:innerShdw>
                          </a:effectLst>
                          <a:latin typeface="Calibri"/>
                          <a:ea typeface="Times New Roman"/>
                          <a:cs typeface="Helvetica"/>
                        </a:rPr>
                        <a:t>RI.4.8</a:t>
                      </a:r>
                      <a:r>
                        <a:rPr lang="en-US" sz="1200" dirty="0">
                          <a:effectLst>
                            <a:innerShdw blurRad="63500" dist="50800" dir="10800000">
                              <a:prstClr val="black">
                                <a:alpha val="50000"/>
                              </a:prstClr>
                            </a:innerShdw>
                          </a:effectLst>
                          <a:latin typeface="Calibri"/>
                          <a:ea typeface="Times New Roman"/>
                          <a:cs typeface="Helvetica"/>
                        </a:rPr>
                        <a:t> Explain how an </a:t>
                      </a:r>
                      <a:r>
                        <a:rPr lang="en-US" sz="1200" b="1" u="sng" dirty="0">
                          <a:solidFill>
                            <a:srgbClr val="C00000"/>
                          </a:solidFill>
                          <a:effectLst>
                            <a:innerShdw blurRad="63500" dist="50800" dir="10800000">
                              <a:prstClr val="black">
                                <a:alpha val="50000"/>
                              </a:prstClr>
                            </a:innerShdw>
                          </a:effectLst>
                          <a:latin typeface="Calibri"/>
                          <a:ea typeface="Times New Roman"/>
                          <a:cs typeface="Helvetica"/>
                        </a:rPr>
                        <a:t>author</a:t>
                      </a:r>
                      <a:r>
                        <a:rPr lang="en-US" sz="1200" dirty="0">
                          <a:effectLst>
                            <a:innerShdw blurRad="63500" dist="50800" dir="10800000">
                              <a:prstClr val="black">
                                <a:alpha val="50000"/>
                              </a:prstClr>
                            </a:innerShdw>
                          </a:effectLst>
                          <a:latin typeface="Calibri"/>
                          <a:ea typeface="Times New Roman"/>
                          <a:cs typeface="Helvetica"/>
                        </a:rPr>
                        <a:t> uses </a:t>
                      </a:r>
                      <a:r>
                        <a:rPr lang="en-US" sz="1200" b="1" u="sng" dirty="0">
                          <a:solidFill>
                            <a:srgbClr val="C00000"/>
                          </a:solidFill>
                          <a:effectLst>
                            <a:innerShdw blurRad="63500" dist="50800" dir="10800000">
                              <a:prstClr val="black">
                                <a:alpha val="50000"/>
                              </a:prstClr>
                            </a:innerShdw>
                          </a:effectLst>
                          <a:latin typeface="Calibri"/>
                          <a:ea typeface="Times New Roman"/>
                          <a:cs typeface="Helvetica"/>
                        </a:rPr>
                        <a:t>reasons</a:t>
                      </a:r>
                      <a:r>
                        <a:rPr lang="en-US" sz="1200" dirty="0">
                          <a:effectLst>
                            <a:innerShdw blurRad="63500" dist="50800" dir="10800000">
                              <a:prstClr val="black">
                                <a:alpha val="50000"/>
                              </a:prstClr>
                            </a:innerShdw>
                          </a:effectLst>
                          <a:latin typeface="Calibri"/>
                          <a:ea typeface="Times New Roman"/>
                          <a:cs typeface="Helvetica"/>
                        </a:rPr>
                        <a:t> and </a:t>
                      </a:r>
                      <a:r>
                        <a:rPr lang="en-US" sz="1200" b="1" u="sng" dirty="0">
                          <a:solidFill>
                            <a:srgbClr val="C00000"/>
                          </a:solidFill>
                          <a:effectLst>
                            <a:innerShdw blurRad="63500" dist="50800" dir="10800000">
                              <a:prstClr val="black">
                                <a:alpha val="50000"/>
                              </a:prstClr>
                            </a:innerShdw>
                          </a:effectLst>
                          <a:latin typeface="Calibri"/>
                          <a:ea typeface="Times New Roman"/>
                          <a:cs typeface="Helvetica"/>
                        </a:rPr>
                        <a:t>evidence</a:t>
                      </a:r>
                      <a:r>
                        <a:rPr lang="en-US" sz="1200" dirty="0">
                          <a:effectLst>
                            <a:innerShdw blurRad="63500" dist="50800" dir="10800000">
                              <a:prstClr val="black">
                                <a:alpha val="50000"/>
                              </a:prstClr>
                            </a:innerShdw>
                          </a:effectLst>
                          <a:latin typeface="Calibri"/>
                          <a:ea typeface="Times New Roman"/>
                          <a:cs typeface="Helvetica"/>
                        </a:rPr>
                        <a:t> to </a:t>
                      </a:r>
                      <a:r>
                        <a:rPr lang="en-US" sz="1200" dirty="0" smtClean="0">
                          <a:effectLst>
                            <a:innerShdw blurRad="63500" dist="50800" dir="10800000">
                              <a:prstClr val="black">
                                <a:alpha val="50000"/>
                              </a:prstClr>
                            </a:innerShdw>
                          </a:effectLst>
                          <a:latin typeface="Calibri"/>
                          <a:ea typeface="Times New Roman"/>
                          <a:cs typeface="Helvetica"/>
                        </a:rPr>
                        <a:t>support</a:t>
                      </a:r>
                      <a:endParaRPr lang="en-US" sz="1200" baseline="0" dirty="0" smtClean="0">
                        <a:effectLst>
                          <a:innerShdw blurRad="63500" dist="50800" dir="10800000">
                            <a:prstClr val="black">
                              <a:alpha val="50000"/>
                            </a:prstClr>
                          </a:innerShdw>
                        </a:effectLst>
                        <a:latin typeface="Calibri"/>
                        <a:ea typeface="Times New Roman"/>
                        <a:cs typeface="Helvetica"/>
                      </a:endParaRPr>
                    </a:p>
                    <a:p>
                      <a:pPr marL="342900" marR="0" lvl="0" indent="-342900">
                        <a:lnSpc>
                          <a:spcPct val="115000"/>
                        </a:lnSpc>
                        <a:spcBef>
                          <a:spcPts val="0"/>
                        </a:spcBef>
                        <a:spcAft>
                          <a:spcPts val="0"/>
                        </a:spcAft>
                        <a:buSzPts val="1000"/>
                        <a:buFont typeface="Symbol"/>
                        <a:buNone/>
                        <a:tabLst>
                          <a:tab pos="457200" algn="l"/>
                        </a:tabLst>
                      </a:pPr>
                      <a:r>
                        <a:rPr lang="en-US" sz="1200" dirty="0" smtClean="0">
                          <a:effectLst>
                            <a:innerShdw blurRad="63500" dist="50800" dir="10800000">
                              <a:prstClr val="black">
                                <a:alpha val="50000"/>
                              </a:prstClr>
                            </a:innerShdw>
                          </a:effectLst>
                          <a:latin typeface="Calibri"/>
                          <a:ea typeface="Times New Roman"/>
                          <a:cs typeface="Helvetica"/>
                        </a:rPr>
                        <a:t>particular </a:t>
                      </a:r>
                      <a:r>
                        <a:rPr lang="en-US" sz="1200" dirty="0">
                          <a:effectLst>
                            <a:innerShdw blurRad="63500" dist="50800" dir="10800000">
                              <a:prstClr val="black">
                                <a:alpha val="50000"/>
                              </a:prstClr>
                            </a:innerShdw>
                          </a:effectLst>
                          <a:latin typeface="Calibri"/>
                          <a:ea typeface="Times New Roman"/>
                          <a:cs typeface="Helvetica"/>
                        </a:rPr>
                        <a:t>points in a text </a:t>
                      </a:r>
                      <a:r>
                        <a:rPr lang="en-US" sz="1200" dirty="0" smtClean="0">
                          <a:effectLst>
                            <a:innerShdw blurRad="63500" dist="50800" dir="10800000">
                              <a:prstClr val="black">
                                <a:alpha val="50000"/>
                              </a:prstClr>
                            </a:innerShdw>
                          </a:effectLst>
                          <a:latin typeface="Calibri"/>
                          <a:ea typeface="Times New Roman"/>
                          <a:cs typeface="Helvetica"/>
                        </a:rPr>
                        <a:t>(supports</a:t>
                      </a:r>
                      <a:r>
                        <a:rPr lang="en-US" sz="1200" baseline="0" dirty="0" smtClean="0">
                          <a:effectLst>
                            <a:innerShdw blurRad="63500" dist="50800" dir="10800000">
                              <a:prstClr val="black">
                                <a:alpha val="50000"/>
                              </a:prstClr>
                            </a:innerShdw>
                          </a:effectLst>
                          <a:latin typeface="Calibri"/>
                          <a:ea typeface="Times New Roman"/>
                          <a:cs typeface="Helvetica"/>
                        </a:rPr>
                        <a:t> </a:t>
                      </a:r>
                      <a:r>
                        <a:rPr lang="en-US" sz="1200" dirty="0" smtClean="0">
                          <a:effectLst>
                            <a:innerShdw blurRad="63500" dist="50800" dir="10800000">
                              <a:prstClr val="black">
                                <a:alpha val="50000"/>
                              </a:prstClr>
                            </a:innerShdw>
                          </a:effectLst>
                          <a:latin typeface="Calibri"/>
                          <a:ea typeface="Times New Roman"/>
                          <a:cs typeface="Helvetica"/>
                        </a:rPr>
                        <a:t>ELP </a:t>
                      </a:r>
                      <a:r>
                        <a:rPr lang="en-US" sz="1200" dirty="0">
                          <a:effectLst>
                            <a:innerShdw blurRad="63500" dist="50800" dir="10800000">
                              <a:prstClr val="black">
                                <a:alpha val="50000"/>
                              </a:prstClr>
                            </a:innerShdw>
                          </a:effectLst>
                          <a:latin typeface="Calibri"/>
                          <a:ea typeface="Times New Roman"/>
                          <a:cs typeface="Helvetica"/>
                        </a:rPr>
                        <a:t>Target – Explain</a:t>
                      </a:r>
                      <a:r>
                        <a:rPr lang="en-US" sz="1200" dirty="0" smtClean="0">
                          <a:effectLst>
                            <a:innerShdw blurRad="63500" dist="50800" dir="10800000">
                              <a:prstClr val="black">
                                <a:alpha val="50000"/>
                              </a:prstClr>
                            </a:innerShdw>
                          </a:effectLst>
                          <a:latin typeface="Calibri"/>
                          <a:ea typeface="Times New Roman"/>
                          <a:cs typeface="Helvetica"/>
                        </a:rPr>
                        <a:t>).</a:t>
                      </a:r>
                      <a:r>
                        <a:rPr lang="en-US" sz="1200" i="1" dirty="0" smtClean="0">
                          <a:effectLst>
                            <a:innerShdw blurRad="63500" dist="50800" dir="10800000">
                              <a:prstClr val="black">
                                <a:alpha val="50000"/>
                              </a:prstClr>
                            </a:innerShdw>
                          </a:effectLst>
                          <a:latin typeface="Calibri"/>
                          <a:ea typeface="Times New Roman"/>
                          <a:cs typeface="Helvetica"/>
                        </a:rPr>
                        <a:t>Ask</a:t>
                      </a:r>
                      <a:r>
                        <a:rPr lang="en-US" sz="1200" i="1" dirty="0">
                          <a:effectLst>
                            <a:innerShdw blurRad="63500" dist="50800" dir="10800000">
                              <a:prstClr val="black">
                                <a:alpha val="50000"/>
                              </a:prstClr>
                            </a:innerShdw>
                          </a:effectLst>
                          <a:latin typeface="Calibri"/>
                          <a:ea typeface="Times New Roman"/>
                          <a:cs typeface="Helvetica"/>
                        </a:rPr>
                        <a:t>:  How </a:t>
                      </a:r>
                      <a:r>
                        <a:rPr lang="en-US" sz="1200" i="1" dirty="0" smtClean="0">
                          <a:effectLst>
                            <a:innerShdw blurRad="63500" dist="50800" dir="10800000">
                              <a:prstClr val="black">
                                <a:alpha val="50000"/>
                              </a:prstClr>
                            </a:innerShdw>
                          </a:effectLst>
                          <a:latin typeface="Calibri"/>
                          <a:ea typeface="Times New Roman"/>
                          <a:cs typeface="Helvetica"/>
                        </a:rPr>
                        <a:t>does</a:t>
                      </a:r>
                    </a:p>
                    <a:p>
                      <a:pPr marL="342900" marR="0" lvl="0" indent="-342900">
                        <a:lnSpc>
                          <a:spcPct val="115000"/>
                        </a:lnSpc>
                        <a:spcBef>
                          <a:spcPts val="0"/>
                        </a:spcBef>
                        <a:spcAft>
                          <a:spcPts val="0"/>
                        </a:spcAft>
                        <a:buSzPts val="1000"/>
                        <a:buFont typeface="Symbol"/>
                        <a:buNone/>
                        <a:tabLst>
                          <a:tab pos="457200" algn="l"/>
                        </a:tabLst>
                      </a:pPr>
                      <a:r>
                        <a:rPr lang="en-US" sz="1200" i="1" dirty="0" smtClean="0">
                          <a:effectLst>
                            <a:innerShdw blurRad="63500" dist="50800" dir="10800000">
                              <a:prstClr val="black">
                                <a:alpha val="50000"/>
                              </a:prstClr>
                            </a:innerShdw>
                          </a:effectLst>
                          <a:latin typeface="Calibri"/>
                          <a:ea typeface="Times New Roman"/>
                          <a:cs typeface="Helvetica"/>
                        </a:rPr>
                        <a:t>the </a:t>
                      </a:r>
                      <a:r>
                        <a:rPr lang="en-US" sz="1200" i="1" dirty="0">
                          <a:effectLst>
                            <a:innerShdw blurRad="63500" dist="50800" dir="10800000">
                              <a:prstClr val="black">
                                <a:alpha val="50000"/>
                              </a:prstClr>
                            </a:innerShdw>
                          </a:effectLst>
                          <a:latin typeface="Calibri"/>
                          <a:ea typeface="Times New Roman"/>
                          <a:cs typeface="Helvetica"/>
                        </a:rPr>
                        <a:t>author support the </a:t>
                      </a:r>
                      <a:r>
                        <a:rPr lang="en-US" sz="1200" i="1" dirty="0" smtClean="0">
                          <a:effectLst>
                            <a:innerShdw blurRad="63500" dist="50800" dir="10800000">
                              <a:prstClr val="black">
                                <a:alpha val="50000"/>
                              </a:prstClr>
                            </a:innerShdw>
                          </a:effectLst>
                          <a:latin typeface="Calibri"/>
                          <a:ea typeface="Times New Roman"/>
                          <a:cs typeface="Helvetica"/>
                        </a:rPr>
                        <a:t>point</a:t>
                      </a:r>
                      <a:r>
                        <a:rPr lang="en-US" sz="1200" i="1" baseline="0" dirty="0" smtClean="0">
                          <a:effectLst>
                            <a:innerShdw blurRad="63500" dist="50800" dir="10800000">
                              <a:prstClr val="black">
                                <a:alpha val="50000"/>
                              </a:prstClr>
                            </a:innerShdw>
                          </a:effectLst>
                          <a:latin typeface="Calibri"/>
                          <a:ea typeface="Times New Roman"/>
                          <a:cs typeface="Helvetica"/>
                        </a:rPr>
                        <a:t> </a:t>
                      </a:r>
                      <a:r>
                        <a:rPr lang="en-US" sz="1200" i="1" dirty="0" smtClean="0">
                          <a:effectLst>
                            <a:innerShdw blurRad="63500" dist="50800" dir="10800000">
                              <a:prstClr val="black">
                                <a:alpha val="50000"/>
                              </a:prstClr>
                            </a:innerShdw>
                          </a:effectLst>
                          <a:latin typeface="Calibri"/>
                          <a:ea typeface="Times New Roman"/>
                          <a:cs typeface="Helvetica"/>
                        </a:rPr>
                        <a:t>about </a:t>
                      </a:r>
                      <a:r>
                        <a:rPr lang="en-US" sz="1200" i="1" dirty="0">
                          <a:effectLst>
                            <a:innerShdw blurRad="63500" dist="50800" dir="10800000">
                              <a:prstClr val="black">
                                <a:alpha val="50000"/>
                              </a:prstClr>
                            </a:innerShdw>
                          </a:effectLst>
                          <a:latin typeface="Calibri"/>
                          <a:ea typeface="Times New Roman"/>
                          <a:cs typeface="Helvetica"/>
                        </a:rPr>
                        <a:t>___ with reasons and </a:t>
                      </a:r>
                      <a:r>
                        <a:rPr lang="en-US" sz="1200" i="1" dirty="0" smtClean="0">
                          <a:effectLst>
                            <a:innerShdw blurRad="63500" dist="50800" dir="10800000">
                              <a:prstClr val="black">
                                <a:alpha val="50000"/>
                              </a:prstClr>
                            </a:innerShdw>
                          </a:effectLst>
                          <a:latin typeface="Calibri"/>
                          <a:ea typeface="Times New Roman"/>
                          <a:cs typeface="Helvetica"/>
                        </a:rPr>
                        <a:t>evidence</a:t>
                      </a:r>
                    </a:p>
                    <a:p>
                      <a:pPr marL="342900" marR="0" lvl="0" indent="-342900">
                        <a:lnSpc>
                          <a:spcPct val="115000"/>
                        </a:lnSpc>
                        <a:spcBef>
                          <a:spcPts val="0"/>
                        </a:spcBef>
                        <a:spcAft>
                          <a:spcPts val="0"/>
                        </a:spcAft>
                        <a:buSzPts val="1000"/>
                        <a:buFont typeface="Symbol"/>
                        <a:buNone/>
                        <a:tabLst>
                          <a:tab pos="457200" algn="l"/>
                        </a:tabLst>
                      </a:pPr>
                      <a:r>
                        <a:rPr lang="en-US" sz="1200" dirty="0" smtClean="0">
                          <a:effectLst>
                            <a:innerShdw blurRad="63500" dist="50800" dir="10800000">
                              <a:prstClr val="black">
                                <a:alpha val="50000"/>
                              </a:prstClr>
                            </a:innerShdw>
                          </a:effectLst>
                          <a:latin typeface="Calibri"/>
                          <a:ea typeface="Times New Roman"/>
                          <a:cs typeface="Helvetica"/>
                        </a:rPr>
                        <a:t>(supports </a:t>
                      </a:r>
                      <a:r>
                        <a:rPr lang="en-US" sz="1200" dirty="0">
                          <a:effectLst>
                            <a:innerShdw blurRad="63500" dist="50800" dir="10800000">
                              <a:prstClr val="black">
                                <a:alpha val="50000"/>
                              </a:prstClr>
                            </a:innerShdw>
                          </a:effectLst>
                          <a:latin typeface="Calibri"/>
                          <a:ea typeface="Times New Roman"/>
                          <a:cs typeface="Helvetica"/>
                        </a:rPr>
                        <a:t>ELP Target – Interpret).</a:t>
                      </a:r>
                      <a:endParaRPr lang="en-US" sz="1200" dirty="0">
                        <a:effectLst>
                          <a:innerShdw blurRad="63500" dist="50800" dir="10800000">
                            <a:prstClr val="black">
                              <a:alpha val="50000"/>
                            </a:prstClr>
                          </a:innerShdw>
                        </a:effectLst>
                        <a:latin typeface="Calibri"/>
                        <a:ea typeface="Times New Roman"/>
                        <a:cs typeface="Times New Roman"/>
                      </a:endParaRPr>
                    </a:p>
                  </a:txBody>
                  <a:tcPr marL="43962" marR="439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grpSp>
        <p:nvGrpSpPr>
          <p:cNvPr id="37" name="Group 36"/>
          <p:cNvGrpSpPr/>
          <p:nvPr/>
        </p:nvGrpSpPr>
        <p:grpSpPr>
          <a:xfrm>
            <a:off x="6477000" y="675000"/>
            <a:ext cx="2438400" cy="4736926"/>
            <a:chOff x="6477000" y="675000"/>
            <a:chExt cx="2438400" cy="4736926"/>
          </a:xfrm>
        </p:grpSpPr>
        <p:sp>
          <p:nvSpPr>
            <p:cNvPr id="33" name="Rectangle 32"/>
            <p:cNvSpPr/>
            <p:nvPr/>
          </p:nvSpPr>
          <p:spPr>
            <a:xfrm>
              <a:off x="6477000" y="1295400"/>
              <a:ext cx="2438400" cy="14478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endParaRPr lang="en-US" sz="1400" b="1" dirty="0" smtClean="0">
                <a:solidFill>
                  <a:srgbClr val="002060"/>
                </a:solidFill>
              </a:endParaRPr>
            </a:p>
            <a:p>
              <a:pPr>
                <a:lnSpc>
                  <a:spcPct val="115000"/>
                </a:lnSpc>
              </a:pPr>
              <a:r>
                <a:rPr lang="en-US" sz="1400" b="1" dirty="0" smtClean="0">
                  <a:solidFill>
                    <a:srgbClr val="002060"/>
                  </a:solidFill>
                </a:rPr>
                <a:t>-Compare literary elements, facts, terms and events.</a:t>
              </a:r>
            </a:p>
            <a:p>
              <a:pPr>
                <a:lnSpc>
                  <a:spcPct val="115000"/>
                </a:lnSpc>
              </a:pPr>
              <a:r>
                <a:rPr lang="en-US" sz="1400" b="1" dirty="0" smtClean="0">
                  <a:solidFill>
                    <a:srgbClr val="002060"/>
                  </a:solidFill>
                </a:rPr>
                <a:t>-Analyze format, organization and text structures.</a:t>
              </a:r>
              <a:endParaRPr lang="en-US" sz="1400" b="1" dirty="0" smtClean="0">
                <a:solidFill>
                  <a:srgbClr val="002060"/>
                </a:solidFill>
                <a:ea typeface="Times New Roman"/>
                <a:cs typeface="Times New Roman"/>
              </a:endParaRPr>
            </a:p>
            <a:p>
              <a:pPr algn="ctr" fontAlgn="b"/>
              <a:r>
                <a:rPr lang="en-US" sz="1400" b="1" dirty="0" smtClean="0">
                  <a:solidFill>
                    <a:srgbClr val="002060"/>
                  </a:solidFill>
                </a:rPr>
                <a:t> </a:t>
              </a:r>
              <a:endParaRPr lang="en-US" sz="1400" b="1" dirty="0">
                <a:solidFill>
                  <a:srgbClr val="002060"/>
                </a:solidFill>
              </a:endParaRPr>
            </a:p>
          </p:txBody>
        </p:sp>
        <p:sp>
          <p:nvSpPr>
            <p:cNvPr id="34" name="TextBox 33"/>
            <p:cNvSpPr txBox="1"/>
            <p:nvPr/>
          </p:nvSpPr>
          <p:spPr>
            <a:xfrm>
              <a:off x="6477000" y="675000"/>
              <a:ext cx="2438400" cy="584775"/>
            </a:xfrm>
            <a:prstGeom prst="rect">
              <a:avLst/>
            </a:prstGeom>
            <a:solidFill>
              <a:schemeClr val="bg1">
                <a:lumMod val="95000"/>
              </a:schemeClr>
            </a:solidFill>
            <a:effectLst>
              <a:innerShdw blurRad="114300">
                <a:prstClr val="black"/>
              </a:innerShdw>
            </a:effectLst>
          </p:spPr>
          <p:txBody>
            <a:bodyPr wrap="square" rtlCol="0">
              <a:spAutoFit/>
            </a:bodyPr>
            <a:lstStyle/>
            <a:p>
              <a:pPr algn="ctr"/>
              <a:r>
                <a:rPr lang="en-US" sz="1600" b="1" dirty="0" smtClean="0">
                  <a:solidFill>
                    <a:srgbClr val="C00000"/>
                  </a:solidFill>
                </a:rPr>
                <a:t>Develop a Selected Response</a:t>
              </a:r>
              <a:endParaRPr lang="en-US" sz="1600" b="1" dirty="0">
                <a:solidFill>
                  <a:srgbClr val="C00000"/>
                </a:solidFill>
              </a:endParaRPr>
            </a:p>
          </p:txBody>
        </p:sp>
        <p:sp>
          <p:nvSpPr>
            <p:cNvPr id="36" name="TextBox 35"/>
            <p:cNvSpPr txBox="1"/>
            <p:nvPr/>
          </p:nvSpPr>
          <p:spPr>
            <a:xfrm>
              <a:off x="6477000" y="3657600"/>
              <a:ext cx="2438400" cy="1754326"/>
            </a:xfrm>
            <a:prstGeom prst="rect">
              <a:avLst/>
            </a:prstGeom>
            <a:noFill/>
            <a:ln>
              <a:solidFill>
                <a:srgbClr val="002060"/>
              </a:solidFill>
            </a:ln>
            <a:effectLst>
              <a:innerShdw blurRad="63500" dist="50800" dir="16200000">
                <a:prstClr val="black">
                  <a:alpha val="50000"/>
                </a:prstClr>
              </a:innerShdw>
            </a:effectLst>
          </p:spPr>
          <p:txBody>
            <a:bodyPr wrap="square" rtlCol="0">
              <a:spAutoFit/>
            </a:bodyPr>
            <a:lstStyle/>
            <a:p>
              <a:r>
                <a:rPr lang="en-US" b="1" dirty="0" smtClean="0">
                  <a:solidFill>
                    <a:srgbClr val="002060"/>
                  </a:solidFill>
                </a:rPr>
                <a:t>Example:  Which event affected the seven Sager childrens’ survival on the Oregon Trail the most?  Select the best answer.</a:t>
              </a:r>
            </a:p>
          </p:txBody>
        </p:sp>
        <p:sp>
          <p:nvSpPr>
            <p:cNvPr id="40" name="TextBox 39"/>
            <p:cNvSpPr txBox="1"/>
            <p:nvPr/>
          </p:nvSpPr>
          <p:spPr>
            <a:xfrm>
              <a:off x="6477000" y="2743200"/>
              <a:ext cx="2438400" cy="923330"/>
            </a:xfrm>
            <a:prstGeom prst="rect">
              <a:avLst/>
            </a:prstGeom>
            <a:noFill/>
            <a:ln>
              <a:solidFill>
                <a:srgbClr val="002060"/>
              </a:solidFill>
            </a:ln>
            <a:effectLst>
              <a:innerShdw blurRad="114300">
                <a:prstClr val="black"/>
              </a:innerShdw>
            </a:effectLst>
          </p:spPr>
          <p:txBody>
            <a:bodyPr wrap="square" rtlCol="0">
              <a:spAutoFit/>
            </a:bodyPr>
            <a:lstStyle/>
            <a:p>
              <a:r>
                <a:rPr lang="en-US" b="1" dirty="0" smtClean="0">
                  <a:solidFill>
                    <a:srgbClr val="002060"/>
                  </a:solidFill>
                </a:rPr>
                <a:t>Students categorize events in the text for a purpose (to interpret).</a:t>
              </a:r>
              <a:endParaRPr lang="en-US" b="1" dirty="0">
                <a:solidFill>
                  <a:srgbClr val="002060"/>
                </a:solidFill>
              </a:endParaRPr>
            </a:p>
          </p:txBody>
        </p:sp>
      </p:grpSp>
      <p:sp>
        <p:nvSpPr>
          <p:cNvPr id="46" name="Left Brace 45"/>
          <p:cNvSpPr/>
          <p:nvPr/>
        </p:nvSpPr>
        <p:spPr>
          <a:xfrm>
            <a:off x="217715" y="685800"/>
            <a:ext cx="239485" cy="4038600"/>
          </a:xfrm>
          <a:prstGeom prst="leftBrace">
            <a:avLst/>
          </a:prstGeom>
          <a:ln w="31750" cmpd="sng">
            <a:solidFill>
              <a:srgbClr val="00206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47" name="TextBox 46"/>
          <p:cNvSpPr txBox="1"/>
          <p:nvPr/>
        </p:nvSpPr>
        <p:spPr>
          <a:xfrm rot="16200000">
            <a:off x="-2055913" y="2676398"/>
            <a:ext cx="4267204" cy="307777"/>
          </a:xfrm>
          <a:prstGeom prst="rect">
            <a:avLst/>
          </a:prstGeom>
          <a:noFill/>
        </p:spPr>
        <p:txBody>
          <a:bodyPr wrap="square" rtlCol="0">
            <a:spAutoFit/>
          </a:bodyPr>
          <a:lstStyle/>
          <a:p>
            <a:pPr algn="ctr"/>
            <a:r>
              <a:rPr lang="en-US" sz="1400" b="1" dirty="0" smtClean="0">
                <a:solidFill>
                  <a:srgbClr val="002060"/>
                </a:solidFill>
                <a:effectLst>
                  <a:outerShdw blurRad="38100" dist="38100" dir="2700000" algn="tl">
                    <a:srgbClr val="000000">
                      <a:alpha val="43137"/>
                    </a:srgbClr>
                  </a:outerShdw>
                </a:effectLst>
              </a:rPr>
              <a:t>Pacing Guide by Quarter</a:t>
            </a:r>
            <a:endParaRPr lang="en-US" sz="1400" b="1" dirty="0">
              <a:solidFill>
                <a:srgbClr val="002060"/>
              </a:solidFill>
              <a:effectLst>
                <a:outerShdw blurRad="38100" dist="38100" dir="2700000" algn="tl">
                  <a:srgbClr val="000000">
                    <a:alpha val="43137"/>
                  </a:srgbClr>
                </a:outerShdw>
              </a:effectLst>
            </a:endParaRPr>
          </a:p>
        </p:txBody>
      </p:sp>
      <p:sp>
        <p:nvSpPr>
          <p:cNvPr id="48" name="Rectangle 47"/>
          <p:cNvSpPr/>
          <p:nvPr/>
        </p:nvSpPr>
        <p:spPr>
          <a:xfrm>
            <a:off x="457200" y="696685"/>
            <a:ext cx="4572000" cy="646331"/>
          </a:xfrm>
          <a:prstGeom prst="rect">
            <a:avLst/>
          </a:prstGeom>
          <a:solidFill>
            <a:schemeClr val="bg1">
              <a:lumMod val="95000"/>
            </a:schemeClr>
          </a:solidFill>
          <a:ln>
            <a:solidFill>
              <a:srgbClr val="002060"/>
            </a:solidFill>
          </a:ln>
          <a:effectLst>
            <a:innerShdw blurRad="114300">
              <a:prstClr val="black"/>
            </a:innerShdw>
          </a:effectLst>
        </p:spPr>
        <p:txBody>
          <a:bodyPr wrap="square">
            <a:spAutoFit/>
          </a:bodyPr>
          <a:lstStyle/>
          <a:p>
            <a:pPr algn="ctr"/>
            <a:r>
              <a:rPr lang="en-US" b="1" dirty="0">
                <a:solidFill>
                  <a:schemeClr val="bg1">
                    <a:lumMod val="50000"/>
                  </a:schemeClr>
                </a:solidFill>
              </a:rPr>
              <a:t>Unit of Study #5 - Informational </a:t>
            </a:r>
            <a:r>
              <a:rPr lang="en-US" b="1" dirty="0" smtClean="0">
                <a:solidFill>
                  <a:schemeClr val="bg1">
                    <a:lumMod val="50000"/>
                  </a:schemeClr>
                </a:solidFill>
              </a:rPr>
              <a:t>Text</a:t>
            </a:r>
          </a:p>
          <a:p>
            <a:pPr algn="ctr"/>
            <a:r>
              <a:rPr lang="en-US" b="1" i="1" u="sng" dirty="0" smtClean="0">
                <a:solidFill>
                  <a:schemeClr val="bg1">
                    <a:lumMod val="50000"/>
                  </a:schemeClr>
                </a:solidFill>
              </a:rPr>
              <a:t>Quarter 3 </a:t>
            </a:r>
            <a:endParaRPr lang="en-US" i="1" u="sng" dirty="0">
              <a:solidFill>
                <a:schemeClr val="bg1">
                  <a:lumMod val="50000"/>
                </a:schemeClr>
              </a:solidFill>
            </a:endParaRPr>
          </a:p>
        </p:txBody>
      </p:sp>
      <p:grpSp>
        <p:nvGrpSpPr>
          <p:cNvPr id="31" name="Group 30"/>
          <p:cNvGrpSpPr/>
          <p:nvPr/>
        </p:nvGrpSpPr>
        <p:grpSpPr>
          <a:xfrm>
            <a:off x="2362200" y="1596570"/>
            <a:ext cx="4070805" cy="4956630"/>
            <a:chOff x="2362200" y="1596570"/>
            <a:chExt cx="4070805" cy="4956630"/>
          </a:xfrm>
        </p:grpSpPr>
        <p:grpSp>
          <p:nvGrpSpPr>
            <p:cNvPr id="17" name="Group 14"/>
            <p:cNvGrpSpPr/>
            <p:nvPr/>
          </p:nvGrpSpPr>
          <p:grpSpPr>
            <a:xfrm>
              <a:off x="2362200" y="3149037"/>
              <a:ext cx="3974966" cy="3404163"/>
              <a:chOff x="693234" y="847948"/>
              <a:chExt cx="5385096" cy="4714652"/>
            </a:xfrm>
          </p:grpSpPr>
          <p:sp>
            <p:nvSpPr>
              <p:cNvPr id="18" name="Rectangle 17"/>
              <p:cNvSpPr/>
              <p:nvPr/>
            </p:nvSpPr>
            <p:spPr>
              <a:xfrm>
                <a:off x="4495800" y="847948"/>
                <a:ext cx="1565506" cy="762000"/>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1600" b="1" u="sng" dirty="0" smtClean="0">
                    <a:solidFill>
                      <a:srgbClr val="C00000"/>
                    </a:solidFill>
                  </a:rPr>
                  <a:t>DOK 3</a:t>
                </a:r>
              </a:p>
              <a:p>
                <a:pPr algn="ctr" fontAlgn="b"/>
                <a:r>
                  <a:rPr lang="en-US" sz="1050" b="1" dirty="0" smtClean="0">
                    <a:solidFill>
                      <a:srgbClr val="002060"/>
                    </a:solidFill>
                  </a:rPr>
                  <a:t>Reasoning and </a:t>
                </a:r>
                <a:r>
                  <a:rPr lang="en-US" sz="1000" b="1" dirty="0" smtClean="0">
                    <a:solidFill>
                      <a:srgbClr val="002060"/>
                    </a:solidFill>
                  </a:rPr>
                  <a:t>Thinkin</a:t>
                </a:r>
                <a:r>
                  <a:rPr lang="en-US" sz="1050" b="1" dirty="0" smtClean="0">
                    <a:solidFill>
                      <a:srgbClr val="002060"/>
                    </a:solidFill>
                  </a:rPr>
                  <a:t>g</a:t>
                </a:r>
                <a:endParaRPr lang="en-US" sz="1050" b="1" dirty="0">
                  <a:solidFill>
                    <a:srgbClr val="002060"/>
                  </a:solidFill>
                </a:endParaRPr>
              </a:p>
            </p:txBody>
          </p:sp>
          <p:sp>
            <p:nvSpPr>
              <p:cNvPr id="19" name="Rectangle 18"/>
              <p:cNvSpPr/>
              <p:nvPr/>
            </p:nvSpPr>
            <p:spPr>
              <a:xfrm>
                <a:off x="693234" y="3886200"/>
                <a:ext cx="1059366" cy="838200"/>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1000" b="1" dirty="0" smtClean="0">
                    <a:solidFill>
                      <a:srgbClr val="002060"/>
                    </a:solidFill>
                  </a:rPr>
                  <a:t>Analyze </a:t>
                </a:r>
                <a:endParaRPr lang="en-US" sz="1000" b="1" dirty="0">
                  <a:solidFill>
                    <a:srgbClr val="002060"/>
                  </a:solidFill>
                </a:endParaRPr>
              </a:p>
            </p:txBody>
          </p:sp>
          <p:sp>
            <p:nvSpPr>
              <p:cNvPr id="20" name="Rectangle 19"/>
              <p:cNvSpPr/>
              <p:nvPr/>
            </p:nvSpPr>
            <p:spPr>
              <a:xfrm>
                <a:off x="4495800" y="3886200"/>
                <a:ext cx="1565506" cy="838200"/>
              </a:xfrm>
              <a:prstGeom prst="rect">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600" b="1" dirty="0" smtClean="0">
                    <a:solidFill>
                      <a:srgbClr val="002060"/>
                    </a:solidFill>
                  </a:rPr>
                  <a:t>-Analyze or interpret author’s craft (e.g., literary devices, viewpoint, or potential bias) to critique a text.</a:t>
                </a:r>
                <a:endParaRPr lang="en-US" sz="600" b="1" dirty="0" smtClean="0">
                  <a:solidFill>
                    <a:srgbClr val="002060"/>
                  </a:solidFill>
                  <a:ea typeface="Times New Roman"/>
                  <a:cs typeface="Times New Roman"/>
                </a:endParaRPr>
              </a:p>
              <a:p>
                <a:pPr fontAlgn="b"/>
                <a:r>
                  <a:rPr lang="en-US" sz="600" b="1" dirty="0" smtClean="0">
                    <a:solidFill>
                      <a:srgbClr val="002060"/>
                    </a:solidFill>
                  </a:rPr>
                  <a:t> </a:t>
                </a:r>
                <a:endParaRPr lang="en-US" sz="600" b="1" dirty="0">
                  <a:solidFill>
                    <a:srgbClr val="002060"/>
                  </a:solidFill>
                </a:endParaRPr>
              </a:p>
            </p:txBody>
          </p:sp>
          <p:sp>
            <p:nvSpPr>
              <p:cNvPr id="21" name="Rectangle 20"/>
              <p:cNvSpPr/>
              <p:nvPr/>
            </p:nvSpPr>
            <p:spPr>
              <a:xfrm>
                <a:off x="4495800" y="2209799"/>
                <a:ext cx="1565506" cy="838200"/>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endParaRPr lang="en-US" sz="700" b="1" dirty="0" smtClean="0">
                  <a:solidFill>
                    <a:srgbClr val="002060"/>
                  </a:solidFill>
                </a:endParaRPr>
              </a:p>
              <a:p>
                <a:pPr fontAlgn="b"/>
                <a:r>
                  <a:rPr lang="en-US" sz="700" b="1" dirty="0" smtClean="0">
                    <a:solidFill>
                      <a:srgbClr val="002060"/>
                    </a:solidFill>
                  </a:rPr>
                  <a:t>Explain, generalize or connect ideas using supporting evidence (quote, text, evidence).</a:t>
                </a:r>
                <a:endParaRPr lang="en-US" sz="700" b="1" dirty="0" smtClean="0">
                  <a:solidFill>
                    <a:srgbClr val="002060"/>
                  </a:solidFill>
                  <a:ea typeface="Times New Roman"/>
                  <a:cs typeface="Times New Roman"/>
                </a:endParaRPr>
              </a:p>
              <a:p>
                <a:pPr fontAlgn="b"/>
                <a:r>
                  <a:rPr lang="en-US" sz="700" b="1" dirty="0" smtClean="0">
                    <a:solidFill>
                      <a:srgbClr val="002060"/>
                    </a:solidFill>
                  </a:rPr>
                  <a:t> </a:t>
                </a:r>
                <a:endParaRPr lang="en-US" sz="700" b="1" dirty="0">
                  <a:solidFill>
                    <a:srgbClr val="002060"/>
                  </a:solidFill>
                </a:endParaRPr>
              </a:p>
            </p:txBody>
          </p:sp>
          <p:sp>
            <p:nvSpPr>
              <p:cNvPr id="22" name="Rectangle 21"/>
              <p:cNvSpPr/>
              <p:nvPr/>
            </p:nvSpPr>
            <p:spPr>
              <a:xfrm>
                <a:off x="3124200" y="3886200"/>
                <a:ext cx="1371600" cy="838200"/>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endParaRPr lang="en-US" sz="500" b="1" dirty="0" smtClean="0">
                  <a:solidFill>
                    <a:srgbClr val="002060"/>
                  </a:solidFill>
                </a:endParaRPr>
              </a:p>
              <a:p>
                <a:pPr>
                  <a:lnSpc>
                    <a:spcPct val="115000"/>
                  </a:lnSpc>
                </a:pPr>
                <a:r>
                  <a:rPr lang="en-US" sz="500" b="1" dirty="0" smtClean="0">
                    <a:solidFill>
                      <a:srgbClr val="002060"/>
                    </a:solidFill>
                  </a:rPr>
                  <a:t>Compare literary elements, facts, terms and events.</a:t>
                </a:r>
              </a:p>
              <a:p>
                <a:pPr>
                  <a:lnSpc>
                    <a:spcPct val="115000"/>
                  </a:lnSpc>
                </a:pPr>
                <a:r>
                  <a:rPr lang="en-US" sz="500" b="1" dirty="0" smtClean="0">
                    <a:solidFill>
                      <a:srgbClr val="002060"/>
                    </a:solidFill>
                  </a:rPr>
                  <a:t>-Analyze format, organization and text structures.</a:t>
                </a:r>
                <a:endParaRPr lang="en-US" sz="500" b="1" dirty="0" smtClean="0">
                  <a:solidFill>
                    <a:srgbClr val="002060"/>
                  </a:solidFill>
                  <a:ea typeface="Times New Roman"/>
                  <a:cs typeface="Times New Roman"/>
                </a:endParaRPr>
              </a:p>
              <a:p>
                <a:pPr algn="ctr" fontAlgn="b"/>
                <a:r>
                  <a:rPr lang="en-US" sz="500" b="1" dirty="0" smtClean="0">
                    <a:solidFill>
                      <a:srgbClr val="002060"/>
                    </a:solidFill>
                  </a:rPr>
                  <a:t> </a:t>
                </a:r>
                <a:endParaRPr lang="en-US" sz="500" b="1" dirty="0">
                  <a:solidFill>
                    <a:srgbClr val="002060"/>
                  </a:solidFill>
                </a:endParaRPr>
              </a:p>
            </p:txBody>
          </p:sp>
          <p:sp>
            <p:nvSpPr>
              <p:cNvPr id="23" name="Rectangle 22"/>
              <p:cNvSpPr/>
              <p:nvPr/>
            </p:nvSpPr>
            <p:spPr>
              <a:xfrm>
                <a:off x="1752600" y="3886200"/>
                <a:ext cx="1371600" cy="838200"/>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500" b="1" dirty="0" smtClean="0">
                    <a:solidFill>
                      <a:srgbClr val="002060"/>
                    </a:solidFill>
                  </a:rPr>
                  <a:t>- Identify the kind of information contained in a graphic, table, visual, etc.</a:t>
                </a:r>
                <a:endParaRPr lang="en-US" sz="500" b="1" dirty="0" smtClean="0">
                  <a:solidFill>
                    <a:srgbClr val="002060"/>
                  </a:solidFill>
                  <a:ea typeface="Times New Roman"/>
                  <a:cs typeface="Times New Roman"/>
                </a:endParaRPr>
              </a:p>
              <a:p>
                <a:pPr fontAlgn="b"/>
                <a:r>
                  <a:rPr lang="en-US" sz="500" b="1" dirty="0" smtClean="0">
                    <a:solidFill>
                      <a:srgbClr val="002060"/>
                    </a:solidFill>
                  </a:rPr>
                  <a:t> </a:t>
                </a:r>
                <a:endParaRPr lang="en-US" sz="500" b="1" dirty="0">
                  <a:solidFill>
                    <a:srgbClr val="002060"/>
                  </a:solidFill>
                </a:endParaRPr>
              </a:p>
            </p:txBody>
          </p:sp>
          <p:sp>
            <p:nvSpPr>
              <p:cNvPr id="24" name="Rectangle 23"/>
              <p:cNvSpPr/>
              <p:nvPr/>
            </p:nvSpPr>
            <p:spPr>
              <a:xfrm>
                <a:off x="4512824" y="4724399"/>
                <a:ext cx="1565506" cy="835819"/>
              </a:xfrm>
              <a:prstGeom prst="rect">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700" b="1" dirty="0" smtClean="0">
                    <a:solidFill>
                      <a:srgbClr val="002060"/>
                    </a:solidFill>
                  </a:rPr>
                  <a:t>-Cite evidence and develop a logical argument for conjectures based on one text or problem.</a:t>
                </a:r>
                <a:endParaRPr lang="en-US" sz="700" b="1" dirty="0">
                  <a:solidFill>
                    <a:srgbClr val="002060"/>
                  </a:solidFill>
                  <a:ea typeface="Times New Roman"/>
                  <a:cs typeface="Times New Roman"/>
                </a:endParaRPr>
              </a:p>
            </p:txBody>
          </p:sp>
          <p:sp>
            <p:nvSpPr>
              <p:cNvPr id="25" name="Rectangle 24"/>
              <p:cNvSpPr/>
              <p:nvPr/>
            </p:nvSpPr>
            <p:spPr>
              <a:xfrm>
                <a:off x="693234" y="4724400"/>
                <a:ext cx="1059366" cy="838200"/>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1000" b="1" dirty="0" smtClean="0">
                    <a:solidFill>
                      <a:srgbClr val="002060"/>
                    </a:solidFill>
                  </a:rPr>
                  <a:t>Evaluate</a:t>
                </a:r>
                <a:endParaRPr lang="en-US" sz="1000" b="1" dirty="0">
                  <a:solidFill>
                    <a:srgbClr val="002060"/>
                  </a:solidFill>
                </a:endParaRPr>
              </a:p>
            </p:txBody>
          </p:sp>
          <p:sp>
            <p:nvSpPr>
              <p:cNvPr id="26" name="Rectangle 25"/>
              <p:cNvSpPr/>
              <p:nvPr/>
            </p:nvSpPr>
            <p:spPr>
              <a:xfrm>
                <a:off x="4495802" y="1609940"/>
                <a:ext cx="1565505" cy="569886"/>
              </a:xfrm>
              <a:prstGeom prst="rect">
                <a:avLst/>
              </a:prstGeom>
              <a:solidFill>
                <a:schemeClr val="bg1">
                  <a:lumMod val="75000"/>
                </a:schemeClr>
              </a:solidFill>
              <a:ln w="38100">
                <a:solidFill>
                  <a:schemeClr val="accent6">
                    <a:lumMod val="75000"/>
                  </a:schemeClr>
                </a:solidFill>
              </a:ln>
            </p:spPr>
            <p:txBody>
              <a:bodyPr wrap="square">
                <a:spAutoFit/>
              </a:bodyPr>
              <a:lstStyle/>
              <a:p>
                <a:endParaRPr lang="en-US" sz="700" b="1" dirty="0" smtClean="0">
                  <a:solidFill>
                    <a:schemeClr val="bg1">
                      <a:lumMod val="50000"/>
                    </a:schemeClr>
                  </a:solidFill>
                </a:endParaRPr>
              </a:p>
            </p:txBody>
          </p:sp>
          <p:sp>
            <p:nvSpPr>
              <p:cNvPr id="27" name="Rectangle 26"/>
              <p:cNvSpPr/>
              <p:nvPr/>
            </p:nvSpPr>
            <p:spPr>
              <a:xfrm>
                <a:off x="4512824" y="3048001"/>
                <a:ext cx="1565506" cy="838200"/>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700" b="1" dirty="0" smtClean="0">
                    <a:solidFill>
                      <a:srgbClr val="002060"/>
                    </a:solidFill>
                  </a:rPr>
                  <a:t>-Use concepts to solve non-routine problems.</a:t>
                </a:r>
                <a:endParaRPr lang="en-US" sz="700" b="1" dirty="0" smtClean="0">
                  <a:solidFill>
                    <a:srgbClr val="002060"/>
                  </a:solidFill>
                  <a:ea typeface="Times New Roman"/>
                  <a:cs typeface="Times New Roman"/>
                </a:endParaRPr>
              </a:p>
              <a:p>
                <a:pPr fontAlgn="b"/>
                <a:r>
                  <a:rPr lang="en-US" sz="700" b="1" dirty="0" smtClean="0">
                    <a:solidFill>
                      <a:srgbClr val="002060"/>
                    </a:solidFill>
                  </a:rPr>
                  <a:t> </a:t>
                </a:r>
                <a:endParaRPr lang="en-US" sz="700" b="1" dirty="0">
                  <a:solidFill>
                    <a:srgbClr val="002060"/>
                  </a:solidFill>
                </a:endParaRPr>
              </a:p>
            </p:txBody>
          </p:sp>
          <p:sp>
            <p:nvSpPr>
              <p:cNvPr id="28" name="Rectangle 27"/>
              <p:cNvSpPr/>
              <p:nvPr/>
            </p:nvSpPr>
            <p:spPr>
              <a:xfrm>
                <a:off x="1752600" y="4724396"/>
                <a:ext cx="1371600" cy="823169"/>
              </a:xfrm>
              <a:prstGeom prst="rect">
                <a:avLst/>
              </a:prstGeom>
              <a:solidFill>
                <a:schemeClr val="bg1">
                  <a:lumMod val="75000"/>
                </a:schemeClr>
              </a:solidFill>
              <a:ln w="38100">
                <a:solidFill>
                  <a:schemeClr val="accent6">
                    <a:lumMod val="75000"/>
                  </a:schemeClr>
                </a:solidFill>
              </a:ln>
            </p:spPr>
            <p:txBody>
              <a:bodyPr wrap="square">
                <a:spAutoFit/>
              </a:bodyPr>
              <a:lstStyle/>
              <a:p>
                <a:endParaRPr lang="en-US" sz="700" b="1" dirty="0" smtClean="0">
                  <a:solidFill>
                    <a:schemeClr val="bg1">
                      <a:lumMod val="50000"/>
                    </a:schemeClr>
                  </a:solidFill>
                </a:endParaRPr>
              </a:p>
            </p:txBody>
          </p:sp>
          <p:sp>
            <p:nvSpPr>
              <p:cNvPr id="29" name="Rectangle 28"/>
              <p:cNvSpPr/>
              <p:nvPr/>
            </p:nvSpPr>
            <p:spPr>
              <a:xfrm>
                <a:off x="3124200" y="4724396"/>
                <a:ext cx="1371600" cy="823169"/>
              </a:xfrm>
              <a:prstGeom prst="rect">
                <a:avLst/>
              </a:prstGeom>
              <a:solidFill>
                <a:schemeClr val="bg1">
                  <a:lumMod val="75000"/>
                </a:schemeClr>
              </a:solidFill>
              <a:ln w="38100">
                <a:solidFill>
                  <a:schemeClr val="accent6">
                    <a:lumMod val="75000"/>
                  </a:schemeClr>
                </a:solidFill>
              </a:ln>
            </p:spPr>
            <p:txBody>
              <a:bodyPr wrap="square">
                <a:spAutoFit/>
              </a:bodyPr>
              <a:lstStyle/>
              <a:p>
                <a:endParaRPr lang="en-US" sz="700" b="1" dirty="0" smtClean="0">
                  <a:solidFill>
                    <a:schemeClr val="bg1">
                      <a:lumMod val="50000"/>
                    </a:schemeClr>
                  </a:solidFill>
                </a:endParaRPr>
              </a:p>
            </p:txBody>
          </p:sp>
        </p:grpSp>
        <p:pic>
          <p:nvPicPr>
            <p:cNvPr id="30" name="Picture 18" descr="Thinking : intelligence brain function isolated on a white background with gears and cog symbol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0430" y="1596570"/>
              <a:ext cx="1552575" cy="16002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grpSp>
      <p:sp>
        <p:nvSpPr>
          <p:cNvPr id="35" name="Oval 34"/>
          <p:cNvSpPr/>
          <p:nvPr/>
        </p:nvSpPr>
        <p:spPr>
          <a:xfrm rot="16200000">
            <a:off x="4533903" y="4686300"/>
            <a:ext cx="2438400" cy="1295399"/>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038600" y="5181600"/>
            <a:ext cx="2286000" cy="14478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lide Number Placeholder 37"/>
          <p:cNvSpPr>
            <a:spLocks noGrp="1"/>
          </p:cNvSpPr>
          <p:nvPr>
            <p:ph type="sldNum" sz="quarter" idx="12"/>
          </p:nvPr>
        </p:nvSpPr>
        <p:spPr/>
        <p:txBody>
          <a:bodyPr/>
          <a:lstStyle/>
          <a:p>
            <a:fld id="{E38A6DA1-C63E-49FA-ACA6-4C1FAF9DB464}" type="slidenum">
              <a:rPr lang="en-US" smtClean="0"/>
              <a:pPr/>
              <a:t>16</a:t>
            </a:fld>
            <a:endParaRPr lang="en-US"/>
          </a:p>
        </p:txBody>
      </p:sp>
      <p:sp>
        <p:nvSpPr>
          <p:cNvPr id="2" name="Footer Placeholder 1"/>
          <p:cNvSpPr>
            <a:spLocks noGrp="1"/>
          </p:cNvSpPr>
          <p:nvPr>
            <p:ph type="ftr" sz="quarter" idx="11"/>
          </p:nvPr>
        </p:nvSpPr>
        <p:spPr/>
        <p:txBody>
          <a:bodyPr/>
          <a:lstStyle/>
          <a:p>
            <a:r>
              <a:rPr lang="en-US" smtClean="0"/>
              <a:t>Susan Richmond</a:t>
            </a:r>
            <a:endParaRPr lang="en-US"/>
          </a:p>
        </p:txBody>
      </p:sp>
    </p:spTree>
    <p:extLst>
      <p:ext uri="{BB962C8B-B14F-4D97-AF65-F5344CB8AC3E}">
        <p14:creationId xmlns:p14="http://schemas.microsoft.com/office/powerpoint/2010/main" val="163006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checkerboard(across)">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533400" y="1258109"/>
          <a:ext cx="4572000" cy="3348228"/>
        </p:xfrm>
        <a:graphic>
          <a:graphicData uri="http://schemas.openxmlformats.org/drawingml/2006/table">
            <a:tbl>
              <a:tblPr>
                <a:effectLst>
                  <a:innerShdw blurRad="114300">
                    <a:prstClr val="black"/>
                  </a:innerShdw>
                </a:effectLst>
              </a:tblPr>
              <a:tblGrid>
                <a:gridCol w="1371600"/>
                <a:gridCol w="3200400"/>
              </a:tblGrid>
              <a:tr h="101112">
                <a:tc>
                  <a:txBody>
                    <a:bodyPr/>
                    <a:lstStyle/>
                    <a:p>
                      <a:pPr marL="0" marR="0">
                        <a:lnSpc>
                          <a:spcPct val="115000"/>
                        </a:lnSpc>
                        <a:spcBef>
                          <a:spcPts val="0"/>
                        </a:spcBef>
                        <a:spcAft>
                          <a:spcPts val="0"/>
                        </a:spcAft>
                      </a:pPr>
                      <a:r>
                        <a:rPr lang="en-US" sz="1600" b="1" dirty="0">
                          <a:solidFill>
                            <a:srgbClr val="002060"/>
                          </a:solidFill>
                          <a:effectLst>
                            <a:innerShdw blurRad="63500" dist="50800" dir="10800000">
                              <a:prstClr val="black">
                                <a:alpha val="50000"/>
                              </a:prstClr>
                            </a:innerShdw>
                          </a:effectLst>
                          <a:latin typeface="Calibri"/>
                          <a:ea typeface="Times New Roman"/>
                          <a:cs typeface="Times New Roman"/>
                        </a:rPr>
                        <a:t>Reading Skill:  </a:t>
                      </a:r>
                      <a:endParaRPr lang="en-US" sz="1600" dirty="0">
                        <a:solidFill>
                          <a:srgbClr val="002060"/>
                        </a:solidFill>
                        <a:effectLst>
                          <a:innerShdw blurRad="63500" dist="50800" dir="10800000">
                            <a:prstClr val="black">
                              <a:alpha val="50000"/>
                            </a:prstClr>
                          </a:innerShdw>
                        </a:effectLst>
                        <a:latin typeface="Calibri"/>
                        <a:ea typeface="Times New Roman"/>
                        <a:cs typeface="Times New Roman"/>
                      </a:endParaRPr>
                    </a:p>
                  </a:txBody>
                  <a:tcPr marL="43962" marR="43962" marT="0" marB="0">
                    <a:lnL w="12700" cap="flat" cmpd="sng" algn="ctr">
                      <a:solidFill>
                        <a:schemeClr val="tx1"/>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600" dirty="0">
                          <a:solidFill>
                            <a:srgbClr val="002060"/>
                          </a:solidFill>
                          <a:effectLst>
                            <a:innerShdw blurRad="63500" dist="50800" dir="10800000">
                              <a:prstClr val="black">
                                <a:alpha val="50000"/>
                              </a:prstClr>
                            </a:innerShdw>
                          </a:effectLst>
                          <a:latin typeface="Calibri"/>
                          <a:ea typeface="Times New Roman"/>
                          <a:cs typeface="Times New Roman"/>
                        </a:rPr>
                        <a:t>Making Judgments</a:t>
                      </a:r>
                    </a:p>
                  </a:txBody>
                  <a:tcPr marL="43962" marR="43962" marT="0" marB="0" anchor="ctr">
                    <a:lnL w="1270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F1DD"/>
                    </a:solidFill>
                  </a:tcPr>
                </a:tc>
              </a:tr>
              <a:tr h="101112">
                <a:tc>
                  <a:txBody>
                    <a:bodyPr/>
                    <a:lstStyle/>
                    <a:p>
                      <a:pPr marL="0" marR="0">
                        <a:lnSpc>
                          <a:spcPct val="115000"/>
                        </a:lnSpc>
                        <a:spcBef>
                          <a:spcPts val="0"/>
                        </a:spcBef>
                        <a:spcAft>
                          <a:spcPts val="0"/>
                        </a:spcAft>
                      </a:pPr>
                      <a:r>
                        <a:rPr lang="en-US" sz="1200" b="1" dirty="0">
                          <a:solidFill>
                            <a:srgbClr val="000000"/>
                          </a:solidFill>
                          <a:effectLst>
                            <a:innerShdw blurRad="63500" dist="50800" dir="10800000">
                              <a:prstClr val="black">
                                <a:alpha val="50000"/>
                              </a:prstClr>
                            </a:innerShdw>
                          </a:effectLst>
                          <a:latin typeface="Calibri"/>
                          <a:ea typeface="Times New Roman"/>
                          <a:cs typeface="Times New Roman"/>
                        </a:rPr>
                        <a:t>Reading Strategy: </a:t>
                      </a:r>
                      <a:endParaRPr lang="en-US" sz="1200" dirty="0">
                        <a:effectLst>
                          <a:innerShdw blurRad="63500" dist="50800" dir="10800000">
                            <a:prstClr val="black">
                              <a:alpha val="50000"/>
                            </a:prstClr>
                          </a:innerShdw>
                        </a:effectLst>
                        <a:latin typeface="Calibri"/>
                        <a:ea typeface="Times New Roman"/>
                        <a:cs typeface="Times New Roman"/>
                      </a:endParaRPr>
                    </a:p>
                  </a:txBody>
                  <a:tcPr marL="43962" marR="43962" marT="0" marB="0">
                    <a:lnL w="12700" cap="flat" cmpd="sng" algn="ctr">
                      <a:solidFill>
                        <a:schemeClr val="tx1"/>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400" dirty="0">
                          <a:solidFill>
                            <a:srgbClr val="000000"/>
                          </a:solidFill>
                          <a:effectLst>
                            <a:innerShdw blurRad="63500" dist="50800" dir="10800000">
                              <a:prstClr val="black">
                                <a:alpha val="50000"/>
                              </a:prstClr>
                            </a:innerShdw>
                          </a:effectLst>
                          <a:latin typeface="Calibri"/>
                          <a:ea typeface="Times New Roman"/>
                          <a:cs typeface="Times New Roman"/>
                        </a:rPr>
                        <a:t>Monitor/Clarify</a:t>
                      </a:r>
                      <a:endParaRPr lang="en-US" sz="1400" dirty="0">
                        <a:effectLst>
                          <a:innerShdw blurRad="63500" dist="50800" dir="10800000">
                            <a:prstClr val="black">
                              <a:alpha val="50000"/>
                            </a:prstClr>
                          </a:innerShdw>
                        </a:effectLst>
                        <a:latin typeface="Calibri"/>
                        <a:ea typeface="Times New Roman"/>
                        <a:cs typeface="Times New Roman"/>
                      </a:endParaRPr>
                    </a:p>
                  </a:txBody>
                  <a:tcPr marL="43962" marR="43962" marT="0" marB="0" anchor="ctr">
                    <a:lnL w="1270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F1DD"/>
                    </a:solidFill>
                  </a:tcPr>
                </a:tc>
              </a:tr>
              <a:tr h="202223">
                <a:tc>
                  <a:txBody>
                    <a:bodyPr/>
                    <a:lstStyle/>
                    <a:p>
                      <a:pPr marL="0" marR="0">
                        <a:lnSpc>
                          <a:spcPct val="115000"/>
                        </a:lnSpc>
                        <a:spcBef>
                          <a:spcPts val="0"/>
                        </a:spcBef>
                        <a:spcAft>
                          <a:spcPts val="0"/>
                        </a:spcAft>
                      </a:pPr>
                      <a:r>
                        <a:rPr lang="en-US" sz="1200" b="1">
                          <a:solidFill>
                            <a:srgbClr val="000000"/>
                          </a:solidFill>
                          <a:effectLst>
                            <a:innerShdw blurRad="63500" dist="50800" dir="10800000">
                              <a:prstClr val="black">
                                <a:alpha val="50000"/>
                              </a:prstClr>
                            </a:innerShdw>
                          </a:effectLst>
                          <a:latin typeface="Calibri"/>
                          <a:ea typeface="Times New Roman"/>
                          <a:cs typeface="Times New Roman"/>
                        </a:rPr>
                        <a:t>E.L.P. Target Function:  </a:t>
                      </a:r>
                      <a:endParaRPr lang="en-US" sz="1200">
                        <a:effectLst>
                          <a:innerShdw blurRad="63500" dist="50800" dir="10800000">
                            <a:prstClr val="black">
                              <a:alpha val="50000"/>
                            </a:prstClr>
                          </a:innerShdw>
                        </a:effectLst>
                        <a:latin typeface="Calibri"/>
                        <a:ea typeface="Times New Roman"/>
                        <a:cs typeface="Times New Roman"/>
                      </a:endParaRPr>
                    </a:p>
                  </a:txBody>
                  <a:tcPr marL="43962" marR="43962" marT="0" marB="0">
                    <a:lnL w="12700" cap="flat" cmpd="sng" algn="ctr">
                      <a:solidFill>
                        <a:schemeClr val="tx1"/>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400" dirty="0">
                          <a:solidFill>
                            <a:srgbClr val="002060"/>
                          </a:solidFill>
                          <a:effectLst>
                            <a:innerShdw blurRad="63500" dist="50800" dir="10800000">
                              <a:prstClr val="black">
                                <a:alpha val="50000"/>
                              </a:prstClr>
                            </a:innerShdw>
                          </a:effectLst>
                          <a:latin typeface="Calibri"/>
                          <a:ea typeface="Times New Roman"/>
                          <a:cs typeface="Times New Roman"/>
                        </a:rPr>
                        <a:t>Interpreting  (Conclusions)</a:t>
                      </a:r>
                    </a:p>
                    <a:p>
                      <a:pPr marL="0" marR="0">
                        <a:lnSpc>
                          <a:spcPct val="115000"/>
                        </a:lnSpc>
                        <a:spcBef>
                          <a:spcPts val="0"/>
                        </a:spcBef>
                        <a:spcAft>
                          <a:spcPts val="0"/>
                        </a:spcAft>
                      </a:pPr>
                      <a:r>
                        <a:rPr lang="en-US" sz="1400" dirty="0">
                          <a:solidFill>
                            <a:srgbClr val="002060"/>
                          </a:solidFill>
                          <a:effectLst>
                            <a:innerShdw blurRad="63500" dist="50800" dir="10800000">
                              <a:prstClr val="black">
                                <a:alpha val="50000"/>
                              </a:prstClr>
                            </a:innerShdw>
                          </a:effectLst>
                          <a:latin typeface="Calibri"/>
                          <a:ea typeface="Times New Roman"/>
                          <a:cs typeface="Times New Roman"/>
                        </a:rPr>
                        <a:t>Explaining</a:t>
                      </a:r>
                    </a:p>
                  </a:txBody>
                  <a:tcPr marL="43962" marR="43962" marT="0" marB="0">
                    <a:lnL w="1270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F1DD"/>
                    </a:solidFill>
                  </a:tcPr>
                </a:tc>
              </a:tr>
              <a:tr h="234462">
                <a:tc>
                  <a:txBody>
                    <a:bodyPr/>
                    <a:lstStyle/>
                    <a:p>
                      <a:pPr marL="0" marR="0">
                        <a:lnSpc>
                          <a:spcPct val="115000"/>
                        </a:lnSpc>
                        <a:spcBef>
                          <a:spcPts val="0"/>
                        </a:spcBef>
                        <a:spcAft>
                          <a:spcPts val="0"/>
                        </a:spcAft>
                      </a:pPr>
                      <a:r>
                        <a:rPr lang="en-US" sz="1200">
                          <a:solidFill>
                            <a:srgbClr val="000000"/>
                          </a:solidFill>
                          <a:effectLst>
                            <a:innerShdw blurRad="63500" dist="50800" dir="10800000">
                              <a:prstClr val="black">
                                <a:alpha val="50000"/>
                              </a:prstClr>
                            </a:innerShdw>
                          </a:effectLst>
                          <a:latin typeface="Calibri"/>
                          <a:ea typeface="Times New Roman"/>
                          <a:cs typeface="Times New Roman"/>
                        </a:rPr>
                        <a:t>E.L.P. Target Forms:</a:t>
                      </a:r>
                      <a:endParaRPr lang="en-US" sz="1200">
                        <a:effectLst>
                          <a:innerShdw blurRad="63500" dist="50800" dir="10800000">
                            <a:prstClr val="black">
                              <a:alpha val="50000"/>
                            </a:prstClr>
                          </a:innerShdw>
                        </a:effectLst>
                        <a:latin typeface="Calibri"/>
                        <a:ea typeface="Times New Roman"/>
                        <a:cs typeface="Times New Roman"/>
                      </a:endParaRPr>
                    </a:p>
                  </a:txBody>
                  <a:tcPr marL="43962" marR="43962" marT="0" marB="0">
                    <a:lnL w="12700" cap="flat" cmpd="sng" algn="ctr">
                      <a:solidFill>
                        <a:schemeClr val="tx1"/>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400" u="sng" dirty="0">
                          <a:solidFill>
                            <a:srgbClr val="002060"/>
                          </a:solidFill>
                          <a:effectLst>
                            <a:innerShdw blurRad="63500" dist="50800" dir="10800000">
                              <a:prstClr val="black">
                                <a:alpha val="50000"/>
                              </a:prstClr>
                            </a:innerShdw>
                          </a:effectLst>
                          <a:latin typeface="Calibri"/>
                          <a:ea typeface="Times New Roman"/>
                          <a:cs typeface="Verdana"/>
                        </a:rPr>
                        <a:t>Interpre</a:t>
                      </a:r>
                      <a:r>
                        <a:rPr lang="en-US" sz="1400" dirty="0">
                          <a:solidFill>
                            <a:srgbClr val="002060"/>
                          </a:solidFill>
                          <a:effectLst>
                            <a:innerShdw blurRad="63500" dist="50800" dir="10800000">
                              <a:prstClr val="black">
                                <a:alpha val="50000"/>
                              </a:prstClr>
                            </a:innerShdw>
                          </a:effectLst>
                          <a:latin typeface="Calibri"/>
                          <a:ea typeface="Times New Roman"/>
                          <a:cs typeface="Verdana"/>
                        </a:rPr>
                        <a:t>t: implicit meaning &amp; propaganda (exaggeration) comparative </a:t>
                      </a:r>
                      <a:r>
                        <a:rPr lang="en-US" sz="1400" dirty="0" err="1">
                          <a:solidFill>
                            <a:srgbClr val="002060"/>
                          </a:solidFill>
                          <a:effectLst>
                            <a:innerShdw blurRad="63500" dist="50800" dir="10800000">
                              <a:prstClr val="black">
                                <a:alpha val="50000"/>
                              </a:prstClr>
                            </a:innerShdw>
                          </a:effectLst>
                          <a:latin typeface="Calibri"/>
                          <a:ea typeface="Times New Roman"/>
                          <a:cs typeface="Verdana"/>
                        </a:rPr>
                        <a:t>adj</a:t>
                      </a:r>
                      <a:r>
                        <a:rPr lang="en-US" sz="1400" dirty="0">
                          <a:solidFill>
                            <a:srgbClr val="002060"/>
                          </a:solidFill>
                          <a:effectLst>
                            <a:innerShdw blurRad="63500" dist="50800" dir="10800000">
                              <a:prstClr val="black">
                                <a:alpha val="50000"/>
                              </a:prstClr>
                            </a:innerShdw>
                          </a:effectLst>
                          <a:latin typeface="Calibri"/>
                          <a:ea typeface="Times New Roman"/>
                          <a:cs typeface="Verdana"/>
                        </a:rPr>
                        <a:t>: </a:t>
                      </a:r>
                      <a:r>
                        <a:rPr lang="en-US" sz="1400" dirty="0" err="1">
                          <a:solidFill>
                            <a:srgbClr val="002060"/>
                          </a:solidFill>
                          <a:effectLst>
                            <a:innerShdw blurRad="63500" dist="50800" dir="10800000">
                              <a:prstClr val="black">
                                <a:alpha val="50000"/>
                              </a:prstClr>
                            </a:innerShdw>
                          </a:effectLst>
                          <a:latin typeface="Calibri"/>
                          <a:ea typeface="Times New Roman"/>
                          <a:cs typeface="Verdana"/>
                        </a:rPr>
                        <a:t>er</a:t>
                      </a:r>
                      <a:r>
                        <a:rPr lang="en-US" sz="1400" dirty="0">
                          <a:solidFill>
                            <a:srgbClr val="002060"/>
                          </a:solidFill>
                          <a:effectLst>
                            <a:innerShdw blurRad="63500" dist="50800" dir="10800000">
                              <a:prstClr val="black">
                                <a:alpha val="50000"/>
                              </a:prstClr>
                            </a:innerShdw>
                          </a:effectLst>
                          <a:latin typeface="Calibri"/>
                          <a:ea typeface="Times New Roman"/>
                          <a:cs typeface="Verdana"/>
                        </a:rPr>
                        <a:t>, -</a:t>
                      </a:r>
                      <a:r>
                        <a:rPr lang="en-US" sz="1400" dirty="0" err="1">
                          <a:solidFill>
                            <a:srgbClr val="002060"/>
                          </a:solidFill>
                          <a:effectLst>
                            <a:innerShdw blurRad="63500" dist="50800" dir="10800000">
                              <a:prstClr val="black">
                                <a:alpha val="50000"/>
                              </a:prstClr>
                            </a:innerShdw>
                          </a:effectLst>
                          <a:latin typeface="Calibri"/>
                          <a:ea typeface="Times New Roman"/>
                          <a:cs typeface="Verdana"/>
                        </a:rPr>
                        <a:t>est</a:t>
                      </a:r>
                      <a:r>
                        <a:rPr lang="en-US" sz="1400" dirty="0">
                          <a:solidFill>
                            <a:srgbClr val="002060"/>
                          </a:solidFill>
                          <a:effectLst>
                            <a:innerShdw blurRad="63500" dist="50800" dir="10800000">
                              <a:prstClr val="black">
                                <a:alpha val="50000"/>
                              </a:prstClr>
                            </a:innerShdw>
                          </a:effectLst>
                          <a:latin typeface="Calibri"/>
                          <a:ea typeface="Times New Roman"/>
                          <a:cs typeface="Verdana"/>
                        </a:rPr>
                        <a:t>, does/does not, adverbs of degree (quite, too) and manner (-</a:t>
                      </a:r>
                      <a:r>
                        <a:rPr lang="en-US" sz="1400" dirty="0" err="1">
                          <a:solidFill>
                            <a:srgbClr val="002060"/>
                          </a:solidFill>
                          <a:effectLst>
                            <a:innerShdw blurRad="63500" dist="50800" dir="10800000">
                              <a:prstClr val="black">
                                <a:alpha val="50000"/>
                              </a:prstClr>
                            </a:innerShdw>
                          </a:effectLst>
                          <a:latin typeface="Calibri"/>
                          <a:ea typeface="Times New Roman"/>
                          <a:cs typeface="Verdana"/>
                        </a:rPr>
                        <a:t>ly</a:t>
                      </a:r>
                      <a:r>
                        <a:rPr lang="en-US" sz="1400" dirty="0">
                          <a:solidFill>
                            <a:srgbClr val="002060"/>
                          </a:solidFill>
                          <a:effectLst>
                            <a:innerShdw blurRad="63500" dist="50800" dir="10800000">
                              <a:prstClr val="black">
                                <a:alpha val="50000"/>
                              </a:prstClr>
                            </a:innerShdw>
                          </a:effectLst>
                          <a:latin typeface="Calibri"/>
                          <a:ea typeface="Times New Roman"/>
                          <a:cs typeface="Verdana"/>
                        </a:rPr>
                        <a:t>), </a:t>
                      </a:r>
                      <a:endParaRPr lang="en-US" sz="1400" dirty="0">
                        <a:solidFill>
                          <a:srgbClr val="002060"/>
                        </a:solidFill>
                        <a:effectLst>
                          <a:innerShdw blurRad="63500" dist="50800" dir="10800000">
                            <a:prstClr val="black">
                              <a:alpha val="50000"/>
                            </a:prstClr>
                          </a:innerShdw>
                        </a:effectLst>
                        <a:latin typeface="Verdana"/>
                        <a:ea typeface="Times New Roman"/>
                        <a:cs typeface="Verdana"/>
                      </a:endParaRPr>
                    </a:p>
                    <a:p>
                      <a:pPr marL="0" marR="0">
                        <a:spcBef>
                          <a:spcPts val="0"/>
                        </a:spcBef>
                        <a:spcAft>
                          <a:spcPts val="0"/>
                        </a:spcAft>
                      </a:pPr>
                      <a:r>
                        <a:rPr lang="en-US" sz="1400" u="sng" dirty="0">
                          <a:solidFill>
                            <a:srgbClr val="002060"/>
                          </a:solidFill>
                          <a:effectLst>
                            <a:innerShdw blurRad="63500" dist="50800" dir="10800000">
                              <a:prstClr val="black">
                                <a:alpha val="50000"/>
                              </a:prstClr>
                            </a:innerShdw>
                          </a:effectLst>
                          <a:latin typeface="Calibri"/>
                          <a:ea typeface="Times New Roman"/>
                          <a:cs typeface="Verdana"/>
                        </a:rPr>
                        <a:t>Explain</a:t>
                      </a:r>
                      <a:r>
                        <a:rPr lang="en-US" sz="1400" dirty="0">
                          <a:solidFill>
                            <a:srgbClr val="002060"/>
                          </a:solidFill>
                          <a:effectLst>
                            <a:innerShdw blurRad="63500" dist="50800" dir="10800000">
                              <a:prstClr val="black">
                                <a:alpha val="50000"/>
                              </a:prstClr>
                            </a:innerShdw>
                          </a:effectLst>
                          <a:latin typeface="Calibri"/>
                          <a:ea typeface="Times New Roman"/>
                          <a:cs typeface="Verdana"/>
                        </a:rPr>
                        <a:t>:  in, is, I came, I ___(</a:t>
                      </a:r>
                      <a:r>
                        <a:rPr lang="en-US" sz="1400" dirty="0" err="1">
                          <a:solidFill>
                            <a:srgbClr val="002060"/>
                          </a:solidFill>
                          <a:effectLst>
                            <a:innerShdw blurRad="63500" dist="50800" dir="10800000">
                              <a:prstClr val="black">
                                <a:alpha val="50000"/>
                              </a:prstClr>
                            </a:innerShdw>
                          </a:effectLst>
                          <a:latin typeface="Calibri"/>
                          <a:ea typeface="Times New Roman"/>
                          <a:cs typeface="Verdana"/>
                        </a:rPr>
                        <a:t>ed</a:t>
                      </a:r>
                      <a:r>
                        <a:rPr lang="en-US" sz="1400" dirty="0">
                          <a:solidFill>
                            <a:srgbClr val="002060"/>
                          </a:solidFill>
                          <a:effectLst>
                            <a:innerShdw blurRad="63500" dist="50800" dir="10800000">
                              <a:prstClr val="black">
                                <a:alpha val="50000"/>
                              </a:prstClr>
                            </a:innerShdw>
                          </a:effectLst>
                          <a:latin typeface="Calibri"/>
                          <a:ea typeface="Times New Roman"/>
                          <a:cs typeface="Verdana"/>
                        </a:rPr>
                        <a:t>), had, but, (adverbs of manner), then, as a result of, </a:t>
                      </a:r>
                      <a:endParaRPr lang="en-US" sz="1400" dirty="0">
                        <a:solidFill>
                          <a:srgbClr val="002060"/>
                        </a:solidFill>
                        <a:effectLst>
                          <a:innerShdw blurRad="63500" dist="50800" dir="10800000">
                            <a:prstClr val="black">
                              <a:alpha val="50000"/>
                            </a:prstClr>
                          </a:innerShdw>
                        </a:effectLst>
                        <a:latin typeface="Verdana"/>
                        <a:ea typeface="Times New Roman"/>
                        <a:cs typeface="Verdana"/>
                      </a:endParaRPr>
                    </a:p>
                  </a:txBody>
                  <a:tcPr marL="43962" marR="43962" marT="0" marB="0">
                    <a:lnL w="1270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F1DD"/>
                    </a:solidFill>
                  </a:tcPr>
                </a:tc>
              </a:tr>
              <a:tr h="89877">
                <a:tc gridSpan="2">
                  <a:txBody>
                    <a:bodyPr/>
                    <a:lstStyle/>
                    <a:p>
                      <a:pPr marL="0" marR="0">
                        <a:lnSpc>
                          <a:spcPct val="115000"/>
                        </a:lnSpc>
                        <a:spcBef>
                          <a:spcPts val="0"/>
                        </a:spcBef>
                        <a:spcAft>
                          <a:spcPts val="0"/>
                        </a:spcAft>
                      </a:pPr>
                      <a:r>
                        <a:rPr lang="en-US" sz="1200" b="1" u="sng">
                          <a:solidFill>
                            <a:srgbClr val="C00000"/>
                          </a:solidFill>
                          <a:effectLst>
                            <a:innerShdw blurRad="63500" dist="50800" dir="10800000">
                              <a:prstClr val="black">
                                <a:alpha val="50000"/>
                              </a:prstClr>
                            </a:innerShdw>
                          </a:effectLst>
                          <a:latin typeface="Calibri"/>
                          <a:ea typeface="Times New Roman"/>
                          <a:cs typeface="Times New Roman"/>
                        </a:rPr>
                        <a:t>I Read</a:t>
                      </a:r>
                      <a:r>
                        <a:rPr lang="en-US" sz="1200">
                          <a:solidFill>
                            <a:srgbClr val="000000"/>
                          </a:solidFill>
                          <a:effectLst>
                            <a:innerShdw blurRad="63500" dist="50800" dir="10800000">
                              <a:prstClr val="black">
                                <a:alpha val="50000"/>
                              </a:prstClr>
                            </a:innerShdw>
                          </a:effectLst>
                          <a:latin typeface="Calibri"/>
                          <a:ea typeface="Times New Roman"/>
                          <a:cs typeface="Times New Roman"/>
                        </a:rPr>
                        <a:t> to support a point using </a:t>
                      </a:r>
                      <a:r>
                        <a:rPr lang="en-US" sz="1200" b="1" u="sng">
                          <a:solidFill>
                            <a:srgbClr val="C00000"/>
                          </a:solidFill>
                          <a:effectLst>
                            <a:innerShdw blurRad="63500" dist="50800" dir="10800000">
                              <a:prstClr val="black">
                                <a:alpha val="50000"/>
                              </a:prstClr>
                            </a:innerShdw>
                          </a:effectLst>
                          <a:latin typeface="Calibri"/>
                          <a:ea typeface="Times New Roman"/>
                          <a:cs typeface="Times New Roman"/>
                        </a:rPr>
                        <a:t>reasons</a:t>
                      </a:r>
                      <a:r>
                        <a:rPr lang="en-US" sz="1200">
                          <a:solidFill>
                            <a:srgbClr val="000000"/>
                          </a:solidFill>
                          <a:effectLst>
                            <a:innerShdw blurRad="63500" dist="50800" dir="10800000">
                              <a:prstClr val="black">
                                <a:alpha val="50000"/>
                              </a:prstClr>
                            </a:innerShdw>
                          </a:effectLst>
                          <a:latin typeface="Calibri"/>
                          <a:ea typeface="Times New Roman"/>
                          <a:cs typeface="Times New Roman"/>
                        </a:rPr>
                        <a:t> and </a:t>
                      </a:r>
                      <a:r>
                        <a:rPr lang="en-US" sz="1200" b="1" u="sng">
                          <a:solidFill>
                            <a:srgbClr val="C00000"/>
                          </a:solidFill>
                          <a:effectLst>
                            <a:innerShdw blurRad="63500" dist="50800" dir="10800000">
                              <a:prstClr val="black">
                                <a:alpha val="50000"/>
                              </a:prstClr>
                            </a:innerShdw>
                          </a:effectLst>
                          <a:latin typeface="Calibri"/>
                          <a:ea typeface="Times New Roman"/>
                          <a:cs typeface="Times New Roman"/>
                        </a:rPr>
                        <a:t>evidence</a:t>
                      </a:r>
                      <a:r>
                        <a:rPr lang="en-US" sz="1200">
                          <a:solidFill>
                            <a:srgbClr val="000000"/>
                          </a:solidFill>
                          <a:effectLst>
                            <a:innerShdw blurRad="63500" dist="50800" dir="10800000">
                              <a:prstClr val="black">
                                <a:alpha val="50000"/>
                              </a:prstClr>
                            </a:innerShdw>
                          </a:effectLst>
                          <a:latin typeface="Calibri"/>
                          <a:ea typeface="Times New Roman"/>
                          <a:cs typeface="Times New Roman"/>
                        </a:rPr>
                        <a:t>.</a:t>
                      </a:r>
                      <a:endParaRPr lang="en-US" sz="1200">
                        <a:effectLst>
                          <a:innerShdw blurRad="63500" dist="50800" dir="10800000">
                            <a:prstClr val="black">
                              <a:alpha val="50000"/>
                            </a:prstClr>
                          </a:innerShdw>
                        </a:effectLst>
                        <a:latin typeface="Calibri"/>
                        <a:ea typeface="Times New Roman"/>
                        <a:cs typeface="Times New Roman"/>
                      </a:endParaRPr>
                    </a:p>
                  </a:txBody>
                  <a:tcPr marL="43962" marR="43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tc hMerge="1">
                  <a:txBody>
                    <a:bodyPr/>
                    <a:lstStyle/>
                    <a:p>
                      <a:endParaRPr lang="en-US"/>
                    </a:p>
                  </a:txBody>
                  <a:tcPr/>
                </a:tc>
              </a:tr>
              <a:tr h="317500">
                <a:tc gridSpan="2">
                  <a:txBody>
                    <a:bodyPr/>
                    <a:lstStyle/>
                    <a:p>
                      <a:pPr marL="342900" marR="0" lvl="0" indent="-342900">
                        <a:lnSpc>
                          <a:spcPct val="115000"/>
                        </a:lnSpc>
                        <a:spcBef>
                          <a:spcPts val="0"/>
                        </a:spcBef>
                        <a:spcAft>
                          <a:spcPts val="0"/>
                        </a:spcAft>
                        <a:buSzPts val="1000"/>
                        <a:buFont typeface="Symbol"/>
                        <a:buNone/>
                        <a:tabLst>
                          <a:tab pos="457200" algn="l"/>
                        </a:tabLst>
                      </a:pPr>
                      <a:r>
                        <a:rPr lang="en-US" sz="1200" b="1" u="sng" dirty="0">
                          <a:effectLst>
                            <a:innerShdw blurRad="63500" dist="50800" dir="10800000">
                              <a:prstClr val="black">
                                <a:alpha val="50000"/>
                              </a:prstClr>
                            </a:innerShdw>
                          </a:effectLst>
                          <a:latin typeface="Calibri"/>
                          <a:ea typeface="Times New Roman"/>
                          <a:cs typeface="Helvetica"/>
                        </a:rPr>
                        <a:t>RI.4.8</a:t>
                      </a:r>
                      <a:r>
                        <a:rPr lang="en-US" sz="1200" dirty="0">
                          <a:effectLst>
                            <a:innerShdw blurRad="63500" dist="50800" dir="10800000">
                              <a:prstClr val="black">
                                <a:alpha val="50000"/>
                              </a:prstClr>
                            </a:innerShdw>
                          </a:effectLst>
                          <a:latin typeface="Calibri"/>
                          <a:ea typeface="Times New Roman"/>
                          <a:cs typeface="Helvetica"/>
                        </a:rPr>
                        <a:t> Explain how an </a:t>
                      </a:r>
                      <a:r>
                        <a:rPr lang="en-US" sz="1200" b="1" u="sng" dirty="0">
                          <a:solidFill>
                            <a:srgbClr val="C00000"/>
                          </a:solidFill>
                          <a:effectLst>
                            <a:innerShdw blurRad="63500" dist="50800" dir="10800000">
                              <a:prstClr val="black">
                                <a:alpha val="50000"/>
                              </a:prstClr>
                            </a:innerShdw>
                          </a:effectLst>
                          <a:latin typeface="Calibri"/>
                          <a:ea typeface="Times New Roman"/>
                          <a:cs typeface="Helvetica"/>
                        </a:rPr>
                        <a:t>author</a:t>
                      </a:r>
                      <a:r>
                        <a:rPr lang="en-US" sz="1200" dirty="0">
                          <a:effectLst>
                            <a:innerShdw blurRad="63500" dist="50800" dir="10800000">
                              <a:prstClr val="black">
                                <a:alpha val="50000"/>
                              </a:prstClr>
                            </a:innerShdw>
                          </a:effectLst>
                          <a:latin typeface="Calibri"/>
                          <a:ea typeface="Times New Roman"/>
                          <a:cs typeface="Helvetica"/>
                        </a:rPr>
                        <a:t> uses </a:t>
                      </a:r>
                      <a:r>
                        <a:rPr lang="en-US" sz="1200" b="1" u="sng" dirty="0">
                          <a:solidFill>
                            <a:srgbClr val="C00000"/>
                          </a:solidFill>
                          <a:effectLst>
                            <a:innerShdw blurRad="63500" dist="50800" dir="10800000">
                              <a:prstClr val="black">
                                <a:alpha val="50000"/>
                              </a:prstClr>
                            </a:innerShdw>
                          </a:effectLst>
                          <a:latin typeface="Calibri"/>
                          <a:ea typeface="Times New Roman"/>
                          <a:cs typeface="Helvetica"/>
                        </a:rPr>
                        <a:t>reasons</a:t>
                      </a:r>
                      <a:r>
                        <a:rPr lang="en-US" sz="1200" dirty="0">
                          <a:effectLst>
                            <a:innerShdw blurRad="63500" dist="50800" dir="10800000">
                              <a:prstClr val="black">
                                <a:alpha val="50000"/>
                              </a:prstClr>
                            </a:innerShdw>
                          </a:effectLst>
                          <a:latin typeface="Calibri"/>
                          <a:ea typeface="Times New Roman"/>
                          <a:cs typeface="Helvetica"/>
                        </a:rPr>
                        <a:t> and </a:t>
                      </a:r>
                      <a:r>
                        <a:rPr lang="en-US" sz="1200" b="1" u="sng" dirty="0">
                          <a:solidFill>
                            <a:srgbClr val="C00000"/>
                          </a:solidFill>
                          <a:effectLst>
                            <a:innerShdw blurRad="63500" dist="50800" dir="10800000">
                              <a:prstClr val="black">
                                <a:alpha val="50000"/>
                              </a:prstClr>
                            </a:innerShdw>
                          </a:effectLst>
                          <a:latin typeface="Calibri"/>
                          <a:ea typeface="Times New Roman"/>
                          <a:cs typeface="Helvetica"/>
                        </a:rPr>
                        <a:t>evidence</a:t>
                      </a:r>
                      <a:r>
                        <a:rPr lang="en-US" sz="1200" dirty="0">
                          <a:effectLst>
                            <a:innerShdw blurRad="63500" dist="50800" dir="10800000">
                              <a:prstClr val="black">
                                <a:alpha val="50000"/>
                              </a:prstClr>
                            </a:innerShdw>
                          </a:effectLst>
                          <a:latin typeface="Calibri"/>
                          <a:ea typeface="Times New Roman"/>
                          <a:cs typeface="Helvetica"/>
                        </a:rPr>
                        <a:t> to </a:t>
                      </a:r>
                      <a:r>
                        <a:rPr lang="en-US" sz="1200" dirty="0" smtClean="0">
                          <a:effectLst>
                            <a:innerShdw blurRad="63500" dist="50800" dir="10800000">
                              <a:prstClr val="black">
                                <a:alpha val="50000"/>
                              </a:prstClr>
                            </a:innerShdw>
                          </a:effectLst>
                          <a:latin typeface="Calibri"/>
                          <a:ea typeface="Times New Roman"/>
                          <a:cs typeface="Helvetica"/>
                        </a:rPr>
                        <a:t>support</a:t>
                      </a:r>
                      <a:endParaRPr lang="en-US" sz="1200" baseline="0" dirty="0" smtClean="0">
                        <a:effectLst>
                          <a:innerShdw blurRad="63500" dist="50800" dir="10800000">
                            <a:prstClr val="black">
                              <a:alpha val="50000"/>
                            </a:prstClr>
                          </a:innerShdw>
                        </a:effectLst>
                        <a:latin typeface="Calibri"/>
                        <a:ea typeface="Times New Roman"/>
                        <a:cs typeface="Helvetica"/>
                      </a:endParaRPr>
                    </a:p>
                    <a:p>
                      <a:pPr marL="342900" marR="0" lvl="0" indent="-342900">
                        <a:lnSpc>
                          <a:spcPct val="115000"/>
                        </a:lnSpc>
                        <a:spcBef>
                          <a:spcPts val="0"/>
                        </a:spcBef>
                        <a:spcAft>
                          <a:spcPts val="0"/>
                        </a:spcAft>
                        <a:buSzPts val="1000"/>
                        <a:buFont typeface="Symbol"/>
                        <a:buNone/>
                        <a:tabLst>
                          <a:tab pos="457200" algn="l"/>
                        </a:tabLst>
                      </a:pPr>
                      <a:r>
                        <a:rPr lang="en-US" sz="1200" dirty="0" smtClean="0">
                          <a:effectLst>
                            <a:innerShdw blurRad="63500" dist="50800" dir="10800000">
                              <a:prstClr val="black">
                                <a:alpha val="50000"/>
                              </a:prstClr>
                            </a:innerShdw>
                          </a:effectLst>
                          <a:latin typeface="Calibri"/>
                          <a:ea typeface="Times New Roman"/>
                          <a:cs typeface="Helvetica"/>
                        </a:rPr>
                        <a:t>particular </a:t>
                      </a:r>
                      <a:r>
                        <a:rPr lang="en-US" sz="1200" dirty="0">
                          <a:effectLst>
                            <a:innerShdw blurRad="63500" dist="50800" dir="10800000">
                              <a:prstClr val="black">
                                <a:alpha val="50000"/>
                              </a:prstClr>
                            </a:innerShdw>
                          </a:effectLst>
                          <a:latin typeface="Calibri"/>
                          <a:ea typeface="Times New Roman"/>
                          <a:cs typeface="Helvetica"/>
                        </a:rPr>
                        <a:t>points in a text </a:t>
                      </a:r>
                      <a:r>
                        <a:rPr lang="en-US" sz="1200" dirty="0" smtClean="0">
                          <a:effectLst>
                            <a:innerShdw blurRad="63500" dist="50800" dir="10800000">
                              <a:prstClr val="black">
                                <a:alpha val="50000"/>
                              </a:prstClr>
                            </a:innerShdw>
                          </a:effectLst>
                          <a:latin typeface="Calibri"/>
                          <a:ea typeface="Times New Roman"/>
                          <a:cs typeface="Helvetica"/>
                        </a:rPr>
                        <a:t>(supports</a:t>
                      </a:r>
                      <a:r>
                        <a:rPr lang="en-US" sz="1200" baseline="0" dirty="0" smtClean="0">
                          <a:effectLst>
                            <a:innerShdw blurRad="63500" dist="50800" dir="10800000">
                              <a:prstClr val="black">
                                <a:alpha val="50000"/>
                              </a:prstClr>
                            </a:innerShdw>
                          </a:effectLst>
                          <a:latin typeface="Calibri"/>
                          <a:ea typeface="Times New Roman"/>
                          <a:cs typeface="Helvetica"/>
                        </a:rPr>
                        <a:t> </a:t>
                      </a:r>
                      <a:r>
                        <a:rPr lang="en-US" sz="1200" dirty="0" smtClean="0">
                          <a:effectLst>
                            <a:innerShdw blurRad="63500" dist="50800" dir="10800000">
                              <a:prstClr val="black">
                                <a:alpha val="50000"/>
                              </a:prstClr>
                            </a:innerShdw>
                          </a:effectLst>
                          <a:latin typeface="Calibri"/>
                          <a:ea typeface="Times New Roman"/>
                          <a:cs typeface="Helvetica"/>
                        </a:rPr>
                        <a:t>ELP </a:t>
                      </a:r>
                      <a:r>
                        <a:rPr lang="en-US" sz="1200" dirty="0">
                          <a:effectLst>
                            <a:innerShdw blurRad="63500" dist="50800" dir="10800000">
                              <a:prstClr val="black">
                                <a:alpha val="50000"/>
                              </a:prstClr>
                            </a:innerShdw>
                          </a:effectLst>
                          <a:latin typeface="Calibri"/>
                          <a:ea typeface="Times New Roman"/>
                          <a:cs typeface="Helvetica"/>
                        </a:rPr>
                        <a:t>Target – Explain</a:t>
                      </a:r>
                      <a:r>
                        <a:rPr lang="en-US" sz="1200" dirty="0" smtClean="0">
                          <a:effectLst>
                            <a:innerShdw blurRad="63500" dist="50800" dir="10800000">
                              <a:prstClr val="black">
                                <a:alpha val="50000"/>
                              </a:prstClr>
                            </a:innerShdw>
                          </a:effectLst>
                          <a:latin typeface="Calibri"/>
                          <a:ea typeface="Times New Roman"/>
                          <a:cs typeface="Helvetica"/>
                        </a:rPr>
                        <a:t>).</a:t>
                      </a:r>
                      <a:r>
                        <a:rPr lang="en-US" sz="1200" i="1" dirty="0" smtClean="0">
                          <a:effectLst>
                            <a:innerShdw blurRad="63500" dist="50800" dir="10800000">
                              <a:prstClr val="black">
                                <a:alpha val="50000"/>
                              </a:prstClr>
                            </a:innerShdw>
                          </a:effectLst>
                          <a:latin typeface="Calibri"/>
                          <a:ea typeface="Times New Roman"/>
                          <a:cs typeface="Helvetica"/>
                        </a:rPr>
                        <a:t>Ask</a:t>
                      </a:r>
                      <a:r>
                        <a:rPr lang="en-US" sz="1200" i="1" dirty="0">
                          <a:effectLst>
                            <a:innerShdw blurRad="63500" dist="50800" dir="10800000">
                              <a:prstClr val="black">
                                <a:alpha val="50000"/>
                              </a:prstClr>
                            </a:innerShdw>
                          </a:effectLst>
                          <a:latin typeface="Calibri"/>
                          <a:ea typeface="Times New Roman"/>
                          <a:cs typeface="Helvetica"/>
                        </a:rPr>
                        <a:t>:  How </a:t>
                      </a:r>
                      <a:r>
                        <a:rPr lang="en-US" sz="1200" i="1" dirty="0" smtClean="0">
                          <a:effectLst>
                            <a:innerShdw blurRad="63500" dist="50800" dir="10800000">
                              <a:prstClr val="black">
                                <a:alpha val="50000"/>
                              </a:prstClr>
                            </a:innerShdw>
                          </a:effectLst>
                          <a:latin typeface="Calibri"/>
                          <a:ea typeface="Times New Roman"/>
                          <a:cs typeface="Helvetica"/>
                        </a:rPr>
                        <a:t>does</a:t>
                      </a:r>
                    </a:p>
                    <a:p>
                      <a:pPr marL="342900" marR="0" lvl="0" indent="-342900">
                        <a:lnSpc>
                          <a:spcPct val="115000"/>
                        </a:lnSpc>
                        <a:spcBef>
                          <a:spcPts val="0"/>
                        </a:spcBef>
                        <a:spcAft>
                          <a:spcPts val="0"/>
                        </a:spcAft>
                        <a:buSzPts val="1000"/>
                        <a:buFont typeface="Symbol"/>
                        <a:buNone/>
                        <a:tabLst>
                          <a:tab pos="457200" algn="l"/>
                        </a:tabLst>
                      </a:pPr>
                      <a:r>
                        <a:rPr lang="en-US" sz="1200" i="1" dirty="0" smtClean="0">
                          <a:effectLst>
                            <a:innerShdw blurRad="63500" dist="50800" dir="10800000">
                              <a:prstClr val="black">
                                <a:alpha val="50000"/>
                              </a:prstClr>
                            </a:innerShdw>
                          </a:effectLst>
                          <a:latin typeface="Calibri"/>
                          <a:ea typeface="Times New Roman"/>
                          <a:cs typeface="Helvetica"/>
                        </a:rPr>
                        <a:t>the </a:t>
                      </a:r>
                      <a:r>
                        <a:rPr lang="en-US" sz="1200" i="1" dirty="0">
                          <a:effectLst>
                            <a:innerShdw blurRad="63500" dist="50800" dir="10800000">
                              <a:prstClr val="black">
                                <a:alpha val="50000"/>
                              </a:prstClr>
                            </a:innerShdw>
                          </a:effectLst>
                          <a:latin typeface="Calibri"/>
                          <a:ea typeface="Times New Roman"/>
                          <a:cs typeface="Helvetica"/>
                        </a:rPr>
                        <a:t>author support the </a:t>
                      </a:r>
                      <a:r>
                        <a:rPr lang="en-US" sz="1200" i="1" dirty="0" smtClean="0">
                          <a:effectLst>
                            <a:innerShdw blurRad="63500" dist="50800" dir="10800000">
                              <a:prstClr val="black">
                                <a:alpha val="50000"/>
                              </a:prstClr>
                            </a:innerShdw>
                          </a:effectLst>
                          <a:latin typeface="Calibri"/>
                          <a:ea typeface="Times New Roman"/>
                          <a:cs typeface="Helvetica"/>
                        </a:rPr>
                        <a:t>point</a:t>
                      </a:r>
                      <a:r>
                        <a:rPr lang="en-US" sz="1200" i="1" baseline="0" dirty="0" smtClean="0">
                          <a:effectLst>
                            <a:innerShdw blurRad="63500" dist="50800" dir="10800000">
                              <a:prstClr val="black">
                                <a:alpha val="50000"/>
                              </a:prstClr>
                            </a:innerShdw>
                          </a:effectLst>
                          <a:latin typeface="Calibri"/>
                          <a:ea typeface="Times New Roman"/>
                          <a:cs typeface="Helvetica"/>
                        </a:rPr>
                        <a:t> </a:t>
                      </a:r>
                      <a:r>
                        <a:rPr lang="en-US" sz="1200" i="1" dirty="0" smtClean="0">
                          <a:effectLst>
                            <a:innerShdw blurRad="63500" dist="50800" dir="10800000">
                              <a:prstClr val="black">
                                <a:alpha val="50000"/>
                              </a:prstClr>
                            </a:innerShdw>
                          </a:effectLst>
                          <a:latin typeface="Calibri"/>
                          <a:ea typeface="Times New Roman"/>
                          <a:cs typeface="Helvetica"/>
                        </a:rPr>
                        <a:t>about </a:t>
                      </a:r>
                      <a:r>
                        <a:rPr lang="en-US" sz="1200" i="1" dirty="0">
                          <a:effectLst>
                            <a:innerShdw blurRad="63500" dist="50800" dir="10800000">
                              <a:prstClr val="black">
                                <a:alpha val="50000"/>
                              </a:prstClr>
                            </a:innerShdw>
                          </a:effectLst>
                          <a:latin typeface="Calibri"/>
                          <a:ea typeface="Times New Roman"/>
                          <a:cs typeface="Helvetica"/>
                        </a:rPr>
                        <a:t>___ with reasons and </a:t>
                      </a:r>
                      <a:r>
                        <a:rPr lang="en-US" sz="1200" i="1" dirty="0" smtClean="0">
                          <a:effectLst>
                            <a:innerShdw blurRad="63500" dist="50800" dir="10800000">
                              <a:prstClr val="black">
                                <a:alpha val="50000"/>
                              </a:prstClr>
                            </a:innerShdw>
                          </a:effectLst>
                          <a:latin typeface="Calibri"/>
                          <a:ea typeface="Times New Roman"/>
                          <a:cs typeface="Helvetica"/>
                        </a:rPr>
                        <a:t>evidence</a:t>
                      </a:r>
                    </a:p>
                    <a:p>
                      <a:pPr marL="342900" marR="0" lvl="0" indent="-342900">
                        <a:lnSpc>
                          <a:spcPct val="115000"/>
                        </a:lnSpc>
                        <a:spcBef>
                          <a:spcPts val="0"/>
                        </a:spcBef>
                        <a:spcAft>
                          <a:spcPts val="0"/>
                        </a:spcAft>
                        <a:buSzPts val="1000"/>
                        <a:buFont typeface="Symbol"/>
                        <a:buNone/>
                        <a:tabLst>
                          <a:tab pos="457200" algn="l"/>
                        </a:tabLst>
                      </a:pPr>
                      <a:r>
                        <a:rPr lang="en-US" sz="1200" dirty="0" smtClean="0">
                          <a:effectLst>
                            <a:innerShdw blurRad="63500" dist="50800" dir="10800000">
                              <a:prstClr val="black">
                                <a:alpha val="50000"/>
                              </a:prstClr>
                            </a:innerShdw>
                          </a:effectLst>
                          <a:latin typeface="Calibri"/>
                          <a:ea typeface="Times New Roman"/>
                          <a:cs typeface="Helvetica"/>
                        </a:rPr>
                        <a:t>(supports </a:t>
                      </a:r>
                      <a:r>
                        <a:rPr lang="en-US" sz="1200" dirty="0">
                          <a:effectLst>
                            <a:innerShdw blurRad="63500" dist="50800" dir="10800000">
                              <a:prstClr val="black">
                                <a:alpha val="50000"/>
                              </a:prstClr>
                            </a:innerShdw>
                          </a:effectLst>
                          <a:latin typeface="Calibri"/>
                          <a:ea typeface="Times New Roman"/>
                          <a:cs typeface="Helvetica"/>
                        </a:rPr>
                        <a:t>ELP Target – Interpret).</a:t>
                      </a:r>
                      <a:endParaRPr lang="en-US" sz="1200" dirty="0">
                        <a:effectLst>
                          <a:innerShdw blurRad="63500" dist="50800" dir="10800000">
                            <a:prstClr val="black">
                              <a:alpha val="50000"/>
                            </a:prstClr>
                          </a:innerShdw>
                        </a:effectLst>
                        <a:latin typeface="Calibri"/>
                        <a:ea typeface="Times New Roman"/>
                        <a:cs typeface="Times New Roman"/>
                      </a:endParaRPr>
                    </a:p>
                  </a:txBody>
                  <a:tcPr marL="43962" marR="439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grpSp>
        <p:nvGrpSpPr>
          <p:cNvPr id="43" name="Group 42"/>
          <p:cNvGrpSpPr/>
          <p:nvPr/>
        </p:nvGrpSpPr>
        <p:grpSpPr>
          <a:xfrm>
            <a:off x="6629400" y="675000"/>
            <a:ext cx="2209800" cy="5345303"/>
            <a:chOff x="6629400" y="675000"/>
            <a:chExt cx="2209800" cy="5345303"/>
          </a:xfrm>
        </p:grpSpPr>
        <p:sp>
          <p:nvSpPr>
            <p:cNvPr id="34" name="TextBox 33"/>
            <p:cNvSpPr txBox="1"/>
            <p:nvPr/>
          </p:nvSpPr>
          <p:spPr>
            <a:xfrm>
              <a:off x="6629400" y="675000"/>
              <a:ext cx="2209800" cy="584775"/>
            </a:xfrm>
            <a:prstGeom prst="rect">
              <a:avLst/>
            </a:prstGeom>
            <a:solidFill>
              <a:schemeClr val="bg1">
                <a:lumMod val="95000"/>
              </a:schemeClr>
            </a:solidFill>
            <a:effectLst>
              <a:innerShdw blurRad="114300">
                <a:prstClr val="black"/>
              </a:innerShdw>
            </a:effectLst>
          </p:spPr>
          <p:txBody>
            <a:bodyPr wrap="square" rtlCol="0">
              <a:spAutoFit/>
            </a:bodyPr>
            <a:lstStyle/>
            <a:p>
              <a:pPr algn="ctr"/>
              <a:r>
                <a:rPr lang="en-US" sz="1600" b="1" dirty="0" smtClean="0">
                  <a:solidFill>
                    <a:srgbClr val="C00000"/>
                  </a:solidFill>
                </a:rPr>
                <a:t>Develop a Selected Response</a:t>
              </a:r>
              <a:endParaRPr lang="en-US" sz="1600" b="1" dirty="0">
                <a:solidFill>
                  <a:srgbClr val="C00000"/>
                </a:solidFill>
              </a:endParaRPr>
            </a:p>
          </p:txBody>
        </p:sp>
        <p:sp>
          <p:nvSpPr>
            <p:cNvPr id="36" name="TextBox 35"/>
            <p:cNvSpPr txBox="1"/>
            <p:nvPr/>
          </p:nvSpPr>
          <p:spPr>
            <a:xfrm>
              <a:off x="6629400" y="3434980"/>
              <a:ext cx="2209800" cy="2585323"/>
            </a:xfrm>
            <a:prstGeom prst="rect">
              <a:avLst/>
            </a:prstGeom>
            <a:noFill/>
            <a:ln>
              <a:solidFill>
                <a:srgbClr val="002060"/>
              </a:solidFill>
            </a:ln>
            <a:effectLst>
              <a:innerShdw blurRad="63500" dist="50800" dir="16200000">
                <a:prstClr val="black">
                  <a:alpha val="50000"/>
                </a:prstClr>
              </a:innerShdw>
            </a:effectLst>
          </p:spPr>
          <p:txBody>
            <a:bodyPr wrap="square" rtlCol="0">
              <a:spAutoFit/>
            </a:bodyPr>
            <a:lstStyle/>
            <a:p>
              <a:r>
                <a:rPr lang="en-US" b="1" dirty="0" smtClean="0">
                  <a:solidFill>
                    <a:srgbClr val="002060"/>
                  </a:solidFill>
                </a:rPr>
                <a:t>Example:  </a:t>
              </a:r>
            </a:p>
            <a:p>
              <a:r>
                <a:rPr lang="en-US" b="1" dirty="0" smtClean="0">
                  <a:solidFill>
                    <a:srgbClr val="002060"/>
                  </a:solidFill>
                </a:rPr>
                <a:t>Identify the  kind of information on the chart that would be most beneficial for someone planning a trip using the Oregon Trail in 1850.  Select the best answer.</a:t>
              </a:r>
            </a:p>
          </p:txBody>
        </p:sp>
        <p:sp>
          <p:nvSpPr>
            <p:cNvPr id="40" name="TextBox 39"/>
            <p:cNvSpPr txBox="1"/>
            <p:nvPr/>
          </p:nvSpPr>
          <p:spPr>
            <a:xfrm>
              <a:off x="6629400" y="2542904"/>
              <a:ext cx="2209800" cy="923330"/>
            </a:xfrm>
            <a:prstGeom prst="rect">
              <a:avLst/>
            </a:prstGeom>
            <a:noFill/>
            <a:ln>
              <a:solidFill>
                <a:srgbClr val="002060"/>
              </a:solidFill>
            </a:ln>
            <a:effectLst>
              <a:innerShdw blurRad="114300">
                <a:prstClr val="black"/>
              </a:innerShdw>
            </a:effectLst>
          </p:spPr>
          <p:txBody>
            <a:bodyPr wrap="square" rtlCol="0">
              <a:spAutoFit/>
            </a:bodyPr>
            <a:lstStyle/>
            <a:p>
              <a:r>
                <a:rPr lang="en-US" b="1" dirty="0" smtClean="0">
                  <a:solidFill>
                    <a:srgbClr val="002060"/>
                  </a:solidFill>
                </a:rPr>
                <a:t>Students identify specific information on a graphic.</a:t>
              </a:r>
              <a:endParaRPr lang="en-US" b="1" dirty="0">
                <a:solidFill>
                  <a:srgbClr val="002060"/>
                </a:solidFill>
              </a:endParaRPr>
            </a:p>
          </p:txBody>
        </p:sp>
        <p:sp>
          <p:nvSpPr>
            <p:cNvPr id="30" name="Rectangle 29"/>
            <p:cNvSpPr/>
            <p:nvPr/>
          </p:nvSpPr>
          <p:spPr>
            <a:xfrm>
              <a:off x="6629400" y="1295400"/>
              <a:ext cx="2209800" cy="1295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endParaRPr lang="en-US" sz="1400" b="1" dirty="0" smtClean="0">
                <a:solidFill>
                  <a:srgbClr val="002060"/>
                </a:solidFill>
              </a:endParaRPr>
            </a:p>
            <a:p>
              <a:pPr fontAlgn="b"/>
              <a:r>
                <a:rPr lang="en-US" sz="1400" b="1" dirty="0" smtClean="0">
                  <a:solidFill>
                    <a:srgbClr val="002060"/>
                  </a:solidFill>
                </a:rPr>
                <a:t>- </a:t>
              </a:r>
              <a:r>
                <a:rPr lang="en-US" sz="1600" b="1" dirty="0" smtClean="0">
                  <a:solidFill>
                    <a:srgbClr val="002060"/>
                  </a:solidFill>
                </a:rPr>
                <a:t>Identify the kind of information contained in a graphic, table, visual, etc.</a:t>
              </a:r>
              <a:endParaRPr lang="en-US" sz="1600" b="1" dirty="0" smtClean="0">
                <a:solidFill>
                  <a:srgbClr val="002060"/>
                </a:solidFill>
                <a:ea typeface="Times New Roman"/>
                <a:cs typeface="Times New Roman"/>
              </a:endParaRPr>
            </a:p>
            <a:p>
              <a:pPr fontAlgn="b"/>
              <a:r>
                <a:rPr lang="en-US" sz="1400" b="1" dirty="0" smtClean="0">
                  <a:solidFill>
                    <a:srgbClr val="002060"/>
                  </a:solidFill>
                </a:rPr>
                <a:t> </a:t>
              </a:r>
              <a:endParaRPr lang="en-US" sz="1400" b="1" dirty="0">
                <a:solidFill>
                  <a:srgbClr val="002060"/>
                </a:solidFill>
              </a:endParaRPr>
            </a:p>
          </p:txBody>
        </p:sp>
      </p:grpSp>
      <p:sp>
        <p:nvSpPr>
          <p:cNvPr id="31" name="Rectangle 30"/>
          <p:cNvSpPr/>
          <p:nvPr/>
        </p:nvSpPr>
        <p:spPr>
          <a:xfrm>
            <a:off x="533400" y="609600"/>
            <a:ext cx="4572000" cy="646331"/>
          </a:xfrm>
          <a:prstGeom prst="rect">
            <a:avLst/>
          </a:prstGeom>
          <a:solidFill>
            <a:schemeClr val="bg1">
              <a:lumMod val="95000"/>
            </a:schemeClr>
          </a:solidFill>
          <a:ln>
            <a:solidFill>
              <a:srgbClr val="002060"/>
            </a:solidFill>
          </a:ln>
          <a:effectLst>
            <a:innerShdw blurRad="114300">
              <a:prstClr val="black"/>
            </a:innerShdw>
          </a:effectLst>
        </p:spPr>
        <p:txBody>
          <a:bodyPr wrap="square">
            <a:spAutoFit/>
          </a:bodyPr>
          <a:lstStyle/>
          <a:p>
            <a:pPr algn="ctr"/>
            <a:r>
              <a:rPr lang="en-US" b="1" dirty="0">
                <a:solidFill>
                  <a:schemeClr val="bg1">
                    <a:lumMod val="50000"/>
                  </a:schemeClr>
                </a:solidFill>
              </a:rPr>
              <a:t>Unit of Study #5 - Informational </a:t>
            </a:r>
            <a:r>
              <a:rPr lang="en-US" b="1" dirty="0" smtClean="0">
                <a:solidFill>
                  <a:schemeClr val="bg1">
                    <a:lumMod val="50000"/>
                  </a:schemeClr>
                </a:solidFill>
              </a:rPr>
              <a:t>Text</a:t>
            </a:r>
          </a:p>
          <a:p>
            <a:pPr algn="ctr"/>
            <a:r>
              <a:rPr lang="en-US" b="1" i="1" u="sng" dirty="0" smtClean="0">
                <a:solidFill>
                  <a:schemeClr val="bg1">
                    <a:lumMod val="50000"/>
                  </a:schemeClr>
                </a:solidFill>
              </a:rPr>
              <a:t>Quarter 3 </a:t>
            </a:r>
            <a:endParaRPr lang="en-US" i="1" u="sng" dirty="0">
              <a:solidFill>
                <a:schemeClr val="bg1">
                  <a:lumMod val="50000"/>
                </a:schemeClr>
              </a:solidFill>
            </a:endParaRPr>
          </a:p>
        </p:txBody>
      </p:sp>
      <p:sp>
        <p:nvSpPr>
          <p:cNvPr id="41" name="Left Brace 40"/>
          <p:cNvSpPr/>
          <p:nvPr/>
        </p:nvSpPr>
        <p:spPr>
          <a:xfrm>
            <a:off x="293915" y="611778"/>
            <a:ext cx="239485" cy="4038600"/>
          </a:xfrm>
          <a:prstGeom prst="leftBrace">
            <a:avLst/>
          </a:prstGeom>
          <a:ln w="31750" cmpd="sng">
            <a:solidFill>
              <a:srgbClr val="00206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42" name="TextBox 41"/>
          <p:cNvSpPr txBox="1"/>
          <p:nvPr/>
        </p:nvSpPr>
        <p:spPr>
          <a:xfrm rot="16200000">
            <a:off x="-2024745" y="2471055"/>
            <a:ext cx="4201889" cy="304800"/>
          </a:xfrm>
          <a:prstGeom prst="rect">
            <a:avLst/>
          </a:prstGeom>
          <a:noFill/>
        </p:spPr>
        <p:txBody>
          <a:bodyPr wrap="square" rtlCol="0">
            <a:spAutoFit/>
          </a:bodyPr>
          <a:lstStyle/>
          <a:p>
            <a:pPr algn="ctr"/>
            <a:r>
              <a:rPr lang="en-US" sz="1400" b="1" dirty="0" smtClean="0">
                <a:solidFill>
                  <a:srgbClr val="002060"/>
                </a:solidFill>
                <a:effectLst>
                  <a:outerShdw blurRad="38100" dist="38100" dir="2700000" algn="tl">
                    <a:srgbClr val="000000">
                      <a:alpha val="43137"/>
                    </a:srgbClr>
                  </a:outerShdw>
                </a:effectLst>
              </a:rPr>
              <a:t>Pacing Guide by Quarter</a:t>
            </a:r>
            <a:endParaRPr lang="en-US" sz="1400" b="1" dirty="0">
              <a:solidFill>
                <a:srgbClr val="002060"/>
              </a:solidFill>
              <a:effectLst>
                <a:outerShdw blurRad="38100" dist="38100" dir="2700000" algn="tl">
                  <a:srgbClr val="000000">
                    <a:alpha val="43137"/>
                  </a:srgbClr>
                </a:outerShdw>
              </a:effectLst>
            </a:endParaRPr>
          </a:p>
        </p:txBody>
      </p:sp>
      <p:grpSp>
        <p:nvGrpSpPr>
          <p:cNvPr id="37" name="Group 36"/>
          <p:cNvGrpSpPr/>
          <p:nvPr/>
        </p:nvGrpSpPr>
        <p:grpSpPr>
          <a:xfrm>
            <a:off x="2462348" y="1447800"/>
            <a:ext cx="4074526" cy="4953000"/>
            <a:chOff x="2462348" y="1447800"/>
            <a:chExt cx="4074526" cy="4953000"/>
          </a:xfrm>
        </p:grpSpPr>
        <p:grpSp>
          <p:nvGrpSpPr>
            <p:cNvPr id="2" name="Group 14"/>
            <p:cNvGrpSpPr/>
            <p:nvPr/>
          </p:nvGrpSpPr>
          <p:grpSpPr>
            <a:xfrm>
              <a:off x="2462348" y="2996637"/>
              <a:ext cx="3962400" cy="3404163"/>
              <a:chOff x="693234" y="847948"/>
              <a:chExt cx="5368073" cy="4714652"/>
            </a:xfrm>
          </p:grpSpPr>
          <p:sp>
            <p:nvSpPr>
              <p:cNvPr id="18" name="Rectangle 17"/>
              <p:cNvSpPr/>
              <p:nvPr/>
            </p:nvSpPr>
            <p:spPr>
              <a:xfrm>
                <a:off x="4495800" y="847948"/>
                <a:ext cx="1565506" cy="762000"/>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1600" b="1" u="sng" dirty="0" smtClean="0">
                    <a:solidFill>
                      <a:srgbClr val="C00000"/>
                    </a:solidFill>
                  </a:rPr>
                  <a:t>DOK 3</a:t>
                </a:r>
              </a:p>
              <a:p>
                <a:pPr algn="ctr" fontAlgn="b"/>
                <a:r>
                  <a:rPr lang="en-US" sz="1050" b="1" dirty="0" smtClean="0">
                    <a:solidFill>
                      <a:srgbClr val="002060"/>
                    </a:solidFill>
                  </a:rPr>
                  <a:t>Reasoning and </a:t>
                </a:r>
                <a:r>
                  <a:rPr lang="en-US" sz="1000" b="1" dirty="0" smtClean="0">
                    <a:solidFill>
                      <a:srgbClr val="002060"/>
                    </a:solidFill>
                  </a:rPr>
                  <a:t>Thinkin</a:t>
                </a:r>
                <a:r>
                  <a:rPr lang="en-US" sz="1050" b="1" dirty="0" smtClean="0">
                    <a:solidFill>
                      <a:srgbClr val="002060"/>
                    </a:solidFill>
                  </a:rPr>
                  <a:t>g</a:t>
                </a:r>
                <a:endParaRPr lang="en-US" sz="1050" b="1" dirty="0">
                  <a:solidFill>
                    <a:srgbClr val="002060"/>
                  </a:solidFill>
                </a:endParaRPr>
              </a:p>
            </p:txBody>
          </p:sp>
          <p:sp>
            <p:nvSpPr>
              <p:cNvPr id="19" name="Rectangle 18"/>
              <p:cNvSpPr/>
              <p:nvPr/>
            </p:nvSpPr>
            <p:spPr>
              <a:xfrm>
                <a:off x="693234" y="3886200"/>
                <a:ext cx="1059366" cy="838200"/>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1000" b="1" dirty="0" smtClean="0">
                    <a:solidFill>
                      <a:srgbClr val="002060"/>
                    </a:solidFill>
                  </a:rPr>
                  <a:t>Analyze </a:t>
                </a:r>
                <a:endParaRPr lang="en-US" sz="1000" b="1" dirty="0">
                  <a:solidFill>
                    <a:srgbClr val="002060"/>
                  </a:solidFill>
                </a:endParaRPr>
              </a:p>
            </p:txBody>
          </p:sp>
          <p:sp>
            <p:nvSpPr>
              <p:cNvPr id="20" name="Rectangle 19"/>
              <p:cNvSpPr/>
              <p:nvPr/>
            </p:nvSpPr>
            <p:spPr>
              <a:xfrm>
                <a:off x="4495800" y="3886200"/>
                <a:ext cx="1565506" cy="838200"/>
              </a:xfrm>
              <a:prstGeom prst="rect">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600" b="1" dirty="0" smtClean="0">
                    <a:solidFill>
                      <a:srgbClr val="002060"/>
                    </a:solidFill>
                  </a:rPr>
                  <a:t>-Analyze or interpret author’s craft (e.g., literary devices, viewpoint, or potential bias) to critique a text.</a:t>
                </a:r>
                <a:endParaRPr lang="en-US" sz="600" b="1" dirty="0" smtClean="0">
                  <a:solidFill>
                    <a:srgbClr val="002060"/>
                  </a:solidFill>
                  <a:ea typeface="Times New Roman"/>
                  <a:cs typeface="Times New Roman"/>
                </a:endParaRPr>
              </a:p>
              <a:p>
                <a:pPr fontAlgn="b"/>
                <a:r>
                  <a:rPr lang="en-US" sz="600" b="1" dirty="0" smtClean="0">
                    <a:solidFill>
                      <a:srgbClr val="002060"/>
                    </a:solidFill>
                  </a:rPr>
                  <a:t> </a:t>
                </a:r>
                <a:endParaRPr lang="en-US" sz="600" b="1" dirty="0">
                  <a:solidFill>
                    <a:srgbClr val="002060"/>
                  </a:solidFill>
                </a:endParaRPr>
              </a:p>
            </p:txBody>
          </p:sp>
          <p:sp>
            <p:nvSpPr>
              <p:cNvPr id="21" name="Rectangle 20"/>
              <p:cNvSpPr/>
              <p:nvPr/>
            </p:nvSpPr>
            <p:spPr>
              <a:xfrm>
                <a:off x="4495800" y="2209799"/>
                <a:ext cx="1565506" cy="838200"/>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endParaRPr lang="en-US" sz="700" b="1" dirty="0" smtClean="0">
                  <a:solidFill>
                    <a:srgbClr val="002060"/>
                  </a:solidFill>
                </a:endParaRPr>
              </a:p>
              <a:p>
                <a:pPr fontAlgn="b"/>
                <a:r>
                  <a:rPr lang="en-US" sz="700" b="1" dirty="0" smtClean="0">
                    <a:solidFill>
                      <a:srgbClr val="002060"/>
                    </a:solidFill>
                  </a:rPr>
                  <a:t>Explain, generalize or connect ideas using supporting evidence (quote, text, evidence).</a:t>
                </a:r>
                <a:endParaRPr lang="en-US" sz="700" b="1" dirty="0" smtClean="0">
                  <a:solidFill>
                    <a:srgbClr val="002060"/>
                  </a:solidFill>
                  <a:ea typeface="Times New Roman"/>
                  <a:cs typeface="Times New Roman"/>
                </a:endParaRPr>
              </a:p>
              <a:p>
                <a:pPr fontAlgn="b"/>
                <a:r>
                  <a:rPr lang="en-US" sz="700" b="1" dirty="0" smtClean="0">
                    <a:solidFill>
                      <a:srgbClr val="002060"/>
                    </a:solidFill>
                  </a:rPr>
                  <a:t> </a:t>
                </a:r>
                <a:endParaRPr lang="en-US" sz="700" b="1" dirty="0">
                  <a:solidFill>
                    <a:srgbClr val="002060"/>
                  </a:solidFill>
                </a:endParaRPr>
              </a:p>
            </p:txBody>
          </p:sp>
          <p:sp>
            <p:nvSpPr>
              <p:cNvPr id="22" name="Rectangle 21"/>
              <p:cNvSpPr/>
              <p:nvPr/>
            </p:nvSpPr>
            <p:spPr>
              <a:xfrm>
                <a:off x="3124200" y="3886200"/>
                <a:ext cx="1371600" cy="838200"/>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endParaRPr lang="en-US" sz="500" b="1" dirty="0" smtClean="0">
                  <a:solidFill>
                    <a:srgbClr val="002060"/>
                  </a:solidFill>
                </a:endParaRPr>
              </a:p>
              <a:p>
                <a:pPr>
                  <a:lnSpc>
                    <a:spcPct val="115000"/>
                  </a:lnSpc>
                </a:pPr>
                <a:r>
                  <a:rPr lang="en-US" sz="500" b="1" dirty="0" smtClean="0">
                    <a:solidFill>
                      <a:srgbClr val="002060"/>
                    </a:solidFill>
                  </a:rPr>
                  <a:t>Compare literary elements, facts, terms and events.</a:t>
                </a:r>
              </a:p>
              <a:p>
                <a:pPr>
                  <a:lnSpc>
                    <a:spcPct val="115000"/>
                  </a:lnSpc>
                </a:pPr>
                <a:r>
                  <a:rPr lang="en-US" sz="500" b="1" dirty="0" smtClean="0">
                    <a:solidFill>
                      <a:srgbClr val="002060"/>
                    </a:solidFill>
                  </a:rPr>
                  <a:t>-Analyze format, organization and text structures.</a:t>
                </a:r>
                <a:endParaRPr lang="en-US" sz="500" b="1" dirty="0" smtClean="0">
                  <a:solidFill>
                    <a:srgbClr val="002060"/>
                  </a:solidFill>
                  <a:ea typeface="Times New Roman"/>
                  <a:cs typeface="Times New Roman"/>
                </a:endParaRPr>
              </a:p>
              <a:p>
                <a:pPr algn="ctr" fontAlgn="b"/>
                <a:r>
                  <a:rPr lang="en-US" sz="500" b="1" dirty="0" smtClean="0">
                    <a:solidFill>
                      <a:srgbClr val="002060"/>
                    </a:solidFill>
                  </a:rPr>
                  <a:t> </a:t>
                </a:r>
                <a:endParaRPr lang="en-US" sz="500" b="1" dirty="0">
                  <a:solidFill>
                    <a:srgbClr val="002060"/>
                  </a:solidFill>
                </a:endParaRPr>
              </a:p>
            </p:txBody>
          </p:sp>
          <p:sp>
            <p:nvSpPr>
              <p:cNvPr id="23" name="Rectangle 22"/>
              <p:cNvSpPr/>
              <p:nvPr/>
            </p:nvSpPr>
            <p:spPr>
              <a:xfrm>
                <a:off x="1752600" y="3886200"/>
                <a:ext cx="1371600" cy="838200"/>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500" b="1" dirty="0" smtClean="0">
                    <a:solidFill>
                      <a:srgbClr val="002060"/>
                    </a:solidFill>
                  </a:rPr>
                  <a:t>- Identify the kind of information contained in a graphic, table, visual, etc.</a:t>
                </a:r>
                <a:endParaRPr lang="en-US" sz="500" b="1" dirty="0" smtClean="0">
                  <a:solidFill>
                    <a:srgbClr val="002060"/>
                  </a:solidFill>
                  <a:ea typeface="Times New Roman"/>
                  <a:cs typeface="Times New Roman"/>
                </a:endParaRPr>
              </a:p>
              <a:p>
                <a:pPr fontAlgn="b"/>
                <a:r>
                  <a:rPr lang="en-US" sz="500" b="1" dirty="0" smtClean="0">
                    <a:solidFill>
                      <a:srgbClr val="002060"/>
                    </a:solidFill>
                  </a:rPr>
                  <a:t> </a:t>
                </a:r>
                <a:endParaRPr lang="en-US" sz="500" b="1" dirty="0">
                  <a:solidFill>
                    <a:srgbClr val="002060"/>
                  </a:solidFill>
                </a:endParaRPr>
              </a:p>
            </p:txBody>
          </p:sp>
          <p:sp>
            <p:nvSpPr>
              <p:cNvPr id="24" name="Rectangle 23"/>
              <p:cNvSpPr/>
              <p:nvPr/>
            </p:nvSpPr>
            <p:spPr>
              <a:xfrm>
                <a:off x="4495800" y="4724399"/>
                <a:ext cx="1565506" cy="835819"/>
              </a:xfrm>
              <a:prstGeom prst="rect">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700" b="1" dirty="0" smtClean="0">
                    <a:solidFill>
                      <a:srgbClr val="002060"/>
                    </a:solidFill>
                  </a:rPr>
                  <a:t>-Cite evidence and develop a logical argument for conjectures based on one text or problem.</a:t>
                </a:r>
                <a:endParaRPr lang="en-US" sz="700" b="1" dirty="0">
                  <a:solidFill>
                    <a:srgbClr val="002060"/>
                  </a:solidFill>
                  <a:ea typeface="Times New Roman"/>
                  <a:cs typeface="Times New Roman"/>
                </a:endParaRPr>
              </a:p>
            </p:txBody>
          </p:sp>
          <p:sp>
            <p:nvSpPr>
              <p:cNvPr id="25" name="Rectangle 24"/>
              <p:cNvSpPr/>
              <p:nvPr/>
            </p:nvSpPr>
            <p:spPr>
              <a:xfrm>
                <a:off x="693234" y="4724400"/>
                <a:ext cx="1059366" cy="838200"/>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1000" b="1" dirty="0" smtClean="0">
                    <a:solidFill>
                      <a:srgbClr val="002060"/>
                    </a:solidFill>
                  </a:rPr>
                  <a:t>Evaluate</a:t>
                </a:r>
                <a:endParaRPr lang="en-US" sz="1000" b="1" dirty="0">
                  <a:solidFill>
                    <a:srgbClr val="002060"/>
                  </a:solidFill>
                </a:endParaRPr>
              </a:p>
            </p:txBody>
          </p:sp>
          <p:sp>
            <p:nvSpPr>
              <p:cNvPr id="26" name="Rectangle 25"/>
              <p:cNvSpPr/>
              <p:nvPr/>
            </p:nvSpPr>
            <p:spPr>
              <a:xfrm>
                <a:off x="4495802" y="1609940"/>
                <a:ext cx="1565505" cy="569886"/>
              </a:xfrm>
              <a:prstGeom prst="rect">
                <a:avLst/>
              </a:prstGeom>
              <a:solidFill>
                <a:schemeClr val="bg1">
                  <a:lumMod val="75000"/>
                </a:schemeClr>
              </a:solidFill>
              <a:ln w="38100">
                <a:solidFill>
                  <a:schemeClr val="accent6">
                    <a:lumMod val="75000"/>
                  </a:schemeClr>
                </a:solidFill>
              </a:ln>
            </p:spPr>
            <p:txBody>
              <a:bodyPr wrap="square">
                <a:spAutoFit/>
              </a:bodyPr>
              <a:lstStyle/>
              <a:p>
                <a:endParaRPr lang="en-US" sz="700" b="1" dirty="0" smtClean="0">
                  <a:solidFill>
                    <a:schemeClr val="bg1">
                      <a:lumMod val="50000"/>
                    </a:schemeClr>
                  </a:solidFill>
                </a:endParaRPr>
              </a:p>
            </p:txBody>
          </p:sp>
          <p:sp>
            <p:nvSpPr>
              <p:cNvPr id="27" name="Rectangle 26"/>
              <p:cNvSpPr/>
              <p:nvPr/>
            </p:nvSpPr>
            <p:spPr>
              <a:xfrm>
                <a:off x="4495801" y="3048001"/>
                <a:ext cx="1565506" cy="838200"/>
              </a:xfrm>
              <a:prstGeom prst="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700" b="1" dirty="0" smtClean="0">
                    <a:solidFill>
                      <a:srgbClr val="002060"/>
                    </a:solidFill>
                  </a:rPr>
                  <a:t>-Use concepts to solve non-routine problems.</a:t>
                </a:r>
                <a:endParaRPr lang="en-US" sz="700" b="1" dirty="0" smtClean="0">
                  <a:solidFill>
                    <a:srgbClr val="002060"/>
                  </a:solidFill>
                  <a:ea typeface="Times New Roman"/>
                  <a:cs typeface="Times New Roman"/>
                </a:endParaRPr>
              </a:p>
              <a:p>
                <a:pPr fontAlgn="b"/>
                <a:r>
                  <a:rPr lang="en-US" sz="700" b="1" dirty="0" smtClean="0">
                    <a:solidFill>
                      <a:srgbClr val="002060"/>
                    </a:solidFill>
                  </a:rPr>
                  <a:t> </a:t>
                </a:r>
                <a:endParaRPr lang="en-US" sz="700" b="1" dirty="0">
                  <a:solidFill>
                    <a:srgbClr val="002060"/>
                  </a:solidFill>
                </a:endParaRPr>
              </a:p>
            </p:txBody>
          </p:sp>
          <p:sp>
            <p:nvSpPr>
              <p:cNvPr id="28" name="Rectangle 27"/>
              <p:cNvSpPr/>
              <p:nvPr/>
            </p:nvSpPr>
            <p:spPr>
              <a:xfrm>
                <a:off x="1752600" y="4724396"/>
                <a:ext cx="1371600" cy="823169"/>
              </a:xfrm>
              <a:prstGeom prst="rect">
                <a:avLst/>
              </a:prstGeom>
              <a:solidFill>
                <a:schemeClr val="bg1">
                  <a:lumMod val="75000"/>
                </a:schemeClr>
              </a:solidFill>
              <a:ln w="38100">
                <a:solidFill>
                  <a:schemeClr val="accent6">
                    <a:lumMod val="75000"/>
                  </a:schemeClr>
                </a:solidFill>
              </a:ln>
            </p:spPr>
            <p:txBody>
              <a:bodyPr wrap="square">
                <a:spAutoFit/>
              </a:bodyPr>
              <a:lstStyle/>
              <a:p>
                <a:endParaRPr lang="en-US" sz="700" b="1" dirty="0" smtClean="0">
                  <a:solidFill>
                    <a:schemeClr val="bg1">
                      <a:lumMod val="50000"/>
                    </a:schemeClr>
                  </a:solidFill>
                </a:endParaRPr>
              </a:p>
            </p:txBody>
          </p:sp>
          <p:sp>
            <p:nvSpPr>
              <p:cNvPr id="29" name="Rectangle 28"/>
              <p:cNvSpPr/>
              <p:nvPr/>
            </p:nvSpPr>
            <p:spPr>
              <a:xfrm>
                <a:off x="3124200" y="4724396"/>
                <a:ext cx="1371600" cy="823169"/>
              </a:xfrm>
              <a:prstGeom prst="rect">
                <a:avLst/>
              </a:prstGeom>
              <a:solidFill>
                <a:schemeClr val="bg1">
                  <a:lumMod val="75000"/>
                </a:schemeClr>
              </a:solidFill>
              <a:ln w="38100">
                <a:solidFill>
                  <a:schemeClr val="accent6">
                    <a:lumMod val="75000"/>
                  </a:schemeClr>
                </a:solidFill>
              </a:ln>
            </p:spPr>
            <p:txBody>
              <a:bodyPr wrap="square">
                <a:spAutoFit/>
              </a:bodyPr>
              <a:lstStyle/>
              <a:p>
                <a:endParaRPr lang="en-US" sz="700" b="1" dirty="0" smtClean="0">
                  <a:solidFill>
                    <a:schemeClr val="bg1">
                      <a:lumMod val="50000"/>
                    </a:schemeClr>
                  </a:solidFill>
                </a:endParaRPr>
              </a:p>
            </p:txBody>
          </p:sp>
        </p:grpSp>
        <p:pic>
          <p:nvPicPr>
            <p:cNvPr id="33" name="Picture 4" descr="Thinking : Magnified illustration of a silhouette with the word Thinking on white background. Stock 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7174" y="1447800"/>
              <a:ext cx="1409700" cy="16002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grpSp>
      <p:sp>
        <p:nvSpPr>
          <p:cNvPr id="35" name="Oval 34"/>
          <p:cNvSpPr/>
          <p:nvPr/>
        </p:nvSpPr>
        <p:spPr>
          <a:xfrm rot="16200000">
            <a:off x="4610100" y="4457700"/>
            <a:ext cx="2438400" cy="14478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071948" y="5029200"/>
            <a:ext cx="3429000" cy="14478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lide Number Placeholder 37"/>
          <p:cNvSpPr>
            <a:spLocks noGrp="1"/>
          </p:cNvSpPr>
          <p:nvPr>
            <p:ph type="sldNum" sz="quarter" idx="12"/>
          </p:nvPr>
        </p:nvSpPr>
        <p:spPr/>
        <p:txBody>
          <a:bodyPr/>
          <a:lstStyle/>
          <a:p>
            <a:fld id="{E38A6DA1-C63E-49FA-ACA6-4C1FAF9DB464}" type="slidenum">
              <a:rPr lang="en-US" smtClean="0"/>
              <a:pPr/>
              <a:t>17</a:t>
            </a:fld>
            <a:endParaRPr lang="en-US"/>
          </a:p>
        </p:txBody>
      </p:sp>
      <p:sp>
        <p:nvSpPr>
          <p:cNvPr id="3" name="Footer Placeholder 2"/>
          <p:cNvSpPr>
            <a:spLocks noGrp="1"/>
          </p:cNvSpPr>
          <p:nvPr>
            <p:ph type="ftr" sz="quarter" idx="11"/>
          </p:nvPr>
        </p:nvSpPr>
        <p:spPr/>
        <p:txBody>
          <a:bodyPr/>
          <a:lstStyle/>
          <a:p>
            <a:r>
              <a:rPr lang="en-US" smtClean="0"/>
              <a:t>Susan Richmond</a:t>
            </a:r>
            <a:endParaRPr lang="en-US"/>
          </a:p>
        </p:txBody>
      </p:sp>
    </p:spTree>
    <p:extLst>
      <p:ext uri="{BB962C8B-B14F-4D97-AF65-F5344CB8AC3E}">
        <p14:creationId xmlns:p14="http://schemas.microsoft.com/office/powerpoint/2010/main" val="163006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checkerboard(across)">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lumMod val="8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1779" y="1146824"/>
            <a:ext cx="8577421" cy="954107"/>
          </a:xfrm>
          <a:prstGeom prst="rect">
            <a:avLst/>
          </a:prstGeom>
          <a:solidFill>
            <a:schemeClr val="accent5">
              <a:lumMod val="20000"/>
              <a:lumOff val="80000"/>
            </a:schemeClr>
          </a:solidFill>
          <a:effectLst>
            <a:innerShdw blurRad="63500" dist="50800" dir="5400000">
              <a:prstClr val="black">
                <a:alpha val="50000"/>
              </a:prstClr>
            </a:innerShdw>
          </a:effectLst>
        </p:spPr>
        <p:txBody>
          <a:bodyPr wrap="square">
            <a:spAutoFit/>
          </a:bodyPr>
          <a:lstStyle/>
          <a:p>
            <a:r>
              <a:rPr lang="en-US" sz="1400" b="1" i="1" u="sng" dirty="0" smtClean="0">
                <a:solidFill>
                  <a:schemeClr val="accent5">
                    <a:lumMod val="75000"/>
                  </a:schemeClr>
                </a:solidFill>
              </a:rPr>
              <a:t>DOK - 1</a:t>
            </a:r>
          </a:p>
          <a:p>
            <a:r>
              <a:rPr lang="en-US" sz="1400" b="1" dirty="0" smtClean="0">
                <a:solidFill>
                  <a:srgbClr val="002060"/>
                </a:solidFill>
              </a:rPr>
              <a:t>Students identify specific information on a graphic.   Example:  Example:   Identify the  kind of information on the chart that would be most beneficial for someone planning a trip using the Oregon Trail in 1850.  Select the best answer.</a:t>
            </a:r>
          </a:p>
        </p:txBody>
      </p:sp>
      <p:sp>
        <p:nvSpPr>
          <p:cNvPr id="8" name="Rectangle 7"/>
          <p:cNvSpPr/>
          <p:nvPr/>
        </p:nvSpPr>
        <p:spPr>
          <a:xfrm>
            <a:off x="234349" y="2214265"/>
            <a:ext cx="8604851" cy="738664"/>
          </a:xfrm>
          <a:prstGeom prst="rect">
            <a:avLst/>
          </a:prstGeom>
          <a:solidFill>
            <a:schemeClr val="accent3">
              <a:lumMod val="40000"/>
              <a:lumOff val="60000"/>
            </a:schemeClr>
          </a:solidFill>
          <a:effectLst>
            <a:innerShdw blurRad="63500" dist="50800" dir="5400000">
              <a:prstClr val="black">
                <a:alpha val="50000"/>
              </a:prstClr>
            </a:innerShdw>
          </a:effectLst>
        </p:spPr>
        <p:txBody>
          <a:bodyPr wrap="square">
            <a:spAutoFit/>
          </a:bodyPr>
          <a:lstStyle/>
          <a:p>
            <a:r>
              <a:rPr lang="en-US" sz="1400" b="1" i="1" u="sng" dirty="0" smtClean="0">
                <a:solidFill>
                  <a:srgbClr val="00B050"/>
                </a:solidFill>
              </a:rPr>
              <a:t>DOK - 2</a:t>
            </a:r>
          </a:p>
          <a:p>
            <a:r>
              <a:rPr lang="en-US" sz="1400" b="1" dirty="0" smtClean="0">
                <a:solidFill>
                  <a:srgbClr val="002060"/>
                </a:solidFill>
              </a:rPr>
              <a:t>Students categorize events in the text for a purpose (to interpret) . Example:  Which event affected the seven Sager childrens’ survival on the Oregon Trail the most?  Select all events that apply.</a:t>
            </a:r>
          </a:p>
        </p:txBody>
      </p:sp>
      <p:sp>
        <p:nvSpPr>
          <p:cNvPr id="11" name="Rectangle 10"/>
          <p:cNvSpPr/>
          <p:nvPr/>
        </p:nvSpPr>
        <p:spPr>
          <a:xfrm>
            <a:off x="228600" y="3204865"/>
            <a:ext cx="8627916" cy="954107"/>
          </a:xfrm>
          <a:prstGeom prst="rect">
            <a:avLst/>
          </a:prstGeom>
          <a:solidFill>
            <a:schemeClr val="accent6">
              <a:lumMod val="40000"/>
              <a:lumOff val="60000"/>
            </a:schemeClr>
          </a:solidFill>
          <a:effectLst>
            <a:innerShdw blurRad="63500" dist="50800" dir="5400000">
              <a:prstClr val="black">
                <a:alpha val="50000"/>
              </a:prstClr>
            </a:innerShdw>
          </a:effectLst>
        </p:spPr>
        <p:txBody>
          <a:bodyPr wrap="square">
            <a:spAutoFit/>
          </a:bodyPr>
          <a:lstStyle/>
          <a:p>
            <a:r>
              <a:rPr lang="en-US" sz="1400" b="1" i="1" u="sng" dirty="0" smtClean="0">
                <a:solidFill>
                  <a:schemeClr val="accent6">
                    <a:lumMod val="75000"/>
                  </a:schemeClr>
                </a:solidFill>
              </a:rPr>
              <a:t>DOK - 3</a:t>
            </a:r>
          </a:p>
          <a:p>
            <a:r>
              <a:rPr lang="en-US" sz="1400" b="1" dirty="0" smtClean="0">
                <a:solidFill>
                  <a:srgbClr val="002060"/>
                </a:solidFill>
              </a:rPr>
              <a:t>Students make logical connections using text evidence. Example:  In what ways were the lives of the seven Sager children the same  at the mission as it was on the Oregon trail?  Use specific examples from the text to write a paragraph that explains how both the mission and the Oregon trail impacted their lives in the same way.</a:t>
            </a:r>
          </a:p>
        </p:txBody>
      </p:sp>
      <p:sp>
        <p:nvSpPr>
          <p:cNvPr id="13" name="Rectangle 12"/>
          <p:cNvSpPr/>
          <p:nvPr/>
        </p:nvSpPr>
        <p:spPr>
          <a:xfrm>
            <a:off x="278675" y="5569653"/>
            <a:ext cx="8560525" cy="835612"/>
          </a:xfrm>
          <a:prstGeom prst="rect">
            <a:avLst/>
          </a:prstGeom>
          <a:solidFill>
            <a:srgbClr val="F6882E"/>
          </a:solidFill>
          <a:effectLst>
            <a:innerShdw blurRad="63500" dist="50800" dir="5400000">
              <a:prstClr val="black">
                <a:alpha val="50000"/>
              </a:prstClr>
            </a:innerShdw>
          </a:effectLst>
        </p:spPr>
        <p:txBody>
          <a:bodyPr wrap="square">
            <a:spAutoFit/>
          </a:bodyPr>
          <a:lstStyle/>
          <a:p>
            <a:pPr marL="342900" marR="0" lvl="0" indent="-342900">
              <a:lnSpc>
                <a:spcPct val="115000"/>
              </a:lnSpc>
              <a:spcBef>
                <a:spcPts val="0"/>
              </a:spcBef>
              <a:spcAft>
                <a:spcPts val="0"/>
              </a:spcAft>
              <a:buSzPts val="1000"/>
              <a:buFont typeface="Symbol"/>
              <a:buNone/>
              <a:tabLst>
                <a:tab pos="457200" algn="l"/>
              </a:tabLst>
            </a:pPr>
            <a:r>
              <a:rPr lang="en-US" sz="1400" b="1" u="sng" dirty="0" smtClean="0">
                <a:solidFill>
                  <a:srgbClr val="002060"/>
                </a:solidFill>
                <a:effectLst>
                  <a:innerShdw blurRad="63500" dist="50800" dir="10800000">
                    <a:prstClr val="black">
                      <a:alpha val="50000"/>
                    </a:prstClr>
                  </a:innerShdw>
                </a:effectLst>
                <a:ea typeface="Times New Roman"/>
                <a:cs typeface="Helvetica"/>
              </a:rPr>
              <a:t>RI.4.8</a:t>
            </a:r>
            <a:r>
              <a:rPr lang="en-US" sz="1400" b="1" dirty="0" smtClean="0">
                <a:solidFill>
                  <a:srgbClr val="002060"/>
                </a:solidFill>
                <a:effectLst>
                  <a:innerShdw blurRad="63500" dist="50800" dir="10800000">
                    <a:prstClr val="black">
                      <a:alpha val="50000"/>
                    </a:prstClr>
                  </a:innerShdw>
                </a:effectLst>
                <a:ea typeface="Times New Roman"/>
                <a:cs typeface="Helvetica"/>
              </a:rPr>
              <a:t>  </a:t>
            </a:r>
            <a:r>
              <a:rPr lang="en-US" sz="1400" dirty="0" smtClean="0">
                <a:solidFill>
                  <a:srgbClr val="002060"/>
                </a:solidFill>
                <a:effectLst>
                  <a:innerShdw blurRad="63500" dist="50800" dir="10800000">
                    <a:prstClr val="black">
                      <a:alpha val="50000"/>
                    </a:prstClr>
                  </a:innerShdw>
                </a:effectLst>
                <a:ea typeface="Times New Roman"/>
                <a:cs typeface="Helvetica"/>
              </a:rPr>
              <a:t>Students explain how</a:t>
            </a:r>
            <a:r>
              <a:rPr lang="en-US" sz="1400" b="1" dirty="0" smtClean="0">
                <a:solidFill>
                  <a:srgbClr val="002060"/>
                </a:solidFill>
              </a:rPr>
              <a:t> </a:t>
            </a:r>
            <a:r>
              <a:rPr lang="en-US" sz="1400" b="1" i="1" dirty="0" err="1" smtClean="0">
                <a:solidFill>
                  <a:srgbClr val="002060"/>
                </a:solidFill>
              </a:rPr>
              <a:t>Neta</a:t>
            </a:r>
            <a:r>
              <a:rPr lang="en-US" sz="1400" b="1" i="1" dirty="0" smtClean="0">
                <a:solidFill>
                  <a:srgbClr val="002060"/>
                </a:solidFill>
              </a:rPr>
              <a:t> </a:t>
            </a:r>
            <a:r>
              <a:rPr lang="en-US" sz="1400" b="1" i="1" dirty="0" err="1" smtClean="0">
                <a:solidFill>
                  <a:srgbClr val="002060"/>
                </a:solidFill>
              </a:rPr>
              <a:t>Lohnes</a:t>
            </a:r>
            <a:r>
              <a:rPr lang="en-US" sz="1400" b="1" i="1" dirty="0" smtClean="0">
                <a:solidFill>
                  <a:srgbClr val="002060"/>
                </a:solidFill>
              </a:rPr>
              <a:t> </a:t>
            </a:r>
            <a:r>
              <a:rPr lang="en-US" sz="1400" dirty="0" smtClean="0">
                <a:solidFill>
                  <a:srgbClr val="002060"/>
                </a:solidFill>
              </a:rPr>
              <a:t>uses  reasons and evidence in her book, </a:t>
            </a:r>
            <a:r>
              <a:rPr lang="en-US" sz="1400" b="1" i="1" dirty="0" smtClean="0">
                <a:solidFill>
                  <a:srgbClr val="002060"/>
                </a:solidFill>
              </a:rPr>
              <a:t>The Stout Hearted Seven:</a:t>
            </a:r>
          </a:p>
          <a:p>
            <a:pPr marL="342900" marR="0" lvl="0" indent="-342900">
              <a:lnSpc>
                <a:spcPct val="115000"/>
              </a:lnSpc>
              <a:spcBef>
                <a:spcPts val="0"/>
              </a:spcBef>
              <a:spcAft>
                <a:spcPts val="0"/>
              </a:spcAft>
              <a:buSzPts val="1000"/>
              <a:buFont typeface="Symbol"/>
              <a:buNone/>
              <a:tabLst>
                <a:tab pos="457200" algn="l"/>
              </a:tabLst>
            </a:pPr>
            <a:r>
              <a:rPr lang="en-US" sz="1400" b="1" i="1" dirty="0" smtClean="0">
                <a:solidFill>
                  <a:srgbClr val="002060"/>
                </a:solidFill>
              </a:rPr>
              <a:t>Orphaned on the Oregon Trail, </a:t>
            </a:r>
            <a:r>
              <a:rPr lang="en-US" sz="1400" i="1" dirty="0" smtClean="0">
                <a:solidFill>
                  <a:srgbClr val="002060"/>
                </a:solidFill>
              </a:rPr>
              <a:t> </a:t>
            </a:r>
            <a:r>
              <a:rPr lang="en-US" sz="1400" dirty="0" smtClean="0">
                <a:solidFill>
                  <a:srgbClr val="002060"/>
                </a:solidFill>
                <a:effectLst>
                  <a:innerShdw blurRad="63500" dist="50800" dir="10800000">
                    <a:prstClr val="black">
                      <a:alpha val="50000"/>
                    </a:prstClr>
                  </a:innerShdw>
                </a:effectLst>
                <a:ea typeface="Times New Roman"/>
                <a:cs typeface="Helvetica"/>
              </a:rPr>
              <a:t>to support particular points regarding how The seven </a:t>
            </a:r>
            <a:r>
              <a:rPr lang="en-US" sz="1400" i="1" dirty="0" smtClean="0">
                <a:solidFill>
                  <a:srgbClr val="002060"/>
                </a:solidFill>
                <a:effectLst>
                  <a:innerShdw blurRad="63500" dist="50800" dir="10800000">
                    <a:prstClr val="black">
                      <a:alpha val="50000"/>
                    </a:prstClr>
                  </a:innerShdw>
                </a:effectLst>
                <a:ea typeface="Times New Roman"/>
                <a:cs typeface="Helvetica"/>
              </a:rPr>
              <a:t> </a:t>
            </a:r>
            <a:r>
              <a:rPr lang="en-US" sz="1400" dirty="0" smtClean="0">
                <a:solidFill>
                  <a:srgbClr val="002060"/>
                </a:solidFill>
                <a:effectLst>
                  <a:innerShdw blurRad="63500" dist="50800" dir="10800000">
                    <a:prstClr val="black">
                      <a:alpha val="50000"/>
                    </a:prstClr>
                  </a:innerShdw>
                </a:effectLst>
                <a:ea typeface="Times New Roman"/>
                <a:cs typeface="Helvetica"/>
              </a:rPr>
              <a:t>Sager children survived the</a:t>
            </a:r>
          </a:p>
          <a:p>
            <a:pPr marL="342900" marR="0" lvl="0" indent="-342900">
              <a:lnSpc>
                <a:spcPct val="115000"/>
              </a:lnSpc>
              <a:spcBef>
                <a:spcPts val="0"/>
              </a:spcBef>
              <a:spcAft>
                <a:spcPts val="0"/>
              </a:spcAft>
              <a:buSzPts val="1000"/>
              <a:buFont typeface="Symbol"/>
              <a:buNone/>
              <a:tabLst>
                <a:tab pos="457200" algn="l"/>
              </a:tabLst>
            </a:pPr>
            <a:r>
              <a:rPr lang="en-US" sz="1400" dirty="0" smtClean="0">
                <a:solidFill>
                  <a:srgbClr val="002060"/>
                </a:solidFill>
                <a:effectLst>
                  <a:innerShdw blurRad="63500" dist="50800" dir="10800000">
                    <a:prstClr val="black">
                      <a:alpha val="50000"/>
                    </a:prstClr>
                  </a:innerShdw>
                </a:effectLst>
                <a:ea typeface="Times New Roman"/>
                <a:cs typeface="Helvetica"/>
              </a:rPr>
              <a:t>overland journey to Oregon  without their parents.</a:t>
            </a:r>
            <a:endParaRPr lang="en-US" sz="1400" dirty="0">
              <a:solidFill>
                <a:srgbClr val="002060"/>
              </a:solidFill>
              <a:effectLst>
                <a:innerShdw blurRad="63500" dist="50800" dir="10800000">
                  <a:prstClr val="black">
                    <a:alpha val="50000"/>
                  </a:prstClr>
                </a:innerShdw>
              </a:effectLst>
              <a:ea typeface="Times New Roman"/>
              <a:cs typeface="Times New Roman"/>
            </a:endParaRPr>
          </a:p>
        </p:txBody>
      </p:sp>
      <p:sp>
        <p:nvSpPr>
          <p:cNvPr id="15" name="Rectangle 14"/>
          <p:cNvSpPr/>
          <p:nvPr/>
        </p:nvSpPr>
        <p:spPr>
          <a:xfrm>
            <a:off x="247038" y="4415085"/>
            <a:ext cx="8592162" cy="954107"/>
          </a:xfrm>
          <a:prstGeom prst="rect">
            <a:avLst/>
          </a:prstGeom>
          <a:solidFill>
            <a:schemeClr val="accent6">
              <a:lumMod val="40000"/>
              <a:lumOff val="60000"/>
            </a:schemeClr>
          </a:solidFill>
          <a:effectLst>
            <a:innerShdw blurRad="63500" dist="50800" dir="5400000">
              <a:prstClr val="black">
                <a:alpha val="50000"/>
              </a:prstClr>
            </a:innerShdw>
          </a:effectLst>
        </p:spPr>
        <p:txBody>
          <a:bodyPr wrap="square">
            <a:spAutoFit/>
          </a:bodyPr>
          <a:lstStyle/>
          <a:p>
            <a:r>
              <a:rPr lang="en-US" sz="1400" b="1" i="1" u="sng" dirty="0" smtClean="0">
                <a:solidFill>
                  <a:schemeClr val="accent6">
                    <a:lumMod val="75000"/>
                  </a:schemeClr>
                </a:solidFill>
              </a:rPr>
              <a:t>DOK - 3</a:t>
            </a:r>
          </a:p>
          <a:p>
            <a:r>
              <a:rPr lang="en-US" sz="1400" b="1" dirty="0" smtClean="0">
                <a:solidFill>
                  <a:srgbClr val="002060"/>
                </a:solidFill>
              </a:rPr>
              <a:t>Students use evidence to reason (concept) about a problem. </a:t>
            </a:r>
            <a:r>
              <a:rPr lang="en-US" sz="1400" b="1" u="sng" dirty="0" smtClean="0">
                <a:solidFill>
                  <a:srgbClr val="002060"/>
                </a:solidFill>
              </a:rPr>
              <a:t>Example</a:t>
            </a:r>
            <a:r>
              <a:rPr lang="en-US" sz="1400" b="1" dirty="0" smtClean="0">
                <a:solidFill>
                  <a:srgbClr val="002060"/>
                </a:solidFill>
              </a:rPr>
              <a:t>: What actions were taken when the seven Sager children were orphaned on the trail to Oregon?  In your opinion, were there other options? Write an opinion paragraph that supports your response.</a:t>
            </a:r>
          </a:p>
        </p:txBody>
      </p:sp>
      <p:sp>
        <p:nvSpPr>
          <p:cNvPr id="17" name="TextBox 16"/>
          <p:cNvSpPr txBox="1"/>
          <p:nvPr/>
        </p:nvSpPr>
        <p:spPr>
          <a:xfrm>
            <a:off x="914400" y="381000"/>
            <a:ext cx="7162800" cy="461665"/>
          </a:xfrm>
          <a:prstGeom prst="rect">
            <a:avLst/>
          </a:prstGeom>
          <a:solidFill>
            <a:schemeClr val="accent6">
              <a:lumMod val="20000"/>
              <a:lumOff val="80000"/>
            </a:schemeClr>
          </a:solidFill>
          <a:ln>
            <a:solidFill>
              <a:schemeClr val="accent6">
                <a:lumMod val="75000"/>
              </a:schemeClr>
            </a:solidFill>
          </a:ln>
          <a:effectLst>
            <a:innerShdw blurRad="114300">
              <a:prstClr val="black"/>
            </a:innerShdw>
          </a:effectLst>
        </p:spPr>
        <p:txBody>
          <a:bodyPr wrap="square" rtlCol="0">
            <a:spAutoFit/>
          </a:bodyPr>
          <a:lstStyle/>
          <a:p>
            <a:r>
              <a:rPr lang="en-US" sz="2400" b="1" dirty="0" smtClean="0">
                <a:solidFill>
                  <a:srgbClr val="002060"/>
                </a:solidFill>
              </a:rPr>
              <a:t>Example of Sequenced Learning Progressions for RI.4.8</a:t>
            </a:r>
            <a:endParaRPr lang="en-US" sz="2400" b="1" dirty="0">
              <a:solidFill>
                <a:srgbClr val="002060"/>
              </a:solidFill>
            </a:endParaRPr>
          </a:p>
        </p:txBody>
      </p:sp>
      <p:sp>
        <p:nvSpPr>
          <p:cNvPr id="9" name="Slide Number Placeholder 8"/>
          <p:cNvSpPr>
            <a:spLocks noGrp="1"/>
          </p:cNvSpPr>
          <p:nvPr>
            <p:ph type="sldNum" sz="quarter" idx="12"/>
          </p:nvPr>
        </p:nvSpPr>
        <p:spPr/>
        <p:txBody>
          <a:bodyPr/>
          <a:lstStyle/>
          <a:p>
            <a:fld id="{E38A6DA1-C63E-49FA-ACA6-4C1FAF9DB464}" type="slidenum">
              <a:rPr lang="en-US" smtClean="0"/>
              <a:pPr/>
              <a:t>18</a:t>
            </a:fld>
            <a:endParaRPr lang="en-US"/>
          </a:p>
        </p:txBody>
      </p:sp>
      <p:sp>
        <p:nvSpPr>
          <p:cNvPr id="2" name="Footer Placeholder 1"/>
          <p:cNvSpPr>
            <a:spLocks noGrp="1"/>
          </p:cNvSpPr>
          <p:nvPr>
            <p:ph type="ftr" sz="quarter" idx="11"/>
          </p:nvPr>
        </p:nvSpPr>
        <p:spPr/>
        <p:txBody>
          <a:bodyPr/>
          <a:lstStyle/>
          <a:p>
            <a:r>
              <a:rPr lang="en-US" smtClean="0"/>
              <a:t>Susan Richmond</a:t>
            </a:r>
            <a:endParaRPr lang="en-US"/>
          </a:p>
        </p:txBody>
      </p:sp>
    </p:spTree>
    <p:extLst>
      <p:ext uri="{BB962C8B-B14F-4D97-AF65-F5344CB8AC3E}">
        <p14:creationId xmlns:p14="http://schemas.microsoft.com/office/powerpoint/2010/main" val="86229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strVal val="#ppt_w*0.70"/>
                                          </p:val>
                                        </p:tav>
                                        <p:tav tm="100000">
                                          <p:val>
                                            <p:strVal val="#ppt_w"/>
                                          </p:val>
                                        </p:tav>
                                      </p:tavLst>
                                    </p:anim>
                                    <p:anim calcmode="lin" valueType="num">
                                      <p:cBhvr>
                                        <p:cTn id="29" dur="1000" fill="hold"/>
                                        <p:tgtEl>
                                          <p:spTgt spid="15"/>
                                        </p:tgtEl>
                                        <p:attrNameLst>
                                          <p:attrName>ppt_h</p:attrName>
                                        </p:attrNameLst>
                                      </p:cBhvr>
                                      <p:tavLst>
                                        <p:tav tm="0">
                                          <p:val>
                                            <p:strVal val="#ppt_h"/>
                                          </p:val>
                                        </p:tav>
                                        <p:tav tm="100000">
                                          <p:val>
                                            <p:strVal val="#ppt_h"/>
                                          </p:val>
                                        </p:tav>
                                      </p:tavLst>
                                    </p:anim>
                                    <p:animEffect transition="in" filter="fade">
                                      <p:cBhvr>
                                        <p:cTn id="30" dur="1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CEEA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nvGraphicFramePr>
        <p:xfrm>
          <a:off x="152399" y="1083922"/>
          <a:ext cx="8839202" cy="5164478"/>
        </p:xfrm>
        <a:graphic>
          <a:graphicData uri="http://schemas.openxmlformats.org/drawingml/2006/table">
            <a:tbl>
              <a:tblPr>
                <a:effectLst>
                  <a:innerShdw blurRad="114300">
                    <a:prstClr val="black"/>
                  </a:innerShdw>
                </a:effectLst>
              </a:tblPr>
              <a:tblGrid>
                <a:gridCol w="387743"/>
                <a:gridCol w="907658"/>
                <a:gridCol w="1371600"/>
                <a:gridCol w="762001"/>
                <a:gridCol w="838200"/>
                <a:gridCol w="838200"/>
                <a:gridCol w="914400"/>
                <a:gridCol w="769553"/>
                <a:gridCol w="678247"/>
                <a:gridCol w="685800"/>
                <a:gridCol w="685800"/>
              </a:tblGrid>
              <a:tr h="205483">
                <a:tc gridSpan="11">
                  <a:txBody>
                    <a:bodyPr/>
                    <a:lstStyle/>
                    <a:p>
                      <a:pPr algn="ctr" fontAlgn="ctr"/>
                      <a:r>
                        <a:rPr lang="en-US" sz="1600" b="1" i="0" u="none" strike="noStrike" dirty="0" smtClean="0">
                          <a:solidFill>
                            <a:srgbClr val="002060"/>
                          </a:solidFill>
                          <a:latin typeface="Calibri"/>
                        </a:rPr>
                        <a:t>  Depth of Knowledge 3 Learning Progressions</a:t>
                      </a:r>
                      <a:r>
                        <a:rPr lang="en-US" sz="1600" b="1" i="0" u="none" strike="noStrike" baseline="0" dirty="0" smtClean="0">
                          <a:solidFill>
                            <a:srgbClr val="002060"/>
                          </a:solidFill>
                          <a:latin typeface="Calibri"/>
                        </a:rPr>
                        <a:t> for RI.4.8</a:t>
                      </a:r>
                      <a:endParaRPr lang="en-US" sz="1600" b="1" i="0" u="none" strike="noStrike" dirty="0">
                        <a:solidFill>
                          <a:srgbClr val="002060"/>
                        </a:solidFill>
                        <a:latin typeface="Calibri"/>
                      </a:endParaRPr>
                    </a:p>
                  </a:txBody>
                  <a:tcPr marL="6421" marR="6421" marT="6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sz="1200" b="1" i="1" dirty="0"/>
                    </a:p>
                  </a:txBody>
                  <a:tcPr marL="6421" marR="6421" marT="6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en-US" sz="1200" b="1" i="1" dirty="0">
                        <a:solidFill>
                          <a:srgbClr val="002060"/>
                        </a:solidFill>
                      </a:endParaRPr>
                    </a:p>
                  </a:txBody>
                  <a:tcPr marL="6421" marR="6421" marT="6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hMerge="1">
                  <a:txBody>
                    <a:bodyPr/>
                    <a:lstStyle/>
                    <a:p>
                      <a:endParaRPr lang="en-US"/>
                    </a:p>
                  </a:txBody>
                  <a:tcPr/>
                </a:tc>
                <a:tc hMerge="1">
                  <a:txBody>
                    <a:bodyPr/>
                    <a:lstStyle/>
                    <a:p>
                      <a:endParaRPr lang="en-US" sz="1200" b="1" i="1" dirty="0">
                        <a:solidFill>
                          <a:srgbClr val="002060"/>
                        </a:solidFill>
                      </a:endParaRPr>
                    </a:p>
                  </a:txBody>
                  <a:tcPr marL="6421" marR="6421" marT="6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5483">
                <a:tc gridSpan="2">
                  <a:txBody>
                    <a:bodyPr/>
                    <a:lstStyle/>
                    <a:p>
                      <a:pPr algn="l" fontAlgn="ctr"/>
                      <a:r>
                        <a:rPr lang="en-US" sz="1200" b="1" i="1" u="none" strike="noStrike" dirty="0" smtClean="0">
                          <a:solidFill>
                            <a:srgbClr val="002060"/>
                          </a:solidFill>
                          <a:latin typeface="Calibri"/>
                        </a:rPr>
                        <a:t>  Assessments</a:t>
                      </a:r>
                      <a:endParaRPr lang="en-US" sz="1200" b="1" i="1" u="none" strike="noStrike" dirty="0">
                        <a:solidFill>
                          <a:srgbClr val="002060"/>
                        </a:solidFill>
                        <a:latin typeface="Calibri"/>
                      </a:endParaRPr>
                    </a:p>
                  </a:txBody>
                  <a:tcPr marL="6421" marR="6421" marT="6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r>
                        <a:rPr lang="en-US" sz="1400" b="1" i="1" dirty="0" smtClean="0"/>
                        <a:t>  </a:t>
                      </a:r>
                      <a:r>
                        <a:rPr lang="en-US" sz="1200" b="1" i="1" dirty="0" smtClean="0"/>
                        <a:t>Selected Response</a:t>
                      </a:r>
                      <a:endParaRPr lang="en-US" sz="1200" b="1" i="1" dirty="0"/>
                    </a:p>
                  </a:txBody>
                  <a:tcPr marL="6421" marR="6421" marT="6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gridSpan="3">
                  <a:txBody>
                    <a:bodyPr/>
                    <a:lstStyle/>
                    <a:p>
                      <a:r>
                        <a:rPr lang="en-US" sz="1600" b="1" i="1" dirty="0" smtClean="0"/>
                        <a:t> </a:t>
                      </a:r>
                      <a:r>
                        <a:rPr lang="en-US" sz="1200" b="1" i="1" dirty="0" smtClean="0">
                          <a:solidFill>
                            <a:srgbClr val="002060"/>
                          </a:solidFill>
                        </a:rPr>
                        <a:t>Selected</a:t>
                      </a:r>
                      <a:r>
                        <a:rPr lang="en-US" sz="1200" b="1" i="1" baseline="0" dirty="0" smtClean="0">
                          <a:solidFill>
                            <a:srgbClr val="002060"/>
                          </a:solidFill>
                        </a:rPr>
                        <a:t> and Constructed Responses</a:t>
                      </a:r>
                      <a:endParaRPr lang="en-US" sz="1200" b="1" i="1" dirty="0">
                        <a:solidFill>
                          <a:srgbClr val="002060"/>
                        </a:solidFill>
                      </a:endParaRPr>
                    </a:p>
                  </a:txBody>
                  <a:tcPr marL="6421" marR="6421" marT="64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hMerge="1">
                  <a:txBody>
                    <a:bodyPr/>
                    <a:lstStyle/>
                    <a:p>
                      <a:endParaRPr lang="en-US"/>
                    </a:p>
                  </a:txBody>
                  <a:tcPr/>
                </a:tc>
                <a:tc gridSpan="5">
                  <a:txBody>
                    <a:bodyPr/>
                    <a:lstStyle/>
                    <a:p>
                      <a:r>
                        <a:rPr lang="en-US" sz="1200" b="1" i="1" dirty="0" smtClean="0">
                          <a:solidFill>
                            <a:srgbClr val="002060"/>
                          </a:solidFill>
                        </a:rPr>
                        <a:t>  Performance Task Prompt</a:t>
                      </a:r>
                      <a:r>
                        <a:rPr lang="en-US" sz="1200" b="1" i="1" baseline="0" dirty="0" smtClean="0">
                          <a:solidFill>
                            <a:srgbClr val="002060"/>
                          </a:solidFill>
                        </a:rPr>
                        <a:t> for RI.4.8</a:t>
                      </a:r>
                      <a:endParaRPr lang="en-US" sz="1200" b="1" i="1" dirty="0">
                        <a:solidFill>
                          <a:srgbClr val="002060"/>
                        </a:solidFill>
                      </a:endParaRPr>
                    </a:p>
                  </a:txBody>
                  <a:tcPr marL="6421" marR="6421" marT="6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9062">
                <a:tc gridSpan="2">
                  <a:txBody>
                    <a:bodyPr/>
                    <a:lstStyle/>
                    <a:p>
                      <a:pPr marL="58738" indent="0" algn="l" fontAlgn="b"/>
                      <a:r>
                        <a:rPr lang="en-US" sz="1100" b="1" i="0" u="none" strike="noStrike" dirty="0">
                          <a:solidFill>
                            <a:srgbClr val="002060"/>
                          </a:solidFill>
                          <a:latin typeface="Calibri"/>
                        </a:rPr>
                        <a:t>Reading </a:t>
                      </a:r>
                      <a:r>
                        <a:rPr lang="en-US" sz="1100" b="1" i="0" u="none" strike="noStrike" dirty="0" smtClean="0">
                          <a:solidFill>
                            <a:srgbClr val="002060"/>
                          </a:solidFill>
                          <a:latin typeface="Calibri"/>
                        </a:rPr>
                        <a:t>Informational</a:t>
                      </a:r>
                      <a:r>
                        <a:rPr lang="en-US" sz="1100" b="1" i="0" u="none" strike="noStrike" baseline="0" dirty="0" smtClean="0">
                          <a:solidFill>
                            <a:srgbClr val="002060"/>
                          </a:solidFill>
                          <a:latin typeface="Calibri"/>
                        </a:rPr>
                        <a:t> Text </a:t>
                      </a:r>
                      <a:r>
                        <a:rPr lang="en-US" sz="1100" b="1" i="0" u="none" strike="noStrike" dirty="0" smtClean="0">
                          <a:solidFill>
                            <a:srgbClr val="002060"/>
                          </a:solidFill>
                          <a:latin typeface="Calibri"/>
                        </a:rPr>
                        <a:t>CCSS:</a:t>
                      </a:r>
                      <a:r>
                        <a:rPr lang="en-US" sz="1100" b="1" i="0" u="sng" strike="noStrike" dirty="0" smtClean="0">
                          <a:solidFill>
                            <a:srgbClr val="002060"/>
                          </a:solidFill>
                          <a:latin typeface="Calibri"/>
                        </a:rPr>
                        <a:t> </a:t>
                      </a:r>
                      <a:r>
                        <a:rPr lang="en-US" sz="1100" b="1" i="0" u="sng" strike="noStrike" dirty="0" smtClean="0">
                          <a:solidFill>
                            <a:srgbClr val="002060"/>
                          </a:solidFill>
                          <a:effectLst>
                            <a:outerShdw blurRad="38100" dist="38100" dir="2700000" algn="tl">
                              <a:srgbClr val="000000">
                                <a:alpha val="43137"/>
                              </a:srgbClr>
                            </a:outerShdw>
                          </a:effectLst>
                          <a:latin typeface="Calibri"/>
                        </a:rPr>
                        <a:t>RI.4.8</a:t>
                      </a:r>
                      <a:endParaRPr lang="en-US" sz="1100" b="1" i="0" u="sng" strike="noStrike" dirty="0">
                        <a:solidFill>
                          <a:srgbClr val="002060"/>
                        </a:solidFill>
                        <a:effectLst>
                          <a:outerShdw blurRad="38100" dist="38100" dir="2700000" algn="tl">
                            <a:srgbClr val="000000">
                              <a:alpha val="43137"/>
                            </a:srgbClr>
                          </a:outerShdw>
                        </a:effectLst>
                        <a:latin typeface="Calibri"/>
                      </a:endParaRPr>
                    </a:p>
                  </a:txBody>
                  <a:tcPr marL="6421" marR="6421" marT="6421"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c rowSpan="2">
                  <a:txBody>
                    <a:bodyPr/>
                    <a:lstStyle/>
                    <a:p>
                      <a:pPr marL="58738" indent="0" algn="l" fontAlgn="b"/>
                      <a:endParaRPr lang="en-US" sz="1050" b="1" i="0" u="none" strike="noStrike" dirty="0">
                        <a:solidFill>
                          <a:srgbClr val="000000"/>
                        </a:solidFill>
                        <a:latin typeface="Calibri"/>
                      </a:endParaRPr>
                    </a:p>
                  </a:txBody>
                  <a:tcPr marL="6421" marR="6421"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gridSpan="3">
                  <a:txBody>
                    <a:bodyPr/>
                    <a:lstStyle/>
                    <a:p>
                      <a:pPr algn="l" fontAlgn="ctr"/>
                      <a:endParaRPr lang="en-US" sz="1000" b="1" i="0" u="none" strike="noStrike" dirty="0">
                        <a:solidFill>
                          <a:srgbClr val="000000"/>
                        </a:solidFill>
                        <a:latin typeface="Calibri"/>
                      </a:endParaRPr>
                    </a:p>
                  </a:txBody>
                  <a:tcPr marL="6421" marR="6421" marT="64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hMerge="1">
                  <a:txBody>
                    <a:bodyPr/>
                    <a:lstStyle/>
                    <a:p>
                      <a:endParaRPr lang="en-US"/>
                    </a:p>
                  </a:txBody>
                  <a:tcPr/>
                </a:tc>
                <a:tc rowSpan="2" hMerge="1">
                  <a:txBody>
                    <a:bodyPr/>
                    <a:lstStyle/>
                    <a:p>
                      <a:endParaRPr lang="en-US"/>
                    </a:p>
                  </a:txBody>
                  <a:tcPr/>
                </a:tc>
                <a:tc rowSpan="2" gridSpan="5">
                  <a:txBody>
                    <a:bodyPr/>
                    <a:lstStyle/>
                    <a:p>
                      <a:pPr marL="342900" marR="0" lvl="0" indent="-288925">
                        <a:lnSpc>
                          <a:spcPct val="115000"/>
                        </a:lnSpc>
                        <a:spcBef>
                          <a:spcPts val="0"/>
                        </a:spcBef>
                        <a:spcAft>
                          <a:spcPts val="0"/>
                        </a:spcAft>
                        <a:buSzPts val="1000"/>
                        <a:buFont typeface="Symbol"/>
                        <a:buNone/>
                        <a:tabLst>
                          <a:tab pos="457200" algn="l"/>
                        </a:tabLst>
                      </a:pPr>
                      <a:r>
                        <a:rPr lang="en-US" sz="1400" b="0" i="0" u="none" strike="noStrike" dirty="0">
                          <a:solidFill>
                            <a:srgbClr val="000000"/>
                          </a:solidFill>
                          <a:latin typeface="Calibri"/>
                        </a:rPr>
                        <a:t> </a:t>
                      </a:r>
                      <a:r>
                        <a:rPr lang="en-US" sz="1400" b="1" u="sng" dirty="0" smtClean="0">
                          <a:solidFill>
                            <a:srgbClr val="002060"/>
                          </a:solidFill>
                          <a:effectLst>
                            <a:innerShdw blurRad="63500" dist="50800" dir="10800000">
                              <a:prstClr val="black">
                                <a:alpha val="50000"/>
                              </a:prstClr>
                            </a:innerShdw>
                          </a:effectLst>
                          <a:ea typeface="Times New Roman"/>
                          <a:cs typeface="Helvetica"/>
                        </a:rPr>
                        <a:t>RI.4.8</a:t>
                      </a:r>
                      <a:r>
                        <a:rPr lang="en-US" sz="1400" b="1" dirty="0" smtClean="0">
                          <a:solidFill>
                            <a:srgbClr val="002060"/>
                          </a:solidFill>
                          <a:effectLst>
                            <a:innerShdw blurRad="63500" dist="50800" dir="10800000">
                              <a:prstClr val="black">
                                <a:alpha val="50000"/>
                              </a:prstClr>
                            </a:innerShdw>
                          </a:effectLst>
                          <a:ea typeface="Times New Roman"/>
                          <a:cs typeface="Helvetica"/>
                        </a:rPr>
                        <a:t>  </a:t>
                      </a:r>
                      <a:r>
                        <a:rPr lang="en-US" sz="1400" dirty="0" smtClean="0">
                          <a:solidFill>
                            <a:srgbClr val="002060"/>
                          </a:solidFill>
                          <a:effectLst>
                            <a:innerShdw blurRad="63500" dist="50800" dir="10800000">
                              <a:prstClr val="black">
                                <a:alpha val="50000"/>
                              </a:prstClr>
                            </a:innerShdw>
                          </a:effectLst>
                          <a:ea typeface="Times New Roman"/>
                          <a:cs typeface="Helvetica"/>
                        </a:rPr>
                        <a:t>Students explain how</a:t>
                      </a:r>
                      <a:r>
                        <a:rPr lang="en-US" sz="1400" b="1" dirty="0" smtClean="0">
                          <a:solidFill>
                            <a:srgbClr val="002060"/>
                          </a:solidFill>
                        </a:rPr>
                        <a:t> </a:t>
                      </a:r>
                      <a:r>
                        <a:rPr lang="en-US" sz="1400" b="1" i="1" dirty="0" smtClean="0">
                          <a:solidFill>
                            <a:srgbClr val="002060"/>
                          </a:solidFill>
                        </a:rPr>
                        <a:t>_____</a:t>
                      </a:r>
                      <a:r>
                        <a:rPr lang="en-US" sz="1400" dirty="0" smtClean="0">
                          <a:solidFill>
                            <a:srgbClr val="002060"/>
                          </a:solidFill>
                        </a:rPr>
                        <a:t>uses</a:t>
                      </a:r>
                    </a:p>
                    <a:p>
                      <a:pPr marL="342900" marR="0" lvl="0" indent="-288925">
                        <a:lnSpc>
                          <a:spcPct val="115000"/>
                        </a:lnSpc>
                        <a:spcBef>
                          <a:spcPts val="0"/>
                        </a:spcBef>
                        <a:spcAft>
                          <a:spcPts val="0"/>
                        </a:spcAft>
                        <a:buSzPts val="1000"/>
                        <a:buFont typeface="Symbol"/>
                        <a:buNone/>
                        <a:tabLst>
                          <a:tab pos="457200" algn="l"/>
                        </a:tabLst>
                      </a:pPr>
                      <a:r>
                        <a:rPr lang="en-US" sz="1400" dirty="0" smtClean="0">
                          <a:solidFill>
                            <a:srgbClr val="002060"/>
                          </a:solidFill>
                        </a:rPr>
                        <a:t>reasons</a:t>
                      </a:r>
                      <a:r>
                        <a:rPr lang="en-US" sz="1400" baseline="0" dirty="0" smtClean="0">
                          <a:solidFill>
                            <a:srgbClr val="002060"/>
                          </a:solidFill>
                        </a:rPr>
                        <a:t> </a:t>
                      </a:r>
                      <a:r>
                        <a:rPr lang="en-US" sz="1400" dirty="0" smtClean="0">
                          <a:solidFill>
                            <a:srgbClr val="002060"/>
                          </a:solidFill>
                        </a:rPr>
                        <a:t>and evidence</a:t>
                      </a:r>
                      <a:r>
                        <a:rPr lang="en-US" sz="1400" baseline="0" dirty="0" smtClean="0">
                          <a:solidFill>
                            <a:srgbClr val="002060"/>
                          </a:solidFill>
                        </a:rPr>
                        <a:t> </a:t>
                      </a:r>
                      <a:r>
                        <a:rPr lang="en-US" sz="1400" dirty="0" smtClean="0">
                          <a:solidFill>
                            <a:srgbClr val="002060"/>
                          </a:solidFill>
                        </a:rPr>
                        <a:t>in the book,</a:t>
                      </a:r>
                      <a:r>
                        <a:rPr lang="en-US" sz="1400" b="1" i="1" dirty="0" smtClean="0">
                          <a:solidFill>
                            <a:srgbClr val="002060"/>
                          </a:solidFill>
                        </a:rPr>
                        <a:t>_______,</a:t>
                      </a:r>
                    </a:p>
                    <a:p>
                      <a:pPr marL="342900" marR="0" lvl="0" indent="-288925">
                        <a:lnSpc>
                          <a:spcPct val="115000"/>
                        </a:lnSpc>
                        <a:spcBef>
                          <a:spcPts val="0"/>
                        </a:spcBef>
                        <a:spcAft>
                          <a:spcPts val="0"/>
                        </a:spcAft>
                        <a:buSzPts val="1000"/>
                        <a:buFont typeface="Symbol"/>
                        <a:buNone/>
                        <a:tabLst>
                          <a:tab pos="457200" algn="l"/>
                        </a:tabLst>
                      </a:pPr>
                      <a:r>
                        <a:rPr lang="en-US" sz="1400" dirty="0" smtClean="0">
                          <a:solidFill>
                            <a:srgbClr val="002060"/>
                          </a:solidFill>
                          <a:effectLst>
                            <a:innerShdw blurRad="63500" dist="50800" dir="10800000">
                              <a:prstClr val="black">
                                <a:alpha val="50000"/>
                              </a:prstClr>
                            </a:innerShdw>
                          </a:effectLst>
                          <a:ea typeface="Times New Roman"/>
                          <a:cs typeface="Helvetica"/>
                        </a:rPr>
                        <a:t>to</a:t>
                      </a:r>
                      <a:r>
                        <a:rPr lang="en-US" sz="1400" baseline="0" dirty="0" smtClean="0">
                          <a:solidFill>
                            <a:srgbClr val="002060"/>
                          </a:solidFill>
                          <a:effectLst>
                            <a:innerShdw blurRad="63500" dist="50800" dir="10800000">
                              <a:prstClr val="black">
                                <a:alpha val="50000"/>
                              </a:prstClr>
                            </a:innerShdw>
                          </a:effectLst>
                          <a:ea typeface="Times New Roman"/>
                          <a:cs typeface="Helvetica"/>
                        </a:rPr>
                        <a:t> </a:t>
                      </a:r>
                      <a:r>
                        <a:rPr lang="en-US" sz="1400" dirty="0" smtClean="0">
                          <a:solidFill>
                            <a:srgbClr val="002060"/>
                          </a:solidFill>
                          <a:effectLst>
                            <a:innerShdw blurRad="63500" dist="50800" dir="10800000">
                              <a:prstClr val="black">
                                <a:alpha val="50000"/>
                              </a:prstClr>
                            </a:innerShdw>
                          </a:effectLst>
                          <a:ea typeface="Times New Roman"/>
                          <a:cs typeface="Helvetica"/>
                        </a:rPr>
                        <a:t>support particular points in the text about</a:t>
                      </a:r>
                      <a:r>
                        <a:rPr lang="en-US" sz="1400" baseline="0" dirty="0" smtClean="0">
                          <a:solidFill>
                            <a:srgbClr val="002060"/>
                          </a:solidFill>
                          <a:effectLst>
                            <a:innerShdw blurRad="63500" dist="50800" dir="10800000">
                              <a:prstClr val="black">
                                <a:alpha val="50000"/>
                              </a:prstClr>
                            </a:innerShdw>
                          </a:effectLst>
                          <a:ea typeface="Times New Roman"/>
                          <a:cs typeface="Helvetica"/>
                        </a:rPr>
                        <a:t>___.</a:t>
                      </a:r>
                      <a:endParaRPr lang="en-US" sz="1400" dirty="0" smtClean="0">
                        <a:solidFill>
                          <a:srgbClr val="002060"/>
                        </a:solidFill>
                        <a:effectLst>
                          <a:innerShdw blurRad="63500" dist="50800" dir="10800000">
                            <a:prstClr val="black">
                              <a:alpha val="50000"/>
                            </a:prstClr>
                          </a:innerShdw>
                        </a:effectLst>
                        <a:ea typeface="Times New Roman"/>
                        <a:cs typeface="Helvetica"/>
                      </a:endParaRPr>
                    </a:p>
                  </a:txBody>
                  <a:tcPr marL="6421" marR="6421" marT="6421"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r>
              <a:tr h="294098">
                <a:tc gridSpan="2">
                  <a:txBody>
                    <a:bodyPr/>
                    <a:lstStyle/>
                    <a:p>
                      <a:pPr marL="58738" indent="0" algn="l" fontAlgn="ctr"/>
                      <a:r>
                        <a:rPr lang="en-US" sz="1100" b="1" i="0" u="none" strike="noStrike" dirty="0">
                          <a:solidFill>
                            <a:srgbClr val="002060"/>
                          </a:solidFill>
                          <a:latin typeface="Calibri"/>
                        </a:rPr>
                        <a:t>Cognitive Learning Progression Targets</a:t>
                      </a:r>
                    </a:p>
                  </a:txBody>
                  <a:tcPr marL="6421" marR="6421" marT="6421"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vMerge="1">
                  <a:txBody>
                    <a:bodyPr/>
                    <a:lstStyle/>
                    <a:p>
                      <a:pPr marL="58738" indent="0" algn="l" fontAlgn="ctr"/>
                      <a:endParaRPr lang="en-US" sz="1200" b="1" i="0" u="none" strike="noStrike" dirty="0">
                        <a:solidFill>
                          <a:srgbClr val="000000"/>
                        </a:solidFill>
                        <a:latin typeface="Calibri"/>
                      </a:endParaRPr>
                    </a:p>
                  </a:txBody>
                  <a:tcPr marL="6421" marR="6421" marT="6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79798">
                <a:tc rowSpan="2" gridSpan="2">
                  <a:txBody>
                    <a:bodyPr/>
                    <a:lstStyle/>
                    <a:p>
                      <a:pPr algn="ctr" fontAlgn="ctr"/>
                      <a:r>
                        <a:rPr lang="en-US" sz="2000" b="1" i="0" u="none" strike="noStrike" dirty="0">
                          <a:solidFill>
                            <a:srgbClr val="002060"/>
                          </a:solidFill>
                          <a:effectLst>
                            <a:outerShdw blurRad="38100" dist="38100" dir="2700000" algn="tl">
                              <a:srgbClr val="000000">
                                <a:alpha val="43137"/>
                              </a:srgbClr>
                            </a:outerShdw>
                          </a:effectLst>
                          <a:latin typeface="Calibri"/>
                        </a:rPr>
                        <a:t>Grade 4</a:t>
                      </a:r>
                    </a:p>
                  </a:txBody>
                  <a:tcPr marL="6421" marR="6421" marT="6421"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hMerge="1">
                  <a:txBody>
                    <a:bodyPr/>
                    <a:lstStyle/>
                    <a:p>
                      <a:endParaRPr lang="en-US"/>
                    </a:p>
                  </a:txBody>
                  <a:tcPr/>
                </a:tc>
                <a:tc>
                  <a:txBody>
                    <a:bodyPr/>
                    <a:lstStyle/>
                    <a:p>
                      <a:pPr algn="ctr" fontAlgn="ctr"/>
                      <a:r>
                        <a:rPr lang="en-US" sz="1600" b="1" i="0" u="none" strike="noStrike" dirty="0">
                          <a:solidFill>
                            <a:srgbClr val="002060"/>
                          </a:solidFill>
                          <a:latin typeface="Calibri"/>
                        </a:rPr>
                        <a:t>DOK </a:t>
                      </a:r>
                      <a:r>
                        <a:rPr lang="en-US" sz="1600" b="1" i="0" u="none" strike="noStrike" dirty="0" smtClean="0">
                          <a:solidFill>
                            <a:srgbClr val="002060"/>
                          </a:solidFill>
                          <a:latin typeface="Calibri"/>
                        </a:rPr>
                        <a:t>– 1 – Pre.</a:t>
                      </a:r>
                      <a:endParaRPr lang="en-US" sz="1600" b="1" i="0" u="none" strike="noStrike" dirty="0">
                        <a:solidFill>
                          <a:srgbClr val="002060"/>
                        </a:solidFill>
                        <a:latin typeface="Calibri"/>
                      </a:endParaRPr>
                    </a:p>
                  </a:txBody>
                  <a:tcPr marL="6421" marR="6421" marT="64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gridSpan="3">
                  <a:txBody>
                    <a:bodyPr/>
                    <a:lstStyle/>
                    <a:p>
                      <a:pPr algn="ctr" fontAlgn="ctr"/>
                      <a:r>
                        <a:rPr lang="en-US" sz="1600" b="1" i="0" u="none" strike="noStrike" dirty="0">
                          <a:solidFill>
                            <a:srgbClr val="002060"/>
                          </a:solidFill>
                          <a:latin typeface="Calibri"/>
                        </a:rPr>
                        <a:t>DOK </a:t>
                      </a:r>
                      <a:r>
                        <a:rPr lang="en-US" sz="1600" b="1" i="0" u="none" strike="noStrike" dirty="0" smtClean="0">
                          <a:solidFill>
                            <a:srgbClr val="002060"/>
                          </a:solidFill>
                          <a:latin typeface="Calibri"/>
                        </a:rPr>
                        <a:t>– 2 Pre-Requisites</a:t>
                      </a:r>
                      <a:endParaRPr lang="en-US" sz="1600" b="1" i="0" u="none" strike="noStrike" dirty="0">
                        <a:solidFill>
                          <a:srgbClr val="002060"/>
                        </a:solidFill>
                        <a:latin typeface="Calibri"/>
                      </a:endParaRPr>
                    </a:p>
                  </a:txBody>
                  <a:tcPr marL="6421" marR="6421" marT="64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hMerge="1">
                  <a:txBody>
                    <a:bodyPr/>
                    <a:lstStyle/>
                    <a:p>
                      <a:endParaRPr lang="en-US"/>
                    </a:p>
                  </a:txBody>
                  <a:tcPr/>
                </a:tc>
                <a:tc hMerge="1">
                  <a:txBody>
                    <a:bodyPr/>
                    <a:lstStyle/>
                    <a:p>
                      <a:endParaRPr lang="en-US"/>
                    </a:p>
                  </a:txBody>
                  <a:tcPr/>
                </a:tc>
                <a:tc gridSpan="5">
                  <a:txBody>
                    <a:bodyPr/>
                    <a:lstStyle/>
                    <a:p>
                      <a:pPr algn="ctr" fontAlgn="ctr"/>
                      <a:r>
                        <a:rPr lang="en-US" sz="1600" b="1" i="0" u="none" strike="noStrike" dirty="0">
                          <a:solidFill>
                            <a:srgbClr val="002060"/>
                          </a:solidFill>
                          <a:latin typeface="Calibri"/>
                        </a:rPr>
                        <a:t>DOK </a:t>
                      </a:r>
                      <a:r>
                        <a:rPr lang="en-US" sz="1600" b="1" i="0" u="none" strike="noStrike" dirty="0" smtClean="0">
                          <a:solidFill>
                            <a:srgbClr val="002060"/>
                          </a:solidFill>
                          <a:latin typeface="Calibri"/>
                        </a:rPr>
                        <a:t>– 3 - Target</a:t>
                      </a:r>
                      <a:endParaRPr lang="en-US" sz="1600" b="1" i="0" u="none" strike="noStrike" dirty="0">
                        <a:solidFill>
                          <a:srgbClr val="002060"/>
                        </a:solidFill>
                        <a:latin typeface="Calibri"/>
                      </a:endParaRPr>
                    </a:p>
                  </a:txBody>
                  <a:tcPr marL="6421" marR="6421" marT="6421"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4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8398">
                <a:tc gridSpan="2" vMerge="1">
                  <a:txBody>
                    <a:bodyPr/>
                    <a:lstStyle/>
                    <a:p>
                      <a:endParaRPr lang="en-US"/>
                    </a:p>
                  </a:txBody>
                  <a:tcPr/>
                </a:tc>
                <a:tc hMerge="1" vMerge="1">
                  <a:txBody>
                    <a:bodyPr/>
                    <a:lstStyle/>
                    <a:p>
                      <a:endParaRPr lang="en-US"/>
                    </a:p>
                  </a:txBody>
                  <a:tcPr/>
                </a:tc>
                <a:tc>
                  <a:txBody>
                    <a:bodyPr/>
                    <a:lstStyle/>
                    <a:p>
                      <a:pPr marL="53975" marR="0" indent="-53975" algn="l" defTabSz="914400" rtl="0" eaLnBrk="1" fontAlgn="ctr"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latin typeface="+mn-lt"/>
                        </a:rPr>
                        <a:t>  </a:t>
                      </a:r>
                      <a:r>
                        <a:rPr lang="en-US" sz="1000" b="0" i="0" u="none" strike="noStrike" baseline="0" dirty="0" smtClean="0">
                          <a:solidFill>
                            <a:srgbClr val="002060"/>
                          </a:solidFill>
                          <a:latin typeface="+mn-lt"/>
                        </a:rPr>
                        <a:t>Assessments at this level evidence basic recall of facts, events or simple processes.</a:t>
                      </a:r>
                    </a:p>
                  </a:txBody>
                  <a:tcPr marL="6421" marR="6421" marT="64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8D8"/>
                    </a:solidFill>
                  </a:tcPr>
                </a:tc>
                <a:tc gridSpan="3">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Calibri"/>
                        </a:rPr>
                        <a:t> </a:t>
                      </a:r>
                      <a:r>
                        <a:rPr lang="en-US" sz="1000" b="0" i="0" u="none" strike="noStrike" baseline="0" dirty="0" smtClean="0">
                          <a:solidFill>
                            <a:srgbClr val="000000"/>
                          </a:solidFill>
                          <a:latin typeface="Calibri"/>
                        </a:rPr>
                        <a:t>    </a:t>
                      </a:r>
                      <a:r>
                        <a:rPr lang="en-US" sz="1000" b="0" i="0" u="none" strike="noStrike" baseline="0" dirty="0" smtClean="0">
                          <a:solidFill>
                            <a:srgbClr val="002060"/>
                          </a:solidFill>
                          <a:latin typeface="Calibri"/>
                        </a:rPr>
                        <a:t>Assessments at this level have evidence of</a:t>
                      </a:r>
                    </a:p>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baseline="0" dirty="0" smtClean="0">
                          <a:solidFill>
                            <a:srgbClr val="002060"/>
                          </a:solidFill>
                          <a:latin typeface="Calibri"/>
                        </a:rPr>
                        <a:t>     understanding skills and concepts</a:t>
                      </a:r>
                      <a:r>
                        <a:rPr lang="en-US" sz="1000" b="0" i="0" u="none" strike="noStrike" baseline="0" dirty="0" smtClean="0">
                          <a:solidFill>
                            <a:srgbClr val="000000"/>
                          </a:solidFill>
                          <a:latin typeface="Calibri"/>
                        </a:rPr>
                        <a:t>.</a:t>
                      </a:r>
                      <a:endParaRPr lang="en-US" sz="1200" b="1" i="0" u="none" strike="noStrike" dirty="0">
                        <a:solidFill>
                          <a:srgbClr val="000000"/>
                        </a:solidFill>
                        <a:latin typeface="Calibri"/>
                      </a:endParaRPr>
                    </a:p>
                  </a:txBody>
                  <a:tcPr marL="6421" marR="6421" marT="64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8D8"/>
                    </a:solidFill>
                  </a:tcPr>
                </a:tc>
                <a:tc hMerge="1">
                  <a:txBody>
                    <a:bodyPr/>
                    <a:lstStyle/>
                    <a:p>
                      <a:pPr algn="ctr" fontAlgn="ctr"/>
                      <a:endParaRPr lang="en-US" sz="1200" b="1" i="0" u="none" strike="noStrike" dirty="0">
                        <a:solidFill>
                          <a:srgbClr val="000000"/>
                        </a:solidFill>
                        <a:latin typeface="Calibri"/>
                      </a:endParaRPr>
                    </a:p>
                  </a:txBody>
                  <a:tcPr marL="6421" marR="6421" marT="6421"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8D8"/>
                    </a:solidFill>
                  </a:tcPr>
                </a:tc>
                <a:tc hMerge="1">
                  <a:txBody>
                    <a:bodyPr/>
                    <a:lstStyle/>
                    <a:p>
                      <a:pPr algn="ctr" fontAlgn="ctr"/>
                      <a:endParaRPr lang="en-US" sz="1200" b="1" i="0" u="none" strike="noStrike" dirty="0">
                        <a:solidFill>
                          <a:srgbClr val="000000"/>
                        </a:solidFill>
                        <a:latin typeface="Calibri"/>
                      </a:endParaRPr>
                    </a:p>
                  </a:txBody>
                  <a:tcPr marL="6421" marR="6421" marT="642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8D8"/>
                    </a:solidFill>
                  </a:tcPr>
                </a:tc>
                <a:tc gridSpan="5">
                  <a:txBody>
                    <a:bodyPr/>
                    <a:lstStyle/>
                    <a:p>
                      <a:pPr marL="53975" indent="0" algn="l" fontAlgn="ctr"/>
                      <a:r>
                        <a:rPr lang="en-US" sz="1100" b="0" i="0" u="none" strike="noStrike" dirty="0" smtClean="0">
                          <a:solidFill>
                            <a:srgbClr val="002060"/>
                          </a:solidFill>
                          <a:latin typeface="Calibri"/>
                        </a:rPr>
                        <a:t>Assessments at this level need to have evidence of  strategic      reasoning</a:t>
                      </a:r>
                      <a:r>
                        <a:rPr lang="en-US" sz="1000" b="0" i="0" u="none" strike="noStrike" baseline="0" dirty="0">
                          <a:solidFill>
                            <a:srgbClr val="002060"/>
                          </a:solidFill>
                          <a:latin typeface="Calibri"/>
                        </a:rPr>
                        <a:t> </a:t>
                      </a:r>
                      <a:r>
                        <a:rPr lang="en-US" sz="1000" b="0" i="0" u="none" strike="noStrike" baseline="0" dirty="0" smtClean="0">
                          <a:solidFill>
                            <a:srgbClr val="002060"/>
                          </a:solidFill>
                          <a:latin typeface="Calibri"/>
                        </a:rPr>
                        <a:t>using textual evidence as support.</a:t>
                      </a:r>
                      <a:endParaRPr lang="en-US" sz="1200" b="1" i="0" u="none" strike="noStrike" dirty="0" smtClean="0">
                        <a:solidFill>
                          <a:srgbClr val="002060"/>
                        </a:solidFill>
                        <a:latin typeface="Calibri"/>
                      </a:endParaRPr>
                    </a:p>
                  </a:txBody>
                  <a:tcPr marL="6421" marR="6421" marT="6421"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8D8"/>
                    </a:solidFill>
                  </a:tcPr>
                </a:tc>
                <a:tc hMerge="1">
                  <a:txBody>
                    <a:bodyPr/>
                    <a:lstStyle/>
                    <a:p>
                      <a:pPr algn="ctr" fontAlgn="ctr"/>
                      <a:endParaRPr lang="en-US" sz="1200" b="1" i="0" u="none" strike="noStrike" dirty="0">
                        <a:solidFill>
                          <a:srgbClr val="000000"/>
                        </a:solidFill>
                        <a:latin typeface="Calibri"/>
                      </a:endParaRPr>
                    </a:p>
                  </a:txBody>
                  <a:tcPr marL="6421" marR="6421" marT="6421"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8D8"/>
                    </a:solidFill>
                  </a:tcPr>
                </a:tc>
                <a:tc hMerge="1">
                  <a:txBody>
                    <a:bodyPr/>
                    <a:lstStyle/>
                    <a:p>
                      <a:pPr algn="ctr" fontAlgn="ctr"/>
                      <a:endParaRPr lang="en-US" sz="1200" b="1" i="0" u="none" strike="noStrike" dirty="0">
                        <a:solidFill>
                          <a:srgbClr val="000000"/>
                        </a:solidFill>
                        <a:latin typeface="Calibri"/>
                      </a:endParaRPr>
                    </a:p>
                  </a:txBody>
                  <a:tcPr marL="6421" marR="6421" marT="6421"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8D8"/>
                    </a:solidFill>
                  </a:tcPr>
                </a:tc>
                <a:tc hMerge="1">
                  <a:txBody>
                    <a:bodyPr/>
                    <a:lstStyle/>
                    <a:p>
                      <a:pPr algn="ctr" fontAlgn="ctr"/>
                      <a:endParaRPr lang="en-US" sz="1200" b="1" i="0" u="none" strike="noStrike" dirty="0">
                        <a:solidFill>
                          <a:srgbClr val="000000"/>
                        </a:solidFill>
                        <a:latin typeface="Calibri"/>
                      </a:endParaRPr>
                    </a:p>
                  </a:txBody>
                  <a:tcPr marL="6421" marR="6421" marT="6421"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8D8"/>
                    </a:solidFill>
                  </a:tcPr>
                </a:tc>
                <a:tc hMerge="1">
                  <a:txBody>
                    <a:bodyPr/>
                    <a:lstStyle/>
                    <a:p>
                      <a:pPr algn="ctr" fontAlgn="ctr"/>
                      <a:endParaRPr lang="en-US" sz="1200" b="1" i="0" u="none" strike="noStrike" dirty="0">
                        <a:solidFill>
                          <a:srgbClr val="000000"/>
                        </a:solidFill>
                        <a:latin typeface="Calibri"/>
                      </a:endParaRPr>
                    </a:p>
                  </a:txBody>
                  <a:tcPr marL="6421" marR="6421" marT="6421"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8D8"/>
                    </a:solidFill>
                  </a:tcPr>
                </a:tc>
              </a:tr>
              <a:tr h="192640">
                <a:tc gridSpan="2">
                  <a:txBody>
                    <a:bodyPr/>
                    <a:lstStyle/>
                    <a:p>
                      <a:pPr algn="r" fontAlgn="ctr"/>
                      <a:r>
                        <a:rPr lang="en-US" sz="1200" b="1" i="0" u="none" strike="noStrike">
                          <a:solidFill>
                            <a:srgbClr val="000000"/>
                          </a:solidFill>
                          <a:latin typeface="Calibri"/>
                        </a:rPr>
                        <a:t>DOK Guide  </a:t>
                      </a:r>
                      <a:r>
                        <a:rPr lang="en-US" sz="1200" b="1" i="0" u="none" strike="noStrike">
                          <a:solidFill>
                            <a:srgbClr val="000000"/>
                          </a:solidFill>
                          <a:latin typeface="Wingdings 3"/>
                        </a:rPr>
                        <a:t>g</a:t>
                      </a:r>
                      <a:endParaRPr lang="en-US" sz="1200" b="1" i="0" u="none" strike="noStrike">
                        <a:solidFill>
                          <a:srgbClr val="000000"/>
                        </a:solidFill>
                        <a:latin typeface="Calibri"/>
                      </a:endParaRPr>
                    </a:p>
                  </a:txBody>
                  <a:tcPr marL="6421" marR="6421" marT="6421"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200" b="1" i="0" u="none" strike="noStrike">
                          <a:solidFill>
                            <a:srgbClr val="000000"/>
                          </a:solidFill>
                          <a:latin typeface="Calibri"/>
                        </a:rPr>
                        <a:t>an-o</a:t>
                      </a:r>
                    </a:p>
                  </a:txBody>
                  <a:tcPr marL="6421" marR="6421" marT="64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c>
                  <a:txBody>
                    <a:bodyPr/>
                    <a:lstStyle/>
                    <a:p>
                      <a:pPr algn="ctr" fontAlgn="b"/>
                      <a:r>
                        <a:rPr lang="en-US" sz="1200" b="1" i="0" u="none" strike="noStrike">
                          <a:solidFill>
                            <a:srgbClr val="000000"/>
                          </a:solidFill>
                          <a:latin typeface="Calibri"/>
                        </a:rPr>
                        <a:t>an-p</a:t>
                      </a:r>
                    </a:p>
                  </a:txBody>
                  <a:tcPr marL="6421" marR="6421" marT="6421"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c>
                  <a:txBody>
                    <a:bodyPr/>
                    <a:lstStyle/>
                    <a:p>
                      <a:pPr algn="ctr" fontAlgn="b"/>
                      <a:r>
                        <a:rPr lang="en-US" sz="1200" b="1" i="0" u="none" strike="noStrike">
                          <a:solidFill>
                            <a:srgbClr val="000000"/>
                          </a:solidFill>
                          <a:latin typeface="Calibri"/>
                        </a:rPr>
                        <a:t>an-r</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c>
                  <a:txBody>
                    <a:bodyPr/>
                    <a:lstStyle/>
                    <a:p>
                      <a:pPr algn="ctr" fontAlgn="b"/>
                      <a:r>
                        <a:rPr lang="en-US" sz="1200" b="1" i="0" u="none" strike="noStrike">
                          <a:solidFill>
                            <a:srgbClr val="000000"/>
                          </a:solidFill>
                          <a:latin typeface="Calibri"/>
                        </a:rPr>
                        <a:t>an-s</a:t>
                      </a:r>
                    </a:p>
                  </a:txBody>
                  <a:tcPr marL="6421" marR="6421" marT="642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c>
                  <a:txBody>
                    <a:bodyPr/>
                    <a:lstStyle/>
                    <a:p>
                      <a:pPr algn="ctr" fontAlgn="b"/>
                      <a:r>
                        <a:rPr lang="en-US" sz="1200" b="1" i="0" u="none" strike="noStrike" dirty="0">
                          <a:solidFill>
                            <a:srgbClr val="000000"/>
                          </a:solidFill>
                          <a:latin typeface="Calibri"/>
                        </a:rPr>
                        <a:t>c-u</a:t>
                      </a:r>
                    </a:p>
                  </a:txBody>
                  <a:tcPr marL="6421" marR="6421" marT="6421"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200" b="1" i="0" u="none" strike="noStrike">
                          <a:solidFill>
                            <a:srgbClr val="000000"/>
                          </a:solidFill>
                          <a:latin typeface="Calibri"/>
                        </a:rPr>
                        <a:t>c-w</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D9F1"/>
                    </a:solidFill>
                  </a:tcPr>
                </a:tc>
                <a:tc>
                  <a:txBody>
                    <a:bodyPr/>
                    <a:lstStyle/>
                    <a:p>
                      <a:pPr algn="ctr" fontAlgn="b"/>
                      <a:r>
                        <a:rPr lang="en-US" sz="1200" b="1" i="0" u="none" strike="noStrike">
                          <a:solidFill>
                            <a:srgbClr val="000000"/>
                          </a:solidFill>
                          <a:latin typeface="Calibri"/>
                        </a:rPr>
                        <a:t>ap-x</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AF1DD"/>
                    </a:solidFill>
                  </a:tcPr>
                </a:tc>
                <a:tc>
                  <a:txBody>
                    <a:bodyPr/>
                    <a:lstStyle/>
                    <a:p>
                      <a:pPr algn="ctr" fontAlgn="b"/>
                      <a:r>
                        <a:rPr lang="en-US" sz="1200" b="1" i="0" u="none" strike="noStrike">
                          <a:solidFill>
                            <a:srgbClr val="000000"/>
                          </a:solidFill>
                          <a:latin typeface="Calibri"/>
                        </a:rPr>
                        <a:t>an-z</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E9D9"/>
                    </a:solidFill>
                  </a:tcPr>
                </a:tc>
                <a:tc>
                  <a:txBody>
                    <a:bodyPr/>
                    <a:lstStyle/>
                    <a:p>
                      <a:pPr algn="ctr" fontAlgn="b"/>
                      <a:r>
                        <a:rPr lang="en-US" sz="1200" b="1" i="0" u="none" strike="noStrike" dirty="0">
                          <a:solidFill>
                            <a:srgbClr val="000000"/>
                          </a:solidFill>
                          <a:latin typeface="Calibri"/>
                        </a:rPr>
                        <a:t>an-B</a:t>
                      </a:r>
                    </a:p>
                  </a:txBody>
                  <a:tcPr marL="6421" marR="6421" marT="6421"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DE9D9"/>
                    </a:solidFill>
                  </a:tcPr>
                </a:tc>
              </a:tr>
              <a:tr h="1140434">
                <a:tc gridSpan="2">
                  <a:txBody>
                    <a:bodyPr/>
                    <a:lstStyle/>
                    <a:p>
                      <a:pPr algn="l" fontAlgn="t"/>
                      <a:r>
                        <a:rPr lang="en-US" sz="1200" b="1" i="0" u="sng" strike="noStrike" dirty="0">
                          <a:solidFill>
                            <a:srgbClr val="002060"/>
                          </a:solidFill>
                          <a:effectLst>
                            <a:outerShdw blurRad="38100" dist="38100" dir="2700000" algn="tl">
                              <a:srgbClr val="000000">
                                <a:alpha val="43137"/>
                              </a:srgbClr>
                            </a:outerShdw>
                          </a:effectLst>
                          <a:latin typeface="Calibri"/>
                        </a:rPr>
                        <a:t>RI.4.8</a:t>
                      </a:r>
                      <a:r>
                        <a:rPr lang="en-US" sz="1200" b="1" i="0" u="sng" strike="noStrike" dirty="0">
                          <a:solidFill>
                            <a:srgbClr val="002060"/>
                          </a:solidFill>
                          <a:latin typeface="Calibri"/>
                        </a:rPr>
                        <a:t> </a:t>
                      </a:r>
                      <a:r>
                        <a:rPr lang="en-US" sz="1200" b="0" i="0" u="none" strike="noStrike" dirty="0">
                          <a:solidFill>
                            <a:srgbClr val="002060"/>
                          </a:solidFill>
                          <a:latin typeface="Calibri"/>
                        </a:rPr>
                        <a:t>  Explain how an author uses reasons and evidence to support particular points in a text </a:t>
                      </a:r>
                      <a:endParaRPr lang="en-US" sz="1200" b="0" i="0" u="none" strike="noStrike" dirty="0">
                        <a:solidFill>
                          <a:srgbClr val="000000"/>
                        </a:solidFill>
                        <a:latin typeface="Calibri"/>
                      </a:endParaRPr>
                    </a:p>
                  </a:txBody>
                  <a:tcPr marL="6421" marR="6421" marT="6421" marB="0">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rowSpan="2">
                  <a:txBody>
                    <a:bodyPr/>
                    <a:lstStyle/>
                    <a:p>
                      <a:pPr marL="58738" indent="0" algn="l" fontAlgn="t"/>
                      <a:r>
                        <a:rPr lang="en-US" sz="900" b="1" dirty="0" smtClean="0">
                          <a:solidFill>
                            <a:srgbClr val="002060"/>
                          </a:solidFill>
                          <a:latin typeface="Verdana" pitchFamily="34" charset="0"/>
                        </a:rPr>
                        <a:t>Identify specific information on a graphic</a:t>
                      </a:r>
                      <a:r>
                        <a:rPr lang="en-US" sz="900" b="1" baseline="0" dirty="0" smtClean="0">
                          <a:solidFill>
                            <a:srgbClr val="002060"/>
                          </a:solidFill>
                          <a:latin typeface="+mn-lt"/>
                        </a:rPr>
                        <a:t> </a:t>
                      </a:r>
                      <a:r>
                        <a:rPr lang="en-US" sz="900" b="1" baseline="0" dirty="0" smtClean="0">
                          <a:solidFill>
                            <a:srgbClr val="002060"/>
                          </a:solidFill>
                          <a:latin typeface="Verdana" pitchFamily="34" charset="0"/>
                        </a:rPr>
                        <a:t>(chart, table, etc…).</a:t>
                      </a:r>
                      <a:endParaRPr lang="en-US" sz="900" b="0" i="0" u="none" strike="noStrike" dirty="0">
                        <a:solidFill>
                          <a:srgbClr val="002060"/>
                        </a:solidFill>
                        <a:latin typeface="Verdana" pitchFamily="34" charset="0"/>
                      </a:endParaRPr>
                    </a:p>
                  </a:txBody>
                  <a:tcPr marL="6421" marR="6421" marT="6421" marB="0">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58738" indent="0" algn="l" fontAlgn="t"/>
                      <a:r>
                        <a:rPr lang="en-US" sz="900" b="1" dirty="0" smtClean="0">
                          <a:solidFill>
                            <a:srgbClr val="002060"/>
                          </a:solidFill>
                          <a:latin typeface="Verdana" pitchFamily="34" charset="0"/>
                        </a:rPr>
                        <a:t>Categorize events in the text for a purpose  </a:t>
                      </a:r>
                      <a:r>
                        <a:rPr lang="en-US" sz="900" b="0" dirty="0" smtClean="0">
                          <a:solidFill>
                            <a:srgbClr val="002060"/>
                          </a:solidFill>
                          <a:latin typeface="Verdana" pitchFamily="34" charset="0"/>
                        </a:rPr>
                        <a:t>(interpret) </a:t>
                      </a:r>
                      <a:endParaRPr lang="en-US" sz="900" b="0" i="0" u="none" strike="noStrike" dirty="0">
                        <a:solidFill>
                          <a:srgbClr val="000000"/>
                        </a:solidFill>
                        <a:latin typeface="Verdana" pitchFamily="34" charset="0"/>
                      </a:endParaRPr>
                    </a:p>
                  </a:txBody>
                  <a:tcPr marL="6421" marR="6421" marT="6421" marB="0">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58738" indent="0" algn="l" fontAlgn="t"/>
                      <a:r>
                        <a:rPr lang="en-US" sz="900" b="1" i="0" u="none" strike="noStrike" dirty="0">
                          <a:solidFill>
                            <a:srgbClr val="002060"/>
                          </a:solidFill>
                          <a:effectLst/>
                          <a:latin typeface="Verdana" pitchFamily="34" charset="0"/>
                        </a:rPr>
                        <a:t>A</a:t>
                      </a:r>
                      <a:r>
                        <a:rPr lang="en-US" sz="900" b="1" i="0" u="none" strike="noStrike" dirty="0" smtClean="0">
                          <a:solidFill>
                            <a:srgbClr val="002060"/>
                          </a:solidFill>
                          <a:effectLst/>
                          <a:latin typeface="Verdana" pitchFamily="34" charset="0"/>
                        </a:rPr>
                        <a:t>nalyze </a:t>
                      </a:r>
                      <a:r>
                        <a:rPr lang="en-US" sz="900" b="1" i="0" u="none" strike="noStrike" dirty="0">
                          <a:solidFill>
                            <a:srgbClr val="002060"/>
                          </a:solidFill>
                          <a:effectLst/>
                          <a:latin typeface="Verdana" pitchFamily="34" charset="0"/>
                        </a:rPr>
                        <a:t>text structure to locate supporting evidence</a:t>
                      </a:r>
                    </a:p>
                  </a:txBody>
                  <a:tcPr marL="6421" marR="6421" marT="642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58738" indent="0" algn="l" fontAlgn="t"/>
                      <a:r>
                        <a:rPr lang="en-US" sz="900" b="1" i="0" u="none" strike="noStrike" dirty="0">
                          <a:solidFill>
                            <a:srgbClr val="002060"/>
                          </a:solidFill>
                          <a:latin typeface="Verdana" pitchFamily="34" charset="0"/>
                        </a:rPr>
                        <a:t>D</a:t>
                      </a:r>
                      <a:r>
                        <a:rPr lang="en-US" sz="900" b="1" i="0" u="none" strike="noStrike" dirty="0" smtClean="0">
                          <a:solidFill>
                            <a:srgbClr val="002060"/>
                          </a:solidFill>
                          <a:latin typeface="Verdana" pitchFamily="34" charset="0"/>
                        </a:rPr>
                        <a:t>istinguish </a:t>
                      </a:r>
                      <a:r>
                        <a:rPr lang="en-US" sz="900" b="1" i="0" u="none" strike="noStrike" dirty="0">
                          <a:solidFill>
                            <a:srgbClr val="002060"/>
                          </a:solidFill>
                          <a:latin typeface="Verdana" pitchFamily="34" charset="0"/>
                        </a:rPr>
                        <a:t>relevant from irrelevant </a:t>
                      </a:r>
                      <a:r>
                        <a:rPr lang="en-US" sz="900" b="1" i="0" u="none" strike="noStrike" dirty="0" smtClean="0">
                          <a:solidFill>
                            <a:srgbClr val="002060"/>
                          </a:solidFill>
                          <a:latin typeface="Verdana" pitchFamily="34" charset="0"/>
                        </a:rPr>
                        <a:t>information</a:t>
                      </a:r>
                      <a:endParaRPr lang="en-US" sz="900" b="1" i="0" u="none" strike="noStrike" dirty="0">
                        <a:solidFill>
                          <a:srgbClr val="002060"/>
                        </a:solidFill>
                        <a:latin typeface="Verdana" pitchFamily="34" charset="0"/>
                      </a:endParaRPr>
                    </a:p>
                  </a:txBody>
                  <a:tcPr marL="6421" marR="6421" marT="642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58738" indent="0" algn="l" fontAlgn="t"/>
                      <a:r>
                        <a:rPr lang="en-US" sz="900" b="1" dirty="0" smtClean="0">
                          <a:solidFill>
                            <a:srgbClr val="002060"/>
                          </a:solidFill>
                          <a:latin typeface="Verdana" pitchFamily="34" charset="0"/>
                        </a:rPr>
                        <a:t>Make logical connections using text evidence</a:t>
                      </a:r>
                      <a:endParaRPr lang="en-US" sz="900" b="0" i="0" u="none" strike="noStrike" dirty="0">
                        <a:solidFill>
                          <a:srgbClr val="000000"/>
                        </a:solidFill>
                        <a:latin typeface="Verdana" pitchFamily="34" charset="0"/>
                      </a:endParaRPr>
                    </a:p>
                  </a:txBody>
                  <a:tcPr marL="6421" marR="6421" marT="642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58738" indent="0" algn="l" fontAlgn="t"/>
                      <a:r>
                        <a:rPr lang="en-US" sz="800" b="1" i="0" u="none" strike="noStrike" dirty="0">
                          <a:solidFill>
                            <a:srgbClr val="002060"/>
                          </a:solidFill>
                          <a:latin typeface="Verdana" pitchFamily="34" charset="0"/>
                        </a:rPr>
                        <a:t>Describe how  word choice, point of view, or bias may affect the readers’ interpretation of a text</a:t>
                      </a:r>
                    </a:p>
                  </a:txBody>
                  <a:tcPr marL="6421" marR="6421" marT="642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58738" indent="0" algn="l" fontAlgn="t"/>
                      <a:r>
                        <a:rPr lang="en-US" sz="900" b="1" dirty="0" smtClean="0">
                          <a:solidFill>
                            <a:srgbClr val="002060"/>
                          </a:solidFill>
                          <a:latin typeface="Verdana" pitchFamily="34" charset="0"/>
                        </a:rPr>
                        <a:t>Use evidence to reason </a:t>
                      </a:r>
                      <a:r>
                        <a:rPr lang="en-US" sz="900" b="0" dirty="0" smtClean="0">
                          <a:solidFill>
                            <a:srgbClr val="002060"/>
                          </a:solidFill>
                          <a:latin typeface="Verdana" pitchFamily="34" charset="0"/>
                        </a:rPr>
                        <a:t>(concept)</a:t>
                      </a:r>
                      <a:r>
                        <a:rPr lang="en-US" sz="900" b="1" dirty="0" smtClean="0">
                          <a:solidFill>
                            <a:srgbClr val="002060"/>
                          </a:solidFill>
                          <a:latin typeface="Verdana" pitchFamily="34" charset="0"/>
                        </a:rPr>
                        <a:t> about a problem</a:t>
                      </a:r>
                      <a:endParaRPr lang="en-US" sz="900" b="0" i="0" u="none" strike="noStrike" dirty="0">
                        <a:solidFill>
                          <a:srgbClr val="000000"/>
                        </a:solidFill>
                        <a:latin typeface="Verdana" pitchFamily="34" charset="0"/>
                      </a:endParaRPr>
                    </a:p>
                  </a:txBody>
                  <a:tcPr marL="6421" marR="6421" marT="6421" marB="0">
                    <a:lnL w="6350" cap="flat" cmpd="sng" algn="ctr">
                      <a:solidFill>
                        <a:srgbClr val="000000"/>
                      </a:solidFill>
                      <a:prstDash val="dot"/>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58738" indent="0" algn="l" fontAlgn="t"/>
                      <a:r>
                        <a:rPr lang="en-US" sz="800" b="1" i="0" u="none" strike="noStrike" dirty="0">
                          <a:solidFill>
                            <a:srgbClr val="002060"/>
                          </a:solidFill>
                          <a:latin typeface="Verdana" pitchFamily="34" charset="0"/>
                        </a:rPr>
                        <a:t>Analyze interrelationships among </a:t>
                      </a:r>
                      <a:r>
                        <a:rPr lang="en-US" sz="800" b="1" i="0" u="none" strike="noStrike" dirty="0" smtClean="0">
                          <a:solidFill>
                            <a:srgbClr val="002060"/>
                          </a:solidFill>
                          <a:latin typeface="Verdana" pitchFamily="34" charset="0"/>
                        </a:rPr>
                        <a:t>concepts,</a:t>
                      </a:r>
                      <a:r>
                        <a:rPr lang="en-US" sz="800" b="1" i="0" u="none" strike="noStrike" baseline="0" dirty="0" smtClean="0">
                          <a:solidFill>
                            <a:srgbClr val="002060"/>
                          </a:solidFill>
                          <a:latin typeface="Verdana" pitchFamily="34" charset="0"/>
                        </a:rPr>
                        <a:t> </a:t>
                      </a:r>
                      <a:r>
                        <a:rPr lang="en-US" sz="800" b="1" i="0" u="none" strike="noStrike" dirty="0" smtClean="0">
                          <a:solidFill>
                            <a:srgbClr val="002060"/>
                          </a:solidFill>
                          <a:latin typeface="Verdana" pitchFamily="34" charset="0"/>
                        </a:rPr>
                        <a:t>issues</a:t>
                      </a:r>
                      <a:r>
                        <a:rPr lang="en-US" sz="800" b="1" i="0" u="none" strike="noStrike" baseline="0" dirty="0" smtClean="0">
                          <a:solidFill>
                            <a:srgbClr val="002060"/>
                          </a:solidFill>
                          <a:latin typeface="Verdana" pitchFamily="34" charset="0"/>
                        </a:rPr>
                        <a:t> and </a:t>
                      </a:r>
                      <a:r>
                        <a:rPr lang="en-US" sz="800" b="1" i="0" u="none" strike="noStrike" dirty="0" smtClean="0">
                          <a:solidFill>
                            <a:srgbClr val="002060"/>
                          </a:solidFill>
                          <a:latin typeface="Verdana" pitchFamily="34" charset="0"/>
                        </a:rPr>
                        <a:t>problems</a:t>
                      </a:r>
                      <a:endParaRPr lang="en-US" sz="800" b="1" i="0" u="none" strike="noStrike" dirty="0">
                        <a:solidFill>
                          <a:srgbClr val="002060"/>
                        </a:solidFill>
                        <a:latin typeface="Verdana" pitchFamily="34" charset="0"/>
                      </a:endParaRPr>
                    </a:p>
                  </a:txBody>
                  <a:tcPr marL="6421" marR="6421" marT="6421" marB="0">
                    <a:lnL>
                      <a:noFill/>
                    </a:lnL>
                    <a:lnR w="6350" cap="flat" cmpd="sng" algn="ctr">
                      <a:solidFill>
                        <a:srgbClr val="000000"/>
                      </a:solidFill>
                      <a:prstDash val="dot"/>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58738" indent="0" algn="l" fontAlgn="t"/>
                      <a:r>
                        <a:rPr lang="en-US" sz="800" b="1" i="0" u="none" strike="noStrike" dirty="0">
                          <a:solidFill>
                            <a:srgbClr val="002060"/>
                          </a:solidFill>
                          <a:latin typeface="Verdana" pitchFamily="34" charset="0"/>
                        </a:rPr>
                        <a:t>Use reasoning, planning, and evidence to support inferences</a:t>
                      </a:r>
                    </a:p>
                  </a:txBody>
                  <a:tcPr marL="6421" marR="6421" marT="6421" marB="0">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2453">
                <a:tc gridSpan="2">
                  <a:txBody>
                    <a:bodyPr/>
                    <a:lstStyle/>
                    <a:p>
                      <a:pPr algn="ctr" fontAlgn="b"/>
                      <a:r>
                        <a:rPr lang="en-US" sz="1400" b="1" i="0" u="none" strike="noStrike" dirty="0">
                          <a:solidFill>
                            <a:srgbClr val="002060"/>
                          </a:solidFill>
                          <a:effectLst>
                            <a:outerShdw blurRad="38100" dist="38100" dir="2700000" algn="tl">
                              <a:srgbClr val="000000">
                                <a:alpha val="43137"/>
                              </a:srgbClr>
                            </a:outerShdw>
                          </a:effectLst>
                          <a:latin typeface="Calibri"/>
                        </a:rPr>
                        <a:t>Student NAME</a:t>
                      </a:r>
                    </a:p>
                  </a:txBody>
                  <a:tcPr marL="6421" marR="6421" marT="6421" marB="0" anchor="b">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28427">
                <a:tc>
                  <a:txBody>
                    <a:bodyPr/>
                    <a:lstStyle/>
                    <a:p>
                      <a:pPr algn="ctr" fontAlgn="ctr"/>
                      <a:r>
                        <a:rPr lang="en-US" sz="1200" b="1" i="0" u="none" strike="noStrike" dirty="0">
                          <a:solidFill>
                            <a:srgbClr val="000000"/>
                          </a:solidFill>
                          <a:latin typeface="Calibri"/>
                        </a:rPr>
                        <a:t>1</a:t>
                      </a:r>
                    </a:p>
                  </a:txBody>
                  <a:tcPr marL="6421" marR="6421" marT="6421"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ctr"/>
                      <a:r>
                        <a:rPr lang="en-US" sz="1200" b="0" i="0" u="none" strike="noStrike" dirty="0">
                          <a:solidFill>
                            <a:srgbClr val="000000"/>
                          </a:solidFill>
                          <a:latin typeface="Calibri"/>
                        </a:rPr>
                        <a:t> </a:t>
                      </a:r>
                    </a:p>
                  </a:txBody>
                  <a:tcPr marL="6421" marR="6421" marT="642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US" sz="1200" b="1" i="0" u="none" strike="noStrike">
                          <a:solidFill>
                            <a:srgbClr val="BFBFBF"/>
                          </a:solidFill>
                          <a:latin typeface="Calibri"/>
                        </a:rPr>
                        <a:t> </a:t>
                      </a:r>
                    </a:p>
                  </a:txBody>
                  <a:tcPr marL="6421" marR="6421" marT="6421"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US" sz="1200" b="1" i="0" u="none" strike="noStrike">
                          <a:solidFill>
                            <a:srgbClr val="BFBFBF"/>
                          </a:solidFill>
                          <a:latin typeface="Calibri"/>
                        </a:rPr>
                        <a:t> </a:t>
                      </a:r>
                    </a:p>
                  </a:txBody>
                  <a:tcPr marL="6421" marR="6421" marT="6421"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800" b="1" i="0" u="none" strike="noStrike" dirty="0">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r>
              <a:tr h="128427">
                <a:tc>
                  <a:txBody>
                    <a:bodyPr/>
                    <a:lstStyle/>
                    <a:p>
                      <a:pPr algn="ctr" fontAlgn="ctr"/>
                      <a:r>
                        <a:rPr lang="en-US" sz="1200" b="1" i="0" u="none" strike="noStrike" dirty="0">
                          <a:solidFill>
                            <a:srgbClr val="000000"/>
                          </a:solidFill>
                          <a:latin typeface="Calibri"/>
                        </a:rPr>
                        <a:t>2</a:t>
                      </a:r>
                    </a:p>
                  </a:txBody>
                  <a:tcPr marL="6421" marR="6421" marT="6421"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ctr"/>
                      <a:r>
                        <a:rPr lang="en-US" sz="1200" b="0" i="0" u="none" strike="noStrike">
                          <a:solidFill>
                            <a:srgbClr val="000000"/>
                          </a:solidFill>
                          <a:latin typeface="Calibri"/>
                        </a:rPr>
                        <a:t> </a:t>
                      </a:r>
                    </a:p>
                  </a:txBody>
                  <a:tcPr marL="6421" marR="6421" marT="642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US" sz="1200" b="1" i="0" u="none" strike="noStrike">
                          <a:solidFill>
                            <a:srgbClr val="BFBFBF"/>
                          </a:solidFill>
                          <a:latin typeface="Calibri"/>
                        </a:rPr>
                        <a:t> </a:t>
                      </a:r>
                    </a:p>
                  </a:txBody>
                  <a:tcPr marL="6421" marR="6421" marT="6421"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US" sz="1200" b="1" i="0" u="none" strike="noStrike">
                          <a:solidFill>
                            <a:srgbClr val="BFBFBF"/>
                          </a:solidFill>
                          <a:latin typeface="Calibri"/>
                        </a:rPr>
                        <a:t> </a:t>
                      </a:r>
                    </a:p>
                  </a:txBody>
                  <a:tcPr marL="6421" marR="6421" marT="6421"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r>
              <a:tr h="128427">
                <a:tc>
                  <a:txBody>
                    <a:bodyPr/>
                    <a:lstStyle/>
                    <a:p>
                      <a:pPr algn="ctr" fontAlgn="ctr"/>
                      <a:r>
                        <a:rPr lang="en-US" sz="1200" b="1" i="0" u="none" strike="noStrike" dirty="0">
                          <a:solidFill>
                            <a:srgbClr val="000000"/>
                          </a:solidFill>
                          <a:latin typeface="Calibri"/>
                        </a:rPr>
                        <a:t>3</a:t>
                      </a:r>
                    </a:p>
                  </a:txBody>
                  <a:tcPr marL="6421" marR="6421" marT="6421"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ctr"/>
                      <a:r>
                        <a:rPr lang="en-US" sz="1200" b="0" i="0" u="none" strike="noStrike" dirty="0">
                          <a:solidFill>
                            <a:srgbClr val="000000"/>
                          </a:solidFill>
                          <a:latin typeface="Calibri"/>
                        </a:rPr>
                        <a:t> </a:t>
                      </a:r>
                    </a:p>
                  </a:txBody>
                  <a:tcPr marL="6421" marR="6421" marT="642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US" sz="1200" b="1" i="0" u="none" strike="noStrike">
                          <a:solidFill>
                            <a:srgbClr val="BFBFBF"/>
                          </a:solidFill>
                          <a:latin typeface="Calibri"/>
                        </a:rPr>
                        <a:t> </a:t>
                      </a:r>
                    </a:p>
                  </a:txBody>
                  <a:tcPr marL="6421" marR="6421" marT="6421"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US" sz="1200" b="1" i="0" u="none" strike="noStrike">
                          <a:solidFill>
                            <a:srgbClr val="BFBFBF"/>
                          </a:solidFill>
                          <a:latin typeface="Calibri"/>
                        </a:rPr>
                        <a:t> </a:t>
                      </a:r>
                    </a:p>
                  </a:txBody>
                  <a:tcPr marL="6421" marR="6421" marT="6421"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dirty="0">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r>
              <a:tr h="128427">
                <a:tc>
                  <a:txBody>
                    <a:bodyPr/>
                    <a:lstStyle/>
                    <a:p>
                      <a:pPr algn="ctr" fontAlgn="ctr"/>
                      <a:r>
                        <a:rPr lang="en-US" sz="1200" b="1" i="0" u="none" strike="noStrike" dirty="0">
                          <a:solidFill>
                            <a:srgbClr val="000000"/>
                          </a:solidFill>
                          <a:latin typeface="Calibri"/>
                        </a:rPr>
                        <a:t>4</a:t>
                      </a:r>
                    </a:p>
                  </a:txBody>
                  <a:tcPr marL="6421" marR="6421" marT="6421"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ctr"/>
                      <a:r>
                        <a:rPr lang="en-US" sz="1200" b="0" i="0" u="none" strike="noStrike" dirty="0">
                          <a:solidFill>
                            <a:srgbClr val="000000"/>
                          </a:solidFill>
                          <a:latin typeface="Calibri"/>
                        </a:rPr>
                        <a:t> </a:t>
                      </a:r>
                    </a:p>
                  </a:txBody>
                  <a:tcPr marL="6421" marR="6421" marT="642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US" sz="1200" b="1" i="0" u="none" strike="noStrike">
                          <a:solidFill>
                            <a:srgbClr val="BFBFBF"/>
                          </a:solidFill>
                          <a:latin typeface="Calibri"/>
                        </a:rPr>
                        <a:t> </a:t>
                      </a:r>
                    </a:p>
                  </a:txBody>
                  <a:tcPr marL="6421" marR="6421" marT="6421"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US" sz="1200" b="1" i="0" u="none" strike="noStrike">
                          <a:solidFill>
                            <a:srgbClr val="BFBFBF"/>
                          </a:solidFill>
                          <a:latin typeface="Calibri"/>
                        </a:rPr>
                        <a:t> </a:t>
                      </a:r>
                    </a:p>
                  </a:txBody>
                  <a:tcPr marL="6421" marR="6421" marT="6421"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dirty="0">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r>
              <a:tr h="128427">
                <a:tc>
                  <a:txBody>
                    <a:bodyPr/>
                    <a:lstStyle/>
                    <a:p>
                      <a:pPr algn="ctr" fontAlgn="ctr"/>
                      <a:r>
                        <a:rPr lang="en-US" sz="1200" b="1" i="0" u="none" strike="noStrike" dirty="0">
                          <a:solidFill>
                            <a:srgbClr val="000000"/>
                          </a:solidFill>
                          <a:latin typeface="Calibri"/>
                        </a:rPr>
                        <a:t>5</a:t>
                      </a:r>
                    </a:p>
                  </a:txBody>
                  <a:tcPr marL="6421" marR="6421" marT="6421"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ctr"/>
                      <a:r>
                        <a:rPr lang="en-US" sz="1200" b="0" i="0" u="none" strike="noStrike" dirty="0">
                          <a:solidFill>
                            <a:srgbClr val="000000"/>
                          </a:solidFill>
                          <a:latin typeface="Calibri"/>
                        </a:rPr>
                        <a:t> </a:t>
                      </a:r>
                    </a:p>
                  </a:txBody>
                  <a:tcPr marL="6421" marR="6421" marT="642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US" sz="1200" b="1" i="0" u="none" strike="noStrike">
                          <a:solidFill>
                            <a:srgbClr val="BFBFBF"/>
                          </a:solidFill>
                          <a:latin typeface="Calibri"/>
                        </a:rPr>
                        <a:t> </a:t>
                      </a:r>
                    </a:p>
                  </a:txBody>
                  <a:tcPr marL="6421" marR="6421" marT="6421"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US" sz="1200" b="1" i="0" u="none" strike="noStrike" dirty="0">
                          <a:solidFill>
                            <a:srgbClr val="BFBFBF"/>
                          </a:solidFill>
                          <a:latin typeface="Calibri"/>
                        </a:rPr>
                        <a:t> </a:t>
                      </a:r>
                    </a:p>
                  </a:txBody>
                  <a:tcPr marL="6421" marR="6421" marT="6421"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dirty="0">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r>
              <a:tr h="227491">
                <a:tc>
                  <a:txBody>
                    <a:bodyPr/>
                    <a:lstStyle/>
                    <a:p>
                      <a:pPr algn="ctr" fontAlgn="ctr"/>
                      <a:r>
                        <a:rPr lang="en-US" sz="1200" b="1" i="0" u="none" strike="noStrike" dirty="0">
                          <a:solidFill>
                            <a:srgbClr val="000000"/>
                          </a:solidFill>
                          <a:latin typeface="Calibri"/>
                        </a:rPr>
                        <a:t>6</a:t>
                      </a:r>
                    </a:p>
                  </a:txBody>
                  <a:tcPr marL="6421" marR="6421" marT="6421"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ctr"/>
                      <a:r>
                        <a:rPr lang="en-US" sz="1200" b="0" i="0" u="none" strike="noStrike" dirty="0">
                          <a:solidFill>
                            <a:srgbClr val="000000"/>
                          </a:solidFill>
                          <a:latin typeface="Calibri"/>
                        </a:rPr>
                        <a:t> </a:t>
                      </a:r>
                    </a:p>
                  </a:txBody>
                  <a:tcPr marL="6421" marR="6421" marT="642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US" sz="1200" b="1" i="0" u="none" strike="noStrike">
                          <a:solidFill>
                            <a:srgbClr val="BFBFBF"/>
                          </a:solidFill>
                          <a:latin typeface="Calibri"/>
                        </a:rPr>
                        <a:t> </a:t>
                      </a:r>
                    </a:p>
                  </a:txBody>
                  <a:tcPr marL="6421" marR="6421" marT="6421"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US" sz="1200" b="1" i="0" u="none" strike="noStrike">
                          <a:solidFill>
                            <a:srgbClr val="BFBFBF"/>
                          </a:solidFill>
                          <a:latin typeface="Calibri"/>
                        </a:rPr>
                        <a:t> </a:t>
                      </a:r>
                    </a:p>
                  </a:txBody>
                  <a:tcPr marL="6421" marR="6421" marT="6421"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dirty="0">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l" fontAlgn="b"/>
                      <a:r>
                        <a:rPr lang="en-US" sz="1200" b="0" i="0" u="none" strike="noStrike" dirty="0">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r>
              <a:tr h="128427">
                <a:tc>
                  <a:txBody>
                    <a:bodyPr/>
                    <a:lstStyle/>
                    <a:p>
                      <a:pPr algn="ctr" fontAlgn="ctr"/>
                      <a:r>
                        <a:rPr lang="en-US" sz="1200" b="1" i="0" u="none" strike="noStrike" dirty="0">
                          <a:solidFill>
                            <a:srgbClr val="000000"/>
                          </a:solidFill>
                          <a:latin typeface="Calibri"/>
                        </a:rPr>
                        <a:t>7</a:t>
                      </a:r>
                    </a:p>
                  </a:txBody>
                  <a:tcPr marL="6421" marR="6421" marT="6421"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latin typeface="Calibri"/>
                        </a:rPr>
                        <a:t> </a:t>
                      </a:r>
                    </a:p>
                  </a:txBody>
                  <a:tcPr marL="6421" marR="6421" marT="642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BFBFBF"/>
                          </a:solidFill>
                          <a:latin typeface="Calibri"/>
                        </a:rPr>
                        <a:t> </a:t>
                      </a:r>
                    </a:p>
                  </a:txBody>
                  <a:tcPr marL="6421" marR="6421" marT="6421"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BFBFBF"/>
                          </a:solidFill>
                          <a:latin typeface="Calibri"/>
                        </a:rPr>
                        <a:t> </a:t>
                      </a:r>
                    </a:p>
                  </a:txBody>
                  <a:tcPr marL="6421" marR="6421" marT="6421"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latin typeface="Calibri"/>
                        </a:rPr>
                        <a:t> </a:t>
                      </a:r>
                    </a:p>
                  </a:txBody>
                  <a:tcPr marL="6421" marR="6421" marT="6421" marB="0" anchor="b">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304800" y="381000"/>
            <a:ext cx="8610600" cy="461665"/>
          </a:xfrm>
          <a:prstGeom prst="rect">
            <a:avLst/>
          </a:prstGeom>
          <a:noFill/>
        </p:spPr>
        <p:txBody>
          <a:bodyPr wrap="square" rtlCol="0">
            <a:spAutoFit/>
          </a:bodyPr>
          <a:lstStyle/>
          <a:p>
            <a:pPr algn="ctr"/>
            <a:r>
              <a:rPr lang="en-US" sz="2400" b="1" dirty="0" smtClean="0">
                <a:solidFill>
                  <a:srgbClr val="002060"/>
                </a:solidFill>
                <a:effectLst>
                  <a:outerShdw blurRad="38100" dist="38100" dir="2700000" algn="tl">
                    <a:srgbClr val="000000">
                      <a:alpha val="43137"/>
                    </a:srgbClr>
                  </a:outerShdw>
                </a:effectLst>
              </a:rPr>
              <a:t>Learning Progressions:  The Foundation for All Assessments</a:t>
            </a:r>
            <a:endParaRPr lang="en-US" sz="2400" b="1" dirty="0">
              <a:solidFill>
                <a:srgbClr val="00206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E38A6DA1-C63E-49FA-ACA6-4C1FAF9DB464}" type="slidenum">
              <a:rPr lang="en-US" smtClean="0"/>
              <a:pPr/>
              <a:t>19</a:t>
            </a:fld>
            <a:endParaRPr lang="en-US"/>
          </a:p>
        </p:txBody>
      </p:sp>
      <p:sp>
        <p:nvSpPr>
          <p:cNvPr id="2" name="Footer Placeholder 1"/>
          <p:cNvSpPr>
            <a:spLocks noGrp="1"/>
          </p:cNvSpPr>
          <p:nvPr>
            <p:ph type="ftr" sz="quarter" idx="11"/>
          </p:nvPr>
        </p:nvSpPr>
        <p:spPr/>
        <p:txBody>
          <a:bodyPr/>
          <a:lstStyle/>
          <a:p>
            <a:r>
              <a:rPr lang="en-US" smtClean="0"/>
              <a:t>Susan Richmond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solidFill>
            <a:srgbClr val="FFF3CD"/>
          </a:solidFill>
          <a:effectLst>
            <a:glow rad="101600">
              <a:schemeClr val="accent6">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8600" y="762000"/>
            <a:ext cx="8382000" cy="2209800"/>
          </a:xfrm>
          <a:prstGeom prst="rect">
            <a:avLst/>
          </a:prstGeom>
          <a:solidFill>
            <a:schemeClr val="accent2">
              <a:lumMod val="20000"/>
              <a:lumOff val="80000"/>
              <a:alpha val="73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Light Bulb Clip Art">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7012161" y="-482600"/>
            <a:ext cx="942975" cy="9429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ight Bulb Clip Art">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7012161" y="-330200"/>
            <a:ext cx="942975" cy="9429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ulb 1 Cli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6583536" y="-1397000"/>
            <a:ext cx="1800225" cy="28479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ulb 1 Cli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6583536" y="-1244600"/>
            <a:ext cx="1800225" cy="28479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90826360"/>
              </p:ext>
            </p:extLst>
          </p:nvPr>
        </p:nvGraphicFramePr>
        <p:xfrm>
          <a:off x="381000" y="1447800"/>
          <a:ext cx="8229600" cy="3123848"/>
        </p:xfrm>
        <a:graphic>
          <a:graphicData uri="http://schemas.openxmlformats.org/drawingml/2006/table">
            <a:tbl>
              <a:tblPr>
                <a:tableStyleId>{5940675A-B579-460E-94D1-54222C63F5DA}</a:tableStyleId>
              </a:tblPr>
              <a:tblGrid>
                <a:gridCol w="1371600"/>
                <a:gridCol w="1371600"/>
                <a:gridCol w="1371600"/>
                <a:gridCol w="1371600"/>
                <a:gridCol w="1371600"/>
                <a:gridCol w="1371600"/>
              </a:tblGrid>
              <a:tr h="499454">
                <a:tc gridSpan="6">
                  <a:txBody>
                    <a:bodyPr/>
                    <a:lstStyle/>
                    <a:p>
                      <a:pPr algn="l" fontAlgn="ctr"/>
                      <a:r>
                        <a:rPr lang="en-US" sz="2400" b="1" u="none" strike="noStrike" dirty="0">
                          <a:solidFill>
                            <a:srgbClr val="002060"/>
                          </a:solidFill>
                          <a:effectLst/>
                        </a:rPr>
                        <a:t>Webb’s DOK</a:t>
                      </a:r>
                      <a:endParaRPr lang="en-US" sz="2400" b="1" i="0" u="none" strike="noStrike" dirty="0">
                        <a:solidFill>
                          <a:srgbClr val="002060"/>
                        </a:solidFill>
                        <a:effectLst/>
                        <a:latin typeface="Verdana"/>
                      </a:endParaRPr>
                    </a:p>
                  </a:txBody>
                  <a:tcPr marL="61313" marR="6813" marT="681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89775">
                <a:tc gridSpan="2">
                  <a:txBody>
                    <a:bodyPr/>
                    <a:lstStyle/>
                    <a:p>
                      <a:pPr algn="ctr" fontAlgn="ctr"/>
                      <a:r>
                        <a:rPr lang="en-US" sz="1600" b="1" u="sng" strike="noStrike" dirty="0" smtClean="0">
                          <a:solidFill>
                            <a:srgbClr val="002060"/>
                          </a:solidFill>
                          <a:effectLst/>
                        </a:rPr>
                        <a:t>1</a:t>
                      </a:r>
                    </a:p>
                    <a:p>
                      <a:pPr algn="ctr" fontAlgn="ctr"/>
                      <a:r>
                        <a:rPr lang="en-US" sz="1600" b="1" u="none" strike="noStrike" dirty="0" smtClean="0">
                          <a:solidFill>
                            <a:srgbClr val="002060"/>
                          </a:solidFill>
                          <a:effectLst/>
                        </a:rPr>
                        <a:t> </a:t>
                      </a:r>
                      <a:r>
                        <a:rPr lang="en-US" sz="1600" b="1" u="none" strike="noStrike" dirty="0">
                          <a:solidFill>
                            <a:srgbClr val="002060"/>
                          </a:solidFill>
                          <a:effectLst/>
                        </a:rPr>
                        <a:t>Recall and </a:t>
                      </a:r>
                      <a:br>
                        <a:rPr lang="en-US" sz="1600" b="1" u="none" strike="noStrike" dirty="0">
                          <a:solidFill>
                            <a:srgbClr val="002060"/>
                          </a:solidFill>
                          <a:effectLst/>
                        </a:rPr>
                      </a:br>
                      <a:r>
                        <a:rPr lang="en-US" sz="1600" b="1" u="none" strike="noStrike" dirty="0">
                          <a:solidFill>
                            <a:srgbClr val="002060"/>
                          </a:solidFill>
                          <a:effectLst/>
                        </a:rPr>
                        <a:t>Reproduction</a:t>
                      </a:r>
                      <a:endParaRPr lang="en-US" sz="1600" b="1" i="0" u="sng" strike="noStrike" dirty="0">
                        <a:solidFill>
                          <a:srgbClr val="002060"/>
                        </a:solidFill>
                        <a:effectLst/>
                        <a:latin typeface="Verdana"/>
                      </a:endParaRPr>
                    </a:p>
                  </a:txBody>
                  <a:tcPr marL="6813" marR="6813" marT="6813" marB="0" anchor="ctr">
                    <a:solidFill>
                      <a:schemeClr val="accent5">
                        <a:lumMod val="40000"/>
                        <a:lumOff val="60000"/>
                      </a:schemeClr>
                    </a:solidFill>
                  </a:tcPr>
                </a:tc>
                <a:tc hMerge="1">
                  <a:txBody>
                    <a:bodyPr/>
                    <a:lstStyle/>
                    <a:p>
                      <a:endParaRPr lang="en-US"/>
                    </a:p>
                  </a:txBody>
                  <a:tcPr/>
                </a:tc>
                <a:tc>
                  <a:txBody>
                    <a:bodyPr/>
                    <a:lstStyle/>
                    <a:p>
                      <a:pPr algn="ctr" fontAlgn="ctr"/>
                      <a:r>
                        <a:rPr lang="en-US" sz="1600" b="1" u="sng" strike="noStrike" dirty="0">
                          <a:solidFill>
                            <a:srgbClr val="002060"/>
                          </a:solidFill>
                          <a:effectLst/>
                        </a:rPr>
                        <a:t>2</a:t>
                      </a:r>
                      <a:r>
                        <a:rPr lang="en-US" sz="1600" b="1" u="none" strike="noStrike" dirty="0">
                          <a:solidFill>
                            <a:srgbClr val="002060"/>
                          </a:solidFill>
                          <a:effectLst/>
                        </a:rPr>
                        <a:t> </a:t>
                      </a:r>
                      <a:endParaRPr lang="en-US" sz="1600" b="1" u="none" strike="noStrike" dirty="0" smtClean="0">
                        <a:solidFill>
                          <a:srgbClr val="002060"/>
                        </a:solidFill>
                        <a:effectLst/>
                      </a:endParaRPr>
                    </a:p>
                    <a:p>
                      <a:pPr algn="ctr" fontAlgn="ctr"/>
                      <a:r>
                        <a:rPr lang="en-US" sz="1600" b="1" u="none" strike="noStrike" dirty="0" smtClean="0">
                          <a:solidFill>
                            <a:srgbClr val="002060"/>
                          </a:solidFill>
                          <a:effectLst/>
                        </a:rPr>
                        <a:t>Skills </a:t>
                      </a:r>
                      <a:r>
                        <a:rPr lang="en-US" sz="1600" b="1" u="none" strike="noStrike" dirty="0">
                          <a:solidFill>
                            <a:srgbClr val="002060"/>
                          </a:solidFill>
                          <a:effectLst/>
                        </a:rPr>
                        <a:t>and Concepts</a:t>
                      </a:r>
                      <a:endParaRPr lang="en-US" sz="1600" b="1" i="0" u="sng" strike="noStrike" dirty="0">
                        <a:solidFill>
                          <a:srgbClr val="002060"/>
                        </a:solidFill>
                        <a:effectLst/>
                        <a:latin typeface="Verdana"/>
                      </a:endParaRPr>
                    </a:p>
                  </a:txBody>
                  <a:tcPr marL="6813" marR="6813" marT="6813" marB="0" anchor="ctr">
                    <a:solidFill>
                      <a:schemeClr val="accent3">
                        <a:lumMod val="40000"/>
                        <a:lumOff val="60000"/>
                      </a:schemeClr>
                    </a:solidFill>
                  </a:tcPr>
                </a:tc>
                <a:tc gridSpan="2">
                  <a:txBody>
                    <a:bodyPr/>
                    <a:lstStyle/>
                    <a:p>
                      <a:pPr algn="ctr" fontAlgn="ctr"/>
                      <a:r>
                        <a:rPr lang="en-US" sz="1600" b="1" u="sng" strike="noStrike" dirty="0">
                          <a:solidFill>
                            <a:srgbClr val="002060"/>
                          </a:solidFill>
                          <a:effectLst/>
                        </a:rPr>
                        <a:t>3 </a:t>
                      </a:r>
                      <a:endParaRPr lang="en-US" sz="1600" b="1" u="sng" strike="noStrike" dirty="0" smtClean="0">
                        <a:solidFill>
                          <a:srgbClr val="002060"/>
                        </a:solidFill>
                        <a:effectLst/>
                      </a:endParaRPr>
                    </a:p>
                    <a:p>
                      <a:pPr algn="ctr" fontAlgn="ctr"/>
                      <a:r>
                        <a:rPr lang="en-US" sz="1600" b="1" u="none" strike="noStrike" dirty="0" smtClean="0">
                          <a:solidFill>
                            <a:srgbClr val="002060"/>
                          </a:solidFill>
                          <a:effectLst/>
                        </a:rPr>
                        <a:t>Short </a:t>
                      </a:r>
                      <a:r>
                        <a:rPr lang="en-US" sz="1600" b="1" u="none" strike="noStrike" dirty="0">
                          <a:solidFill>
                            <a:srgbClr val="002060"/>
                          </a:solidFill>
                          <a:effectLst/>
                        </a:rPr>
                        <a:t>term </a:t>
                      </a:r>
                      <a:br>
                        <a:rPr lang="en-US" sz="1600" b="1" u="none" strike="noStrike" dirty="0">
                          <a:solidFill>
                            <a:srgbClr val="002060"/>
                          </a:solidFill>
                          <a:effectLst/>
                        </a:rPr>
                      </a:br>
                      <a:r>
                        <a:rPr lang="en-US" sz="1600" b="1" u="none" strike="noStrike" dirty="0" smtClean="0">
                          <a:solidFill>
                            <a:srgbClr val="002060"/>
                          </a:solidFill>
                          <a:effectLst/>
                        </a:rPr>
                        <a:t>Strategic </a:t>
                      </a:r>
                      <a:r>
                        <a:rPr lang="en-US" sz="1600" b="1" u="none" strike="noStrike" dirty="0">
                          <a:solidFill>
                            <a:srgbClr val="002060"/>
                          </a:solidFill>
                          <a:effectLst/>
                        </a:rPr>
                        <a:t>Thinking</a:t>
                      </a:r>
                      <a:endParaRPr lang="en-US" sz="1600" b="1" i="0" u="sng" strike="noStrike" dirty="0">
                        <a:solidFill>
                          <a:srgbClr val="002060"/>
                        </a:solidFill>
                        <a:effectLst/>
                        <a:latin typeface="Verdana"/>
                      </a:endParaRPr>
                    </a:p>
                  </a:txBody>
                  <a:tcPr marL="6813" marR="6813" marT="6813" marB="0" anchor="ctr">
                    <a:solidFill>
                      <a:schemeClr val="accent6">
                        <a:lumMod val="20000"/>
                        <a:lumOff val="80000"/>
                      </a:schemeClr>
                    </a:solidFill>
                  </a:tcPr>
                </a:tc>
                <a:tc hMerge="1">
                  <a:txBody>
                    <a:bodyPr/>
                    <a:lstStyle/>
                    <a:p>
                      <a:endParaRPr lang="en-US"/>
                    </a:p>
                  </a:txBody>
                  <a:tcPr/>
                </a:tc>
                <a:tc>
                  <a:txBody>
                    <a:bodyPr/>
                    <a:lstStyle/>
                    <a:p>
                      <a:pPr algn="ctr" fontAlgn="ctr"/>
                      <a:r>
                        <a:rPr lang="en-US" sz="1600" b="1" u="sng" strike="noStrike" dirty="0">
                          <a:solidFill>
                            <a:srgbClr val="002060"/>
                          </a:solidFill>
                          <a:effectLst/>
                        </a:rPr>
                        <a:t>4</a:t>
                      </a:r>
                      <a:r>
                        <a:rPr lang="en-US" sz="1600" b="1" u="none" strike="noStrike" dirty="0">
                          <a:solidFill>
                            <a:srgbClr val="002060"/>
                          </a:solidFill>
                          <a:effectLst/>
                        </a:rPr>
                        <a:t> </a:t>
                      </a:r>
                      <a:endParaRPr lang="en-US" sz="1600" b="1" u="none" strike="noStrike" dirty="0" smtClean="0">
                        <a:solidFill>
                          <a:srgbClr val="002060"/>
                        </a:solidFill>
                        <a:effectLst/>
                      </a:endParaRPr>
                    </a:p>
                    <a:p>
                      <a:pPr algn="ctr" fontAlgn="ctr"/>
                      <a:r>
                        <a:rPr lang="en-US" sz="1600" b="1" u="none" strike="noStrike" dirty="0" smtClean="0">
                          <a:solidFill>
                            <a:srgbClr val="002060"/>
                          </a:solidFill>
                          <a:effectLst/>
                        </a:rPr>
                        <a:t>Extended </a:t>
                      </a:r>
                      <a:r>
                        <a:rPr lang="en-US" sz="1600" b="1" u="none" strike="noStrike" dirty="0">
                          <a:solidFill>
                            <a:srgbClr val="002060"/>
                          </a:solidFill>
                          <a:effectLst/>
                        </a:rPr>
                        <a:t>Thinking</a:t>
                      </a:r>
                      <a:endParaRPr lang="en-US" sz="1600" b="1" i="0" u="sng" strike="noStrike" dirty="0">
                        <a:solidFill>
                          <a:srgbClr val="002060"/>
                        </a:solidFill>
                        <a:effectLst/>
                        <a:latin typeface="Verdana"/>
                      </a:endParaRPr>
                    </a:p>
                  </a:txBody>
                  <a:tcPr marL="6813" marR="6813" marT="6813" marB="0" anchor="ctr">
                    <a:solidFill>
                      <a:schemeClr val="accent2">
                        <a:lumMod val="40000"/>
                        <a:lumOff val="60000"/>
                      </a:schemeClr>
                    </a:solidFill>
                  </a:tcPr>
                </a:tc>
              </a:tr>
              <a:tr h="448852">
                <a:tc gridSpan="6">
                  <a:txBody>
                    <a:bodyPr/>
                    <a:lstStyle/>
                    <a:p>
                      <a:pPr algn="l" fontAlgn="ctr"/>
                      <a:r>
                        <a:rPr lang="en-US" sz="2200" b="1" u="none" strike="noStrike" dirty="0">
                          <a:solidFill>
                            <a:srgbClr val="002060"/>
                          </a:solidFill>
                          <a:effectLst/>
                        </a:rPr>
                        <a:t>Bloom’s Taxonomy</a:t>
                      </a:r>
                      <a:endParaRPr lang="en-US" sz="2200" b="1" i="0" u="none" strike="noStrike" dirty="0">
                        <a:solidFill>
                          <a:srgbClr val="002060"/>
                        </a:solidFill>
                        <a:effectLst/>
                        <a:latin typeface="Verdana"/>
                      </a:endParaRPr>
                    </a:p>
                  </a:txBody>
                  <a:tcPr marL="61313" marR="6813" marT="681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1153">
                <a:tc>
                  <a:txBody>
                    <a:bodyPr/>
                    <a:lstStyle/>
                    <a:p>
                      <a:pPr algn="ctr" fontAlgn="ctr"/>
                      <a:r>
                        <a:rPr lang="en-US" sz="1400" b="1" u="none" strike="noStrike" dirty="0">
                          <a:solidFill>
                            <a:srgbClr val="002060"/>
                          </a:solidFill>
                          <a:effectLst/>
                        </a:rPr>
                        <a:t>Knowledge</a:t>
                      </a:r>
                      <a:endParaRPr lang="en-US" sz="1400" b="1" i="0" u="none" strike="noStrike" dirty="0">
                        <a:solidFill>
                          <a:srgbClr val="002060"/>
                        </a:solidFill>
                        <a:effectLst/>
                        <a:latin typeface="Verdana"/>
                      </a:endParaRPr>
                    </a:p>
                  </a:txBody>
                  <a:tcPr marL="6813" marR="6813" marT="6813" marB="0" anchor="ctr">
                    <a:solidFill>
                      <a:schemeClr val="accent5">
                        <a:lumMod val="40000"/>
                        <a:lumOff val="60000"/>
                      </a:schemeClr>
                    </a:solidFill>
                  </a:tcPr>
                </a:tc>
                <a:tc>
                  <a:txBody>
                    <a:bodyPr/>
                    <a:lstStyle/>
                    <a:p>
                      <a:pPr algn="ctr" fontAlgn="ctr"/>
                      <a:r>
                        <a:rPr lang="en-US" sz="1400" b="1" u="none" strike="noStrike" dirty="0">
                          <a:solidFill>
                            <a:srgbClr val="002060"/>
                          </a:solidFill>
                          <a:effectLst/>
                        </a:rPr>
                        <a:t>Comprehension</a:t>
                      </a:r>
                      <a:endParaRPr lang="en-US" sz="1400" b="1" i="0" u="none" strike="noStrike" dirty="0">
                        <a:solidFill>
                          <a:srgbClr val="002060"/>
                        </a:solidFill>
                        <a:effectLst/>
                        <a:latin typeface="Verdana"/>
                      </a:endParaRPr>
                    </a:p>
                  </a:txBody>
                  <a:tcPr marL="6813" marR="6813" marT="6813" marB="0" anchor="ctr">
                    <a:solidFill>
                      <a:schemeClr val="accent5">
                        <a:lumMod val="40000"/>
                        <a:lumOff val="60000"/>
                      </a:schemeClr>
                    </a:solidFill>
                  </a:tcPr>
                </a:tc>
                <a:tc>
                  <a:txBody>
                    <a:bodyPr/>
                    <a:lstStyle/>
                    <a:p>
                      <a:pPr algn="ctr" fontAlgn="ctr"/>
                      <a:r>
                        <a:rPr lang="en-US" sz="1400" b="1" u="none" strike="noStrike" dirty="0">
                          <a:solidFill>
                            <a:srgbClr val="002060"/>
                          </a:solidFill>
                          <a:effectLst/>
                        </a:rPr>
                        <a:t>Application</a:t>
                      </a:r>
                      <a:endParaRPr lang="en-US" sz="1400" b="1" i="0" u="none" strike="noStrike" dirty="0">
                        <a:solidFill>
                          <a:srgbClr val="002060"/>
                        </a:solidFill>
                        <a:effectLst/>
                        <a:latin typeface="Verdana"/>
                      </a:endParaRPr>
                    </a:p>
                  </a:txBody>
                  <a:tcPr marL="6813" marR="6813" marT="6813" marB="0" anchor="ctr">
                    <a:solidFill>
                      <a:schemeClr val="accent3">
                        <a:lumMod val="40000"/>
                        <a:lumOff val="60000"/>
                      </a:schemeClr>
                    </a:solidFill>
                  </a:tcPr>
                </a:tc>
                <a:tc>
                  <a:txBody>
                    <a:bodyPr/>
                    <a:lstStyle/>
                    <a:p>
                      <a:pPr algn="ctr" fontAlgn="ctr"/>
                      <a:r>
                        <a:rPr lang="en-US" sz="1400" b="1" u="none" strike="noStrike" dirty="0">
                          <a:solidFill>
                            <a:srgbClr val="002060"/>
                          </a:solidFill>
                          <a:effectLst/>
                        </a:rPr>
                        <a:t>Analysis</a:t>
                      </a:r>
                      <a:endParaRPr lang="en-US" sz="1400" b="1" i="0" u="none" strike="noStrike" dirty="0">
                        <a:solidFill>
                          <a:srgbClr val="002060"/>
                        </a:solidFill>
                        <a:effectLst/>
                        <a:latin typeface="Verdana"/>
                      </a:endParaRPr>
                    </a:p>
                  </a:txBody>
                  <a:tcPr marL="6813" marR="6813" marT="6813" marB="0" anchor="ctr">
                    <a:solidFill>
                      <a:schemeClr val="accent6">
                        <a:lumMod val="20000"/>
                        <a:lumOff val="80000"/>
                      </a:schemeClr>
                    </a:solidFill>
                  </a:tcPr>
                </a:tc>
                <a:tc>
                  <a:txBody>
                    <a:bodyPr/>
                    <a:lstStyle/>
                    <a:p>
                      <a:pPr algn="ctr" fontAlgn="ctr"/>
                      <a:r>
                        <a:rPr lang="en-US" sz="1400" b="1" u="none" strike="noStrike" dirty="0">
                          <a:solidFill>
                            <a:srgbClr val="002060"/>
                          </a:solidFill>
                          <a:effectLst/>
                        </a:rPr>
                        <a:t>Evaluation</a:t>
                      </a:r>
                      <a:endParaRPr lang="en-US" sz="1400" b="1" i="0" u="none" strike="noStrike" dirty="0">
                        <a:solidFill>
                          <a:srgbClr val="002060"/>
                        </a:solidFill>
                        <a:effectLst/>
                        <a:latin typeface="Verdana"/>
                      </a:endParaRPr>
                    </a:p>
                  </a:txBody>
                  <a:tcPr marL="6813" marR="6813" marT="6813" marB="0" anchor="ctr">
                    <a:solidFill>
                      <a:schemeClr val="accent6">
                        <a:lumMod val="20000"/>
                        <a:lumOff val="80000"/>
                      </a:schemeClr>
                    </a:solidFill>
                  </a:tcPr>
                </a:tc>
                <a:tc>
                  <a:txBody>
                    <a:bodyPr/>
                    <a:lstStyle/>
                    <a:p>
                      <a:pPr algn="ctr" fontAlgn="ctr"/>
                      <a:r>
                        <a:rPr lang="en-US" sz="1400" b="1" u="none" strike="noStrike" dirty="0">
                          <a:solidFill>
                            <a:srgbClr val="002060"/>
                          </a:solidFill>
                          <a:effectLst/>
                        </a:rPr>
                        <a:t>Synthesis</a:t>
                      </a:r>
                      <a:endParaRPr lang="en-US" sz="1400" b="1" i="0" u="none" strike="noStrike" dirty="0">
                        <a:solidFill>
                          <a:srgbClr val="002060"/>
                        </a:solidFill>
                        <a:effectLst/>
                        <a:latin typeface="Verdana"/>
                      </a:endParaRPr>
                    </a:p>
                  </a:txBody>
                  <a:tcPr marL="6813" marR="6813" marT="6813" marB="0" anchor="ctr">
                    <a:solidFill>
                      <a:schemeClr val="accent2">
                        <a:lumMod val="40000"/>
                        <a:lumOff val="60000"/>
                      </a:schemeClr>
                    </a:solidFill>
                  </a:tcPr>
                </a:tc>
              </a:tr>
              <a:tr h="744614">
                <a:tc>
                  <a:txBody>
                    <a:bodyPr/>
                    <a:lstStyle/>
                    <a:p>
                      <a:pPr algn="ctr" fontAlgn="ctr"/>
                      <a:endParaRPr lang="en-US" sz="1200" b="1" u="none" strike="noStrike" dirty="0" smtClean="0">
                        <a:solidFill>
                          <a:srgbClr val="002060"/>
                        </a:solidFill>
                        <a:effectLst/>
                      </a:endParaRPr>
                    </a:p>
                    <a:p>
                      <a:pPr algn="ctr" fontAlgn="ctr"/>
                      <a:r>
                        <a:rPr lang="en-US" sz="1200" b="1" u="none" strike="noStrike" dirty="0" smtClean="0">
                          <a:solidFill>
                            <a:srgbClr val="002060"/>
                          </a:solidFill>
                          <a:effectLst/>
                        </a:rPr>
                        <a:t>(</a:t>
                      </a:r>
                      <a:r>
                        <a:rPr lang="en-US" sz="1200" b="1" u="none" strike="noStrike" dirty="0">
                          <a:solidFill>
                            <a:srgbClr val="002060"/>
                          </a:solidFill>
                          <a:effectLst/>
                        </a:rPr>
                        <a:t>remembering</a:t>
                      </a:r>
                      <a:r>
                        <a:rPr lang="en-US" sz="1200" b="1" u="none" strike="noStrike" dirty="0" smtClean="0">
                          <a:solidFill>
                            <a:srgbClr val="002060"/>
                          </a:solidFill>
                          <a:effectLst/>
                        </a:rPr>
                        <a:t>)</a:t>
                      </a:r>
                    </a:p>
                    <a:p>
                      <a:pPr algn="ctr" fontAlgn="ctr"/>
                      <a:endParaRPr lang="en-US" sz="1200" b="1" i="0" u="none" strike="noStrike" dirty="0">
                        <a:solidFill>
                          <a:srgbClr val="002060"/>
                        </a:solidFill>
                        <a:effectLst/>
                        <a:latin typeface="Verdana"/>
                      </a:endParaRPr>
                    </a:p>
                  </a:txBody>
                  <a:tcPr marL="6813" marR="6813" marT="6813" marB="0" anchor="ctr">
                    <a:solidFill>
                      <a:schemeClr val="accent5">
                        <a:lumMod val="40000"/>
                        <a:lumOff val="60000"/>
                      </a:schemeClr>
                    </a:solidFill>
                  </a:tcPr>
                </a:tc>
                <a:tc>
                  <a:txBody>
                    <a:bodyPr/>
                    <a:lstStyle/>
                    <a:p>
                      <a:pPr algn="ctr" fontAlgn="ctr"/>
                      <a:endParaRPr lang="en-US" sz="1200" b="1" u="none" strike="noStrike" dirty="0" smtClean="0">
                        <a:solidFill>
                          <a:srgbClr val="002060"/>
                        </a:solidFill>
                        <a:effectLst/>
                      </a:endParaRPr>
                    </a:p>
                    <a:p>
                      <a:pPr algn="ctr" fontAlgn="ctr"/>
                      <a:r>
                        <a:rPr lang="en-US" sz="1200" b="1" u="none" strike="noStrike" dirty="0" smtClean="0">
                          <a:solidFill>
                            <a:srgbClr val="002060"/>
                          </a:solidFill>
                          <a:effectLst/>
                        </a:rPr>
                        <a:t>(</a:t>
                      </a:r>
                      <a:r>
                        <a:rPr lang="en-US" sz="1200" b="1" u="none" strike="noStrike" dirty="0">
                          <a:solidFill>
                            <a:srgbClr val="002060"/>
                          </a:solidFill>
                          <a:effectLst/>
                        </a:rPr>
                        <a:t>understanding</a:t>
                      </a:r>
                      <a:r>
                        <a:rPr lang="en-US" sz="1200" b="1" u="none" strike="noStrike" dirty="0" smtClean="0">
                          <a:solidFill>
                            <a:srgbClr val="002060"/>
                          </a:solidFill>
                          <a:effectLst/>
                        </a:rPr>
                        <a:t>)</a:t>
                      </a:r>
                    </a:p>
                    <a:p>
                      <a:pPr algn="ctr" fontAlgn="ctr"/>
                      <a:endParaRPr lang="en-US" sz="1200" b="1" i="0" u="none" strike="noStrike" dirty="0">
                        <a:solidFill>
                          <a:srgbClr val="002060"/>
                        </a:solidFill>
                        <a:effectLst/>
                        <a:latin typeface="Verdana"/>
                      </a:endParaRPr>
                    </a:p>
                  </a:txBody>
                  <a:tcPr marL="6813" marR="6813" marT="6813" marB="0" anchor="ctr">
                    <a:solidFill>
                      <a:schemeClr val="accent5">
                        <a:lumMod val="40000"/>
                        <a:lumOff val="60000"/>
                      </a:schemeClr>
                    </a:solidFill>
                  </a:tcPr>
                </a:tc>
                <a:tc>
                  <a:txBody>
                    <a:bodyPr/>
                    <a:lstStyle/>
                    <a:p>
                      <a:pPr algn="ctr" fontAlgn="ctr"/>
                      <a:endParaRPr lang="en-US" sz="1200" b="1" u="none" strike="noStrike" dirty="0" smtClean="0">
                        <a:solidFill>
                          <a:srgbClr val="002060"/>
                        </a:solidFill>
                        <a:effectLst/>
                      </a:endParaRPr>
                    </a:p>
                    <a:p>
                      <a:pPr algn="ctr" fontAlgn="ctr"/>
                      <a:r>
                        <a:rPr lang="en-US" sz="1200" b="1" u="none" strike="noStrike" dirty="0" smtClean="0">
                          <a:solidFill>
                            <a:srgbClr val="002060"/>
                          </a:solidFill>
                          <a:effectLst/>
                        </a:rPr>
                        <a:t>(</a:t>
                      </a:r>
                      <a:r>
                        <a:rPr lang="en-US" sz="1200" b="1" u="none" strike="noStrike" dirty="0">
                          <a:solidFill>
                            <a:srgbClr val="002060"/>
                          </a:solidFill>
                          <a:effectLst/>
                        </a:rPr>
                        <a:t>applying</a:t>
                      </a:r>
                      <a:r>
                        <a:rPr lang="en-US" sz="1200" b="1" u="none" strike="noStrike" dirty="0" smtClean="0">
                          <a:solidFill>
                            <a:srgbClr val="002060"/>
                          </a:solidFill>
                          <a:effectLst/>
                        </a:rPr>
                        <a:t>)</a:t>
                      </a:r>
                    </a:p>
                    <a:p>
                      <a:pPr algn="ctr" fontAlgn="ctr"/>
                      <a:endParaRPr lang="en-US" sz="1200" b="1" i="0" u="none" strike="noStrike" dirty="0">
                        <a:solidFill>
                          <a:srgbClr val="002060"/>
                        </a:solidFill>
                        <a:effectLst/>
                        <a:latin typeface="Verdana"/>
                      </a:endParaRPr>
                    </a:p>
                  </a:txBody>
                  <a:tcPr marL="6813" marR="6813" marT="6813" marB="0" anchor="ctr">
                    <a:solidFill>
                      <a:schemeClr val="accent3">
                        <a:lumMod val="40000"/>
                        <a:lumOff val="60000"/>
                      </a:schemeClr>
                    </a:solidFill>
                  </a:tcPr>
                </a:tc>
                <a:tc>
                  <a:txBody>
                    <a:bodyPr/>
                    <a:lstStyle/>
                    <a:p>
                      <a:pPr algn="ctr" fontAlgn="ctr"/>
                      <a:endParaRPr lang="en-US" sz="1200" b="1" u="none" strike="noStrike" dirty="0" smtClean="0">
                        <a:solidFill>
                          <a:srgbClr val="002060"/>
                        </a:solidFill>
                        <a:effectLst/>
                      </a:endParaRPr>
                    </a:p>
                    <a:p>
                      <a:pPr algn="ctr" fontAlgn="ctr"/>
                      <a:r>
                        <a:rPr lang="en-US" sz="1200" b="1" u="none" strike="noStrike" dirty="0" smtClean="0">
                          <a:solidFill>
                            <a:srgbClr val="002060"/>
                          </a:solidFill>
                          <a:effectLst/>
                        </a:rPr>
                        <a:t>(</a:t>
                      </a:r>
                      <a:r>
                        <a:rPr lang="en-US" sz="1200" b="1" u="none" strike="noStrike" dirty="0">
                          <a:solidFill>
                            <a:srgbClr val="002060"/>
                          </a:solidFill>
                          <a:effectLst/>
                        </a:rPr>
                        <a:t>analyzing</a:t>
                      </a:r>
                      <a:r>
                        <a:rPr lang="en-US" sz="1200" b="1" u="none" strike="noStrike" dirty="0" smtClean="0">
                          <a:solidFill>
                            <a:srgbClr val="002060"/>
                          </a:solidFill>
                          <a:effectLst/>
                        </a:rPr>
                        <a:t>)</a:t>
                      </a:r>
                    </a:p>
                    <a:p>
                      <a:pPr algn="ctr" fontAlgn="ctr"/>
                      <a:endParaRPr lang="en-US" sz="1200" b="1" i="0" u="none" strike="noStrike" dirty="0">
                        <a:solidFill>
                          <a:srgbClr val="002060"/>
                        </a:solidFill>
                        <a:effectLst/>
                        <a:latin typeface="Verdana"/>
                      </a:endParaRPr>
                    </a:p>
                  </a:txBody>
                  <a:tcPr marL="6813" marR="6813" marT="6813" marB="0" anchor="ctr">
                    <a:solidFill>
                      <a:schemeClr val="accent6">
                        <a:lumMod val="20000"/>
                        <a:lumOff val="80000"/>
                      </a:schemeClr>
                    </a:solidFill>
                  </a:tcPr>
                </a:tc>
                <a:tc>
                  <a:txBody>
                    <a:bodyPr/>
                    <a:lstStyle/>
                    <a:p>
                      <a:pPr algn="ctr" fontAlgn="ctr"/>
                      <a:endParaRPr lang="en-US" sz="1200" b="1" u="none" strike="noStrike" dirty="0" smtClean="0">
                        <a:solidFill>
                          <a:srgbClr val="002060"/>
                        </a:solidFill>
                        <a:effectLst/>
                      </a:endParaRPr>
                    </a:p>
                    <a:p>
                      <a:pPr algn="ctr" fontAlgn="ctr"/>
                      <a:r>
                        <a:rPr lang="en-US" sz="1200" b="1" u="none" strike="noStrike" dirty="0" smtClean="0">
                          <a:solidFill>
                            <a:srgbClr val="002060"/>
                          </a:solidFill>
                          <a:effectLst/>
                        </a:rPr>
                        <a:t>(</a:t>
                      </a:r>
                      <a:r>
                        <a:rPr lang="en-US" sz="1200" b="1" u="none" strike="noStrike" dirty="0">
                          <a:solidFill>
                            <a:srgbClr val="002060"/>
                          </a:solidFill>
                          <a:effectLst/>
                        </a:rPr>
                        <a:t>evaluating</a:t>
                      </a:r>
                      <a:r>
                        <a:rPr lang="en-US" sz="1200" b="1" u="none" strike="noStrike" dirty="0" smtClean="0">
                          <a:solidFill>
                            <a:srgbClr val="002060"/>
                          </a:solidFill>
                          <a:effectLst/>
                        </a:rPr>
                        <a:t>)</a:t>
                      </a:r>
                    </a:p>
                    <a:p>
                      <a:pPr algn="ctr" fontAlgn="ctr"/>
                      <a:endParaRPr lang="en-US" sz="1200" b="1" i="0" u="none" strike="noStrike" dirty="0">
                        <a:solidFill>
                          <a:srgbClr val="002060"/>
                        </a:solidFill>
                        <a:effectLst/>
                        <a:latin typeface="Verdana"/>
                      </a:endParaRPr>
                    </a:p>
                  </a:txBody>
                  <a:tcPr marL="6813" marR="6813" marT="6813" marB="0" anchor="ctr">
                    <a:solidFill>
                      <a:schemeClr val="accent6">
                        <a:lumMod val="20000"/>
                        <a:lumOff val="80000"/>
                      </a:schemeClr>
                    </a:solidFill>
                  </a:tcPr>
                </a:tc>
                <a:tc>
                  <a:txBody>
                    <a:bodyPr/>
                    <a:lstStyle/>
                    <a:p>
                      <a:pPr algn="ctr" fontAlgn="ctr"/>
                      <a:endParaRPr lang="en-US" sz="1200" b="1" u="none" strike="noStrike" dirty="0" smtClean="0">
                        <a:solidFill>
                          <a:srgbClr val="002060"/>
                        </a:solidFill>
                        <a:effectLst/>
                      </a:endParaRPr>
                    </a:p>
                    <a:p>
                      <a:pPr algn="ctr" fontAlgn="ctr"/>
                      <a:r>
                        <a:rPr lang="en-US" sz="1200" b="1" u="none" strike="noStrike" dirty="0" smtClean="0">
                          <a:solidFill>
                            <a:srgbClr val="002060"/>
                          </a:solidFill>
                          <a:effectLst/>
                        </a:rPr>
                        <a:t>(</a:t>
                      </a:r>
                      <a:r>
                        <a:rPr lang="en-US" sz="1200" b="1" u="none" strike="noStrike" dirty="0">
                          <a:solidFill>
                            <a:srgbClr val="002060"/>
                          </a:solidFill>
                          <a:effectLst/>
                        </a:rPr>
                        <a:t>creating</a:t>
                      </a:r>
                      <a:r>
                        <a:rPr lang="en-US" sz="1200" b="1" u="none" strike="noStrike" dirty="0" smtClean="0">
                          <a:solidFill>
                            <a:srgbClr val="002060"/>
                          </a:solidFill>
                          <a:effectLst/>
                        </a:rPr>
                        <a:t>)</a:t>
                      </a:r>
                    </a:p>
                    <a:p>
                      <a:pPr algn="ctr" fontAlgn="ctr"/>
                      <a:endParaRPr lang="en-US" sz="1200" b="1" i="0" u="none" strike="noStrike" dirty="0">
                        <a:solidFill>
                          <a:srgbClr val="002060"/>
                        </a:solidFill>
                        <a:effectLst/>
                        <a:latin typeface="Verdana"/>
                      </a:endParaRPr>
                    </a:p>
                  </a:txBody>
                  <a:tcPr marL="6813" marR="6813" marT="6813" marB="0" anchor="ctr">
                    <a:solidFill>
                      <a:schemeClr val="accent2">
                        <a:lumMod val="40000"/>
                        <a:lumOff val="60000"/>
                      </a:schemeClr>
                    </a:solidFill>
                  </a:tcPr>
                </a:tc>
              </a:tr>
            </a:tbl>
          </a:graphicData>
        </a:graphic>
      </p:graphicFrame>
      <p:sp>
        <p:nvSpPr>
          <p:cNvPr id="9" name="TextBox 8"/>
          <p:cNvSpPr txBox="1"/>
          <p:nvPr/>
        </p:nvSpPr>
        <p:spPr>
          <a:xfrm>
            <a:off x="457200" y="152400"/>
            <a:ext cx="7924800" cy="523220"/>
          </a:xfrm>
          <a:prstGeom prst="rect">
            <a:avLst/>
          </a:prstGeom>
          <a:noFill/>
        </p:spPr>
        <p:txBody>
          <a:bodyPr wrap="square" rtlCol="0">
            <a:spAutoFit/>
          </a:bodyPr>
          <a:lstStyle/>
          <a:p>
            <a:pPr marL="342900" indent="-342900"/>
            <a:r>
              <a:rPr lang="en-US" sz="2800" b="1" dirty="0" smtClean="0">
                <a:solidFill>
                  <a:srgbClr val="002060"/>
                </a:solidFill>
                <a:effectLst>
                  <a:outerShdw blurRad="38100" dist="38100" dir="2700000" algn="tl">
                    <a:srgbClr val="000000">
                      <a:alpha val="43137"/>
                    </a:srgbClr>
                  </a:outerShdw>
                </a:effectLst>
              </a:rPr>
              <a:t>Blooms Taxonomy and Webb’s Depth of Knowledge</a:t>
            </a:r>
          </a:p>
        </p:txBody>
      </p:sp>
      <p:sp>
        <p:nvSpPr>
          <p:cNvPr id="11" name="Rectangle 10"/>
          <p:cNvSpPr/>
          <p:nvPr/>
        </p:nvSpPr>
        <p:spPr>
          <a:xfrm>
            <a:off x="381000" y="762000"/>
            <a:ext cx="8229600" cy="646331"/>
          </a:xfrm>
          <a:prstGeom prst="rect">
            <a:avLst/>
          </a:prstGeom>
        </p:spPr>
        <p:txBody>
          <a:bodyPr wrap="square">
            <a:spAutoFit/>
          </a:bodyPr>
          <a:lstStyle/>
          <a:p>
            <a:r>
              <a:rPr lang="en-US" sz="3600" b="1" dirty="0" smtClean="0">
                <a:solidFill>
                  <a:srgbClr val="C00000"/>
                </a:solidFill>
                <a:effectLst>
                  <a:outerShdw blurRad="38100" dist="38100" dir="2700000" algn="tl">
                    <a:srgbClr val="000000">
                      <a:alpha val="43137"/>
                    </a:srgbClr>
                  </a:outerShdw>
                </a:effectLst>
              </a:rPr>
              <a:t>Depth of Knowledge – </a:t>
            </a:r>
            <a:r>
              <a:rPr lang="en-US" sz="3600" b="1" u="sng" dirty="0" smtClean="0">
                <a:solidFill>
                  <a:srgbClr val="C00000"/>
                </a:solidFill>
                <a:effectLst>
                  <a:outerShdw blurRad="38100" dist="38100" dir="2700000" algn="tl">
                    <a:srgbClr val="000000">
                      <a:alpha val="43137"/>
                    </a:srgbClr>
                  </a:outerShdw>
                </a:effectLst>
              </a:rPr>
              <a:t>kind of task</a:t>
            </a:r>
            <a:r>
              <a:rPr lang="en-US" sz="3600" b="1" dirty="0" smtClean="0">
                <a:solidFill>
                  <a:srgbClr val="C00000"/>
                </a:solidFill>
                <a:effectLst>
                  <a:outerShdw blurRad="38100" dist="38100" dir="2700000" algn="tl">
                    <a:srgbClr val="000000">
                      <a:alpha val="43137"/>
                    </a:srgbClr>
                  </a:outerShdw>
                </a:effectLst>
              </a:rPr>
              <a:t>.</a:t>
            </a:r>
            <a:endParaRPr lang="en-US" sz="3600" b="1" dirty="0">
              <a:solidFill>
                <a:srgbClr val="C00000"/>
              </a:solidFill>
              <a:effectLst>
                <a:outerShdw blurRad="38100" dist="38100" dir="2700000" algn="tl">
                  <a:srgbClr val="000000">
                    <a:alpha val="43137"/>
                  </a:srgbClr>
                </a:outerShdw>
              </a:effectLst>
            </a:endParaRPr>
          </a:p>
        </p:txBody>
      </p:sp>
      <p:sp>
        <p:nvSpPr>
          <p:cNvPr id="10" name="TextBox 9"/>
          <p:cNvSpPr txBox="1"/>
          <p:nvPr/>
        </p:nvSpPr>
        <p:spPr>
          <a:xfrm>
            <a:off x="381000" y="4572000"/>
            <a:ext cx="8229600" cy="1200329"/>
          </a:xfrm>
          <a:prstGeom prst="rect">
            <a:avLst/>
          </a:prstGeom>
          <a:noFill/>
        </p:spPr>
        <p:txBody>
          <a:bodyPr wrap="square" rtlCol="0">
            <a:spAutoFit/>
          </a:bodyPr>
          <a:lstStyle/>
          <a:p>
            <a:r>
              <a:rPr lang="en-US" sz="3600" b="1" dirty="0" smtClean="0">
                <a:solidFill>
                  <a:srgbClr val="C00000"/>
                </a:solidFill>
                <a:effectLst>
                  <a:outerShdw blurRad="38100" dist="38100" dir="2700000" algn="tl">
                    <a:srgbClr val="000000">
                      <a:alpha val="43137"/>
                    </a:srgbClr>
                  </a:outerShdw>
                </a:effectLst>
              </a:rPr>
              <a:t>Blooms – the </a:t>
            </a:r>
            <a:r>
              <a:rPr lang="en-US" sz="3600" b="1" u="sng" dirty="0" smtClean="0">
                <a:solidFill>
                  <a:srgbClr val="C00000"/>
                </a:solidFill>
                <a:effectLst>
                  <a:outerShdw blurRad="38100" dist="38100" dir="2700000" algn="tl">
                    <a:srgbClr val="000000">
                      <a:alpha val="43137"/>
                    </a:srgbClr>
                  </a:outerShdw>
                </a:effectLst>
              </a:rPr>
              <a:t>thinking approach</a:t>
            </a:r>
            <a:r>
              <a:rPr lang="en-US" sz="3600" b="1" dirty="0" smtClean="0">
                <a:solidFill>
                  <a:srgbClr val="C00000"/>
                </a:solidFill>
                <a:effectLst>
                  <a:outerShdw blurRad="38100" dist="38100" dir="2700000" algn="tl">
                    <a:srgbClr val="000000">
                      <a:alpha val="43137"/>
                    </a:srgbClr>
                  </a:outerShdw>
                </a:effectLst>
              </a:rPr>
              <a:t> needed to complete a task.</a:t>
            </a:r>
          </a:p>
        </p:txBody>
      </p:sp>
      <p:sp>
        <p:nvSpPr>
          <p:cNvPr id="13" name="Rectangle 12"/>
          <p:cNvSpPr/>
          <p:nvPr/>
        </p:nvSpPr>
        <p:spPr>
          <a:xfrm>
            <a:off x="228600" y="2971800"/>
            <a:ext cx="8382000" cy="2895600"/>
          </a:xfrm>
          <a:prstGeom prst="rect">
            <a:avLst/>
          </a:prstGeom>
          <a:solidFill>
            <a:schemeClr val="accent3">
              <a:lumMod val="40000"/>
              <a:lumOff val="60000"/>
              <a:alpha val="6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4"/>
          <p:cNvSpPr>
            <a:spLocks noGrp="1"/>
          </p:cNvSpPr>
          <p:nvPr>
            <p:ph type="sldNum" sz="quarter" idx="12"/>
          </p:nvPr>
        </p:nvSpPr>
        <p:spPr/>
        <p:txBody>
          <a:bodyPr/>
          <a:lstStyle/>
          <a:p>
            <a:fld id="{E38A6DA1-C63E-49FA-ACA6-4C1FAF9DB464}" type="slidenum">
              <a:rPr lang="en-US" smtClean="0"/>
              <a:pPr/>
              <a:t>2</a:t>
            </a:fld>
            <a:endParaRPr lang="en-US"/>
          </a:p>
        </p:txBody>
      </p:sp>
      <p:sp>
        <p:nvSpPr>
          <p:cNvPr id="2" name="Footer Placeholder 1"/>
          <p:cNvSpPr>
            <a:spLocks noGrp="1"/>
          </p:cNvSpPr>
          <p:nvPr>
            <p:ph type="ftr" sz="quarter" idx="11"/>
          </p:nvPr>
        </p:nvSpPr>
        <p:spPr/>
        <p:txBody>
          <a:bodyPr/>
          <a:lstStyle/>
          <a:p>
            <a:r>
              <a:rPr lang="en-US" smtClean="0"/>
              <a:t>Susan Richmond</a:t>
            </a:r>
            <a:endParaRPr lang="en-US"/>
          </a:p>
        </p:txBody>
      </p:sp>
    </p:spTree>
    <p:extLst>
      <p:ext uri="{BB962C8B-B14F-4D97-AF65-F5344CB8AC3E}">
        <p14:creationId xmlns:p14="http://schemas.microsoft.com/office/powerpoint/2010/main" val="409720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p:bldP spid="10" grpId="0"/>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CEEA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6630" y="221665"/>
            <a:ext cx="7772400" cy="830997"/>
          </a:xfrm>
          <a:prstGeom prst="rect">
            <a:avLst/>
          </a:prstGeom>
          <a:solidFill>
            <a:schemeClr val="accent4">
              <a:lumMod val="60000"/>
              <a:lumOff val="40000"/>
            </a:schemeClr>
          </a:solidFill>
          <a:effectLst>
            <a:innerShdw blurRad="63500" dist="50800" dir="2700000">
              <a:prstClr val="black">
                <a:alpha val="50000"/>
              </a:prstClr>
            </a:innerShdw>
          </a:effectLst>
        </p:spPr>
        <p:txBody>
          <a:bodyPr wrap="square" rtlCol="0">
            <a:spAutoFit/>
          </a:bodyPr>
          <a:lstStyle/>
          <a:p>
            <a:r>
              <a:rPr lang="en-US" sz="2400" b="1" i="1" dirty="0" smtClean="0">
                <a:solidFill>
                  <a:srgbClr val="002060"/>
                </a:solidFill>
              </a:rPr>
              <a:t>Listen as each task (learning progression) is read.  </a:t>
            </a:r>
          </a:p>
          <a:p>
            <a:r>
              <a:rPr lang="en-US" sz="2400" b="1" i="1" dirty="0" smtClean="0">
                <a:solidFill>
                  <a:srgbClr val="002060"/>
                </a:solidFill>
              </a:rPr>
              <a:t>Then decide….</a:t>
            </a:r>
            <a:r>
              <a:rPr lang="en-US" sz="2400" b="1" dirty="0" smtClean="0">
                <a:solidFill>
                  <a:srgbClr val="002060"/>
                </a:solidFill>
              </a:rPr>
              <a:t> Where each task belongs on the DOK Matrix.</a:t>
            </a:r>
            <a:endParaRPr lang="en-US" sz="2400" b="1" i="1" dirty="0">
              <a:solidFill>
                <a:srgbClr val="002060"/>
              </a:solidFill>
            </a:endParaRPr>
          </a:p>
        </p:txBody>
      </p:sp>
      <p:grpSp>
        <p:nvGrpSpPr>
          <p:cNvPr id="16" name="Group 15"/>
          <p:cNvGrpSpPr/>
          <p:nvPr/>
        </p:nvGrpSpPr>
        <p:grpSpPr>
          <a:xfrm>
            <a:off x="609600" y="1094500"/>
            <a:ext cx="7772400" cy="5553230"/>
            <a:chOff x="609600" y="1177630"/>
            <a:chExt cx="7772400" cy="5553230"/>
          </a:xfrm>
        </p:grpSpPr>
        <p:sp>
          <p:nvSpPr>
            <p:cNvPr id="9" name="TextBox 8"/>
            <p:cNvSpPr txBox="1"/>
            <p:nvPr/>
          </p:nvSpPr>
          <p:spPr>
            <a:xfrm>
              <a:off x="609600" y="1177630"/>
              <a:ext cx="7772400" cy="769441"/>
            </a:xfrm>
            <a:prstGeom prst="rect">
              <a:avLst/>
            </a:prstGeom>
            <a:solidFill>
              <a:schemeClr val="bg1">
                <a:lumMod val="95000"/>
              </a:schemeClr>
            </a:solidFill>
            <a:effectLst>
              <a:innerShdw blurRad="114300">
                <a:prstClr val="black"/>
              </a:innerShdw>
            </a:effectLst>
          </p:spPr>
          <p:txBody>
            <a:bodyPr wrap="square" rtlCol="0">
              <a:spAutoFit/>
            </a:bodyPr>
            <a:lstStyle/>
            <a:p>
              <a:r>
                <a:rPr lang="en-US" sz="2400" b="1" dirty="0" smtClean="0">
                  <a:solidFill>
                    <a:srgbClr val="002060"/>
                  </a:solidFill>
                </a:rPr>
                <a:t>Task A: </a:t>
              </a:r>
              <a:r>
                <a:rPr lang="en-US" sz="2000" b="1" dirty="0" smtClean="0">
                  <a:solidFill>
                    <a:srgbClr val="002060"/>
                  </a:solidFill>
                </a:rPr>
                <a:t>How many children were on the wagon train?  Use the table below.  Select the correct answer.</a:t>
              </a:r>
              <a:endParaRPr lang="en-US" sz="2000" b="1" dirty="0">
                <a:solidFill>
                  <a:srgbClr val="002060"/>
                </a:solidFill>
              </a:endParaRPr>
            </a:p>
          </p:txBody>
        </p:sp>
        <p:sp>
          <p:nvSpPr>
            <p:cNvPr id="10" name="TextBox 9"/>
            <p:cNvSpPr txBox="1"/>
            <p:nvPr/>
          </p:nvSpPr>
          <p:spPr>
            <a:xfrm>
              <a:off x="609600" y="6269195"/>
              <a:ext cx="7772400" cy="461665"/>
            </a:xfrm>
            <a:prstGeom prst="rect">
              <a:avLst/>
            </a:prstGeom>
            <a:solidFill>
              <a:schemeClr val="bg1">
                <a:lumMod val="95000"/>
              </a:schemeClr>
            </a:solidFill>
            <a:effectLst>
              <a:innerShdw blurRad="114300">
                <a:prstClr val="black"/>
              </a:innerShdw>
            </a:effectLst>
          </p:spPr>
          <p:txBody>
            <a:bodyPr wrap="square" rtlCol="0">
              <a:spAutoFit/>
            </a:bodyPr>
            <a:lstStyle/>
            <a:p>
              <a:r>
                <a:rPr lang="en-US" sz="2400" b="1" dirty="0" smtClean="0">
                  <a:solidFill>
                    <a:srgbClr val="002060"/>
                  </a:solidFill>
                </a:rPr>
                <a:t>Task F:  </a:t>
              </a:r>
              <a:r>
                <a:rPr lang="en-US" sz="2000" b="1" dirty="0" smtClean="0">
                  <a:solidFill>
                    <a:srgbClr val="002060"/>
                  </a:solidFill>
                </a:rPr>
                <a:t>Would you interpret the author’s statement _____, as bias?</a:t>
              </a:r>
              <a:endParaRPr lang="en-US" sz="2000" b="1" dirty="0">
                <a:solidFill>
                  <a:srgbClr val="002060"/>
                </a:solidFill>
              </a:endParaRPr>
            </a:p>
          </p:txBody>
        </p:sp>
        <p:sp>
          <p:nvSpPr>
            <p:cNvPr id="11" name="TextBox 10"/>
            <p:cNvSpPr txBox="1"/>
            <p:nvPr/>
          </p:nvSpPr>
          <p:spPr>
            <a:xfrm>
              <a:off x="609600" y="5437389"/>
              <a:ext cx="7772400" cy="769441"/>
            </a:xfrm>
            <a:prstGeom prst="rect">
              <a:avLst/>
            </a:prstGeom>
            <a:solidFill>
              <a:schemeClr val="bg1">
                <a:lumMod val="95000"/>
              </a:schemeClr>
            </a:solidFill>
            <a:effectLst>
              <a:innerShdw blurRad="114300">
                <a:prstClr val="black"/>
              </a:innerShdw>
            </a:effectLst>
          </p:spPr>
          <p:txBody>
            <a:bodyPr wrap="square" rtlCol="0">
              <a:spAutoFit/>
            </a:bodyPr>
            <a:lstStyle/>
            <a:p>
              <a:r>
                <a:rPr lang="en-US" sz="2400" b="1" dirty="0" smtClean="0">
                  <a:solidFill>
                    <a:srgbClr val="002060"/>
                  </a:solidFill>
                </a:rPr>
                <a:t>Task E: </a:t>
              </a:r>
              <a:r>
                <a:rPr lang="en-US" sz="2000" b="1" dirty="0" smtClean="0">
                  <a:solidFill>
                    <a:srgbClr val="002060"/>
                  </a:solidFill>
                </a:rPr>
                <a:t>Is there text evidence to support that that all pioneers were brave?     </a:t>
              </a:r>
              <a:endParaRPr lang="en-US" sz="2000" b="1" dirty="0" smtClean="0">
                <a:solidFill>
                  <a:srgbClr val="002060"/>
                </a:solidFill>
                <a:ea typeface="Times New Roman"/>
                <a:cs typeface="Times New Roman"/>
              </a:endParaRPr>
            </a:p>
          </p:txBody>
        </p:sp>
        <p:sp>
          <p:nvSpPr>
            <p:cNvPr id="12" name="TextBox 11"/>
            <p:cNvSpPr txBox="1"/>
            <p:nvPr/>
          </p:nvSpPr>
          <p:spPr>
            <a:xfrm>
              <a:off x="609600" y="2018290"/>
              <a:ext cx="7772400" cy="1077218"/>
            </a:xfrm>
            <a:prstGeom prst="rect">
              <a:avLst/>
            </a:prstGeom>
            <a:solidFill>
              <a:schemeClr val="bg1">
                <a:lumMod val="95000"/>
              </a:schemeClr>
            </a:solidFill>
            <a:effectLst>
              <a:innerShdw blurRad="114300">
                <a:prstClr val="black"/>
              </a:innerShdw>
            </a:effectLst>
          </p:spPr>
          <p:txBody>
            <a:bodyPr wrap="square" rtlCol="0">
              <a:spAutoFit/>
            </a:bodyPr>
            <a:lstStyle/>
            <a:p>
              <a:r>
                <a:rPr lang="en-US" sz="2400" b="1" dirty="0" smtClean="0">
                  <a:solidFill>
                    <a:srgbClr val="002060"/>
                  </a:solidFill>
                </a:rPr>
                <a:t>Task B: </a:t>
              </a:r>
              <a:r>
                <a:rPr lang="en-US" sz="2000" b="1" dirty="0" smtClean="0">
                  <a:solidFill>
                    <a:srgbClr val="002060"/>
                  </a:solidFill>
                </a:rPr>
                <a:t>Food had to be carefully distributed during the journey to Oregon.  What distribution method was used in the text?  What other ways could there have been to distribute the food? </a:t>
              </a:r>
              <a:endParaRPr lang="en-US" sz="2000" b="1" dirty="0" smtClean="0">
                <a:solidFill>
                  <a:srgbClr val="002060"/>
                </a:solidFill>
                <a:ea typeface="Times New Roman"/>
                <a:cs typeface="Times New Roman"/>
              </a:endParaRPr>
            </a:p>
          </p:txBody>
        </p:sp>
        <p:sp>
          <p:nvSpPr>
            <p:cNvPr id="13" name="TextBox 12"/>
            <p:cNvSpPr txBox="1"/>
            <p:nvPr/>
          </p:nvSpPr>
          <p:spPr>
            <a:xfrm>
              <a:off x="609600" y="3158825"/>
              <a:ext cx="7772400" cy="1077218"/>
            </a:xfrm>
            <a:prstGeom prst="rect">
              <a:avLst/>
            </a:prstGeom>
            <a:solidFill>
              <a:schemeClr val="bg1">
                <a:lumMod val="95000"/>
              </a:schemeClr>
            </a:solidFill>
            <a:effectLst>
              <a:innerShdw blurRad="114300">
                <a:prstClr val="black"/>
              </a:innerShdw>
            </a:effectLst>
          </p:spPr>
          <p:txBody>
            <a:bodyPr wrap="square" rtlCol="0">
              <a:spAutoFit/>
            </a:bodyPr>
            <a:lstStyle/>
            <a:p>
              <a:r>
                <a:rPr lang="en-US" sz="2400" b="1" dirty="0" smtClean="0">
                  <a:solidFill>
                    <a:srgbClr val="002060"/>
                  </a:solidFill>
                </a:rPr>
                <a:t>Task C: </a:t>
              </a:r>
              <a:r>
                <a:rPr lang="en-US" sz="2000" b="1" dirty="0" smtClean="0">
                  <a:solidFill>
                    <a:srgbClr val="002060"/>
                  </a:solidFill>
                </a:rPr>
                <a:t>What evidence did the pioneers have that the journey could be dangerous? Was it a good idea for the pioneers to have a scout?  Defend your position.</a:t>
              </a:r>
              <a:endParaRPr lang="en-US" sz="2000" b="1" dirty="0">
                <a:solidFill>
                  <a:srgbClr val="002060"/>
                </a:solidFill>
                <a:ea typeface="Times New Roman"/>
                <a:cs typeface="Times New Roman"/>
              </a:endParaRPr>
            </a:p>
          </p:txBody>
        </p:sp>
        <p:sp>
          <p:nvSpPr>
            <p:cNvPr id="14" name="TextBox 13"/>
            <p:cNvSpPr txBox="1"/>
            <p:nvPr/>
          </p:nvSpPr>
          <p:spPr>
            <a:xfrm>
              <a:off x="609600" y="4294900"/>
              <a:ext cx="7772400" cy="1077218"/>
            </a:xfrm>
            <a:prstGeom prst="rect">
              <a:avLst/>
            </a:prstGeom>
            <a:solidFill>
              <a:schemeClr val="bg1">
                <a:lumMod val="95000"/>
              </a:schemeClr>
            </a:solidFill>
            <a:effectLst>
              <a:innerShdw blurRad="114300">
                <a:prstClr val="black"/>
              </a:innerShdw>
            </a:effectLst>
          </p:spPr>
          <p:txBody>
            <a:bodyPr wrap="square" rtlCol="0">
              <a:spAutoFit/>
            </a:bodyPr>
            <a:lstStyle/>
            <a:p>
              <a:r>
                <a:rPr lang="en-US" sz="2400" b="1" dirty="0" smtClean="0">
                  <a:solidFill>
                    <a:srgbClr val="002060"/>
                  </a:solidFill>
                </a:rPr>
                <a:t>Task D: </a:t>
              </a:r>
              <a:r>
                <a:rPr lang="en-US" sz="2000" b="1" dirty="0" smtClean="0">
                  <a:solidFill>
                    <a:srgbClr val="002060"/>
                  </a:solidFill>
                </a:rPr>
                <a:t>When the author explains what a wagon is by listing  characteristics and features, what text structure is she using - Compare and Contrast, Description, Cause and Effect or Sequence?</a:t>
              </a:r>
            </a:p>
          </p:txBody>
        </p:sp>
      </p:grpSp>
      <p:sp>
        <p:nvSpPr>
          <p:cNvPr id="15" name="Slide Number Placeholder 14"/>
          <p:cNvSpPr>
            <a:spLocks noGrp="1"/>
          </p:cNvSpPr>
          <p:nvPr>
            <p:ph type="sldNum" sz="quarter" idx="12"/>
          </p:nvPr>
        </p:nvSpPr>
        <p:spPr/>
        <p:txBody>
          <a:bodyPr/>
          <a:lstStyle/>
          <a:p>
            <a:fld id="{E38A6DA1-C63E-49FA-ACA6-4C1FAF9DB464}" type="slidenum">
              <a:rPr lang="en-US" smtClean="0"/>
              <a:pPr/>
              <a:t>20</a:t>
            </a:fld>
            <a:endParaRPr lang="en-US"/>
          </a:p>
        </p:txBody>
      </p:sp>
      <p:sp>
        <p:nvSpPr>
          <p:cNvPr id="2" name="Footer Placeholder 1"/>
          <p:cNvSpPr>
            <a:spLocks noGrp="1"/>
          </p:cNvSpPr>
          <p:nvPr>
            <p:ph type="ftr" sz="quarter" idx="11"/>
          </p:nvPr>
        </p:nvSpPr>
        <p:spPr/>
        <p:txBody>
          <a:bodyPr/>
          <a:lstStyle/>
          <a:p>
            <a:r>
              <a:rPr lang="en-US" smtClean="0"/>
              <a:t>Susan Richmond</a:t>
            </a:r>
            <a:endParaRPr lang="en-US"/>
          </a:p>
        </p:txBody>
      </p:sp>
    </p:spTree>
    <p:extLst>
      <p:ext uri="{BB962C8B-B14F-4D97-AF65-F5344CB8AC3E}">
        <p14:creationId xmlns:p14="http://schemas.microsoft.com/office/powerpoint/2010/main" val="397580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9144000" cy="6858000"/>
          </a:xfrm>
          <a:prstGeom prst="rect">
            <a:avLst/>
          </a:prstGeom>
          <a:solidFill>
            <a:srgbClr val="FFFFC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Group 98"/>
          <p:cNvGraphicFramePr>
            <a:graphicFrameLocks noGrp="1"/>
          </p:cNvGraphicFramePr>
          <p:nvPr>
            <p:extLst>
              <p:ext uri="{D42A27DB-BD31-4B8C-83A1-F6EECF244321}">
                <p14:modId xmlns:p14="http://schemas.microsoft.com/office/powerpoint/2010/main" val="990960461"/>
              </p:ext>
            </p:extLst>
          </p:nvPr>
        </p:nvGraphicFramePr>
        <p:xfrm>
          <a:off x="381000" y="152400"/>
          <a:ext cx="8610600" cy="6542895"/>
        </p:xfrm>
        <a:graphic>
          <a:graphicData uri="http://schemas.openxmlformats.org/drawingml/2006/table">
            <a:tbl>
              <a:tblPr/>
              <a:tblGrid>
                <a:gridCol w="1558014"/>
                <a:gridCol w="1639403"/>
                <a:gridCol w="1918449"/>
                <a:gridCol w="1855332"/>
                <a:gridCol w="1639402"/>
              </a:tblGrid>
              <a:tr h="74187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1800" b="1" i="0" u="none" strike="noStrike" cap="none" normalizeH="0" baseline="0" dirty="0" smtClean="0">
                          <a:ln>
                            <a:noFill/>
                          </a:ln>
                          <a:solidFill>
                            <a:srgbClr val="002060"/>
                          </a:solidFill>
                          <a:effectLst/>
                          <a:latin typeface="Verdana" charset="0"/>
                          <a:ea typeface="ＭＳ Ｐゴシック" charset="0"/>
                          <a:cs typeface="ＭＳ Ｐゴシック" charset="0"/>
                        </a:rPr>
                        <a:t>Depth</a:t>
                      </a:r>
                      <a:r>
                        <a:rPr lang="en-US" sz="1800" b="1" dirty="0" smtClean="0">
                          <a:solidFill>
                            <a:srgbClr val="000099"/>
                          </a:solidFill>
                          <a:effectLst/>
                          <a:latin typeface="+mn-lt"/>
                          <a:ea typeface="Times New Roman"/>
                          <a:cs typeface="Times New Roman"/>
                          <a:sym typeface="Wingdings"/>
                        </a:rPr>
                        <a:t></a:t>
                      </a:r>
                      <a:r>
                        <a:rPr kumimoji="0" lang="en-US" sz="1800" b="1" i="0" u="none" strike="noStrike" cap="none" normalizeH="0" baseline="0" dirty="0" smtClean="0">
                          <a:ln>
                            <a:noFill/>
                          </a:ln>
                          <a:solidFill>
                            <a:srgbClr val="002060"/>
                          </a:solidFill>
                          <a:effectLst/>
                          <a:latin typeface="Verdana" charset="0"/>
                          <a:ea typeface="ＭＳ Ｐゴシック" charset="0"/>
                          <a:cs typeface="ＭＳ Ｐゴシック" charset="0"/>
                        </a:rPr>
                        <a:t>  Thinking</a:t>
                      </a:r>
                      <a:r>
                        <a:rPr kumimoji="0" lang="en-US" sz="1800" b="0" i="0" u="none" strike="noStrike" cap="none" normalizeH="0" baseline="0" dirty="0" smtClean="0">
                          <a:ln>
                            <a:noFill/>
                          </a:ln>
                          <a:solidFill>
                            <a:srgbClr val="002060"/>
                          </a:solidFill>
                          <a:effectLst/>
                          <a:latin typeface="Verdana" charset="0"/>
                          <a:ea typeface="ＭＳ Ｐゴシック" charset="0"/>
                          <a:cs typeface="ＭＳ Ｐゴシック" charset="0"/>
                        </a:rPr>
                        <a:t> </a:t>
                      </a:r>
                      <a:r>
                        <a:rPr lang="en-US" sz="1400" b="1" dirty="0" smtClean="0">
                          <a:effectLst/>
                          <a:latin typeface="+mn-lt"/>
                          <a:ea typeface="Times New Roman"/>
                          <a:cs typeface="Times New Roman"/>
                          <a:sym typeface="Wingdings"/>
                        </a:rPr>
                        <a:t></a:t>
                      </a:r>
                      <a:endParaRPr kumimoji="0" lang="en-US" sz="1400" b="0" i="0" u="none" strike="noStrike" cap="none" normalizeH="0" baseline="0" dirty="0">
                        <a:ln>
                          <a:noFill/>
                        </a:ln>
                        <a:solidFill>
                          <a:srgbClr val="002060"/>
                        </a:solidFill>
                        <a:effectLst/>
                        <a:latin typeface="Verdana" charset="0"/>
                        <a:ea typeface="ＭＳ Ｐゴシック" charset="0"/>
                        <a:cs typeface="ＭＳ Ｐゴシック"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1200" b="1" i="0" u="none" strike="noStrike" cap="none" normalizeH="0" baseline="0" dirty="0">
                          <a:ln>
                            <a:noFill/>
                          </a:ln>
                          <a:solidFill>
                            <a:srgbClr val="002060"/>
                          </a:solidFill>
                          <a:effectLst/>
                          <a:latin typeface="Verdana" charset="0"/>
                          <a:ea typeface="ＭＳ Ｐゴシック" charset="0"/>
                          <a:cs typeface="Times New Roman" charset="0"/>
                        </a:rPr>
                        <a:t>Level 1</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1200" b="1" i="0" u="none" strike="noStrike" cap="none" normalizeH="0" baseline="0" dirty="0">
                          <a:ln>
                            <a:noFill/>
                          </a:ln>
                          <a:solidFill>
                            <a:srgbClr val="002060"/>
                          </a:solidFill>
                          <a:effectLst/>
                          <a:latin typeface="Verdana" charset="0"/>
                          <a:ea typeface="ＭＳ Ｐゴシック" charset="0"/>
                          <a:cs typeface="Times New Roman" charset="0"/>
                        </a:rPr>
                        <a:t>Recall &amp; Reproduction</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1200" b="1" i="0" u="none" strike="noStrike" cap="none" normalizeH="0" baseline="0" dirty="0">
                          <a:ln>
                            <a:noFill/>
                          </a:ln>
                          <a:solidFill>
                            <a:srgbClr val="002060"/>
                          </a:solidFill>
                          <a:effectLst/>
                          <a:latin typeface="Verdana" charset="0"/>
                          <a:ea typeface="ＭＳ Ｐゴシック" charset="0"/>
                          <a:cs typeface="Times New Roman" charset="0"/>
                        </a:rPr>
                        <a:t>Level 2</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1200" b="1" i="0" u="none" strike="noStrike" cap="none" normalizeH="0" baseline="0" dirty="0">
                          <a:ln>
                            <a:noFill/>
                          </a:ln>
                          <a:solidFill>
                            <a:srgbClr val="002060"/>
                          </a:solidFill>
                          <a:effectLst/>
                          <a:latin typeface="Verdana" charset="0"/>
                          <a:ea typeface="ＭＳ Ｐゴシック" charset="0"/>
                          <a:cs typeface="Times New Roman" charset="0"/>
                        </a:rPr>
                        <a:t>Skills &amp; Concepts</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1200" b="1" i="0" u="none" strike="noStrike" cap="none" normalizeH="0" baseline="0" dirty="0">
                          <a:ln>
                            <a:noFill/>
                          </a:ln>
                          <a:solidFill>
                            <a:srgbClr val="002060"/>
                          </a:solidFill>
                          <a:effectLst/>
                          <a:latin typeface="Verdana" charset="0"/>
                          <a:ea typeface="ＭＳ Ｐゴシック" charset="0"/>
                          <a:cs typeface="Times New Roman" charset="0"/>
                        </a:rPr>
                        <a:t>Level 3</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1000" b="1" i="0" u="none" strike="noStrike" cap="none" normalizeH="0" baseline="0" dirty="0">
                          <a:ln>
                            <a:noFill/>
                          </a:ln>
                          <a:solidFill>
                            <a:srgbClr val="002060"/>
                          </a:solidFill>
                          <a:effectLst/>
                          <a:latin typeface="Verdana" charset="0"/>
                          <a:ea typeface="ＭＳ Ｐゴシック" charset="0"/>
                          <a:cs typeface="Times New Roman" charset="0"/>
                        </a:rPr>
                        <a:t>Strategic Thinking/ Reasoning</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1200" b="1" i="0" u="none" strike="noStrike" cap="none" normalizeH="0" baseline="0" dirty="0">
                          <a:ln>
                            <a:noFill/>
                          </a:ln>
                          <a:solidFill>
                            <a:srgbClr val="002060"/>
                          </a:solidFill>
                          <a:effectLst/>
                          <a:latin typeface="Verdana" charset="0"/>
                          <a:ea typeface="ＭＳ Ｐゴシック" charset="0"/>
                          <a:cs typeface="Times New Roman" charset="0"/>
                        </a:rPr>
                        <a:t>Level 4</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1200" b="1" i="0" u="none" strike="noStrike" cap="none" normalizeH="0" baseline="0" dirty="0">
                          <a:ln>
                            <a:noFill/>
                          </a:ln>
                          <a:solidFill>
                            <a:srgbClr val="002060"/>
                          </a:solidFill>
                          <a:effectLst/>
                          <a:latin typeface="Verdana" charset="0"/>
                          <a:ea typeface="ＭＳ Ｐゴシック" charset="0"/>
                          <a:cs typeface="Times New Roman" charset="0"/>
                        </a:rPr>
                        <a:t>Extended Thinking</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827737">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US" sz="1600" b="1" i="0" u="none" strike="noStrike" cap="none" normalizeH="0" baseline="0" dirty="0" smtClean="0">
                          <a:ln>
                            <a:noFill/>
                          </a:ln>
                          <a:solidFill>
                            <a:srgbClr val="002060"/>
                          </a:solidFill>
                          <a:effectLst/>
                          <a:latin typeface="Verdana" charset="0"/>
                          <a:ea typeface="ＭＳ Ｐゴシック" charset="0"/>
                          <a:cs typeface="Times New Roman" charset="0"/>
                        </a:rPr>
                        <a:t>Remember</a:t>
                      </a:r>
                      <a:endParaRPr kumimoji="0" lang="en-US" sz="1600" b="1" i="0" u="none" strike="noStrike" cap="none" normalizeH="0" baseline="0" dirty="0">
                        <a:ln>
                          <a:noFill/>
                        </a:ln>
                        <a:solidFill>
                          <a:srgbClr val="002060"/>
                        </a:solidFill>
                        <a:effectLst/>
                        <a:latin typeface="Verdana" charset="0"/>
                        <a:ea typeface="ＭＳ Ｐゴシック" charset="0"/>
                        <a:cs typeface="Times New Roman"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114300" marR="1143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entury Gothic" charset="0"/>
                        <a:ea typeface="ＭＳ Ｐゴシック" charset="0"/>
                        <a:cs typeface="ＭＳ Ｐゴシック"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entury Gothic" charset="0"/>
                        <a:ea typeface="ＭＳ Ｐゴシック" charset="0"/>
                        <a:cs typeface="ＭＳ Ｐゴシック"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endParaRPr kumimoji="0" lang="en-US" sz="800" b="0" i="0" u="none" strike="noStrike" cap="none" normalizeH="0" baseline="0">
                        <a:ln>
                          <a:noFill/>
                        </a:ln>
                        <a:solidFill>
                          <a:schemeClr val="tx1"/>
                        </a:solidFill>
                        <a:effectLst/>
                        <a:latin typeface="Verdana" charset="0"/>
                        <a:ea typeface="ＭＳ Ｐゴシック" charset="0"/>
                        <a:cs typeface="ＭＳ Ｐゴシック"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889559">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US" sz="1400" b="1" i="0" u="none" strike="noStrike" cap="none" normalizeH="0" baseline="0" dirty="0" smtClean="0">
                          <a:ln>
                            <a:noFill/>
                          </a:ln>
                          <a:solidFill>
                            <a:srgbClr val="002060"/>
                          </a:solidFill>
                          <a:effectLst/>
                          <a:latin typeface="Verdana" charset="0"/>
                          <a:ea typeface="ＭＳ Ｐゴシック" charset="0"/>
                          <a:cs typeface="Times New Roman" charset="0"/>
                        </a:rPr>
                        <a:t>Understand</a:t>
                      </a:r>
                      <a:endParaRPr kumimoji="0" lang="en-US" sz="1400" b="1" i="0" u="none" strike="noStrike" cap="none" normalizeH="0" baseline="0" dirty="0">
                        <a:ln>
                          <a:noFill/>
                        </a:ln>
                        <a:solidFill>
                          <a:srgbClr val="002060"/>
                        </a:solidFill>
                        <a:effectLst/>
                        <a:latin typeface="Verdana" charset="0"/>
                        <a:ea typeface="ＭＳ Ｐゴシック" charset="0"/>
                        <a:cs typeface="Times New Roman"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entury Gothic" charset="0"/>
                        <a:ea typeface="ＭＳ Ｐゴシック" charset="0"/>
                        <a:cs typeface="ＭＳ Ｐゴシック"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entury Gothic" charset="0"/>
                        <a:ea typeface="ＭＳ Ｐゴシック" charset="0"/>
                        <a:cs typeface="Times New Roman" charset="0"/>
                      </a:endParaRPr>
                    </a:p>
                  </a:txBody>
                  <a:tcPr marL="114300" marR="1143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entury Gothic" charset="0"/>
                        <a:ea typeface="ＭＳ Ｐゴシック" charset="0"/>
                        <a:cs typeface="ＭＳ Ｐゴシック"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entury Gothic" charset="0"/>
                        <a:ea typeface="ＭＳ Ｐゴシック" charset="0"/>
                        <a:cs typeface="ＭＳ Ｐゴシック"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81743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US" sz="1600" b="1" i="0" u="none" strike="noStrike" cap="none" normalizeH="0" baseline="0" dirty="0">
                          <a:ln>
                            <a:noFill/>
                          </a:ln>
                          <a:solidFill>
                            <a:srgbClr val="002060"/>
                          </a:solidFill>
                          <a:effectLst/>
                          <a:latin typeface="Verdana" charset="0"/>
                          <a:ea typeface="ＭＳ Ｐゴシック" charset="0"/>
                          <a:cs typeface="Times New Roman" charset="0"/>
                        </a:rPr>
                        <a:t>Apply</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entury Gothic"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entury Gothic" charset="0"/>
                        <a:ea typeface="ＭＳ Ｐゴシック" charset="0"/>
                        <a:cs typeface="ＭＳ Ｐゴシック"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114300" marR="1143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entury Gothic" charset="0"/>
                        <a:ea typeface="ＭＳ Ｐゴシック" charset="0"/>
                        <a:cs typeface="ＭＳ Ｐゴシック"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entury Gothic" charset="0"/>
                        <a:ea typeface="ＭＳ Ｐゴシック" charset="0"/>
                        <a:cs typeface="ＭＳ Ｐゴシック"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108876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US" sz="1600" b="1" i="0" u="none" strike="noStrike" cap="none" normalizeH="0" baseline="0">
                          <a:ln>
                            <a:noFill/>
                          </a:ln>
                          <a:solidFill>
                            <a:srgbClr val="002060"/>
                          </a:solidFill>
                          <a:effectLst/>
                          <a:latin typeface="Verdana" charset="0"/>
                          <a:ea typeface="ＭＳ Ｐゴシック" charset="0"/>
                          <a:cs typeface="Times New Roman" charset="0"/>
                        </a:rPr>
                        <a:t>Analyze</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entury Gothic" charset="0"/>
                        <a:ea typeface="ＭＳ Ｐゴシック" charset="0"/>
                        <a:cs typeface="ＭＳ Ｐゴシック"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entury Gothic" charset="0"/>
                        <a:ea typeface="ＭＳ Ｐゴシック" charset="0"/>
                        <a:cs typeface="ＭＳ Ｐゴシック"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entury Gothic" charset="0"/>
                        <a:ea typeface="ＭＳ Ｐゴシック" charset="0"/>
                        <a:cs typeface="ＭＳ Ｐゴシック"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sng" strike="noStrike" cap="none" normalizeH="0" baseline="0" dirty="0">
                        <a:ln>
                          <a:noFill/>
                        </a:ln>
                        <a:solidFill>
                          <a:schemeClr val="tx1"/>
                        </a:solidFill>
                        <a:effectLst/>
                        <a:latin typeface="Century Gothic" charset="0"/>
                        <a:ea typeface="ＭＳ Ｐゴシック" charset="0"/>
                        <a:cs typeface="Times New Roman" charset="0"/>
                      </a:endParaRPr>
                    </a:p>
                  </a:txBody>
                  <a:tcPr marL="114300" marR="1143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108876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Tx/>
                        <a:buNone/>
                        <a:tabLst/>
                      </a:pPr>
                      <a:r>
                        <a:rPr kumimoji="0" lang="en-US" sz="1600" b="1" i="0" u="none" strike="noStrike" cap="none" normalizeH="0" baseline="0">
                          <a:ln>
                            <a:noFill/>
                          </a:ln>
                          <a:solidFill>
                            <a:srgbClr val="002060"/>
                          </a:solidFill>
                          <a:effectLst/>
                          <a:latin typeface="Verdana" charset="0"/>
                          <a:ea typeface="ＭＳ Ｐゴシック" charset="0"/>
                          <a:cs typeface="Times New Roman" charset="0"/>
                        </a:rPr>
                        <a:t>Evaluate</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entury Gothic"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entury Gothic" charset="0"/>
                        <a:ea typeface="ＭＳ Ｐゴシック" charset="0"/>
                        <a:cs typeface="ＭＳ Ｐゴシック"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entury Gothic" charset="0"/>
                        <a:ea typeface="ＭＳ Ｐゴシック" charset="0"/>
                        <a:cs typeface="ＭＳ Ｐゴシック"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sng" strike="noStrike" cap="none" normalizeH="0" baseline="0" dirty="0">
                        <a:ln>
                          <a:noFill/>
                        </a:ln>
                        <a:solidFill>
                          <a:schemeClr val="tx1"/>
                        </a:solidFill>
                        <a:effectLst/>
                        <a:latin typeface="Century Gothic" charset="0"/>
                        <a:ea typeface="ＭＳ Ｐゴシック" charset="0"/>
                        <a:cs typeface="ＭＳ Ｐゴシック"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entury Gothic" charset="0"/>
                        <a:ea typeface="ＭＳ Ｐゴシック" charset="0"/>
                        <a:cs typeface="ＭＳ Ｐゴシック"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108876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1600" b="1" i="0" u="none" strike="noStrike" cap="none" normalizeH="0" baseline="0" dirty="0">
                          <a:ln>
                            <a:noFill/>
                          </a:ln>
                          <a:solidFill>
                            <a:srgbClr val="002060"/>
                          </a:solidFill>
                          <a:effectLst/>
                          <a:latin typeface="Verdana" charset="0"/>
                          <a:ea typeface="ＭＳ Ｐゴシック" charset="0"/>
                          <a:cs typeface="ＭＳ Ｐゴシック" charset="0"/>
                        </a:rPr>
                        <a:t>Create</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entury Gothic"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entury Gothic" charset="0"/>
                        <a:ea typeface="ＭＳ Ｐゴシック" charset="0"/>
                        <a:cs typeface="ＭＳ Ｐゴシック"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entury Gothic" charset="0"/>
                        <a:ea typeface="ＭＳ Ｐゴシック" charset="0"/>
                        <a:cs typeface="ＭＳ Ｐゴシック"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entury Gothic" charset="0"/>
                        <a:ea typeface="ＭＳ Ｐゴシック" charset="0"/>
                        <a:cs typeface="ＭＳ Ｐゴシック"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entury Gothic" charset="0"/>
                        <a:ea typeface="ＭＳ Ｐゴシック" charset="0"/>
                        <a:cs typeface="ＭＳ Ｐゴシック"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bl>
          </a:graphicData>
        </a:graphic>
      </p:graphicFrame>
      <p:sp>
        <p:nvSpPr>
          <p:cNvPr id="5" name="Rectangle 4"/>
          <p:cNvSpPr/>
          <p:nvPr/>
        </p:nvSpPr>
        <p:spPr>
          <a:xfrm>
            <a:off x="1905000" y="914400"/>
            <a:ext cx="1676400" cy="784830"/>
          </a:xfrm>
          <a:prstGeom prst="rect">
            <a:avLst/>
          </a:prstGeom>
          <a:solidFill>
            <a:schemeClr val="accent5">
              <a:lumMod val="40000"/>
              <a:lumOff val="60000"/>
            </a:schemeClr>
          </a:solidFill>
          <a:ln>
            <a:solidFill>
              <a:schemeClr val="accent1"/>
            </a:solidFill>
          </a:ln>
        </p:spPr>
        <p:txBody>
          <a:bodyPr wrap="square">
            <a:spAutoFit/>
          </a:bodyPr>
          <a:lstStyle/>
          <a:p>
            <a:r>
              <a:rPr lang="en-US" sz="1100" b="1" dirty="0" smtClean="0">
                <a:solidFill>
                  <a:srgbClr val="002060"/>
                </a:solidFill>
              </a:rPr>
              <a:t>Recall, locate basic facts, definitions, details and events</a:t>
            </a:r>
          </a:p>
          <a:p>
            <a:endParaRPr lang="en-US" sz="1200" b="1" dirty="0" smtClean="0">
              <a:solidFill>
                <a:srgbClr val="002060"/>
              </a:solidFill>
            </a:endParaRPr>
          </a:p>
        </p:txBody>
      </p:sp>
      <p:sp>
        <p:nvSpPr>
          <p:cNvPr id="6" name="Rectangle 5"/>
          <p:cNvSpPr/>
          <p:nvPr/>
        </p:nvSpPr>
        <p:spPr>
          <a:xfrm>
            <a:off x="1905000" y="1717964"/>
            <a:ext cx="1676400" cy="841248"/>
          </a:xfrm>
          <a:prstGeom prst="rect">
            <a:avLst/>
          </a:prstGeom>
          <a:solidFill>
            <a:schemeClr val="accent5">
              <a:lumMod val="60000"/>
              <a:lumOff val="40000"/>
            </a:schemeClr>
          </a:solidFill>
          <a:ln>
            <a:solidFill>
              <a:schemeClr val="accent1"/>
            </a:solidFill>
          </a:ln>
        </p:spPr>
        <p:txBody>
          <a:bodyPr wrap="square">
            <a:spAutoFit/>
          </a:bodyPr>
          <a:lstStyle/>
          <a:p>
            <a:pPr>
              <a:lnSpc>
                <a:spcPct val="115000"/>
              </a:lnSpc>
            </a:pPr>
            <a:r>
              <a:rPr lang="en-US" sz="1050" b="1" dirty="0" smtClean="0">
                <a:solidFill>
                  <a:srgbClr val="002060"/>
                </a:solidFill>
              </a:rPr>
              <a:t>Select appropriate words for use when intended meaning is clearly evident.</a:t>
            </a:r>
          </a:p>
        </p:txBody>
      </p:sp>
      <p:sp>
        <p:nvSpPr>
          <p:cNvPr id="7" name="Rectangle 6"/>
          <p:cNvSpPr/>
          <p:nvPr/>
        </p:nvSpPr>
        <p:spPr>
          <a:xfrm>
            <a:off x="1905000" y="4495800"/>
            <a:ext cx="3581400" cy="1143000"/>
          </a:xfrm>
          <a:prstGeom prst="rect">
            <a:avLst/>
          </a:prstGeom>
          <a:solidFill>
            <a:schemeClr val="bg1">
              <a:lumMod val="75000"/>
            </a:schemeClr>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05000" y="2590800"/>
            <a:ext cx="16764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900" b="1" dirty="0" smtClean="0">
                <a:solidFill>
                  <a:srgbClr val="002060"/>
                </a:solidFill>
              </a:rPr>
              <a:t>Use language structure(pre/suffix) or word relationships (synonyms/antonym)</a:t>
            </a:r>
          </a:p>
          <a:p>
            <a:pPr>
              <a:lnSpc>
                <a:spcPct val="115000"/>
              </a:lnSpc>
            </a:pPr>
            <a:r>
              <a:rPr lang="en-US" sz="900" b="1" dirty="0" smtClean="0">
                <a:solidFill>
                  <a:srgbClr val="002060"/>
                </a:solidFill>
              </a:rPr>
              <a:t>to determine meaning.</a:t>
            </a:r>
            <a:endParaRPr lang="en-US" sz="900" b="1" dirty="0">
              <a:solidFill>
                <a:srgbClr val="002060"/>
              </a:solidFill>
              <a:ea typeface="Times New Roman"/>
              <a:cs typeface="Times New Roman"/>
            </a:endParaRPr>
          </a:p>
        </p:txBody>
      </p:sp>
      <p:sp>
        <p:nvSpPr>
          <p:cNvPr id="9" name="Rectangle 8"/>
          <p:cNvSpPr/>
          <p:nvPr/>
        </p:nvSpPr>
        <p:spPr>
          <a:xfrm>
            <a:off x="1905000" y="3429000"/>
            <a:ext cx="1676400" cy="10668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1000" b="1" dirty="0" smtClean="0">
                <a:solidFill>
                  <a:srgbClr val="002060"/>
                </a:solidFill>
              </a:rPr>
              <a:t>- Identify the kind of information contained in a graphic, table, visual, etc.</a:t>
            </a:r>
            <a:endParaRPr lang="en-US" sz="1000" b="1" dirty="0" smtClean="0">
              <a:solidFill>
                <a:srgbClr val="002060"/>
              </a:solidFill>
              <a:ea typeface="Times New Roman"/>
              <a:cs typeface="Times New Roman"/>
            </a:endParaRPr>
          </a:p>
          <a:p>
            <a:pPr fontAlgn="b"/>
            <a:r>
              <a:rPr lang="en-US" sz="1000" b="1" dirty="0" smtClean="0">
                <a:solidFill>
                  <a:srgbClr val="002060"/>
                </a:solidFill>
              </a:rPr>
              <a:t> </a:t>
            </a:r>
            <a:endParaRPr lang="en-US" sz="1000" b="1" dirty="0">
              <a:solidFill>
                <a:srgbClr val="002060"/>
              </a:solidFill>
            </a:endParaRPr>
          </a:p>
        </p:txBody>
      </p:sp>
      <p:sp>
        <p:nvSpPr>
          <p:cNvPr id="10" name="Rectangle 9"/>
          <p:cNvSpPr/>
          <p:nvPr/>
        </p:nvSpPr>
        <p:spPr>
          <a:xfrm>
            <a:off x="1905000" y="5638800"/>
            <a:ext cx="1676400" cy="1066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950" b="1" dirty="0" smtClean="0">
                <a:solidFill>
                  <a:srgbClr val="002060"/>
                </a:solidFill>
              </a:rPr>
              <a:t>-Brainstorm ideas, concepts, problems, or perspectives related to a topic or concept.</a:t>
            </a:r>
            <a:endParaRPr lang="en-US" sz="950" b="1" dirty="0">
              <a:solidFill>
                <a:srgbClr val="002060"/>
              </a:solidFill>
              <a:ea typeface="Times New Roman"/>
              <a:cs typeface="Times New Roman"/>
            </a:endParaRPr>
          </a:p>
        </p:txBody>
      </p:sp>
      <p:sp>
        <p:nvSpPr>
          <p:cNvPr id="11" name="Rectangle 10"/>
          <p:cNvSpPr/>
          <p:nvPr/>
        </p:nvSpPr>
        <p:spPr>
          <a:xfrm>
            <a:off x="3616034" y="2590800"/>
            <a:ext cx="1870365" cy="8382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900" b="1" dirty="0" smtClean="0">
                <a:solidFill>
                  <a:srgbClr val="002060"/>
                </a:solidFill>
              </a:rPr>
              <a:t>-Use context to identify word meanings</a:t>
            </a:r>
          </a:p>
          <a:p>
            <a:pPr>
              <a:lnSpc>
                <a:spcPct val="115000"/>
              </a:lnSpc>
            </a:pPr>
            <a:r>
              <a:rPr lang="en-US" sz="900" b="1" dirty="0" smtClean="0">
                <a:solidFill>
                  <a:srgbClr val="002060"/>
                </a:solidFill>
              </a:rPr>
              <a:t>-Obtain and interpret information using text features.</a:t>
            </a:r>
            <a:endParaRPr lang="en-US" sz="1600" dirty="0">
              <a:solidFill>
                <a:srgbClr val="002060"/>
              </a:solidFill>
              <a:ea typeface="Times New Roman"/>
              <a:cs typeface="Times New Roman"/>
            </a:endParaRPr>
          </a:p>
        </p:txBody>
      </p:sp>
      <p:sp>
        <p:nvSpPr>
          <p:cNvPr id="12" name="Rectangle 11"/>
          <p:cNvSpPr/>
          <p:nvPr/>
        </p:nvSpPr>
        <p:spPr>
          <a:xfrm>
            <a:off x="3595255" y="1738745"/>
            <a:ext cx="19050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1600" dirty="0" smtClean="0">
                <a:solidFill>
                  <a:srgbClr val="002060"/>
                </a:solidFill>
              </a:rPr>
              <a:t>-</a:t>
            </a:r>
            <a:r>
              <a:rPr lang="en-US" sz="1000" b="1" dirty="0" smtClean="0">
                <a:solidFill>
                  <a:srgbClr val="002060"/>
                </a:solidFill>
              </a:rPr>
              <a:t>Specify, explain relationships</a:t>
            </a:r>
          </a:p>
          <a:p>
            <a:pPr>
              <a:lnSpc>
                <a:spcPct val="115000"/>
              </a:lnSpc>
            </a:pPr>
            <a:r>
              <a:rPr lang="en-US" sz="1000" b="1" dirty="0" smtClean="0">
                <a:solidFill>
                  <a:srgbClr val="002060"/>
                </a:solidFill>
              </a:rPr>
              <a:t>-Summarize</a:t>
            </a:r>
          </a:p>
          <a:p>
            <a:pPr>
              <a:lnSpc>
                <a:spcPct val="115000"/>
              </a:lnSpc>
            </a:pPr>
            <a:r>
              <a:rPr lang="en-US" sz="1000" b="1" dirty="0" smtClean="0">
                <a:solidFill>
                  <a:srgbClr val="002060"/>
                </a:solidFill>
              </a:rPr>
              <a:t>-Identify central ideas</a:t>
            </a:r>
            <a:endParaRPr lang="en-US" sz="1000" b="1" dirty="0">
              <a:solidFill>
                <a:srgbClr val="002060"/>
              </a:solidFill>
              <a:ea typeface="Times New Roman"/>
              <a:cs typeface="Times New Roman"/>
            </a:endParaRPr>
          </a:p>
        </p:txBody>
      </p:sp>
      <p:sp>
        <p:nvSpPr>
          <p:cNvPr id="14" name="Rectangle 13"/>
          <p:cNvSpPr/>
          <p:nvPr/>
        </p:nvSpPr>
        <p:spPr>
          <a:xfrm>
            <a:off x="3581400" y="5638800"/>
            <a:ext cx="1905000" cy="1066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950" b="1" dirty="0" smtClean="0">
                <a:solidFill>
                  <a:srgbClr val="002060"/>
                </a:solidFill>
              </a:rPr>
              <a:t>-Generate conjectures or hypotheses based on observations or prior knowledge and experience</a:t>
            </a:r>
            <a:r>
              <a:rPr lang="en-US" sz="900" b="1" dirty="0" smtClean="0">
                <a:solidFill>
                  <a:srgbClr val="002060"/>
                </a:solidFill>
              </a:rPr>
              <a:t>.</a:t>
            </a:r>
            <a:endParaRPr lang="en-US" sz="900" b="1" dirty="0">
              <a:solidFill>
                <a:srgbClr val="002060"/>
              </a:solidFill>
              <a:ea typeface="Times New Roman"/>
              <a:cs typeface="Times New Roman"/>
            </a:endParaRPr>
          </a:p>
        </p:txBody>
      </p:sp>
      <p:sp>
        <p:nvSpPr>
          <p:cNvPr id="16" name="Rectangle 15"/>
          <p:cNvSpPr/>
          <p:nvPr/>
        </p:nvSpPr>
        <p:spPr>
          <a:xfrm>
            <a:off x="5486400" y="2590800"/>
            <a:ext cx="1905000" cy="838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1050" b="1" dirty="0" smtClean="0">
                <a:solidFill>
                  <a:srgbClr val="002060"/>
                </a:solidFill>
              </a:rPr>
              <a:t>-Use concepts to solve non-routine problems.</a:t>
            </a:r>
            <a:endParaRPr lang="en-US" sz="1050" b="1" dirty="0" smtClean="0">
              <a:solidFill>
                <a:srgbClr val="002060"/>
              </a:solidFill>
              <a:ea typeface="Times New Roman"/>
              <a:cs typeface="Times New Roman"/>
            </a:endParaRPr>
          </a:p>
          <a:p>
            <a:pPr fontAlgn="b"/>
            <a:r>
              <a:rPr lang="en-US" sz="1050" b="1" dirty="0" smtClean="0">
                <a:solidFill>
                  <a:srgbClr val="002060"/>
                </a:solidFill>
              </a:rPr>
              <a:t> </a:t>
            </a:r>
            <a:endParaRPr lang="en-US" sz="1050" b="1" dirty="0">
              <a:solidFill>
                <a:srgbClr val="002060"/>
              </a:solidFill>
            </a:endParaRPr>
          </a:p>
        </p:txBody>
      </p:sp>
      <p:sp>
        <p:nvSpPr>
          <p:cNvPr id="17" name="Rectangle 16"/>
          <p:cNvSpPr/>
          <p:nvPr/>
        </p:nvSpPr>
        <p:spPr>
          <a:xfrm>
            <a:off x="5486400" y="1752600"/>
            <a:ext cx="1905000" cy="838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endParaRPr lang="en-US" sz="1050" b="1" dirty="0" smtClean="0">
              <a:solidFill>
                <a:srgbClr val="002060"/>
              </a:solidFill>
            </a:endParaRPr>
          </a:p>
          <a:p>
            <a:pPr fontAlgn="b"/>
            <a:r>
              <a:rPr lang="en-US" sz="1050" b="1" dirty="0" smtClean="0">
                <a:solidFill>
                  <a:srgbClr val="002060"/>
                </a:solidFill>
              </a:rPr>
              <a:t>Explain, generalize or connect ideas using supporting evidence (quote, text, evidence).</a:t>
            </a:r>
            <a:endParaRPr lang="en-US" sz="1050" b="1" dirty="0" smtClean="0">
              <a:solidFill>
                <a:srgbClr val="002060"/>
              </a:solidFill>
              <a:ea typeface="Times New Roman"/>
              <a:cs typeface="Times New Roman"/>
            </a:endParaRPr>
          </a:p>
          <a:p>
            <a:pPr fontAlgn="b"/>
            <a:r>
              <a:rPr lang="en-US" sz="1050" b="1" dirty="0" smtClean="0">
                <a:solidFill>
                  <a:srgbClr val="002060"/>
                </a:solidFill>
              </a:rPr>
              <a:t> </a:t>
            </a:r>
            <a:endParaRPr lang="en-US" sz="1050" b="1" dirty="0">
              <a:solidFill>
                <a:srgbClr val="002060"/>
              </a:solidFill>
            </a:endParaRPr>
          </a:p>
        </p:txBody>
      </p:sp>
      <p:sp>
        <p:nvSpPr>
          <p:cNvPr id="18" name="Rectangle 17"/>
          <p:cNvSpPr/>
          <p:nvPr/>
        </p:nvSpPr>
        <p:spPr>
          <a:xfrm>
            <a:off x="5507184" y="4544290"/>
            <a:ext cx="1884216" cy="109451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1050" b="1" dirty="0" smtClean="0">
                <a:solidFill>
                  <a:srgbClr val="002060"/>
                </a:solidFill>
              </a:rPr>
              <a:t>-Cite evidence and develop a logical argument for conjectures based on one text or problem.</a:t>
            </a:r>
            <a:endParaRPr lang="en-US" sz="1050" b="1" dirty="0">
              <a:solidFill>
                <a:srgbClr val="002060"/>
              </a:solidFill>
              <a:ea typeface="Times New Roman"/>
              <a:cs typeface="Times New Roman"/>
            </a:endParaRPr>
          </a:p>
        </p:txBody>
      </p:sp>
      <p:sp>
        <p:nvSpPr>
          <p:cNvPr id="19" name="Rectangle 18"/>
          <p:cNvSpPr/>
          <p:nvPr/>
        </p:nvSpPr>
        <p:spPr>
          <a:xfrm>
            <a:off x="5479474" y="5638800"/>
            <a:ext cx="1911925" cy="1066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950" b="1" dirty="0" smtClean="0">
                <a:solidFill>
                  <a:srgbClr val="002060"/>
                </a:solidFill>
              </a:rPr>
              <a:t>-Develop a complex model or approach for a given situation.</a:t>
            </a:r>
          </a:p>
          <a:p>
            <a:pPr>
              <a:lnSpc>
                <a:spcPct val="115000"/>
              </a:lnSpc>
            </a:pPr>
            <a:r>
              <a:rPr lang="en-US" sz="950" b="1" dirty="0" smtClean="0">
                <a:solidFill>
                  <a:srgbClr val="002060"/>
                </a:solidFill>
              </a:rPr>
              <a:t>-Develop an alternative solution.</a:t>
            </a:r>
            <a:endParaRPr lang="en-US" sz="950" b="1" dirty="0">
              <a:solidFill>
                <a:srgbClr val="002060"/>
              </a:solidFill>
              <a:ea typeface="Times New Roman"/>
              <a:cs typeface="Times New Roman"/>
            </a:endParaRPr>
          </a:p>
        </p:txBody>
      </p:sp>
      <p:sp>
        <p:nvSpPr>
          <p:cNvPr id="20" name="Rectangle 19"/>
          <p:cNvSpPr/>
          <p:nvPr/>
        </p:nvSpPr>
        <p:spPr>
          <a:xfrm>
            <a:off x="7391400" y="5638800"/>
            <a:ext cx="1600200" cy="10668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850" b="1" dirty="0" smtClean="0">
                <a:solidFill>
                  <a:srgbClr val="002060"/>
                </a:solidFill>
              </a:rPr>
              <a:t>-</a:t>
            </a:r>
            <a:r>
              <a:rPr lang="en-US" sz="800" b="1" dirty="0" smtClean="0">
                <a:solidFill>
                  <a:srgbClr val="002060"/>
                </a:solidFill>
              </a:rPr>
              <a:t>Synthesize information across multiple sources or texts.</a:t>
            </a:r>
          </a:p>
          <a:p>
            <a:pPr>
              <a:lnSpc>
                <a:spcPct val="115000"/>
              </a:lnSpc>
            </a:pPr>
            <a:r>
              <a:rPr lang="en-US" sz="800" b="1" dirty="0" smtClean="0">
                <a:solidFill>
                  <a:srgbClr val="002060"/>
                </a:solidFill>
              </a:rPr>
              <a:t>-Articulate a new voice, theme, knowledge or perspective.</a:t>
            </a:r>
            <a:endParaRPr lang="en-US" sz="800" b="1" dirty="0">
              <a:solidFill>
                <a:srgbClr val="002060"/>
              </a:solidFill>
              <a:ea typeface="Times New Roman"/>
              <a:cs typeface="Times New Roman"/>
            </a:endParaRPr>
          </a:p>
        </p:txBody>
      </p:sp>
      <p:sp>
        <p:nvSpPr>
          <p:cNvPr id="21" name="Rectangle 20"/>
          <p:cNvSpPr/>
          <p:nvPr/>
        </p:nvSpPr>
        <p:spPr>
          <a:xfrm>
            <a:off x="7391400" y="4495800"/>
            <a:ext cx="1600200" cy="1143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950" b="1" dirty="0" smtClean="0">
                <a:solidFill>
                  <a:srgbClr val="002060"/>
                </a:solidFill>
              </a:rPr>
              <a:t>-Evaluate relevancy, accuracy and completeness of information across texts or sources</a:t>
            </a:r>
            <a:endParaRPr lang="en-US" sz="950" b="1" dirty="0">
              <a:solidFill>
                <a:srgbClr val="002060"/>
              </a:solidFill>
              <a:ea typeface="Times New Roman"/>
              <a:cs typeface="Times New Roman"/>
            </a:endParaRPr>
          </a:p>
        </p:txBody>
      </p:sp>
      <p:sp>
        <p:nvSpPr>
          <p:cNvPr id="22" name="Rectangle 21"/>
          <p:cNvSpPr/>
          <p:nvPr/>
        </p:nvSpPr>
        <p:spPr>
          <a:xfrm>
            <a:off x="7391400" y="3429000"/>
            <a:ext cx="1600200" cy="1066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1000" b="1" dirty="0" smtClean="0">
                <a:solidFill>
                  <a:srgbClr val="002060"/>
                </a:solidFill>
              </a:rPr>
              <a:t>Analyze multiple sources or multiple text.</a:t>
            </a:r>
          </a:p>
          <a:p>
            <a:pPr>
              <a:lnSpc>
                <a:spcPct val="115000"/>
              </a:lnSpc>
            </a:pPr>
            <a:r>
              <a:rPr lang="en-US" sz="1000" b="1" dirty="0" smtClean="0">
                <a:solidFill>
                  <a:srgbClr val="002060"/>
                </a:solidFill>
              </a:rPr>
              <a:t>-Analyze complex abstract themes.</a:t>
            </a:r>
            <a:endParaRPr lang="en-US" sz="1000" b="1" dirty="0">
              <a:solidFill>
                <a:srgbClr val="002060"/>
              </a:solidFill>
              <a:ea typeface="Times New Roman"/>
              <a:cs typeface="Times New Roman"/>
            </a:endParaRPr>
          </a:p>
        </p:txBody>
      </p:sp>
      <p:sp>
        <p:nvSpPr>
          <p:cNvPr id="23" name="Rectangle 22"/>
          <p:cNvSpPr/>
          <p:nvPr/>
        </p:nvSpPr>
        <p:spPr>
          <a:xfrm>
            <a:off x="7391400" y="2590800"/>
            <a:ext cx="1600200" cy="8382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1000" b="1" dirty="0" smtClean="0">
                <a:solidFill>
                  <a:srgbClr val="002060"/>
                </a:solidFill>
              </a:rPr>
              <a:t>Devise an approach among many alternatives to research a novel problem.</a:t>
            </a:r>
            <a:endParaRPr lang="en-US" sz="1000" b="1" dirty="0">
              <a:solidFill>
                <a:srgbClr val="002060"/>
              </a:solidFill>
            </a:endParaRPr>
          </a:p>
        </p:txBody>
      </p:sp>
      <p:sp>
        <p:nvSpPr>
          <p:cNvPr id="24" name="Rectangle 23"/>
          <p:cNvSpPr/>
          <p:nvPr/>
        </p:nvSpPr>
        <p:spPr>
          <a:xfrm>
            <a:off x="7391400" y="1752600"/>
            <a:ext cx="1600200" cy="8382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1000" b="1" dirty="0" smtClean="0">
                <a:solidFill>
                  <a:srgbClr val="002060"/>
                </a:solidFill>
              </a:rPr>
              <a:t>-Explain how concepts or ideas specifically relate to other content domains.</a:t>
            </a:r>
            <a:endParaRPr lang="en-US" sz="1000" b="1" dirty="0">
              <a:solidFill>
                <a:srgbClr val="002060"/>
              </a:solidFill>
              <a:ea typeface="Times New Roman"/>
              <a:cs typeface="Times New Roman"/>
            </a:endParaRPr>
          </a:p>
        </p:txBody>
      </p:sp>
      <p:sp>
        <p:nvSpPr>
          <p:cNvPr id="25" name="Rectangle 24"/>
          <p:cNvSpPr/>
          <p:nvPr/>
        </p:nvSpPr>
        <p:spPr>
          <a:xfrm>
            <a:off x="3581400" y="914400"/>
            <a:ext cx="5410200" cy="838200"/>
          </a:xfrm>
          <a:prstGeom prst="rect">
            <a:avLst/>
          </a:prstGeom>
          <a:solidFill>
            <a:schemeClr val="bg1">
              <a:lumMod val="75000"/>
            </a:schemeClr>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600200" y="3200400"/>
            <a:ext cx="1981200" cy="1295400"/>
            <a:chOff x="1600200" y="3200400"/>
            <a:chExt cx="1981200" cy="1295400"/>
          </a:xfrm>
        </p:grpSpPr>
        <p:sp>
          <p:nvSpPr>
            <p:cNvPr id="36" name="Rectangle 35"/>
            <p:cNvSpPr/>
            <p:nvPr/>
          </p:nvSpPr>
          <p:spPr>
            <a:xfrm>
              <a:off x="1905000" y="3429000"/>
              <a:ext cx="1676400" cy="1066800"/>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600200" y="3200400"/>
              <a:ext cx="533400" cy="609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A</a:t>
              </a:r>
              <a:endParaRPr lang="en-US" sz="2800" b="1" dirty="0">
                <a:solidFill>
                  <a:srgbClr val="002060"/>
                </a:solidFill>
              </a:endParaRPr>
            </a:p>
          </p:txBody>
        </p:sp>
      </p:grpSp>
      <p:grpSp>
        <p:nvGrpSpPr>
          <p:cNvPr id="49" name="Group 48"/>
          <p:cNvGrpSpPr/>
          <p:nvPr/>
        </p:nvGrpSpPr>
        <p:grpSpPr>
          <a:xfrm>
            <a:off x="5105400" y="4572000"/>
            <a:ext cx="2272145" cy="1066800"/>
            <a:chOff x="5105400" y="4572000"/>
            <a:chExt cx="2272145" cy="1066800"/>
          </a:xfrm>
        </p:grpSpPr>
        <p:sp>
          <p:nvSpPr>
            <p:cNvPr id="40" name="Rectangle 39"/>
            <p:cNvSpPr/>
            <p:nvPr/>
          </p:nvSpPr>
          <p:spPr>
            <a:xfrm>
              <a:off x="5548745" y="4572000"/>
              <a:ext cx="1828800" cy="1066800"/>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105400" y="5029200"/>
              <a:ext cx="533400" cy="609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C</a:t>
              </a:r>
              <a:endParaRPr lang="en-US" sz="2800" b="1" dirty="0">
                <a:solidFill>
                  <a:srgbClr val="002060"/>
                </a:solidFill>
              </a:endParaRPr>
            </a:p>
          </p:txBody>
        </p:sp>
      </p:grpSp>
      <p:sp>
        <p:nvSpPr>
          <p:cNvPr id="13" name="Rectangle 12"/>
          <p:cNvSpPr/>
          <p:nvPr/>
        </p:nvSpPr>
        <p:spPr>
          <a:xfrm>
            <a:off x="3595255" y="3449780"/>
            <a:ext cx="1905000" cy="10668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50" b="1" dirty="0" smtClean="0">
                <a:solidFill>
                  <a:srgbClr val="002060"/>
                </a:solidFill>
              </a:rPr>
              <a:t>-Compare literary elements, facts, terms and events.</a:t>
            </a:r>
          </a:p>
          <a:p>
            <a:r>
              <a:rPr lang="en-US" sz="850" b="1" dirty="0" smtClean="0">
                <a:solidFill>
                  <a:srgbClr val="002060"/>
                </a:solidFill>
              </a:rPr>
              <a:t>-Analyze format, organization &amp; text structures. </a:t>
            </a:r>
            <a:endParaRPr lang="en-US" sz="850" b="1" dirty="0">
              <a:solidFill>
                <a:srgbClr val="002060"/>
              </a:solidFill>
            </a:endParaRPr>
          </a:p>
        </p:txBody>
      </p:sp>
      <p:sp>
        <p:nvSpPr>
          <p:cNvPr id="15" name="Rectangle 14"/>
          <p:cNvSpPr/>
          <p:nvPr/>
        </p:nvSpPr>
        <p:spPr>
          <a:xfrm>
            <a:off x="5486400" y="3429000"/>
            <a:ext cx="1905000" cy="10668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1050" b="1" dirty="0" smtClean="0">
                <a:solidFill>
                  <a:srgbClr val="002060"/>
                </a:solidFill>
              </a:rPr>
              <a:t>-Analyze or interpret author’s craft (e.g., literary devices, viewpoint, or Potential bias) to critique a text.</a:t>
            </a:r>
            <a:endParaRPr lang="en-US" sz="1050" b="1" dirty="0" smtClean="0">
              <a:solidFill>
                <a:srgbClr val="002060"/>
              </a:solidFill>
              <a:ea typeface="Times New Roman"/>
              <a:cs typeface="Times New Roman"/>
            </a:endParaRPr>
          </a:p>
        </p:txBody>
      </p:sp>
      <p:grpSp>
        <p:nvGrpSpPr>
          <p:cNvPr id="52" name="Group 51"/>
          <p:cNvGrpSpPr/>
          <p:nvPr/>
        </p:nvGrpSpPr>
        <p:grpSpPr>
          <a:xfrm>
            <a:off x="3505200" y="3200400"/>
            <a:ext cx="1981200" cy="1295400"/>
            <a:chOff x="3505200" y="3200400"/>
            <a:chExt cx="1981200" cy="1295400"/>
          </a:xfrm>
        </p:grpSpPr>
        <p:sp>
          <p:nvSpPr>
            <p:cNvPr id="41" name="Rectangle 40"/>
            <p:cNvSpPr/>
            <p:nvPr/>
          </p:nvSpPr>
          <p:spPr>
            <a:xfrm>
              <a:off x="3581400" y="3429000"/>
              <a:ext cx="1905000" cy="1066800"/>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505200" y="3200400"/>
              <a:ext cx="533400" cy="609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D</a:t>
              </a:r>
              <a:endParaRPr lang="en-US" sz="2800" b="1" dirty="0">
                <a:solidFill>
                  <a:srgbClr val="002060"/>
                </a:solidFill>
              </a:endParaRPr>
            </a:p>
          </p:txBody>
        </p:sp>
      </p:grpSp>
      <p:grpSp>
        <p:nvGrpSpPr>
          <p:cNvPr id="54" name="Group 53"/>
          <p:cNvGrpSpPr/>
          <p:nvPr/>
        </p:nvGrpSpPr>
        <p:grpSpPr>
          <a:xfrm>
            <a:off x="5105400" y="1600200"/>
            <a:ext cx="2286000" cy="1066800"/>
            <a:chOff x="5105400" y="1600200"/>
            <a:chExt cx="2286000" cy="1066800"/>
          </a:xfrm>
        </p:grpSpPr>
        <p:sp>
          <p:nvSpPr>
            <p:cNvPr id="42" name="Rectangle 41"/>
            <p:cNvSpPr/>
            <p:nvPr/>
          </p:nvSpPr>
          <p:spPr>
            <a:xfrm>
              <a:off x="5486400" y="1752600"/>
              <a:ext cx="1905000" cy="914400"/>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105400" y="1600200"/>
              <a:ext cx="533400" cy="609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E</a:t>
              </a:r>
              <a:endParaRPr lang="en-US" sz="2800" b="1" dirty="0">
                <a:solidFill>
                  <a:srgbClr val="002060"/>
                </a:solidFill>
              </a:endParaRPr>
            </a:p>
          </p:txBody>
        </p:sp>
      </p:grpSp>
      <p:grpSp>
        <p:nvGrpSpPr>
          <p:cNvPr id="57" name="Group 56"/>
          <p:cNvGrpSpPr/>
          <p:nvPr/>
        </p:nvGrpSpPr>
        <p:grpSpPr>
          <a:xfrm>
            <a:off x="5486400" y="3429000"/>
            <a:ext cx="2209800" cy="1066800"/>
            <a:chOff x="5486400" y="3429000"/>
            <a:chExt cx="2209800" cy="1066800"/>
          </a:xfrm>
        </p:grpSpPr>
        <p:sp>
          <p:nvSpPr>
            <p:cNvPr id="43" name="Rectangle 42"/>
            <p:cNvSpPr/>
            <p:nvPr/>
          </p:nvSpPr>
          <p:spPr>
            <a:xfrm>
              <a:off x="5486400" y="3429000"/>
              <a:ext cx="1905000" cy="1066800"/>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162800" y="3886200"/>
              <a:ext cx="533400" cy="609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F</a:t>
              </a:r>
              <a:endParaRPr lang="en-US" sz="2800" b="1" dirty="0">
                <a:solidFill>
                  <a:srgbClr val="002060"/>
                </a:solidFill>
              </a:endParaRPr>
            </a:p>
          </p:txBody>
        </p:sp>
      </p:grpSp>
      <p:grpSp>
        <p:nvGrpSpPr>
          <p:cNvPr id="47" name="Group 46"/>
          <p:cNvGrpSpPr/>
          <p:nvPr/>
        </p:nvGrpSpPr>
        <p:grpSpPr>
          <a:xfrm>
            <a:off x="5105400" y="2590800"/>
            <a:ext cx="2286000" cy="838200"/>
            <a:chOff x="5105400" y="2590800"/>
            <a:chExt cx="2286000" cy="838200"/>
          </a:xfrm>
        </p:grpSpPr>
        <p:sp>
          <p:nvSpPr>
            <p:cNvPr id="38" name="Rectangle 37"/>
            <p:cNvSpPr/>
            <p:nvPr/>
          </p:nvSpPr>
          <p:spPr>
            <a:xfrm>
              <a:off x="5486400" y="2590800"/>
              <a:ext cx="1905000" cy="838200"/>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105400" y="2743200"/>
              <a:ext cx="533400" cy="609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B</a:t>
              </a:r>
              <a:endParaRPr lang="en-US" sz="2800" b="1" dirty="0">
                <a:solidFill>
                  <a:srgbClr val="002060"/>
                </a:solidFill>
              </a:endParaRPr>
            </a:p>
          </p:txBody>
        </p:sp>
      </p:grpSp>
      <p:sp>
        <p:nvSpPr>
          <p:cNvPr id="58" name="Slide Number Placeholder 57"/>
          <p:cNvSpPr>
            <a:spLocks noGrp="1"/>
          </p:cNvSpPr>
          <p:nvPr>
            <p:ph type="sldNum" sz="quarter" idx="12"/>
          </p:nvPr>
        </p:nvSpPr>
        <p:spPr/>
        <p:txBody>
          <a:bodyPr/>
          <a:lstStyle/>
          <a:p>
            <a:fld id="{E38A6DA1-C63E-49FA-ACA6-4C1FAF9DB464}" type="slidenum">
              <a:rPr lang="en-US" smtClean="0"/>
              <a:pPr/>
              <a:t>21</a:t>
            </a:fld>
            <a:endParaRPr lang="en-US"/>
          </a:p>
        </p:txBody>
      </p:sp>
      <p:sp>
        <p:nvSpPr>
          <p:cNvPr id="51" name="TextBox 50"/>
          <p:cNvSpPr txBox="1"/>
          <p:nvPr/>
        </p:nvSpPr>
        <p:spPr>
          <a:xfrm>
            <a:off x="381000" y="6419393"/>
            <a:ext cx="8610600" cy="369332"/>
          </a:xfrm>
          <a:prstGeom prst="rect">
            <a:avLst/>
          </a:prstGeom>
          <a:solidFill>
            <a:srgbClr val="FFFFCC"/>
          </a:solidFill>
          <a:scene3d>
            <a:camera prst="orthographicFront"/>
            <a:lightRig rig="threePt" dir="t"/>
          </a:scene3d>
          <a:sp3d>
            <a:bevelT/>
          </a:sp3d>
        </p:spPr>
        <p:txBody>
          <a:bodyPr wrap="square" rtlCol="0">
            <a:spAutoFit/>
          </a:bodyPr>
          <a:lstStyle/>
          <a:p>
            <a:r>
              <a:rPr lang="en-US" b="1" i="1" dirty="0" smtClean="0">
                <a:solidFill>
                  <a:srgbClr val="002060"/>
                </a:solidFill>
                <a:effectLst>
                  <a:outerShdw blurRad="38100" dist="38100" dir="2700000" algn="tl">
                    <a:srgbClr val="000000">
                      <a:alpha val="43137"/>
                    </a:srgbClr>
                  </a:outerShdw>
                </a:effectLst>
              </a:rPr>
              <a:t>Tasks activity from previous page – Letters not in sequenced order of actual instructions.</a:t>
            </a:r>
            <a:endParaRPr lang="en-US" b="1" i="1" dirty="0">
              <a:solidFill>
                <a:srgbClr val="002060"/>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r>
              <a:rPr lang="en-US" smtClean="0"/>
              <a:t>Susan Richmond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1000" fill="hold"/>
                                        <p:tgtEl>
                                          <p:spTgt spid="45"/>
                                        </p:tgtEl>
                                        <p:attrNameLst>
                                          <p:attrName>ppt_w</p:attrName>
                                        </p:attrNameLst>
                                      </p:cBhvr>
                                      <p:tavLst>
                                        <p:tav tm="0">
                                          <p:val>
                                            <p:fltVal val="0"/>
                                          </p:val>
                                        </p:tav>
                                        <p:tav tm="100000">
                                          <p:val>
                                            <p:strVal val="#ppt_w"/>
                                          </p:val>
                                        </p:tav>
                                      </p:tavLst>
                                    </p:anim>
                                    <p:anim calcmode="lin" valueType="num">
                                      <p:cBhvr>
                                        <p:cTn id="8" dur="1000" fill="hold"/>
                                        <p:tgtEl>
                                          <p:spTgt spid="45"/>
                                        </p:tgtEl>
                                        <p:attrNameLst>
                                          <p:attrName>ppt_h</p:attrName>
                                        </p:attrNameLst>
                                      </p:cBhvr>
                                      <p:tavLst>
                                        <p:tav tm="0">
                                          <p:val>
                                            <p:fltVal val="0"/>
                                          </p:val>
                                        </p:tav>
                                        <p:tav tm="100000">
                                          <p:val>
                                            <p:strVal val="#ppt_h"/>
                                          </p:val>
                                        </p:tav>
                                      </p:tavLst>
                                    </p:anim>
                                    <p:anim calcmode="lin" valueType="num">
                                      <p:cBhvr>
                                        <p:cTn id="9"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1000" fill="hold"/>
                                        <p:tgtEl>
                                          <p:spTgt spid="47"/>
                                        </p:tgtEl>
                                        <p:attrNameLst>
                                          <p:attrName>ppt_w</p:attrName>
                                        </p:attrNameLst>
                                      </p:cBhvr>
                                      <p:tavLst>
                                        <p:tav tm="0">
                                          <p:val>
                                            <p:fltVal val="0"/>
                                          </p:val>
                                        </p:tav>
                                        <p:tav tm="100000">
                                          <p:val>
                                            <p:strVal val="#ppt_w"/>
                                          </p:val>
                                        </p:tav>
                                      </p:tavLst>
                                    </p:anim>
                                    <p:anim calcmode="lin" valueType="num">
                                      <p:cBhvr>
                                        <p:cTn id="16" dur="1000" fill="hold"/>
                                        <p:tgtEl>
                                          <p:spTgt spid="47"/>
                                        </p:tgtEl>
                                        <p:attrNameLst>
                                          <p:attrName>ppt_h</p:attrName>
                                        </p:attrNameLst>
                                      </p:cBhvr>
                                      <p:tavLst>
                                        <p:tav tm="0">
                                          <p:val>
                                            <p:fltVal val="0"/>
                                          </p:val>
                                        </p:tav>
                                        <p:tav tm="100000">
                                          <p:val>
                                            <p:strVal val="#ppt_h"/>
                                          </p:val>
                                        </p:tav>
                                      </p:tavLst>
                                    </p:anim>
                                    <p:anim calcmode="lin" valueType="num">
                                      <p:cBhvr>
                                        <p:cTn id="17"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p:cTn id="23" dur="1000" fill="hold"/>
                                        <p:tgtEl>
                                          <p:spTgt spid="49"/>
                                        </p:tgtEl>
                                        <p:attrNameLst>
                                          <p:attrName>ppt_w</p:attrName>
                                        </p:attrNameLst>
                                      </p:cBhvr>
                                      <p:tavLst>
                                        <p:tav tm="0">
                                          <p:val>
                                            <p:fltVal val="0"/>
                                          </p:val>
                                        </p:tav>
                                        <p:tav tm="100000">
                                          <p:val>
                                            <p:strVal val="#ppt_w"/>
                                          </p:val>
                                        </p:tav>
                                      </p:tavLst>
                                    </p:anim>
                                    <p:anim calcmode="lin" valueType="num">
                                      <p:cBhvr>
                                        <p:cTn id="24" dur="1000" fill="hold"/>
                                        <p:tgtEl>
                                          <p:spTgt spid="49"/>
                                        </p:tgtEl>
                                        <p:attrNameLst>
                                          <p:attrName>ppt_h</p:attrName>
                                        </p:attrNameLst>
                                      </p:cBhvr>
                                      <p:tavLst>
                                        <p:tav tm="0">
                                          <p:val>
                                            <p:fltVal val="0"/>
                                          </p:val>
                                        </p:tav>
                                        <p:tav tm="100000">
                                          <p:val>
                                            <p:strVal val="#ppt_h"/>
                                          </p:val>
                                        </p:tav>
                                      </p:tavLst>
                                    </p:anim>
                                    <p:anim calcmode="lin" valueType="num">
                                      <p:cBhvr>
                                        <p:cTn id="25" dur="1000" fill="hold"/>
                                        <p:tgtEl>
                                          <p:spTgt spid="49"/>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p:cTn id="31" dur="1000" fill="hold"/>
                                        <p:tgtEl>
                                          <p:spTgt spid="52"/>
                                        </p:tgtEl>
                                        <p:attrNameLst>
                                          <p:attrName>ppt_w</p:attrName>
                                        </p:attrNameLst>
                                      </p:cBhvr>
                                      <p:tavLst>
                                        <p:tav tm="0">
                                          <p:val>
                                            <p:fltVal val="0"/>
                                          </p:val>
                                        </p:tav>
                                        <p:tav tm="100000">
                                          <p:val>
                                            <p:strVal val="#ppt_w"/>
                                          </p:val>
                                        </p:tav>
                                      </p:tavLst>
                                    </p:anim>
                                    <p:anim calcmode="lin" valueType="num">
                                      <p:cBhvr>
                                        <p:cTn id="32" dur="1000" fill="hold"/>
                                        <p:tgtEl>
                                          <p:spTgt spid="52"/>
                                        </p:tgtEl>
                                        <p:attrNameLst>
                                          <p:attrName>ppt_h</p:attrName>
                                        </p:attrNameLst>
                                      </p:cBhvr>
                                      <p:tavLst>
                                        <p:tav tm="0">
                                          <p:val>
                                            <p:fltVal val="0"/>
                                          </p:val>
                                        </p:tav>
                                        <p:tav tm="100000">
                                          <p:val>
                                            <p:strVal val="#ppt_h"/>
                                          </p:val>
                                        </p:tav>
                                      </p:tavLst>
                                    </p:anim>
                                    <p:anim calcmode="lin" valueType="num">
                                      <p:cBhvr>
                                        <p:cTn id="33" dur="1000" fill="hold"/>
                                        <p:tgtEl>
                                          <p:spTgt spid="52"/>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1000" fill="hold"/>
                                        <p:tgtEl>
                                          <p:spTgt spid="54"/>
                                        </p:tgtEl>
                                        <p:attrNameLst>
                                          <p:attrName>ppt_w</p:attrName>
                                        </p:attrNameLst>
                                      </p:cBhvr>
                                      <p:tavLst>
                                        <p:tav tm="0">
                                          <p:val>
                                            <p:fltVal val="0"/>
                                          </p:val>
                                        </p:tav>
                                        <p:tav tm="100000">
                                          <p:val>
                                            <p:strVal val="#ppt_w"/>
                                          </p:val>
                                        </p:tav>
                                      </p:tavLst>
                                    </p:anim>
                                    <p:anim calcmode="lin" valueType="num">
                                      <p:cBhvr>
                                        <p:cTn id="40" dur="1000" fill="hold"/>
                                        <p:tgtEl>
                                          <p:spTgt spid="54"/>
                                        </p:tgtEl>
                                        <p:attrNameLst>
                                          <p:attrName>ppt_h</p:attrName>
                                        </p:attrNameLst>
                                      </p:cBhvr>
                                      <p:tavLst>
                                        <p:tav tm="0">
                                          <p:val>
                                            <p:fltVal val="0"/>
                                          </p:val>
                                        </p:tav>
                                        <p:tav tm="100000">
                                          <p:val>
                                            <p:strVal val="#ppt_h"/>
                                          </p:val>
                                        </p:tav>
                                      </p:tavLst>
                                    </p:anim>
                                    <p:anim calcmode="lin" valueType="num">
                                      <p:cBhvr>
                                        <p:cTn id="41" dur="1000" fill="hold"/>
                                        <p:tgtEl>
                                          <p:spTgt spid="54"/>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 calcmode="lin" valueType="num">
                                      <p:cBhvr>
                                        <p:cTn id="49" dur="1000" fill="hold"/>
                                        <p:tgtEl>
                                          <p:spTgt spid="57"/>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5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6985" y="319980"/>
            <a:ext cx="8763000" cy="1138773"/>
          </a:xfrm>
          <a:prstGeom prst="rect">
            <a:avLst/>
          </a:prstGeom>
          <a:solidFill>
            <a:schemeClr val="bg1"/>
          </a:solidFill>
          <a:effectLst>
            <a:innerShdw blurRad="114300">
              <a:prstClr val="black"/>
            </a:innerShdw>
          </a:effectLst>
        </p:spPr>
        <p:txBody>
          <a:bodyPr wrap="square">
            <a:spAutoFit/>
          </a:bodyPr>
          <a:lstStyle/>
          <a:p>
            <a:r>
              <a:rPr lang="en-US" sz="2000" b="1" i="1" u="sng" dirty="0" smtClean="0">
                <a:solidFill>
                  <a:srgbClr val="002060"/>
                </a:solidFill>
                <a:effectLst>
                  <a:outerShdw blurRad="38100" dist="38100" dir="2700000" algn="tl">
                    <a:srgbClr val="000000">
                      <a:alpha val="43137"/>
                    </a:srgbClr>
                  </a:outerShdw>
                </a:effectLst>
                <a:latin typeface="Calibri" pitchFamily="34" charset="0"/>
              </a:rPr>
              <a:t>Using the DOK Matrix</a:t>
            </a:r>
          </a:p>
          <a:p>
            <a:endParaRPr lang="en-US" sz="1600" b="1" dirty="0" smtClean="0">
              <a:solidFill>
                <a:srgbClr val="002060"/>
              </a:solidFill>
              <a:latin typeface="Calibri" pitchFamily="34" charset="0"/>
            </a:endParaRPr>
          </a:p>
          <a:p>
            <a:r>
              <a:rPr lang="en-US" sz="1600" b="1" dirty="0" smtClean="0">
                <a:solidFill>
                  <a:srgbClr val="002060"/>
                </a:solidFill>
                <a:effectLst>
                  <a:outerShdw blurRad="38100" dist="38100" dir="2700000" algn="tl">
                    <a:srgbClr val="000000">
                      <a:alpha val="43137"/>
                    </a:srgbClr>
                  </a:outerShdw>
                </a:effectLst>
                <a:latin typeface="Calibri" pitchFamily="34" charset="0"/>
              </a:rPr>
              <a:t>Depth of Knowledge matches the standard to an assessment task.  </a:t>
            </a:r>
          </a:p>
          <a:p>
            <a:r>
              <a:rPr lang="en-US" sz="1600" b="1" dirty="0" smtClean="0">
                <a:solidFill>
                  <a:srgbClr val="002060"/>
                </a:solidFill>
                <a:effectLst>
                  <a:outerShdw blurRad="38100" dist="38100" dir="2700000" algn="tl">
                    <a:srgbClr val="000000">
                      <a:alpha val="43137"/>
                    </a:srgbClr>
                  </a:outerShdw>
                </a:effectLst>
                <a:latin typeface="Calibri" pitchFamily="34" charset="0"/>
              </a:rPr>
              <a:t>Bloom’s matches the type of thinking students need to complete a task.</a:t>
            </a:r>
          </a:p>
        </p:txBody>
      </p:sp>
      <p:sp>
        <p:nvSpPr>
          <p:cNvPr id="9" name="Rectangle 8"/>
          <p:cNvSpPr/>
          <p:nvPr/>
        </p:nvSpPr>
        <p:spPr>
          <a:xfrm>
            <a:off x="103910" y="2043560"/>
            <a:ext cx="8763000" cy="646331"/>
          </a:xfrm>
          <a:prstGeom prst="rect">
            <a:avLst/>
          </a:prstGeom>
          <a:solidFill>
            <a:schemeClr val="bg1"/>
          </a:solidFill>
          <a:effectLst>
            <a:softEdge rad="31750"/>
          </a:effectLst>
          <a:scene3d>
            <a:camera prst="orthographicFront"/>
            <a:lightRig rig="threePt" dir="t"/>
          </a:scene3d>
          <a:sp3d>
            <a:bevelT w="165100" prst="coolSlant"/>
          </a:sp3d>
        </p:spPr>
        <p:txBody>
          <a:bodyPr wrap="square">
            <a:spAutoFit/>
          </a:bodyPr>
          <a:lstStyle/>
          <a:p>
            <a:pPr>
              <a:buFont typeface="Arial" pitchFamily="34" charset="0"/>
              <a:buChar char="•"/>
            </a:pPr>
            <a:r>
              <a:rPr lang="en-US" b="1" u="sng" dirty="0" smtClean="0">
                <a:solidFill>
                  <a:srgbClr val="002060"/>
                </a:solidFill>
                <a:latin typeface="Calibri" pitchFamily="34" charset="0"/>
              </a:rPr>
              <a:t>Analyze Instruction</a:t>
            </a:r>
          </a:p>
          <a:p>
            <a:r>
              <a:rPr lang="en-US" i="1" dirty="0" smtClean="0">
                <a:solidFill>
                  <a:srgbClr val="002060"/>
                </a:solidFill>
                <a:latin typeface="Calibri" pitchFamily="34" charset="0"/>
              </a:rPr>
              <a:t>  Is my instruction rigorous?  What is the standard really asking a student   to do?</a:t>
            </a:r>
          </a:p>
        </p:txBody>
      </p:sp>
      <p:sp>
        <p:nvSpPr>
          <p:cNvPr id="10" name="Rectangle 9"/>
          <p:cNvSpPr/>
          <p:nvPr/>
        </p:nvSpPr>
        <p:spPr>
          <a:xfrm>
            <a:off x="103910" y="3110360"/>
            <a:ext cx="8763000" cy="646331"/>
          </a:xfrm>
          <a:prstGeom prst="rect">
            <a:avLst/>
          </a:prstGeom>
          <a:solidFill>
            <a:schemeClr val="bg1"/>
          </a:solidFill>
          <a:effectLst>
            <a:softEdge rad="31750"/>
          </a:effectLst>
          <a:scene3d>
            <a:camera prst="orthographicFront"/>
            <a:lightRig rig="threePt" dir="t"/>
          </a:scene3d>
          <a:sp3d>
            <a:bevelT w="165100" prst="coolSlant"/>
          </a:sp3d>
        </p:spPr>
        <p:txBody>
          <a:bodyPr wrap="square">
            <a:spAutoFit/>
          </a:bodyPr>
          <a:lstStyle/>
          <a:p>
            <a:pPr>
              <a:buFont typeface="Arial" pitchFamily="34" charset="0"/>
              <a:buChar char="•"/>
            </a:pPr>
            <a:r>
              <a:rPr lang="en-US" dirty="0" smtClean="0">
                <a:solidFill>
                  <a:srgbClr val="002060"/>
                </a:solidFill>
                <a:latin typeface="Calibri" pitchFamily="34" charset="0"/>
              </a:rPr>
              <a:t> </a:t>
            </a:r>
            <a:r>
              <a:rPr lang="en-US" b="1" u="sng" dirty="0" smtClean="0">
                <a:solidFill>
                  <a:srgbClr val="002060"/>
                </a:solidFill>
                <a:latin typeface="Calibri" pitchFamily="34" charset="0"/>
              </a:rPr>
              <a:t>Lesson Planning</a:t>
            </a:r>
          </a:p>
          <a:p>
            <a:r>
              <a:rPr lang="en-US" i="1" dirty="0" smtClean="0">
                <a:solidFill>
                  <a:srgbClr val="002060"/>
                </a:solidFill>
                <a:latin typeface="Calibri" pitchFamily="34" charset="0"/>
              </a:rPr>
              <a:t>Do my lessons match the cognitive demand needed?  How do I create a task at that level?</a:t>
            </a:r>
          </a:p>
        </p:txBody>
      </p:sp>
      <p:sp>
        <p:nvSpPr>
          <p:cNvPr id="11" name="Rectangle 10"/>
          <p:cNvSpPr/>
          <p:nvPr/>
        </p:nvSpPr>
        <p:spPr>
          <a:xfrm>
            <a:off x="103910" y="3948560"/>
            <a:ext cx="8763000" cy="646331"/>
          </a:xfrm>
          <a:prstGeom prst="rect">
            <a:avLst/>
          </a:prstGeom>
          <a:solidFill>
            <a:schemeClr val="bg1"/>
          </a:solidFill>
          <a:effectLst>
            <a:softEdge rad="31750"/>
          </a:effectLst>
          <a:scene3d>
            <a:camera prst="orthographicFront"/>
            <a:lightRig rig="threePt" dir="t"/>
          </a:scene3d>
          <a:sp3d>
            <a:bevelT w="165100" prst="coolSlant"/>
          </a:sp3d>
        </p:spPr>
        <p:txBody>
          <a:bodyPr wrap="square">
            <a:spAutoFit/>
          </a:bodyPr>
          <a:lstStyle/>
          <a:p>
            <a:pPr>
              <a:buFont typeface="Arial" pitchFamily="34" charset="0"/>
              <a:buChar char="•"/>
            </a:pPr>
            <a:r>
              <a:rPr lang="en-US" dirty="0" smtClean="0">
                <a:solidFill>
                  <a:srgbClr val="002060"/>
                </a:solidFill>
                <a:latin typeface="Calibri" pitchFamily="34" charset="0"/>
              </a:rPr>
              <a:t> </a:t>
            </a:r>
            <a:r>
              <a:rPr lang="en-US" b="1" u="sng" dirty="0" smtClean="0">
                <a:solidFill>
                  <a:srgbClr val="002060"/>
                </a:solidFill>
                <a:latin typeface="Calibri" pitchFamily="34" charset="0"/>
              </a:rPr>
              <a:t>Design Assessment Items and Tasks</a:t>
            </a:r>
          </a:p>
          <a:p>
            <a:r>
              <a:rPr lang="en-US" dirty="0" smtClean="0">
                <a:solidFill>
                  <a:srgbClr val="002060"/>
                </a:solidFill>
                <a:latin typeface="Calibri" pitchFamily="34" charset="0"/>
              </a:rPr>
              <a:t>  </a:t>
            </a:r>
            <a:r>
              <a:rPr lang="en-US" i="1" dirty="0" smtClean="0">
                <a:solidFill>
                  <a:srgbClr val="002060"/>
                </a:solidFill>
                <a:latin typeface="Calibri" pitchFamily="34" charset="0"/>
              </a:rPr>
              <a:t>What tasks match the level of demand?  What formative assessments should I use?</a:t>
            </a:r>
          </a:p>
        </p:txBody>
      </p:sp>
      <p:sp>
        <p:nvSpPr>
          <p:cNvPr id="12" name="Rectangle 11"/>
          <p:cNvSpPr/>
          <p:nvPr/>
        </p:nvSpPr>
        <p:spPr>
          <a:xfrm>
            <a:off x="110837" y="4876815"/>
            <a:ext cx="8763000" cy="1200329"/>
          </a:xfrm>
          <a:prstGeom prst="rect">
            <a:avLst/>
          </a:prstGeom>
          <a:solidFill>
            <a:schemeClr val="bg1"/>
          </a:solidFill>
          <a:effectLst>
            <a:softEdge rad="31750"/>
          </a:effectLst>
          <a:scene3d>
            <a:camera prst="orthographicFront"/>
            <a:lightRig rig="threePt" dir="t"/>
          </a:scene3d>
          <a:sp3d>
            <a:bevelT w="165100" prst="coolSlant"/>
          </a:sp3d>
        </p:spPr>
        <p:txBody>
          <a:bodyPr wrap="square">
            <a:spAutoFit/>
          </a:bodyPr>
          <a:lstStyle/>
          <a:p>
            <a:endParaRPr lang="en-US" i="1" dirty="0" smtClean="0">
              <a:solidFill>
                <a:srgbClr val="002060"/>
              </a:solidFill>
              <a:latin typeface="Calibri" pitchFamily="34" charset="0"/>
            </a:endParaRPr>
          </a:p>
          <a:p>
            <a:pPr>
              <a:buFont typeface="Arial" pitchFamily="34" charset="0"/>
              <a:buChar char="•"/>
            </a:pPr>
            <a:r>
              <a:rPr lang="en-US" i="1" dirty="0" smtClean="0">
                <a:solidFill>
                  <a:srgbClr val="002060"/>
                </a:solidFill>
                <a:latin typeface="Calibri" pitchFamily="34" charset="0"/>
              </a:rPr>
              <a:t> </a:t>
            </a:r>
            <a:r>
              <a:rPr lang="en-US" b="1" u="sng" dirty="0" smtClean="0">
                <a:solidFill>
                  <a:srgbClr val="002060"/>
                </a:solidFill>
                <a:latin typeface="Calibri" pitchFamily="34" charset="0"/>
              </a:rPr>
              <a:t>Scaffolding and Differentiation</a:t>
            </a:r>
          </a:p>
          <a:p>
            <a:pPr marL="166688" indent="-166688"/>
            <a:r>
              <a:rPr lang="en-US" i="1" dirty="0" smtClean="0">
                <a:solidFill>
                  <a:srgbClr val="002060"/>
                </a:solidFill>
                <a:latin typeface="Calibri" pitchFamily="34" charset="0"/>
              </a:rPr>
              <a:t>  What pre-assessments and tasks do I  use for varying student levels of cognition? </a:t>
            </a:r>
          </a:p>
          <a:p>
            <a:r>
              <a:rPr lang="en-US" i="1" dirty="0">
                <a:solidFill>
                  <a:srgbClr val="002060"/>
                </a:solidFill>
                <a:latin typeface="Calibri" pitchFamily="34" charset="0"/>
              </a:rPr>
              <a:t> </a:t>
            </a:r>
            <a:r>
              <a:rPr lang="en-US" i="1" dirty="0" smtClean="0">
                <a:solidFill>
                  <a:srgbClr val="002060"/>
                </a:solidFill>
                <a:latin typeface="Calibri" pitchFamily="34" charset="0"/>
              </a:rPr>
              <a:t> How do I move  each student toward the needed  cognitive demand of a standard?</a:t>
            </a:r>
          </a:p>
        </p:txBody>
      </p:sp>
      <p:pic>
        <p:nvPicPr>
          <p:cNvPr id="3" name="Picture 20" descr="Thinking : Thoughts and ideas at business"/>
          <p:cNvPicPr>
            <a:picLocks noChangeAspect="1" noChangeArrowheads="1"/>
          </p:cNvPicPr>
          <p:nvPr/>
        </p:nvPicPr>
        <p:blipFill>
          <a:blip r:embed="rId3" cstate="print">
            <a:lum bright="-32000" contrast="53000"/>
            <a:extLst>
              <a:ext uri="{28A0092B-C50C-407E-A947-70E740481C1C}">
                <a14:useLocalDpi xmlns:a14="http://schemas.microsoft.com/office/drawing/2010/main" val="0"/>
              </a:ext>
            </a:extLst>
          </a:blip>
          <a:srcRect/>
          <a:stretch>
            <a:fillRect/>
          </a:stretch>
        </p:blipFill>
        <p:spPr bwMode="auto">
          <a:xfrm>
            <a:off x="6553200" y="-76200"/>
            <a:ext cx="2286000" cy="287905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3" name="Slide Number Placeholder 12"/>
          <p:cNvSpPr>
            <a:spLocks noGrp="1"/>
          </p:cNvSpPr>
          <p:nvPr>
            <p:ph type="sldNum" sz="quarter" idx="12"/>
          </p:nvPr>
        </p:nvSpPr>
        <p:spPr/>
        <p:txBody>
          <a:bodyPr/>
          <a:lstStyle/>
          <a:p>
            <a:fld id="{E38A6DA1-C63E-49FA-ACA6-4C1FAF9DB464}" type="slidenum">
              <a:rPr lang="en-US" smtClean="0"/>
              <a:pPr/>
              <a:t>22</a:t>
            </a:fld>
            <a:endParaRPr lang="en-US"/>
          </a:p>
        </p:txBody>
      </p:sp>
      <p:sp>
        <p:nvSpPr>
          <p:cNvPr id="2" name="Footer Placeholder 1"/>
          <p:cNvSpPr>
            <a:spLocks noGrp="1"/>
          </p:cNvSpPr>
          <p:nvPr>
            <p:ph type="ftr" sz="quarter" idx="11"/>
          </p:nvPr>
        </p:nvSpPr>
        <p:spPr/>
        <p:txBody>
          <a:bodyPr/>
          <a:lstStyle/>
          <a:p>
            <a:r>
              <a:rPr lang="en-US" smtClean="0"/>
              <a:t>Susan Richmond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fltVal val="0"/>
                                          </p:val>
                                        </p:tav>
                                        <p:tav tm="100000">
                                          <p:val>
                                            <p:strVal val="#ppt_w"/>
                                          </p:val>
                                        </p:tav>
                                      </p:tavLst>
                                    </p:anim>
                                    <p:anim calcmode="lin" valueType="num">
                                      <p:cBhvr>
                                        <p:cTn id="32" dur="1000" fill="hold"/>
                                        <p:tgtEl>
                                          <p:spTgt spid="3"/>
                                        </p:tgtEl>
                                        <p:attrNameLst>
                                          <p:attrName>ppt_h</p:attrName>
                                        </p:attrNameLst>
                                      </p:cBhvr>
                                      <p:tavLst>
                                        <p:tav tm="0">
                                          <p:val>
                                            <p:fltVal val="0"/>
                                          </p:val>
                                        </p:tav>
                                        <p:tav tm="100000">
                                          <p:val>
                                            <p:strVal val="#ppt_h"/>
                                          </p:val>
                                        </p:tav>
                                      </p:tavLst>
                                    </p:anim>
                                    <p:anim calcmode="lin" valueType="num">
                                      <p:cBhvr>
                                        <p:cTn id="33"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57200" y="228600"/>
            <a:ext cx="8305800" cy="6324600"/>
          </a:xfrm>
          <a:prstGeom prst="rect">
            <a:avLst/>
          </a:prstGeom>
          <a:blipFill>
            <a:blip r:embed="rId3" cstate="print"/>
            <a:tile tx="0" ty="0" sx="100000" sy="100000" flip="none" algn="tl"/>
          </a:blipFill>
          <a:ln>
            <a:solidFill>
              <a:srgbClr val="002060"/>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2000" y="443350"/>
            <a:ext cx="7696200" cy="5867400"/>
          </a:xfrm>
          <a:prstGeom prst="rect">
            <a:avLst/>
          </a:prstGeom>
          <a:solidFill>
            <a:srgbClr val="FFFFCC"/>
          </a:solidFill>
          <a:ln>
            <a:solidFill>
              <a:srgbClr val="002060"/>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4" name="Rectangle 3"/>
          <p:cNvSpPr/>
          <p:nvPr/>
        </p:nvSpPr>
        <p:spPr>
          <a:xfrm>
            <a:off x="381000" y="533400"/>
            <a:ext cx="4572000" cy="646331"/>
          </a:xfrm>
          <a:prstGeom prst="rect">
            <a:avLst/>
          </a:prstGeom>
        </p:spPr>
        <p:txBody>
          <a:bodyPr>
            <a:spAutoFit/>
          </a:bodyPr>
          <a:lstStyle/>
          <a:p>
            <a:endParaRPr lang="en-US" dirty="0" smtClean="0"/>
          </a:p>
          <a:p>
            <a:endParaRPr lang="en-US" dirty="0"/>
          </a:p>
        </p:txBody>
      </p:sp>
      <p:sp>
        <p:nvSpPr>
          <p:cNvPr id="5" name="Rectangle 4"/>
          <p:cNvSpPr/>
          <p:nvPr/>
        </p:nvSpPr>
        <p:spPr>
          <a:xfrm>
            <a:off x="2286000" y="2057400"/>
            <a:ext cx="4572000" cy="369332"/>
          </a:xfrm>
          <a:prstGeom prst="rect">
            <a:avLst/>
          </a:prstGeom>
        </p:spPr>
        <p:txBody>
          <a:bodyPr>
            <a:spAutoFit/>
          </a:bodyPr>
          <a:lstStyle/>
          <a:p>
            <a:r>
              <a:rPr lang="en-US" dirty="0" smtClean="0">
                <a:hlinkClick r:id="rId4"/>
              </a:rPr>
              <a:t>ELA - DOK Matrix by Hess</a:t>
            </a:r>
            <a:endParaRPr lang="en-US" dirty="0" smtClean="0"/>
          </a:p>
        </p:txBody>
      </p:sp>
      <p:sp>
        <p:nvSpPr>
          <p:cNvPr id="7" name="Rectangle 6"/>
          <p:cNvSpPr/>
          <p:nvPr/>
        </p:nvSpPr>
        <p:spPr>
          <a:xfrm>
            <a:off x="2286000" y="2743200"/>
            <a:ext cx="5105400" cy="369332"/>
          </a:xfrm>
          <a:prstGeom prst="rect">
            <a:avLst/>
          </a:prstGeom>
        </p:spPr>
        <p:txBody>
          <a:bodyPr wrap="square">
            <a:spAutoFit/>
          </a:bodyPr>
          <a:lstStyle/>
          <a:p>
            <a:r>
              <a:rPr lang="en-US" dirty="0" smtClean="0">
                <a:hlinkClick r:id="rId5"/>
              </a:rPr>
              <a:t>Content Specifications and DOK Levels with Targets</a:t>
            </a:r>
            <a:endParaRPr lang="en-US" dirty="0" smtClean="0"/>
          </a:p>
        </p:txBody>
      </p:sp>
      <p:sp>
        <p:nvSpPr>
          <p:cNvPr id="8" name="Rectangle 7"/>
          <p:cNvSpPr/>
          <p:nvPr/>
        </p:nvSpPr>
        <p:spPr>
          <a:xfrm>
            <a:off x="2286000" y="3352800"/>
            <a:ext cx="4572000" cy="369332"/>
          </a:xfrm>
          <a:prstGeom prst="rect">
            <a:avLst/>
          </a:prstGeom>
        </p:spPr>
        <p:txBody>
          <a:bodyPr>
            <a:spAutoFit/>
          </a:bodyPr>
          <a:lstStyle/>
          <a:p>
            <a:r>
              <a:rPr lang="en-US" dirty="0" smtClean="0">
                <a:hlinkClick r:id="rId6"/>
              </a:rPr>
              <a:t>SBAC Home</a:t>
            </a:r>
            <a:endParaRPr lang="en-US" dirty="0" smtClean="0"/>
          </a:p>
        </p:txBody>
      </p:sp>
      <p:sp>
        <p:nvSpPr>
          <p:cNvPr id="10" name="Slide Number Placeholder 9"/>
          <p:cNvSpPr>
            <a:spLocks noGrp="1"/>
          </p:cNvSpPr>
          <p:nvPr>
            <p:ph type="sldNum" sz="quarter" idx="12"/>
          </p:nvPr>
        </p:nvSpPr>
        <p:spPr/>
        <p:txBody>
          <a:bodyPr/>
          <a:lstStyle/>
          <a:p>
            <a:fld id="{E38A6DA1-C63E-49FA-ACA6-4C1FAF9DB464}" type="slidenum">
              <a:rPr lang="en-US" smtClean="0"/>
              <a:pPr/>
              <a:t>23</a:t>
            </a:fld>
            <a:endParaRPr lang="en-US"/>
          </a:p>
        </p:txBody>
      </p:sp>
      <p:sp>
        <p:nvSpPr>
          <p:cNvPr id="12" name="TextBox 11"/>
          <p:cNvSpPr txBox="1"/>
          <p:nvPr/>
        </p:nvSpPr>
        <p:spPr>
          <a:xfrm>
            <a:off x="2209800" y="1357009"/>
            <a:ext cx="3733800" cy="369332"/>
          </a:xfrm>
          <a:prstGeom prst="rect">
            <a:avLst/>
          </a:prstGeom>
          <a:noFill/>
        </p:spPr>
        <p:txBody>
          <a:bodyPr wrap="square" rtlCol="0">
            <a:spAutoFit/>
          </a:bodyPr>
          <a:lstStyle/>
          <a:p>
            <a:r>
              <a:rPr lang="en-US" b="1" i="1" dirty="0" smtClean="0">
                <a:solidFill>
                  <a:srgbClr val="002060"/>
                </a:solidFill>
                <a:effectLst>
                  <a:outerShdw blurRad="38100" dist="38100" dir="2700000" algn="tl">
                    <a:srgbClr val="000000">
                      <a:alpha val="43137"/>
                    </a:srgbClr>
                  </a:outerShdw>
                </a:effectLst>
              </a:rPr>
              <a:t>Links to DOK Matrix</a:t>
            </a:r>
            <a:endParaRPr lang="en-US" b="1" i="1" dirty="0">
              <a:solidFill>
                <a:srgbClr val="002060"/>
              </a:solidFill>
              <a:effectLst>
                <a:outerShdw blurRad="38100" dist="38100" dir="2700000" algn="tl">
                  <a:srgbClr val="000000">
                    <a:alpha val="43137"/>
                  </a:srgbClr>
                </a:outerShdw>
              </a:effectLst>
            </a:endParaRPr>
          </a:p>
        </p:txBody>
      </p:sp>
      <p:sp>
        <p:nvSpPr>
          <p:cNvPr id="13" name="TextBox 12"/>
          <p:cNvSpPr txBox="1"/>
          <p:nvPr/>
        </p:nvSpPr>
        <p:spPr>
          <a:xfrm>
            <a:off x="2362200" y="4038600"/>
            <a:ext cx="3733800" cy="369332"/>
          </a:xfrm>
          <a:prstGeom prst="rect">
            <a:avLst/>
          </a:prstGeom>
          <a:noFill/>
        </p:spPr>
        <p:txBody>
          <a:bodyPr wrap="square" rtlCol="0">
            <a:spAutoFit/>
          </a:bodyPr>
          <a:lstStyle/>
          <a:p>
            <a:r>
              <a:rPr lang="en-US" b="1" i="1" dirty="0" smtClean="0">
                <a:solidFill>
                  <a:srgbClr val="002060"/>
                </a:solidFill>
                <a:effectLst>
                  <a:outerShdw blurRad="38100" dist="38100" dir="2700000" algn="tl">
                    <a:srgbClr val="000000">
                      <a:alpha val="43137"/>
                    </a:srgbClr>
                  </a:outerShdw>
                </a:effectLst>
              </a:rPr>
              <a:t>Books to Read</a:t>
            </a:r>
            <a:endParaRPr lang="en-US" b="1" i="1" dirty="0">
              <a:solidFill>
                <a:srgbClr val="002060"/>
              </a:solidFill>
              <a:effectLst>
                <a:outerShdw blurRad="38100" dist="38100" dir="2700000" algn="tl">
                  <a:srgbClr val="000000">
                    <a:alpha val="43137"/>
                  </a:srgbClr>
                </a:outerShdw>
              </a:effectLst>
            </a:endParaRPr>
          </a:p>
        </p:txBody>
      </p:sp>
      <p:sp>
        <p:nvSpPr>
          <p:cNvPr id="14" name="TextBox 13"/>
          <p:cNvSpPr txBox="1"/>
          <p:nvPr/>
        </p:nvSpPr>
        <p:spPr>
          <a:xfrm>
            <a:off x="2362200" y="4572000"/>
            <a:ext cx="5105400" cy="338554"/>
          </a:xfrm>
          <a:prstGeom prst="rect">
            <a:avLst/>
          </a:prstGeom>
          <a:noFill/>
        </p:spPr>
        <p:txBody>
          <a:bodyPr wrap="square" rtlCol="0">
            <a:spAutoFit/>
          </a:bodyPr>
          <a:lstStyle/>
          <a:p>
            <a:r>
              <a:rPr lang="en-US" sz="1600" b="1" dirty="0" smtClean="0">
                <a:solidFill>
                  <a:srgbClr val="7030A0"/>
                </a:solidFill>
              </a:rPr>
              <a:t>Transformative Assessment by W. James </a:t>
            </a:r>
            <a:r>
              <a:rPr lang="en-US" sz="1600" b="1" dirty="0" err="1" smtClean="0">
                <a:solidFill>
                  <a:srgbClr val="7030A0"/>
                </a:solidFill>
              </a:rPr>
              <a:t>Popham</a:t>
            </a:r>
            <a:r>
              <a:rPr lang="en-US" sz="1600" b="1" dirty="0" smtClean="0">
                <a:solidFill>
                  <a:srgbClr val="7030A0"/>
                </a:solidFill>
              </a:rPr>
              <a:t> (2002)</a:t>
            </a:r>
            <a:endParaRPr lang="en-US" sz="1600" b="1" dirty="0">
              <a:solidFill>
                <a:srgbClr val="7030A0"/>
              </a:solidFill>
            </a:endParaRPr>
          </a:p>
        </p:txBody>
      </p:sp>
      <p:sp>
        <p:nvSpPr>
          <p:cNvPr id="15" name="TextBox 14"/>
          <p:cNvSpPr txBox="1"/>
          <p:nvPr/>
        </p:nvSpPr>
        <p:spPr>
          <a:xfrm>
            <a:off x="2362200" y="5105400"/>
            <a:ext cx="5105400" cy="523220"/>
          </a:xfrm>
          <a:prstGeom prst="rect">
            <a:avLst/>
          </a:prstGeom>
          <a:noFill/>
        </p:spPr>
        <p:txBody>
          <a:bodyPr wrap="square" rtlCol="0">
            <a:spAutoFit/>
          </a:bodyPr>
          <a:lstStyle/>
          <a:p>
            <a:r>
              <a:rPr lang="en-US" sz="1400" b="1" dirty="0" smtClean="0">
                <a:solidFill>
                  <a:srgbClr val="7030A0"/>
                </a:solidFill>
              </a:rPr>
              <a:t>How to Teach Thinking Skills Within the Common Core by James A </a:t>
            </a:r>
            <a:r>
              <a:rPr lang="en-US" sz="1400" b="1" dirty="0" err="1" smtClean="0">
                <a:solidFill>
                  <a:srgbClr val="7030A0"/>
                </a:solidFill>
              </a:rPr>
              <a:t>Bellanca</a:t>
            </a:r>
            <a:r>
              <a:rPr lang="en-US" sz="1400" b="1" dirty="0" smtClean="0">
                <a:solidFill>
                  <a:srgbClr val="7030A0"/>
                </a:solidFill>
              </a:rPr>
              <a:t>, Robin Fogarty and Brian Pete (2012)</a:t>
            </a:r>
            <a:endParaRPr lang="en-US" sz="1400" b="1" dirty="0">
              <a:solidFill>
                <a:srgbClr val="7030A0"/>
              </a:solidFill>
            </a:endParaRPr>
          </a:p>
        </p:txBody>
      </p:sp>
      <p:sp>
        <p:nvSpPr>
          <p:cNvPr id="2" name="Footer Placeholder 1"/>
          <p:cNvSpPr>
            <a:spLocks noGrp="1"/>
          </p:cNvSpPr>
          <p:nvPr>
            <p:ph type="ftr" sz="quarter" idx="11"/>
          </p:nvPr>
        </p:nvSpPr>
        <p:spPr/>
        <p:txBody>
          <a:bodyPr/>
          <a:lstStyle/>
          <a:p>
            <a:r>
              <a:rPr lang="en-US" smtClean="0"/>
              <a:t>Susan Richmond</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177" y="26126"/>
            <a:ext cx="9144000" cy="6858000"/>
          </a:xfrm>
          <a:prstGeom prst="rect">
            <a:avLst/>
          </a:prstGeom>
          <a:solidFill>
            <a:srgbClr val="FFF3CD"/>
          </a:solidFill>
          <a:effectLst>
            <a:glow rad="101600">
              <a:schemeClr val="accent6">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90826360"/>
              </p:ext>
            </p:extLst>
          </p:nvPr>
        </p:nvGraphicFramePr>
        <p:xfrm>
          <a:off x="304800" y="1447800"/>
          <a:ext cx="8229600" cy="3123848"/>
        </p:xfrm>
        <a:graphic>
          <a:graphicData uri="http://schemas.openxmlformats.org/drawingml/2006/table">
            <a:tbl>
              <a:tblPr>
                <a:tableStyleId>{5940675A-B579-460E-94D1-54222C63F5DA}</a:tableStyleId>
              </a:tblPr>
              <a:tblGrid>
                <a:gridCol w="1371600"/>
                <a:gridCol w="1371600"/>
                <a:gridCol w="1371600"/>
                <a:gridCol w="1371600"/>
                <a:gridCol w="1371600"/>
                <a:gridCol w="1371600"/>
              </a:tblGrid>
              <a:tr h="499454">
                <a:tc gridSpan="6">
                  <a:txBody>
                    <a:bodyPr/>
                    <a:lstStyle/>
                    <a:p>
                      <a:pPr algn="l" fontAlgn="ctr"/>
                      <a:r>
                        <a:rPr lang="en-US" sz="2400" b="1" u="none" strike="noStrike" dirty="0">
                          <a:solidFill>
                            <a:srgbClr val="002060"/>
                          </a:solidFill>
                          <a:effectLst/>
                        </a:rPr>
                        <a:t>Webb’s DOK</a:t>
                      </a:r>
                      <a:endParaRPr lang="en-US" sz="2400" b="1" i="0" u="none" strike="noStrike" dirty="0">
                        <a:solidFill>
                          <a:srgbClr val="002060"/>
                        </a:solidFill>
                        <a:effectLst/>
                        <a:latin typeface="Verdana"/>
                      </a:endParaRPr>
                    </a:p>
                  </a:txBody>
                  <a:tcPr marL="61313" marR="6813" marT="681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89775">
                <a:tc gridSpan="2">
                  <a:txBody>
                    <a:bodyPr/>
                    <a:lstStyle/>
                    <a:p>
                      <a:pPr algn="ctr" fontAlgn="ctr"/>
                      <a:r>
                        <a:rPr lang="en-US" sz="1600" b="1" u="sng" strike="noStrike" dirty="0" smtClean="0">
                          <a:solidFill>
                            <a:srgbClr val="002060"/>
                          </a:solidFill>
                          <a:effectLst/>
                        </a:rPr>
                        <a:t>1</a:t>
                      </a:r>
                    </a:p>
                    <a:p>
                      <a:pPr algn="ctr" fontAlgn="ctr"/>
                      <a:r>
                        <a:rPr lang="en-US" sz="1600" b="1" u="none" strike="noStrike" dirty="0" smtClean="0">
                          <a:solidFill>
                            <a:srgbClr val="002060"/>
                          </a:solidFill>
                          <a:effectLst/>
                        </a:rPr>
                        <a:t> </a:t>
                      </a:r>
                      <a:r>
                        <a:rPr lang="en-US" sz="1600" b="1" u="none" strike="noStrike" dirty="0">
                          <a:solidFill>
                            <a:srgbClr val="002060"/>
                          </a:solidFill>
                          <a:effectLst/>
                        </a:rPr>
                        <a:t>Recall and </a:t>
                      </a:r>
                      <a:br>
                        <a:rPr lang="en-US" sz="1600" b="1" u="none" strike="noStrike" dirty="0">
                          <a:solidFill>
                            <a:srgbClr val="002060"/>
                          </a:solidFill>
                          <a:effectLst/>
                        </a:rPr>
                      </a:br>
                      <a:r>
                        <a:rPr lang="en-US" sz="1600" b="1" u="none" strike="noStrike" dirty="0">
                          <a:solidFill>
                            <a:srgbClr val="002060"/>
                          </a:solidFill>
                          <a:effectLst/>
                        </a:rPr>
                        <a:t>Reproduction</a:t>
                      </a:r>
                      <a:endParaRPr lang="en-US" sz="1600" b="1" i="0" u="sng" strike="noStrike" dirty="0">
                        <a:solidFill>
                          <a:srgbClr val="002060"/>
                        </a:solidFill>
                        <a:effectLst/>
                        <a:latin typeface="Verdana"/>
                      </a:endParaRPr>
                    </a:p>
                  </a:txBody>
                  <a:tcPr marL="6813" marR="6813" marT="6813" marB="0" anchor="ctr">
                    <a:solidFill>
                      <a:schemeClr val="accent5">
                        <a:lumMod val="40000"/>
                        <a:lumOff val="60000"/>
                      </a:schemeClr>
                    </a:solidFill>
                  </a:tcPr>
                </a:tc>
                <a:tc hMerge="1">
                  <a:txBody>
                    <a:bodyPr/>
                    <a:lstStyle/>
                    <a:p>
                      <a:endParaRPr lang="en-US"/>
                    </a:p>
                  </a:txBody>
                  <a:tcPr/>
                </a:tc>
                <a:tc>
                  <a:txBody>
                    <a:bodyPr/>
                    <a:lstStyle/>
                    <a:p>
                      <a:pPr algn="ctr" fontAlgn="ctr"/>
                      <a:r>
                        <a:rPr lang="en-US" sz="1600" b="1" u="sng" strike="noStrike" dirty="0">
                          <a:solidFill>
                            <a:srgbClr val="002060"/>
                          </a:solidFill>
                          <a:effectLst/>
                        </a:rPr>
                        <a:t>2</a:t>
                      </a:r>
                      <a:r>
                        <a:rPr lang="en-US" sz="1600" b="1" u="none" strike="noStrike" dirty="0">
                          <a:solidFill>
                            <a:srgbClr val="002060"/>
                          </a:solidFill>
                          <a:effectLst/>
                        </a:rPr>
                        <a:t> </a:t>
                      </a:r>
                      <a:endParaRPr lang="en-US" sz="1600" b="1" u="none" strike="noStrike" dirty="0" smtClean="0">
                        <a:solidFill>
                          <a:srgbClr val="002060"/>
                        </a:solidFill>
                        <a:effectLst/>
                      </a:endParaRPr>
                    </a:p>
                    <a:p>
                      <a:pPr algn="ctr" fontAlgn="ctr"/>
                      <a:r>
                        <a:rPr lang="en-US" sz="1600" b="1" u="none" strike="noStrike" dirty="0" smtClean="0">
                          <a:solidFill>
                            <a:srgbClr val="002060"/>
                          </a:solidFill>
                          <a:effectLst/>
                        </a:rPr>
                        <a:t>Skills </a:t>
                      </a:r>
                      <a:r>
                        <a:rPr lang="en-US" sz="1600" b="1" u="none" strike="noStrike" dirty="0">
                          <a:solidFill>
                            <a:srgbClr val="002060"/>
                          </a:solidFill>
                          <a:effectLst/>
                        </a:rPr>
                        <a:t>and Concepts</a:t>
                      </a:r>
                      <a:endParaRPr lang="en-US" sz="1600" b="1" i="0" u="sng" strike="noStrike" dirty="0">
                        <a:solidFill>
                          <a:srgbClr val="002060"/>
                        </a:solidFill>
                        <a:effectLst/>
                        <a:latin typeface="Verdana"/>
                      </a:endParaRPr>
                    </a:p>
                  </a:txBody>
                  <a:tcPr marL="6813" marR="6813" marT="6813" marB="0" anchor="ctr">
                    <a:solidFill>
                      <a:schemeClr val="accent3">
                        <a:lumMod val="40000"/>
                        <a:lumOff val="60000"/>
                      </a:schemeClr>
                    </a:solidFill>
                  </a:tcPr>
                </a:tc>
                <a:tc gridSpan="2">
                  <a:txBody>
                    <a:bodyPr/>
                    <a:lstStyle/>
                    <a:p>
                      <a:pPr algn="ctr" fontAlgn="ctr"/>
                      <a:r>
                        <a:rPr lang="en-US" sz="1600" b="1" u="sng" strike="noStrike" dirty="0">
                          <a:solidFill>
                            <a:srgbClr val="002060"/>
                          </a:solidFill>
                          <a:effectLst/>
                        </a:rPr>
                        <a:t>3 </a:t>
                      </a:r>
                      <a:endParaRPr lang="en-US" sz="1600" b="1" u="sng" strike="noStrike" dirty="0" smtClean="0">
                        <a:solidFill>
                          <a:srgbClr val="002060"/>
                        </a:solidFill>
                        <a:effectLst/>
                      </a:endParaRPr>
                    </a:p>
                    <a:p>
                      <a:pPr algn="ctr" fontAlgn="ctr"/>
                      <a:r>
                        <a:rPr lang="en-US" sz="1600" b="1" u="none" strike="noStrike" dirty="0" smtClean="0">
                          <a:solidFill>
                            <a:srgbClr val="002060"/>
                          </a:solidFill>
                          <a:effectLst/>
                        </a:rPr>
                        <a:t>Short </a:t>
                      </a:r>
                      <a:r>
                        <a:rPr lang="en-US" sz="1600" b="1" u="none" strike="noStrike" dirty="0">
                          <a:solidFill>
                            <a:srgbClr val="002060"/>
                          </a:solidFill>
                          <a:effectLst/>
                        </a:rPr>
                        <a:t>term </a:t>
                      </a:r>
                      <a:br>
                        <a:rPr lang="en-US" sz="1600" b="1" u="none" strike="noStrike" dirty="0">
                          <a:solidFill>
                            <a:srgbClr val="002060"/>
                          </a:solidFill>
                          <a:effectLst/>
                        </a:rPr>
                      </a:br>
                      <a:r>
                        <a:rPr lang="en-US" sz="1600" b="1" u="none" strike="noStrike" dirty="0" smtClean="0">
                          <a:solidFill>
                            <a:srgbClr val="002060"/>
                          </a:solidFill>
                          <a:effectLst/>
                        </a:rPr>
                        <a:t>Strategic Thinking and Reasoning</a:t>
                      </a:r>
                      <a:endParaRPr lang="en-US" sz="1600" b="1" i="0" u="sng" strike="noStrike" dirty="0">
                        <a:solidFill>
                          <a:srgbClr val="002060"/>
                        </a:solidFill>
                        <a:effectLst/>
                        <a:latin typeface="Verdana"/>
                      </a:endParaRPr>
                    </a:p>
                  </a:txBody>
                  <a:tcPr marL="6813" marR="6813" marT="6813" marB="0" anchor="ctr">
                    <a:solidFill>
                      <a:schemeClr val="accent6">
                        <a:lumMod val="20000"/>
                        <a:lumOff val="80000"/>
                      </a:schemeClr>
                    </a:solidFill>
                  </a:tcPr>
                </a:tc>
                <a:tc hMerge="1">
                  <a:txBody>
                    <a:bodyPr/>
                    <a:lstStyle/>
                    <a:p>
                      <a:endParaRPr lang="en-US"/>
                    </a:p>
                  </a:txBody>
                  <a:tcPr/>
                </a:tc>
                <a:tc>
                  <a:txBody>
                    <a:bodyPr/>
                    <a:lstStyle/>
                    <a:p>
                      <a:pPr algn="ctr" fontAlgn="ctr"/>
                      <a:r>
                        <a:rPr lang="en-US" sz="1600" b="1" u="sng" strike="noStrike" dirty="0">
                          <a:solidFill>
                            <a:srgbClr val="002060"/>
                          </a:solidFill>
                          <a:effectLst/>
                        </a:rPr>
                        <a:t>4</a:t>
                      </a:r>
                      <a:r>
                        <a:rPr lang="en-US" sz="1600" b="1" u="none" strike="noStrike" dirty="0">
                          <a:solidFill>
                            <a:srgbClr val="002060"/>
                          </a:solidFill>
                          <a:effectLst/>
                        </a:rPr>
                        <a:t> </a:t>
                      </a:r>
                      <a:endParaRPr lang="en-US" sz="1600" b="1" u="none" strike="noStrike" dirty="0" smtClean="0">
                        <a:solidFill>
                          <a:srgbClr val="002060"/>
                        </a:solidFill>
                        <a:effectLst/>
                      </a:endParaRPr>
                    </a:p>
                    <a:p>
                      <a:pPr algn="ctr" fontAlgn="ctr"/>
                      <a:r>
                        <a:rPr lang="en-US" sz="1600" b="1" u="none" strike="noStrike" dirty="0" smtClean="0">
                          <a:solidFill>
                            <a:srgbClr val="002060"/>
                          </a:solidFill>
                          <a:effectLst/>
                        </a:rPr>
                        <a:t>Extended </a:t>
                      </a:r>
                      <a:r>
                        <a:rPr lang="en-US" sz="1600" b="1" u="none" strike="noStrike" dirty="0">
                          <a:solidFill>
                            <a:srgbClr val="002060"/>
                          </a:solidFill>
                          <a:effectLst/>
                        </a:rPr>
                        <a:t>Thinking</a:t>
                      </a:r>
                      <a:endParaRPr lang="en-US" sz="1600" b="1" i="0" u="sng" strike="noStrike" dirty="0">
                        <a:solidFill>
                          <a:srgbClr val="002060"/>
                        </a:solidFill>
                        <a:effectLst/>
                        <a:latin typeface="Verdana"/>
                      </a:endParaRPr>
                    </a:p>
                  </a:txBody>
                  <a:tcPr marL="6813" marR="6813" marT="6813" marB="0" anchor="ctr">
                    <a:solidFill>
                      <a:schemeClr val="accent2">
                        <a:lumMod val="40000"/>
                        <a:lumOff val="60000"/>
                      </a:schemeClr>
                    </a:solidFill>
                  </a:tcPr>
                </a:tc>
              </a:tr>
              <a:tr h="448852">
                <a:tc gridSpan="6">
                  <a:txBody>
                    <a:bodyPr/>
                    <a:lstStyle/>
                    <a:p>
                      <a:pPr algn="l" fontAlgn="ctr"/>
                      <a:r>
                        <a:rPr lang="en-US" sz="2200" b="1" u="none" strike="noStrike" dirty="0">
                          <a:solidFill>
                            <a:srgbClr val="002060"/>
                          </a:solidFill>
                          <a:effectLst/>
                        </a:rPr>
                        <a:t>Bloom’s Taxonomy</a:t>
                      </a:r>
                      <a:endParaRPr lang="en-US" sz="2200" b="1" i="0" u="none" strike="noStrike" dirty="0">
                        <a:solidFill>
                          <a:srgbClr val="002060"/>
                        </a:solidFill>
                        <a:effectLst/>
                        <a:latin typeface="Verdana"/>
                      </a:endParaRPr>
                    </a:p>
                  </a:txBody>
                  <a:tcPr marL="61313" marR="6813" marT="681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1153">
                <a:tc>
                  <a:txBody>
                    <a:bodyPr/>
                    <a:lstStyle/>
                    <a:p>
                      <a:pPr algn="ctr" fontAlgn="ctr"/>
                      <a:r>
                        <a:rPr lang="en-US" sz="1400" b="1" u="none" strike="noStrike" dirty="0">
                          <a:solidFill>
                            <a:srgbClr val="002060"/>
                          </a:solidFill>
                          <a:effectLst/>
                        </a:rPr>
                        <a:t>Knowledge</a:t>
                      </a:r>
                      <a:endParaRPr lang="en-US" sz="1400" b="1" i="0" u="none" strike="noStrike" dirty="0">
                        <a:solidFill>
                          <a:srgbClr val="002060"/>
                        </a:solidFill>
                        <a:effectLst/>
                        <a:latin typeface="Verdana"/>
                      </a:endParaRPr>
                    </a:p>
                  </a:txBody>
                  <a:tcPr marL="6813" marR="6813" marT="6813" marB="0" anchor="ctr">
                    <a:solidFill>
                      <a:schemeClr val="accent5">
                        <a:lumMod val="40000"/>
                        <a:lumOff val="60000"/>
                      </a:schemeClr>
                    </a:solidFill>
                  </a:tcPr>
                </a:tc>
                <a:tc>
                  <a:txBody>
                    <a:bodyPr/>
                    <a:lstStyle/>
                    <a:p>
                      <a:pPr algn="ctr" fontAlgn="ctr"/>
                      <a:r>
                        <a:rPr lang="en-US" sz="1400" b="1" u="none" strike="noStrike" dirty="0">
                          <a:solidFill>
                            <a:srgbClr val="002060"/>
                          </a:solidFill>
                          <a:effectLst/>
                        </a:rPr>
                        <a:t>Comprehension</a:t>
                      </a:r>
                      <a:endParaRPr lang="en-US" sz="1400" b="1" i="0" u="none" strike="noStrike" dirty="0">
                        <a:solidFill>
                          <a:srgbClr val="002060"/>
                        </a:solidFill>
                        <a:effectLst/>
                        <a:latin typeface="Verdana"/>
                      </a:endParaRPr>
                    </a:p>
                  </a:txBody>
                  <a:tcPr marL="6813" marR="6813" marT="6813" marB="0" anchor="ctr">
                    <a:solidFill>
                      <a:schemeClr val="accent5">
                        <a:lumMod val="40000"/>
                        <a:lumOff val="60000"/>
                      </a:schemeClr>
                    </a:solidFill>
                  </a:tcPr>
                </a:tc>
                <a:tc>
                  <a:txBody>
                    <a:bodyPr/>
                    <a:lstStyle/>
                    <a:p>
                      <a:pPr algn="ctr" fontAlgn="ctr"/>
                      <a:r>
                        <a:rPr lang="en-US" sz="1400" b="1" u="none" strike="noStrike" dirty="0">
                          <a:solidFill>
                            <a:srgbClr val="002060"/>
                          </a:solidFill>
                          <a:effectLst/>
                        </a:rPr>
                        <a:t>Application</a:t>
                      </a:r>
                      <a:endParaRPr lang="en-US" sz="1400" b="1" i="0" u="none" strike="noStrike" dirty="0">
                        <a:solidFill>
                          <a:srgbClr val="002060"/>
                        </a:solidFill>
                        <a:effectLst/>
                        <a:latin typeface="Verdana"/>
                      </a:endParaRPr>
                    </a:p>
                  </a:txBody>
                  <a:tcPr marL="6813" marR="6813" marT="6813" marB="0" anchor="ctr">
                    <a:solidFill>
                      <a:schemeClr val="accent3">
                        <a:lumMod val="40000"/>
                        <a:lumOff val="60000"/>
                      </a:schemeClr>
                    </a:solidFill>
                  </a:tcPr>
                </a:tc>
                <a:tc>
                  <a:txBody>
                    <a:bodyPr/>
                    <a:lstStyle/>
                    <a:p>
                      <a:pPr algn="ctr" fontAlgn="ctr"/>
                      <a:r>
                        <a:rPr lang="en-US" sz="1400" b="1" u="none" strike="noStrike" dirty="0">
                          <a:solidFill>
                            <a:srgbClr val="002060"/>
                          </a:solidFill>
                          <a:effectLst/>
                        </a:rPr>
                        <a:t>Analysis</a:t>
                      </a:r>
                      <a:endParaRPr lang="en-US" sz="1400" b="1" i="0" u="none" strike="noStrike" dirty="0">
                        <a:solidFill>
                          <a:srgbClr val="002060"/>
                        </a:solidFill>
                        <a:effectLst/>
                        <a:latin typeface="Verdana"/>
                      </a:endParaRPr>
                    </a:p>
                  </a:txBody>
                  <a:tcPr marL="6813" marR="6813" marT="6813" marB="0" anchor="ctr">
                    <a:solidFill>
                      <a:schemeClr val="accent6">
                        <a:lumMod val="20000"/>
                        <a:lumOff val="80000"/>
                      </a:schemeClr>
                    </a:solidFill>
                  </a:tcPr>
                </a:tc>
                <a:tc>
                  <a:txBody>
                    <a:bodyPr/>
                    <a:lstStyle/>
                    <a:p>
                      <a:pPr algn="ctr" fontAlgn="ctr"/>
                      <a:r>
                        <a:rPr lang="en-US" sz="1400" b="1" u="none" strike="noStrike" dirty="0">
                          <a:solidFill>
                            <a:srgbClr val="002060"/>
                          </a:solidFill>
                          <a:effectLst/>
                        </a:rPr>
                        <a:t>Evaluation</a:t>
                      </a:r>
                      <a:endParaRPr lang="en-US" sz="1400" b="1" i="0" u="none" strike="noStrike" dirty="0">
                        <a:solidFill>
                          <a:srgbClr val="002060"/>
                        </a:solidFill>
                        <a:effectLst/>
                        <a:latin typeface="Verdana"/>
                      </a:endParaRPr>
                    </a:p>
                  </a:txBody>
                  <a:tcPr marL="6813" marR="6813" marT="6813" marB="0" anchor="ctr">
                    <a:solidFill>
                      <a:schemeClr val="accent6">
                        <a:lumMod val="20000"/>
                        <a:lumOff val="80000"/>
                      </a:schemeClr>
                    </a:solidFill>
                  </a:tcPr>
                </a:tc>
                <a:tc>
                  <a:txBody>
                    <a:bodyPr/>
                    <a:lstStyle/>
                    <a:p>
                      <a:pPr algn="ctr" fontAlgn="ctr"/>
                      <a:r>
                        <a:rPr lang="en-US" sz="1400" b="1" u="none" strike="noStrike" dirty="0">
                          <a:solidFill>
                            <a:srgbClr val="002060"/>
                          </a:solidFill>
                          <a:effectLst/>
                        </a:rPr>
                        <a:t>Synthesis</a:t>
                      </a:r>
                      <a:endParaRPr lang="en-US" sz="1400" b="1" i="0" u="none" strike="noStrike" dirty="0">
                        <a:solidFill>
                          <a:srgbClr val="002060"/>
                        </a:solidFill>
                        <a:effectLst/>
                        <a:latin typeface="Verdana"/>
                      </a:endParaRPr>
                    </a:p>
                  </a:txBody>
                  <a:tcPr marL="6813" marR="6813" marT="6813" marB="0" anchor="ctr">
                    <a:solidFill>
                      <a:schemeClr val="accent2">
                        <a:lumMod val="40000"/>
                        <a:lumOff val="60000"/>
                      </a:schemeClr>
                    </a:solidFill>
                  </a:tcPr>
                </a:tc>
              </a:tr>
              <a:tr h="744614">
                <a:tc>
                  <a:txBody>
                    <a:bodyPr/>
                    <a:lstStyle/>
                    <a:p>
                      <a:pPr algn="ctr" fontAlgn="ctr"/>
                      <a:endParaRPr lang="en-US" sz="1200" b="1" u="none" strike="noStrike" dirty="0" smtClean="0">
                        <a:solidFill>
                          <a:srgbClr val="002060"/>
                        </a:solidFill>
                        <a:effectLst/>
                      </a:endParaRPr>
                    </a:p>
                    <a:p>
                      <a:pPr algn="ctr" fontAlgn="ctr"/>
                      <a:r>
                        <a:rPr lang="en-US" sz="1200" b="1" u="none" strike="noStrike" dirty="0" smtClean="0">
                          <a:solidFill>
                            <a:srgbClr val="002060"/>
                          </a:solidFill>
                          <a:effectLst/>
                        </a:rPr>
                        <a:t>(</a:t>
                      </a:r>
                      <a:r>
                        <a:rPr lang="en-US" sz="1200" b="1" u="none" strike="noStrike" dirty="0">
                          <a:solidFill>
                            <a:srgbClr val="002060"/>
                          </a:solidFill>
                          <a:effectLst/>
                        </a:rPr>
                        <a:t>remembering</a:t>
                      </a:r>
                      <a:r>
                        <a:rPr lang="en-US" sz="1200" b="1" u="none" strike="noStrike" dirty="0" smtClean="0">
                          <a:solidFill>
                            <a:srgbClr val="002060"/>
                          </a:solidFill>
                          <a:effectLst/>
                        </a:rPr>
                        <a:t>)</a:t>
                      </a:r>
                    </a:p>
                    <a:p>
                      <a:pPr algn="ctr" fontAlgn="ctr"/>
                      <a:endParaRPr lang="en-US" sz="1200" b="1" i="0" u="none" strike="noStrike" dirty="0">
                        <a:solidFill>
                          <a:srgbClr val="002060"/>
                        </a:solidFill>
                        <a:effectLst/>
                        <a:latin typeface="Verdana"/>
                      </a:endParaRPr>
                    </a:p>
                  </a:txBody>
                  <a:tcPr marL="6813" marR="6813" marT="6813" marB="0" anchor="ctr">
                    <a:solidFill>
                      <a:schemeClr val="accent5">
                        <a:lumMod val="40000"/>
                        <a:lumOff val="60000"/>
                      </a:schemeClr>
                    </a:solidFill>
                  </a:tcPr>
                </a:tc>
                <a:tc>
                  <a:txBody>
                    <a:bodyPr/>
                    <a:lstStyle/>
                    <a:p>
                      <a:pPr algn="ctr" fontAlgn="ctr"/>
                      <a:endParaRPr lang="en-US" sz="1200" b="1" u="none" strike="noStrike" dirty="0" smtClean="0">
                        <a:solidFill>
                          <a:srgbClr val="002060"/>
                        </a:solidFill>
                        <a:effectLst/>
                      </a:endParaRPr>
                    </a:p>
                    <a:p>
                      <a:pPr algn="ctr" fontAlgn="ctr"/>
                      <a:r>
                        <a:rPr lang="en-US" sz="1200" b="1" u="none" strike="noStrike" dirty="0" smtClean="0">
                          <a:solidFill>
                            <a:srgbClr val="002060"/>
                          </a:solidFill>
                          <a:effectLst/>
                        </a:rPr>
                        <a:t>(</a:t>
                      </a:r>
                      <a:r>
                        <a:rPr lang="en-US" sz="1200" b="1" u="none" strike="noStrike" dirty="0">
                          <a:solidFill>
                            <a:srgbClr val="002060"/>
                          </a:solidFill>
                          <a:effectLst/>
                        </a:rPr>
                        <a:t>understanding</a:t>
                      </a:r>
                      <a:r>
                        <a:rPr lang="en-US" sz="1200" b="1" u="none" strike="noStrike" dirty="0" smtClean="0">
                          <a:solidFill>
                            <a:srgbClr val="002060"/>
                          </a:solidFill>
                          <a:effectLst/>
                        </a:rPr>
                        <a:t>)</a:t>
                      </a:r>
                    </a:p>
                    <a:p>
                      <a:pPr algn="ctr" fontAlgn="ctr"/>
                      <a:endParaRPr lang="en-US" sz="1200" b="1" i="0" u="none" strike="noStrike" dirty="0">
                        <a:solidFill>
                          <a:srgbClr val="002060"/>
                        </a:solidFill>
                        <a:effectLst/>
                        <a:latin typeface="Verdana"/>
                      </a:endParaRPr>
                    </a:p>
                  </a:txBody>
                  <a:tcPr marL="6813" marR="6813" marT="6813" marB="0" anchor="ctr">
                    <a:solidFill>
                      <a:schemeClr val="accent5">
                        <a:lumMod val="40000"/>
                        <a:lumOff val="60000"/>
                      </a:schemeClr>
                    </a:solidFill>
                  </a:tcPr>
                </a:tc>
                <a:tc>
                  <a:txBody>
                    <a:bodyPr/>
                    <a:lstStyle/>
                    <a:p>
                      <a:pPr algn="ctr" fontAlgn="ctr"/>
                      <a:endParaRPr lang="en-US" sz="1200" b="1" u="none" strike="noStrike" dirty="0" smtClean="0">
                        <a:solidFill>
                          <a:srgbClr val="002060"/>
                        </a:solidFill>
                        <a:effectLst/>
                      </a:endParaRPr>
                    </a:p>
                    <a:p>
                      <a:pPr algn="ctr" fontAlgn="ctr"/>
                      <a:r>
                        <a:rPr lang="en-US" sz="1200" b="1" u="none" strike="noStrike" dirty="0" smtClean="0">
                          <a:solidFill>
                            <a:srgbClr val="002060"/>
                          </a:solidFill>
                          <a:effectLst/>
                        </a:rPr>
                        <a:t>(</a:t>
                      </a:r>
                      <a:r>
                        <a:rPr lang="en-US" sz="1200" b="1" u="none" strike="noStrike" dirty="0">
                          <a:solidFill>
                            <a:srgbClr val="002060"/>
                          </a:solidFill>
                          <a:effectLst/>
                        </a:rPr>
                        <a:t>applying</a:t>
                      </a:r>
                      <a:r>
                        <a:rPr lang="en-US" sz="1200" b="1" u="none" strike="noStrike" dirty="0" smtClean="0">
                          <a:solidFill>
                            <a:srgbClr val="002060"/>
                          </a:solidFill>
                          <a:effectLst/>
                        </a:rPr>
                        <a:t>)</a:t>
                      </a:r>
                    </a:p>
                    <a:p>
                      <a:pPr algn="ctr" fontAlgn="ctr"/>
                      <a:endParaRPr lang="en-US" sz="1200" b="1" i="0" u="none" strike="noStrike" dirty="0">
                        <a:solidFill>
                          <a:srgbClr val="002060"/>
                        </a:solidFill>
                        <a:effectLst/>
                        <a:latin typeface="Verdana"/>
                      </a:endParaRPr>
                    </a:p>
                  </a:txBody>
                  <a:tcPr marL="6813" marR="6813" marT="6813" marB="0" anchor="ctr">
                    <a:solidFill>
                      <a:schemeClr val="accent3">
                        <a:lumMod val="40000"/>
                        <a:lumOff val="60000"/>
                      </a:schemeClr>
                    </a:solidFill>
                  </a:tcPr>
                </a:tc>
                <a:tc>
                  <a:txBody>
                    <a:bodyPr/>
                    <a:lstStyle/>
                    <a:p>
                      <a:pPr algn="ctr" fontAlgn="ctr"/>
                      <a:endParaRPr lang="en-US" sz="1200" b="1" u="none" strike="noStrike" dirty="0" smtClean="0">
                        <a:solidFill>
                          <a:srgbClr val="002060"/>
                        </a:solidFill>
                        <a:effectLst/>
                      </a:endParaRPr>
                    </a:p>
                    <a:p>
                      <a:pPr algn="ctr" fontAlgn="ctr"/>
                      <a:r>
                        <a:rPr lang="en-US" sz="1200" b="1" u="none" strike="noStrike" dirty="0" smtClean="0">
                          <a:solidFill>
                            <a:srgbClr val="002060"/>
                          </a:solidFill>
                          <a:effectLst/>
                        </a:rPr>
                        <a:t>(</a:t>
                      </a:r>
                      <a:r>
                        <a:rPr lang="en-US" sz="1200" b="1" u="none" strike="noStrike" dirty="0">
                          <a:solidFill>
                            <a:srgbClr val="002060"/>
                          </a:solidFill>
                          <a:effectLst/>
                        </a:rPr>
                        <a:t>analyzing</a:t>
                      </a:r>
                      <a:r>
                        <a:rPr lang="en-US" sz="1200" b="1" u="none" strike="noStrike" dirty="0" smtClean="0">
                          <a:solidFill>
                            <a:srgbClr val="002060"/>
                          </a:solidFill>
                          <a:effectLst/>
                        </a:rPr>
                        <a:t>)</a:t>
                      </a:r>
                    </a:p>
                    <a:p>
                      <a:pPr algn="ctr" fontAlgn="ctr"/>
                      <a:endParaRPr lang="en-US" sz="1200" b="1" i="0" u="none" strike="noStrike" dirty="0">
                        <a:solidFill>
                          <a:srgbClr val="002060"/>
                        </a:solidFill>
                        <a:effectLst/>
                        <a:latin typeface="Verdana"/>
                      </a:endParaRPr>
                    </a:p>
                  </a:txBody>
                  <a:tcPr marL="6813" marR="6813" marT="6813" marB="0" anchor="ctr">
                    <a:solidFill>
                      <a:schemeClr val="accent6">
                        <a:lumMod val="20000"/>
                        <a:lumOff val="80000"/>
                      </a:schemeClr>
                    </a:solidFill>
                  </a:tcPr>
                </a:tc>
                <a:tc>
                  <a:txBody>
                    <a:bodyPr/>
                    <a:lstStyle/>
                    <a:p>
                      <a:pPr algn="ctr" fontAlgn="ctr"/>
                      <a:endParaRPr lang="en-US" sz="1200" b="1" u="none" strike="noStrike" dirty="0" smtClean="0">
                        <a:solidFill>
                          <a:srgbClr val="002060"/>
                        </a:solidFill>
                        <a:effectLst/>
                      </a:endParaRPr>
                    </a:p>
                    <a:p>
                      <a:pPr algn="ctr" fontAlgn="ctr"/>
                      <a:r>
                        <a:rPr lang="en-US" sz="1200" b="1" u="none" strike="noStrike" dirty="0" smtClean="0">
                          <a:solidFill>
                            <a:srgbClr val="002060"/>
                          </a:solidFill>
                          <a:effectLst/>
                        </a:rPr>
                        <a:t>(</a:t>
                      </a:r>
                      <a:r>
                        <a:rPr lang="en-US" sz="1200" b="1" u="none" strike="noStrike" dirty="0">
                          <a:solidFill>
                            <a:srgbClr val="002060"/>
                          </a:solidFill>
                          <a:effectLst/>
                        </a:rPr>
                        <a:t>evaluating</a:t>
                      </a:r>
                      <a:r>
                        <a:rPr lang="en-US" sz="1200" b="1" u="none" strike="noStrike" dirty="0" smtClean="0">
                          <a:solidFill>
                            <a:srgbClr val="002060"/>
                          </a:solidFill>
                          <a:effectLst/>
                        </a:rPr>
                        <a:t>)</a:t>
                      </a:r>
                    </a:p>
                    <a:p>
                      <a:pPr algn="ctr" fontAlgn="ctr"/>
                      <a:endParaRPr lang="en-US" sz="1200" b="1" i="0" u="none" strike="noStrike" dirty="0">
                        <a:solidFill>
                          <a:srgbClr val="002060"/>
                        </a:solidFill>
                        <a:effectLst/>
                        <a:latin typeface="Verdana"/>
                      </a:endParaRPr>
                    </a:p>
                  </a:txBody>
                  <a:tcPr marL="6813" marR="6813" marT="6813" marB="0" anchor="ctr">
                    <a:solidFill>
                      <a:schemeClr val="accent6">
                        <a:lumMod val="20000"/>
                        <a:lumOff val="80000"/>
                      </a:schemeClr>
                    </a:solidFill>
                  </a:tcPr>
                </a:tc>
                <a:tc>
                  <a:txBody>
                    <a:bodyPr/>
                    <a:lstStyle/>
                    <a:p>
                      <a:pPr algn="ctr" fontAlgn="ctr"/>
                      <a:endParaRPr lang="en-US" sz="1200" b="1" u="none" strike="noStrike" dirty="0" smtClean="0">
                        <a:solidFill>
                          <a:srgbClr val="002060"/>
                        </a:solidFill>
                        <a:effectLst/>
                      </a:endParaRPr>
                    </a:p>
                    <a:p>
                      <a:pPr algn="ctr" fontAlgn="ctr"/>
                      <a:r>
                        <a:rPr lang="en-US" sz="1200" b="1" u="none" strike="noStrike" dirty="0" smtClean="0">
                          <a:solidFill>
                            <a:srgbClr val="002060"/>
                          </a:solidFill>
                          <a:effectLst/>
                        </a:rPr>
                        <a:t>(</a:t>
                      </a:r>
                      <a:r>
                        <a:rPr lang="en-US" sz="1200" b="1" u="none" strike="noStrike" dirty="0">
                          <a:solidFill>
                            <a:srgbClr val="002060"/>
                          </a:solidFill>
                          <a:effectLst/>
                        </a:rPr>
                        <a:t>creating</a:t>
                      </a:r>
                      <a:r>
                        <a:rPr lang="en-US" sz="1200" b="1" u="none" strike="noStrike" dirty="0" smtClean="0">
                          <a:solidFill>
                            <a:srgbClr val="002060"/>
                          </a:solidFill>
                          <a:effectLst/>
                        </a:rPr>
                        <a:t>)</a:t>
                      </a:r>
                    </a:p>
                    <a:p>
                      <a:pPr algn="ctr" fontAlgn="ctr"/>
                      <a:endParaRPr lang="en-US" sz="1200" b="1" i="0" u="none" strike="noStrike" dirty="0">
                        <a:solidFill>
                          <a:srgbClr val="002060"/>
                        </a:solidFill>
                        <a:effectLst/>
                        <a:latin typeface="Verdana"/>
                      </a:endParaRPr>
                    </a:p>
                  </a:txBody>
                  <a:tcPr marL="6813" marR="6813" marT="6813" marB="0" anchor="ctr">
                    <a:solidFill>
                      <a:schemeClr val="accent2">
                        <a:lumMod val="40000"/>
                        <a:lumOff val="60000"/>
                      </a:schemeClr>
                    </a:solidFill>
                  </a:tcPr>
                </a:tc>
              </a:tr>
            </a:tbl>
          </a:graphicData>
        </a:graphic>
      </p:graphicFrame>
      <p:sp>
        <p:nvSpPr>
          <p:cNvPr id="5" name="TextBox 4"/>
          <p:cNvSpPr txBox="1"/>
          <p:nvPr/>
        </p:nvSpPr>
        <p:spPr>
          <a:xfrm>
            <a:off x="0" y="381000"/>
            <a:ext cx="8839200" cy="584775"/>
          </a:xfrm>
          <a:prstGeom prst="rect">
            <a:avLst/>
          </a:prstGeom>
          <a:noFill/>
        </p:spPr>
        <p:txBody>
          <a:bodyPr wrap="square" rtlCol="0">
            <a:spAutoFit/>
          </a:bodyPr>
          <a:lstStyle/>
          <a:p>
            <a:pPr algn="ctr"/>
            <a:r>
              <a:rPr lang="en-US" sz="3200" b="1" dirty="0" smtClean="0">
                <a:solidFill>
                  <a:srgbClr val="002060"/>
                </a:solidFill>
                <a:effectLst>
                  <a:outerShdw blurRad="38100" dist="38100" dir="2700000" algn="tl">
                    <a:srgbClr val="000000">
                      <a:alpha val="43137"/>
                    </a:srgbClr>
                  </a:outerShdw>
                </a:effectLst>
              </a:rPr>
              <a:t>Each color in this table represent a DOK </a:t>
            </a:r>
            <a:r>
              <a:rPr lang="en-US" sz="3200" b="1" u="sng" dirty="0" smtClean="0">
                <a:solidFill>
                  <a:srgbClr val="002060"/>
                </a:solidFill>
                <a:effectLst>
                  <a:outerShdw blurRad="38100" dist="38100" dir="2700000" algn="tl">
                    <a:srgbClr val="000000">
                      <a:alpha val="43137"/>
                    </a:srgbClr>
                  </a:outerShdw>
                </a:effectLst>
              </a:rPr>
              <a:t>target</a:t>
            </a:r>
            <a:r>
              <a:rPr lang="en-US" sz="3200" b="1" dirty="0" smtClean="0">
                <a:solidFill>
                  <a:srgbClr val="002060"/>
                </a:solidFill>
                <a:effectLst>
                  <a:outerShdw blurRad="38100" dist="38100" dir="2700000" algn="tl">
                    <a:srgbClr val="000000">
                      <a:alpha val="43137"/>
                    </a:srgbClr>
                  </a:outerShdw>
                </a:effectLst>
              </a:rPr>
              <a:t>.</a:t>
            </a:r>
            <a:endParaRPr lang="en-US" sz="3200" b="1" dirty="0">
              <a:solidFill>
                <a:srgbClr val="002060"/>
              </a:solidFill>
              <a:effectLst>
                <a:outerShdw blurRad="38100" dist="38100" dir="2700000" algn="tl">
                  <a:srgbClr val="000000">
                    <a:alpha val="43137"/>
                  </a:srgbClr>
                </a:outerShdw>
              </a:effectLst>
            </a:endParaRPr>
          </a:p>
        </p:txBody>
      </p:sp>
      <p:sp>
        <p:nvSpPr>
          <p:cNvPr id="6" name="Rectangle 5"/>
          <p:cNvSpPr/>
          <p:nvPr/>
        </p:nvSpPr>
        <p:spPr>
          <a:xfrm>
            <a:off x="304800" y="1905000"/>
            <a:ext cx="2743200" cy="2667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19600" y="1905000"/>
            <a:ext cx="2743200" cy="2667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24200" y="1905000"/>
            <a:ext cx="1219200" cy="2667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239000" y="1905000"/>
            <a:ext cx="1295400" cy="2667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04800" y="5181600"/>
            <a:ext cx="8229600" cy="369332"/>
          </a:xfrm>
          <a:prstGeom prst="rect">
            <a:avLst/>
          </a:prstGeom>
          <a:noFill/>
        </p:spPr>
        <p:txBody>
          <a:bodyPr wrap="square" rtlCol="0">
            <a:spAutoFit/>
          </a:bodyPr>
          <a:lstStyle/>
          <a:p>
            <a:r>
              <a:rPr lang="en-US" b="1" dirty="0" smtClean="0">
                <a:solidFill>
                  <a:srgbClr val="002060"/>
                </a:solidFill>
              </a:rPr>
              <a:t>Watch as Bloom’s Taxonomy and Webb’s Depth of Knowledge form the DOK Matrix.</a:t>
            </a:r>
            <a:endParaRPr lang="en-US" b="1" dirty="0">
              <a:solidFill>
                <a:srgbClr val="002060"/>
              </a:solidFill>
            </a:endParaRPr>
          </a:p>
        </p:txBody>
      </p:sp>
      <p:cxnSp>
        <p:nvCxnSpPr>
          <p:cNvPr id="16" name="Straight Arrow Connector 15"/>
          <p:cNvCxnSpPr/>
          <p:nvPr/>
        </p:nvCxnSpPr>
        <p:spPr>
          <a:xfrm>
            <a:off x="304800" y="5715000"/>
            <a:ext cx="8229600"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E38A6DA1-C63E-49FA-ACA6-4C1FAF9DB464}" type="slidenum">
              <a:rPr lang="en-US" smtClean="0"/>
              <a:pPr/>
              <a:t>3</a:t>
            </a:fld>
            <a:endParaRPr lang="en-US"/>
          </a:p>
        </p:txBody>
      </p:sp>
      <p:sp>
        <p:nvSpPr>
          <p:cNvPr id="3" name="Footer Placeholder 2"/>
          <p:cNvSpPr>
            <a:spLocks noGrp="1"/>
          </p:cNvSpPr>
          <p:nvPr>
            <p:ph type="ftr" sz="quarter" idx="11"/>
          </p:nvPr>
        </p:nvSpPr>
        <p:spPr/>
        <p:txBody>
          <a:bodyPr/>
          <a:lstStyle/>
          <a:p>
            <a:r>
              <a:rPr lang="en-US" smtClean="0"/>
              <a:t>Susan Richmond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checkerboard(across)">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0" y="0"/>
            <a:ext cx="9144000" cy="6858000"/>
          </a:xfrm>
          <a:prstGeom prst="rect">
            <a:avLst/>
          </a:prstGeom>
          <a:gradFill>
            <a:gsLst>
              <a:gs pos="100000">
                <a:schemeClr val="accent5">
                  <a:lumMod val="40000"/>
                  <a:lumOff val="60000"/>
                </a:schemeClr>
              </a:gs>
              <a:gs pos="17999">
                <a:srgbClr val="FEE7F2"/>
              </a:gs>
              <a:gs pos="36000">
                <a:srgbClr val="FAC77D"/>
              </a:gs>
              <a:gs pos="61000">
                <a:srgbClr val="FBA97D"/>
              </a:gs>
              <a:gs pos="82001">
                <a:srgbClr val="FBD49C"/>
              </a:gs>
              <a:gs pos="100000">
                <a:srgbClr val="FEE7F2"/>
              </a:gs>
            </a:gsLst>
            <a:lin ang="5400000" scaled="0"/>
          </a:gra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3124200" y="914400"/>
            <a:ext cx="5410200" cy="838200"/>
          </a:xfrm>
          <a:prstGeom prst="rect">
            <a:avLst/>
          </a:prstGeom>
          <a:solidFill>
            <a:schemeClr val="bg1">
              <a:lumMod val="75000"/>
            </a:schemeClr>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1752600" y="4267200"/>
            <a:ext cx="2743200" cy="838200"/>
          </a:xfrm>
          <a:prstGeom prst="rect">
            <a:avLst/>
          </a:prstGeom>
          <a:solidFill>
            <a:schemeClr val="bg1">
              <a:lumMod val="75000"/>
            </a:schemeClr>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96151" y="925689"/>
            <a:ext cx="1380744" cy="838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b="1" dirty="0" smtClean="0">
                <a:solidFill>
                  <a:srgbClr val="002060"/>
                </a:solidFill>
              </a:rPr>
              <a:t>Evaluate</a:t>
            </a:r>
          </a:p>
          <a:p>
            <a:pPr algn="ctr" fontAlgn="b"/>
            <a:r>
              <a:rPr lang="en-US" sz="1050" dirty="0" smtClean="0">
                <a:solidFill>
                  <a:srgbClr val="002060"/>
                </a:solidFill>
              </a:rPr>
              <a:t>(Evaluating)</a:t>
            </a:r>
            <a:endParaRPr lang="en-US" sz="1050" dirty="0">
              <a:solidFill>
                <a:srgbClr val="002060"/>
              </a:solidFill>
            </a:endParaRPr>
          </a:p>
        </p:txBody>
      </p:sp>
      <p:sp>
        <p:nvSpPr>
          <p:cNvPr id="11" name="Rectangle 10"/>
          <p:cNvSpPr/>
          <p:nvPr/>
        </p:nvSpPr>
        <p:spPr>
          <a:xfrm>
            <a:off x="1752600" y="936726"/>
            <a:ext cx="1371600" cy="784830"/>
          </a:xfrm>
          <a:prstGeom prst="rect">
            <a:avLst/>
          </a:prstGeom>
          <a:solidFill>
            <a:schemeClr val="accent5">
              <a:lumMod val="40000"/>
              <a:lumOff val="60000"/>
            </a:schemeClr>
          </a:solidFill>
          <a:ln>
            <a:solidFill>
              <a:schemeClr val="accent1"/>
            </a:solidFill>
          </a:ln>
        </p:spPr>
        <p:txBody>
          <a:bodyPr wrap="square">
            <a:spAutoFit/>
          </a:bodyPr>
          <a:lstStyle/>
          <a:p>
            <a:r>
              <a:rPr lang="en-US" sz="1100" b="1" dirty="0" smtClean="0">
                <a:solidFill>
                  <a:srgbClr val="002060"/>
                </a:solidFill>
              </a:rPr>
              <a:t>Recall, locate basic facts, definitions, details and events</a:t>
            </a:r>
          </a:p>
          <a:p>
            <a:endParaRPr lang="en-US" sz="1200" b="1" dirty="0" smtClean="0">
              <a:solidFill>
                <a:srgbClr val="002060"/>
              </a:solidFill>
            </a:endParaRPr>
          </a:p>
        </p:txBody>
      </p:sp>
      <p:sp>
        <p:nvSpPr>
          <p:cNvPr id="12" name="Rectangle 11"/>
          <p:cNvSpPr/>
          <p:nvPr/>
        </p:nvSpPr>
        <p:spPr>
          <a:xfrm>
            <a:off x="1752600" y="1726474"/>
            <a:ext cx="1362456" cy="850392"/>
          </a:xfrm>
          <a:prstGeom prst="rect">
            <a:avLst/>
          </a:prstGeom>
          <a:solidFill>
            <a:schemeClr val="accent5">
              <a:lumMod val="60000"/>
              <a:lumOff val="40000"/>
            </a:schemeClr>
          </a:solidFill>
          <a:ln>
            <a:solidFill>
              <a:schemeClr val="accent1"/>
            </a:solidFill>
          </a:ln>
        </p:spPr>
        <p:txBody>
          <a:bodyPr wrap="square">
            <a:spAutoFit/>
          </a:bodyPr>
          <a:lstStyle/>
          <a:p>
            <a:pPr>
              <a:lnSpc>
                <a:spcPct val="115000"/>
              </a:lnSpc>
            </a:pPr>
            <a:r>
              <a:rPr lang="en-US" sz="1050" b="1" dirty="0" smtClean="0">
                <a:solidFill>
                  <a:srgbClr val="002060"/>
                </a:solidFill>
              </a:rPr>
              <a:t>Select appropriate words for use when intended meaning is clearly evident.</a:t>
            </a:r>
          </a:p>
        </p:txBody>
      </p:sp>
      <p:sp>
        <p:nvSpPr>
          <p:cNvPr id="13" name="Rectangle 12"/>
          <p:cNvSpPr/>
          <p:nvPr/>
        </p:nvSpPr>
        <p:spPr>
          <a:xfrm>
            <a:off x="381000" y="163689"/>
            <a:ext cx="2743200" cy="762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000" b="1" dirty="0" smtClean="0">
                <a:solidFill>
                  <a:srgbClr val="002060"/>
                </a:solidFill>
              </a:rPr>
              <a:t>DOK LEVEL 1</a:t>
            </a:r>
          </a:p>
          <a:p>
            <a:pPr algn="ctr" fontAlgn="b"/>
            <a:r>
              <a:rPr lang="en-US" b="1" dirty="0" smtClean="0">
                <a:solidFill>
                  <a:srgbClr val="002060"/>
                </a:solidFill>
              </a:rPr>
              <a:t>Recall and Reproduction</a:t>
            </a:r>
            <a:endParaRPr lang="en-US" b="1" dirty="0">
              <a:solidFill>
                <a:srgbClr val="002060"/>
              </a:solidFill>
            </a:endParaRPr>
          </a:p>
        </p:txBody>
      </p:sp>
      <p:sp>
        <p:nvSpPr>
          <p:cNvPr id="8" name="Rectangle 7"/>
          <p:cNvSpPr/>
          <p:nvPr/>
        </p:nvSpPr>
        <p:spPr>
          <a:xfrm>
            <a:off x="1752600" y="914400"/>
            <a:ext cx="1371600" cy="85039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1400" b="1" dirty="0" smtClean="0">
                <a:solidFill>
                  <a:srgbClr val="002060"/>
                </a:solidFill>
              </a:rPr>
              <a:t>Comprehension</a:t>
            </a:r>
          </a:p>
          <a:p>
            <a:pPr algn="ctr" fontAlgn="b"/>
            <a:r>
              <a:rPr lang="en-US" sz="1050" dirty="0" smtClean="0">
                <a:solidFill>
                  <a:srgbClr val="002060"/>
                </a:solidFill>
              </a:rPr>
              <a:t>(Understand)</a:t>
            </a:r>
            <a:endParaRPr lang="en-US" sz="1050" dirty="0">
              <a:solidFill>
                <a:srgbClr val="002060"/>
              </a:solidFill>
            </a:endParaRPr>
          </a:p>
        </p:txBody>
      </p:sp>
      <p:sp>
        <p:nvSpPr>
          <p:cNvPr id="16" name="Rectangle 15"/>
          <p:cNvSpPr/>
          <p:nvPr/>
        </p:nvSpPr>
        <p:spPr>
          <a:xfrm>
            <a:off x="4495800" y="163689"/>
            <a:ext cx="2590800" cy="762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000" b="1" dirty="0" smtClean="0">
                <a:solidFill>
                  <a:srgbClr val="002060"/>
                </a:solidFill>
              </a:rPr>
              <a:t>DOK LEVEL 3</a:t>
            </a:r>
          </a:p>
          <a:p>
            <a:pPr algn="ctr" fontAlgn="b"/>
            <a:r>
              <a:rPr lang="en-US" b="1" dirty="0" smtClean="0">
                <a:solidFill>
                  <a:srgbClr val="002060"/>
                </a:solidFill>
              </a:rPr>
              <a:t>Reasoning and Thinking</a:t>
            </a:r>
            <a:endParaRPr lang="en-US" b="1" dirty="0">
              <a:solidFill>
                <a:srgbClr val="002060"/>
              </a:solidFill>
            </a:endParaRPr>
          </a:p>
        </p:txBody>
      </p:sp>
      <p:sp>
        <p:nvSpPr>
          <p:cNvPr id="19" name="Rectangle 18"/>
          <p:cNvSpPr/>
          <p:nvPr/>
        </p:nvSpPr>
        <p:spPr>
          <a:xfrm>
            <a:off x="3124200" y="163689"/>
            <a:ext cx="1371600" cy="762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1600" b="1" dirty="0" smtClean="0">
                <a:solidFill>
                  <a:srgbClr val="002060"/>
                </a:solidFill>
              </a:rPr>
              <a:t>DOK 2</a:t>
            </a:r>
          </a:p>
          <a:p>
            <a:pPr algn="ctr" fontAlgn="b"/>
            <a:r>
              <a:rPr lang="en-US" sz="1600" b="1" dirty="0" smtClean="0">
                <a:solidFill>
                  <a:srgbClr val="002060"/>
                </a:solidFill>
              </a:rPr>
              <a:t>Skills and Concepts</a:t>
            </a:r>
            <a:endParaRPr lang="en-US" sz="1600" b="1" dirty="0">
              <a:solidFill>
                <a:srgbClr val="002060"/>
              </a:solidFill>
            </a:endParaRPr>
          </a:p>
        </p:txBody>
      </p:sp>
      <p:sp>
        <p:nvSpPr>
          <p:cNvPr id="21" name="Rectangle 20"/>
          <p:cNvSpPr/>
          <p:nvPr/>
        </p:nvSpPr>
        <p:spPr>
          <a:xfrm>
            <a:off x="7091549" y="163689"/>
            <a:ext cx="1442851" cy="762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1600" b="1" dirty="0" smtClean="0">
                <a:solidFill>
                  <a:srgbClr val="002060"/>
                </a:solidFill>
              </a:rPr>
              <a:t>DOK 4</a:t>
            </a:r>
          </a:p>
          <a:p>
            <a:pPr algn="ctr" fontAlgn="b"/>
            <a:r>
              <a:rPr lang="en-US" sz="1600" b="1" dirty="0" smtClean="0">
                <a:solidFill>
                  <a:srgbClr val="002060"/>
                </a:solidFill>
              </a:rPr>
              <a:t>Extended Thinking</a:t>
            </a:r>
            <a:endParaRPr lang="en-US" sz="1600" b="1" dirty="0">
              <a:solidFill>
                <a:srgbClr val="002060"/>
              </a:solidFill>
            </a:endParaRPr>
          </a:p>
        </p:txBody>
      </p:sp>
      <p:sp>
        <p:nvSpPr>
          <p:cNvPr id="22" name="Rectangle 21"/>
          <p:cNvSpPr/>
          <p:nvPr/>
        </p:nvSpPr>
        <p:spPr>
          <a:xfrm>
            <a:off x="7086600" y="914400"/>
            <a:ext cx="1447800" cy="8382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1600" b="1" dirty="0" smtClean="0">
                <a:solidFill>
                  <a:srgbClr val="002060"/>
                </a:solidFill>
              </a:rPr>
              <a:t>Synthesize</a:t>
            </a:r>
          </a:p>
          <a:p>
            <a:pPr algn="ctr" fontAlgn="b"/>
            <a:r>
              <a:rPr lang="en-US" sz="1050" dirty="0" smtClean="0">
                <a:solidFill>
                  <a:srgbClr val="002060"/>
                </a:solidFill>
              </a:rPr>
              <a:t>(Creating)</a:t>
            </a:r>
            <a:endParaRPr lang="en-US" sz="1050" dirty="0">
              <a:solidFill>
                <a:srgbClr val="002060"/>
              </a:solidFill>
            </a:endParaRPr>
          </a:p>
        </p:txBody>
      </p:sp>
      <p:sp>
        <p:nvSpPr>
          <p:cNvPr id="24" name="Rectangle 23"/>
          <p:cNvSpPr/>
          <p:nvPr/>
        </p:nvSpPr>
        <p:spPr>
          <a:xfrm>
            <a:off x="3124200" y="2590800"/>
            <a:ext cx="1371600" cy="8382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900" b="1" dirty="0" smtClean="0">
                <a:solidFill>
                  <a:srgbClr val="002060"/>
                </a:solidFill>
              </a:rPr>
              <a:t>-Use context to identify word meanings</a:t>
            </a:r>
          </a:p>
          <a:p>
            <a:pPr>
              <a:lnSpc>
                <a:spcPct val="115000"/>
              </a:lnSpc>
            </a:pPr>
            <a:r>
              <a:rPr lang="en-US" sz="900" b="1" dirty="0" smtClean="0">
                <a:solidFill>
                  <a:srgbClr val="002060"/>
                </a:solidFill>
              </a:rPr>
              <a:t>-Obtain and interpret information using text features.</a:t>
            </a:r>
            <a:endParaRPr lang="en-US" sz="1600" dirty="0">
              <a:solidFill>
                <a:srgbClr val="002060"/>
              </a:solidFill>
              <a:ea typeface="Times New Roman"/>
              <a:cs typeface="Times New Roman"/>
            </a:endParaRPr>
          </a:p>
        </p:txBody>
      </p:sp>
      <p:sp>
        <p:nvSpPr>
          <p:cNvPr id="25" name="Rectangle 24"/>
          <p:cNvSpPr/>
          <p:nvPr/>
        </p:nvSpPr>
        <p:spPr>
          <a:xfrm>
            <a:off x="3124200" y="1752600"/>
            <a:ext cx="13716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1600" dirty="0" smtClean="0">
                <a:solidFill>
                  <a:srgbClr val="002060"/>
                </a:solidFill>
              </a:rPr>
              <a:t>-</a:t>
            </a:r>
            <a:r>
              <a:rPr lang="en-US" sz="1000" b="1" dirty="0" smtClean="0">
                <a:solidFill>
                  <a:srgbClr val="002060"/>
                </a:solidFill>
              </a:rPr>
              <a:t>Specify, explain relationships</a:t>
            </a:r>
          </a:p>
          <a:p>
            <a:pPr>
              <a:lnSpc>
                <a:spcPct val="115000"/>
              </a:lnSpc>
            </a:pPr>
            <a:r>
              <a:rPr lang="en-US" sz="1000" b="1" dirty="0" smtClean="0">
                <a:solidFill>
                  <a:srgbClr val="002060"/>
                </a:solidFill>
              </a:rPr>
              <a:t>-Summarize</a:t>
            </a:r>
          </a:p>
          <a:p>
            <a:pPr>
              <a:lnSpc>
                <a:spcPct val="115000"/>
              </a:lnSpc>
            </a:pPr>
            <a:r>
              <a:rPr lang="en-US" sz="1000" b="1" dirty="0" smtClean="0">
                <a:solidFill>
                  <a:srgbClr val="002060"/>
                </a:solidFill>
              </a:rPr>
              <a:t>-Identify central ideas</a:t>
            </a:r>
            <a:endParaRPr lang="en-US" sz="1000" b="1" dirty="0">
              <a:solidFill>
                <a:srgbClr val="002060"/>
              </a:solidFill>
              <a:ea typeface="Times New Roman"/>
              <a:cs typeface="Times New Roman"/>
            </a:endParaRPr>
          </a:p>
        </p:txBody>
      </p:sp>
      <p:sp>
        <p:nvSpPr>
          <p:cNvPr id="26" name="Rectangle 25"/>
          <p:cNvSpPr/>
          <p:nvPr/>
        </p:nvSpPr>
        <p:spPr>
          <a:xfrm>
            <a:off x="4495800" y="925689"/>
            <a:ext cx="1371600" cy="838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b="1" dirty="0" smtClean="0">
                <a:solidFill>
                  <a:srgbClr val="002060"/>
                </a:solidFill>
              </a:rPr>
              <a:t>Analysis</a:t>
            </a:r>
          </a:p>
          <a:p>
            <a:pPr algn="ctr" fontAlgn="b"/>
            <a:r>
              <a:rPr lang="en-US" sz="1050" dirty="0" smtClean="0">
                <a:solidFill>
                  <a:srgbClr val="002060"/>
                </a:solidFill>
              </a:rPr>
              <a:t>(Analyzing) </a:t>
            </a:r>
            <a:endParaRPr lang="en-US" sz="1050" dirty="0">
              <a:solidFill>
                <a:srgbClr val="002060"/>
              </a:solidFill>
            </a:endParaRPr>
          </a:p>
        </p:txBody>
      </p:sp>
      <p:sp>
        <p:nvSpPr>
          <p:cNvPr id="20" name="Rectangle 19"/>
          <p:cNvSpPr/>
          <p:nvPr/>
        </p:nvSpPr>
        <p:spPr>
          <a:xfrm>
            <a:off x="3124200" y="925689"/>
            <a:ext cx="13716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b="1" dirty="0" smtClean="0">
                <a:solidFill>
                  <a:srgbClr val="002060"/>
                </a:solidFill>
              </a:rPr>
              <a:t>Apply</a:t>
            </a:r>
          </a:p>
          <a:p>
            <a:pPr algn="ctr" fontAlgn="b"/>
            <a:r>
              <a:rPr lang="en-US" sz="1050" dirty="0" smtClean="0">
                <a:solidFill>
                  <a:srgbClr val="002060"/>
                </a:solidFill>
              </a:rPr>
              <a:t>(Applying)</a:t>
            </a:r>
            <a:endParaRPr lang="en-US" sz="1050" dirty="0">
              <a:solidFill>
                <a:srgbClr val="002060"/>
              </a:solidFill>
            </a:endParaRPr>
          </a:p>
        </p:txBody>
      </p:sp>
      <p:sp>
        <p:nvSpPr>
          <p:cNvPr id="23" name="Rectangle 22"/>
          <p:cNvSpPr/>
          <p:nvPr/>
        </p:nvSpPr>
        <p:spPr>
          <a:xfrm>
            <a:off x="1752600" y="2590800"/>
            <a:ext cx="13716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900" b="1" dirty="0" smtClean="0">
                <a:solidFill>
                  <a:srgbClr val="002060"/>
                </a:solidFill>
              </a:rPr>
              <a:t>Use language structure(pre/suffix) or word relationships (synonyms/antonym)</a:t>
            </a:r>
          </a:p>
          <a:p>
            <a:pPr>
              <a:lnSpc>
                <a:spcPct val="115000"/>
              </a:lnSpc>
            </a:pPr>
            <a:r>
              <a:rPr lang="en-US" sz="900" b="1" dirty="0" smtClean="0">
                <a:solidFill>
                  <a:srgbClr val="002060"/>
                </a:solidFill>
              </a:rPr>
              <a:t>to determine meaning.</a:t>
            </a:r>
            <a:endParaRPr lang="en-US" sz="900" b="1" dirty="0">
              <a:solidFill>
                <a:srgbClr val="002060"/>
              </a:solidFill>
              <a:ea typeface="Times New Roman"/>
              <a:cs typeface="Times New Roman"/>
            </a:endParaRPr>
          </a:p>
        </p:txBody>
      </p:sp>
      <p:sp>
        <p:nvSpPr>
          <p:cNvPr id="34" name="Rectangle 33"/>
          <p:cNvSpPr/>
          <p:nvPr/>
        </p:nvSpPr>
        <p:spPr>
          <a:xfrm>
            <a:off x="381000" y="914400"/>
            <a:ext cx="1371600" cy="8382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1400" b="1" dirty="0" smtClean="0">
                <a:solidFill>
                  <a:srgbClr val="002060"/>
                </a:solidFill>
              </a:rPr>
              <a:t>Knowledge</a:t>
            </a:r>
          </a:p>
          <a:p>
            <a:pPr algn="ctr" fontAlgn="b"/>
            <a:r>
              <a:rPr lang="en-US" sz="1050" dirty="0" smtClean="0">
                <a:solidFill>
                  <a:srgbClr val="002060"/>
                </a:solidFill>
              </a:rPr>
              <a:t>(Remember)</a:t>
            </a:r>
            <a:endParaRPr lang="en-US" sz="1050" dirty="0">
              <a:solidFill>
                <a:srgbClr val="002060"/>
              </a:solidFill>
            </a:endParaRPr>
          </a:p>
        </p:txBody>
      </p:sp>
      <p:sp>
        <p:nvSpPr>
          <p:cNvPr id="46" name="Rectangle 45"/>
          <p:cNvSpPr/>
          <p:nvPr/>
        </p:nvSpPr>
        <p:spPr>
          <a:xfrm>
            <a:off x="4495800" y="3429000"/>
            <a:ext cx="2590800" cy="8382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1050" b="1" dirty="0" smtClean="0">
                <a:solidFill>
                  <a:srgbClr val="002060"/>
                </a:solidFill>
              </a:rPr>
              <a:t>-Analyze or interpret author’s craft (e.g., literary devices, viewpoint, or Potential bias) to critique a text.</a:t>
            </a:r>
            <a:endParaRPr lang="en-US" sz="1050" b="1" dirty="0" smtClean="0">
              <a:solidFill>
                <a:srgbClr val="002060"/>
              </a:solidFill>
              <a:ea typeface="Times New Roman"/>
              <a:cs typeface="Times New Roman"/>
            </a:endParaRPr>
          </a:p>
        </p:txBody>
      </p:sp>
      <p:sp>
        <p:nvSpPr>
          <p:cNvPr id="47" name="Rectangle 46"/>
          <p:cNvSpPr/>
          <p:nvPr/>
        </p:nvSpPr>
        <p:spPr>
          <a:xfrm>
            <a:off x="4495800" y="2590800"/>
            <a:ext cx="2590800" cy="838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1050" b="1" dirty="0" smtClean="0">
                <a:solidFill>
                  <a:srgbClr val="002060"/>
                </a:solidFill>
              </a:rPr>
              <a:t>-Use concepts to solve non-routine problems.</a:t>
            </a:r>
            <a:endParaRPr lang="en-US" sz="1050" b="1" dirty="0" smtClean="0">
              <a:solidFill>
                <a:srgbClr val="002060"/>
              </a:solidFill>
              <a:ea typeface="Times New Roman"/>
              <a:cs typeface="Times New Roman"/>
            </a:endParaRPr>
          </a:p>
          <a:p>
            <a:pPr fontAlgn="b"/>
            <a:r>
              <a:rPr lang="en-US" sz="1050" b="1" dirty="0" smtClean="0">
                <a:solidFill>
                  <a:srgbClr val="002060"/>
                </a:solidFill>
              </a:rPr>
              <a:t> </a:t>
            </a:r>
            <a:endParaRPr lang="en-US" sz="1050" b="1" dirty="0">
              <a:solidFill>
                <a:srgbClr val="002060"/>
              </a:solidFill>
            </a:endParaRPr>
          </a:p>
        </p:txBody>
      </p:sp>
      <p:sp>
        <p:nvSpPr>
          <p:cNvPr id="48" name="Rectangle 47"/>
          <p:cNvSpPr/>
          <p:nvPr/>
        </p:nvSpPr>
        <p:spPr>
          <a:xfrm>
            <a:off x="4495800" y="1752600"/>
            <a:ext cx="2590800" cy="838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endParaRPr lang="en-US" sz="1050" b="1" dirty="0" smtClean="0">
              <a:solidFill>
                <a:srgbClr val="002060"/>
              </a:solidFill>
            </a:endParaRPr>
          </a:p>
          <a:p>
            <a:pPr fontAlgn="b"/>
            <a:r>
              <a:rPr lang="en-US" sz="1050" b="1" dirty="0" smtClean="0">
                <a:solidFill>
                  <a:srgbClr val="002060"/>
                </a:solidFill>
              </a:rPr>
              <a:t>Explain, generalize or connect ideas using supporting evidence (quote, text, evidence).</a:t>
            </a:r>
            <a:endParaRPr lang="en-US" sz="1050" b="1" dirty="0" smtClean="0">
              <a:solidFill>
                <a:srgbClr val="002060"/>
              </a:solidFill>
              <a:ea typeface="Times New Roman"/>
              <a:cs typeface="Times New Roman"/>
            </a:endParaRPr>
          </a:p>
          <a:p>
            <a:pPr fontAlgn="b"/>
            <a:r>
              <a:rPr lang="en-US" sz="1050" b="1" dirty="0" smtClean="0">
                <a:solidFill>
                  <a:srgbClr val="002060"/>
                </a:solidFill>
              </a:rPr>
              <a:t> </a:t>
            </a:r>
            <a:endParaRPr lang="en-US" sz="1050" b="1" dirty="0">
              <a:solidFill>
                <a:srgbClr val="002060"/>
              </a:solidFill>
            </a:endParaRPr>
          </a:p>
        </p:txBody>
      </p:sp>
      <p:sp>
        <p:nvSpPr>
          <p:cNvPr id="49" name="Rectangle 48"/>
          <p:cNvSpPr/>
          <p:nvPr/>
        </p:nvSpPr>
        <p:spPr>
          <a:xfrm>
            <a:off x="3124200" y="3429000"/>
            <a:ext cx="1371600" cy="838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50" b="1" dirty="0" smtClean="0">
                <a:solidFill>
                  <a:srgbClr val="002060"/>
                </a:solidFill>
              </a:rPr>
              <a:t>-Compare literary elements, facts, terms and events.</a:t>
            </a:r>
          </a:p>
          <a:p>
            <a:r>
              <a:rPr lang="en-US" sz="850" b="1" dirty="0" smtClean="0">
                <a:solidFill>
                  <a:srgbClr val="002060"/>
                </a:solidFill>
              </a:rPr>
              <a:t>-Analyze format, organization &amp; text structures. </a:t>
            </a:r>
            <a:endParaRPr lang="en-US" sz="850" b="1" dirty="0">
              <a:solidFill>
                <a:srgbClr val="002060"/>
              </a:solidFill>
            </a:endParaRPr>
          </a:p>
        </p:txBody>
      </p:sp>
      <p:sp>
        <p:nvSpPr>
          <p:cNvPr id="50" name="Rectangle 49"/>
          <p:cNvSpPr/>
          <p:nvPr/>
        </p:nvSpPr>
        <p:spPr>
          <a:xfrm>
            <a:off x="1752600" y="3429000"/>
            <a:ext cx="1371600" cy="838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1000" b="1" dirty="0" smtClean="0">
                <a:solidFill>
                  <a:srgbClr val="002060"/>
                </a:solidFill>
              </a:rPr>
              <a:t>- Identify the kind of information contained in a graphic, table, visual, etc.</a:t>
            </a:r>
            <a:endParaRPr lang="en-US" sz="1000" b="1" dirty="0" smtClean="0">
              <a:solidFill>
                <a:srgbClr val="002060"/>
              </a:solidFill>
              <a:ea typeface="Times New Roman"/>
              <a:cs typeface="Times New Roman"/>
            </a:endParaRPr>
          </a:p>
          <a:p>
            <a:pPr fontAlgn="b"/>
            <a:r>
              <a:rPr lang="en-US" sz="1000" b="1" dirty="0" smtClean="0">
                <a:solidFill>
                  <a:srgbClr val="002060"/>
                </a:solidFill>
              </a:rPr>
              <a:t> </a:t>
            </a:r>
            <a:endParaRPr lang="en-US" sz="1000" b="1" dirty="0">
              <a:solidFill>
                <a:srgbClr val="002060"/>
              </a:solidFill>
            </a:endParaRPr>
          </a:p>
        </p:txBody>
      </p:sp>
      <p:sp>
        <p:nvSpPr>
          <p:cNvPr id="51" name="Rectangle 50"/>
          <p:cNvSpPr/>
          <p:nvPr/>
        </p:nvSpPr>
        <p:spPr>
          <a:xfrm>
            <a:off x="4495800" y="4267200"/>
            <a:ext cx="2590800" cy="8382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1050" b="1" dirty="0" smtClean="0">
                <a:solidFill>
                  <a:srgbClr val="002060"/>
                </a:solidFill>
              </a:rPr>
              <a:t>-Cite evidence and develop a logical argument for conjectures based on one text or problem.</a:t>
            </a:r>
            <a:endParaRPr lang="en-US" sz="1050" b="1" dirty="0">
              <a:solidFill>
                <a:srgbClr val="002060"/>
              </a:solidFill>
              <a:ea typeface="Times New Roman"/>
              <a:cs typeface="Times New Roman"/>
            </a:endParaRPr>
          </a:p>
        </p:txBody>
      </p:sp>
      <p:sp>
        <p:nvSpPr>
          <p:cNvPr id="52" name="Rectangle 51"/>
          <p:cNvSpPr/>
          <p:nvPr/>
        </p:nvSpPr>
        <p:spPr>
          <a:xfrm>
            <a:off x="7091549" y="5105400"/>
            <a:ext cx="1442851" cy="8382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850" b="1" dirty="0" smtClean="0">
                <a:solidFill>
                  <a:srgbClr val="002060"/>
                </a:solidFill>
              </a:rPr>
              <a:t>-</a:t>
            </a:r>
            <a:r>
              <a:rPr lang="en-US" sz="800" b="1" dirty="0" smtClean="0">
                <a:solidFill>
                  <a:srgbClr val="002060"/>
                </a:solidFill>
              </a:rPr>
              <a:t>Synthesize information across multiple sources or texts.</a:t>
            </a:r>
          </a:p>
          <a:p>
            <a:pPr>
              <a:lnSpc>
                <a:spcPct val="115000"/>
              </a:lnSpc>
            </a:pPr>
            <a:r>
              <a:rPr lang="en-US" sz="800" b="1" dirty="0" smtClean="0">
                <a:solidFill>
                  <a:srgbClr val="002060"/>
                </a:solidFill>
              </a:rPr>
              <a:t>-Articulate a new voice, theme, knowledge or perspective.</a:t>
            </a:r>
            <a:endParaRPr lang="en-US" sz="800" b="1" dirty="0">
              <a:solidFill>
                <a:srgbClr val="002060"/>
              </a:solidFill>
              <a:ea typeface="Times New Roman"/>
              <a:cs typeface="Times New Roman"/>
            </a:endParaRPr>
          </a:p>
        </p:txBody>
      </p:sp>
      <p:sp>
        <p:nvSpPr>
          <p:cNvPr id="53" name="Rectangle 52"/>
          <p:cNvSpPr/>
          <p:nvPr/>
        </p:nvSpPr>
        <p:spPr>
          <a:xfrm>
            <a:off x="7091549" y="4267200"/>
            <a:ext cx="1442851" cy="8382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950" b="1" dirty="0" smtClean="0">
                <a:solidFill>
                  <a:srgbClr val="002060"/>
                </a:solidFill>
              </a:rPr>
              <a:t>-Evaluate relevancy, accuracy and completeness of information across texts or sources</a:t>
            </a:r>
            <a:endParaRPr lang="en-US" sz="950" b="1" dirty="0">
              <a:solidFill>
                <a:srgbClr val="002060"/>
              </a:solidFill>
              <a:ea typeface="Times New Roman"/>
              <a:cs typeface="Times New Roman"/>
            </a:endParaRPr>
          </a:p>
        </p:txBody>
      </p:sp>
      <p:sp>
        <p:nvSpPr>
          <p:cNvPr id="54" name="Rectangle 53"/>
          <p:cNvSpPr/>
          <p:nvPr/>
        </p:nvSpPr>
        <p:spPr>
          <a:xfrm>
            <a:off x="7091549" y="3429000"/>
            <a:ext cx="1442851" cy="8382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1000" b="1" dirty="0" smtClean="0">
                <a:solidFill>
                  <a:srgbClr val="002060"/>
                </a:solidFill>
              </a:rPr>
              <a:t>Analyze multiple sources or multiple text.</a:t>
            </a:r>
          </a:p>
          <a:p>
            <a:pPr>
              <a:lnSpc>
                <a:spcPct val="115000"/>
              </a:lnSpc>
            </a:pPr>
            <a:r>
              <a:rPr lang="en-US" sz="1000" b="1" dirty="0" smtClean="0">
                <a:solidFill>
                  <a:srgbClr val="002060"/>
                </a:solidFill>
              </a:rPr>
              <a:t>-Analyze complex abstract themes.</a:t>
            </a:r>
            <a:endParaRPr lang="en-US" sz="1000" b="1" dirty="0">
              <a:solidFill>
                <a:srgbClr val="002060"/>
              </a:solidFill>
              <a:ea typeface="Times New Roman"/>
              <a:cs typeface="Times New Roman"/>
            </a:endParaRPr>
          </a:p>
        </p:txBody>
      </p:sp>
      <p:sp>
        <p:nvSpPr>
          <p:cNvPr id="55" name="Rectangle 54"/>
          <p:cNvSpPr/>
          <p:nvPr/>
        </p:nvSpPr>
        <p:spPr>
          <a:xfrm>
            <a:off x="7091549" y="2583875"/>
            <a:ext cx="1442851" cy="8382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1000" b="1" dirty="0" smtClean="0">
                <a:solidFill>
                  <a:srgbClr val="002060"/>
                </a:solidFill>
              </a:rPr>
              <a:t>Devise an approach among many alternatives to research a novel problem.</a:t>
            </a:r>
            <a:endParaRPr lang="en-US" sz="1000" b="1" dirty="0">
              <a:solidFill>
                <a:srgbClr val="002060"/>
              </a:solidFill>
            </a:endParaRPr>
          </a:p>
        </p:txBody>
      </p:sp>
      <p:sp>
        <p:nvSpPr>
          <p:cNvPr id="56" name="Rectangle 55"/>
          <p:cNvSpPr/>
          <p:nvPr/>
        </p:nvSpPr>
        <p:spPr>
          <a:xfrm>
            <a:off x="7091549" y="1745675"/>
            <a:ext cx="1442851" cy="8382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1000" b="1" dirty="0" smtClean="0">
                <a:solidFill>
                  <a:srgbClr val="002060"/>
                </a:solidFill>
              </a:rPr>
              <a:t>-Explain how concepts or ideas specifically relate to other content domains.</a:t>
            </a:r>
            <a:endParaRPr lang="en-US" sz="1000" b="1" dirty="0">
              <a:solidFill>
                <a:srgbClr val="002060"/>
              </a:solidFill>
              <a:ea typeface="Times New Roman"/>
              <a:cs typeface="Times New Roman"/>
            </a:endParaRPr>
          </a:p>
        </p:txBody>
      </p:sp>
      <p:sp>
        <p:nvSpPr>
          <p:cNvPr id="57" name="Rectangle 56"/>
          <p:cNvSpPr/>
          <p:nvPr/>
        </p:nvSpPr>
        <p:spPr>
          <a:xfrm>
            <a:off x="4495800" y="5105400"/>
            <a:ext cx="2590800" cy="8382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950" b="1" dirty="0" smtClean="0">
                <a:solidFill>
                  <a:srgbClr val="002060"/>
                </a:solidFill>
              </a:rPr>
              <a:t>-Develop a complex model or approach for a given situation.</a:t>
            </a:r>
          </a:p>
          <a:p>
            <a:pPr>
              <a:lnSpc>
                <a:spcPct val="115000"/>
              </a:lnSpc>
            </a:pPr>
            <a:r>
              <a:rPr lang="en-US" sz="950" b="1" dirty="0" smtClean="0">
                <a:solidFill>
                  <a:srgbClr val="002060"/>
                </a:solidFill>
              </a:rPr>
              <a:t>-Develop an alternative solution.</a:t>
            </a:r>
            <a:endParaRPr lang="en-US" sz="950" b="1" dirty="0">
              <a:solidFill>
                <a:srgbClr val="002060"/>
              </a:solidFill>
              <a:ea typeface="Times New Roman"/>
              <a:cs typeface="Times New Roman"/>
            </a:endParaRPr>
          </a:p>
        </p:txBody>
      </p:sp>
      <p:sp>
        <p:nvSpPr>
          <p:cNvPr id="58" name="Rectangle 57"/>
          <p:cNvSpPr/>
          <p:nvPr/>
        </p:nvSpPr>
        <p:spPr>
          <a:xfrm>
            <a:off x="3124200" y="5105400"/>
            <a:ext cx="1371600" cy="85039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950" b="1" dirty="0" smtClean="0">
                <a:solidFill>
                  <a:srgbClr val="002060"/>
                </a:solidFill>
              </a:rPr>
              <a:t>-Generate conjectures or hypotheses based on observations or prior knowledge and experience</a:t>
            </a:r>
            <a:r>
              <a:rPr lang="en-US" sz="900" b="1" dirty="0" smtClean="0">
                <a:solidFill>
                  <a:srgbClr val="002060"/>
                </a:solidFill>
              </a:rPr>
              <a:t>.</a:t>
            </a:r>
            <a:endParaRPr lang="en-US" sz="900" b="1" dirty="0">
              <a:solidFill>
                <a:srgbClr val="002060"/>
              </a:solidFill>
              <a:ea typeface="Times New Roman"/>
              <a:cs typeface="Times New Roman"/>
            </a:endParaRPr>
          </a:p>
        </p:txBody>
      </p:sp>
      <p:sp>
        <p:nvSpPr>
          <p:cNvPr id="59" name="Rectangle 58"/>
          <p:cNvSpPr/>
          <p:nvPr/>
        </p:nvSpPr>
        <p:spPr>
          <a:xfrm>
            <a:off x="1752600" y="5105400"/>
            <a:ext cx="1371600" cy="85039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950" b="1" dirty="0" smtClean="0">
                <a:solidFill>
                  <a:srgbClr val="002060"/>
                </a:solidFill>
              </a:rPr>
              <a:t>-Brainstorm ideas, concepts, problems, or perspectives related to a topic or concept.</a:t>
            </a:r>
            <a:endParaRPr lang="en-US" sz="950" b="1" dirty="0">
              <a:solidFill>
                <a:srgbClr val="002060"/>
              </a:solidFill>
              <a:ea typeface="Times New Roman"/>
              <a:cs typeface="Times New Roman"/>
            </a:endParaRPr>
          </a:p>
        </p:txBody>
      </p:sp>
      <p:sp>
        <p:nvSpPr>
          <p:cNvPr id="33" name="TextBox 32"/>
          <p:cNvSpPr txBox="1"/>
          <p:nvPr/>
        </p:nvSpPr>
        <p:spPr>
          <a:xfrm>
            <a:off x="304800" y="6183868"/>
            <a:ext cx="8686800" cy="461665"/>
          </a:xfrm>
          <a:prstGeom prst="rect">
            <a:avLst/>
          </a:prstGeom>
          <a:noFill/>
        </p:spPr>
        <p:txBody>
          <a:bodyPr wrap="square" rtlCol="0">
            <a:spAutoFit/>
          </a:bodyPr>
          <a:lstStyle/>
          <a:p>
            <a:pPr algn="ctr"/>
            <a:r>
              <a:rPr lang="en-US" sz="2400" b="1" dirty="0" smtClean="0">
                <a:solidFill>
                  <a:srgbClr val="002060"/>
                </a:solidFill>
                <a:effectLst>
                  <a:outerShdw blurRad="38100" dist="38100" dir="2700000" algn="tl">
                    <a:srgbClr val="000000">
                      <a:alpha val="43137"/>
                    </a:srgbClr>
                  </a:outerShdw>
                </a:effectLst>
              </a:rPr>
              <a:t>Bloom’s Taxonomy and Webb’s DOK form a Cognitive Matrix</a:t>
            </a:r>
            <a:endParaRPr lang="en-US" sz="2400" b="1" dirty="0">
              <a:solidFill>
                <a:srgbClr val="002060"/>
              </a:solidFill>
              <a:effectLst>
                <a:outerShdw blurRad="38100" dist="38100" dir="2700000" algn="tl">
                  <a:srgbClr val="000000">
                    <a:alpha val="43137"/>
                  </a:srgbClr>
                </a:outerShdw>
              </a:effectLst>
            </a:endParaRPr>
          </a:p>
        </p:txBody>
      </p:sp>
      <p:sp>
        <p:nvSpPr>
          <p:cNvPr id="36" name="Slide Number Placeholder 35"/>
          <p:cNvSpPr>
            <a:spLocks noGrp="1"/>
          </p:cNvSpPr>
          <p:nvPr>
            <p:ph type="sldNum" sz="quarter" idx="12"/>
          </p:nvPr>
        </p:nvSpPr>
        <p:spPr/>
        <p:txBody>
          <a:bodyPr/>
          <a:lstStyle/>
          <a:p>
            <a:fld id="{E38A6DA1-C63E-49FA-ACA6-4C1FAF9DB464}" type="slidenum">
              <a:rPr lang="en-US" smtClean="0"/>
              <a:pPr/>
              <a:t>4</a:t>
            </a:fld>
            <a:endParaRPr lang="en-US"/>
          </a:p>
        </p:txBody>
      </p:sp>
      <p:sp>
        <p:nvSpPr>
          <p:cNvPr id="2" name="Footer Placeholder 1"/>
          <p:cNvSpPr>
            <a:spLocks noGrp="1"/>
          </p:cNvSpPr>
          <p:nvPr>
            <p:ph type="ftr" sz="quarter" idx="11"/>
          </p:nvPr>
        </p:nvSpPr>
        <p:spPr/>
        <p:txBody>
          <a:bodyPr/>
          <a:lstStyle/>
          <a:p>
            <a:r>
              <a:rPr lang="en-US" smtClean="0"/>
              <a:t>Susan Richmond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0.02937 C 0.00034 0.01989 0.00086 0.06915 -0.00747 0.09552 C -0.0158 0.12188 -0.03247 0.1242 -0.04948 0.12836 C -0.0665 0.13252 -0.09323 0.12142 -0.1099 0.12026 C -0.12657 0.11911 -0.14306 0.12188 -0.14948 0.12188 " pathEditMode="relative" rAng="0" ptsTypes="aaaaA">
                                      <p:cBhvr>
                                        <p:cTn id="6" dur="2000" fill="hold"/>
                                        <p:tgtEl>
                                          <p:spTgt spid="8"/>
                                        </p:tgtEl>
                                        <p:attrNameLst>
                                          <p:attrName>ppt_x</p:attrName>
                                          <p:attrName>ppt_y</p:attrName>
                                        </p:attrNameLst>
                                      </p:cBhvr>
                                      <p:rCtr x="-7400" y="8100"/>
                                    </p:animMotion>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0.00416 -0.01642 C 0.01146 0.07586 0.01892 0.16837 0.00555 0.21231 C -0.00782 0.25625 -0.04705 0.24098 -0.07604 0.24677 C -0.10504 0.25255 -0.14306 0.24723 -0.16858 0.24677 C -0.1941 0.2463 -0.20903 0.24376 -0.22917 0.24353 C -0.24931 0.2433 -0.27813 0.24538 -0.28959 0.24515 C -0.30104 0.24492 -0.29705 0.2426 -0.29827 0.24191 " pathEditMode="relative" rAng="0" ptsTypes="aaaaaaA">
                                      <p:cBhvr>
                                        <p:cTn id="20" dur="2000" fill="hold"/>
                                        <p:tgtEl>
                                          <p:spTgt spid="20"/>
                                        </p:tgtEl>
                                        <p:attrNameLst>
                                          <p:attrName>ppt_x</p:attrName>
                                          <p:attrName>ppt_y</p:attrName>
                                        </p:attrNameLst>
                                      </p:cBhvr>
                                      <p:rCtr x="-14500" y="13600"/>
                                    </p:animMotion>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linds(horizontal)">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linds(horizontal)">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grpId="0" nodeType="clickEffect">
                                  <p:stCondLst>
                                    <p:cond delay="0"/>
                                  </p:stCondLst>
                                  <p:childTnLst>
                                    <p:animMotion origin="layout" path="M -0.01302 -0.02636 C -0.00729 0.11633 -0.00174 0.25902 -0.01302 0.32378 C -0.02466 0.38853 -0.0599 0.35454 -0.08351 0.36171 C -0.10695 0.36887 -0.0941 0.36587 -0.15504 0.36656 C -0.21598 0.36726 -0.4 0.36656 -0.44879 0.36656 " pathEditMode="relative" rAng="0" ptsTypes="aaaaA">
                                      <p:cBhvr>
                                        <p:cTn id="39" dur="2000" fill="hold"/>
                                        <p:tgtEl>
                                          <p:spTgt spid="26"/>
                                        </p:tgtEl>
                                        <p:attrNameLst>
                                          <p:attrName>ppt_x</p:attrName>
                                          <p:attrName>ppt_y</p:attrName>
                                        </p:attrNameLst>
                                      </p:cBhvr>
                                      <p:rCtr x="-21200" y="20700"/>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grpId="0" nodeType="clickEffect">
                                  <p:stCondLst>
                                    <p:cond delay="0"/>
                                  </p:stCondLst>
                                  <p:childTnLst>
                                    <p:animMotion origin="layout" path="M 3.05556E-6 -0.01989 C 0.00121 0.11101 0.00243 0.24191 0.00121 0.31892 C 3.05556E-6 0.39593 0.01562 0.41073 -0.00747 0.44242 C -0.03056 0.4741 -0.08542 0.49307 -0.13698 0.50972 C -0.18854 0.52637 -0.2415 0.54603 -0.31719 0.54256 C -0.39288 0.53909 -0.49219 0.51365 -0.59132 0.48844 " pathEditMode="relative" rAng="0" ptsTypes="aaaaaA">
                                      <p:cBhvr>
                                        <p:cTn id="43" dur="2000" fill="hold"/>
                                        <p:tgtEl>
                                          <p:spTgt spid="18"/>
                                        </p:tgtEl>
                                        <p:attrNameLst>
                                          <p:attrName>ppt_x</p:attrName>
                                          <p:attrName>ppt_y</p:attrName>
                                        </p:attrNameLst>
                                      </p:cBhvr>
                                      <p:rCtr x="-28800" y="28300"/>
                                    </p:animMotion>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blinds(horizontal)">
                                      <p:cBhvr>
                                        <p:cTn id="48" dur="500"/>
                                        <p:tgtEl>
                                          <p:spTgt spid="50"/>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blinds(horizontal)">
                                      <p:cBhvr>
                                        <p:cTn id="53" dur="500"/>
                                        <p:tgtEl>
                                          <p:spTgt spid="49"/>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blinds(horizontal)">
                                      <p:cBhvr>
                                        <p:cTn id="58" dur="5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blinds(horizontal)">
                                      <p:cBhvr>
                                        <p:cTn id="63" dur="500"/>
                                        <p:tgtEl>
                                          <p:spTgt spid="47"/>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blinds(horizontal)">
                                      <p:cBhvr>
                                        <p:cTn id="68" dur="500"/>
                                        <p:tgtEl>
                                          <p:spTgt spid="46"/>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blinds(horizontal)">
                                      <p:cBhvr>
                                        <p:cTn id="73" dur="500"/>
                                        <p:tgtEl>
                                          <p:spTgt spid="51"/>
                                        </p:tgtEl>
                                      </p:cBhvr>
                                    </p:animEffect>
                                  </p:childTnLst>
                                </p:cTn>
                              </p:par>
                            </p:childTnLst>
                          </p:cTn>
                        </p:par>
                      </p:childTnLst>
                    </p:cTn>
                  </p:par>
                  <p:par>
                    <p:cTn id="74" fill="hold">
                      <p:stCondLst>
                        <p:cond delay="indefinite"/>
                      </p:stCondLst>
                      <p:childTnLst>
                        <p:par>
                          <p:cTn id="75" fill="hold">
                            <p:stCondLst>
                              <p:cond delay="0"/>
                            </p:stCondLst>
                            <p:childTnLst>
                              <p:par>
                                <p:cTn id="76" presetID="0" presetClass="path" presetSubtype="0" accel="50000" decel="50000" fill="hold" grpId="0" nodeType="clickEffect">
                                  <p:stCondLst>
                                    <p:cond delay="0"/>
                                  </p:stCondLst>
                                  <p:childTnLst>
                                    <p:animMotion origin="layout" path="M 0.01459 -0.00971 C 0.01407 0.19566 0.01372 0.40125 0.01337 0.51157 C 0.01302 0.62188 0.03611 0.62674 0.01198 0.65287 C -0.01215 0.679 -0.0717 0.66605 -0.13107 0.66767 C -0.19045 0.66929 -0.26944 0.66883 -0.34479 0.66282 C -0.42014 0.6568 -0.52395 0.63969 -0.58298 0.63159 C -0.64201 0.6235 -0.67395 0.61679 -0.69913 0.61356 C -0.7243 0.61032 -0.72899 0.61101 -0.73368 0.61194 " pathEditMode="relative" rAng="0" ptsTypes="aaaaaaaA">
                                      <p:cBhvr>
                                        <p:cTn id="77" dur="2000" fill="hold"/>
                                        <p:tgtEl>
                                          <p:spTgt spid="22"/>
                                        </p:tgtEl>
                                        <p:attrNameLst>
                                          <p:attrName>ppt_x</p:attrName>
                                          <p:attrName>ppt_y</p:attrName>
                                        </p:attrNameLst>
                                      </p:cBhvr>
                                      <p:rCtr x="-36300" y="34400"/>
                                    </p:animMotion>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blinds(horizontal)">
                                      <p:cBhvr>
                                        <p:cTn id="82" dur="500"/>
                                        <p:tgtEl>
                                          <p:spTgt spid="5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blinds(horizontal)">
                                      <p:cBhvr>
                                        <p:cTn id="87" dur="500"/>
                                        <p:tgtEl>
                                          <p:spTgt spid="58"/>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blinds(horizontal)">
                                      <p:cBhvr>
                                        <p:cTn id="92" dur="500"/>
                                        <p:tgtEl>
                                          <p:spTgt spid="57"/>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blinds(horizontal)">
                                      <p:cBhvr>
                                        <p:cTn id="97" dur="500"/>
                                        <p:tgtEl>
                                          <p:spTgt spid="56"/>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blinds(horizontal)">
                                      <p:cBhvr>
                                        <p:cTn id="102" dur="500"/>
                                        <p:tgtEl>
                                          <p:spTgt spid="55"/>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blinds(horizontal)">
                                      <p:cBhvr>
                                        <p:cTn id="107" dur="500"/>
                                        <p:tgtEl>
                                          <p:spTgt spid="54"/>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blinds(horizontal)">
                                      <p:cBhvr>
                                        <p:cTn id="112" dur="500"/>
                                        <p:tgtEl>
                                          <p:spTgt spid="53"/>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52"/>
                                        </p:tgtEl>
                                        <p:attrNameLst>
                                          <p:attrName>style.visibility</p:attrName>
                                        </p:attrNameLst>
                                      </p:cBhvr>
                                      <p:to>
                                        <p:strVal val="visible"/>
                                      </p:to>
                                    </p:set>
                                    <p:animEffect transition="in" filter="blinds(horizontal)">
                                      <p:cBhvr>
                                        <p:cTn id="117" dur="500"/>
                                        <p:tgtEl>
                                          <p:spTgt spid="52"/>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60"/>
                                        </p:tgtEl>
                                        <p:attrNameLst>
                                          <p:attrName>style.visibility</p:attrName>
                                        </p:attrNameLst>
                                      </p:cBhvr>
                                      <p:to>
                                        <p:strVal val="visible"/>
                                      </p:to>
                                    </p:set>
                                    <p:animEffect transition="in" filter="blinds(horizontal)">
                                      <p:cBhvr>
                                        <p:cTn id="122" dur="500"/>
                                        <p:tgtEl>
                                          <p:spTgt spid="60"/>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61"/>
                                        </p:tgtEl>
                                        <p:attrNameLst>
                                          <p:attrName>style.visibility</p:attrName>
                                        </p:attrNameLst>
                                      </p:cBhvr>
                                      <p:to>
                                        <p:strVal val="visible"/>
                                      </p:to>
                                    </p:set>
                                    <p:animEffect transition="in" filter="blinds(horizontal)">
                                      <p:cBhvr>
                                        <p:cTn id="12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18" grpId="0" animBg="1"/>
      <p:bldP spid="11" grpId="0" animBg="1"/>
      <p:bldP spid="12" grpId="0" animBg="1"/>
      <p:bldP spid="8" grpId="0" animBg="1"/>
      <p:bldP spid="22" grpId="0" animBg="1"/>
      <p:bldP spid="24" grpId="0" animBg="1"/>
      <p:bldP spid="25" grpId="0" animBg="1"/>
      <p:bldP spid="26" grpId="0" animBg="1"/>
      <p:bldP spid="20" grpId="0" animBg="1"/>
      <p:bldP spid="23"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093324038"/>
              </p:ext>
            </p:extLst>
          </p:nvPr>
        </p:nvGraphicFramePr>
        <p:xfrm>
          <a:off x="304800" y="685800"/>
          <a:ext cx="8534400" cy="5875590"/>
        </p:xfrm>
        <a:graphic>
          <a:graphicData uri="http://schemas.openxmlformats.org/drawingml/2006/table">
            <a:tbl>
              <a:tblPr firstRow="1" bandRow="1"/>
              <a:tblGrid>
                <a:gridCol w="1680322"/>
                <a:gridCol w="1901078"/>
                <a:gridCol w="1696098"/>
                <a:gridCol w="1574979"/>
                <a:gridCol w="1681923"/>
              </a:tblGrid>
              <a:tr h="1315574">
                <a:tc>
                  <a:txBody>
                    <a:bodyPr/>
                    <a:lstStyle/>
                    <a:p>
                      <a:pPr marL="0" marR="0" algn="l">
                        <a:lnSpc>
                          <a:spcPct val="115000"/>
                        </a:lnSpc>
                        <a:spcBef>
                          <a:spcPts val="0"/>
                        </a:spcBef>
                        <a:spcAft>
                          <a:spcPts val="0"/>
                        </a:spcAft>
                      </a:pPr>
                      <a:r>
                        <a:rPr lang="en-US" sz="1300" b="1" kern="1200" smtClean="0">
                          <a:solidFill>
                            <a:srgbClr val="002060"/>
                          </a:solidFill>
                          <a:effectLst/>
                          <a:latin typeface="Calibri"/>
                          <a:ea typeface="Times New Roman"/>
                          <a:cs typeface="Calibri"/>
                        </a:rPr>
                        <a:t>Webb’s        </a:t>
                      </a:r>
                      <a:r>
                        <a:rPr lang="en-US" sz="1300" b="1" smtClean="0">
                          <a:solidFill>
                            <a:srgbClr val="000099"/>
                          </a:solidFill>
                          <a:effectLst/>
                          <a:latin typeface="Calibri"/>
                          <a:ea typeface="Times New Roman"/>
                          <a:cs typeface="Times New Roman"/>
                          <a:sym typeface="Wingdings"/>
                        </a:rPr>
                        <a:t></a:t>
                      </a:r>
                      <a:endParaRPr lang="en-US" sz="900" smtClean="0">
                        <a:effectLst/>
                        <a:latin typeface="Calibri"/>
                        <a:ea typeface="Times New Roman"/>
                        <a:cs typeface="Times New Roman"/>
                      </a:endParaRPr>
                    </a:p>
                    <a:p>
                      <a:pPr marL="0" marR="0" algn="l">
                        <a:lnSpc>
                          <a:spcPct val="115000"/>
                        </a:lnSpc>
                        <a:spcBef>
                          <a:spcPts val="0"/>
                        </a:spcBef>
                        <a:spcAft>
                          <a:spcPts val="0"/>
                        </a:spcAft>
                      </a:pPr>
                      <a:r>
                        <a:rPr lang="en-US" sz="1300" b="1" kern="1200" smtClean="0">
                          <a:solidFill>
                            <a:srgbClr val="002060"/>
                          </a:solidFill>
                          <a:effectLst/>
                          <a:latin typeface="Calibri"/>
                          <a:ea typeface="Times New Roman"/>
                          <a:cs typeface="Calibri"/>
                        </a:rPr>
                        <a:t>Depth of Knowledge  </a:t>
                      </a:r>
                      <a:endParaRPr lang="en-US" sz="900" dirty="0">
                        <a:effectLst/>
                        <a:latin typeface="Calibri"/>
                        <a:ea typeface="Times New Roman"/>
                        <a:cs typeface="Times New Roman"/>
                      </a:endParaRPr>
                    </a:p>
                  </a:txBody>
                  <a:tcPr marL="73395" marR="73395" marT="36697" marB="36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rowSpan="2">
                  <a:txBody>
                    <a:bodyPr/>
                    <a:lstStyle/>
                    <a:p>
                      <a:pPr marL="0" marR="0" algn="ctr">
                        <a:lnSpc>
                          <a:spcPct val="115000"/>
                        </a:lnSpc>
                        <a:spcBef>
                          <a:spcPts val="0"/>
                        </a:spcBef>
                        <a:spcAft>
                          <a:spcPts val="0"/>
                        </a:spcAft>
                      </a:pPr>
                      <a:r>
                        <a:rPr lang="en-US" sz="1600" b="1" kern="1200" dirty="0">
                          <a:solidFill>
                            <a:srgbClr val="002060"/>
                          </a:solidFill>
                          <a:effectLst/>
                          <a:latin typeface="Calibri"/>
                          <a:ea typeface="Times New Roman"/>
                          <a:cs typeface="Calibri"/>
                        </a:rPr>
                        <a:t>DOK LEVEL 1</a:t>
                      </a:r>
                      <a:endParaRPr lang="en-US" sz="900" dirty="0">
                        <a:effectLst/>
                        <a:latin typeface="Calibri"/>
                        <a:ea typeface="Times New Roman"/>
                        <a:cs typeface="Times New Roman"/>
                      </a:endParaRPr>
                    </a:p>
                    <a:p>
                      <a:pPr marL="0" marR="0" algn="ctr">
                        <a:lnSpc>
                          <a:spcPct val="115000"/>
                        </a:lnSpc>
                        <a:spcBef>
                          <a:spcPts val="0"/>
                        </a:spcBef>
                        <a:spcAft>
                          <a:spcPts val="0"/>
                        </a:spcAft>
                      </a:pPr>
                      <a:r>
                        <a:rPr lang="en-US" sz="1300" b="1" kern="1200" dirty="0">
                          <a:solidFill>
                            <a:srgbClr val="002060"/>
                          </a:solidFill>
                          <a:effectLst/>
                          <a:latin typeface="Calibri"/>
                          <a:ea typeface="Times New Roman"/>
                          <a:cs typeface="Calibri"/>
                        </a:rPr>
                        <a:t>Recall and </a:t>
                      </a:r>
                      <a:r>
                        <a:rPr lang="en-US" sz="1300" b="1" kern="1200" dirty="0" smtClean="0">
                          <a:solidFill>
                            <a:srgbClr val="002060"/>
                          </a:solidFill>
                          <a:effectLst/>
                          <a:latin typeface="Calibri"/>
                          <a:ea typeface="Times New Roman"/>
                          <a:cs typeface="Calibri"/>
                        </a:rPr>
                        <a:t>Reproduction</a:t>
                      </a:r>
                    </a:p>
                  </a:txBody>
                  <a:tcPr marL="73395" marR="73395" marT="36697" marB="366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1F497D"/>
                      </a:solidFill>
                      <a:prstDash val="solid"/>
                      <a:round/>
                      <a:headEnd type="none" w="med" len="med"/>
                      <a:tailEnd type="none" w="med" len="med"/>
                    </a:lnB>
                    <a:solidFill>
                      <a:srgbClr val="DDD9C3"/>
                    </a:solidFill>
                  </a:tcPr>
                </a:tc>
                <a:tc rowSpan="2">
                  <a:txBody>
                    <a:bodyPr/>
                    <a:lstStyle/>
                    <a:p>
                      <a:pPr marL="0" marR="0" algn="ctr">
                        <a:lnSpc>
                          <a:spcPct val="115000"/>
                        </a:lnSpc>
                        <a:spcBef>
                          <a:spcPts val="0"/>
                        </a:spcBef>
                        <a:spcAft>
                          <a:spcPts val="0"/>
                        </a:spcAft>
                      </a:pPr>
                      <a:r>
                        <a:rPr lang="en-US" sz="1600" b="1" kern="1200" dirty="0">
                          <a:solidFill>
                            <a:srgbClr val="002060"/>
                          </a:solidFill>
                          <a:effectLst/>
                          <a:latin typeface="Calibri"/>
                          <a:ea typeface="Times New Roman"/>
                          <a:cs typeface="Calibri"/>
                        </a:rPr>
                        <a:t>DOK LEVEL 2</a:t>
                      </a:r>
                      <a:endParaRPr lang="en-US" sz="900" dirty="0">
                        <a:effectLst/>
                        <a:latin typeface="Calibri"/>
                        <a:ea typeface="Times New Roman"/>
                        <a:cs typeface="Times New Roman"/>
                      </a:endParaRPr>
                    </a:p>
                    <a:p>
                      <a:pPr marL="0" marR="0" algn="ctr">
                        <a:lnSpc>
                          <a:spcPct val="115000"/>
                        </a:lnSpc>
                        <a:spcBef>
                          <a:spcPts val="0"/>
                        </a:spcBef>
                        <a:spcAft>
                          <a:spcPts val="0"/>
                        </a:spcAft>
                      </a:pPr>
                      <a:r>
                        <a:rPr lang="en-US" sz="1300" b="1" kern="1200" dirty="0">
                          <a:solidFill>
                            <a:srgbClr val="002060"/>
                          </a:solidFill>
                          <a:effectLst/>
                          <a:latin typeface="Calibri"/>
                          <a:ea typeface="Times New Roman"/>
                          <a:cs typeface="Calibri"/>
                        </a:rPr>
                        <a:t>Basic Skills and </a:t>
                      </a:r>
                      <a:r>
                        <a:rPr lang="en-US" sz="1300" b="1" kern="1200" dirty="0" smtClean="0">
                          <a:solidFill>
                            <a:srgbClr val="002060"/>
                          </a:solidFill>
                          <a:effectLst/>
                          <a:latin typeface="Calibri"/>
                          <a:ea typeface="Times New Roman"/>
                          <a:cs typeface="Calibri"/>
                        </a:rPr>
                        <a:t>Concepts</a:t>
                      </a:r>
                    </a:p>
                  </a:txBody>
                  <a:tcPr marL="73395" marR="73395" marT="36697" marB="366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rowSpan="2">
                  <a:txBody>
                    <a:bodyPr/>
                    <a:lstStyle/>
                    <a:p>
                      <a:pPr marL="0" marR="0" algn="ctr">
                        <a:lnSpc>
                          <a:spcPct val="115000"/>
                        </a:lnSpc>
                        <a:spcBef>
                          <a:spcPts val="0"/>
                        </a:spcBef>
                        <a:spcAft>
                          <a:spcPts val="0"/>
                        </a:spcAft>
                      </a:pPr>
                      <a:r>
                        <a:rPr lang="en-US" sz="1600" b="1" kern="1200" dirty="0">
                          <a:solidFill>
                            <a:srgbClr val="002060"/>
                          </a:solidFill>
                          <a:effectLst/>
                          <a:latin typeface="Calibri"/>
                          <a:ea typeface="Times New Roman"/>
                          <a:cs typeface="Calibri"/>
                        </a:rPr>
                        <a:t>DOK LEVEL 3</a:t>
                      </a:r>
                      <a:endParaRPr lang="en-US" sz="900" dirty="0">
                        <a:effectLst/>
                        <a:latin typeface="Calibri"/>
                        <a:ea typeface="Times New Roman"/>
                        <a:cs typeface="Times New Roman"/>
                      </a:endParaRPr>
                    </a:p>
                    <a:p>
                      <a:pPr marL="0" marR="0" algn="ctr">
                        <a:lnSpc>
                          <a:spcPct val="115000"/>
                        </a:lnSpc>
                        <a:spcBef>
                          <a:spcPts val="0"/>
                        </a:spcBef>
                        <a:spcAft>
                          <a:spcPts val="0"/>
                        </a:spcAft>
                      </a:pPr>
                      <a:r>
                        <a:rPr lang="en-US" sz="1300" b="1" kern="1200" dirty="0">
                          <a:solidFill>
                            <a:srgbClr val="002060"/>
                          </a:solidFill>
                          <a:effectLst/>
                          <a:latin typeface="Calibri"/>
                          <a:ea typeface="Times New Roman"/>
                          <a:cs typeface="Calibri"/>
                        </a:rPr>
                        <a:t>Strategic Thinking and </a:t>
                      </a:r>
                      <a:r>
                        <a:rPr lang="en-US" sz="1300" b="1" kern="1200" dirty="0" smtClean="0">
                          <a:solidFill>
                            <a:srgbClr val="002060"/>
                          </a:solidFill>
                          <a:effectLst/>
                          <a:latin typeface="Calibri"/>
                          <a:ea typeface="Times New Roman"/>
                          <a:cs typeface="Calibri"/>
                        </a:rPr>
                        <a:t>Reasoning</a:t>
                      </a:r>
                    </a:p>
                  </a:txBody>
                  <a:tcPr marL="73395" marR="73395" marT="36697" marB="366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rowSpan="2">
                  <a:txBody>
                    <a:bodyPr/>
                    <a:lstStyle/>
                    <a:p>
                      <a:pPr marL="0" marR="0" algn="ctr">
                        <a:lnSpc>
                          <a:spcPct val="115000"/>
                        </a:lnSpc>
                        <a:spcBef>
                          <a:spcPts val="0"/>
                        </a:spcBef>
                        <a:spcAft>
                          <a:spcPts val="0"/>
                        </a:spcAft>
                      </a:pPr>
                      <a:r>
                        <a:rPr lang="en-US" sz="1600" b="1" kern="1200" dirty="0">
                          <a:solidFill>
                            <a:srgbClr val="002060"/>
                          </a:solidFill>
                          <a:effectLst/>
                          <a:latin typeface="Calibri"/>
                          <a:ea typeface="Times New Roman"/>
                          <a:cs typeface="Calibri"/>
                        </a:rPr>
                        <a:t>DOK LEVEL 4</a:t>
                      </a:r>
                      <a:endParaRPr lang="en-US" sz="900" dirty="0">
                        <a:effectLst/>
                        <a:latin typeface="Calibri"/>
                        <a:ea typeface="Times New Roman"/>
                        <a:cs typeface="Times New Roman"/>
                      </a:endParaRPr>
                    </a:p>
                    <a:p>
                      <a:pPr marL="0" marR="0" algn="ctr">
                        <a:lnSpc>
                          <a:spcPct val="115000"/>
                        </a:lnSpc>
                        <a:spcBef>
                          <a:spcPts val="0"/>
                        </a:spcBef>
                        <a:spcAft>
                          <a:spcPts val="0"/>
                        </a:spcAft>
                      </a:pPr>
                      <a:r>
                        <a:rPr lang="en-US" sz="1300" b="1" kern="1200" dirty="0">
                          <a:solidFill>
                            <a:srgbClr val="002060"/>
                          </a:solidFill>
                          <a:effectLst/>
                          <a:latin typeface="Calibri"/>
                          <a:ea typeface="Times New Roman"/>
                          <a:cs typeface="Calibri"/>
                        </a:rPr>
                        <a:t>Extended </a:t>
                      </a:r>
                      <a:r>
                        <a:rPr lang="en-US" sz="1300" b="1" kern="1200" dirty="0" smtClean="0">
                          <a:solidFill>
                            <a:srgbClr val="002060"/>
                          </a:solidFill>
                          <a:effectLst/>
                          <a:latin typeface="Calibri"/>
                          <a:ea typeface="Times New Roman"/>
                          <a:cs typeface="Calibri"/>
                        </a:rPr>
                        <a:t>Thinking</a:t>
                      </a:r>
                    </a:p>
                  </a:txBody>
                  <a:tcPr marL="73395" marR="73395" marT="36697" marB="366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484044">
                <a:tc>
                  <a:txBody>
                    <a:bodyPr/>
                    <a:lstStyle/>
                    <a:p>
                      <a:pPr marL="0" marR="0" algn="l">
                        <a:lnSpc>
                          <a:spcPct val="115000"/>
                        </a:lnSpc>
                        <a:spcBef>
                          <a:spcPts val="0"/>
                        </a:spcBef>
                        <a:spcAft>
                          <a:spcPts val="0"/>
                        </a:spcAft>
                      </a:pPr>
                      <a:r>
                        <a:rPr lang="en-US" sz="1300" b="1" kern="1200" smtClean="0">
                          <a:effectLst/>
                          <a:latin typeface="Calibri"/>
                          <a:ea typeface="Times New Roman"/>
                          <a:cs typeface="Calibri"/>
                        </a:rPr>
                        <a:t>Blooms        </a:t>
                      </a:r>
                      <a:r>
                        <a:rPr lang="en-US" sz="1300" b="1" smtClean="0">
                          <a:effectLst/>
                          <a:latin typeface="Calibri"/>
                          <a:ea typeface="Times New Roman"/>
                          <a:cs typeface="Times New Roman"/>
                          <a:sym typeface="Wingdings"/>
                        </a:rPr>
                        <a:t></a:t>
                      </a:r>
                      <a:endParaRPr lang="en-US" sz="900" dirty="0">
                        <a:effectLst/>
                        <a:latin typeface="Calibri"/>
                        <a:ea typeface="Times New Roman"/>
                        <a:cs typeface="Times New Roman"/>
                      </a:endParaRPr>
                    </a:p>
                  </a:txBody>
                  <a:tcPr marL="73395" marR="73395" marT="36697" marB="36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618556">
                <a:tc>
                  <a:txBody>
                    <a:bodyPr/>
                    <a:lstStyle/>
                    <a:p>
                      <a:pPr marL="0" marR="0" algn="l">
                        <a:lnSpc>
                          <a:spcPct val="115000"/>
                        </a:lnSpc>
                        <a:spcBef>
                          <a:spcPts val="0"/>
                        </a:spcBef>
                        <a:spcAft>
                          <a:spcPts val="0"/>
                        </a:spcAft>
                      </a:pPr>
                      <a:r>
                        <a:rPr lang="en-US" sz="1300" b="1" kern="1200" smtClean="0">
                          <a:effectLst/>
                          <a:latin typeface="Calibri"/>
                          <a:ea typeface="Times New Roman"/>
                          <a:cs typeface="Calibri"/>
                        </a:rPr>
                        <a:t>Remember </a:t>
                      </a:r>
                      <a:endParaRPr lang="en-US" sz="900" smtClean="0">
                        <a:effectLst/>
                        <a:latin typeface="Calibri"/>
                        <a:ea typeface="Times New Roman"/>
                        <a:cs typeface="Times New Roman"/>
                      </a:endParaRPr>
                    </a:p>
                    <a:p>
                      <a:pPr marL="0" marR="0" algn="l">
                        <a:lnSpc>
                          <a:spcPct val="115000"/>
                        </a:lnSpc>
                        <a:spcBef>
                          <a:spcPts val="0"/>
                        </a:spcBef>
                        <a:spcAft>
                          <a:spcPts val="0"/>
                        </a:spcAft>
                      </a:pPr>
                      <a:r>
                        <a:rPr lang="en-US" sz="800" b="1" kern="1200" smtClean="0">
                          <a:effectLst/>
                          <a:latin typeface="Calibri"/>
                          <a:ea typeface="Times New Roman"/>
                          <a:cs typeface="Calibri"/>
                        </a:rPr>
                        <a:t>(Knowledge)</a:t>
                      </a:r>
                      <a:endParaRPr lang="en-US" sz="900">
                        <a:effectLst/>
                        <a:latin typeface="Calibri"/>
                        <a:ea typeface="Times New Roman"/>
                        <a:cs typeface="Times New Roman"/>
                      </a:endParaRPr>
                    </a:p>
                  </a:txBody>
                  <a:tcPr marL="73395" marR="73395" marT="36697" marB="36697">
                    <a:lnL w="12700" cap="flat" cmpd="sng" algn="ctr">
                      <a:solidFill>
                        <a:srgbClr val="000000"/>
                      </a:solidFill>
                      <a:prstDash val="solid"/>
                      <a:round/>
                      <a:headEnd type="none" w="med" len="med"/>
                      <a:tailEnd type="none" w="med" len="med"/>
                    </a:lnL>
                    <a:lnR w="57150" cap="flat" cmpd="sng" algn="ctr">
                      <a:solidFill>
                        <a:srgbClr val="1F497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l">
                        <a:lnSpc>
                          <a:spcPct val="115000"/>
                        </a:lnSpc>
                        <a:spcBef>
                          <a:spcPts val="0"/>
                        </a:spcBef>
                        <a:spcAft>
                          <a:spcPts val="0"/>
                        </a:spcAft>
                      </a:pPr>
                      <a:r>
                        <a:rPr lang="en-US" sz="800" kern="1200">
                          <a:solidFill>
                            <a:srgbClr val="002060"/>
                          </a:solidFill>
                          <a:effectLst/>
                          <a:latin typeface="Calibri"/>
                          <a:ea typeface="Times New Roman"/>
                          <a:cs typeface="Calibri"/>
                        </a:rPr>
                        <a:t>-Recall, locate basic facts, definitions, details and events</a:t>
                      </a:r>
                      <a:endParaRPr lang="en-US" sz="900">
                        <a:effectLst/>
                        <a:latin typeface="Calibri"/>
                        <a:ea typeface="Times New Roman"/>
                        <a:cs typeface="Times New Roman"/>
                      </a:endParaRPr>
                    </a:p>
                  </a:txBody>
                  <a:tcPr marL="73395" marR="73395" marT="36697" marB="36697">
                    <a:lnL w="57150" cap="flat" cmpd="sng" algn="ctr">
                      <a:solidFill>
                        <a:srgbClr val="1F497D"/>
                      </a:solidFill>
                      <a:prstDash val="solid"/>
                      <a:round/>
                      <a:headEnd type="none" w="med" len="med"/>
                      <a:tailEnd type="none" w="med" len="med"/>
                    </a:lnL>
                    <a:lnR w="57150" cap="flat" cmpd="sng" algn="ctr">
                      <a:solidFill>
                        <a:srgbClr val="1F497D"/>
                      </a:solidFill>
                      <a:prstDash val="solid"/>
                      <a:round/>
                      <a:headEnd type="none" w="med" len="med"/>
                      <a:tailEnd type="none" w="med" len="med"/>
                    </a:lnR>
                    <a:lnT w="5715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algn="l">
                        <a:lnSpc>
                          <a:spcPct val="115000"/>
                        </a:lnSpc>
                      </a:pPr>
                      <a:endParaRPr lang="en-US" sz="900" dirty="0">
                        <a:effectLst/>
                        <a:latin typeface="Calibri"/>
                        <a:cs typeface="Times New Roman"/>
                      </a:endParaRPr>
                    </a:p>
                  </a:txBody>
                  <a:tcPr marL="73395" marR="73395" marT="36697" marB="36697">
                    <a:lnL w="57150" cap="flat" cmpd="sng" algn="ctr">
                      <a:solidFill>
                        <a:srgbClr val="1F497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808080"/>
                    </a:solidFill>
                  </a:tcPr>
                </a:tc>
                <a:tc>
                  <a:txBody>
                    <a:bodyPr/>
                    <a:lstStyle/>
                    <a:p>
                      <a:pPr algn="l">
                        <a:lnSpc>
                          <a:spcPct val="115000"/>
                        </a:lnSpc>
                      </a:pPr>
                      <a:endParaRPr lang="en-US" sz="900">
                        <a:effectLst/>
                        <a:latin typeface="Calibri"/>
                        <a:cs typeface="Times New Roman"/>
                      </a:endParaRPr>
                    </a:p>
                  </a:txBody>
                  <a:tcPr marL="73395" marR="73395" marT="36697" marB="36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E36C0A"/>
                      </a:solidFill>
                      <a:prstDash val="solid"/>
                      <a:round/>
                      <a:headEnd type="none" w="med" len="med"/>
                      <a:tailEnd type="none" w="med" len="med"/>
                    </a:lnB>
                    <a:solidFill>
                      <a:srgbClr val="808080"/>
                    </a:solidFill>
                  </a:tcPr>
                </a:tc>
                <a:tc>
                  <a:txBody>
                    <a:bodyPr/>
                    <a:lstStyle/>
                    <a:p>
                      <a:pPr algn="l">
                        <a:lnSpc>
                          <a:spcPct val="115000"/>
                        </a:lnSpc>
                      </a:pPr>
                      <a:endParaRPr lang="en-US" sz="900" dirty="0">
                        <a:effectLst/>
                        <a:latin typeface="Calibri"/>
                        <a:cs typeface="Times New Roman"/>
                      </a:endParaRPr>
                    </a:p>
                  </a:txBody>
                  <a:tcPr marL="73395" marR="73395" marT="36697" marB="366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rgbClr val="808080"/>
                    </a:solidFill>
                  </a:tcPr>
                </a:tc>
              </a:tr>
              <a:tr h="630061">
                <a:tc>
                  <a:txBody>
                    <a:bodyPr/>
                    <a:lstStyle/>
                    <a:p>
                      <a:pPr marL="0" marR="0" algn="l">
                        <a:lnSpc>
                          <a:spcPct val="115000"/>
                        </a:lnSpc>
                        <a:spcBef>
                          <a:spcPts val="0"/>
                        </a:spcBef>
                        <a:spcAft>
                          <a:spcPts val="0"/>
                        </a:spcAft>
                      </a:pPr>
                      <a:r>
                        <a:rPr lang="en-US" sz="1300" b="1" kern="1200" smtClean="0">
                          <a:effectLst/>
                          <a:latin typeface="Calibri"/>
                          <a:ea typeface="Times New Roman"/>
                          <a:cs typeface="Calibri"/>
                        </a:rPr>
                        <a:t>Understand</a:t>
                      </a:r>
                      <a:endParaRPr lang="en-US" sz="900" smtClean="0">
                        <a:effectLst/>
                        <a:latin typeface="Calibri"/>
                        <a:ea typeface="Times New Roman"/>
                        <a:cs typeface="Times New Roman"/>
                      </a:endParaRPr>
                    </a:p>
                    <a:p>
                      <a:pPr marL="0" marR="0" algn="l">
                        <a:lnSpc>
                          <a:spcPct val="115000"/>
                        </a:lnSpc>
                        <a:spcBef>
                          <a:spcPts val="0"/>
                        </a:spcBef>
                        <a:spcAft>
                          <a:spcPts val="0"/>
                        </a:spcAft>
                      </a:pPr>
                      <a:r>
                        <a:rPr lang="en-US" sz="800" b="1" kern="1200" smtClean="0">
                          <a:effectLst/>
                          <a:latin typeface="Calibri"/>
                          <a:ea typeface="Times New Roman"/>
                          <a:cs typeface="Calibri"/>
                        </a:rPr>
                        <a:t>(Comprehend)</a:t>
                      </a:r>
                      <a:endParaRPr lang="en-US" sz="900">
                        <a:effectLst/>
                        <a:latin typeface="Calibri"/>
                        <a:ea typeface="Times New Roman"/>
                        <a:cs typeface="Times New Roman"/>
                      </a:endParaRPr>
                    </a:p>
                  </a:txBody>
                  <a:tcPr marL="73395" marR="73395" marT="36697" marB="36697">
                    <a:lnL w="12700" cap="flat" cmpd="sng" algn="ctr">
                      <a:solidFill>
                        <a:srgbClr val="000000"/>
                      </a:solidFill>
                      <a:prstDash val="solid"/>
                      <a:round/>
                      <a:headEnd type="none" w="med" len="med"/>
                      <a:tailEnd type="none" w="med" len="med"/>
                    </a:lnL>
                    <a:lnR w="57150" cap="flat" cmpd="sng" algn="ctr">
                      <a:solidFill>
                        <a:srgbClr val="1F497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l">
                        <a:lnSpc>
                          <a:spcPct val="115000"/>
                        </a:lnSpc>
                        <a:spcBef>
                          <a:spcPts val="0"/>
                        </a:spcBef>
                        <a:spcAft>
                          <a:spcPts val="0"/>
                        </a:spcAft>
                      </a:pPr>
                      <a:r>
                        <a:rPr lang="en-US" sz="800" kern="1200" dirty="0">
                          <a:solidFill>
                            <a:srgbClr val="002060"/>
                          </a:solidFill>
                          <a:effectLst/>
                          <a:latin typeface="Calibri"/>
                          <a:ea typeface="Times New Roman"/>
                          <a:cs typeface="Calibri"/>
                        </a:rPr>
                        <a:t>-Select appropriate words for use when intended meaning is </a:t>
                      </a:r>
                      <a:endParaRPr lang="en-US" sz="900" dirty="0">
                        <a:effectLst/>
                        <a:latin typeface="Calibri"/>
                        <a:ea typeface="Times New Roman"/>
                        <a:cs typeface="Times New Roman"/>
                      </a:endParaRPr>
                    </a:p>
                    <a:p>
                      <a:pPr marL="0" marR="0" algn="l">
                        <a:lnSpc>
                          <a:spcPct val="115000"/>
                        </a:lnSpc>
                        <a:spcBef>
                          <a:spcPts val="0"/>
                        </a:spcBef>
                        <a:spcAft>
                          <a:spcPts val="0"/>
                        </a:spcAft>
                      </a:pPr>
                      <a:r>
                        <a:rPr lang="en-US" sz="800" kern="1200" dirty="0">
                          <a:solidFill>
                            <a:srgbClr val="002060"/>
                          </a:solidFill>
                          <a:effectLst/>
                          <a:latin typeface="Calibri"/>
                          <a:ea typeface="Times New Roman"/>
                          <a:cs typeface="Calibri"/>
                        </a:rPr>
                        <a:t>clearly evident.</a:t>
                      </a:r>
                      <a:endParaRPr lang="en-US" sz="900" dirty="0">
                        <a:effectLst/>
                        <a:latin typeface="Calibri"/>
                        <a:ea typeface="Times New Roman"/>
                        <a:cs typeface="Times New Roman"/>
                      </a:endParaRPr>
                    </a:p>
                  </a:txBody>
                  <a:tcPr marL="73395" marR="73395" marT="36697" marB="36697">
                    <a:lnL w="57150" cap="flat" cmpd="sng" algn="ctr">
                      <a:solidFill>
                        <a:srgbClr val="1F497D"/>
                      </a:solidFill>
                      <a:prstDash val="solid"/>
                      <a:round/>
                      <a:headEnd type="none" w="med" len="med"/>
                      <a:tailEnd type="none" w="med" len="med"/>
                    </a:lnL>
                    <a:lnR w="571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57150" cap="flat" cmpd="sng" algn="ctr">
                      <a:solidFill>
                        <a:srgbClr val="1F497D"/>
                      </a:solidFill>
                      <a:prstDash val="solid"/>
                      <a:round/>
                      <a:headEnd type="none" w="med" len="med"/>
                      <a:tailEnd type="none" w="med" len="med"/>
                    </a:lnB>
                    <a:solidFill>
                      <a:schemeClr val="accent5">
                        <a:lumMod val="60000"/>
                        <a:lumOff val="40000"/>
                      </a:schemeClr>
                    </a:solidFill>
                  </a:tcPr>
                </a:tc>
                <a:tc>
                  <a:txBody>
                    <a:bodyPr/>
                    <a:lstStyle/>
                    <a:p>
                      <a:pPr marL="0" marR="0" algn="l">
                        <a:lnSpc>
                          <a:spcPct val="115000"/>
                        </a:lnSpc>
                        <a:spcBef>
                          <a:spcPts val="0"/>
                        </a:spcBef>
                        <a:spcAft>
                          <a:spcPts val="0"/>
                        </a:spcAft>
                      </a:pPr>
                      <a:r>
                        <a:rPr lang="en-US" sz="800" kern="1200" dirty="0">
                          <a:solidFill>
                            <a:srgbClr val="002060"/>
                          </a:solidFill>
                          <a:effectLst/>
                          <a:latin typeface="Calibri"/>
                          <a:ea typeface="Times New Roman"/>
                          <a:cs typeface="Calibri"/>
                        </a:rPr>
                        <a:t>-Specify, explain relationships</a:t>
                      </a:r>
                      <a:endParaRPr lang="en-US" sz="900" dirty="0">
                        <a:effectLst/>
                        <a:latin typeface="Calibri"/>
                        <a:ea typeface="Times New Roman"/>
                        <a:cs typeface="Times New Roman"/>
                      </a:endParaRPr>
                    </a:p>
                    <a:p>
                      <a:pPr marL="0" marR="0" algn="l">
                        <a:lnSpc>
                          <a:spcPct val="115000"/>
                        </a:lnSpc>
                        <a:spcBef>
                          <a:spcPts val="0"/>
                        </a:spcBef>
                        <a:spcAft>
                          <a:spcPts val="0"/>
                        </a:spcAft>
                      </a:pPr>
                      <a:r>
                        <a:rPr lang="en-US" sz="800" kern="1200" dirty="0">
                          <a:solidFill>
                            <a:srgbClr val="002060"/>
                          </a:solidFill>
                          <a:effectLst/>
                          <a:latin typeface="Calibri"/>
                          <a:ea typeface="Times New Roman"/>
                          <a:cs typeface="Calibri"/>
                        </a:rPr>
                        <a:t>-Summarize</a:t>
                      </a:r>
                      <a:endParaRPr lang="en-US" sz="900" dirty="0">
                        <a:effectLst/>
                        <a:latin typeface="Calibri"/>
                        <a:ea typeface="Times New Roman"/>
                        <a:cs typeface="Times New Roman"/>
                      </a:endParaRPr>
                    </a:p>
                    <a:p>
                      <a:pPr marL="0" marR="0" algn="l">
                        <a:lnSpc>
                          <a:spcPct val="115000"/>
                        </a:lnSpc>
                        <a:spcBef>
                          <a:spcPts val="0"/>
                        </a:spcBef>
                        <a:spcAft>
                          <a:spcPts val="0"/>
                        </a:spcAft>
                      </a:pPr>
                      <a:r>
                        <a:rPr lang="en-US" sz="800" kern="1200" dirty="0">
                          <a:solidFill>
                            <a:srgbClr val="002060"/>
                          </a:solidFill>
                          <a:effectLst/>
                          <a:latin typeface="Calibri"/>
                          <a:ea typeface="Times New Roman"/>
                          <a:cs typeface="Calibri"/>
                        </a:rPr>
                        <a:t>-Identify central ideas</a:t>
                      </a:r>
                      <a:endParaRPr lang="en-US" sz="900" dirty="0">
                        <a:effectLst/>
                        <a:latin typeface="Calibri"/>
                        <a:ea typeface="Times New Roman"/>
                        <a:cs typeface="Times New Roman"/>
                      </a:endParaRPr>
                    </a:p>
                  </a:txBody>
                  <a:tcPr marL="73395" marR="73395" marT="36697" marB="36697">
                    <a:lnL w="57150" cap="flat" cmpd="sng" algn="ctr">
                      <a:solidFill>
                        <a:srgbClr val="1F497D"/>
                      </a:solidFill>
                      <a:prstDash val="solid"/>
                      <a:round/>
                      <a:headEnd type="none" w="med" len="med"/>
                      <a:tailEnd type="none" w="med" len="med"/>
                    </a:lnL>
                    <a:lnR w="571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EAF1DD"/>
                    </a:solidFill>
                  </a:tcPr>
                </a:tc>
                <a:tc>
                  <a:txBody>
                    <a:bodyPr/>
                    <a:lstStyle/>
                    <a:p>
                      <a:pPr marL="0" marR="0" algn="l">
                        <a:lnSpc>
                          <a:spcPct val="115000"/>
                        </a:lnSpc>
                        <a:spcBef>
                          <a:spcPts val="0"/>
                        </a:spcBef>
                        <a:spcAft>
                          <a:spcPts val="0"/>
                        </a:spcAft>
                      </a:pPr>
                      <a:r>
                        <a:rPr lang="en-US" sz="800" kern="1200" dirty="0">
                          <a:solidFill>
                            <a:srgbClr val="002060"/>
                          </a:solidFill>
                          <a:effectLst/>
                          <a:latin typeface="Calibri"/>
                          <a:ea typeface="Times New Roman"/>
                          <a:cs typeface="Calibri"/>
                        </a:rPr>
                        <a:t>-Explain, generalize or connect ideas using supporting evidence (quote, text, evidence).</a:t>
                      </a:r>
                      <a:endParaRPr lang="en-US" sz="900" dirty="0">
                        <a:effectLst/>
                        <a:latin typeface="Calibri"/>
                        <a:ea typeface="Times New Roman"/>
                        <a:cs typeface="Times New Roman"/>
                      </a:endParaRPr>
                    </a:p>
                  </a:txBody>
                  <a:tcPr marL="73395" marR="73395" marT="36697" marB="36697">
                    <a:lnL w="57150" cap="flat" cmpd="sng" algn="ctr">
                      <a:solidFill>
                        <a:srgbClr val="00B050"/>
                      </a:solidFill>
                      <a:prstDash val="solid"/>
                      <a:round/>
                      <a:headEnd type="none" w="med" len="med"/>
                      <a:tailEnd type="none" w="med" len="med"/>
                    </a:lnL>
                    <a:lnR w="57150" cap="flat" cmpd="sng" algn="ctr">
                      <a:solidFill>
                        <a:srgbClr val="E36C0A"/>
                      </a:solidFill>
                      <a:prstDash val="solid"/>
                      <a:round/>
                      <a:headEnd type="none" w="med" len="med"/>
                      <a:tailEnd type="none" w="med" len="med"/>
                    </a:lnR>
                    <a:lnT w="5715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marL="0" marR="0" algn="l">
                        <a:lnSpc>
                          <a:spcPct val="115000"/>
                        </a:lnSpc>
                        <a:spcBef>
                          <a:spcPts val="0"/>
                        </a:spcBef>
                        <a:spcAft>
                          <a:spcPts val="0"/>
                        </a:spcAft>
                      </a:pPr>
                      <a:r>
                        <a:rPr lang="en-US" sz="800" kern="1200" dirty="0">
                          <a:solidFill>
                            <a:srgbClr val="002060"/>
                          </a:solidFill>
                          <a:effectLst/>
                          <a:latin typeface="Calibri"/>
                          <a:ea typeface="Times New Roman"/>
                          <a:cs typeface="Calibri"/>
                        </a:rPr>
                        <a:t>-Explain how concepts or ideas specifically relate to other content domains.</a:t>
                      </a:r>
                      <a:endParaRPr lang="en-US" sz="900" dirty="0">
                        <a:effectLst/>
                        <a:latin typeface="Calibri"/>
                        <a:ea typeface="Times New Roman"/>
                        <a:cs typeface="Times New Roman"/>
                      </a:endParaRPr>
                    </a:p>
                  </a:txBody>
                  <a:tcPr marL="73395" marR="73395" marT="36697" marB="36697">
                    <a:lnL w="57150" cap="flat" cmpd="sng" algn="ctr">
                      <a:solidFill>
                        <a:srgbClr val="E36C0A"/>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605379">
                <a:tc>
                  <a:txBody>
                    <a:bodyPr/>
                    <a:lstStyle/>
                    <a:p>
                      <a:pPr marL="0" marR="0" algn="l">
                        <a:lnSpc>
                          <a:spcPct val="115000"/>
                        </a:lnSpc>
                        <a:spcBef>
                          <a:spcPts val="0"/>
                        </a:spcBef>
                        <a:spcAft>
                          <a:spcPts val="0"/>
                        </a:spcAft>
                      </a:pPr>
                      <a:r>
                        <a:rPr lang="en-US" sz="1300" b="1" kern="1200" smtClean="0">
                          <a:effectLst/>
                          <a:latin typeface="Calibri"/>
                          <a:ea typeface="Times New Roman"/>
                          <a:cs typeface="Calibri"/>
                        </a:rPr>
                        <a:t>Apply</a:t>
                      </a:r>
                      <a:endParaRPr lang="en-US" sz="900">
                        <a:effectLst/>
                        <a:latin typeface="Calibri"/>
                        <a:ea typeface="Times New Roman"/>
                        <a:cs typeface="Times New Roman"/>
                      </a:endParaRPr>
                    </a:p>
                  </a:txBody>
                  <a:tcPr marL="73395" marR="73395" marT="36697" marB="36697">
                    <a:lnL w="12700" cap="flat" cmpd="sng" algn="ctr">
                      <a:solidFill>
                        <a:srgbClr val="000000"/>
                      </a:solidFill>
                      <a:prstDash val="solid"/>
                      <a:round/>
                      <a:headEnd type="none" w="med" len="med"/>
                      <a:tailEnd type="none" w="med" len="med"/>
                    </a:lnL>
                    <a:lnR w="57150" cap="flat" cmpd="sng" algn="ctr">
                      <a:solidFill>
                        <a:srgbClr val="00B05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l">
                        <a:lnSpc>
                          <a:spcPct val="115000"/>
                        </a:lnSpc>
                        <a:spcBef>
                          <a:spcPts val="0"/>
                        </a:spcBef>
                        <a:spcAft>
                          <a:spcPts val="0"/>
                        </a:spcAft>
                      </a:pPr>
                      <a:r>
                        <a:rPr lang="en-US" sz="800" kern="1200" dirty="0">
                          <a:solidFill>
                            <a:srgbClr val="002060"/>
                          </a:solidFill>
                          <a:effectLst/>
                          <a:latin typeface="Calibri"/>
                          <a:ea typeface="Times New Roman"/>
                          <a:cs typeface="Calibri"/>
                        </a:rPr>
                        <a:t>-Use language structure(pre/suffix) or word relationships (synonyms/antonym)</a:t>
                      </a:r>
                      <a:endParaRPr lang="en-US" sz="900" dirty="0">
                        <a:effectLst/>
                        <a:latin typeface="Calibri"/>
                        <a:ea typeface="Times New Roman"/>
                        <a:cs typeface="Times New Roman"/>
                      </a:endParaRPr>
                    </a:p>
                    <a:p>
                      <a:pPr marL="0" marR="0" algn="l">
                        <a:lnSpc>
                          <a:spcPct val="115000"/>
                        </a:lnSpc>
                        <a:spcBef>
                          <a:spcPts val="0"/>
                        </a:spcBef>
                        <a:spcAft>
                          <a:spcPts val="0"/>
                        </a:spcAft>
                      </a:pPr>
                      <a:r>
                        <a:rPr lang="en-US" sz="800" kern="1200" dirty="0">
                          <a:solidFill>
                            <a:srgbClr val="002060"/>
                          </a:solidFill>
                          <a:effectLst/>
                          <a:latin typeface="Calibri"/>
                          <a:ea typeface="Times New Roman"/>
                          <a:cs typeface="Calibri"/>
                        </a:rPr>
                        <a:t>to determine meaning.</a:t>
                      </a:r>
                      <a:endParaRPr lang="en-US" sz="900" dirty="0">
                        <a:effectLst/>
                        <a:latin typeface="Calibri"/>
                        <a:ea typeface="Times New Roman"/>
                        <a:cs typeface="Times New Roman"/>
                      </a:endParaRPr>
                    </a:p>
                  </a:txBody>
                  <a:tcPr marL="73395" marR="73395" marT="36697" marB="36697">
                    <a:lnL w="5715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57150" cap="flat" cmpd="sng" algn="ctr">
                      <a:solidFill>
                        <a:srgbClr val="1F497D"/>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marL="0" marR="0" algn="l">
                        <a:lnSpc>
                          <a:spcPct val="115000"/>
                        </a:lnSpc>
                        <a:spcBef>
                          <a:spcPts val="0"/>
                        </a:spcBef>
                        <a:spcAft>
                          <a:spcPts val="0"/>
                        </a:spcAft>
                      </a:pPr>
                      <a:r>
                        <a:rPr lang="en-US" sz="800" kern="1200" dirty="0">
                          <a:solidFill>
                            <a:srgbClr val="002060"/>
                          </a:solidFill>
                          <a:effectLst/>
                          <a:latin typeface="Calibri"/>
                          <a:ea typeface="Times New Roman"/>
                          <a:cs typeface="Calibri"/>
                        </a:rPr>
                        <a:t>-Use context to identify word meanings</a:t>
                      </a:r>
                      <a:endParaRPr lang="en-US" sz="900" dirty="0">
                        <a:effectLst/>
                        <a:latin typeface="Calibri"/>
                        <a:ea typeface="Times New Roman"/>
                        <a:cs typeface="Times New Roman"/>
                      </a:endParaRPr>
                    </a:p>
                    <a:p>
                      <a:pPr marL="0" marR="0" algn="l">
                        <a:lnSpc>
                          <a:spcPct val="115000"/>
                        </a:lnSpc>
                        <a:spcBef>
                          <a:spcPts val="0"/>
                        </a:spcBef>
                        <a:spcAft>
                          <a:spcPts val="0"/>
                        </a:spcAft>
                      </a:pPr>
                      <a:r>
                        <a:rPr lang="en-US" sz="800" kern="1200" dirty="0">
                          <a:solidFill>
                            <a:srgbClr val="002060"/>
                          </a:solidFill>
                          <a:effectLst/>
                          <a:latin typeface="Calibri"/>
                          <a:ea typeface="Times New Roman"/>
                          <a:cs typeface="Calibri"/>
                        </a:rPr>
                        <a:t>-Obtain and interpret information using text features.</a:t>
                      </a:r>
                      <a:endParaRPr lang="en-US" sz="900" dirty="0">
                        <a:effectLst/>
                        <a:latin typeface="Calibri"/>
                        <a:ea typeface="Times New Roman"/>
                        <a:cs typeface="Times New Roman"/>
                      </a:endParaRPr>
                    </a:p>
                  </a:txBody>
                  <a:tcPr marL="73395" marR="73395" marT="36697" marB="36697">
                    <a:lnL w="12700" cap="flat" cmpd="sng" algn="ctr">
                      <a:solidFill>
                        <a:srgbClr val="00B050"/>
                      </a:solidFill>
                      <a:prstDash val="solid"/>
                      <a:round/>
                      <a:headEnd type="none" w="med" len="med"/>
                      <a:tailEnd type="none" w="med" len="med"/>
                    </a:lnL>
                    <a:lnR w="5715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chemeClr val="accent3">
                        <a:lumMod val="60000"/>
                        <a:lumOff val="40000"/>
                      </a:schemeClr>
                    </a:solidFill>
                  </a:tcPr>
                </a:tc>
                <a:tc>
                  <a:txBody>
                    <a:bodyPr/>
                    <a:lstStyle/>
                    <a:p>
                      <a:pPr marL="0" marR="0" algn="l">
                        <a:lnSpc>
                          <a:spcPct val="115000"/>
                        </a:lnSpc>
                        <a:spcBef>
                          <a:spcPts val="0"/>
                        </a:spcBef>
                        <a:spcAft>
                          <a:spcPts val="0"/>
                        </a:spcAft>
                      </a:pPr>
                      <a:r>
                        <a:rPr lang="en-US" sz="800" kern="1200" dirty="0">
                          <a:solidFill>
                            <a:srgbClr val="002060"/>
                          </a:solidFill>
                          <a:effectLst/>
                          <a:latin typeface="Calibri"/>
                          <a:ea typeface="Times New Roman"/>
                          <a:cs typeface="Calibri"/>
                        </a:rPr>
                        <a:t>-Use concepts to solve non-routine problems.</a:t>
                      </a:r>
                      <a:endParaRPr lang="en-US" sz="900" dirty="0">
                        <a:effectLst/>
                        <a:latin typeface="Calibri"/>
                        <a:ea typeface="Times New Roman"/>
                        <a:cs typeface="Times New Roman"/>
                      </a:endParaRPr>
                    </a:p>
                  </a:txBody>
                  <a:tcPr marL="73395" marR="73395" marT="36697" marB="36697">
                    <a:lnL w="57150" cap="flat" cmpd="sng" algn="ctr">
                      <a:solidFill>
                        <a:srgbClr val="00B050"/>
                      </a:solidFill>
                      <a:prstDash val="solid"/>
                      <a:round/>
                      <a:headEnd type="none" w="med" len="med"/>
                      <a:tailEnd type="none" w="med" len="med"/>
                    </a:lnL>
                    <a:lnR w="5715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marL="0" marR="0" algn="l">
                        <a:lnSpc>
                          <a:spcPct val="115000"/>
                        </a:lnSpc>
                        <a:spcBef>
                          <a:spcPts val="0"/>
                        </a:spcBef>
                        <a:spcAft>
                          <a:spcPts val="0"/>
                        </a:spcAft>
                      </a:pPr>
                      <a:r>
                        <a:rPr lang="en-US" sz="800" kern="1200" dirty="0">
                          <a:solidFill>
                            <a:srgbClr val="002060"/>
                          </a:solidFill>
                          <a:effectLst/>
                          <a:latin typeface="Calibri"/>
                          <a:ea typeface="Times New Roman"/>
                          <a:cs typeface="Calibri"/>
                        </a:rPr>
                        <a:t>-Devise an approach among many alternatives to research a novel problem.</a:t>
                      </a:r>
                      <a:endParaRPr lang="en-US" sz="900" dirty="0">
                        <a:effectLst/>
                        <a:latin typeface="Calibri"/>
                        <a:ea typeface="Times New Roman"/>
                        <a:cs typeface="Times New Roman"/>
                      </a:endParaRPr>
                    </a:p>
                  </a:txBody>
                  <a:tcPr marL="73395" marR="73395" marT="36697" marB="36697">
                    <a:lnL w="57150" cap="flat" cmpd="sng" algn="ctr">
                      <a:solidFill>
                        <a:srgbClr val="E36C0A"/>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812405">
                <a:tc>
                  <a:txBody>
                    <a:bodyPr/>
                    <a:lstStyle/>
                    <a:p>
                      <a:pPr marL="0" marR="0" algn="l">
                        <a:lnSpc>
                          <a:spcPct val="115000"/>
                        </a:lnSpc>
                        <a:spcBef>
                          <a:spcPts val="0"/>
                        </a:spcBef>
                        <a:spcAft>
                          <a:spcPts val="0"/>
                        </a:spcAft>
                      </a:pPr>
                      <a:r>
                        <a:rPr lang="en-US" sz="1300" b="1" kern="1200" smtClean="0">
                          <a:effectLst/>
                          <a:latin typeface="Calibri"/>
                          <a:ea typeface="Times New Roman"/>
                          <a:cs typeface="Calibri"/>
                        </a:rPr>
                        <a:t>Analyze</a:t>
                      </a:r>
                      <a:endParaRPr lang="en-US" sz="900">
                        <a:effectLst/>
                        <a:latin typeface="Calibri"/>
                        <a:ea typeface="Times New Roman"/>
                        <a:cs typeface="Times New Roman"/>
                      </a:endParaRPr>
                    </a:p>
                  </a:txBody>
                  <a:tcPr marL="73395" marR="73395" marT="36697" marB="36697">
                    <a:lnL w="12700" cap="flat" cmpd="sng" algn="ctr">
                      <a:solidFill>
                        <a:srgbClr val="000000"/>
                      </a:solidFill>
                      <a:prstDash val="solid"/>
                      <a:round/>
                      <a:headEnd type="none" w="med" len="med"/>
                      <a:tailEnd type="none" w="med" len="med"/>
                    </a:lnL>
                    <a:lnR w="57150" cap="flat" cmpd="sng" algn="ctr">
                      <a:solidFill>
                        <a:srgbClr val="E36C0A"/>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l">
                        <a:lnSpc>
                          <a:spcPct val="115000"/>
                        </a:lnSpc>
                        <a:spcBef>
                          <a:spcPts val="0"/>
                        </a:spcBef>
                        <a:spcAft>
                          <a:spcPts val="0"/>
                        </a:spcAft>
                      </a:pPr>
                      <a:r>
                        <a:rPr lang="en-US" sz="800" kern="1200">
                          <a:solidFill>
                            <a:srgbClr val="002060"/>
                          </a:solidFill>
                          <a:effectLst/>
                          <a:latin typeface="Calibri"/>
                          <a:ea typeface="Times New Roman"/>
                          <a:cs typeface="Calibri"/>
                        </a:rPr>
                        <a:t>- Identify the kind of information contained in a graphic, table, visual, etc.</a:t>
                      </a:r>
                      <a:endParaRPr lang="en-US" sz="900">
                        <a:effectLst/>
                        <a:latin typeface="Calibri"/>
                        <a:ea typeface="Times New Roman"/>
                        <a:cs typeface="Times New Roman"/>
                      </a:endParaRPr>
                    </a:p>
                  </a:txBody>
                  <a:tcPr marL="73395" marR="73395" marT="36697" marB="36697">
                    <a:lnL w="5715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57150" cap="flat" cmpd="sng" algn="ctr">
                      <a:solidFill>
                        <a:srgbClr val="00B050"/>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marL="0" marR="0" algn="l">
                        <a:lnSpc>
                          <a:spcPct val="115000"/>
                        </a:lnSpc>
                        <a:spcBef>
                          <a:spcPts val="0"/>
                        </a:spcBef>
                        <a:spcAft>
                          <a:spcPts val="0"/>
                        </a:spcAft>
                      </a:pPr>
                      <a:r>
                        <a:rPr lang="en-US" sz="800" kern="1200" dirty="0">
                          <a:solidFill>
                            <a:srgbClr val="002060"/>
                          </a:solidFill>
                          <a:effectLst/>
                          <a:latin typeface="Calibri"/>
                          <a:ea typeface="Times New Roman"/>
                          <a:cs typeface="Calibri"/>
                        </a:rPr>
                        <a:t>-Compare literary elements, facts, terms and events.</a:t>
                      </a:r>
                      <a:endParaRPr lang="en-US" sz="900" dirty="0">
                        <a:effectLst/>
                        <a:latin typeface="Calibri"/>
                        <a:ea typeface="Times New Roman"/>
                        <a:cs typeface="Times New Roman"/>
                      </a:endParaRPr>
                    </a:p>
                    <a:p>
                      <a:pPr marL="0" marR="0" algn="l">
                        <a:lnSpc>
                          <a:spcPct val="115000"/>
                        </a:lnSpc>
                        <a:spcBef>
                          <a:spcPts val="0"/>
                        </a:spcBef>
                        <a:spcAft>
                          <a:spcPts val="0"/>
                        </a:spcAft>
                      </a:pPr>
                      <a:r>
                        <a:rPr lang="en-US" sz="800" kern="1200" dirty="0">
                          <a:solidFill>
                            <a:srgbClr val="002060"/>
                          </a:solidFill>
                          <a:effectLst/>
                          <a:latin typeface="Calibri"/>
                          <a:ea typeface="Times New Roman"/>
                          <a:cs typeface="Calibri"/>
                        </a:rPr>
                        <a:t>-Analyze format, organization and text structures.</a:t>
                      </a:r>
                      <a:endParaRPr lang="en-US" sz="900" dirty="0">
                        <a:effectLst/>
                        <a:latin typeface="Calibri"/>
                        <a:ea typeface="Times New Roman"/>
                        <a:cs typeface="Times New Roman"/>
                      </a:endParaRPr>
                    </a:p>
                  </a:txBody>
                  <a:tcPr marL="73395" marR="73395" marT="36697" marB="36697">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57150" cap="flat" cmpd="sng" algn="ctr">
                      <a:solidFill>
                        <a:srgbClr val="00B050"/>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rgbClr val="FDE9D9"/>
                    </a:solidFill>
                  </a:tcPr>
                </a:tc>
                <a:tc>
                  <a:txBody>
                    <a:bodyPr/>
                    <a:lstStyle/>
                    <a:p>
                      <a:pPr marL="0" marR="0" algn="l">
                        <a:lnSpc>
                          <a:spcPct val="115000"/>
                        </a:lnSpc>
                        <a:spcBef>
                          <a:spcPts val="0"/>
                        </a:spcBef>
                        <a:spcAft>
                          <a:spcPts val="0"/>
                        </a:spcAft>
                      </a:pPr>
                      <a:r>
                        <a:rPr lang="en-US" sz="800" kern="1200" dirty="0">
                          <a:solidFill>
                            <a:srgbClr val="002060"/>
                          </a:solidFill>
                          <a:effectLst/>
                          <a:latin typeface="Calibri"/>
                          <a:ea typeface="Times New Roman"/>
                          <a:cs typeface="Calibri"/>
                        </a:rPr>
                        <a:t>-Analyze or interpret author’s craft (e.g., literary devices, viewpoint, or potential bias) to critique a text.</a:t>
                      </a:r>
                      <a:endParaRPr lang="en-US" sz="900" dirty="0">
                        <a:effectLst/>
                        <a:latin typeface="Calibri"/>
                        <a:ea typeface="Times New Roman"/>
                        <a:cs typeface="Times New Roman"/>
                      </a:endParaRPr>
                    </a:p>
                  </a:txBody>
                  <a:tcPr marL="73395" marR="73395" marT="36697" marB="36697">
                    <a:lnL w="12700" cap="flat" cmpd="sng" algn="ctr">
                      <a:solidFill>
                        <a:srgbClr val="E36C0A"/>
                      </a:solidFill>
                      <a:prstDash val="solid"/>
                      <a:round/>
                      <a:headEnd type="none" w="med" len="med"/>
                      <a:tailEnd type="none" w="med" len="med"/>
                    </a:lnL>
                    <a:lnR w="5715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12700" cap="flat" cmpd="sng" algn="ctr">
                      <a:solidFill>
                        <a:srgbClr val="E36C0A"/>
                      </a:solidFill>
                      <a:prstDash val="solid"/>
                      <a:round/>
                      <a:headEnd type="none" w="med" len="med"/>
                      <a:tailEnd type="none" w="med" len="med"/>
                    </a:lnB>
                    <a:solidFill>
                      <a:schemeClr val="accent6">
                        <a:lumMod val="60000"/>
                        <a:lumOff val="40000"/>
                      </a:schemeClr>
                    </a:solidFill>
                  </a:tcPr>
                </a:tc>
                <a:tc>
                  <a:txBody>
                    <a:bodyPr/>
                    <a:lstStyle/>
                    <a:p>
                      <a:pPr marL="0" marR="0" algn="l">
                        <a:lnSpc>
                          <a:spcPct val="115000"/>
                        </a:lnSpc>
                        <a:spcBef>
                          <a:spcPts val="0"/>
                        </a:spcBef>
                        <a:spcAft>
                          <a:spcPts val="0"/>
                        </a:spcAft>
                      </a:pPr>
                      <a:r>
                        <a:rPr lang="en-US" sz="800" kern="1200">
                          <a:solidFill>
                            <a:srgbClr val="002060"/>
                          </a:solidFill>
                          <a:effectLst/>
                          <a:latin typeface="Calibri"/>
                          <a:ea typeface="Times New Roman"/>
                          <a:cs typeface="Calibri"/>
                        </a:rPr>
                        <a:t>-Analyze multiple sources or multiple text.</a:t>
                      </a:r>
                      <a:endParaRPr lang="en-US" sz="900">
                        <a:effectLst/>
                        <a:latin typeface="Calibri"/>
                        <a:ea typeface="Times New Roman"/>
                        <a:cs typeface="Times New Roman"/>
                      </a:endParaRPr>
                    </a:p>
                    <a:p>
                      <a:pPr marL="0" marR="0" algn="l">
                        <a:lnSpc>
                          <a:spcPct val="115000"/>
                        </a:lnSpc>
                        <a:spcBef>
                          <a:spcPts val="0"/>
                        </a:spcBef>
                        <a:spcAft>
                          <a:spcPts val="0"/>
                        </a:spcAft>
                      </a:pPr>
                      <a:r>
                        <a:rPr lang="en-US" sz="800" kern="1200">
                          <a:solidFill>
                            <a:srgbClr val="002060"/>
                          </a:solidFill>
                          <a:effectLst/>
                          <a:latin typeface="Calibri"/>
                          <a:ea typeface="Times New Roman"/>
                          <a:cs typeface="Calibri"/>
                        </a:rPr>
                        <a:t>-Analyze complex abstract themes.</a:t>
                      </a:r>
                      <a:endParaRPr lang="en-US" sz="900">
                        <a:effectLst/>
                        <a:latin typeface="Calibri"/>
                        <a:ea typeface="Times New Roman"/>
                        <a:cs typeface="Times New Roman"/>
                      </a:endParaRPr>
                    </a:p>
                  </a:txBody>
                  <a:tcPr marL="73395" marR="73395" marT="36697" marB="36697">
                    <a:lnL w="57150" cap="flat" cmpd="sng" algn="ctr">
                      <a:solidFill>
                        <a:srgbClr val="E36C0A"/>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638003">
                <a:tc>
                  <a:txBody>
                    <a:bodyPr/>
                    <a:lstStyle/>
                    <a:p>
                      <a:pPr marL="0" marR="0" algn="l">
                        <a:lnSpc>
                          <a:spcPct val="115000"/>
                        </a:lnSpc>
                        <a:spcBef>
                          <a:spcPts val="0"/>
                        </a:spcBef>
                        <a:spcAft>
                          <a:spcPts val="0"/>
                        </a:spcAft>
                      </a:pPr>
                      <a:r>
                        <a:rPr lang="en-US" sz="1300" b="1" kern="1200" smtClean="0">
                          <a:effectLst/>
                          <a:latin typeface="Calibri"/>
                          <a:ea typeface="Times New Roman"/>
                          <a:cs typeface="Calibri"/>
                        </a:rPr>
                        <a:t>Evaluate</a:t>
                      </a:r>
                      <a:endParaRPr lang="en-US" sz="900" dirty="0">
                        <a:effectLst/>
                        <a:latin typeface="Calibri"/>
                        <a:ea typeface="Times New Roman"/>
                        <a:cs typeface="Times New Roman"/>
                      </a:endParaRPr>
                    </a:p>
                  </a:txBody>
                  <a:tcPr marL="73395" marR="73395" marT="36697" marB="36697">
                    <a:lnL w="12700" cap="flat" cmpd="sng" algn="ctr">
                      <a:solidFill>
                        <a:srgbClr val="000000"/>
                      </a:solidFill>
                      <a:prstDash val="solid"/>
                      <a:round/>
                      <a:headEnd type="none" w="med" len="med"/>
                      <a:tailEnd type="none" w="med" len="med"/>
                    </a:lnL>
                    <a:lnR w="57150" cap="flat" cmpd="sng" algn="ctr">
                      <a:solidFill>
                        <a:srgbClr val="E36C0A"/>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l">
                        <a:lnSpc>
                          <a:spcPct val="115000"/>
                        </a:lnSpc>
                      </a:pPr>
                      <a:endParaRPr lang="en-US" sz="900">
                        <a:effectLst/>
                        <a:latin typeface="Calibri"/>
                        <a:cs typeface="Times New Roman"/>
                      </a:endParaRPr>
                    </a:p>
                  </a:txBody>
                  <a:tcPr marL="73395" marR="73395" marT="36697" marB="36697">
                    <a:lnL w="5715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57150" cap="flat" cmpd="sng" algn="ctr">
                      <a:solidFill>
                        <a:srgbClr val="E36C0A"/>
                      </a:solidFill>
                      <a:prstDash val="solid"/>
                      <a:round/>
                      <a:headEnd type="none" w="med" len="med"/>
                      <a:tailEnd type="none" w="med" len="med"/>
                    </a:lnB>
                    <a:solidFill>
                      <a:srgbClr val="808080"/>
                    </a:solidFill>
                  </a:tcPr>
                </a:tc>
                <a:tc>
                  <a:txBody>
                    <a:bodyPr/>
                    <a:lstStyle/>
                    <a:p>
                      <a:pPr algn="l">
                        <a:lnSpc>
                          <a:spcPct val="115000"/>
                        </a:lnSpc>
                      </a:pPr>
                      <a:endParaRPr lang="en-US" sz="900">
                        <a:effectLst/>
                        <a:latin typeface="Calibri"/>
                        <a:cs typeface="Times New Roman"/>
                      </a:endParaRPr>
                    </a:p>
                  </a:txBody>
                  <a:tcPr marL="73395" marR="73395" marT="36697" marB="36697">
                    <a:lnL w="12700" cap="flat" cmpd="sng" algn="ctr">
                      <a:solidFill>
                        <a:srgbClr val="E36C0A"/>
                      </a:solidFill>
                      <a:prstDash val="solid"/>
                      <a:round/>
                      <a:headEnd type="none" w="med" len="med"/>
                      <a:tailEnd type="none" w="med" len="med"/>
                    </a:lnL>
                    <a:lnR w="1270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57150" cap="flat" cmpd="sng" algn="ctr">
                      <a:solidFill>
                        <a:srgbClr val="E36C0A"/>
                      </a:solidFill>
                      <a:prstDash val="solid"/>
                      <a:round/>
                      <a:headEnd type="none" w="med" len="med"/>
                      <a:tailEnd type="none" w="med" len="med"/>
                    </a:lnB>
                    <a:solidFill>
                      <a:srgbClr val="808080"/>
                    </a:solidFill>
                  </a:tcPr>
                </a:tc>
                <a:tc>
                  <a:txBody>
                    <a:bodyPr/>
                    <a:lstStyle/>
                    <a:p>
                      <a:pPr marL="0" marR="0" algn="l">
                        <a:lnSpc>
                          <a:spcPct val="115000"/>
                        </a:lnSpc>
                        <a:spcBef>
                          <a:spcPts val="0"/>
                        </a:spcBef>
                        <a:spcAft>
                          <a:spcPts val="0"/>
                        </a:spcAft>
                      </a:pPr>
                      <a:r>
                        <a:rPr lang="en-US" sz="800" kern="1200" dirty="0">
                          <a:solidFill>
                            <a:srgbClr val="002060"/>
                          </a:solidFill>
                          <a:effectLst/>
                          <a:latin typeface="Calibri"/>
                          <a:ea typeface="Times New Roman"/>
                          <a:cs typeface="Calibri"/>
                        </a:rPr>
                        <a:t>-Cite evidence and develop a logical argument for conjectures based on one text or problem.</a:t>
                      </a:r>
                      <a:endParaRPr lang="en-US" sz="900" dirty="0">
                        <a:effectLst/>
                        <a:latin typeface="Calibri"/>
                        <a:ea typeface="Times New Roman"/>
                        <a:cs typeface="Times New Roman"/>
                      </a:endParaRPr>
                    </a:p>
                  </a:txBody>
                  <a:tcPr marL="73395" marR="73395" marT="36697" marB="36697">
                    <a:lnL w="12700" cap="flat" cmpd="sng" algn="ctr">
                      <a:solidFill>
                        <a:srgbClr val="E36C0A"/>
                      </a:solidFill>
                      <a:prstDash val="solid"/>
                      <a:round/>
                      <a:headEnd type="none" w="med" len="med"/>
                      <a:tailEnd type="none" w="med" len="med"/>
                    </a:lnL>
                    <a:lnR w="57150" cap="flat" cmpd="sng" algn="ctr">
                      <a:solidFill>
                        <a:srgbClr val="E36C0A"/>
                      </a:solidFill>
                      <a:prstDash val="solid"/>
                      <a:round/>
                      <a:headEnd type="none" w="med" len="med"/>
                      <a:tailEnd type="none" w="med" len="med"/>
                    </a:lnR>
                    <a:lnT w="12700" cap="flat" cmpd="sng" algn="ctr">
                      <a:solidFill>
                        <a:srgbClr val="E36C0A"/>
                      </a:solidFill>
                      <a:prstDash val="solid"/>
                      <a:round/>
                      <a:headEnd type="none" w="med" len="med"/>
                      <a:tailEnd type="none" w="med" len="med"/>
                    </a:lnT>
                    <a:lnB w="57150" cap="flat" cmpd="sng" algn="ctr">
                      <a:solidFill>
                        <a:srgbClr val="E36C0A"/>
                      </a:solidFill>
                      <a:prstDash val="solid"/>
                      <a:round/>
                      <a:headEnd type="none" w="med" len="med"/>
                      <a:tailEnd type="none" w="med" len="med"/>
                    </a:lnB>
                    <a:solidFill>
                      <a:schemeClr val="accent6">
                        <a:lumMod val="60000"/>
                        <a:lumOff val="40000"/>
                      </a:schemeClr>
                    </a:solidFill>
                  </a:tcPr>
                </a:tc>
                <a:tc>
                  <a:txBody>
                    <a:bodyPr/>
                    <a:lstStyle/>
                    <a:p>
                      <a:pPr marL="0" marR="0" algn="l">
                        <a:lnSpc>
                          <a:spcPct val="115000"/>
                        </a:lnSpc>
                        <a:spcBef>
                          <a:spcPts val="0"/>
                        </a:spcBef>
                        <a:spcAft>
                          <a:spcPts val="0"/>
                        </a:spcAft>
                      </a:pPr>
                      <a:r>
                        <a:rPr lang="en-US" sz="800" kern="1200" dirty="0">
                          <a:solidFill>
                            <a:srgbClr val="002060"/>
                          </a:solidFill>
                          <a:effectLst/>
                          <a:latin typeface="Calibri"/>
                          <a:ea typeface="Times New Roman"/>
                          <a:cs typeface="Calibri"/>
                        </a:rPr>
                        <a:t>-Evaluate relevancy, accuracy and completeness of information across texts or sources</a:t>
                      </a:r>
                      <a:endParaRPr lang="en-US" sz="900" dirty="0">
                        <a:effectLst/>
                        <a:latin typeface="Calibri"/>
                        <a:ea typeface="Times New Roman"/>
                        <a:cs typeface="Times New Roman"/>
                      </a:endParaRPr>
                    </a:p>
                  </a:txBody>
                  <a:tcPr marL="73395" marR="73395" marT="36697" marB="36697">
                    <a:lnL w="57150" cap="flat" cmpd="sng" algn="ctr">
                      <a:solidFill>
                        <a:srgbClr val="E36C0A"/>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742721">
                <a:tc>
                  <a:txBody>
                    <a:bodyPr/>
                    <a:lstStyle/>
                    <a:p>
                      <a:pPr marL="0" marR="0" algn="l">
                        <a:lnSpc>
                          <a:spcPct val="115000"/>
                        </a:lnSpc>
                        <a:spcBef>
                          <a:spcPts val="0"/>
                        </a:spcBef>
                        <a:spcAft>
                          <a:spcPts val="0"/>
                        </a:spcAft>
                      </a:pPr>
                      <a:r>
                        <a:rPr lang="en-US" sz="1300" b="1" kern="1200" dirty="0" smtClean="0">
                          <a:effectLst/>
                          <a:latin typeface="Calibri"/>
                          <a:ea typeface="Times New Roman"/>
                          <a:cs typeface="Calibri"/>
                        </a:rPr>
                        <a:t>Create</a:t>
                      </a:r>
                      <a:endParaRPr lang="en-US" sz="900" dirty="0" smtClean="0">
                        <a:effectLst/>
                        <a:latin typeface="Calibri"/>
                        <a:ea typeface="Times New Roman"/>
                        <a:cs typeface="Times New Roman"/>
                      </a:endParaRPr>
                    </a:p>
                    <a:p>
                      <a:pPr marL="0" marR="0" algn="l">
                        <a:lnSpc>
                          <a:spcPct val="115000"/>
                        </a:lnSpc>
                        <a:spcBef>
                          <a:spcPts val="0"/>
                        </a:spcBef>
                        <a:spcAft>
                          <a:spcPts val="0"/>
                        </a:spcAft>
                      </a:pPr>
                      <a:r>
                        <a:rPr lang="en-US" sz="800" b="1" kern="1200" dirty="0" smtClean="0">
                          <a:effectLst/>
                          <a:latin typeface="Calibri"/>
                          <a:ea typeface="Times New Roman"/>
                          <a:cs typeface="Calibri"/>
                        </a:rPr>
                        <a:t>(Synthesize)</a:t>
                      </a:r>
                      <a:endParaRPr lang="en-US" sz="900" dirty="0">
                        <a:effectLst/>
                        <a:latin typeface="Calibri"/>
                        <a:ea typeface="Times New Roman"/>
                        <a:cs typeface="Times New Roman"/>
                      </a:endParaRPr>
                    </a:p>
                  </a:txBody>
                  <a:tcPr marL="73395" marR="73395" marT="36697" marB="36697">
                    <a:lnL w="12700" cap="flat" cmpd="sng" algn="ctr">
                      <a:solidFill>
                        <a:srgbClr val="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l">
                        <a:lnSpc>
                          <a:spcPct val="115000"/>
                        </a:lnSpc>
                        <a:spcBef>
                          <a:spcPts val="0"/>
                        </a:spcBef>
                        <a:spcAft>
                          <a:spcPts val="0"/>
                        </a:spcAft>
                      </a:pPr>
                      <a:r>
                        <a:rPr lang="en-US" sz="800" kern="1200">
                          <a:solidFill>
                            <a:srgbClr val="002060"/>
                          </a:solidFill>
                          <a:effectLst/>
                          <a:latin typeface="Calibri"/>
                          <a:ea typeface="Times New Roman"/>
                          <a:cs typeface="Calibri"/>
                        </a:rPr>
                        <a:t>-Brainstorm ideas, concepts, problems, or perspectives related to a topic or concept.</a:t>
                      </a:r>
                      <a:endParaRPr lang="en-US" sz="900">
                        <a:effectLst/>
                        <a:latin typeface="Calibri"/>
                        <a:ea typeface="Times New Roman"/>
                        <a:cs typeface="Times New Roman"/>
                      </a:endParaRPr>
                    </a:p>
                  </a:txBody>
                  <a:tcPr marL="73395" marR="73395" marT="36697" marB="36697">
                    <a:lnL w="5715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57150" cap="flat" cmpd="sng" algn="ctr">
                      <a:solidFill>
                        <a:srgbClr val="E36C0A"/>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rgbClr val="F2DBDB"/>
                    </a:solidFill>
                  </a:tcPr>
                </a:tc>
                <a:tc>
                  <a:txBody>
                    <a:bodyPr/>
                    <a:lstStyle/>
                    <a:p>
                      <a:pPr marL="0" marR="0" algn="l">
                        <a:lnSpc>
                          <a:spcPct val="115000"/>
                        </a:lnSpc>
                        <a:spcBef>
                          <a:spcPts val="0"/>
                        </a:spcBef>
                        <a:spcAft>
                          <a:spcPts val="0"/>
                        </a:spcAft>
                      </a:pPr>
                      <a:r>
                        <a:rPr lang="en-US" sz="800" kern="1200">
                          <a:solidFill>
                            <a:srgbClr val="002060"/>
                          </a:solidFill>
                          <a:effectLst/>
                          <a:latin typeface="Calibri"/>
                          <a:ea typeface="Times New Roman"/>
                          <a:cs typeface="Calibri"/>
                        </a:rPr>
                        <a:t>-Generate conjectures or hypotheses based on observations or prior knowledge and experience.</a:t>
                      </a:r>
                      <a:endParaRPr lang="en-US" sz="900">
                        <a:effectLst/>
                        <a:latin typeface="Calibri"/>
                        <a:ea typeface="Times New Roman"/>
                        <a:cs typeface="Times New Roman"/>
                      </a:endParaRPr>
                    </a:p>
                  </a:txBody>
                  <a:tcPr marL="73395" marR="73395" marT="36697" marB="36697">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57150" cap="flat" cmpd="sng" algn="ctr">
                      <a:solidFill>
                        <a:srgbClr val="E36C0A"/>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rgbClr val="F2DBDB"/>
                    </a:solidFill>
                  </a:tcPr>
                </a:tc>
                <a:tc>
                  <a:txBody>
                    <a:bodyPr/>
                    <a:lstStyle/>
                    <a:p>
                      <a:pPr marL="0" marR="0" algn="l">
                        <a:lnSpc>
                          <a:spcPct val="115000"/>
                        </a:lnSpc>
                        <a:spcBef>
                          <a:spcPts val="0"/>
                        </a:spcBef>
                        <a:spcAft>
                          <a:spcPts val="0"/>
                        </a:spcAft>
                      </a:pPr>
                      <a:r>
                        <a:rPr lang="en-US" sz="800" kern="1200" dirty="0">
                          <a:solidFill>
                            <a:srgbClr val="002060"/>
                          </a:solidFill>
                          <a:effectLst/>
                          <a:latin typeface="Calibri"/>
                          <a:ea typeface="Times New Roman"/>
                          <a:cs typeface="Calibri"/>
                        </a:rPr>
                        <a:t>-Develop a complex model or approach for a given situation.</a:t>
                      </a:r>
                      <a:endParaRPr lang="en-US" sz="900" dirty="0">
                        <a:effectLst/>
                        <a:latin typeface="Calibri"/>
                        <a:ea typeface="Times New Roman"/>
                        <a:cs typeface="Times New Roman"/>
                      </a:endParaRPr>
                    </a:p>
                    <a:p>
                      <a:pPr marL="0" marR="0" algn="l">
                        <a:lnSpc>
                          <a:spcPct val="115000"/>
                        </a:lnSpc>
                        <a:spcBef>
                          <a:spcPts val="0"/>
                        </a:spcBef>
                        <a:spcAft>
                          <a:spcPts val="0"/>
                        </a:spcAft>
                      </a:pPr>
                      <a:r>
                        <a:rPr lang="en-US" sz="800" kern="1200" dirty="0">
                          <a:solidFill>
                            <a:srgbClr val="002060"/>
                          </a:solidFill>
                          <a:effectLst/>
                          <a:latin typeface="Calibri"/>
                          <a:ea typeface="Times New Roman"/>
                          <a:cs typeface="Calibri"/>
                        </a:rPr>
                        <a:t>-Develop an alternative solution.</a:t>
                      </a:r>
                      <a:endParaRPr lang="en-US" sz="900" dirty="0">
                        <a:effectLst/>
                        <a:latin typeface="Calibri"/>
                        <a:ea typeface="Times New Roman"/>
                        <a:cs typeface="Times New Roman"/>
                      </a:endParaRPr>
                    </a:p>
                  </a:txBody>
                  <a:tcPr marL="73395" marR="73395" marT="36697" marB="36697">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57150" cap="flat" cmpd="sng" algn="ctr">
                      <a:solidFill>
                        <a:srgbClr val="E36C0A"/>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rgbClr val="F2DBDB"/>
                    </a:solidFill>
                  </a:tcPr>
                </a:tc>
                <a:tc>
                  <a:txBody>
                    <a:bodyPr/>
                    <a:lstStyle/>
                    <a:p>
                      <a:pPr marL="0" marR="0" algn="l">
                        <a:lnSpc>
                          <a:spcPct val="115000"/>
                        </a:lnSpc>
                        <a:spcBef>
                          <a:spcPts val="0"/>
                        </a:spcBef>
                        <a:spcAft>
                          <a:spcPts val="0"/>
                        </a:spcAft>
                      </a:pPr>
                      <a:r>
                        <a:rPr lang="en-US" sz="800" kern="1200" dirty="0">
                          <a:solidFill>
                            <a:srgbClr val="002060"/>
                          </a:solidFill>
                          <a:effectLst/>
                          <a:latin typeface="Calibri"/>
                          <a:ea typeface="Times New Roman"/>
                          <a:cs typeface="Calibri"/>
                        </a:rPr>
                        <a:t>-Synthesize information across multiple sources or texts.</a:t>
                      </a:r>
                      <a:endParaRPr lang="en-US" sz="900" dirty="0">
                        <a:effectLst/>
                        <a:latin typeface="Calibri"/>
                        <a:ea typeface="Times New Roman"/>
                        <a:cs typeface="Times New Roman"/>
                      </a:endParaRPr>
                    </a:p>
                    <a:p>
                      <a:pPr marL="0" marR="0" algn="l">
                        <a:lnSpc>
                          <a:spcPct val="115000"/>
                        </a:lnSpc>
                        <a:spcBef>
                          <a:spcPts val="0"/>
                        </a:spcBef>
                        <a:spcAft>
                          <a:spcPts val="0"/>
                        </a:spcAft>
                      </a:pPr>
                      <a:r>
                        <a:rPr lang="en-US" sz="800" kern="1200" dirty="0">
                          <a:solidFill>
                            <a:srgbClr val="002060"/>
                          </a:solidFill>
                          <a:effectLst/>
                          <a:latin typeface="Calibri"/>
                          <a:ea typeface="Times New Roman"/>
                          <a:cs typeface="Calibri"/>
                        </a:rPr>
                        <a:t>-Articulate a new voice, theme, knowledge or perspective.</a:t>
                      </a:r>
                      <a:endParaRPr lang="en-US" sz="900" dirty="0">
                        <a:effectLst/>
                        <a:latin typeface="Calibri"/>
                        <a:ea typeface="Times New Roman"/>
                        <a:cs typeface="Times New Roman"/>
                      </a:endParaRPr>
                    </a:p>
                  </a:txBody>
                  <a:tcPr marL="73395" marR="73395" marT="36697" marB="36697">
                    <a:lnL w="1270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chemeClr val="accent2">
                        <a:lumMod val="60000"/>
                        <a:lumOff val="40000"/>
                      </a:schemeClr>
                    </a:solidFill>
                  </a:tcPr>
                </a:tc>
              </a:tr>
            </a:tbl>
          </a:graphicData>
        </a:graphic>
      </p:graphicFrame>
      <p:sp>
        <p:nvSpPr>
          <p:cNvPr id="4" name="TextBox 3"/>
          <p:cNvSpPr txBox="1"/>
          <p:nvPr/>
        </p:nvSpPr>
        <p:spPr>
          <a:xfrm>
            <a:off x="228600" y="228600"/>
            <a:ext cx="8686800" cy="461665"/>
          </a:xfrm>
          <a:prstGeom prst="rect">
            <a:avLst/>
          </a:prstGeom>
          <a:noFill/>
        </p:spPr>
        <p:txBody>
          <a:bodyPr wrap="square" rtlCol="0">
            <a:spAutoFit/>
          </a:bodyPr>
          <a:lstStyle/>
          <a:p>
            <a:pPr algn="ctr"/>
            <a:r>
              <a:rPr lang="en-US" sz="2400" b="1" dirty="0" smtClean="0">
                <a:solidFill>
                  <a:srgbClr val="002060"/>
                </a:solidFill>
                <a:effectLst>
                  <a:outerShdw blurRad="38100" dist="38100" dir="2700000" algn="tl">
                    <a:srgbClr val="000000">
                      <a:alpha val="43137"/>
                    </a:srgbClr>
                  </a:outerShdw>
                </a:effectLst>
              </a:rPr>
              <a:t>A Completed DOK Matrix Showing Paths and End Target Goals</a:t>
            </a:r>
          </a:p>
        </p:txBody>
      </p:sp>
      <p:sp>
        <p:nvSpPr>
          <p:cNvPr id="6" name="Notched Right Arrow 5"/>
          <p:cNvSpPr/>
          <p:nvPr/>
        </p:nvSpPr>
        <p:spPr>
          <a:xfrm rot="1809357">
            <a:off x="1627245" y="4427628"/>
            <a:ext cx="7500272" cy="413367"/>
          </a:xfrm>
          <a:prstGeom prst="notchedRightArrow">
            <a:avLst>
              <a:gd name="adj1" fmla="val 50000"/>
              <a:gd name="adj2" fmla="val 34032"/>
            </a:avLst>
          </a:prstGeom>
          <a:solidFill>
            <a:schemeClr val="accent3">
              <a:lumMod val="20000"/>
              <a:lumOff val="80000"/>
              <a:alpha val="37000"/>
            </a:schemeClr>
          </a:solidFill>
          <a:ln>
            <a:solidFill>
              <a:schemeClr val="bg1">
                <a:lumMod val="50000"/>
                <a:alpha val="3000"/>
              </a:schemeClr>
            </a:solidFill>
          </a:ln>
          <a:effectLst>
            <a:innerShdw blurRad="63500" dist="50800" dir="5400000">
              <a:prstClr val="black">
                <a:alpha val="50000"/>
              </a:prstClr>
            </a:innerShdw>
          </a:effectLst>
          <a:scene3d>
            <a:camera prst="orthographicFront">
              <a:rot lat="0" lon="0" rev="0"/>
            </a:camera>
            <a:lightRig rig="threePt" dir="t">
              <a:rot lat="0" lon="0" rev="1200000"/>
            </a:lightRig>
          </a:scene3d>
          <a:sp3d>
            <a:bevelT w="635000" h="635000"/>
            <a:bevelB w="635000" h="6350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E38A6DA1-C63E-49FA-ACA6-4C1FAF9DB464}" type="slidenum">
              <a:rPr lang="en-US" smtClean="0"/>
              <a:pPr/>
              <a:t>5</a:t>
            </a:fld>
            <a:endParaRPr lang="en-US"/>
          </a:p>
        </p:txBody>
      </p:sp>
      <p:sp>
        <p:nvSpPr>
          <p:cNvPr id="9" name="Rectangle 8"/>
          <p:cNvSpPr/>
          <p:nvPr/>
        </p:nvSpPr>
        <p:spPr>
          <a:xfrm>
            <a:off x="304800" y="6611779"/>
            <a:ext cx="6477000" cy="246221"/>
          </a:xfrm>
          <a:prstGeom prst="rect">
            <a:avLst/>
          </a:prstGeom>
        </p:spPr>
        <p:txBody>
          <a:bodyPr wrap="square">
            <a:spAutoFit/>
          </a:bodyPr>
          <a:lstStyle/>
          <a:p>
            <a:r>
              <a:rPr lang="en-US" sz="1000" b="1" i="1" dirty="0" smtClean="0">
                <a:solidFill>
                  <a:srgbClr val="C00000"/>
                </a:solidFill>
                <a:latin typeface="Calibri" pitchFamily="34" charset="0"/>
              </a:rPr>
              <a:t>2009 ©Karin K Hess, Hess Cognitive Rigor Matrix – Permission to reproduce is given when authorship is fully cited.</a:t>
            </a:r>
            <a:endParaRPr lang="en-US" sz="1000" b="1" i="1" dirty="0">
              <a:solidFill>
                <a:srgbClr val="C00000"/>
              </a:solidFill>
              <a:latin typeface="Calibri" pitchFamily="34" charset="0"/>
            </a:endParaRPr>
          </a:p>
        </p:txBody>
      </p:sp>
      <p:sp>
        <p:nvSpPr>
          <p:cNvPr id="2" name="Footer Placeholder 1"/>
          <p:cNvSpPr>
            <a:spLocks noGrp="1"/>
          </p:cNvSpPr>
          <p:nvPr>
            <p:ph type="ftr" sz="quarter" idx="11"/>
          </p:nvPr>
        </p:nvSpPr>
        <p:spPr/>
        <p:txBody>
          <a:bodyPr/>
          <a:lstStyle/>
          <a:p>
            <a:r>
              <a:rPr lang="en-US" smtClean="0"/>
              <a:t>Susan Richmond</a:t>
            </a:r>
            <a:endParaRPr lang="en-US"/>
          </a:p>
        </p:txBody>
      </p:sp>
    </p:spTree>
    <p:extLst>
      <p:ext uri="{BB962C8B-B14F-4D97-AF65-F5344CB8AC3E}">
        <p14:creationId xmlns:p14="http://schemas.microsoft.com/office/powerpoint/2010/main" val="184696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23220"/>
          </a:xfrm>
          <a:prstGeom prst="rect">
            <a:avLst/>
          </a:prstGeom>
        </p:spPr>
        <p:txBody>
          <a:bodyPr wrap="square">
            <a:spAutoFit/>
          </a:bodyPr>
          <a:lstStyle/>
          <a:p>
            <a:pPr marL="342900" indent="-342900"/>
            <a:r>
              <a:rPr lang="en-US" sz="2800" b="1" dirty="0" smtClean="0">
                <a:solidFill>
                  <a:srgbClr val="002060"/>
                </a:solidFill>
              </a:rPr>
              <a:t>2.     The DOK Matrix Instructional Paths</a:t>
            </a:r>
          </a:p>
        </p:txBody>
      </p:sp>
      <p:sp>
        <p:nvSpPr>
          <p:cNvPr id="6" name="TextBox 5"/>
          <p:cNvSpPr txBox="1"/>
          <p:nvPr/>
        </p:nvSpPr>
        <p:spPr>
          <a:xfrm>
            <a:off x="4191000" y="649069"/>
            <a:ext cx="4343400" cy="646331"/>
          </a:xfrm>
          <a:prstGeom prst="rect">
            <a:avLst/>
          </a:prstGeom>
          <a:noFill/>
        </p:spPr>
        <p:txBody>
          <a:bodyPr wrap="square" rtlCol="0">
            <a:spAutoFit/>
          </a:bodyPr>
          <a:lstStyle/>
          <a:p>
            <a:r>
              <a:rPr lang="en-US" b="1" dirty="0" smtClean="0">
                <a:solidFill>
                  <a:srgbClr val="002060"/>
                </a:solidFill>
              </a:rPr>
              <a:t>Each standard has an assigned Depth of Knowledge.</a:t>
            </a:r>
          </a:p>
        </p:txBody>
      </p:sp>
      <p:sp>
        <p:nvSpPr>
          <p:cNvPr id="18" name="TextBox 17"/>
          <p:cNvSpPr txBox="1"/>
          <p:nvPr/>
        </p:nvSpPr>
        <p:spPr>
          <a:xfrm>
            <a:off x="4191000" y="1411069"/>
            <a:ext cx="4343400" cy="646331"/>
          </a:xfrm>
          <a:prstGeom prst="rect">
            <a:avLst/>
          </a:prstGeom>
          <a:noFill/>
        </p:spPr>
        <p:txBody>
          <a:bodyPr wrap="square" rtlCol="0">
            <a:spAutoFit/>
          </a:bodyPr>
          <a:lstStyle/>
          <a:p>
            <a:r>
              <a:rPr lang="en-US" b="1" dirty="0" smtClean="0">
                <a:solidFill>
                  <a:srgbClr val="002060"/>
                </a:solidFill>
              </a:rPr>
              <a:t>The DOK determines the cognitive level of instruction.</a:t>
            </a:r>
          </a:p>
        </p:txBody>
      </p:sp>
      <p:sp>
        <p:nvSpPr>
          <p:cNvPr id="8" name="Rectangle 7"/>
          <p:cNvSpPr/>
          <p:nvPr/>
        </p:nvSpPr>
        <p:spPr>
          <a:xfrm>
            <a:off x="0" y="0"/>
            <a:ext cx="9144000" cy="6858000"/>
          </a:xfrm>
          <a:prstGeom prst="rect">
            <a:avLst/>
          </a:prstGeom>
          <a:blipFill>
            <a:blip r:embed="rId3" cstate="print"/>
            <a:tile tx="0" ty="0" sx="100000" sy="100000" flip="none" algn="tl"/>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762000" y="1525975"/>
            <a:ext cx="2057400" cy="1820732"/>
            <a:chOff x="1600200" y="1524000"/>
            <a:chExt cx="2743200" cy="2439777"/>
          </a:xfrm>
        </p:grpSpPr>
        <p:sp>
          <p:nvSpPr>
            <p:cNvPr id="21" name="Rectangle 20"/>
            <p:cNvSpPr/>
            <p:nvPr/>
          </p:nvSpPr>
          <p:spPr>
            <a:xfrm>
              <a:off x="2971800" y="2297285"/>
              <a:ext cx="1371600" cy="820948"/>
            </a:xfrm>
            <a:prstGeom prst="rect">
              <a:avLst/>
            </a:prstGeom>
            <a:solidFill>
              <a:schemeClr val="accent5">
                <a:lumMod val="40000"/>
                <a:lumOff val="60000"/>
              </a:schemeClr>
            </a:solidFill>
            <a:ln w="28575">
              <a:solidFill>
                <a:srgbClr val="002060"/>
              </a:solidFill>
            </a:ln>
            <a:scene3d>
              <a:camera prst="orthographicFront"/>
              <a:lightRig rig="threePt" dir="t"/>
            </a:scene3d>
            <a:sp3d>
              <a:bevelT w="762000"/>
              <a:bevelB/>
            </a:sp3d>
          </p:spPr>
          <p:txBody>
            <a:bodyPr wrap="square">
              <a:spAutoFit/>
            </a:bodyPr>
            <a:lstStyle/>
            <a:p>
              <a:r>
                <a:rPr lang="en-US" sz="800" b="1" dirty="0" smtClean="0">
                  <a:solidFill>
                    <a:srgbClr val="002060"/>
                  </a:solidFill>
                </a:rPr>
                <a:t>Recall, locate basic facts, definitions, details and events</a:t>
              </a:r>
            </a:p>
            <a:p>
              <a:endParaRPr lang="en-US" sz="800" b="1" dirty="0" smtClean="0">
                <a:solidFill>
                  <a:srgbClr val="002060"/>
                </a:solidFill>
              </a:endParaRPr>
            </a:p>
          </p:txBody>
        </p:sp>
        <p:sp>
          <p:nvSpPr>
            <p:cNvPr id="22" name="Rectangle 21"/>
            <p:cNvSpPr/>
            <p:nvPr/>
          </p:nvSpPr>
          <p:spPr>
            <a:xfrm>
              <a:off x="2971800" y="3118324"/>
              <a:ext cx="1371600" cy="845453"/>
            </a:xfrm>
            <a:prstGeom prst="rect">
              <a:avLst/>
            </a:prstGeom>
            <a:solidFill>
              <a:schemeClr val="accent5">
                <a:lumMod val="60000"/>
                <a:lumOff val="40000"/>
              </a:schemeClr>
            </a:solidFill>
            <a:ln w="28575">
              <a:solidFill>
                <a:srgbClr val="002060"/>
              </a:solidFill>
            </a:ln>
            <a:scene3d>
              <a:camera prst="orthographicFront"/>
              <a:lightRig rig="threePt" dir="t"/>
            </a:scene3d>
            <a:sp3d>
              <a:bevelT w="762000"/>
              <a:bevelB/>
            </a:sp3d>
          </p:spPr>
          <p:txBody>
            <a:bodyPr wrap="square">
              <a:spAutoFit/>
            </a:bodyPr>
            <a:lstStyle/>
            <a:p>
              <a:pPr>
                <a:lnSpc>
                  <a:spcPct val="115000"/>
                </a:lnSpc>
              </a:pPr>
              <a:r>
                <a:rPr lang="en-US" sz="700" b="1" dirty="0" smtClean="0">
                  <a:solidFill>
                    <a:srgbClr val="002060"/>
                  </a:solidFill>
                </a:rPr>
                <a:t>Select appropriate words for use when intended meaning is clearly evident.</a:t>
              </a:r>
            </a:p>
          </p:txBody>
        </p:sp>
        <p:sp>
          <p:nvSpPr>
            <p:cNvPr id="23" name="Rectangle 22"/>
            <p:cNvSpPr/>
            <p:nvPr/>
          </p:nvSpPr>
          <p:spPr>
            <a:xfrm>
              <a:off x="1600200" y="1524000"/>
              <a:ext cx="2743200" cy="762000"/>
            </a:xfrm>
            <a:prstGeom prst="rect">
              <a:avLst/>
            </a:prstGeom>
            <a:solidFill>
              <a:schemeClr val="accent5">
                <a:lumMod val="40000"/>
                <a:lumOff val="60000"/>
              </a:schemeClr>
            </a:solidFill>
            <a:ln w="28575">
              <a:solidFill>
                <a:srgbClr val="002060"/>
              </a:solidFill>
            </a:ln>
            <a:scene3d>
              <a:camera prst="orthographicFront"/>
              <a:lightRig rig="threePt" dir="t"/>
            </a:scene3d>
            <a:sp3d>
              <a:bevelT w="762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1600" b="1" u="sng" dirty="0" smtClean="0">
                  <a:solidFill>
                    <a:srgbClr val="C00000"/>
                  </a:solidFill>
                </a:rPr>
                <a:t>DOK 1</a:t>
              </a:r>
            </a:p>
            <a:p>
              <a:pPr algn="ctr" fontAlgn="b"/>
              <a:r>
                <a:rPr lang="en-US" sz="1000" b="1" dirty="0" smtClean="0">
                  <a:solidFill>
                    <a:srgbClr val="002060"/>
                  </a:solidFill>
                </a:rPr>
                <a:t>Recall and Reproduction</a:t>
              </a:r>
              <a:endParaRPr lang="en-US" sz="1000" b="1" dirty="0">
                <a:solidFill>
                  <a:srgbClr val="002060"/>
                </a:solidFill>
              </a:endParaRPr>
            </a:p>
          </p:txBody>
        </p:sp>
        <p:sp>
          <p:nvSpPr>
            <p:cNvPr id="24" name="Rectangle 23"/>
            <p:cNvSpPr/>
            <p:nvPr/>
          </p:nvSpPr>
          <p:spPr>
            <a:xfrm>
              <a:off x="1600200" y="2286000"/>
              <a:ext cx="1371600" cy="838200"/>
            </a:xfrm>
            <a:prstGeom prst="rect">
              <a:avLst/>
            </a:prstGeom>
            <a:solidFill>
              <a:schemeClr val="accent5">
                <a:lumMod val="40000"/>
                <a:lumOff val="60000"/>
              </a:schemeClr>
            </a:solidFill>
            <a:ln w="28575">
              <a:solidFill>
                <a:srgbClr val="002060"/>
              </a:solidFill>
            </a:ln>
            <a:scene3d>
              <a:camera prst="orthographicFront"/>
              <a:lightRig rig="threePt" dir="t"/>
            </a:scene3d>
            <a:sp3d>
              <a:bevelT w="762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endParaRPr lang="en-US" sz="1000" b="1" dirty="0" smtClean="0">
                <a:solidFill>
                  <a:srgbClr val="002060"/>
                </a:solidFill>
              </a:endParaRPr>
            </a:p>
            <a:p>
              <a:pPr algn="ctr" fontAlgn="b"/>
              <a:r>
                <a:rPr lang="en-US" sz="1000" b="1" dirty="0" smtClean="0">
                  <a:solidFill>
                    <a:srgbClr val="002060"/>
                  </a:solidFill>
                </a:rPr>
                <a:t>Knowledge (remembering)</a:t>
              </a:r>
            </a:p>
            <a:p>
              <a:pPr algn="ctr" fontAlgn="b"/>
              <a:r>
                <a:rPr lang="en-US" sz="1000" b="1" dirty="0" smtClean="0">
                  <a:solidFill>
                    <a:srgbClr val="002060"/>
                  </a:solidFill>
                </a:rPr>
                <a:t> </a:t>
              </a:r>
              <a:endParaRPr lang="en-US" sz="1000" b="1" dirty="0">
                <a:solidFill>
                  <a:srgbClr val="002060"/>
                </a:solidFill>
              </a:endParaRPr>
            </a:p>
          </p:txBody>
        </p:sp>
        <p:sp>
          <p:nvSpPr>
            <p:cNvPr id="25" name="Rectangle 24"/>
            <p:cNvSpPr/>
            <p:nvPr/>
          </p:nvSpPr>
          <p:spPr>
            <a:xfrm>
              <a:off x="1600200" y="3124200"/>
              <a:ext cx="1371600" cy="838200"/>
            </a:xfrm>
            <a:prstGeom prst="rect">
              <a:avLst/>
            </a:prstGeom>
            <a:solidFill>
              <a:schemeClr val="accent5">
                <a:lumMod val="40000"/>
                <a:lumOff val="60000"/>
              </a:schemeClr>
            </a:solidFill>
            <a:ln w="28575">
              <a:solidFill>
                <a:srgbClr val="002060"/>
              </a:solidFill>
            </a:ln>
            <a:scene3d>
              <a:camera prst="orthographicFront"/>
              <a:lightRig rig="threePt" dir="t"/>
            </a:scene3d>
            <a:sp3d>
              <a:bevelT w="762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1000" b="1" dirty="0" smtClean="0">
                  <a:solidFill>
                    <a:srgbClr val="002060"/>
                  </a:solidFill>
                </a:rPr>
                <a:t>Comprehend understanding</a:t>
              </a:r>
              <a:endParaRPr lang="en-US" sz="1000" b="1" dirty="0">
                <a:solidFill>
                  <a:srgbClr val="002060"/>
                </a:solidFill>
              </a:endParaRPr>
            </a:p>
          </p:txBody>
        </p:sp>
      </p:grpSp>
      <p:grpSp>
        <p:nvGrpSpPr>
          <p:cNvPr id="26" name="Group 25"/>
          <p:cNvGrpSpPr/>
          <p:nvPr/>
        </p:nvGrpSpPr>
        <p:grpSpPr>
          <a:xfrm>
            <a:off x="1143000" y="1602175"/>
            <a:ext cx="3200400" cy="2590800"/>
            <a:chOff x="381000" y="685800"/>
            <a:chExt cx="4114800" cy="3276600"/>
          </a:xfrm>
        </p:grpSpPr>
        <p:sp>
          <p:nvSpPr>
            <p:cNvPr id="27" name="Rectangle 26"/>
            <p:cNvSpPr/>
            <p:nvPr/>
          </p:nvSpPr>
          <p:spPr>
            <a:xfrm>
              <a:off x="3124200" y="685800"/>
              <a:ext cx="1371600" cy="762000"/>
            </a:xfrm>
            <a:prstGeom prst="rect">
              <a:avLst/>
            </a:prstGeom>
            <a:solidFill>
              <a:schemeClr val="accent3">
                <a:lumMod val="40000"/>
                <a:lumOff val="60000"/>
              </a:schemeClr>
            </a:solidFill>
            <a:ln w="38100">
              <a:solidFill>
                <a:srgbClr val="00B050"/>
              </a:solidFill>
            </a:ln>
            <a:scene3d>
              <a:camera prst="orthographicFront"/>
              <a:lightRig rig="threePt" dir="t"/>
            </a:scene3d>
            <a:sp3d>
              <a:bevelT w="762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1600" b="1" u="sng" dirty="0" smtClean="0">
                  <a:solidFill>
                    <a:srgbClr val="C00000"/>
                  </a:solidFill>
                </a:rPr>
                <a:t>DOK 2</a:t>
              </a:r>
            </a:p>
            <a:p>
              <a:pPr algn="ctr" fontAlgn="b"/>
              <a:r>
                <a:rPr lang="en-US" sz="1050" b="1" dirty="0" smtClean="0">
                  <a:solidFill>
                    <a:srgbClr val="002060"/>
                  </a:solidFill>
                </a:rPr>
                <a:t>Skills and Concepts</a:t>
              </a:r>
              <a:endParaRPr lang="en-US" sz="1050" b="1" dirty="0">
                <a:solidFill>
                  <a:srgbClr val="002060"/>
                </a:solidFill>
              </a:endParaRPr>
            </a:p>
          </p:txBody>
        </p:sp>
        <p:sp>
          <p:nvSpPr>
            <p:cNvPr id="28" name="Rectangle 27"/>
            <p:cNvSpPr/>
            <p:nvPr/>
          </p:nvSpPr>
          <p:spPr>
            <a:xfrm>
              <a:off x="381000" y="3124200"/>
              <a:ext cx="1371600" cy="838200"/>
            </a:xfrm>
            <a:prstGeom prst="rect">
              <a:avLst/>
            </a:prstGeom>
            <a:solidFill>
              <a:schemeClr val="accent3">
                <a:lumMod val="40000"/>
                <a:lumOff val="60000"/>
              </a:schemeClr>
            </a:solidFill>
            <a:ln w="38100">
              <a:solidFill>
                <a:srgbClr val="00B050"/>
              </a:solidFill>
            </a:ln>
            <a:scene3d>
              <a:camera prst="orthographicFront"/>
              <a:lightRig rig="threePt" dir="t"/>
            </a:scene3d>
            <a:sp3d>
              <a:bevelT w="762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1000" b="1" dirty="0" smtClean="0">
                  <a:solidFill>
                    <a:srgbClr val="002060"/>
                  </a:solidFill>
                </a:rPr>
                <a:t>Apply</a:t>
              </a:r>
              <a:endParaRPr lang="en-US" sz="1000" b="1" dirty="0">
                <a:solidFill>
                  <a:srgbClr val="002060"/>
                </a:solidFill>
              </a:endParaRPr>
            </a:p>
          </p:txBody>
        </p:sp>
        <p:sp>
          <p:nvSpPr>
            <p:cNvPr id="29" name="Rectangle 28"/>
            <p:cNvSpPr/>
            <p:nvPr/>
          </p:nvSpPr>
          <p:spPr>
            <a:xfrm>
              <a:off x="3124200" y="1456763"/>
              <a:ext cx="1371600" cy="1040802"/>
            </a:xfrm>
            <a:prstGeom prst="rect">
              <a:avLst/>
            </a:prstGeom>
            <a:solidFill>
              <a:schemeClr val="bg1">
                <a:lumMod val="75000"/>
              </a:schemeClr>
            </a:solidFill>
            <a:ln w="38100">
              <a:solidFill>
                <a:srgbClr val="00B050"/>
              </a:solidFill>
            </a:ln>
            <a:scene3d>
              <a:camera prst="orthographicFront"/>
              <a:lightRig rig="threePt" dir="t"/>
            </a:scene3d>
            <a:sp3d>
              <a:bevelT w="762000"/>
              <a:bevelB/>
            </a:sp3d>
          </p:spPr>
          <p:txBody>
            <a:bodyPr wrap="square">
              <a:spAutoFit/>
            </a:bodyPr>
            <a:lstStyle/>
            <a:p>
              <a:endParaRPr lang="en-US" sz="700" b="1" dirty="0" smtClean="0">
                <a:solidFill>
                  <a:schemeClr val="bg1">
                    <a:lumMod val="50000"/>
                  </a:schemeClr>
                </a:solidFill>
              </a:endParaRPr>
            </a:p>
          </p:txBody>
        </p:sp>
        <p:sp>
          <p:nvSpPr>
            <p:cNvPr id="30" name="Rectangle 29"/>
            <p:cNvSpPr/>
            <p:nvPr/>
          </p:nvSpPr>
          <p:spPr>
            <a:xfrm>
              <a:off x="1752600" y="3124200"/>
              <a:ext cx="1371600" cy="838200"/>
            </a:xfrm>
            <a:prstGeom prst="rect">
              <a:avLst/>
            </a:prstGeom>
            <a:solidFill>
              <a:schemeClr val="accent3">
                <a:lumMod val="40000"/>
                <a:lumOff val="60000"/>
              </a:schemeClr>
            </a:solidFill>
            <a:ln w="38100">
              <a:solidFill>
                <a:srgbClr val="00B050"/>
              </a:solidFill>
            </a:ln>
            <a:scene3d>
              <a:camera prst="orthographicFront"/>
              <a:lightRig rig="threePt" dir="t"/>
            </a:scene3d>
            <a:sp3d>
              <a:bevelT w="762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700" b="1" dirty="0" smtClean="0">
                  <a:solidFill>
                    <a:srgbClr val="002060"/>
                  </a:solidFill>
                </a:rPr>
                <a:t>Use language structure(pre/suffix) or word relationships (synonyms/antonym)</a:t>
              </a:r>
            </a:p>
            <a:p>
              <a:pPr>
                <a:lnSpc>
                  <a:spcPct val="115000"/>
                </a:lnSpc>
              </a:pPr>
              <a:r>
                <a:rPr lang="en-US" sz="700" b="1" dirty="0" smtClean="0">
                  <a:solidFill>
                    <a:srgbClr val="002060"/>
                  </a:solidFill>
                </a:rPr>
                <a:t>to determine meaning.</a:t>
              </a:r>
              <a:endParaRPr lang="en-US" sz="700" b="1" dirty="0">
                <a:solidFill>
                  <a:srgbClr val="002060"/>
                </a:solidFill>
                <a:ea typeface="Times New Roman"/>
                <a:cs typeface="Times New Roman"/>
              </a:endParaRPr>
            </a:p>
          </p:txBody>
        </p:sp>
        <p:sp>
          <p:nvSpPr>
            <p:cNvPr id="31" name="Rectangle 30"/>
            <p:cNvSpPr/>
            <p:nvPr/>
          </p:nvSpPr>
          <p:spPr>
            <a:xfrm>
              <a:off x="3124200" y="2286000"/>
              <a:ext cx="1371600" cy="838200"/>
            </a:xfrm>
            <a:prstGeom prst="rect">
              <a:avLst/>
            </a:prstGeom>
            <a:solidFill>
              <a:schemeClr val="accent3">
                <a:lumMod val="40000"/>
                <a:lumOff val="60000"/>
              </a:schemeClr>
            </a:solidFill>
            <a:ln w="38100">
              <a:solidFill>
                <a:srgbClr val="00B050"/>
              </a:solidFill>
            </a:ln>
            <a:scene3d>
              <a:camera prst="orthographicFront"/>
              <a:lightRig rig="threePt" dir="t"/>
            </a:scene3d>
            <a:sp3d>
              <a:bevelT w="762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700" dirty="0" smtClean="0">
                  <a:solidFill>
                    <a:srgbClr val="002060"/>
                  </a:solidFill>
                </a:rPr>
                <a:t>-</a:t>
              </a:r>
              <a:r>
                <a:rPr lang="en-US" sz="700" b="1" dirty="0" smtClean="0">
                  <a:solidFill>
                    <a:srgbClr val="002060"/>
                  </a:solidFill>
                </a:rPr>
                <a:t>Specify, explain relationships</a:t>
              </a:r>
            </a:p>
            <a:p>
              <a:pPr>
                <a:lnSpc>
                  <a:spcPct val="115000"/>
                </a:lnSpc>
              </a:pPr>
              <a:r>
                <a:rPr lang="en-US" sz="700" b="1" dirty="0" smtClean="0">
                  <a:solidFill>
                    <a:srgbClr val="002060"/>
                  </a:solidFill>
                </a:rPr>
                <a:t>-Summarize</a:t>
              </a:r>
            </a:p>
            <a:p>
              <a:pPr>
                <a:lnSpc>
                  <a:spcPct val="115000"/>
                </a:lnSpc>
              </a:pPr>
              <a:r>
                <a:rPr lang="en-US" sz="700" b="1" dirty="0" smtClean="0">
                  <a:solidFill>
                    <a:srgbClr val="002060"/>
                  </a:solidFill>
                </a:rPr>
                <a:t>-Identify central ideas</a:t>
              </a:r>
              <a:endParaRPr lang="en-US" sz="700" b="1" dirty="0">
                <a:solidFill>
                  <a:srgbClr val="002060"/>
                </a:solidFill>
                <a:ea typeface="Times New Roman"/>
                <a:cs typeface="Times New Roman"/>
              </a:endParaRPr>
            </a:p>
          </p:txBody>
        </p:sp>
        <p:sp>
          <p:nvSpPr>
            <p:cNvPr id="32" name="Rectangle 31"/>
            <p:cNvSpPr/>
            <p:nvPr/>
          </p:nvSpPr>
          <p:spPr>
            <a:xfrm>
              <a:off x="3124200" y="3124200"/>
              <a:ext cx="1371600" cy="838200"/>
            </a:xfrm>
            <a:prstGeom prst="rect">
              <a:avLst/>
            </a:prstGeom>
            <a:solidFill>
              <a:schemeClr val="accent3">
                <a:lumMod val="60000"/>
                <a:lumOff val="40000"/>
              </a:schemeClr>
            </a:solidFill>
            <a:ln w="38100">
              <a:solidFill>
                <a:srgbClr val="00B050"/>
              </a:solidFill>
            </a:ln>
            <a:scene3d>
              <a:camera prst="orthographicFront"/>
              <a:lightRig rig="threePt" dir="t"/>
            </a:scene3d>
            <a:sp3d>
              <a:bevelT w="7620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700" b="1" dirty="0" smtClean="0">
                  <a:solidFill>
                    <a:srgbClr val="002060"/>
                  </a:solidFill>
                </a:rPr>
                <a:t>-Use context to identify word meanings</a:t>
              </a:r>
            </a:p>
            <a:p>
              <a:pPr>
                <a:lnSpc>
                  <a:spcPct val="115000"/>
                </a:lnSpc>
              </a:pPr>
              <a:r>
                <a:rPr lang="en-US" sz="700" b="1" dirty="0" smtClean="0">
                  <a:solidFill>
                    <a:srgbClr val="002060"/>
                  </a:solidFill>
                </a:rPr>
                <a:t>-Obtain and interpret information using text features.</a:t>
              </a:r>
              <a:endParaRPr lang="en-US" sz="700" dirty="0">
                <a:solidFill>
                  <a:srgbClr val="002060"/>
                </a:solidFill>
                <a:ea typeface="Times New Roman"/>
                <a:cs typeface="Times New Roman"/>
              </a:endParaRPr>
            </a:p>
          </p:txBody>
        </p:sp>
      </p:grpSp>
      <p:grpSp>
        <p:nvGrpSpPr>
          <p:cNvPr id="33" name="Group 32"/>
          <p:cNvGrpSpPr/>
          <p:nvPr/>
        </p:nvGrpSpPr>
        <p:grpSpPr>
          <a:xfrm>
            <a:off x="1981200" y="2236612"/>
            <a:ext cx="3962400" cy="3404163"/>
            <a:chOff x="693234" y="847948"/>
            <a:chExt cx="5368073" cy="4714652"/>
          </a:xfrm>
        </p:grpSpPr>
        <p:sp>
          <p:nvSpPr>
            <p:cNvPr id="34" name="Rectangle 33"/>
            <p:cNvSpPr/>
            <p:nvPr/>
          </p:nvSpPr>
          <p:spPr>
            <a:xfrm>
              <a:off x="4495800" y="847948"/>
              <a:ext cx="1565506" cy="762000"/>
            </a:xfrm>
            <a:prstGeom prst="rect">
              <a:avLst/>
            </a:prstGeom>
            <a:solidFill>
              <a:schemeClr val="accent6">
                <a:lumMod val="20000"/>
                <a:lumOff val="80000"/>
              </a:schemeClr>
            </a:solidFill>
            <a:ln w="38100">
              <a:solidFill>
                <a:schemeClr val="accent6">
                  <a:lumMod val="75000"/>
                </a:schemeClr>
              </a:solidFill>
            </a:ln>
            <a:scene3d>
              <a:camera prst="orthographicFront"/>
              <a:lightRig rig="threePt" dir="t"/>
            </a:scene3d>
            <a:sp3d>
              <a:bevelT w="762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1600" b="1" u="sng" dirty="0" smtClean="0">
                  <a:solidFill>
                    <a:srgbClr val="C00000"/>
                  </a:solidFill>
                </a:rPr>
                <a:t>DOK 3</a:t>
              </a:r>
            </a:p>
            <a:p>
              <a:pPr algn="ctr" fontAlgn="b"/>
              <a:r>
                <a:rPr lang="en-US" sz="1050" b="1" dirty="0" smtClean="0">
                  <a:solidFill>
                    <a:srgbClr val="002060"/>
                  </a:solidFill>
                </a:rPr>
                <a:t>Reasoning and Thinking</a:t>
              </a:r>
              <a:endParaRPr lang="en-US" sz="1050" b="1" dirty="0">
                <a:solidFill>
                  <a:srgbClr val="002060"/>
                </a:solidFill>
              </a:endParaRPr>
            </a:p>
          </p:txBody>
        </p:sp>
        <p:sp>
          <p:nvSpPr>
            <p:cNvPr id="35" name="Rectangle 34"/>
            <p:cNvSpPr/>
            <p:nvPr/>
          </p:nvSpPr>
          <p:spPr>
            <a:xfrm>
              <a:off x="693234" y="3886200"/>
              <a:ext cx="1059366" cy="838200"/>
            </a:xfrm>
            <a:prstGeom prst="rect">
              <a:avLst/>
            </a:prstGeom>
            <a:solidFill>
              <a:schemeClr val="accent6">
                <a:lumMod val="20000"/>
                <a:lumOff val="80000"/>
              </a:schemeClr>
            </a:solidFill>
            <a:ln w="38100">
              <a:solidFill>
                <a:schemeClr val="accent6">
                  <a:lumMod val="75000"/>
                </a:schemeClr>
              </a:solidFill>
            </a:ln>
            <a:scene3d>
              <a:camera prst="orthographicFront"/>
              <a:lightRig rig="threePt" dir="t"/>
            </a:scene3d>
            <a:sp3d>
              <a:bevelT w="762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1000" b="1" dirty="0" smtClean="0">
                  <a:solidFill>
                    <a:srgbClr val="002060"/>
                  </a:solidFill>
                </a:rPr>
                <a:t>Analyze </a:t>
              </a:r>
              <a:endParaRPr lang="en-US" sz="1000" b="1" dirty="0">
                <a:solidFill>
                  <a:srgbClr val="002060"/>
                </a:solidFill>
              </a:endParaRPr>
            </a:p>
          </p:txBody>
        </p:sp>
        <p:sp>
          <p:nvSpPr>
            <p:cNvPr id="36" name="Rectangle 35"/>
            <p:cNvSpPr/>
            <p:nvPr/>
          </p:nvSpPr>
          <p:spPr>
            <a:xfrm>
              <a:off x="4495800" y="3886200"/>
              <a:ext cx="1565506" cy="838200"/>
            </a:xfrm>
            <a:prstGeom prst="rect">
              <a:avLst/>
            </a:prstGeom>
            <a:solidFill>
              <a:schemeClr val="accent6">
                <a:lumMod val="40000"/>
                <a:lumOff val="60000"/>
              </a:schemeClr>
            </a:solidFill>
            <a:ln w="38100">
              <a:solidFill>
                <a:schemeClr val="accent6">
                  <a:lumMod val="75000"/>
                </a:schemeClr>
              </a:solidFill>
            </a:ln>
            <a:scene3d>
              <a:camera prst="orthographicFront"/>
              <a:lightRig rig="threePt" dir="t"/>
            </a:scene3d>
            <a:sp3d>
              <a:bevelT w="762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600" b="1" dirty="0" smtClean="0">
                  <a:solidFill>
                    <a:srgbClr val="002060"/>
                  </a:solidFill>
                </a:rPr>
                <a:t>-Analyze or interpret author’s craft (e.g., literary devices, viewpoint, or potential bias) to critique a text.</a:t>
              </a:r>
              <a:endParaRPr lang="en-US" sz="600" b="1" dirty="0" smtClean="0">
                <a:solidFill>
                  <a:srgbClr val="002060"/>
                </a:solidFill>
                <a:ea typeface="Times New Roman"/>
                <a:cs typeface="Times New Roman"/>
              </a:endParaRPr>
            </a:p>
            <a:p>
              <a:pPr fontAlgn="b"/>
              <a:r>
                <a:rPr lang="en-US" sz="600" b="1" dirty="0" smtClean="0">
                  <a:solidFill>
                    <a:srgbClr val="002060"/>
                  </a:solidFill>
                </a:rPr>
                <a:t> </a:t>
              </a:r>
              <a:endParaRPr lang="en-US" sz="600" b="1" dirty="0">
                <a:solidFill>
                  <a:srgbClr val="002060"/>
                </a:solidFill>
              </a:endParaRPr>
            </a:p>
          </p:txBody>
        </p:sp>
        <p:sp>
          <p:nvSpPr>
            <p:cNvPr id="37" name="Rectangle 36"/>
            <p:cNvSpPr/>
            <p:nvPr/>
          </p:nvSpPr>
          <p:spPr>
            <a:xfrm>
              <a:off x="4495800" y="2209799"/>
              <a:ext cx="1565506" cy="838200"/>
            </a:xfrm>
            <a:prstGeom prst="rect">
              <a:avLst/>
            </a:prstGeom>
            <a:solidFill>
              <a:schemeClr val="accent6">
                <a:lumMod val="20000"/>
                <a:lumOff val="80000"/>
              </a:schemeClr>
            </a:solidFill>
            <a:ln w="38100">
              <a:solidFill>
                <a:schemeClr val="accent6">
                  <a:lumMod val="75000"/>
                </a:schemeClr>
              </a:solidFill>
            </a:ln>
            <a:scene3d>
              <a:camera prst="orthographicFront"/>
              <a:lightRig rig="threePt" dir="t"/>
            </a:scene3d>
            <a:sp3d>
              <a:bevelT w="762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endParaRPr lang="en-US" sz="700" b="1" dirty="0" smtClean="0">
                <a:solidFill>
                  <a:srgbClr val="002060"/>
                </a:solidFill>
              </a:endParaRPr>
            </a:p>
            <a:p>
              <a:pPr fontAlgn="b"/>
              <a:r>
                <a:rPr lang="en-US" sz="700" b="1" dirty="0" smtClean="0">
                  <a:solidFill>
                    <a:srgbClr val="002060"/>
                  </a:solidFill>
                </a:rPr>
                <a:t>Explain, generalize or connect ideas using supporting evidence (quote, text, evidence).</a:t>
              </a:r>
              <a:endParaRPr lang="en-US" sz="700" b="1" dirty="0" smtClean="0">
                <a:solidFill>
                  <a:srgbClr val="002060"/>
                </a:solidFill>
                <a:ea typeface="Times New Roman"/>
                <a:cs typeface="Times New Roman"/>
              </a:endParaRPr>
            </a:p>
            <a:p>
              <a:pPr fontAlgn="b"/>
              <a:r>
                <a:rPr lang="en-US" sz="700" b="1" dirty="0" smtClean="0">
                  <a:solidFill>
                    <a:srgbClr val="002060"/>
                  </a:solidFill>
                </a:rPr>
                <a:t> </a:t>
              </a:r>
              <a:endParaRPr lang="en-US" sz="700" b="1" dirty="0">
                <a:solidFill>
                  <a:srgbClr val="002060"/>
                </a:solidFill>
              </a:endParaRPr>
            </a:p>
          </p:txBody>
        </p:sp>
        <p:sp>
          <p:nvSpPr>
            <p:cNvPr id="38" name="Rectangle 37"/>
            <p:cNvSpPr/>
            <p:nvPr/>
          </p:nvSpPr>
          <p:spPr>
            <a:xfrm>
              <a:off x="3124200" y="3886200"/>
              <a:ext cx="1371600" cy="838200"/>
            </a:xfrm>
            <a:prstGeom prst="rect">
              <a:avLst/>
            </a:prstGeom>
            <a:solidFill>
              <a:schemeClr val="accent6">
                <a:lumMod val="20000"/>
                <a:lumOff val="80000"/>
              </a:schemeClr>
            </a:solidFill>
            <a:ln w="38100">
              <a:solidFill>
                <a:schemeClr val="accent6">
                  <a:lumMod val="75000"/>
                </a:schemeClr>
              </a:solidFill>
            </a:ln>
            <a:scene3d>
              <a:camera prst="orthographicFront"/>
              <a:lightRig rig="threePt" dir="t"/>
            </a:scene3d>
            <a:sp3d>
              <a:bevelT w="762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endParaRPr lang="en-US" sz="500" b="1" dirty="0" smtClean="0">
                <a:solidFill>
                  <a:srgbClr val="002060"/>
                </a:solidFill>
              </a:endParaRPr>
            </a:p>
            <a:p>
              <a:pPr>
                <a:lnSpc>
                  <a:spcPct val="115000"/>
                </a:lnSpc>
              </a:pPr>
              <a:r>
                <a:rPr lang="en-US" sz="500" b="1" dirty="0" smtClean="0">
                  <a:solidFill>
                    <a:srgbClr val="002060"/>
                  </a:solidFill>
                </a:rPr>
                <a:t>Compare literary elements, facts, terms and events.</a:t>
              </a:r>
            </a:p>
            <a:p>
              <a:pPr>
                <a:lnSpc>
                  <a:spcPct val="115000"/>
                </a:lnSpc>
              </a:pPr>
              <a:r>
                <a:rPr lang="en-US" sz="500" b="1" dirty="0" smtClean="0">
                  <a:solidFill>
                    <a:srgbClr val="002060"/>
                  </a:solidFill>
                </a:rPr>
                <a:t>-Analyze format, organization and text structures.</a:t>
              </a:r>
              <a:endParaRPr lang="en-US" sz="500" b="1" dirty="0" smtClean="0">
                <a:solidFill>
                  <a:srgbClr val="002060"/>
                </a:solidFill>
                <a:ea typeface="Times New Roman"/>
                <a:cs typeface="Times New Roman"/>
              </a:endParaRPr>
            </a:p>
            <a:p>
              <a:pPr algn="ctr" fontAlgn="b"/>
              <a:r>
                <a:rPr lang="en-US" sz="500" b="1" dirty="0" smtClean="0">
                  <a:solidFill>
                    <a:srgbClr val="002060"/>
                  </a:solidFill>
                </a:rPr>
                <a:t> </a:t>
              </a:r>
              <a:endParaRPr lang="en-US" sz="500" b="1" dirty="0">
                <a:solidFill>
                  <a:srgbClr val="002060"/>
                </a:solidFill>
              </a:endParaRPr>
            </a:p>
          </p:txBody>
        </p:sp>
        <p:sp>
          <p:nvSpPr>
            <p:cNvPr id="39" name="Rectangle 38"/>
            <p:cNvSpPr/>
            <p:nvPr/>
          </p:nvSpPr>
          <p:spPr>
            <a:xfrm>
              <a:off x="1752600" y="3886200"/>
              <a:ext cx="1371600" cy="838200"/>
            </a:xfrm>
            <a:prstGeom prst="rect">
              <a:avLst/>
            </a:prstGeom>
            <a:solidFill>
              <a:schemeClr val="accent6">
                <a:lumMod val="20000"/>
                <a:lumOff val="80000"/>
              </a:schemeClr>
            </a:solidFill>
            <a:ln w="38100">
              <a:solidFill>
                <a:schemeClr val="accent6">
                  <a:lumMod val="75000"/>
                </a:schemeClr>
              </a:solidFill>
            </a:ln>
            <a:scene3d>
              <a:camera prst="orthographicFront"/>
              <a:lightRig rig="threePt" dir="t"/>
            </a:scene3d>
            <a:sp3d>
              <a:bevelT w="762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500" b="1" dirty="0" smtClean="0">
                  <a:solidFill>
                    <a:srgbClr val="002060"/>
                  </a:solidFill>
                </a:rPr>
                <a:t>- Identify the kind of information contained in a graphic, table, visual, etc.</a:t>
              </a:r>
              <a:endParaRPr lang="en-US" sz="500" b="1" dirty="0" smtClean="0">
                <a:solidFill>
                  <a:srgbClr val="002060"/>
                </a:solidFill>
                <a:ea typeface="Times New Roman"/>
                <a:cs typeface="Times New Roman"/>
              </a:endParaRPr>
            </a:p>
            <a:p>
              <a:pPr fontAlgn="b"/>
              <a:r>
                <a:rPr lang="en-US" sz="500" b="1" dirty="0" smtClean="0">
                  <a:solidFill>
                    <a:srgbClr val="002060"/>
                  </a:solidFill>
                </a:rPr>
                <a:t> </a:t>
              </a:r>
              <a:endParaRPr lang="en-US" sz="500" b="1" dirty="0">
                <a:solidFill>
                  <a:srgbClr val="002060"/>
                </a:solidFill>
              </a:endParaRPr>
            </a:p>
          </p:txBody>
        </p:sp>
        <p:sp>
          <p:nvSpPr>
            <p:cNvPr id="40" name="Rectangle 39"/>
            <p:cNvSpPr/>
            <p:nvPr/>
          </p:nvSpPr>
          <p:spPr>
            <a:xfrm>
              <a:off x="4495800" y="4724399"/>
              <a:ext cx="1565506" cy="835819"/>
            </a:xfrm>
            <a:prstGeom prst="rect">
              <a:avLst/>
            </a:prstGeom>
            <a:solidFill>
              <a:schemeClr val="accent6">
                <a:lumMod val="40000"/>
                <a:lumOff val="60000"/>
              </a:schemeClr>
            </a:solidFill>
            <a:ln w="38100">
              <a:solidFill>
                <a:schemeClr val="accent6">
                  <a:lumMod val="75000"/>
                </a:schemeClr>
              </a:solidFill>
            </a:ln>
            <a:scene3d>
              <a:camera prst="orthographicFront"/>
              <a:lightRig rig="threePt" dir="t"/>
            </a:scene3d>
            <a:sp3d>
              <a:bevelT w="762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700" b="1" dirty="0" smtClean="0">
                  <a:solidFill>
                    <a:srgbClr val="002060"/>
                  </a:solidFill>
                </a:rPr>
                <a:t>-Cite evidence and develop a logical argument for conjectures based on one text or problem.</a:t>
              </a:r>
              <a:endParaRPr lang="en-US" sz="700" b="1" dirty="0">
                <a:solidFill>
                  <a:srgbClr val="002060"/>
                </a:solidFill>
                <a:ea typeface="Times New Roman"/>
                <a:cs typeface="Times New Roman"/>
              </a:endParaRPr>
            </a:p>
          </p:txBody>
        </p:sp>
        <p:sp>
          <p:nvSpPr>
            <p:cNvPr id="41" name="Rectangle 40"/>
            <p:cNvSpPr/>
            <p:nvPr/>
          </p:nvSpPr>
          <p:spPr>
            <a:xfrm>
              <a:off x="693234" y="4724400"/>
              <a:ext cx="1059366" cy="838200"/>
            </a:xfrm>
            <a:prstGeom prst="rect">
              <a:avLst/>
            </a:prstGeom>
            <a:solidFill>
              <a:schemeClr val="accent6">
                <a:lumMod val="20000"/>
                <a:lumOff val="80000"/>
              </a:schemeClr>
            </a:solidFill>
            <a:ln w="38100">
              <a:solidFill>
                <a:schemeClr val="accent6">
                  <a:lumMod val="75000"/>
                </a:schemeClr>
              </a:solidFill>
            </a:ln>
            <a:scene3d>
              <a:camera prst="orthographicFront"/>
              <a:lightRig rig="threePt" dir="t"/>
            </a:scene3d>
            <a:sp3d>
              <a:bevelT w="762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1000" b="1" dirty="0" smtClean="0">
                  <a:solidFill>
                    <a:srgbClr val="002060"/>
                  </a:solidFill>
                </a:rPr>
                <a:t>Evaluate</a:t>
              </a:r>
              <a:endParaRPr lang="en-US" sz="1000" b="1" dirty="0">
                <a:solidFill>
                  <a:srgbClr val="002060"/>
                </a:solidFill>
              </a:endParaRPr>
            </a:p>
          </p:txBody>
        </p:sp>
        <p:sp>
          <p:nvSpPr>
            <p:cNvPr id="42" name="Rectangle 41"/>
            <p:cNvSpPr/>
            <p:nvPr/>
          </p:nvSpPr>
          <p:spPr>
            <a:xfrm>
              <a:off x="4495802" y="1609940"/>
              <a:ext cx="1565505" cy="569886"/>
            </a:xfrm>
            <a:prstGeom prst="rect">
              <a:avLst/>
            </a:prstGeom>
            <a:solidFill>
              <a:schemeClr val="bg1">
                <a:lumMod val="75000"/>
              </a:schemeClr>
            </a:solidFill>
            <a:ln w="38100">
              <a:solidFill>
                <a:schemeClr val="accent6">
                  <a:lumMod val="75000"/>
                </a:schemeClr>
              </a:solidFill>
            </a:ln>
            <a:scene3d>
              <a:camera prst="orthographicFront"/>
              <a:lightRig rig="threePt" dir="t"/>
            </a:scene3d>
            <a:sp3d>
              <a:bevelT w="762000"/>
            </a:sp3d>
          </p:spPr>
          <p:txBody>
            <a:bodyPr wrap="square">
              <a:spAutoFit/>
            </a:bodyPr>
            <a:lstStyle/>
            <a:p>
              <a:endParaRPr lang="en-US" sz="700" b="1" dirty="0" smtClean="0">
                <a:solidFill>
                  <a:schemeClr val="bg1">
                    <a:lumMod val="50000"/>
                  </a:schemeClr>
                </a:solidFill>
              </a:endParaRPr>
            </a:p>
          </p:txBody>
        </p:sp>
        <p:sp>
          <p:nvSpPr>
            <p:cNvPr id="43" name="Rectangle 42"/>
            <p:cNvSpPr/>
            <p:nvPr/>
          </p:nvSpPr>
          <p:spPr>
            <a:xfrm>
              <a:off x="4495800" y="3048001"/>
              <a:ext cx="1565506" cy="838200"/>
            </a:xfrm>
            <a:prstGeom prst="rect">
              <a:avLst/>
            </a:prstGeom>
            <a:solidFill>
              <a:schemeClr val="accent6">
                <a:lumMod val="20000"/>
                <a:lumOff val="80000"/>
              </a:schemeClr>
            </a:solidFill>
            <a:ln w="38100">
              <a:solidFill>
                <a:schemeClr val="accent6">
                  <a:lumMod val="75000"/>
                </a:schemeClr>
              </a:solidFill>
            </a:ln>
            <a:scene3d>
              <a:camera prst="orthographicFront"/>
              <a:lightRig rig="threePt" dir="t"/>
            </a:scene3d>
            <a:sp3d>
              <a:bevelT w="762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700" b="1" dirty="0" smtClean="0">
                  <a:solidFill>
                    <a:srgbClr val="002060"/>
                  </a:solidFill>
                </a:rPr>
                <a:t>-Use concepts to solve non-routine problems.</a:t>
              </a:r>
              <a:endParaRPr lang="en-US" sz="700" b="1" dirty="0" smtClean="0">
                <a:solidFill>
                  <a:srgbClr val="002060"/>
                </a:solidFill>
                <a:ea typeface="Times New Roman"/>
                <a:cs typeface="Times New Roman"/>
              </a:endParaRPr>
            </a:p>
            <a:p>
              <a:pPr fontAlgn="b"/>
              <a:r>
                <a:rPr lang="en-US" sz="700" b="1" dirty="0" smtClean="0">
                  <a:solidFill>
                    <a:srgbClr val="002060"/>
                  </a:solidFill>
                </a:rPr>
                <a:t> </a:t>
              </a:r>
              <a:endParaRPr lang="en-US" sz="700" b="1" dirty="0">
                <a:solidFill>
                  <a:srgbClr val="002060"/>
                </a:solidFill>
              </a:endParaRPr>
            </a:p>
          </p:txBody>
        </p:sp>
        <p:sp>
          <p:nvSpPr>
            <p:cNvPr id="44" name="Rectangle 43"/>
            <p:cNvSpPr/>
            <p:nvPr/>
          </p:nvSpPr>
          <p:spPr>
            <a:xfrm>
              <a:off x="1752600" y="4724396"/>
              <a:ext cx="1371600" cy="823169"/>
            </a:xfrm>
            <a:prstGeom prst="rect">
              <a:avLst/>
            </a:prstGeom>
            <a:solidFill>
              <a:schemeClr val="bg1">
                <a:lumMod val="75000"/>
              </a:schemeClr>
            </a:solidFill>
            <a:ln w="38100">
              <a:solidFill>
                <a:schemeClr val="accent6">
                  <a:lumMod val="75000"/>
                </a:schemeClr>
              </a:solidFill>
            </a:ln>
            <a:scene3d>
              <a:camera prst="orthographicFront"/>
              <a:lightRig rig="threePt" dir="t"/>
            </a:scene3d>
            <a:sp3d>
              <a:bevelT w="762000"/>
            </a:sp3d>
          </p:spPr>
          <p:txBody>
            <a:bodyPr wrap="square">
              <a:spAutoFit/>
            </a:bodyPr>
            <a:lstStyle/>
            <a:p>
              <a:endParaRPr lang="en-US" sz="700" b="1" dirty="0" smtClean="0">
                <a:solidFill>
                  <a:schemeClr val="bg1">
                    <a:lumMod val="50000"/>
                  </a:schemeClr>
                </a:solidFill>
              </a:endParaRPr>
            </a:p>
          </p:txBody>
        </p:sp>
        <p:sp>
          <p:nvSpPr>
            <p:cNvPr id="45" name="Rectangle 44"/>
            <p:cNvSpPr/>
            <p:nvPr/>
          </p:nvSpPr>
          <p:spPr>
            <a:xfrm>
              <a:off x="3124200" y="4724396"/>
              <a:ext cx="1371600" cy="823169"/>
            </a:xfrm>
            <a:prstGeom prst="rect">
              <a:avLst/>
            </a:prstGeom>
            <a:solidFill>
              <a:schemeClr val="bg1">
                <a:lumMod val="75000"/>
              </a:schemeClr>
            </a:solidFill>
            <a:ln w="38100">
              <a:solidFill>
                <a:schemeClr val="accent6">
                  <a:lumMod val="75000"/>
                </a:schemeClr>
              </a:solidFill>
            </a:ln>
            <a:scene3d>
              <a:camera prst="orthographicFront"/>
              <a:lightRig rig="threePt" dir="t"/>
            </a:scene3d>
            <a:sp3d>
              <a:bevelT w="762000"/>
            </a:sp3d>
          </p:spPr>
          <p:txBody>
            <a:bodyPr wrap="square">
              <a:spAutoFit/>
            </a:bodyPr>
            <a:lstStyle/>
            <a:p>
              <a:endParaRPr lang="en-US" sz="700" b="1" dirty="0" smtClean="0">
                <a:solidFill>
                  <a:schemeClr val="bg1">
                    <a:lumMod val="50000"/>
                  </a:schemeClr>
                </a:solidFill>
              </a:endParaRPr>
            </a:p>
          </p:txBody>
        </p:sp>
      </p:grpSp>
      <p:grpSp>
        <p:nvGrpSpPr>
          <p:cNvPr id="46" name="Group 45"/>
          <p:cNvGrpSpPr/>
          <p:nvPr/>
        </p:nvGrpSpPr>
        <p:grpSpPr>
          <a:xfrm>
            <a:off x="2314700" y="1651650"/>
            <a:ext cx="5945728" cy="5065861"/>
            <a:chOff x="372019" y="587831"/>
            <a:chExt cx="7349579" cy="5359156"/>
          </a:xfrm>
        </p:grpSpPr>
        <p:sp>
          <p:nvSpPr>
            <p:cNvPr id="47" name="Rectangle 46"/>
            <p:cNvSpPr/>
            <p:nvPr/>
          </p:nvSpPr>
          <p:spPr>
            <a:xfrm>
              <a:off x="6278748" y="587831"/>
              <a:ext cx="1442850" cy="762000"/>
            </a:xfrm>
            <a:prstGeom prst="rect">
              <a:avLst/>
            </a:prstGeom>
            <a:solidFill>
              <a:schemeClr val="accent2">
                <a:lumMod val="20000"/>
                <a:lumOff val="80000"/>
              </a:schemeClr>
            </a:solidFill>
            <a:ln w="38100">
              <a:solidFill>
                <a:srgbClr val="C00000"/>
              </a:solidFill>
            </a:ln>
            <a:scene3d>
              <a:camera prst="orthographicFront"/>
              <a:lightRig rig="threePt" dir="t"/>
            </a:scene3d>
            <a:sp3d>
              <a:bevelT w="762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1600" b="1" u="sng" dirty="0" smtClean="0">
                  <a:solidFill>
                    <a:srgbClr val="C00000"/>
                  </a:solidFill>
                </a:rPr>
                <a:t>DOK 4</a:t>
              </a:r>
            </a:p>
            <a:p>
              <a:pPr algn="ctr" fontAlgn="b"/>
              <a:r>
                <a:rPr lang="en-US" sz="1000" b="1" dirty="0" smtClean="0">
                  <a:solidFill>
                    <a:srgbClr val="002060"/>
                  </a:solidFill>
                </a:rPr>
                <a:t>Extended Thinking</a:t>
              </a:r>
              <a:endParaRPr lang="en-US" sz="1000" b="1" dirty="0">
                <a:solidFill>
                  <a:srgbClr val="002060"/>
                </a:solidFill>
              </a:endParaRPr>
            </a:p>
          </p:txBody>
        </p:sp>
        <p:sp>
          <p:nvSpPr>
            <p:cNvPr id="48" name="Rectangle 47"/>
            <p:cNvSpPr/>
            <p:nvPr/>
          </p:nvSpPr>
          <p:spPr>
            <a:xfrm>
              <a:off x="6289946" y="1312143"/>
              <a:ext cx="1424178" cy="447176"/>
            </a:xfrm>
            <a:prstGeom prst="rect">
              <a:avLst/>
            </a:prstGeom>
            <a:solidFill>
              <a:schemeClr val="bg1">
                <a:lumMod val="85000"/>
              </a:schemeClr>
            </a:solidFill>
            <a:ln w="38100">
              <a:solidFill>
                <a:srgbClr val="C00000"/>
              </a:solidFill>
            </a:ln>
            <a:scene3d>
              <a:camera prst="orthographicFront"/>
              <a:lightRig rig="threePt" dir="t"/>
            </a:scene3d>
            <a:sp3d>
              <a:bevelT w="762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endParaRPr lang="en-US" sz="700" dirty="0">
                <a:solidFill>
                  <a:srgbClr val="002060"/>
                </a:solidFill>
              </a:endParaRPr>
            </a:p>
          </p:txBody>
        </p:sp>
        <p:sp>
          <p:nvSpPr>
            <p:cNvPr id="49" name="Rectangle 48"/>
            <p:cNvSpPr/>
            <p:nvPr/>
          </p:nvSpPr>
          <p:spPr>
            <a:xfrm>
              <a:off x="6278748" y="5105400"/>
              <a:ext cx="1442850" cy="838200"/>
            </a:xfrm>
            <a:prstGeom prst="rect">
              <a:avLst/>
            </a:prstGeom>
            <a:solidFill>
              <a:schemeClr val="accent2">
                <a:lumMod val="40000"/>
                <a:lumOff val="60000"/>
              </a:schemeClr>
            </a:solidFill>
            <a:ln w="38100">
              <a:solidFill>
                <a:srgbClr val="C00000"/>
              </a:solidFill>
            </a:ln>
            <a:scene3d>
              <a:camera prst="orthographicFront"/>
              <a:lightRig rig="threePt" dir="t"/>
            </a:scene3d>
            <a:sp3d>
              <a:bevelT w="762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700" b="1" dirty="0" smtClean="0">
                  <a:solidFill>
                    <a:srgbClr val="002060"/>
                  </a:solidFill>
                </a:rPr>
                <a:t>-Synthesize information across multiple sources or texts.</a:t>
              </a:r>
            </a:p>
            <a:p>
              <a:pPr>
                <a:lnSpc>
                  <a:spcPct val="115000"/>
                </a:lnSpc>
              </a:pPr>
              <a:r>
                <a:rPr lang="en-US" sz="700" b="1" dirty="0" smtClean="0">
                  <a:solidFill>
                    <a:srgbClr val="002060"/>
                  </a:solidFill>
                </a:rPr>
                <a:t>-Articulate a new voice, theme, knowledge or perspective.</a:t>
              </a:r>
              <a:endParaRPr lang="en-US" sz="700" b="1" dirty="0">
                <a:solidFill>
                  <a:srgbClr val="002060"/>
                </a:solidFill>
                <a:ea typeface="Times New Roman"/>
                <a:cs typeface="Times New Roman"/>
              </a:endParaRPr>
            </a:p>
          </p:txBody>
        </p:sp>
        <p:sp>
          <p:nvSpPr>
            <p:cNvPr id="50" name="Rectangle 49"/>
            <p:cNvSpPr/>
            <p:nvPr/>
          </p:nvSpPr>
          <p:spPr>
            <a:xfrm>
              <a:off x="6278748" y="4267200"/>
              <a:ext cx="1442850" cy="838200"/>
            </a:xfrm>
            <a:prstGeom prst="rect">
              <a:avLst/>
            </a:prstGeom>
            <a:solidFill>
              <a:schemeClr val="accent2">
                <a:lumMod val="20000"/>
                <a:lumOff val="80000"/>
              </a:schemeClr>
            </a:solidFill>
            <a:ln w="38100">
              <a:solidFill>
                <a:srgbClr val="C00000"/>
              </a:solidFill>
            </a:ln>
            <a:scene3d>
              <a:camera prst="orthographicFront"/>
              <a:lightRig rig="threePt" dir="t"/>
            </a:scene3d>
            <a:sp3d>
              <a:bevelT w="762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700" b="1" dirty="0" smtClean="0">
                  <a:solidFill>
                    <a:srgbClr val="002060"/>
                  </a:solidFill>
                </a:rPr>
                <a:t>-Evaluate relevancy, accuracy and completeness of information across texts or sources</a:t>
              </a:r>
              <a:endParaRPr lang="en-US" sz="700" b="1" dirty="0">
                <a:solidFill>
                  <a:srgbClr val="002060"/>
                </a:solidFill>
                <a:ea typeface="Times New Roman"/>
                <a:cs typeface="Times New Roman"/>
              </a:endParaRPr>
            </a:p>
          </p:txBody>
        </p:sp>
        <p:sp>
          <p:nvSpPr>
            <p:cNvPr id="51" name="Rectangle 50"/>
            <p:cNvSpPr/>
            <p:nvPr/>
          </p:nvSpPr>
          <p:spPr>
            <a:xfrm>
              <a:off x="6278748" y="3428999"/>
              <a:ext cx="1442850" cy="838200"/>
            </a:xfrm>
            <a:prstGeom prst="rect">
              <a:avLst/>
            </a:prstGeom>
            <a:solidFill>
              <a:schemeClr val="accent2">
                <a:lumMod val="20000"/>
                <a:lumOff val="80000"/>
              </a:schemeClr>
            </a:solidFill>
            <a:ln w="38100">
              <a:solidFill>
                <a:srgbClr val="C00000"/>
              </a:solidFill>
            </a:ln>
            <a:scene3d>
              <a:camera prst="orthographicFront"/>
              <a:lightRig rig="threePt" dir="t"/>
            </a:scene3d>
            <a:sp3d>
              <a:bevelT w="762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700" b="1" dirty="0" smtClean="0">
                  <a:solidFill>
                    <a:srgbClr val="002060"/>
                  </a:solidFill>
                </a:rPr>
                <a:t>Analyze multiple sources or multiple text.</a:t>
              </a:r>
            </a:p>
            <a:p>
              <a:pPr>
                <a:lnSpc>
                  <a:spcPct val="115000"/>
                </a:lnSpc>
              </a:pPr>
              <a:r>
                <a:rPr lang="en-US" sz="700" b="1" dirty="0" smtClean="0">
                  <a:solidFill>
                    <a:srgbClr val="002060"/>
                  </a:solidFill>
                </a:rPr>
                <a:t>-Analyze complex abstract themes.</a:t>
              </a:r>
              <a:endParaRPr lang="en-US" sz="700" b="1" dirty="0">
                <a:solidFill>
                  <a:srgbClr val="002060"/>
                </a:solidFill>
                <a:ea typeface="Times New Roman"/>
                <a:cs typeface="Times New Roman"/>
              </a:endParaRPr>
            </a:p>
          </p:txBody>
        </p:sp>
        <p:sp>
          <p:nvSpPr>
            <p:cNvPr id="52" name="Rectangle 51"/>
            <p:cNvSpPr/>
            <p:nvPr/>
          </p:nvSpPr>
          <p:spPr>
            <a:xfrm>
              <a:off x="6278748" y="2583875"/>
              <a:ext cx="1442850" cy="838200"/>
            </a:xfrm>
            <a:prstGeom prst="rect">
              <a:avLst/>
            </a:prstGeom>
            <a:solidFill>
              <a:schemeClr val="accent2">
                <a:lumMod val="20000"/>
                <a:lumOff val="80000"/>
              </a:schemeClr>
            </a:solidFill>
            <a:ln w="38100">
              <a:solidFill>
                <a:srgbClr val="C00000"/>
              </a:solidFill>
            </a:ln>
            <a:scene3d>
              <a:camera prst="orthographicFront"/>
              <a:lightRig rig="threePt" dir="t"/>
            </a:scene3d>
            <a:sp3d>
              <a:bevelT w="762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r>
                <a:rPr lang="en-US" sz="700" b="1" dirty="0" smtClean="0">
                  <a:solidFill>
                    <a:srgbClr val="002060"/>
                  </a:solidFill>
                </a:rPr>
                <a:t>Devise an approach among many alternatives to research a novel problem.</a:t>
              </a:r>
              <a:endParaRPr lang="en-US" sz="700" b="1" dirty="0">
                <a:solidFill>
                  <a:srgbClr val="002060"/>
                </a:solidFill>
              </a:endParaRPr>
            </a:p>
          </p:txBody>
        </p:sp>
        <p:sp>
          <p:nvSpPr>
            <p:cNvPr id="53" name="Rectangle 52"/>
            <p:cNvSpPr/>
            <p:nvPr/>
          </p:nvSpPr>
          <p:spPr>
            <a:xfrm>
              <a:off x="6278748" y="1745675"/>
              <a:ext cx="1442850" cy="838200"/>
            </a:xfrm>
            <a:prstGeom prst="rect">
              <a:avLst/>
            </a:prstGeom>
            <a:solidFill>
              <a:schemeClr val="accent2">
                <a:lumMod val="20000"/>
                <a:lumOff val="80000"/>
              </a:schemeClr>
            </a:solidFill>
            <a:ln w="38100">
              <a:solidFill>
                <a:srgbClr val="C00000"/>
              </a:solidFill>
            </a:ln>
            <a:scene3d>
              <a:camera prst="orthographicFront"/>
              <a:lightRig rig="threePt" dir="t"/>
            </a:scene3d>
            <a:sp3d>
              <a:bevelT w="762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700" b="1" dirty="0" smtClean="0">
                  <a:solidFill>
                    <a:srgbClr val="002060"/>
                  </a:solidFill>
                </a:rPr>
                <a:t>-Explain how concepts or ideas specifically relate to other content domains.</a:t>
              </a:r>
              <a:endParaRPr lang="en-US" sz="700" b="1" dirty="0">
                <a:solidFill>
                  <a:srgbClr val="002060"/>
                </a:solidFill>
                <a:ea typeface="Times New Roman"/>
                <a:cs typeface="Times New Roman"/>
              </a:endParaRPr>
            </a:p>
          </p:txBody>
        </p:sp>
        <p:sp>
          <p:nvSpPr>
            <p:cNvPr id="54" name="Rectangle 53"/>
            <p:cNvSpPr/>
            <p:nvPr/>
          </p:nvSpPr>
          <p:spPr>
            <a:xfrm>
              <a:off x="4495800" y="5105400"/>
              <a:ext cx="1778000" cy="838200"/>
            </a:xfrm>
            <a:prstGeom prst="rect">
              <a:avLst/>
            </a:prstGeom>
            <a:solidFill>
              <a:schemeClr val="accent2">
                <a:lumMod val="20000"/>
                <a:lumOff val="80000"/>
              </a:schemeClr>
            </a:solidFill>
            <a:ln w="38100">
              <a:solidFill>
                <a:srgbClr val="C00000"/>
              </a:solidFill>
            </a:ln>
            <a:scene3d>
              <a:camera prst="orthographicFront"/>
              <a:lightRig rig="threePt" dir="t"/>
            </a:scene3d>
            <a:sp3d>
              <a:bevelT w="762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700" b="1" dirty="0" smtClean="0">
                  <a:solidFill>
                    <a:srgbClr val="002060"/>
                  </a:solidFill>
                </a:rPr>
                <a:t>-Develop a complex model or approach for a given situation.</a:t>
              </a:r>
            </a:p>
            <a:p>
              <a:pPr>
                <a:lnSpc>
                  <a:spcPct val="115000"/>
                </a:lnSpc>
              </a:pPr>
              <a:r>
                <a:rPr lang="en-US" sz="700" b="1" dirty="0" smtClean="0">
                  <a:solidFill>
                    <a:srgbClr val="002060"/>
                  </a:solidFill>
                </a:rPr>
                <a:t>-Develop an alternative solution.</a:t>
              </a:r>
              <a:endParaRPr lang="en-US" sz="700" b="1" dirty="0">
                <a:solidFill>
                  <a:srgbClr val="002060"/>
                </a:solidFill>
                <a:ea typeface="Times New Roman"/>
                <a:cs typeface="Times New Roman"/>
              </a:endParaRPr>
            </a:p>
          </p:txBody>
        </p:sp>
        <p:sp>
          <p:nvSpPr>
            <p:cNvPr id="55" name="Rectangle 54"/>
            <p:cNvSpPr/>
            <p:nvPr/>
          </p:nvSpPr>
          <p:spPr>
            <a:xfrm>
              <a:off x="3124200" y="5105400"/>
              <a:ext cx="1371600" cy="841587"/>
            </a:xfrm>
            <a:prstGeom prst="rect">
              <a:avLst/>
            </a:prstGeom>
            <a:solidFill>
              <a:schemeClr val="accent2">
                <a:lumMod val="20000"/>
                <a:lumOff val="80000"/>
              </a:schemeClr>
            </a:solidFill>
            <a:ln w="38100">
              <a:solidFill>
                <a:srgbClr val="C00000"/>
              </a:solidFill>
            </a:ln>
            <a:scene3d>
              <a:camera prst="orthographicFront"/>
              <a:lightRig rig="threePt" dir="t"/>
            </a:scene3d>
            <a:sp3d>
              <a:bevelT w="762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700" b="1" dirty="0" smtClean="0">
                  <a:solidFill>
                    <a:srgbClr val="002060"/>
                  </a:solidFill>
                </a:rPr>
                <a:t>-Generate conjectures or hypotheses based on observations or prior knowledge and experience.</a:t>
              </a:r>
              <a:endParaRPr lang="en-US" sz="700" b="1" dirty="0">
                <a:solidFill>
                  <a:srgbClr val="002060"/>
                </a:solidFill>
                <a:ea typeface="Times New Roman"/>
                <a:cs typeface="Times New Roman"/>
              </a:endParaRPr>
            </a:p>
          </p:txBody>
        </p:sp>
        <p:sp>
          <p:nvSpPr>
            <p:cNvPr id="56" name="Rectangle 55"/>
            <p:cNvSpPr/>
            <p:nvPr/>
          </p:nvSpPr>
          <p:spPr>
            <a:xfrm>
              <a:off x="1752600" y="5105400"/>
              <a:ext cx="1371600" cy="841587"/>
            </a:xfrm>
            <a:prstGeom prst="rect">
              <a:avLst/>
            </a:prstGeom>
            <a:solidFill>
              <a:schemeClr val="accent2">
                <a:lumMod val="20000"/>
                <a:lumOff val="80000"/>
              </a:schemeClr>
            </a:solidFill>
            <a:ln w="38100">
              <a:solidFill>
                <a:srgbClr val="C00000"/>
              </a:solidFill>
            </a:ln>
            <a:scene3d>
              <a:camera prst="orthographicFront"/>
              <a:lightRig rig="threePt" dir="t"/>
            </a:scene3d>
            <a:sp3d>
              <a:bevelT w="762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700" b="1" dirty="0" smtClean="0">
                  <a:solidFill>
                    <a:srgbClr val="002060"/>
                  </a:solidFill>
                </a:rPr>
                <a:t>-Brainstorm ideas, concepts, problems, or perspectives related to a topic or concept.</a:t>
              </a:r>
              <a:endParaRPr lang="en-US" sz="700" b="1" dirty="0">
                <a:solidFill>
                  <a:srgbClr val="002060"/>
                </a:solidFill>
                <a:ea typeface="Times New Roman"/>
                <a:cs typeface="Times New Roman"/>
              </a:endParaRPr>
            </a:p>
          </p:txBody>
        </p:sp>
        <p:sp>
          <p:nvSpPr>
            <p:cNvPr id="58" name="Rectangle 57"/>
            <p:cNvSpPr/>
            <p:nvPr/>
          </p:nvSpPr>
          <p:spPr>
            <a:xfrm>
              <a:off x="372019" y="5101221"/>
              <a:ext cx="1371600" cy="841587"/>
            </a:xfrm>
            <a:prstGeom prst="rect">
              <a:avLst/>
            </a:prstGeom>
            <a:solidFill>
              <a:schemeClr val="accent2">
                <a:lumMod val="20000"/>
                <a:lumOff val="80000"/>
              </a:schemeClr>
            </a:solidFill>
            <a:ln w="38100">
              <a:solidFill>
                <a:srgbClr val="C00000"/>
              </a:solidFill>
            </a:ln>
            <a:scene3d>
              <a:camera prst="orthographicFront"/>
              <a:lightRig rig="threePt" dir="t"/>
            </a:scene3d>
            <a:sp3d>
              <a:bevelT w="762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1000" b="1" dirty="0" smtClean="0">
                  <a:solidFill>
                    <a:srgbClr val="002060"/>
                  </a:solidFill>
                </a:rPr>
                <a:t>Creating</a:t>
              </a:r>
            </a:p>
            <a:p>
              <a:pPr algn="ctr">
                <a:lnSpc>
                  <a:spcPct val="115000"/>
                </a:lnSpc>
              </a:pPr>
              <a:r>
                <a:rPr lang="en-US" sz="1000" b="1" dirty="0" smtClean="0">
                  <a:solidFill>
                    <a:srgbClr val="002060"/>
                  </a:solidFill>
                  <a:ea typeface="Times New Roman"/>
                  <a:cs typeface="Times New Roman"/>
                </a:rPr>
                <a:t>(Synthesizing)</a:t>
              </a:r>
              <a:endParaRPr lang="en-US" sz="1000" b="1" dirty="0">
                <a:solidFill>
                  <a:srgbClr val="002060"/>
                </a:solidFill>
                <a:ea typeface="Times New Roman"/>
                <a:cs typeface="Times New Roman"/>
              </a:endParaRPr>
            </a:p>
          </p:txBody>
        </p:sp>
      </p:grpSp>
      <p:sp>
        <p:nvSpPr>
          <p:cNvPr id="65" name="TextBox 64"/>
          <p:cNvSpPr txBox="1"/>
          <p:nvPr/>
        </p:nvSpPr>
        <p:spPr>
          <a:xfrm>
            <a:off x="0" y="0"/>
            <a:ext cx="7010400" cy="523220"/>
          </a:xfrm>
          <a:prstGeom prst="rect">
            <a:avLst/>
          </a:prstGeom>
          <a:noFill/>
        </p:spPr>
        <p:txBody>
          <a:bodyPr wrap="square" rtlCol="0">
            <a:spAutoFit/>
          </a:bodyPr>
          <a:lstStyle/>
          <a:p>
            <a:r>
              <a:rPr lang="en-US" sz="2800" b="1" dirty="0" smtClean="0">
                <a:solidFill>
                  <a:srgbClr val="002060"/>
                </a:solidFill>
              </a:rPr>
              <a:t>Four Instructional Paths</a:t>
            </a:r>
            <a:endParaRPr lang="en-US" sz="2800" b="1" dirty="0">
              <a:solidFill>
                <a:srgbClr val="002060"/>
              </a:solidFill>
            </a:endParaRPr>
          </a:p>
        </p:txBody>
      </p:sp>
      <p:grpSp>
        <p:nvGrpSpPr>
          <p:cNvPr id="67" name="Group 66"/>
          <p:cNvGrpSpPr/>
          <p:nvPr/>
        </p:nvGrpSpPr>
        <p:grpSpPr>
          <a:xfrm>
            <a:off x="0" y="685800"/>
            <a:ext cx="9144000" cy="609600"/>
            <a:chOff x="533400" y="685800"/>
            <a:chExt cx="8305800" cy="609600"/>
          </a:xfrm>
        </p:grpSpPr>
        <p:sp>
          <p:nvSpPr>
            <p:cNvPr id="57" name="Rectangle 56"/>
            <p:cNvSpPr/>
            <p:nvPr/>
          </p:nvSpPr>
          <p:spPr>
            <a:xfrm flipV="1">
              <a:off x="533400" y="762000"/>
              <a:ext cx="7696200" cy="98168"/>
            </a:xfrm>
            <a:prstGeom prst="rect">
              <a:avLst/>
            </a:prstGeom>
            <a:scene3d>
              <a:camera prst="perspectiveAbove"/>
              <a:lightRig rig="threePt" dir="t"/>
            </a:scene3d>
            <a:sp3d extrusionH="381000">
              <a:bevelT w="381000" h="457200"/>
              <a:bevelB w="381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Up Arrow 58"/>
            <p:cNvSpPr/>
            <p:nvPr/>
          </p:nvSpPr>
          <p:spPr>
            <a:xfrm rot="5400000">
              <a:off x="8229600" y="685800"/>
              <a:ext cx="609600" cy="609600"/>
            </a:xfrm>
            <a:prstGeom prst="upArrow">
              <a:avLst/>
            </a:prstGeom>
            <a:scene3d>
              <a:camera prst="perspectiveAbove"/>
              <a:lightRig rig="threePt" dir="t"/>
            </a:scene3d>
            <a:sp3d>
              <a:bevelT w="508000" h="584200"/>
              <a:bevelB w="508000" h="5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Slide Number Placeholder 67"/>
          <p:cNvSpPr>
            <a:spLocks noGrp="1"/>
          </p:cNvSpPr>
          <p:nvPr>
            <p:ph type="sldNum" sz="quarter" idx="12"/>
          </p:nvPr>
        </p:nvSpPr>
        <p:spPr/>
        <p:txBody>
          <a:bodyPr/>
          <a:lstStyle/>
          <a:p>
            <a:fld id="{E38A6DA1-C63E-49FA-ACA6-4C1FAF9DB464}" type="slidenum">
              <a:rPr lang="en-US" smtClean="0"/>
              <a:pPr/>
              <a:t>6</a:t>
            </a:fld>
            <a:endParaRPr lang="en-US"/>
          </a:p>
        </p:txBody>
      </p:sp>
      <p:sp>
        <p:nvSpPr>
          <p:cNvPr id="73" name="Flowchart: Stored Data 72"/>
          <p:cNvSpPr/>
          <p:nvPr/>
        </p:nvSpPr>
        <p:spPr>
          <a:xfrm>
            <a:off x="381000" y="533400"/>
            <a:ext cx="6996545" cy="685800"/>
          </a:xfrm>
          <a:prstGeom prst="flowChartOnlineStorage">
            <a:avLst/>
          </a:prstGeom>
          <a:solidFill>
            <a:srgbClr val="BAE1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smtClean="0">
                <a:solidFill>
                  <a:schemeClr val="tx1">
                    <a:lumMod val="95000"/>
                    <a:lumOff val="5000"/>
                  </a:schemeClr>
                </a:solidFill>
                <a:effectLst>
                  <a:outerShdw blurRad="38100" dist="38100" dir="2700000" algn="tl">
                    <a:srgbClr val="000000">
                      <a:alpha val="43137"/>
                    </a:srgbClr>
                  </a:outerShdw>
                </a:effectLst>
              </a:rPr>
              <a:t>Selected Response</a:t>
            </a:r>
            <a:endParaRPr lang="en-US" sz="1600" b="1" dirty="0">
              <a:solidFill>
                <a:schemeClr val="tx1">
                  <a:lumMod val="95000"/>
                  <a:lumOff val="5000"/>
                </a:schemeClr>
              </a:solidFill>
              <a:effectLst>
                <a:outerShdw blurRad="38100" dist="38100" dir="2700000" algn="tl">
                  <a:srgbClr val="000000">
                    <a:alpha val="43137"/>
                  </a:srgbClr>
                </a:outerShdw>
              </a:effectLst>
            </a:endParaRPr>
          </a:p>
        </p:txBody>
      </p:sp>
      <p:sp>
        <p:nvSpPr>
          <p:cNvPr id="70" name="Flowchart: Stored Data 69"/>
          <p:cNvSpPr/>
          <p:nvPr/>
        </p:nvSpPr>
        <p:spPr>
          <a:xfrm>
            <a:off x="3276600" y="609600"/>
            <a:ext cx="4267200" cy="609600"/>
          </a:xfrm>
          <a:prstGeom prst="flowChartOnlineStorage">
            <a:avLst/>
          </a:prstGeom>
          <a:solidFill>
            <a:srgbClr val="EBF6D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lumMod val="95000"/>
                    <a:lumOff val="5000"/>
                  </a:schemeClr>
                </a:solidFill>
                <a:effectLst>
                  <a:outerShdw blurRad="38100" dist="38100" dir="2700000" algn="tl">
                    <a:srgbClr val="000000">
                      <a:alpha val="43137"/>
                    </a:srgbClr>
                  </a:outerShdw>
                </a:effectLst>
              </a:rPr>
              <a:t>Constructed Response</a:t>
            </a:r>
            <a:endParaRPr lang="en-US" sz="1400" b="1" dirty="0">
              <a:solidFill>
                <a:schemeClr val="tx1">
                  <a:lumMod val="95000"/>
                  <a:lumOff val="5000"/>
                </a:schemeClr>
              </a:solidFill>
              <a:effectLst>
                <a:outerShdw blurRad="38100" dist="38100" dir="2700000" algn="tl">
                  <a:srgbClr val="000000">
                    <a:alpha val="43137"/>
                  </a:srgbClr>
                </a:outerShdw>
              </a:effectLst>
            </a:endParaRPr>
          </a:p>
        </p:txBody>
      </p:sp>
      <p:sp>
        <p:nvSpPr>
          <p:cNvPr id="76" name="Flowchart: Stored Data 75"/>
          <p:cNvSpPr/>
          <p:nvPr/>
        </p:nvSpPr>
        <p:spPr>
          <a:xfrm>
            <a:off x="5888175" y="748145"/>
            <a:ext cx="2189025" cy="457200"/>
          </a:xfrm>
          <a:prstGeom prst="flowChartOnlineStorag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lumMod val="95000"/>
                    <a:lumOff val="5000"/>
                  </a:schemeClr>
                </a:solidFill>
                <a:effectLst>
                  <a:outerShdw blurRad="38100" dist="38100" dir="2700000" algn="tl">
                    <a:srgbClr val="000000">
                      <a:alpha val="43137"/>
                    </a:srgbClr>
                  </a:outerShdw>
                </a:effectLst>
              </a:rPr>
              <a:t>Performance Task</a:t>
            </a:r>
            <a:endParaRPr lang="en-US" sz="1400" b="1" dirty="0">
              <a:solidFill>
                <a:schemeClr val="tx1">
                  <a:lumMod val="95000"/>
                  <a:lumOff val="5000"/>
                </a:schemeClr>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r>
              <a:rPr lang="en-US" smtClean="0"/>
              <a:t>Susan Richmond</a:t>
            </a:r>
            <a:endParaRPr lang="en-US"/>
          </a:p>
        </p:txBody>
      </p:sp>
    </p:spTree>
    <p:extLst>
      <p:ext uri="{BB962C8B-B14F-4D97-AF65-F5344CB8AC3E}">
        <p14:creationId xmlns:p14="http://schemas.microsoft.com/office/powerpoint/2010/main" val="338215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checkerboard(across)">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checkerboard(across)">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checkerboard(across)">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checkerboard(across)">
                                      <p:cBhvr>
                                        <p:cTn id="2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l="15210" t="15721" r="31334" b="16569"/>
          <a:stretch>
            <a:fillRect/>
          </a:stretch>
        </p:blipFill>
        <p:spPr bwMode="auto">
          <a:xfrm>
            <a:off x="2286000" y="533400"/>
            <a:ext cx="6553200" cy="6096000"/>
          </a:xfrm>
          <a:prstGeom prst="rect">
            <a:avLst/>
          </a:prstGeom>
          <a:noFill/>
          <a:ln w="9525">
            <a:noFill/>
            <a:miter lim="800000"/>
            <a:headEnd/>
            <a:tailEnd/>
          </a:ln>
        </p:spPr>
      </p:pic>
      <p:sp>
        <p:nvSpPr>
          <p:cNvPr id="12" name="Rectangle 11"/>
          <p:cNvSpPr/>
          <p:nvPr/>
        </p:nvSpPr>
        <p:spPr>
          <a:xfrm>
            <a:off x="4876800" y="3810000"/>
            <a:ext cx="1219200" cy="838200"/>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rgbClr val="002060"/>
              </a:solidFill>
            </a:endParaRPr>
          </a:p>
          <a:p>
            <a:pPr algn="ctr"/>
            <a:endParaRPr lang="en-US" sz="1400" b="1" dirty="0" smtClean="0">
              <a:solidFill>
                <a:srgbClr val="002060"/>
              </a:solidFill>
            </a:endParaRPr>
          </a:p>
          <a:p>
            <a:pPr algn="ctr"/>
            <a:endParaRPr lang="en-US" sz="1400" b="1" dirty="0" smtClean="0">
              <a:solidFill>
                <a:srgbClr val="002060"/>
              </a:solidFill>
            </a:endParaRPr>
          </a:p>
          <a:p>
            <a:pPr algn="ctr"/>
            <a:r>
              <a:rPr lang="en-US" sz="1400" b="1" dirty="0" smtClean="0">
                <a:solidFill>
                  <a:srgbClr val="002060"/>
                </a:solidFill>
              </a:rPr>
              <a:t>RI.4.5</a:t>
            </a:r>
            <a:endParaRPr lang="en-US" sz="1400" b="1" dirty="0">
              <a:solidFill>
                <a:srgbClr val="002060"/>
              </a:solidFill>
            </a:endParaRPr>
          </a:p>
        </p:txBody>
      </p:sp>
      <p:sp>
        <p:nvSpPr>
          <p:cNvPr id="17" name="TextBox 16"/>
          <p:cNvSpPr txBox="1"/>
          <p:nvPr/>
        </p:nvSpPr>
        <p:spPr>
          <a:xfrm>
            <a:off x="0" y="27057"/>
            <a:ext cx="9144000" cy="461665"/>
          </a:xfrm>
          <a:prstGeom prst="rect">
            <a:avLst/>
          </a:prstGeom>
          <a:noFill/>
        </p:spPr>
        <p:txBody>
          <a:bodyPr wrap="square" rtlCol="0">
            <a:spAutoFit/>
          </a:bodyPr>
          <a:lstStyle/>
          <a:p>
            <a:pPr algn="ctr"/>
            <a:r>
              <a:rPr lang="en-US" sz="2400" b="1" dirty="0" smtClean="0">
                <a:solidFill>
                  <a:srgbClr val="002060"/>
                </a:solidFill>
              </a:rPr>
              <a:t>Placement of Grade 4 </a:t>
            </a:r>
            <a:r>
              <a:rPr lang="en-US" sz="2400" b="1" u="sng" dirty="0" smtClean="0">
                <a:solidFill>
                  <a:srgbClr val="002060"/>
                </a:solidFill>
              </a:rPr>
              <a:t>Informational Text</a:t>
            </a:r>
            <a:r>
              <a:rPr lang="en-US" sz="2400" b="1" dirty="0" smtClean="0">
                <a:solidFill>
                  <a:srgbClr val="002060"/>
                </a:solidFill>
              </a:rPr>
              <a:t> Standards on the DOK Matrix</a:t>
            </a:r>
            <a:endParaRPr lang="en-US" sz="2400" b="1" dirty="0">
              <a:solidFill>
                <a:srgbClr val="002060"/>
              </a:solidFill>
            </a:endParaRPr>
          </a:p>
        </p:txBody>
      </p:sp>
      <p:sp>
        <p:nvSpPr>
          <p:cNvPr id="18" name="Rectangle 17"/>
          <p:cNvSpPr/>
          <p:nvPr/>
        </p:nvSpPr>
        <p:spPr>
          <a:xfrm>
            <a:off x="6125980" y="2209800"/>
            <a:ext cx="1371600" cy="762000"/>
          </a:xfrm>
          <a:prstGeom prst="rect">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002060"/>
              </a:solidFill>
            </a:endParaRPr>
          </a:p>
          <a:p>
            <a:pPr algn="ctr"/>
            <a:endParaRPr lang="en-US" sz="1400" b="1" dirty="0" smtClean="0">
              <a:solidFill>
                <a:srgbClr val="002060"/>
              </a:solidFill>
            </a:endParaRPr>
          </a:p>
          <a:p>
            <a:pPr algn="ctr"/>
            <a:r>
              <a:rPr lang="en-US" sz="1400" b="1" dirty="0" smtClean="0">
                <a:solidFill>
                  <a:srgbClr val="002060"/>
                </a:solidFill>
              </a:rPr>
              <a:t>RI.4.3</a:t>
            </a:r>
            <a:endParaRPr lang="en-US" sz="1400" b="1" dirty="0">
              <a:solidFill>
                <a:srgbClr val="002060"/>
              </a:solidFill>
            </a:endParaRPr>
          </a:p>
        </p:txBody>
      </p:sp>
      <p:sp>
        <p:nvSpPr>
          <p:cNvPr id="8" name="Rectangle 7"/>
          <p:cNvSpPr/>
          <p:nvPr/>
        </p:nvSpPr>
        <p:spPr>
          <a:xfrm>
            <a:off x="3602666" y="2209800"/>
            <a:ext cx="1274134" cy="762000"/>
          </a:xfrm>
          <a:prstGeom prst="rect">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rgbClr val="002060"/>
              </a:solidFill>
            </a:endParaRPr>
          </a:p>
          <a:p>
            <a:pPr algn="ctr"/>
            <a:endParaRPr lang="en-US" sz="1400" b="1" dirty="0" smtClean="0">
              <a:solidFill>
                <a:srgbClr val="002060"/>
              </a:solidFill>
            </a:endParaRPr>
          </a:p>
          <a:p>
            <a:pPr algn="ctr"/>
            <a:r>
              <a:rPr lang="en-US" sz="1400" b="1" dirty="0" smtClean="0">
                <a:solidFill>
                  <a:srgbClr val="002060"/>
                </a:solidFill>
              </a:rPr>
              <a:t>RI.4.1</a:t>
            </a:r>
            <a:endParaRPr lang="en-US" sz="1400" b="1" dirty="0">
              <a:solidFill>
                <a:srgbClr val="002060"/>
              </a:solidFill>
            </a:endParaRPr>
          </a:p>
        </p:txBody>
      </p:sp>
      <p:sp>
        <p:nvSpPr>
          <p:cNvPr id="7" name="Rectangle 6"/>
          <p:cNvSpPr/>
          <p:nvPr/>
        </p:nvSpPr>
        <p:spPr>
          <a:xfrm>
            <a:off x="888003" y="1510462"/>
            <a:ext cx="1274134" cy="457200"/>
          </a:xfrm>
          <a:prstGeom prst="rect">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2060"/>
                </a:solidFill>
              </a:rPr>
              <a:t>RI.4.1</a:t>
            </a:r>
            <a:endParaRPr lang="en-US" sz="1400" b="1" dirty="0">
              <a:solidFill>
                <a:srgbClr val="002060"/>
              </a:solidFill>
            </a:endParaRPr>
          </a:p>
        </p:txBody>
      </p:sp>
      <p:sp>
        <p:nvSpPr>
          <p:cNvPr id="21" name="Rectangle 20"/>
          <p:cNvSpPr/>
          <p:nvPr/>
        </p:nvSpPr>
        <p:spPr>
          <a:xfrm>
            <a:off x="4891790" y="2971800"/>
            <a:ext cx="1204210" cy="838200"/>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2060"/>
                </a:solidFill>
              </a:rPr>
              <a:t>RI.4.4</a:t>
            </a:r>
            <a:endParaRPr lang="en-US" sz="1400" b="1" dirty="0">
              <a:solidFill>
                <a:srgbClr val="002060"/>
              </a:solidFill>
            </a:endParaRPr>
          </a:p>
        </p:txBody>
      </p:sp>
      <p:sp>
        <p:nvSpPr>
          <p:cNvPr id="24" name="Rectangle 23"/>
          <p:cNvSpPr/>
          <p:nvPr/>
        </p:nvSpPr>
        <p:spPr>
          <a:xfrm>
            <a:off x="6096000" y="3810000"/>
            <a:ext cx="1447800" cy="838200"/>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rgbClr val="002060"/>
              </a:solidFill>
            </a:endParaRPr>
          </a:p>
          <a:p>
            <a:pPr algn="ctr"/>
            <a:endParaRPr lang="en-US" sz="1400" b="1" dirty="0" smtClean="0">
              <a:solidFill>
                <a:srgbClr val="002060"/>
              </a:solidFill>
            </a:endParaRPr>
          </a:p>
          <a:p>
            <a:pPr algn="ctr"/>
            <a:endParaRPr lang="en-US" sz="1400" b="1" dirty="0" smtClean="0">
              <a:solidFill>
                <a:srgbClr val="002060"/>
              </a:solidFill>
            </a:endParaRPr>
          </a:p>
          <a:p>
            <a:pPr algn="ctr"/>
            <a:r>
              <a:rPr lang="en-US" sz="1400" b="1" dirty="0" smtClean="0">
                <a:solidFill>
                  <a:srgbClr val="002060"/>
                </a:solidFill>
              </a:rPr>
              <a:t>RI.4.6</a:t>
            </a:r>
            <a:endParaRPr lang="en-US" sz="1400" b="1" dirty="0">
              <a:solidFill>
                <a:srgbClr val="002060"/>
              </a:solidFill>
            </a:endParaRPr>
          </a:p>
        </p:txBody>
      </p:sp>
      <p:sp>
        <p:nvSpPr>
          <p:cNvPr id="26" name="Rectangle 25"/>
          <p:cNvSpPr/>
          <p:nvPr/>
        </p:nvSpPr>
        <p:spPr>
          <a:xfrm>
            <a:off x="6096000" y="4648200"/>
            <a:ext cx="1447800" cy="717030"/>
          </a:xfrm>
          <a:prstGeom prst="rect">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2060"/>
                </a:solidFill>
              </a:rPr>
              <a:t>RI.4.7</a:t>
            </a:r>
            <a:endParaRPr lang="en-US" sz="1400" b="1" dirty="0">
              <a:solidFill>
                <a:srgbClr val="002060"/>
              </a:solidFill>
            </a:endParaRPr>
          </a:p>
        </p:txBody>
      </p:sp>
      <p:sp>
        <p:nvSpPr>
          <p:cNvPr id="31" name="TextBox 30"/>
          <p:cNvSpPr txBox="1"/>
          <p:nvPr/>
        </p:nvSpPr>
        <p:spPr>
          <a:xfrm>
            <a:off x="6096000" y="5378970"/>
            <a:ext cx="1445471" cy="1169551"/>
          </a:xfrm>
          <a:prstGeom prst="rect">
            <a:avLst/>
          </a:prstGeom>
          <a:solidFill>
            <a:schemeClr val="accent2">
              <a:lumMod val="40000"/>
              <a:lumOff val="60000"/>
            </a:schemeClr>
          </a:solidFill>
          <a:ln>
            <a:solidFill>
              <a:srgbClr val="002060"/>
            </a:solidFill>
          </a:ln>
        </p:spPr>
        <p:txBody>
          <a:bodyPr wrap="square" rtlCol="0">
            <a:spAutoFit/>
          </a:bodyPr>
          <a:lstStyle/>
          <a:p>
            <a:r>
              <a:rPr lang="en-US" sz="1400" b="1" dirty="0">
                <a:solidFill>
                  <a:srgbClr val="002060"/>
                </a:solidFill>
              </a:rPr>
              <a:t> </a:t>
            </a:r>
            <a:r>
              <a:rPr lang="en-US" sz="1400" b="1" dirty="0" smtClean="0">
                <a:solidFill>
                  <a:srgbClr val="002060"/>
                </a:solidFill>
              </a:rPr>
              <a:t> </a:t>
            </a:r>
          </a:p>
          <a:p>
            <a:r>
              <a:rPr lang="en-US" sz="1400" b="1" dirty="0">
                <a:solidFill>
                  <a:srgbClr val="002060"/>
                </a:solidFill>
              </a:rPr>
              <a:t> </a:t>
            </a:r>
            <a:r>
              <a:rPr lang="en-US" sz="1400" b="1" dirty="0" smtClean="0">
                <a:solidFill>
                  <a:srgbClr val="002060"/>
                </a:solidFill>
              </a:rPr>
              <a:t>        RL.4.8</a:t>
            </a:r>
          </a:p>
          <a:p>
            <a:endParaRPr lang="en-US" sz="1400" b="1" dirty="0" smtClean="0">
              <a:solidFill>
                <a:srgbClr val="002060"/>
              </a:solidFill>
            </a:endParaRPr>
          </a:p>
          <a:p>
            <a:endParaRPr lang="en-US" sz="1400" b="1" dirty="0" smtClean="0">
              <a:solidFill>
                <a:srgbClr val="002060"/>
              </a:solidFill>
            </a:endParaRPr>
          </a:p>
          <a:p>
            <a:endParaRPr lang="en-US" sz="1400" b="1" dirty="0">
              <a:solidFill>
                <a:srgbClr val="002060"/>
              </a:solidFill>
            </a:endParaRPr>
          </a:p>
        </p:txBody>
      </p:sp>
      <p:sp>
        <p:nvSpPr>
          <p:cNvPr id="16" name="Rectangle 15"/>
          <p:cNvSpPr/>
          <p:nvPr/>
        </p:nvSpPr>
        <p:spPr>
          <a:xfrm>
            <a:off x="7543800" y="5380220"/>
            <a:ext cx="1295400" cy="1172980"/>
          </a:xfrm>
          <a:prstGeom prst="rect">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rgbClr val="002060"/>
              </a:solidFill>
            </a:endParaRPr>
          </a:p>
          <a:p>
            <a:pPr algn="ctr"/>
            <a:endParaRPr lang="en-US" sz="1400" b="1" dirty="0">
              <a:solidFill>
                <a:srgbClr val="002060"/>
              </a:solidFill>
            </a:endParaRPr>
          </a:p>
          <a:p>
            <a:pPr algn="ctr"/>
            <a:r>
              <a:rPr lang="en-US" sz="1400" b="1" dirty="0" smtClean="0">
                <a:solidFill>
                  <a:srgbClr val="002060"/>
                </a:solidFill>
              </a:rPr>
              <a:t>RL.4.9</a:t>
            </a:r>
          </a:p>
          <a:p>
            <a:pPr algn="ctr"/>
            <a:endParaRPr lang="en-US" sz="1400" b="1" dirty="0">
              <a:solidFill>
                <a:srgbClr val="002060"/>
              </a:solidFill>
            </a:endParaRPr>
          </a:p>
          <a:p>
            <a:pPr algn="ctr"/>
            <a:endParaRPr lang="en-US" sz="1400" b="1" dirty="0">
              <a:solidFill>
                <a:srgbClr val="002060"/>
              </a:solidFill>
            </a:endParaRPr>
          </a:p>
        </p:txBody>
      </p:sp>
      <p:sp>
        <p:nvSpPr>
          <p:cNvPr id="25" name="TextBox 24"/>
          <p:cNvSpPr txBox="1"/>
          <p:nvPr/>
        </p:nvSpPr>
        <p:spPr>
          <a:xfrm>
            <a:off x="76200" y="507290"/>
            <a:ext cx="1752600" cy="763083"/>
          </a:xfrm>
          <a:prstGeom prst="rect">
            <a:avLst/>
          </a:prstGeom>
          <a:noFill/>
        </p:spPr>
        <p:txBody>
          <a:bodyPr wrap="square" rtlCol="0">
            <a:spAutoFit/>
          </a:bodyPr>
          <a:lstStyle/>
          <a:p>
            <a:r>
              <a:rPr lang="en-US" sz="1200" b="1" dirty="0" smtClean="0">
                <a:solidFill>
                  <a:srgbClr val="002060"/>
                </a:solidFill>
              </a:rPr>
              <a:t>Click only once at the beginning of this slide and then again after the last standard moves to its place.</a:t>
            </a:r>
            <a:endParaRPr lang="en-US" sz="1200" b="1" dirty="0">
              <a:solidFill>
                <a:srgbClr val="002060"/>
              </a:solidFill>
            </a:endParaRPr>
          </a:p>
        </p:txBody>
      </p:sp>
      <p:sp>
        <p:nvSpPr>
          <p:cNvPr id="30" name="Rectangle 29"/>
          <p:cNvSpPr/>
          <p:nvPr/>
        </p:nvSpPr>
        <p:spPr>
          <a:xfrm>
            <a:off x="4876800" y="2209800"/>
            <a:ext cx="1232586" cy="762000"/>
          </a:xfrm>
          <a:prstGeom prst="rect">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rgbClr val="002060"/>
              </a:solidFill>
            </a:endParaRPr>
          </a:p>
          <a:p>
            <a:pPr algn="ctr"/>
            <a:endParaRPr lang="en-US" sz="1400" b="1" dirty="0" smtClean="0">
              <a:solidFill>
                <a:srgbClr val="002060"/>
              </a:solidFill>
            </a:endParaRPr>
          </a:p>
          <a:p>
            <a:pPr algn="ctr"/>
            <a:r>
              <a:rPr lang="en-US" sz="1400" b="1" dirty="0" smtClean="0">
                <a:solidFill>
                  <a:srgbClr val="002060"/>
                </a:solidFill>
              </a:rPr>
              <a:t>RI.4.2</a:t>
            </a:r>
            <a:endParaRPr lang="en-US" sz="1400" b="1" dirty="0">
              <a:solidFill>
                <a:srgbClr val="002060"/>
              </a:solidFill>
            </a:endParaRPr>
          </a:p>
        </p:txBody>
      </p:sp>
      <p:sp>
        <p:nvSpPr>
          <p:cNvPr id="15" name="Rectangle 14"/>
          <p:cNvSpPr/>
          <p:nvPr/>
        </p:nvSpPr>
        <p:spPr>
          <a:xfrm>
            <a:off x="5029200" y="2224790"/>
            <a:ext cx="990600" cy="457200"/>
          </a:xfrm>
          <a:prstGeom prst="rect">
            <a:avLst/>
          </a:prstGeom>
          <a:solidFill>
            <a:schemeClr val="accent5">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2060"/>
                </a:solidFill>
              </a:rPr>
              <a:t>RI.4.3</a:t>
            </a:r>
            <a:endParaRPr lang="en-US" sz="1400" b="1" dirty="0">
              <a:solidFill>
                <a:srgbClr val="002060"/>
              </a:solidFill>
            </a:endParaRPr>
          </a:p>
        </p:txBody>
      </p:sp>
      <p:sp>
        <p:nvSpPr>
          <p:cNvPr id="19" name="Rectangle 18"/>
          <p:cNvSpPr/>
          <p:nvPr/>
        </p:nvSpPr>
        <p:spPr>
          <a:xfrm>
            <a:off x="5029200" y="3962400"/>
            <a:ext cx="990600" cy="304800"/>
          </a:xfrm>
          <a:prstGeom prst="rect">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2060"/>
                </a:solidFill>
              </a:rPr>
              <a:t>RI.4.7</a:t>
            </a:r>
            <a:endParaRPr lang="en-US" sz="1400" b="1" dirty="0">
              <a:solidFill>
                <a:srgbClr val="002060"/>
              </a:solidFill>
            </a:endParaRPr>
          </a:p>
        </p:txBody>
      </p:sp>
      <p:sp>
        <p:nvSpPr>
          <p:cNvPr id="20" name="Rectangle 19"/>
          <p:cNvSpPr/>
          <p:nvPr/>
        </p:nvSpPr>
        <p:spPr>
          <a:xfrm>
            <a:off x="7543800" y="4648200"/>
            <a:ext cx="1295400" cy="730770"/>
          </a:xfrm>
          <a:prstGeom prst="rect">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rgbClr val="002060"/>
              </a:solidFill>
            </a:endParaRPr>
          </a:p>
          <a:p>
            <a:pPr algn="ctr"/>
            <a:endParaRPr lang="en-US" sz="1400" b="1" dirty="0">
              <a:solidFill>
                <a:srgbClr val="002060"/>
              </a:solidFill>
            </a:endParaRPr>
          </a:p>
          <a:p>
            <a:pPr algn="ctr"/>
            <a:r>
              <a:rPr lang="en-US" sz="1400" b="1" dirty="0" smtClean="0">
                <a:solidFill>
                  <a:srgbClr val="002060"/>
                </a:solidFill>
              </a:rPr>
              <a:t>RL.4.9</a:t>
            </a:r>
          </a:p>
          <a:p>
            <a:pPr algn="ctr"/>
            <a:endParaRPr lang="en-US" sz="1400" b="1" dirty="0">
              <a:solidFill>
                <a:srgbClr val="002060"/>
              </a:solidFill>
            </a:endParaRPr>
          </a:p>
          <a:p>
            <a:pPr algn="ctr"/>
            <a:endParaRPr lang="en-US" sz="1400" b="1" dirty="0">
              <a:solidFill>
                <a:srgbClr val="002060"/>
              </a:solidFill>
            </a:endParaRPr>
          </a:p>
        </p:txBody>
      </p:sp>
      <p:sp>
        <p:nvSpPr>
          <p:cNvPr id="22" name="Rectangle 21"/>
          <p:cNvSpPr/>
          <p:nvPr/>
        </p:nvSpPr>
        <p:spPr>
          <a:xfrm>
            <a:off x="6324600" y="3962400"/>
            <a:ext cx="990600" cy="381000"/>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2060"/>
                </a:solidFill>
              </a:rPr>
              <a:t>RI.4.5</a:t>
            </a:r>
            <a:endParaRPr lang="en-US" sz="1400" b="1" dirty="0">
              <a:solidFill>
                <a:srgbClr val="002060"/>
              </a:solidFill>
            </a:endParaRPr>
          </a:p>
        </p:txBody>
      </p:sp>
      <p:sp>
        <p:nvSpPr>
          <p:cNvPr id="3" name="Footer Placeholder 2"/>
          <p:cNvSpPr>
            <a:spLocks noGrp="1"/>
          </p:cNvSpPr>
          <p:nvPr>
            <p:ph type="ftr" sz="quarter" idx="11"/>
          </p:nvPr>
        </p:nvSpPr>
        <p:spPr/>
        <p:txBody>
          <a:bodyPr/>
          <a:lstStyle/>
          <a:p>
            <a:r>
              <a:rPr lang="en-US" smtClean="0"/>
              <a:t>Susan Richmond</a:t>
            </a:r>
            <a:endParaRPr lang="en-US"/>
          </a:p>
        </p:txBody>
      </p:sp>
      <p:sp>
        <p:nvSpPr>
          <p:cNvPr id="4" name="Slide Number Placeholder 3"/>
          <p:cNvSpPr>
            <a:spLocks noGrp="1"/>
          </p:cNvSpPr>
          <p:nvPr>
            <p:ph type="sldNum" sz="quarter" idx="12"/>
          </p:nvPr>
        </p:nvSpPr>
        <p:spPr/>
        <p:txBody>
          <a:bodyPr/>
          <a:lstStyle/>
          <a:p>
            <a:fld id="{E38A6DA1-C63E-49FA-ACA6-4C1FAF9DB464}" type="slidenum">
              <a:rPr lang="en-US" smtClean="0"/>
              <a:pPr/>
              <a:t>7</a:t>
            </a:fld>
            <a:endParaRPr lang="en-US"/>
          </a:p>
        </p:txBody>
      </p:sp>
    </p:spTree>
    <p:extLst>
      <p:ext uri="{BB962C8B-B14F-4D97-AF65-F5344CB8AC3E}">
        <p14:creationId xmlns:p14="http://schemas.microsoft.com/office/powerpoint/2010/main" val="338805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00486 0.03403 L 0.08298 0.04769 C 0.0993 0.0507 0.12396 0.05255 0.14948 0.05255 C 0.17864 0.05255 0.20191 0.0507 0.21823 0.04769 L 0.29652 0.03403 " pathEditMode="relative" rAng="0" ptsTypes="FffFF">
                                      <p:cBhvr>
                                        <p:cTn id="6" dur="2000" fill="hold"/>
                                        <p:tgtEl>
                                          <p:spTgt spid="7"/>
                                        </p:tgtEl>
                                        <p:attrNameLst>
                                          <p:attrName>ppt_x</p:attrName>
                                          <p:attrName>ppt_y</p:attrName>
                                        </p:attrNameLst>
                                      </p:cBhvr>
                                      <p:rCtr x="14583" y="926"/>
                                    </p:animMotion>
                                  </p:childTnLst>
                                </p:cTn>
                              </p:par>
                            </p:childTnLst>
                          </p:cTn>
                        </p:par>
                        <p:par>
                          <p:cTn id="7" fill="hold">
                            <p:stCondLst>
                              <p:cond delay="2000"/>
                            </p:stCondLst>
                            <p:childTnLst>
                              <p:par>
                                <p:cTn id="8" presetID="58" presetClass="entr" presetSubtype="0" accel="100000" fill="hold" grpId="0" nodeType="afterEffect">
                                  <p:stCondLst>
                                    <p:cond delay="5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strVal val="#ppt_w*2.5"/>
                                          </p:val>
                                        </p:tav>
                                        <p:tav tm="100000">
                                          <p:val>
                                            <p:strVal val="#ppt_w"/>
                                          </p:val>
                                        </p:tav>
                                      </p:tavLst>
                                    </p:anim>
                                    <p:anim calcmode="lin" valueType="num">
                                      <p:cBhvr>
                                        <p:cTn id="11" dur="500" fill="hold"/>
                                        <p:tgtEl>
                                          <p:spTgt spid="8"/>
                                        </p:tgtEl>
                                        <p:attrNameLst>
                                          <p:attrName>ppt_h</p:attrName>
                                        </p:attrNameLst>
                                      </p:cBhvr>
                                      <p:tavLst>
                                        <p:tav tm="0">
                                          <p:val>
                                            <p:strVal val="#ppt_h*0.01"/>
                                          </p:val>
                                        </p:tav>
                                        <p:tav tm="100000">
                                          <p:val>
                                            <p:strVal val="#ppt_h"/>
                                          </p:val>
                                        </p:tav>
                                      </p:tavLst>
                                    </p:anim>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h+1"/>
                                          </p:val>
                                        </p:tav>
                                        <p:tav tm="100000">
                                          <p:val>
                                            <p:strVal val="#ppt_y"/>
                                          </p:val>
                                        </p:tav>
                                      </p:tavLst>
                                    </p:anim>
                                    <p:animEffect transition="in" filter="fade">
                                      <p:cBhvr>
                                        <p:cTn id="14" dur="500"/>
                                        <p:tgtEl>
                                          <p:spTgt spid="8"/>
                                        </p:tgtEl>
                                      </p:cBhvr>
                                    </p:animEffect>
                                  </p:childTnLst>
                                </p:cTn>
                              </p:par>
                            </p:childTnLst>
                          </p:cTn>
                        </p:par>
                        <p:par>
                          <p:cTn id="15" fill="hold">
                            <p:stCondLst>
                              <p:cond delay="3000"/>
                            </p:stCondLst>
                            <p:childTnLst>
                              <p:par>
                                <p:cTn id="16" presetID="58" presetClass="entr" presetSubtype="0" accel="100000" fill="hold" grpId="0" nodeType="afterEffect">
                                  <p:stCondLst>
                                    <p:cond delay="50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strVal val="#ppt_w*2.5"/>
                                          </p:val>
                                        </p:tav>
                                        <p:tav tm="100000">
                                          <p:val>
                                            <p:strVal val="#ppt_w"/>
                                          </p:val>
                                        </p:tav>
                                      </p:tavLst>
                                    </p:anim>
                                    <p:anim calcmode="lin" valueType="num">
                                      <p:cBhvr>
                                        <p:cTn id="19" dur="500" fill="hold"/>
                                        <p:tgtEl>
                                          <p:spTgt spid="30"/>
                                        </p:tgtEl>
                                        <p:attrNameLst>
                                          <p:attrName>ppt_h</p:attrName>
                                        </p:attrNameLst>
                                      </p:cBhvr>
                                      <p:tavLst>
                                        <p:tav tm="0">
                                          <p:val>
                                            <p:strVal val="#ppt_h*0.01"/>
                                          </p:val>
                                        </p:tav>
                                        <p:tav tm="100000">
                                          <p:val>
                                            <p:strVal val="#ppt_h"/>
                                          </p:val>
                                        </p:tav>
                                      </p:tavLst>
                                    </p:anim>
                                    <p:anim calcmode="lin" valueType="num">
                                      <p:cBhvr>
                                        <p:cTn id="20" dur="500" fill="hold"/>
                                        <p:tgtEl>
                                          <p:spTgt spid="30"/>
                                        </p:tgtEl>
                                        <p:attrNameLst>
                                          <p:attrName>ppt_x</p:attrName>
                                        </p:attrNameLst>
                                      </p:cBhvr>
                                      <p:tavLst>
                                        <p:tav tm="0">
                                          <p:val>
                                            <p:strVal val="#ppt_x"/>
                                          </p:val>
                                        </p:tav>
                                        <p:tav tm="100000">
                                          <p:val>
                                            <p:strVal val="#ppt_x"/>
                                          </p:val>
                                        </p:tav>
                                      </p:tavLst>
                                    </p:anim>
                                    <p:anim calcmode="lin" valueType="num">
                                      <p:cBhvr>
                                        <p:cTn id="21" dur="500" fill="hold"/>
                                        <p:tgtEl>
                                          <p:spTgt spid="30"/>
                                        </p:tgtEl>
                                        <p:attrNameLst>
                                          <p:attrName>ppt_y</p:attrName>
                                        </p:attrNameLst>
                                      </p:cBhvr>
                                      <p:tavLst>
                                        <p:tav tm="0">
                                          <p:val>
                                            <p:strVal val="#ppt_h+1"/>
                                          </p:val>
                                        </p:tav>
                                        <p:tav tm="100000">
                                          <p:val>
                                            <p:strVal val="#ppt_y"/>
                                          </p:val>
                                        </p:tav>
                                      </p:tavLst>
                                    </p:anim>
                                    <p:animEffect transition="in" filter="fade">
                                      <p:cBhvr>
                                        <p:cTn id="22" dur="500"/>
                                        <p:tgtEl>
                                          <p:spTgt spid="30"/>
                                        </p:tgtEl>
                                      </p:cBhvr>
                                    </p:animEffect>
                                  </p:childTnLst>
                                </p:cTn>
                              </p:par>
                            </p:childTnLst>
                          </p:cTn>
                        </p:par>
                        <p:par>
                          <p:cTn id="23" fill="hold">
                            <p:stCondLst>
                              <p:cond delay="4000"/>
                            </p:stCondLst>
                            <p:childTnLst>
                              <p:par>
                                <p:cTn id="24" presetID="58" presetClass="entr" presetSubtype="0" accel="100000" fill="hold" grpId="0" nodeType="afterEffect">
                                  <p:stCondLst>
                                    <p:cond delay="50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strVal val="#ppt_w*2.5"/>
                                          </p:val>
                                        </p:tav>
                                        <p:tav tm="100000">
                                          <p:val>
                                            <p:strVal val="#ppt_w"/>
                                          </p:val>
                                        </p:tav>
                                      </p:tavLst>
                                    </p:anim>
                                    <p:anim calcmode="lin" valueType="num">
                                      <p:cBhvr>
                                        <p:cTn id="27" dur="500" fill="hold"/>
                                        <p:tgtEl>
                                          <p:spTgt spid="15"/>
                                        </p:tgtEl>
                                        <p:attrNameLst>
                                          <p:attrName>ppt_h</p:attrName>
                                        </p:attrNameLst>
                                      </p:cBhvr>
                                      <p:tavLst>
                                        <p:tav tm="0">
                                          <p:val>
                                            <p:strVal val="#ppt_h*0.01"/>
                                          </p:val>
                                        </p:tav>
                                        <p:tav tm="100000">
                                          <p:val>
                                            <p:strVal val="#ppt_h"/>
                                          </p:val>
                                        </p:tav>
                                      </p:tavLst>
                                    </p:anim>
                                    <p:anim calcmode="lin" valueType="num">
                                      <p:cBhvr>
                                        <p:cTn id="28" dur="500" fill="hold"/>
                                        <p:tgtEl>
                                          <p:spTgt spid="15"/>
                                        </p:tgtEl>
                                        <p:attrNameLst>
                                          <p:attrName>ppt_x</p:attrName>
                                        </p:attrNameLst>
                                      </p:cBhvr>
                                      <p:tavLst>
                                        <p:tav tm="0">
                                          <p:val>
                                            <p:strVal val="#ppt_x"/>
                                          </p:val>
                                        </p:tav>
                                        <p:tav tm="100000">
                                          <p:val>
                                            <p:strVal val="#ppt_x"/>
                                          </p:val>
                                        </p:tav>
                                      </p:tavLst>
                                    </p:anim>
                                    <p:anim calcmode="lin" valueType="num">
                                      <p:cBhvr>
                                        <p:cTn id="29" dur="500" fill="hold"/>
                                        <p:tgtEl>
                                          <p:spTgt spid="15"/>
                                        </p:tgtEl>
                                        <p:attrNameLst>
                                          <p:attrName>ppt_y</p:attrName>
                                        </p:attrNameLst>
                                      </p:cBhvr>
                                      <p:tavLst>
                                        <p:tav tm="0">
                                          <p:val>
                                            <p:strVal val="#ppt_h+1"/>
                                          </p:val>
                                        </p:tav>
                                        <p:tav tm="100000">
                                          <p:val>
                                            <p:strVal val="#ppt_y"/>
                                          </p:val>
                                        </p:tav>
                                      </p:tavLst>
                                    </p:anim>
                                    <p:animEffect transition="in" filter="fade">
                                      <p:cBhvr>
                                        <p:cTn id="30" dur="500"/>
                                        <p:tgtEl>
                                          <p:spTgt spid="15"/>
                                        </p:tgtEl>
                                      </p:cBhvr>
                                    </p:animEffect>
                                  </p:childTnLst>
                                </p:cTn>
                              </p:par>
                            </p:childTnLst>
                          </p:cTn>
                        </p:par>
                        <p:par>
                          <p:cTn id="31" fill="hold">
                            <p:stCondLst>
                              <p:cond delay="5000"/>
                            </p:stCondLst>
                            <p:childTnLst>
                              <p:par>
                                <p:cTn id="32" presetID="58" presetClass="entr" presetSubtype="0" accel="100000" fill="hold" grpId="0" nodeType="afterEffect">
                                  <p:stCondLst>
                                    <p:cond delay="50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strVal val="#ppt_w*2.5"/>
                                          </p:val>
                                        </p:tav>
                                        <p:tav tm="100000">
                                          <p:val>
                                            <p:strVal val="#ppt_w"/>
                                          </p:val>
                                        </p:tav>
                                      </p:tavLst>
                                    </p:anim>
                                    <p:anim calcmode="lin" valueType="num">
                                      <p:cBhvr>
                                        <p:cTn id="35" dur="500" fill="hold"/>
                                        <p:tgtEl>
                                          <p:spTgt spid="18"/>
                                        </p:tgtEl>
                                        <p:attrNameLst>
                                          <p:attrName>ppt_h</p:attrName>
                                        </p:attrNameLst>
                                      </p:cBhvr>
                                      <p:tavLst>
                                        <p:tav tm="0">
                                          <p:val>
                                            <p:strVal val="#ppt_h*0.01"/>
                                          </p:val>
                                        </p:tav>
                                        <p:tav tm="100000">
                                          <p:val>
                                            <p:strVal val="#ppt_h"/>
                                          </p:val>
                                        </p:tav>
                                      </p:tavLst>
                                    </p:anim>
                                    <p:anim calcmode="lin" valueType="num">
                                      <p:cBhvr>
                                        <p:cTn id="36" dur="500" fill="hold"/>
                                        <p:tgtEl>
                                          <p:spTgt spid="18"/>
                                        </p:tgtEl>
                                        <p:attrNameLst>
                                          <p:attrName>ppt_x</p:attrName>
                                        </p:attrNameLst>
                                      </p:cBhvr>
                                      <p:tavLst>
                                        <p:tav tm="0">
                                          <p:val>
                                            <p:strVal val="#ppt_x"/>
                                          </p:val>
                                        </p:tav>
                                        <p:tav tm="100000">
                                          <p:val>
                                            <p:strVal val="#ppt_x"/>
                                          </p:val>
                                        </p:tav>
                                      </p:tavLst>
                                    </p:anim>
                                    <p:anim calcmode="lin" valueType="num">
                                      <p:cBhvr>
                                        <p:cTn id="37" dur="500" fill="hold"/>
                                        <p:tgtEl>
                                          <p:spTgt spid="18"/>
                                        </p:tgtEl>
                                        <p:attrNameLst>
                                          <p:attrName>ppt_y</p:attrName>
                                        </p:attrNameLst>
                                      </p:cBhvr>
                                      <p:tavLst>
                                        <p:tav tm="0">
                                          <p:val>
                                            <p:strVal val="#ppt_h+1"/>
                                          </p:val>
                                        </p:tav>
                                        <p:tav tm="100000">
                                          <p:val>
                                            <p:strVal val="#ppt_y"/>
                                          </p:val>
                                        </p:tav>
                                      </p:tavLst>
                                    </p:anim>
                                    <p:animEffect transition="in" filter="fade">
                                      <p:cBhvr>
                                        <p:cTn id="38" dur="500"/>
                                        <p:tgtEl>
                                          <p:spTgt spid="18"/>
                                        </p:tgtEl>
                                      </p:cBhvr>
                                    </p:animEffect>
                                  </p:childTnLst>
                                </p:cTn>
                              </p:par>
                            </p:childTnLst>
                          </p:cTn>
                        </p:par>
                        <p:par>
                          <p:cTn id="39" fill="hold">
                            <p:stCondLst>
                              <p:cond delay="6000"/>
                            </p:stCondLst>
                            <p:childTnLst>
                              <p:par>
                                <p:cTn id="40" presetID="58" presetClass="entr" presetSubtype="0" accel="100000" fill="hold" grpId="0" nodeType="afterEffect">
                                  <p:stCondLst>
                                    <p:cond delay="50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strVal val="#ppt_w*2.5"/>
                                          </p:val>
                                        </p:tav>
                                        <p:tav tm="100000">
                                          <p:val>
                                            <p:strVal val="#ppt_w"/>
                                          </p:val>
                                        </p:tav>
                                      </p:tavLst>
                                    </p:anim>
                                    <p:anim calcmode="lin" valueType="num">
                                      <p:cBhvr>
                                        <p:cTn id="43" dur="500" fill="hold"/>
                                        <p:tgtEl>
                                          <p:spTgt spid="21"/>
                                        </p:tgtEl>
                                        <p:attrNameLst>
                                          <p:attrName>ppt_h</p:attrName>
                                        </p:attrNameLst>
                                      </p:cBhvr>
                                      <p:tavLst>
                                        <p:tav tm="0">
                                          <p:val>
                                            <p:strVal val="#ppt_h*0.01"/>
                                          </p:val>
                                        </p:tav>
                                        <p:tav tm="100000">
                                          <p:val>
                                            <p:strVal val="#ppt_h"/>
                                          </p:val>
                                        </p:tav>
                                      </p:tavLst>
                                    </p:anim>
                                    <p:anim calcmode="lin" valueType="num">
                                      <p:cBhvr>
                                        <p:cTn id="44" dur="500" fill="hold"/>
                                        <p:tgtEl>
                                          <p:spTgt spid="21"/>
                                        </p:tgtEl>
                                        <p:attrNameLst>
                                          <p:attrName>ppt_x</p:attrName>
                                        </p:attrNameLst>
                                      </p:cBhvr>
                                      <p:tavLst>
                                        <p:tav tm="0">
                                          <p:val>
                                            <p:strVal val="#ppt_x"/>
                                          </p:val>
                                        </p:tav>
                                        <p:tav tm="100000">
                                          <p:val>
                                            <p:strVal val="#ppt_x"/>
                                          </p:val>
                                        </p:tav>
                                      </p:tavLst>
                                    </p:anim>
                                    <p:anim calcmode="lin" valueType="num">
                                      <p:cBhvr>
                                        <p:cTn id="45" dur="500" fill="hold"/>
                                        <p:tgtEl>
                                          <p:spTgt spid="21"/>
                                        </p:tgtEl>
                                        <p:attrNameLst>
                                          <p:attrName>ppt_y</p:attrName>
                                        </p:attrNameLst>
                                      </p:cBhvr>
                                      <p:tavLst>
                                        <p:tav tm="0">
                                          <p:val>
                                            <p:strVal val="#ppt_h+1"/>
                                          </p:val>
                                        </p:tav>
                                        <p:tav tm="100000">
                                          <p:val>
                                            <p:strVal val="#ppt_y"/>
                                          </p:val>
                                        </p:tav>
                                      </p:tavLst>
                                    </p:anim>
                                    <p:animEffect transition="in" filter="fade">
                                      <p:cBhvr>
                                        <p:cTn id="46" dur="500"/>
                                        <p:tgtEl>
                                          <p:spTgt spid="21"/>
                                        </p:tgtEl>
                                      </p:cBhvr>
                                    </p:animEffect>
                                  </p:childTnLst>
                                </p:cTn>
                              </p:par>
                            </p:childTnLst>
                          </p:cTn>
                        </p:par>
                        <p:par>
                          <p:cTn id="47" fill="hold">
                            <p:stCondLst>
                              <p:cond delay="7000"/>
                            </p:stCondLst>
                            <p:childTnLst>
                              <p:par>
                                <p:cTn id="48" presetID="58" presetClass="entr" presetSubtype="0" accel="100000" fill="hold" grpId="0" nodeType="afterEffect">
                                  <p:stCondLst>
                                    <p:cond delay="50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strVal val="#ppt_w*2.5"/>
                                          </p:val>
                                        </p:tav>
                                        <p:tav tm="100000">
                                          <p:val>
                                            <p:strVal val="#ppt_w"/>
                                          </p:val>
                                        </p:tav>
                                      </p:tavLst>
                                    </p:anim>
                                    <p:anim calcmode="lin" valueType="num">
                                      <p:cBhvr>
                                        <p:cTn id="51" dur="500" fill="hold"/>
                                        <p:tgtEl>
                                          <p:spTgt spid="12"/>
                                        </p:tgtEl>
                                        <p:attrNameLst>
                                          <p:attrName>ppt_h</p:attrName>
                                        </p:attrNameLst>
                                      </p:cBhvr>
                                      <p:tavLst>
                                        <p:tav tm="0">
                                          <p:val>
                                            <p:strVal val="#ppt_h*0.01"/>
                                          </p:val>
                                        </p:tav>
                                        <p:tav tm="100000">
                                          <p:val>
                                            <p:strVal val="#ppt_h"/>
                                          </p:val>
                                        </p:tav>
                                      </p:tavLst>
                                    </p:anim>
                                    <p:anim calcmode="lin" valueType="num">
                                      <p:cBhvr>
                                        <p:cTn id="52" dur="500" fill="hold"/>
                                        <p:tgtEl>
                                          <p:spTgt spid="12"/>
                                        </p:tgtEl>
                                        <p:attrNameLst>
                                          <p:attrName>ppt_x</p:attrName>
                                        </p:attrNameLst>
                                      </p:cBhvr>
                                      <p:tavLst>
                                        <p:tav tm="0">
                                          <p:val>
                                            <p:strVal val="#ppt_x"/>
                                          </p:val>
                                        </p:tav>
                                        <p:tav tm="100000">
                                          <p:val>
                                            <p:strVal val="#ppt_x"/>
                                          </p:val>
                                        </p:tav>
                                      </p:tavLst>
                                    </p:anim>
                                    <p:anim calcmode="lin" valueType="num">
                                      <p:cBhvr>
                                        <p:cTn id="53" dur="500" fill="hold"/>
                                        <p:tgtEl>
                                          <p:spTgt spid="12"/>
                                        </p:tgtEl>
                                        <p:attrNameLst>
                                          <p:attrName>ppt_y</p:attrName>
                                        </p:attrNameLst>
                                      </p:cBhvr>
                                      <p:tavLst>
                                        <p:tav tm="0">
                                          <p:val>
                                            <p:strVal val="#ppt_h+1"/>
                                          </p:val>
                                        </p:tav>
                                        <p:tav tm="100000">
                                          <p:val>
                                            <p:strVal val="#ppt_y"/>
                                          </p:val>
                                        </p:tav>
                                      </p:tavLst>
                                    </p:anim>
                                    <p:animEffect transition="in" filter="fade">
                                      <p:cBhvr>
                                        <p:cTn id="54" dur="500"/>
                                        <p:tgtEl>
                                          <p:spTgt spid="12"/>
                                        </p:tgtEl>
                                      </p:cBhvr>
                                    </p:animEffect>
                                  </p:childTnLst>
                                </p:cTn>
                              </p:par>
                            </p:childTnLst>
                          </p:cTn>
                        </p:par>
                        <p:par>
                          <p:cTn id="55" fill="hold">
                            <p:stCondLst>
                              <p:cond delay="8000"/>
                            </p:stCondLst>
                            <p:childTnLst>
                              <p:par>
                                <p:cTn id="56" presetID="58" presetClass="entr" presetSubtype="0" accel="100000" fill="hold" grpId="0" nodeType="afterEffect">
                                  <p:stCondLst>
                                    <p:cond delay="50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strVal val="#ppt_w*2.5"/>
                                          </p:val>
                                        </p:tav>
                                        <p:tav tm="100000">
                                          <p:val>
                                            <p:strVal val="#ppt_w"/>
                                          </p:val>
                                        </p:tav>
                                      </p:tavLst>
                                    </p:anim>
                                    <p:anim calcmode="lin" valueType="num">
                                      <p:cBhvr>
                                        <p:cTn id="59" dur="500" fill="hold"/>
                                        <p:tgtEl>
                                          <p:spTgt spid="24"/>
                                        </p:tgtEl>
                                        <p:attrNameLst>
                                          <p:attrName>ppt_h</p:attrName>
                                        </p:attrNameLst>
                                      </p:cBhvr>
                                      <p:tavLst>
                                        <p:tav tm="0">
                                          <p:val>
                                            <p:strVal val="#ppt_h*0.01"/>
                                          </p:val>
                                        </p:tav>
                                        <p:tav tm="100000">
                                          <p:val>
                                            <p:strVal val="#ppt_h"/>
                                          </p:val>
                                        </p:tav>
                                      </p:tavLst>
                                    </p:anim>
                                    <p:anim calcmode="lin" valueType="num">
                                      <p:cBhvr>
                                        <p:cTn id="60" dur="500" fill="hold"/>
                                        <p:tgtEl>
                                          <p:spTgt spid="24"/>
                                        </p:tgtEl>
                                        <p:attrNameLst>
                                          <p:attrName>ppt_x</p:attrName>
                                        </p:attrNameLst>
                                      </p:cBhvr>
                                      <p:tavLst>
                                        <p:tav tm="0">
                                          <p:val>
                                            <p:strVal val="#ppt_x"/>
                                          </p:val>
                                        </p:tav>
                                        <p:tav tm="100000">
                                          <p:val>
                                            <p:strVal val="#ppt_x"/>
                                          </p:val>
                                        </p:tav>
                                      </p:tavLst>
                                    </p:anim>
                                    <p:anim calcmode="lin" valueType="num">
                                      <p:cBhvr>
                                        <p:cTn id="61" dur="500" fill="hold"/>
                                        <p:tgtEl>
                                          <p:spTgt spid="24"/>
                                        </p:tgtEl>
                                        <p:attrNameLst>
                                          <p:attrName>ppt_y</p:attrName>
                                        </p:attrNameLst>
                                      </p:cBhvr>
                                      <p:tavLst>
                                        <p:tav tm="0">
                                          <p:val>
                                            <p:strVal val="#ppt_h+1"/>
                                          </p:val>
                                        </p:tav>
                                        <p:tav tm="100000">
                                          <p:val>
                                            <p:strVal val="#ppt_y"/>
                                          </p:val>
                                        </p:tav>
                                      </p:tavLst>
                                    </p:anim>
                                    <p:animEffect transition="in" filter="fade">
                                      <p:cBhvr>
                                        <p:cTn id="62" dur="500"/>
                                        <p:tgtEl>
                                          <p:spTgt spid="24"/>
                                        </p:tgtEl>
                                      </p:cBhvr>
                                    </p:animEffect>
                                  </p:childTnLst>
                                </p:cTn>
                              </p:par>
                            </p:childTnLst>
                          </p:cTn>
                        </p:par>
                        <p:par>
                          <p:cTn id="63" fill="hold">
                            <p:stCondLst>
                              <p:cond delay="9000"/>
                            </p:stCondLst>
                            <p:childTnLst>
                              <p:par>
                                <p:cTn id="64" presetID="58" presetClass="entr" presetSubtype="0" accel="100000" fill="hold" grpId="0" nodeType="afterEffect">
                                  <p:stCondLst>
                                    <p:cond delay="50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strVal val="#ppt_w*2.5"/>
                                          </p:val>
                                        </p:tav>
                                        <p:tav tm="100000">
                                          <p:val>
                                            <p:strVal val="#ppt_w"/>
                                          </p:val>
                                        </p:tav>
                                      </p:tavLst>
                                    </p:anim>
                                    <p:anim calcmode="lin" valueType="num">
                                      <p:cBhvr>
                                        <p:cTn id="67" dur="500" fill="hold"/>
                                        <p:tgtEl>
                                          <p:spTgt spid="22"/>
                                        </p:tgtEl>
                                        <p:attrNameLst>
                                          <p:attrName>ppt_h</p:attrName>
                                        </p:attrNameLst>
                                      </p:cBhvr>
                                      <p:tavLst>
                                        <p:tav tm="0">
                                          <p:val>
                                            <p:strVal val="#ppt_h*0.01"/>
                                          </p:val>
                                        </p:tav>
                                        <p:tav tm="100000">
                                          <p:val>
                                            <p:strVal val="#ppt_h"/>
                                          </p:val>
                                        </p:tav>
                                      </p:tavLst>
                                    </p:anim>
                                    <p:anim calcmode="lin" valueType="num">
                                      <p:cBhvr>
                                        <p:cTn id="68" dur="500" fill="hold"/>
                                        <p:tgtEl>
                                          <p:spTgt spid="22"/>
                                        </p:tgtEl>
                                        <p:attrNameLst>
                                          <p:attrName>ppt_x</p:attrName>
                                        </p:attrNameLst>
                                      </p:cBhvr>
                                      <p:tavLst>
                                        <p:tav tm="0">
                                          <p:val>
                                            <p:strVal val="#ppt_x"/>
                                          </p:val>
                                        </p:tav>
                                        <p:tav tm="100000">
                                          <p:val>
                                            <p:strVal val="#ppt_x"/>
                                          </p:val>
                                        </p:tav>
                                      </p:tavLst>
                                    </p:anim>
                                    <p:anim calcmode="lin" valueType="num">
                                      <p:cBhvr>
                                        <p:cTn id="69" dur="500" fill="hold"/>
                                        <p:tgtEl>
                                          <p:spTgt spid="22"/>
                                        </p:tgtEl>
                                        <p:attrNameLst>
                                          <p:attrName>ppt_y</p:attrName>
                                        </p:attrNameLst>
                                      </p:cBhvr>
                                      <p:tavLst>
                                        <p:tav tm="0">
                                          <p:val>
                                            <p:strVal val="#ppt_h+1"/>
                                          </p:val>
                                        </p:tav>
                                        <p:tav tm="100000">
                                          <p:val>
                                            <p:strVal val="#ppt_y"/>
                                          </p:val>
                                        </p:tav>
                                      </p:tavLst>
                                    </p:anim>
                                    <p:animEffect transition="in" filter="fade">
                                      <p:cBhvr>
                                        <p:cTn id="70" dur="500"/>
                                        <p:tgtEl>
                                          <p:spTgt spid="22"/>
                                        </p:tgtEl>
                                      </p:cBhvr>
                                    </p:animEffect>
                                  </p:childTnLst>
                                </p:cTn>
                              </p:par>
                            </p:childTnLst>
                          </p:cTn>
                        </p:par>
                        <p:par>
                          <p:cTn id="71" fill="hold">
                            <p:stCondLst>
                              <p:cond delay="10000"/>
                            </p:stCondLst>
                            <p:childTnLst>
                              <p:par>
                                <p:cTn id="72" presetID="58" presetClass="entr" presetSubtype="0" accel="100000" fill="hold" grpId="0" nodeType="afterEffect">
                                  <p:stCondLst>
                                    <p:cond delay="500"/>
                                  </p:stCondLst>
                                  <p:childTnLst>
                                    <p:set>
                                      <p:cBhvr>
                                        <p:cTn id="73" dur="1" fill="hold">
                                          <p:stCondLst>
                                            <p:cond delay="0"/>
                                          </p:stCondLst>
                                        </p:cTn>
                                        <p:tgtEl>
                                          <p:spTgt spid="26"/>
                                        </p:tgtEl>
                                        <p:attrNameLst>
                                          <p:attrName>style.visibility</p:attrName>
                                        </p:attrNameLst>
                                      </p:cBhvr>
                                      <p:to>
                                        <p:strVal val="visible"/>
                                      </p:to>
                                    </p:set>
                                    <p:anim calcmode="lin" valueType="num">
                                      <p:cBhvr>
                                        <p:cTn id="74" dur="500" fill="hold"/>
                                        <p:tgtEl>
                                          <p:spTgt spid="26"/>
                                        </p:tgtEl>
                                        <p:attrNameLst>
                                          <p:attrName>ppt_w</p:attrName>
                                        </p:attrNameLst>
                                      </p:cBhvr>
                                      <p:tavLst>
                                        <p:tav tm="0">
                                          <p:val>
                                            <p:strVal val="#ppt_w*2.5"/>
                                          </p:val>
                                        </p:tav>
                                        <p:tav tm="100000">
                                          <p:val>
                                            <p:strVal val="#ppt_w"/>
                                          </p:val>
                                        </p:tav>
                                      </p:tavLst>
                                    </p:anim>
                                    <p:anim calcmode="lin" valueType="num">
                                      <p:cBhvr>
                                        <p:cTn id="75" dur="500" fill="hold"/>
                                        <p:tgtEl>
                                          <p:spTgt spid="26"/>
                                        </p:tgtEl>
                                        <p:attrNameLst>
                                          <p:attrName>ppt_h</p:attrName>
                                        </p:attrNameLst>
                                      </p:cBhvr>
                                      <p:tavLst>
                                        <p:tav tm="0">
                                          <p:val>
                                            <p:strVal val="#ppt_h*0.01"/>
                                          </p:val>
                                        </p:tav>
                                        <p:tav tm="100000">
                                          <p:val>
                                            <p:strVal val="#ppt_h"/>
                                          </p:val>
                                        </p:tav>
                                      </p:tavLst>
                                    </p:anim>
                                    <p:anim calcmode="lin" valueType="num">
                                      <p:cBhvr>
                                        <p:cTn id="76" dur="500" fill="hold"/>
                                        <p:tgtEl>
                                          <p:spTgt spid="26"/>
                                        </p:tgtEl>
                                        <p:attrNameLst>
                                          <p:attrName>ppt_x</p:attrName>
                                        </p:attrNameLst>
                                      </p:cBhvr>
                                      <p:tavLst>
                                        <p:tav tm="0">
                                          <p:val>
                                            <p:strVal val="#ppt_x"/>
                                          </p:val>
                                        </p:tav>
                                        <p:tav tm="100000">
                                          <p:val>
                                            <p:strVal val="#ppt_x"/>
                                          </p:val>
                                        </p:tav>
                                      </p:tavLst>
                                    </p:anim>
                                    <p:anim calcmode="lin" valueType="num">
                                      <p:cBhvr>
                                        <p:cTn id="77" dur="500" fill="hold"/>
                                        <p:tgtEl>
                                          <p:spTgt spid="26"/>
                                        </p:tgtEl>
                                        <p:attrNameLst>
                                          <p:attrName>ppt_y</p:attrName>
                                        </p:attrNameLst>
                                      </p:cBhvr>
                                      <p:tavLst>
                                        <p:tav tm="0">
                                          <p:val>
                                            <p:strVal val="#ppt_h+1"/>
                                          </p:val>
                                        </p:tav>
                                        <p:tav tm="100000">
                                          <p:val>
                                            <p:strVal val="#ppt_y"/>
                                          </p:val>
                                        </p:tav>
                                      </p:tavLst>
                                    </p:anim>
                                    <p:animEffect transition="in" filter="fade">
                                      <p:cBhvr>
                                        <p:cTn id="78" dur="500"/>
                                        <p:tgtEl>
                                          <p:spTgt spid="26"/>
                                        </p:tgtEl>
                                      </p:cBhvr>
                                    </p:animEffect>
                                  </p:childTnLst>
                                </p:cTn>
                              </p:par>
                            </p:childTnLst>
                          </p:cTn>
                        </p:par>
                        <p:par>
                          <p:cTn id="79" fill="hold">
                            <p:stCondLst>
                              <p:cond delay="11000"/>
                            </p:stCondLst>
                            <p:childTnLst>
                              <p:par>
                                <p:cTn id="80" presetID="58" presetClass="entr" presetSubtype="0" accel="10000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ppt_w*2.5"/>
                                          </p:val>
                                        </p:tav>
                                        <p:tav tm="100000">
                                          <p:val>
                                            <p:strVal val="#ppt_w"/>
                                          </p:val>
                                        </p:tav>
                                      </p:tavLst>
                                    </p:anim>
                                    <p:anim calcmode="lin" valueType="num">
                                      <p:cBhvr>
                                        <p:cTn id="83" dur="500" fill="hold"/>
                                        <p:tgtEl>
                                          <p:spTgt spid="19"/>
                                        </p:tgtEl>
                                        <p:attrNameLst>
                                          <p:attrName>ppt_h</p:attrName>
                                        </p:attrNameLst>
                                      </p:cBhvr>
                                      <p:tavLst>
                                        <p:tav tm="0">
                                          <p:val>
                                            <p:strVal val="#ppt_h*0.01"/>
                                          </p:val>
                                        </p:tav>
                                        <p:tav tm="100000">
                                          <p:val>
                                            <p:strVal val="#ppt_h"/>
                                          </p:val>
                                        </p:tav>
                                      </p:tavLst>
                                    </p:anim>
                                    <p:anim calcmode="lin" valueType="num">
                                      <p:cBhvr>
                                        <p:cTn id="84" dur="500" fill="hold"/>
                                        <p:tgtEl>
                                          <p:spTgt spid="19"/>
                                        </p:tgtEl>
                                        <p:attrNameLst>
                                          <p:attrName>ppt_x</p:attrName>
                                        </p:attrNameLst>
                                      </p:cBhvr>
                                      <p:tavLst>
                                        <p:tav tm="0">
                                          <p:val>
                                            <p:strVal val="#ppt_x"/>
                                          </p:val>
                                        </p:tav>
                                        <p:tav tm="100000">
                                          <p:val>
                                            <p:strVal val="#ppt_x"/>
                                          </p:val>
                                        </p:tav>
                                      </p:tavLst>
                                    </p:anim>
                                    <p:anim calcmode="lin" valueType="num">
                                      <p:cBhvr>
                                        <p:cTn id="85" dur="500" fill="hold"/>
                                        <p:tgtEl>
                                          <p:spTgt spid="19"/>
                                        </p:tgtEl>
                                        <p:attrNameLst>
                                          <p:attrName>ppt_y</p:attrName>
                                        </p:attrNameLst>
                                      </p:cBhvr>
                                      <p:tavLst>
                                        <p:tav tm="0">
                                          <p:val>
                                            <p:strVal val="#ppt_h+1"/>
                                          </p:val>
                                        </p:tav>
                                        <p:tav tm="100000">
                                          <p:val>
                                            <p:strVal val="#ppt_y"/>
                                          </p:val>
                                        </p:tav>
                                      </p:tavLst>
                                    </p:anim>
                                    <p:animEffect transition="in" filter="fade">
                                      <p:cBhvr>
                                        <p:cTn id="86" dur="500"/>
                                        <p:tgtEl>
                                          <p:spTgt spid="19"/>
                                        </p:tgtEl>
                                      </p:cBhvr>
                                    </p:animEffect>
                                  </p:childTnLst>
                                </p:cTn>
                              </p:par>
                            </p:childTnLst>
                          </p:cTn>
                        </p:par>
                        <p:par>
                          <p:cTn id="87" fill="hold">
                            <p:stCondLst>
                              <p:cond delay="11500"/>
                            </p:stCondLst>
                            <p:childTnLst>
                              <p:par>
                                <p:cTn id="88" presetID="58" presetClass="entr" presetSubtype="0" accel="100000" fill="hold" grpId="0" nodeType="afterEffect">
                                  <p:stCondLst>
                                    <p:cond delay="500"/>
                                  </p:stCondLst>
                                  <p:childTnLst>
                                    <p:set>
                                      <p:cBhvr>
                                        <p:cTn id="89" dur="1" fill="hold">
                                          <p:stCondLst>
                                            <p:cond delay="0"/>
                                          </p:stCondLst>
                                        </p:cTn>
                                        <p:tgtEl>
                                          <p:spTgt spid="31"/>
                                        </p:tgtEl>
                                        <p:attrNameLst>
                                          <p:attrName>style.visibility</p:attrName>
                                        </p:attrNameLst>
                                      </p:cBhvr>
                                      <p:to>
                                        <p:strVal val="visible"/>
                                      </p:to>
                                    </p:set>
                                    <p:anim calcmode="lin" valueType="num">
                                      <p:cBhvr>
                                        <p:cTn id="90" dur="500" fill="hold"/>
                                        <p:tgtEl>
                                          <p:spTgt spid="31"/>
                                        </p:tgtEl>
                                        <p:attrNameLst>
                                          <p:attrName>ppt_w</p:attrName>
                                        </p:attrNameLst>
                                      </p:cBhvr>
                                      <p:tavLst>
                                        <p:tav tm="0">
                                          <p:val>
                                            <p:strVal val="#ppt_w*2.5"/>
                                          </p:val>
                                        </p:tav>
                                        <p:tav tm="100000">
                                          <p:val>
                                            <p:strVal val="#ppt_w"/>
                                          </p:val>
                                        </p:tav>
                                      </p:tavLst>
                                    </p:anim>
                                    <p:anim calcmode="lin" valueType="num">
                                      <p:cBhvr>
                                        <p:cTn id="91" dur="500" fill="hold"/>
                                        <p:tgtEl>
                                          <p:spTgt spid="31"/>
                                        </p:tgtEl>
                                        <p:attrNameLst>
                                          <p:attrName>ppt_h</p:attrName>
                                        </p:attrNameLst>
                                      </p:cBhvr>
                                      <p:tavLst>
                                        <p:tav tm="0">
                                          <p:val>
                                            <p:strVal val="#ppt_h*0.01"/>
                                          </p:val>
                                        </p:tav>
                                        <p:tav tm="100000">
                                          <p:val>
                                            <p:strVal val="#ppt_h"/>
                                          </p:val>
                                        </p:tav>
                                      </p:tavLst>
                                    </p:anim>
                                    <p:anim calcmode="lin" valueType="num">
                                      <p:cBhvr>
                                        <p:cTn id="92" dur="500" fill="hold"/>
                                        <p:tgtEl>
                                          <p:spTgt spid="31"/>
                                        </p:tgtEl>
                                        <p:attrNameLst>
                                          <p:attrName>ppt_x</p:attrName>
                                        </p:attrNameLst>
                                      </p:cBhvr>
                                      <p:tavLst>
                                        <p:tav tm="0">
                                          <p:val>
                                            <p:strVal val="#ppt_x"/>
                                          </p:val>
                                        </p:tav>
                                        <p:tav tm="100000">
                                          <p:val>
                                            <p:strVal val="#ppt_x"/>
                                          </p:val>
                                        </p:tav>
                                      </p:tavLst>
                                    </p:anim>
                                    <p:anim calcmode="lin" valueType="num">
                                      <p:cBhvr>
                                        <p:cTn id="93" dur="500" fill="hold"/>
                                        <p:tgtEl>
                                          <p:spTgt spid="31"/>
                                        </p:tgtEl>
                                        <p:attrNameLst>
                                          <p:attrName>ppt_y</p:attrName>
                                        </p:attrNameLst>
                                      </p:cBhvr>
                                      <p:tavLst>
                                        <p:tav tm="0">
                                          <p:val>
                                            <p:strVal val="#ppt_h+1"/>
                                          </p:val>
                                        </p:tav>
                                        <p:tav tm="100000">
                                          <p:val>
                                            <p:strVal val="#ppt_y"/>
                                          </p:val>
                                        </p:tav>
                                      </p:tavLst>
                                    </p:anim>
                                    <p:animEffect transition="in" filter="fade">
                                      <p:cBhvr>
                                        <p:cTn id="94" dur="500"/>
                                        <p:tgtEl>
                                          <p:spTgt spid="31"/>
                                        </p:tgtEl>
                                      </p:cBhvr>
                                    </p:animEffect>
                                  </p:childTnLst>
                                </p:cTn>
                              </p:par>
                            </p:childTnLst>
                          </p:cTn>
                        </p:par>
                        <p:par>
                          <p:cTn id="95" fill="hold">
                            <p:stCondLst>
                              <p:cond delay="12500"/>
                            </p:stCondLst>
                            <p:childTnLst>
                              <p:par>
                                <p:cTn id="96" presetID="58" presetClass="entr" presetSubtype="0" accel="100000" fill="hold" grpId="0" nodeType="afterEffect">
                                  <p:stCondLst>
                                    <p:cond delay="500"/>
                                  </p:stCondLst>
                                  <p:childTnLst>
                                    <p:set>
                                      <p:cBhvr>
                                        <p:cTn id="97" dur="1" fill="hold">
                                          <p:stCondLst>
                                            <p:cond delay="0"/>
                                          </p:stCondLst>
                                        </p:cTn>
                                        <p:tgtEl>
                                          <p:spTgt spid="20"/>
                                        </p:tgtEl>
                                        <p:attrNameLst>
                                          <p:attrName>style.visibility</p:attrName>
                                        </p:attrNameLst>
                                      </p:cBhvr>
                                      <p:to>
                                        <p:strVal val="visible"/>
                                      </p:to>
                                    </p:set>
                                    <p:anim calcmode="lin" valueType="num">
                                      <p:cBhvr>
                                        <p:cTn id="98" dur="500" fill="hold"/>
                                        <p:tgtEl>
                                          <p:spTgt spid="20"/>
                                        </p:tgtEl>
                                        <p:attrNameLst>
                                          <p:attrName>ppt_w</p:attrName>
                                        </p:attrNameLst>
                                      </p:cBhvr>
                                      <p:tavLst>
                                        <p:tav tm="0">
                                          <p:val>
                                            <p:strVal val="#ppt_w*2.5"/>
                                          </p:val>
                                        </p:tav>
                                        <p:tav tm="100000">
                                          <p:val>
                                            <p:strVal val="#ppt_w"/>
                                          </p:val>
                                        </p:tav>
                                      </p:tavLst>
                                    </p:anim>
                                    <p:anim calcmode="lin" valueType="num">
                                      <p:cBhvr>
                                        <p:cTn id="99" dur="500" fill="hold"/>
                                        <p:tgtEl>
                                          <p:spTgt spid="20"/>
                                        </p:tgtEl>
                                        <p:attrNameLst>
                                          <p:attrName>ppt_h</p:attrName>
                                        </p:attrNameLst>
                                      </p:cBhvr>
                                      <p:tavLst>
                                        <p:tav tm="0">
                                          <p:val>
                                            <p:strVal val="#ppt_h*0.01"/>
                                          </p:val>
                                        </p:tav>
                                        <p:tav tm="100000">
                                          <p:val>
                                            <p:strVal val="#ppt_h"/>
                                          </p:val>
                                        </p:tav>
                                      </p:tavLst>
                                    </p:anim>
                                    <p:anim calcmode="lin" valueType="num">
                                      <p:cBhvr>
                                        <p:cTn id="100" dur="500" fill="hold"/>
                                        <p:tgtEl>
                                          <p:spTgt spid="20"/>
                                        </p:tgtEl>
                                        <p:attrNameLst>
                                          <p:attrName>ppt_x</p:attrName>
                                        </p:attrNameLst>
                                      </p:cBhvr>
                                      <p:tavLst>
                                        <p:tav tm="0">
                                          <p:val>
                                            <p:strVal val="#ppt_x"/>
                                          </p:val>
                                        </p:tav>
                                        <p:tav tm="100000">
                                          <p:val>
                                            <p:strVal val="#ppt_x"/>
                                          </p:val>
                                        </p:tav>
                                      </p:tavLst>
                                    </p:anim>
                                    <p:anim calcmode="lin" valueType="num">
                                      <p:cBhvr>
                                        <p:cTn id="101" dur="500" fill="hold"/>
                                        <p:tgtEl>
                                          <p:spTgt spid="20"/>
                                        </p:tgtEl>
                                        <p:attrNameLst>
                                          <p:attrName>ppt_y</p:attrName>
                                        </p:attrNameLst>
                                      </p:cBhvr>
                                      <p:tavLst>
                                        <p:tav tm="0">
                                          <p:val>
                                            <p:strVal val="#ppt_h+1"/>
                                          </p:val>
                                        </p:tav>
                                        <p:tav tm="100000">
                                          <p:val>
                                            <p:strVal val="#ppt_y"/>
                                          </p:val>
                                        </p:tav>
                                      </p:tavLst>
                                    </p:anim>
                                    <p:animEffect transition="in" filter="fade">
                                      <p:cBhvr>
                                        <p:cTn id="102" dur="500"/>
                                        <p:tgtEl>
                                          <p:spTgt spid="20"/>
                                        </p:tgtEl>
                                      </p:cBhvr>
                                    </p:animEffect>
                                  </p:childTnLst>
                                </p:cTn>
                              </p:par>
                            </p:childTnLst>
                          </p:cTn>
                        </p:par>
                        <p:par>
                          <p:cTn id="103" fill="hold">
                            <p:stCondLst>
                              <p:cond delay="13500"/>
                            </p:stCondLst>
                            <p:childTnLst>
                              <p:par>
                                <p:cTn id="104" presetID="58" presetClass="entr" presetSubtype="0" accel="100000" fill="hold" grpId="0" nodeType="afterEffect">
                                  <p:stCondLst>
                                    <p:cond delay="500"/>
                                  </p:stCondLst>
                                  <p:childTnLst>
                                    <p:set>
                                      <p:cBhvr>
                                        <p:cTn id="105" dur="1" fill="hold">
                                          <p:stCondLst>
                                            <p:cond delay="0"/>
                                          </p:stCondLst>
                                        </p:cTn>
                                        <p:tgtEl>
                                          <p:spTgt spid="16"/>
                                        </p:tgtEl>
                                        <p:attrNameLst>
                                          <p:attrName>style.visibility</p:attrName>
                                        </p:attrNameLst>
                                      </p:cBhvr>
                                      <p:to>
                                        <p:strVal val="visible"/>
                                      </p:to>
                                    </p:set>
                                    <p:anim calcmode="lin" valueType="num">
                                      <p:cBhvr>
                                        <p:cTn id="106" dur="500" fill="hold"/>
                                        <p:tgtEl>
                                          <p:spTgt spid="16"/>
                                        </p:tgtEl>
                                        <p:attrNameLst>
                                          <p:attrName>ppt_w</p:attrName>
                                        </p:attrNameLst>
                                      </p:cBhvr>
                                      <p:tavLst>
                                        <p:tav tm="0">
                                          <p:val>
                                            <p:strVal val="#ppt_w*2.5"/>
                                          </p:val>
                                        </p:tav>
                                        <p:tav tm="100000">
                                          <p:val>
                                            <p:strVal val="#ppt_w"/>
                                          </p:val>
                                        </p:tav>
                                      </p:tavLst>
                                    </p:anim>
                                    <p:anim calcmode="lin" valueType="num">
                                      <p:cBhvr>
                                        <p:cTn id="107" dur="500" fill="hold"/>
                                        <p:tgtEl>
                                          <p:spTgt spid="16"/>
                                        </p:tgtEl>
                                        <p:attrNameLst>
                                          <p:attrName>ppt_h</p:attrName>
                                        </p:attrNameLst>
                                      </p:cBhvr>
                                      <p:tavLst>
                                        <p:tav tm="0">
                                          <p:val>
                                            <p:strVal val="#ppt_h*0.01"/>
                                          </p:val>
                                        </p:tav>
                                        <p:tav tm="100000">
                                          <p:val>
                                            <p:strVal val="#ppt_h"/>
                                          </p:val>
                                        </p:tav>
                                      </p:tavLst>
                                    </p:anim>
                                    <p:anim calcmode="lin" valueType="num">
                                      <p:cBhvr>
                                        <p:cTn id="108" dur="500" fill="hold"/>
                                        <p:tgtEl>
                                          <p:spTgt spid="16"/>
                                        </p:tgtEl>
                                        <p:attrNameLst>
                                          <p:attrName>ppt_x</p:attrName>
                                        </p:attrNameLst>
                                      </p:cBhvr>
                                      <p:tavLst>
                                        <p:tav tm="0">
                                          <p:val>
                                            <p:strVal val="#ppt_x"/>
                                          </p:val>
                                        </p:tav>
                                        <p:tav tm="100000">
                                          <p:val>
                                            <p:strVal val="#ppt_x"/>
                                          </p:val>
                                        </p:tav>
                                      </p:tavLst>
                                    </p:anim>
                                    <p:anim calcmode="lin" valueType="num">
                                      <p:cBhvr>
                                        <p:cTn id="109" dur="500" fill="hold"/>
                                        <p:tgtEl>
                                          <p:spTgt spid="16"/>
                                        </p:tgtEl>
                                        <p:attrNameLst>
                                          <p:attrName>ppt_y</p:attrName>
                                        </p:attrNameLst>
                                      </p:cBhvr>
                                      <p:tavLst>
                                        <p:tav tm="0">
                                          <p:val>
                                            <p:strVal val="#ppt_h+1"/>
                                          </p:val>
                                        </p:tav>
                                        <p:tav tm="100000">
                                          <p:val>
                                            <p:strVal val="#ppt_y"/>
                                          </p:val>
                                        </p:tav>
                                      </p:tavLst>
                                    </p:anim>
                                    <p:animEffect transition="in" filter="fade">
                                      <p:cBhvr>
                                        <p:cTn id="1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8" grpId="0" animBg="1"/>
      <p:bldP spid="7" grpId="0" animBg="1"/>
      <p:bldP spid="21" grpId="0" animBg="1"/>
      <p:bldP spid="24" grpId="0" animBg="1"/>
      <p:bldP spid="26" grpId="0" animBg="1"/>
      <p:bldP spid="31" grpId="0" animBg="1"/>
      <p:bldP spid="16" grpId="0" animBg="1"/>
      <p:bldP spid="30" grpId="0" animBg="1"/>
      <p:bldP spid="15" grpId="0" animBg="1"/>
      <p:bldP spid="19" grpId="0" animBg="1"/>
      <p:bldP spid="20"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036462444"/>
              </p:ext>
            </p:extLst>
          </p:nvPr>
        </p:nvGraphicFramePr>
        <p:xfrm>
          <a:off x="152401" y="1480459"/>
          <a:ext cx="8762998" cy="1142781"/>
        </p:xfrm>
        <a:graphic>
          <a:graphicData uri="http://schemas.openxmlformats.org/drawingml/2006/table">
            <a:tbl>
              <a:tblPr/>
              <a:tblGrid>
                <a:gridCol w="838199"/>
                <a:gridCol w="457200"/>
                <a:gridCol w="381000"/>
                <a:gridCol w="381000"/>
                <a:gridCol w="381000"/>
                <a:gridCol w="381000"/>
                <a:gridCol w="381000"/>
                <a:gridCol w="304800"/>
                <a:gridCol w="457200"/>
                <a:gridCol w="381000"/>
                <a:gridCol w="533400"/>
                <a:gridCol w="163637"/>
                <a:gridCol w="388473"/>
                <a:gridCol w="357514"/>
                <a:gridCol w="388473"/>
                <a:gridCol w="388473"/>
                <a:gridCol w="342034"/>
                <a:gridCol w="388473"/>
                <a:gridCol w="388473"/>
                <a:gridCol w="335400"/>
                <a:gridCol w="309598"/>
                <a:gridCol w="435651"/>
              </a:tblGrid>
              <a:tr h="283028">
                <a:tc gridSpan="12">
                  <a:txBody>
                    <a:bodyPr/>
                    <a:lstStyle/>
                    <a:p>
                      <a:pPr marL="0" marR="0">
                        <a:lnSpc>
                          <a:spcPct val="115000"/>
                        </a:lnSpc>
                        <a:spcBef>
                          <a:spcPts val="0"/>
                        </a:spcBef>
                        <a:spcAft>
                          <a:spcPts val="0"/>
                        </a:spcAft>
                      </a:pPr>
                      <a:r>
                        <a:rPr lang="en-US" sz="1400" b="1" dirty="0">
                          <a:solidFill>
                            <a:srgbClr val="002060"/>
                          </a:solidFill>
                          <a:latin typeface="Calibri"/>
                          <a:ea typeface="Times New Roman"/>
                          <a:cs typeface="Times New Roman"/>
                        </a:rPr>
                        <a:t>Grade 4:</a:t>
                      </a:r>
                      <a:r>
                        <a:rPr lang="en-US" sz="1400" b="1" dirty="0">
                          <a:solidFill>
                            <a:srgbClr val="C00000"/>
                          </a:solidFill>
                          <a:latin typeface="Calibri"/>
                          <a:ea typeface="Times New Roman"/>
                          <a:cs typeface="Times New Roman"/>
                        </a:rPr>
                        <a:t>  Literary Text (RL) and </a:t>
                      </a:r>
                      <a:r>
                        <a:rPr lang="en-US" sz="1800" b="1" u="sng" dirty="0">
                          <a:solidFill>
                            <a:srgbClr val="C00000"/>
                          </a:solidFill>
                          <a:effectLst>
                            <a:outerShdw blurRad="38100" dist="38100" dir="2700000" algn="tl">
                              <a:srgbClr val="000000">
                                <a:alpha val="43137"/>
                              </a:srgbClr>
                            </a:outerShdw>
                          </a:effectLst>
                          <a:latin typeface="Calibri"/>
                          <a:ea typeface="Times New Roman"/>
                          <a:cs typeface="Times New Roman"/>
                        </a:rPr>
                        <a:t>DOKs</a:t>
                      </a:r>
                    </a:p>
                  </a:txBody>
                  <a:tcPr marL="57151" marR="57151"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0">
                  <a:txBody>
                    <a:bodyPr/>
                    <a:lstStyle/>
                    <a:p>
                      <a:pPr marL="0" marR="0">
                        <a:lnSpc>
                          <a:spcPct val="115000"/>
                        </a:lnSpc>
                        <a:spcBef>
                          <a:spcPts val="0"/>
                        </a:spcBef>
                        <a:spcAft>
                          <a:spcPts val="0"/>
                        </a:spcAft>
                      </a:pPr>
                      <a:r>
                        <a:rPr lang="en-US" sz="1400" b="1" dirty="0">
                          <a:solidFill>
                            <a:srgbClr val="C00000"/>
                          </a:solidFill>
                          <a:latin typeface="Calibri"/>
                          <a:ea typeface="Times New Roman"/>
                          <a:cs typeface="Times New Roman"/>
                        </a:rPr>
                        <a:t>Informational Text (RI) and </a:t>
                      </a:r>
                      <a:r>
                        <a:rPr lang="en-US" sz="1800" b="1" u="sng" dirty="0">
                          <a:solidFill>
                            <a:srgbClr val="C00000"/>
                          </a:solidFill>
                          <a:effectLst>
                            <a:outerShdw blurRad="38100" dist="38100" dir="2700000" algn="tl">
                              <a:srgbClr val="000000">
                                <a:alpha val="43137"/>
                              </a:srgbClr>
                            </a:outerShdw>
                          </a:effectLst>
                          <a:latin typeface="Calibri"/>
                          <a:ea typeface="Times New Roman"/>
                          <a:cs typeface="Times New Roman"/>
                        </a:rPr>
                        <a:t>DOKs</a:t>
                      </a:r>
                    </a:p>
                  </a:txBody>
                  <a:tcPr marL="57151" marR="57151"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2771">
                <a:tc>
                  <a:txBody>
                    <a:bodyPr/>
                    <a:lstStyle/>
                    <a:p>
                      <a:pPr marL="0" marR="0">
                        <a:lnSpc>
                          <a:spcPct val="115000"/>
                        </a:lnSpc>
                        <a:spcBef>
                          <a:spcPts val="0"/>
                        </a:spcBef>
                        <a:spcAft>
                          <a:spcPts val="0"/>
                        </a:spcAft>
                      </a:pPr>
                      <a:r>
                        <a:rPr lang="en-US" sz="1400" b="1" dirty="0">
                          <a:solidFill>
                            <a:srgbClr val="002060"/>
                          </a:solidFill>
                          <a:latin typeface="Calibri"/>
                          <a:ea typeface="Times New Roman"/>
                          <a:cs typeface="Times New Roman"/>
                        </a:rPr>
                        <a:t>Standard</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1</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2</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3</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4</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5</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6</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7</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8</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9</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10</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endParaRPr lang="en-US" sz="1400" b="1" dirty="0">
                        <a:solidFill>
                          <a:srgbClr val="002060"/>
                        </a:solidFill>
                        <a:latin typeface="Calibri"/>
                        <a:ea typeface="Times New Roman"/>
                        <a:cs typeface="Times New Roman"/>
                      </a:endParaRPr>
                    </a:p>
                  </a:txBody>
                  <a:tcPr marL="57151" marR="57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1</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2</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3</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4</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5</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6</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7</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8</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9</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10</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424542">
                <a:tc>
                  <a:txBody>
                    <a:bodyPr/>
                    <a:lstStyle/>
                    <a:p>
                      <a:pPr marL="0" marR="0">
                        <a:lnSpc>
                          <a:spcPct val="115000"/>
                        </a:lnSpc>
                        <a:spcBef>
                          <a:spcPts val="0"/>
                        </a:spcBef>
                        <a:spcAft>
                          <a:spcPts val="0"/>
                        </a:spcAft>
                      </a:pPr>
                      <a:r>
                        <a:rPr lang="en-US" sz="1400" b="1">
                          <a:solidFill>
                            <a:srgbClr val="002060"/>
                          </a:solidFill>
                          <a:latin typeface="Calibri"/>
                          <a:ea typeface="Times New Roman"/>
                          <a:cs typeface="Times New Roman"/>
                        </a:rPr>
                        <a:t>Grade 4</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1,2</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2</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2,3</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1,2</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2,3</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3,4</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3</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N/A</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4</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nSpc>
                          <a:spcPct val="115000"/>
                        </a:lnSpc>
                        <a:spcBef>
                          <a:spcPts val="0"/>
                        </a:spcBef>
                        <a:spcAft>
                          <a:spcPts val="0"/>
                        </a:spcAft>
                      </a:pPr>
                      <a:r>
                        <a:rPr lang="en-US" sz="1400" b="1" dirty="0">
                          <a:solidFill>
                            <a:srgbClr val="002060"/>
                          </a:solidFill>
                          <a:latin typeface="Calibri"/>
                          <a:ea typeface="Times New Roman"/>
                          <a:cs typeface="Times New Roman"/>
                        </a:rPr>
                        <a:t>N/A</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1400" b="1">
                        <a:solidFill>
                          <a:srgbClr val="002060"/>
                        </a:solidFill>
                        <a:latin typeface="Calibri"/>
                        <a:ea typeface="Times New Roman"/>
                        <a:cs typeface="Times New Roman"/>
                      </a:endParaRPr>
                    </a:p>
                  </a:txBody>
                  <a:tcPr marL="57151" marR="57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1,2</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2</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2,3</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1,2</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nSpc>
                          <a:spcPct val="115000"/>
                        </a:lnSpc>
                        <a:spcBef>
                          <a:spcPts val="0"/>
                        </a:spcBef>
                        <a:spcAft>
                          <a:spcPts val="0"/>
                        </a:spcAft>
                      </a:pPr>
                      <a:r>
                        <a:rPr lang="en-US" sz="1400" b="1" dirty="0">
                          <a:solidFill>
                            <a:srgbClr val="002060"/>
                          </a:solidFill>
                          <a:latin typeface="Calibri"/>
                          <a:ea typeface="Times New Roman"/>
                          <a:cs typeface="Times New Roman"/>
                        </a:rPr>
                        <a:t>2</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3,4</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2,3</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3</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US" sz="1400" b="1" dirty="0">
                          <a:solidFill>
                            <a:srgbClr val="002060"/>
                          </a:solidFill>
                          <a:latin typeface="Calibri"/>
                          <a:ea typeface="Times New Roman"/>
                          <a:cs typeface="Times New Roman"/>
                        </a:rPr>
                        <a:t>4</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nSpc>
                          <a:spcPct val="115000"/>
                        </a:lnSpc>
                        <a:spcBef>
                          <a:spcPts val="0"/>
                        </a:spcBef>
                        <a:spcAft>
                          <a:spcPts val="0"/>
                        </a:spcAft>
                      </a:pPr>
                      <a:r>
                        <a:rPr lang="en-US" sz="1400" b="1" dirty="0">
                          <a:solidFill>
                            <a:srgbClr val="002060"/>
                          </a:solidFill>
                          <a:latin typeface="Calibri"/>
                          <a:ea typeface="Times New Roman"/>
                          <a:cs typeface="Times New Roman"/>
                        </a:rPr>
                        <a:t>N/A</a:t>
                      </a:r>
                    </a:p>
                  </a:txBody>
                  <a:tcPr marL="57151" marR="571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9" name="TextBox 8"/>
          <p:cNvSpPr txBox="1"/>
          <p:nvPr/>
        </p:nvSpPr>
        <p:spPr>
          <a:xfrm>
            <a:off x="152400" y="457200"/>
            <a:ext cx="8763000" cy="830997"/>
          </a:xfrm>
          <a:prstGeom prst="rect">
            <a:avLst/>
          </a:prstGeom>
          <a:solidFill>
            <a:schemeClr val="bg1">
              <a:lumMod val="95000"/>
            </a:schemeClr>
          </a:solidFill>
          <a:ln>
            <a:solidFill>
              <a:srgbClr val="002060"/>
            </a:solidFill>
          </a:ln>
          <a:effectLst>
            <a:outerShdw blurRad="63500" sx="102000" sy="102000" algn="ctr" rotWithShape="0">
              <a:prstClr val="black">
                <a:alpha val="40000"/>
              </a:prstClr>
            </a:outerShdw>
          </a:effectLst>
          <a:scene3d>
            <a:camera prst="orthographicFront"/>
            <a:lightRig rig="threePt" dir="t"/>
          </a:scene3d>
          <a:sp3d>
            <a:bevelT/>
          </a:sp3d>
        </p:spPr>
        <p:txBody>
          <a:bodyPr wrap="square" rtlCol="0">
            <a:spAutoFit/>
          </a:bodyPr>
          <a:lstStyle/>
          <a:p>
            <a:pPr algn="ctr"/>
            <a:r>
              <a:rPr lang="en-US" sz="2400" b="1" dirty="0" smtClean="0">
                <a:solidFill>
                  <a:schemeClr val="accent3">
                    <a:lumMod val="50000"/>
                  </a:schemeClr>
                </a:solidFill>
              </a:rPr>
              <a:t>The Pacing Guides list each Common Core State Standard’s assigned </a:t>
            </a:r>
            <a:r>
              <a:rPr lang="en-US" sz="2400" b="1" dirty="0" smtClean="0">
                <a:solidFill>
                  <a:schemeClr val="accent3">
                    <a:lumMod val="50000"/>
                  </a:schemeClr>
                </a:solidFill>
                <a:effectLst>
                  <a:outerShdw blurRad="38100" dist="38100" dir="2700000" algn="tl">
                    <a:srgbClr val="000000">
                      <a:alpha val="43137"/>
                    </a:srgbClr>
                  </a:outerShdw>
                </a:effectLst>
              </a:rPr>
              <a:t>Depth of Knowledge (DOK) level.</a:t>
            </a:r>
            <a:endParaRPr lang="en-US" sz="2400" b="1" dirty="0">
              <a:solidFill>
                <a:schemeClr val="accent3">
                  <a:lumMod val="50000"/>
                </a:schemeClr>
              </a:solidFill>
              <a:effectLst>
                <a:outerShdw blurRad="38100" dist="38100" dir="2700000" algn="tl">
                  <a:srgbClr val="000000">
                    <a:alpha val="43137"/>
                  </a:srgbClr>
                </a:outerShdw>
              </a:effectLst>
            </a:endParaRPr>
          </a:p>
        </p:txBody>
      </p:sp>
      <p:grpSp>
        <p:nvGrpSpPr>
          <p:cNvPr id="14" name="Group 13"/>
          <p:cNvGrpSpPr/>
          <p:nvPr/>
        </p:nvGrpSpPr>
        <p:grpSpPr>
          <a:xfrm>
            <a:off x="1143000" y="3257610"/>
            <a:ext cx="1970195" cy="2362200"/>
            <a:chOff x="371149" y="3429000"/>
            <a:chExt cx="3182624" cy="2362200"/>
          </a:xfrm>
          <a:effectLst>
            <a:outerShdw blurRad="63500" sx="102000" sy="102000" algn="ctr" rotWithShape="0">
              <a:prstClr val="black">
                <a:alpha val="40000"/>
              </a:prstClr>
            </a:outerShdw>
          </a:effectLst>
        </p:grpSpPr>
        <p:sp>
          <p:nvSpPr>
            <p:cNvPr id="4" name="TextBox 3"/>
            <p:cNvSpPr txBox="1"/>
            <p:nvPr/>
          </p:nvSpPr>
          <p:spPr>
            <a:xfrm>
              <a:off x="381000" y="3429000"/>
              <a:ext cx="3156861" cy="400110"/>
            </a:xfrm>
            <a:prstGeom prst="rect">
              <a:avLst/>
            </a:prstGeom>
            <a:noFill/>
            <a:ln>
              <a:solidFill>
                <a:schemeClr val="bg1">
                  <a:lumMod val="85000"/>
                </a:schemeClr>
              </a:solidFill>
            </a:ln>
            <a:scene3d>
              <a:camera prst="orthographicFront"/>
              <a:lightRig rig="threePt" dir="t"/>
            </a:scene3d>
            <a:sp3d>
              <a:bevelT/>
            </a:sp3d>
          </p:spPr>
          <p:txBody>
            <a:bodyPr wrap="square" rtlCol="0">
              <a:spAutoFit/>
            </a:bodyPr>
            <a:lstStyle/>
            <a:p>
              <a:r>
                <a:rPr lang="en-US" sz="2000" b="1" dirty="0" smtClean="0">
                  <a:solidFill>
                    <a:schemeClr val="accent5">
                      <a:lumMod val="75000"/>
                    </a:schemeClr>
                  </a:solidFill>
                </a:rPr>
                <a:t>DOK 1 Blue</a:t>
              </a:r>
            </a:p>
          </p:txBody>
        </p:sp>
        <p:sp>
          <p:nvSpPr>
            <p:cNvPr id="5" name="TextBox 4"/>
            <p:cNvSpPr txBox="1"/>
            <p:nvPr/>
          </p:nvSpPr>
          <p:spPr>
            <a:xfrm>
              <a:off x="392728" y="4038600"/>
              <a:ext cx="3156861" cy="400110"/>
            </a:xfrm>
            <a:prstGeom prst="rect">
              <a:avLst/>
            </a:prstGeom>
            <a:noFill/>
            <a:ln>
              <a:solidFill>
                <a:schemeClr val="bg1">
                  <a:lumMod val="85000"/>
                </a:schemeClr>
              </a:solidFill>
            </a:ln>
            <a:scene3d>
              <a:camera prst="orthographicFront"/>
              <a:lightRig rig="threePt" dir="t"/>
            </a:scene3d>
            <a:sp3d>
              <a:bevelT/>
            </a:sp3d>
          </p:spPr>
          <p:txBody>
            <a:bodyPr wrap="square" rtlCol="0">
              <a:spAutoFit/>
            </a:bodyPr>
            <a:lstStyle/>
            <a:p>
              <a:r>
                <a:rPr lang="en-US" sz="2000" b="1" dirty="0" smtClean="0">
                  <a:solidFill>
                    <a:srgbClr val="00B050"/>
                  </a:solidFill>
                </a:rPr>
                <a:t>DOK 2 Green</a:t>
              </a:r>
            </a:p>
          </p:txBody>
        </p:sp>
        <p:sp>
          <p:nvSpPr>
            <p:cNvPr id="7" name="TextBox 6"/>
            <p:cNvSpPr txBox="1"/>
            <p:nvPr/>
          </p:nvSpPr>
          <p:spPr>
            <a:xfrm>
              <a:off x="371149" y="5391090"/>
              <a:ext cx="3156861" cy="400110"/>
            </a:xfrm>
            <a:prstGeom prst="rect">
              <a:avLst/>
            </a:prstGeom>
            <a:noFill/>
            <a:ln>
              <a:solidFill>
                <a:schemeClr val="bg1">
                  <a:lumMod val="85000"/>
                </a:schemeClr>
              </a:solidFill>
            </a:ln>
            <a:scene3d>
              <a:camera prst="orthographicFront"/>
              <a:lightRig rig="threePt" dir="t"/>
            </a:scene3d>
            <a:sp3d>
              <a:bevelT/>
            </a:sp3d>
          </p:spPr>
          <p:txBody>
            <a:bodyPr wrap="square" rtlCol="0">
              <a:spAutoFit/>
            </a:bodyPr>
            <a:lstStyle/>
            <a:p>
              <a:r>
                <a:rPr lang="en-US" sz="2000" b="1" dirty="0" smtClean="0">
                  <a:solidFill>
                    <a:srgbClr val="C00000"/>
                  </a:solidFill>
                </a:rPr>
                <a:t>DOK 4 Red</a:t>
              </a:r>
            </a:p>
          </p:txBody>
        </p:sp>
        <p:sp>
          <p:nvSpPr>
            <p:cNvPr id="12" name="TextBox 11"/>
            <p:cNvSpPr txBox="1"/>
            <p:nvPr/>
          </p:nvSpPr>
          <p:spPr>
            <a:xfrm>
              <a:off x="396912" y="4724280"/>
              <a:ext cx="3156861" cy="400110"/>
            </a:xfrm>
            <a:prstGeom prst="rect">
              <a:avLst/>
            </a:prstGeom>
            <a:noFill/>
            <a:ln>
              <a:solidFill>
                <a:schemeClr val="bg1">
                  <a:lumMod val="85000"/>
                </a:schemeClr>
              </a:solidFill>
            </a:ln>
            <a:scene3d>
              <a:camera prst="orthographicFront"/>
              <a:lightRig rig="threePt" dir="t"/>
            </a:scene3d>
            <a:sp3d>
              <a:bevelT/>
            </a:sp3d>
          </p:spPr>
          <p:txBody>
            <a:bodyPr wrap="square" rtlCol="0">
              <a:spAutoFit/>
            </a:bodyPr>
            <a:lstStyle/>
            <a:p>
              <a:r>
                <a:rPr lang="en-US" sz="2000" b="1" dirty="0" smtClean="0">
                  <a:solidFill>
                    <a:schemeClr val="accent6">
                      <a:lumMod val="75000"/>
                    </a:schemeClr>
                  </a:solidFill>
                </a:rPr>
                <a:t>DOK 3 Orange</a:t>
              </a:r>
            </a:p>
          </p:txBody>
        </p:sp>
      </p:grpSp>
      <p:sp>
        <p:nvSpPr>
          <p:cNvPr id="2" name="Rectangle 1"/>
          <p:cNvSpPr/>
          <p:nvPr/>
        </p:nvSpPr>
        <p:spPr>
          <a:xfrm>
            <a:off x="124097" y="6324600"/>
            <a:ext cx="8763000" cy="400110"/>
          </a:xfrm>
          <a:prstGeom prst="rect">
            <a:avLst/>
          </a:prstGeom>
        </p:spPr>
        <p:txBody>
          <a:bodyPr wrap="square">
            <a:spAutoFit/>
          </a:bodyPr>
          <a:lstStyle/>
          <a:p>
            <a:r>
              <a:rPr lang="en-US" sz="1000" b="1" dirty="0">
                <a:solidFill>
                  <a:srgbClr val="002060"/>
                </a:solidFill>
                <a:latin typeface="Calibri" pitchFamily="34" charset="0"/>
              </a:rPr>
              <a:t>There are no CCSS Reading Standards listed as having </a:t>
            </a:r>
            <a:r>
              <a:rPr lang="en-US" sz="1000" b="1" i="1" u="sng" dirty="0">
                <a:solidFill>
                  <a:srgbClr val="002060"/>
                </a:solidFill>
                <a:latin typeface="Calibri" pitchFamily="34" charset="0"/>
              </a:rPr>
              <a:t>only</a:t>
            </a:r>
            <a:r>
              <a:rPr lang="en-US" sz="1000" b="1" i="1" dirty="0">
                <a:solidFill>
                  <a:srgbClr val="002060"/>
                </a:solidFill>
                <a:latin typeface="Calibri" pitchFamily="34" charset="0"/>
              </a:rPr>
              <a:t> </a:t>
            </a:r>
            <a:r>
              <a:rPr lang="en-US" sz="1000" b="1" dirty="0">
                <a:solidFill>
                  <a:srgbClr val="002060"/>
                </a:solidFill>
                <a:latin typeface="Calibri" pitchFamily="34" charset="0"/>
              </a:rPr>
              <a:t>a DOK of 1.  Standards with a DOK of 1 are listed as </a:t>
            </a:r>
            <a:r>
              <a:rPr lang="en-US" sz="1000" b="1" u="sng" dirty="0">
                <a:solidFill>
                  <a:srgbClr val="002060"/>
                </a:solidFill>
                <a:latin typeface="Calibri" pitchFamily="34" charset="0"/>
              </a:rPr>
              <a:t>DOK 1,2</a:t>
            </a:r>
            <a:r>
              <a:rPr lang="en-US" sz="1000" b="1" dirty="0">
                <a:solidFill>
                  <a:srgbClr val="002060"/>
                </a:solidFill>
                <a:latin typeface="Calibri" pitchFamily="34" charset="0"/>
              </a:rPr>
              <a:t>.  The highest level of cognitive demand for those standards would be considered a “</a:t>
            </a:r>
            <a:r>
              <a:rPr lang="en-US" sz="1000" b="1" u="sng" dirty="0">
                <a:solidFill>
                  <a:srgbClr val="002060"/>
                </a:solidFill>
                <a:latin typeface="Calibri" pitchFamily="34" charset="0"/>
              </a:rPr>
              <a:t>2</a:t>
            </a:r>
            <a:r>
              <a:rPr lang="en-US" sz="1000" b="1" dirty="0">
                <a:solidFill>
                  <a:srgbClr val="002060"/>
                </a:solidFill>
                <a:latin typeface="Calibri" pitchFamily="34" charset="0"/>
              </a:rPr>
              <a:t>.”   </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478" t="20129" r="64485" b="7353"/>
          <a:stretch/>
        </p:blipFill>
        <p:spPr bwMode="auto">
          <a:xfrm>
            <a:off x="5692048" y="2829545"/>
            <a:ext cx="2777797" cy="3218329"/>
          </a:xfrm>
          <a:prstGeom prst="rect">
            <a:avLst/>
          </a:prstGeom>
          <a:noFill/>
          <a:ln w="9525">
            <a:solidFill>
              <a:schemeClr val="tx1"/>
            </a:solidFill>
            <a:miter lim="800000"/>
            <a:headEnd/>
            <a:tailEnd/>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cxnSp>
        <p:nvCxnSpPr>
          <p:cNvPr id="13" name="Straight Arrow Connector 12"/>
          <p:cNvCxnSpPr/>
          <p:nvPr/>
        </p:nvCxnSpPr>
        <p:spPr>
          <a:xfrm>
            <a:off x="3624871" y="2767070"/>
            <a:ext cx="1981200" cy="1513855"/>
          </a:xfrm>
          <a:prstGeom prst="straightConnector1">
            <a:avLst/>
          </a:prstGeom>
          <a:ln w="38100" cmpd="sng">
            <a:solidFill>
              <a:srgbClr val="002060"/>
            </a:solidFill>
            <a:prstDash val="solid"/>
            <a:headEnd type="arrow"/>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fld id="{E38A6DA1-C63E-49FA-ACA6-4C1FAF9DB464}" type="slidenum">
              <a:rPr lang="en-US" smtClean="0"/>
              <a:pPr/>
              <a:t>8</a:t>
            </a:fld>
            <a:endParaRPr lang="en-US"/>
          </a:p>
        </p:txBody>
      </p:sp>
      <p:sp>
        <p:nvSpPr>
          <p:cNvPr id="3" name="Footer Placeholder 2"/>
          <p:cNvSpPr>
            <a:spLocks noGrp="1"/>
          </p:cNvSpPr>
          <p:nvPr>
            <p:ph type="ftr" sz="quarter" idx="11"/>
          </p:nvPr>
        </p:nvSpPr>
        <p:spPr/>
        <p:txBody>
          <a:bodyPr/>
          <a:lstStyle/>
          <a:p>
            <a:r>
              <a:rPr lang="en-US" smtClean="0"/>
              <a:t>Susan Richmond</a:t>
            </a:r>
            <a:endParaRPr lang="en-US"/>
          </a:p>
        </p:txBody>
      </p:sp>
    </p:spTree>
    <p:extLst>
      <p:ext uri="{BB962C8B-B14F-4D97-AF65-F5344CB8AC3E}">
        <p14:creationId xmlns:p14="http://schemas.microsoft.com/office/powerpoint/2010/main" val="184696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ppt_w</p:attrName>
                                        </p:attrNameLst>
                                      </p:cBhvr>
                                      <p:tavLst>
                                        <p:tav tm="0">
                                          <p:val>
                                            <p:fltVal val="0"/>
                                          </p:val>
                                        </p:tav>
                                        <p:tav tm="100000">
                                          <p:val>
                                            <p:strVal val="#ppt_w"/>
                                          </p:val>
                                        </p:tav>
                                      </p:tavLst>
                                    </p:anim>
                                    <p:anim calcmode="lin" valueType="num">
                                      <p:cBhvr>
                                        <p:cTn id="18" dur="500" fill="hold"/>
                                        <p:tgtEl>
                                          <p:spTgt spid="1026"/>
                                        </p:tgtEl>
                                        <p:attrNameLst>
                                          <p:attrName>ppt_h</p:attrName>
                                        </p:attrNameLst>
                                      </p:cBhvr>
                                      <p:tavLst>
                                        <p:tav tm="0">
                                          <p:val>
                                            <p:fltVal val="0"/>
                                          </p:val>
                                        </p:tav>
                                        <p:tav tm="100000">
                                          <p:val>
                                            <p:strVal val="#ppt_h"/>
                                          </p:val>
                                        </p:tav>
                                      </p:tavLst>
                                    </p:anim>
                                    <p:animEffect transition="in" filter="fade">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457200"/>
            <a:ext cx="8229600" cy="5562600"/>
          </a:xfrm>
          <a:prstGeom prst="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14600" y="1066800"/>
            <a:ext cx="3733800" cy="584775"/>
          </a:xfrm>
          <a:prstGeom prst="rect">
            <a:avLst/>
          </a:prstGeom>
          <a:noFill/>
        </p:spPr>
        <p:txBody>
          <a:bodyPr wrap="square" rtlCol="0">
            <a:spAutoFit/>
          </a:bodyPr>
          <a:lstStyle/>
          <a:p>
            <a:r>
              <a:rPr lang="en-US" sz="3200" b="1" u="sng" dirty="0" smtClean="0">
                <a:solidFill>
                  <a:srgbClr val="002060"/>
                </a:solidFill>
              </a:rPr>
              <a:t>Why Does it Matter</a:t>
            </a:r>
            <a:r>
              <a:rPr lang="en-US" sz="3200" dirty="0" smtClean="0">
                <a:solidFill>
                  <a:srgbClr val="002060"/>
                </a:solidFill>
              </a:rPr>
              <a:t>?</a:t>
            </a:r>
            <a:endParaRPr lang="en-US" sz="3200" dirty="0">
              <a:solidFill>
                <a:srgbClr val="002060"/>
              </a:solidFill>
            </a:endParaRPr>
          </a:p>
        </p:txBody>
      </p:sp>
      <p:sp>
        <p:nvSpPr>
          <p:cNvPr id="5" name="TextBox 4"/>
          <p:cNvSpPr txBox="1"/>
          <p:nvPr/>
        </p:nvSpPr>
        <p:spPr>
          <a:xfrm>
            <a:off x="609600" y="2133600"/>
            <a:ext cx="7924800" cy="3046988"/>
          </a:xfrm>
          <a:prstGeom prst="rect">
            <a:avLst/>
          </a:prstGeom>
          <a:noFill/>
        </p:spPr>
        <p:txBody>
          <a:bodyPr wrap="square" rtlCol="0">
            <a:spAutoFit/>
          </a:bodyPr>
          <a:lstStyle/>
          <a:p>
            <a:r>
              <a:rPr lang="en-US" sz="3200" dirty="0" smtClean="0">
                <a:solidFill>
                  <a:srgbClr val="002060"/>
                </a:solidFill>
              </a:rPr>
              <a:t>If we know the DOK level of each standard, </a:t>
            </a:r>
          </a:p>
          <a:p>
            <a:r>
              <a:rPr lang="en-US" sz="3200" dirty="0" smtClean="0">
                <a:solidFill>
                  <a:srgbClr val="002060"/>
                </a:solidFill>
              </a:rPr>
              <a:t>we can work backwards and create the small sequential steps called </a:t>
            </a:r>
            <a:r>
              <a:rPr lang="en-US" sz="3200" b="1" i="1" dirty="0" smtClean="0">
                <a:solidFill>
                  <a:srgbClr val="002060"/>
                </a:solidFill>
                <a:effectLst>
                  <a:outerShdw blurRad="38100" dist="38100" dir="2700000" algn="tl">
                    <a:srgbClr val="000000">
                      <a:alpha val="43137"/>
                    </a:srgbClr>
                  </a:outerShdw>
                </a:effectLst>
              </a:rPr>
              <a:t>learning progressions </a:t>
            </a:r>
            <a:r>
              <a:rPr lang="en-US" sz="3200" dirty="0" smtClean="0">
                <a:solidFill>
                  <a:srgbClr val="002060"/>
                </a:solidFill>
              </a:rPr>
              <a:t>the predicted set of skills needed to be able to complete the required task demand of each standard.</a:t>
            </a:r>
            <a:endParaRPr lang="en-US" sz="3200" dirty="0">
              <a:solidFill>
                <a:srgbClr val="002060"/>
              </a:solidFill>
            </a:endParaRPr>
          </a:p>
        </p:txBody>
      </p:sp>
      <p:sp>
        <p:nvSpPr>
          <p:cNvPr id="7" name="Slide Number Placeholder 6"/>
          <p:cNvSpPr>
            <a:spLocks noGrp="1"/>
          </p:cNvSpPr>
          <p:nvPr>
            <p:ph type="sldNum" sz="quarter" idx="12"/>
          </p:nvPr>
        </p:nvSpPr>
        <p:spPr/>
        <p:txBody>
          <a:bodyPr/>
          <a:lstStyle/>
          <a:p>
            <a:fld id="{E38A6DA1-C63E-49FA-ACA6-4C1FAF9DB464}" type="slidenum">
              <a:rPr lang="en-US" smtClean="0"/>
              <a:pPr/>
              <a:t>9</a:t>
            </a:fld>
            <a:endParaRPr lang="en-US"/>
          </a:p>
        </p:txBody>
      </p:sp>
      <p:sp>
        <p:nvSpPr>
          <p:cNvPr id="2" name="Footer Placeholder 1"/>
          <p:cNvSpPr>
            <a:spLocks noGrp="1"/>
          </p:cNvSpPr>
          <p:nvPr>
            <p:ph type="ftr" sz="quarter" idx="11"/>
          </p:nvPr>
        </p:nvSpPr>
        <p:spPr/>
        <p:txBody>
          <a:bodyPr/>
          <a:lstStyle/>
          <a:p>
            <a:r>
              <a:rPr lang="en-US" smtClean="0"/>
              <a:t>Susan Richmond</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1908</TotalTime>
  <Words>6256</Words>
  <Application>Microsoft Office PowerPoint</Application>
  <PresentationFormat>On-screen Show (4:3)</PresentationFormat>
  <Paragraphs>1003</Paragraphs>
  <Slides>23</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ＭＳ Ｐゴシック</vt:lpstr>
      <vt:lpstr>Arial</vt:lpstr>
      <vt:lpstr>Calibri</vt:lpstr>
      <vt:lpstr>Century Gothic</vt:lpstr>
      <vt:lpstr>Helvetica</vt:lpstr>
      <vt:lpstr>Symbol</vt:lpstr>
      <vt:lpstr>Times New Roman</vt:lpstr>
      <vt:lpstr>Verdana</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Hillsboro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Richmond, Susan</cp:lastModifiedBy>
  <cp:revision>402</cp:revision>
  <dcterms:created xsi:type="dcterms:W3CDTF">2013-02-06T19:18:00Z</dcterms:created>
  <dcterms:modified xsi:type="dcterms:W3CDTF">2016-12-13T20:41:34Z</dcterms:modified>
</cp:coreProperties>
</file>