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261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04B41-AC80-4434-B5D4-16C8D7EF3E97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56FFB-EF6D-4555-BB83-64700A7C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26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01A-DFC8-4AED-A44C-12B5E7B20697}" type="datetime1">
              <a:rPr lang="en-US" smtClean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Thinking Ladders Susan Richmond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6852-13C7-412F-8B44-114DFC297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94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103-6086-4299-8A52-2E322D18B3B1}" type="datetime1">
              <a:rPr lang="en-US" smtClean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Thinking Ladders Susan Richmond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6852-13C7-412F-8B44-114DFC297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62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5D46A-4DCD-4545-89DC-17596B9D5D3C}" type="datetime1">
              <a:rPr lang="en-US" smtClean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Thinking Ladders Susan Richmond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6852-13C7-412F-8B44-114DFC297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9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F0CA-F061-4786-A7EE-CAAD08214B8A}" type="datetime1">
              <a:rPr lang="en-US" smtClean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Thinking Ladders Susan Richmond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6852-13C7-412F-8B44-114DFC297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0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1880-1105-4660-A9DC-2AE6E397661D}" type="datetime1">
              <a:rPr lang="en-US" smtClean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Thinking Ladders Susan Richmond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6852-13C7-412F-8B44-114DFC297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1365-4E19-4E6F-9B2B-0780BABE19F0}" type="datetime1">
              <a:rPr lang="en-US" smtClean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Thinking Ladders Susan Richmond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6852-13C7-412F-8B44-114DFC297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04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C9F8-5C44-4F8D-9605-50206211A5AD}" type="datetime1">
              <a:rPr lang="en-US" smtClean="0"/>
              <a:t>12/13/2016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Thinking Ladders Susan Richmond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6852-13C7-412F-8B44-114DFC297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66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3D1C-443E-4950-B88F-BCC17DDE79B5}" type="datetime1">
              <a:rPr lang="en-US" smtClean="0"/>
              <a:t>12/13/2016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Thinking Ladders Susan Richmond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6852-13C7-412F-8B44-114DFC297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8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5703-4B92-4204-8A86-6D340298A4E7}" type="datetime1">
              <a:rPr lang="en-US" smtClean="0"/>
              <a:t>12/13/2016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Thinking Ladders Susan Richmond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6852-13C7-412F-8B44-114DFC297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10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E467-9AC7-41E7-8DB5-47B3D538B9AE}" type="datetime1">
              <a:rPr lang="en-US" smtClean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Thinking Ladders Susan Richmond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6852-13C7-412F-8B44-114DFC297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4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C6F9-65C4-4A82-8104-B64D82B92A51}" type="datetime1">
              <a:rPr lang="en-US" smtClean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Thinking Ladders Susan Richmond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6852-13C7-412F-8B44-114DFC297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4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24E0-E771-4723-AE6D-5475849E7C2C}" type="datetime1">
              <a:rPr lang="en-US" smtClean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Thinking Ladders Susan Richmond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6852-13C7-412F-8B44-114DFC297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7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064282"/>
              </p:ext>
            </p:extLst>
          </p:nvPr>
        </p:nvGraphicFramePr>
        <p:xfrm>
          <a:off x="152400" y="2971800"/>
          <a:ext cx="64770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50"/>
                <a:gridCol w="1619250"/>
                <a:gridCol w="1619250"/>
                <a:gridCol w="16192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589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DOK -1</a:t>
                      </a:r>
                      <a:endParaRPr lang="en-US" sz="2400" b="1" dirty="0">
                        <a:solidFill>
                          <a:srgbClr val="00589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589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DOK -2</a:t>
                      </a:r>
                      <a:endParaRPr lang="en-US" sz="2400" b="1" dirty="0">
                        <a:solidFill>
                          <a:srgbClr val="00589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589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DOK -3</a:t>
                      </a:r>
                      <a:endParaRPr lang="en-US" sz="2400" b="1" dirty="0">
                        <a:solidFill>
                          <a:srgbClr val="00589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589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DOK -4</a:t>
                      </a:r>
                      <a:endParaRPr lang="en-US" sz="2400" b="1" dirty="0">
                        <a:solidFill>
                          <a:srgbClr val="00589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When your child…</a:t>
                      </a:r>
                      <a:endParaRPr lang="en-US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8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1" dirty="0">
                        <a:solidFill>
                          <a:srgbClr val="00589A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1" dirty="0">
                        <a:solidFill>
                          <a:srgbClr val="00589A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1" dirty="0">
                        <a:solidFill>
                          <a:srgbClr val="00589A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589A"/>
                          </a:solidFill>
                          <a:effectLst/>
                        </a:rPr>
                        <a:t>finds the answer to a question that is stated directly</a:t>
                      </a:r>
                      <a:r>
                        <a:rPr lang="en-US" sz="1400" b="1" baseline="0" dirty="0" smtClean="0">
                          <a:solidFill>
                            <a:srgbClr val="00589A"/>
                          </a:solidFill>
                          <a:effectLst/>
                        </a:rPr>
                        <a:t> in the text that is a </a:t>
                      </a:r>
                      <a:r>
                        <a:rPr lang="en-US" sz="1400" b="1" i="1" u="none" baseline="0" dirty="0" smtClean="0">
                          <a:solidFill>
                            <a:srgbClr val="00589A"/>
                          </a:solidFill>
                          <a:effectLst/>
                        </a:rPr>
                        <a:t>DOK-1 response.</a:t>
                      </a:r>
                      <a:endParaRPr lang="en-US" sz="1400" b="1" i="1" u="none" dirty="0" smtClean="0">
                        <a:solidFill>
                          <a:srgbClr val="00589A"/>
                        </a:solidFill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589A"/>
                          </a:solidFill>
                          <a:effectLst/>
                        </a:rPr>
                        <a:t>uses a reading skill</a:t>
                      </a:r>
                    </a:p>
                    <a:p>
                      <a:pPr algn="l"/>
                      <a:r>
                        <a:rPr lang="en-US" sz="1400" b="1" dirty="0" smtClean="0">
                          <a:solidFill>
                            <a:srgbClr val="00589A"/>
                          </a:solidFill>
                          <a:effectLst/>
                        </a:rPr>
                        <a:t>(infers, cause</a:t>
                      </a:r>
                      <a:r>
                        <a:rPr lang="en-US" sz="1400" b="1" baseline="0" dirty="0" smtClean="0">
                          <a:solidFill>
                            <a:srgbClr val="00589A"/>
                          </a:solidFill>
                          <a:effectLst/>
                        </a:rPr>
                        <a:t> and effect, compare and contrast) as a clue to find an answer that is stated indirectly in the text that is a </a:t>
                      </a:r>
                      <a:r>
                        <a:rPr lang="en-US" sz="1400" b="1" i="1" u="none" baseline="0" dirty="0" smtClean="0">
                          <a:solidFill>
                            <a:srgbClr val="00589A"/>
                          </a:solidFill>
                          <a:effectLst/>
                        </a:rPr>
                        <a:t>DOK-2 response.</a:t>
                      </a:r>
                      <a:endParaRPr lang="en-US" sz="1400" b="1" i="1" u="none" dirty="0">
                        <a:solidFill>
                          <a:srgbClr val="00589A"/>
                        </a:solidFill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589A"/>
                          </a:solidFill>
                          <a:effectLst/>
                        </a:rPr>
                        <a:t>locates</a:t>
                      </a:r>
                      <a:r>
                        <a:rPr lang="en-US" sz="1400" b="1" baseline="0" dirty="0" smtClean="0">
                          <a:solidFill>
                            <a:srgbClr val="00589A"/>
                          </a:solidFill>
                          <a:effectLst/>
                        </a:rPr>
                        <a:t> evidence in a text  to answer a question and then explains with words or pictures what strategy or process he or she used to solve or find the answer in a concluding statement, that is a</a:t>
                      </a:r>
                    </a:p>
                    <a:p>
                      <a:pPr algn="l"/>
                      <a:r>
                        <a:rPr lang="en-US" sz="1400" b="1" i="1" baseline="0" dirty="0" smtClean="0">
                          <a:solidFill>
                            <a:srgbClr val="00589A"/>
                          </a:solidFill>
                          <a:effectLst/>
                        </a:rPr>
                        <a:t>DOK-3 response.</a:t>
                      </a:r>
                      <a:endParaRPr lang="en-US" sz="1400" b="1" i="1" dirty="0">
                        <a:solidFill>
                          <a:srgbClr val="00589A"/>
                        </a:solidFill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589A"/>
                          </a:solidFill>
                          <a:effectLst/>
                        </a:rPr>
                        <a:t>completes a product or performance task (writing a full composition, giving a speech)</a:t>
                      </a:r>
                      <a:r>
                        <a:rPr lang="en-US" sz="1400" b="1" baseline="0" dirty="0" smtClean="0">
                          <a:solidFill>
                            <a:srgbClr val="00589A"/>
                          </a:solidFill>
                          <a:effectLst/>
                        </a:rPr>
                        <a:t> after researching and synthesizing multiple sources about the same topic following a specified criteria that is a </a:t>
                      </a:r>
                    </a:p>
                    <a:p>
                      <a:pPr algn="l"/>
                      <a:r>
                        <a:rPr lang="en-US" sz="1400" b="1" i="1" baseline="0" dirty="0" smtClean="0">
                          <a:solidFill>
                            <a:srgbClr val="00589A"/>
                          </a:solidFill>
                          <a:effectLst/>
                        </a:rPr>
                        <a:t>DOK-4 response.</a:t>
                      </a:r>
                      <a:endParaRPr lang="en-US" sz="1400" b="1" i="1" dirty="0">
                        <a:solidFill>
                          <a:srgbClr val="00589A"/>
                        </a:solidFill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AutoShape 6" descr="Image result for schol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-42583" y="152400"/>
            <a:ext cx="6905066" cy="8763000"/>
            <a:chOff x="-42583" y="152400"/>
            <a:chExt cx="6905066" cy="8763000"/>
          </a:xfrm>
        </p:grpSpPr>
        <p:sp>
          <p:nvSpPr>
            <p:cNvPr id="23" name="Wave 22"/>
            <p:cNvSpPr/>
            <p:nvPr/>
          </p:nvSpPr>
          <p:spPr>
            <a:xfrm>
              <a:off x="4483" y="7086600"/>
              <a:ext cx="6858000" cy="1828800"/>
            </a:xfrm>
            <a:prstGeom prst="wav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4000" b="1" spc="600" dirty="0">
                <a:solidFill>
                  <a:srgbClr val="0058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0" y="152400"/>
              <a:ext cx="6858000" cy="2837330"/>
              <a:chOff x="0" y="152400"/>
              <a:chExt cx="6858000" cy="2837330"/>
            </a:xfrm>
          </p:grpSpPr>
          <p:sp>
            <p:nvSpPr>
              <p:cNvPr id="16" name="Down Arrow 15"/>
              <p:cNvSpPr/>
              <p:nvPr/>
            </p:nvSpPr>
            <p:spPr>
              <a:xfrm>
                <a:off x="5829300" y="2514600"/>
                <a:ext cx="381000" cy="457200"/>
              </a:xfrm>
              <a:prstGeom prst="downArrow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wn Arrow 14"/>
              <p:cNvSpPr/>
              <p:nvPr/>
            </p:nvSpPr>
            <p:spPr>
              <a:xfrm>
                <a:off x="4152900" y="2532530"/>
                <a:ext cx="381000" cy="457200"/>
              </a:xfrm>
              <a:prstGeom prst="downArrow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Down Arrow 13"/>
              <p:cNvSpPr/>
              <p:nvPr/>
            </p:nvSpPr>
            <p:spPr>
              <a:xfrm>
                <a:off x="2476500" y="2532530"/>
                <a:ext cx="381000" cy="457200"/>
              </a:xfrm>
              <a:prstGeom prst="downArrow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Down Arrow 12"/>
              <p:cNvSpPr/>
              <p:nvPr/>
            </p:nvSpPr>
            <p:spPr>
              <a:xfrm>
                <a:off x="791135" y="2514600"/>
                <a:ext cx="381000" cy="457200"/>
              </a:xfrm>
              <a:prstGeom prst="downArrow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Wave 3"/>
              <p:cNvSpPr/>
              <p:nvPr/>
            </p:nvSpPr>
            <p:spPr>
              <a:xfrm>
                <a:off x="0" y="152400"/>
                <a:ext cx="6858000" cy="2057400"/>
              </a:xfrm>
              <a:prstGeom prst="wave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4000" b="1" spc="600" dirty="0" smtClean="0">
                    <a:solidFill>
                      <a:srgbClr val="00589A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anose="020B0609020204030204" pitchFamily="49" charset="0"/>
                    <a:cs typeface="Consolas" panose="020B0609020204030204" pitchFamily="49" charset="0"/>
                  </a:rPr>
                  <a:t>Depth of Knowledge</a:t>
                </a:r>
                <a:endParaRPr lang="en-US" sz="4000" b="1" spc="600" dirty="0">
                  <a:solidFill>
                    <a:srgbClr val="00589A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81000" y="1479177"/>
                <a:ext cx="1219200" cy="11430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057400" y="1479177"/>
                <a:ext cx="1219200" cy="11430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733800" y="1474695"/>
                <a:ext cx="1219200" cy="11430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410200" y="1474695"/>
                <a:ext cx="1219200" cy="11430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pic>
          <p:nvPicPr>
            <p:cNvPr id="1034" name="Picture 10" descr="https://cdn.evbuc.com/images/7570415/48163682160/1/logo.jpe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61000" l="0" r="100000"/>
                      </a14:imgEffect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264" b="48000"/>
            <a:stretch/>
          </p:blipFill>
          <p:spPr bwMode="auto">
            <a:xfrm>
              <a:off x="-42583" y="7086600"/>
              <a:ext cx="2429436" cy="1398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>
              <a:off x="2057400" y="7333600"/>
              <a:ext cx="4572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589A"/>
                  </a:solidFill>
                  <a:latin typeface="Corbel" panose="020B0503020204020204" pitchFamily="34" charset="0"/>
                </a:rPr>
                <a:t>College and</a:t>
              </a:r>
            </a:p>
            <a:p>
              <a:r>
                <a:rPr lang="en-US" sz="2400" b="1" dirty="0" smtClean="0">
                  <a:solidFill>
                    <a:srgbClr val="00589A"/>
                  </a:solidFill>
                  <a:latin typeface="Corbel" panose="020B0503020204020204" pitchFamily="34" charset="0"/>
                </a:rPr>
                <a:t>Career Readiness </a:t>
              </a:r>
            </a:p>
            <a:p>
              <a:r>
                <a:rPr lang="en-US" sz="2400" b="1" dirty="0" smtClean="0">
                  <a:solidFill>
                    <a:srgbClr val="00589A"/>
                  </a:solidFill>
                  <a:latin typeface="Corbel" panose="020B0503020204020204" pitchFamily="34" charset="0"/>
                </a:rPr>
                <a:t>Starts with Higher Level Thinking</a:t>
              </a:r>
              <a:endParaRPr lang="en-US" sz="2400" b="1" dirty="0">
                <a:solidFill>
                  <a:srgbClr val="00589A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1024" name="Footer Placeholder 1023"/>
          <p:cNvSpPr>
            <a:spLocks noGrp="1"/>
          </p:cNvSpPr>
          <p:nvPr>
            <p:ph type="ftr" sz="quarter" idx="11"/>
          </p:nvPr>
        </p:nvSpPr>
        <p:spPr>
          <a:xfrm>
            <a:off x="30069" y="8614803"/>
            <a:ext cx="2171700" cy="486833"/>
          </a:xfrm>
        </p:spPr>
        <p:txBody>
          <a:bodyPr/>
          <a:lstStyle/>
          <a:p>
            <a:r>
              <a:rPr lang="en-US" dirty="0" smtClean="0"/>
              <a:t>Thinking Ladders Susan Richmond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87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168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Consolas</vt:lpstr>
      <vt:lpstr>Corbel</vt:lpstr>
      <vt:lpstr>Office Theme</vt:lpstr>
      <vt:lpstr>PowerPoint Presentation</vt:lpstr>
    </vt:vector>
  </TitlesOfParts>
  <Company>Hillsboro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Richmond, Susan</dc:creator>
  <cp:lastModifiedBy>Richmond, Susan</cp:lastModifiedBy>
  <cp:revision>15</cp:revision>
  <dcterms:created xsi:type="dcterms:W3CDTF">2015-08-28T17:16:01Z</dcterms:created>
  <dcterms:modified xsi:type="dcterms:W3CDTF">2016-12-13T20:43:06Z</dcterms:modified>
</cp:coreProperties>
</file>