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9" r:id="rId2"/>
    <p:sldId id="272" r:id="rId3"/>
    <p:sldId id="273" r:id="rId4"/>
    <p:sldId id="256" r:id="rId5"/>
    <p:sldId id="257" r:id="rId6"/>
    <p:sldId id="258" r:id="rId7"/>
    <p:sldId id="260" r:id="rId8"/>
    <p:sldId id="259" r:id="rId9"/>
    <p:sldId id="265" r:id="rId10"/>
    <p:sldId id="266" r:id="rId11"/>
    <p:sldId id="262" r:id="rId12"/>
    <p:sldId id="261" r:id="rId13"/>
    <p:sldId id="263" r:id="rId14"/>
    <p:sldId id="268" r:id="rId15"/>
    <p:sldId id="270" r:id="rId16"/>
    <p:sldId id="271" r:id="rId17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BDBD"/>
    <a:srgbClr val="FFE1E1"/>
    <a:srgbClr val="FF7575"/>
    <a:srgbClr val="FF2525"/>
    <a:srgbClr val="FF3333"/>
    <a:srgbClr val="F20000"/>
    <a:srgbClr val="FF8F8F"/>
    <a:srgbClr val="FF9F9F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4" autoAdjust="0"/>
    <p:restoredTop sz="89041" autoAdjust="0"/>
  </p:normalViewPr>
  <p:slideViewPr>
    <p:cSldViewPr snapToGrid="0">
      <p:cViewPr varScale="1">
        <p:scale>
          <a:sx n="57" d="100"/>
          <a:sy n="57" d="100"/>
        </p:scale>
        <p:origin x="88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E672E2-A551-438D-AE28-1DCFC9CDAC36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8C2D97-D357-4439-AC79-41F3F6AAF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5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DOK? Every </a:t>
            </a:r>
            <a:r>
              <a:rPr lang="en-US" dirty="0" smtClean="0"/>
              <a:t>standard has been assigned a DOK level.  Students are expected to show</a:t>
            </a:r>
            <a:r>
              <a:rPr lang="en-US" baseline="0" dirty="0" smtClean="0"/>
              <a:t> standard mastery which means they will be </a:t>
            </a:r>
            <a:r>
              <a:rPr lang="en-US" baseline="0" dirty="0" smtClean="0"/>
              <a:t>answering Questions </a:t>
            </a:r>
            <a:r>
              <a:rPr lang="en-US" baseline="0" dirty="0" smtClean="0"/>
              <a:t>from DOK Levels 1 – 4 –  some are a 2 – many/most are a 3 – and a PT is a 4.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33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way to ask questions</a:t>
            </a:r>
            <a:r>
              <a:rPr lang="en-US" baseline="0" dirty="0" smtClean="0"/>
              <a:t> for different DOK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If we were doing this in a classroom – everything would come from a text.</a:t>
            </a:r>
          </a:p>
          <a:p>
            <a:r>
              <a:rPr lang="en-US" sz="1600" b="1" dirty="0"/>
              <a:t>When you know the answer – stand up.   On the count of three tell someone your answer.</a:t>
            </a:r>
          </a:p>
          <a:p>
            <a:r>
              <a:rPr lang="en-US" sz="1600" b="1" dirty="0"/>
              <a:t>How long did it take you to stand up? 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we were doing this in a classroom – everything would come from a text.</a:t>
            </a:r>
          </a:p>
          <a:p>
            <a:r>
              <a:rPr lang="en-US" b="1" dirty="0"/>
              <a:t>When you know the answer – stand up.   On the count of three tell someone your answer.</a:t>
            </a:r>
          </a:p>
          <a:p>
            <a:r>
              <a:rPr lang="en-US" b="1" dirty="0"/>
              <a:t>How long did it take you to stand up?  Why?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we were doing this in a classroom – everything would come from a text.</a:t>
            </a:r>
          </a:p>
          <a:p>
            <a:r>
              <a:rPr lang="en-US" b="1" dirty="0"/>
              <a:t>When you know the answer – stand up.   On the count of three tell someone your answer.</a:t>
            </a:r>
          </a:p>
          <a:p>
            <a:r>
              <a:rPr lang="en-US" b="1" dirty="0"/>
              <a:t>How long did it take you to stand up?  Why?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we were doing this in a classroom – everything would come from a text.</a:t>
            </a:r>
          </a:p>
          <a:p>
            <a:r>
              <a:rPr lang="en-US" b="1" dirty="0"/>
              <a:t>We will not stand up when we know the answer to this task.  We would be here all day!</a:t>
            </a:r>
          </a:p>
          <a:p>
            <a:r>
              <a:rPr lang="en-US" b="1" dirty="0"/>
              <a:t>DOK-4 is completed through research and a more lengthy performance task.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ABF4F-6FDE-487F-BAEA-778C063B91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always need to move up to a higher DOK?</a:t>
            </a:r>
            <a:r>
              <a:rPr lang="en-US" baseline="0" dirty="0" smtClean="0"/>
              <a:t>   Is it beneficial for the purpose?  This is an event DOK that could be used in counseling or</a:t>
            </a:r>
          </a:p>
          <a:p>
            <a:r>
              <a:rPr lang="en-US" baseline="0" dirty="0" smtClean="0"/>
              <a:t>lesson planning in someway or as an evaluative DOK 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2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 at each Problem Solving Sheet.  Ask yourself what DOK level are the questions.  Choose one question</a:t>
            </a:r>
          </a:p>
          <a:p>
            <a:r>
              <a:rPr lang="en-US" baseline="0" dirty="0" smtClean="0"/>
              <a:t>And move it up to the next highest DOK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the problem solving sheet is “to solve the problem…”  If we</a:t>
            </a:r>
            <a:r>
              <a:rPr lang="en-US" baseline="0" dirty="0" smtClean="0"/>
              <a:t> were modeling how to complete a problem solving</a:t>
            </a:r>
          </a:p>
          <a:p>
            <a:r>
              <a:rPr lang="en-US" baseline="0" dirty="0" smtClean="0"/>
              <a:t>Sheet – we would start with a referral text or passage.  Would it benefit the student to go to a higher DOK level for this task?</a:t>
            </a:r>
          </a:p>
          <a:p>
            <a:r>
              <a:rPr lang="en-US" baseline="0" dirty="0" smtClean="0"/>
              <a:t>Not all tasks need to be at high DOK levels – it depends on the outcome you want.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D97-D357-4439-AC79-41F3F6AAF8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4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0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4CD3-336D-4FDB-A962-C7434F8FF24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BD12-8EB0-4361-BAEA-8CF83E77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34" y="4734454"/>
            <a:ext cx="8763001" cy="3833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15" y="2804659"/>
            <a:ext cx="5180117" cy="3398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13" y="1682386"/>
            <a:ext cx="6112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Counseling  with Depth of Knowledge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784" y="318310"/>
            <a:ext cx="7169904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Grade 4 - Careers in Action! </a:t>
            </a:r>
          </a:p>
          <a:p>
            <a:pPr algn="ctr"/>
            <a:r>
              <a:rPr lang="en-US" sz="2400" b="1" i="1" dirty="0" smtClean="0"/>
              <a:t>What DOK is it?</a:t>
            </a:r>
            <a:endParaRPr lang="en-US" sz="2400" i="1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1</a:t>
            </a:r>
            <a:r>
              <a:rPr lang="en-US" sz="2400" dirty="0" smtClean="0"/>
              <a:t>. Does this person seem to enjoy their job?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Why or why not?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231775" indent="-231775"/>
            <a:r>
              <a:rPr lang="en-US" sz="2400" dirty="0"/>
              <a:t>2</a:t>
            </a:r>
            <a:r>
              <a:rPr lang="en-US" sz="2400" dirty="0" smtClean="0"/>
              <a:t>. What types of education or training are needed to be  successful in this career? </a:t>
            </a:r>
          </a:p>
          <a:p>
            <a:pPr marL="231775" indent="-231775"/>
            <a:endParaRPr lang="en-US" sz="2400" dirty="0"/>
          </a:p>
          <a:p>
            <a:pPr lvl="0" algn="ctr"/>
            <a:r>
              <a:rPr lang="en-US" sz="2400" b="1" i="1" dirty="0">
                <a:solidFill>
                  <a:prstClr val="black"/>
                </a:solidFill>
              </a:rPr>
              <a:t>Secondary: Define Your Own Road</a:t>
            </a:r>
          </a:p>
          <a:p>
            <a:pPr lvl="0" algn="ctr"/>
            <a:r>
              <a:rPr lang="en-US" sz="2400" b="1" i="1" dirty="0">
                <a:solidFill>
                  <a:prstClr val="black"/>
                </a:solidFill>
              </a:rPr>
              <a:t>What DOK is it?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1.  What’s the difference between a job and a career?</a:t>
            </a:r>
          </a:p>
          <a:p>
            <a:pPr marL="342900" lvl="0" indent="-342900">
              <a:buFontTx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2.  What are some reason why people change jobs?</a:t>
            </a:r>
          </a:p>
          <a:p>
            <a:pPr marL="231775" indent="-231775"/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784" y="2914648"/>
            <a:ext cx="7044268" cy="584775"/>
          </a:xfrm>
          <a:prstGeom prst="rect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Would you change any DOK levels?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53431" y="1744134"/>
            <a:ext cx="13446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DOK-2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8736" y="4417915"/>
            <a:ext cx="13446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DOK-2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1908" y="7023963"/>
            <a:ext cx="13446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DOK-1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1908" y="8478544"/>
            <a:ext cx="16287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DOK-1-2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05425"/>
              </p:ext>
            </p:extLst>
          </p:nvPr>
        </p:nvGraphicFramePr>
        <p:xfrm>
          <a:off x="440268" y="558801"/>
          <a:ext cx="6976532" cy="820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284"/>
                <a:gridCol w="5956248"/>
              </a:tblGrid>
              <a:tr h="4402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Problem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Solving with DOK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5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DOK 1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The answer/task requires the student to: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1" dirty="0" smtClean="0"/>
                        <a:t>restate or recall an event.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118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DOK 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The answer/task  requires the student to: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1" dirty="0" smtClean="0"/>
                        <a:t>selecting information –(</a:t>
                      </a:r>
                      <a:r>
                        <a:rPr lang="en-US" sz="2000" b="1" baseline="0" dirty="0" smtClean="0"/>
                        <a:t>looking back at the event) 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1" baseline="0" dirty="0" smtClean="0"/>
                        <a:t>to identify specific actions that contributed to the event’s outcome.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2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DOK 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The answer/task requires the student to: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1" baseline="0" dirty="0" smtClean="0"/>
                        <a:t>explain how each identified action contributed to the outcome.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1" baseline="0" dirty="0" smtClean="0"/>
                        <a:t>design a plan showing HOW to create a different outcome. The plan includes a conclusion or a generalization.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1" baseline="0" dirty="0" smtClean="0"/>
                        <a:t>explain why the new plan will work.</a:t>
                      </a:r>
                      <a:endParaRPr lang="en-US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120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DOK 4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en-US" sz="2000" b="1" i="1" baseline="0" dirty="0" smtClean="0">
                          <a:solidFill>
                            <a:srgbClr val="C00000"/>
                          </a:solidFill>
                        </a:rPr>
                        <a:t> answer/task requires the student to: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1" baseline="0" dirty="0" smtClean="0"/>
                        <a:t>1.    compare conclusion (plan statement) to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1" baseline="0" dirty="0" smtClean="0"/>
                        <a:t>        other similar situations (a text, discussion).</a:t>
                      </a:r>
                    </a:p>
                    <a:p>
                      <a:pPr marL="457200" indent="-457200">
                        <a:buAutoNum type="arabicPeriod" startAt="2"/>
                      </a:pPr>
                      <a:r>
                        <a:rPr lang="en-US" sz="2000" b="1" baseline="0" dirty="0" smtClean="0"/>
                        <a:t>decide if plan – conclusion is the best solution and revise if needed.</a:t>
                      </a:r>
                    </a:p>
                    <a:p>
                      <a:pPr marL="457200" indent="-457200">
                        <a:buAutoNum type="arabicPeriod" startAt="2"/>
                      </a:pPr>
                      <a:r>
                        <a:rPr lang="en-US" sz="2000" b="1" dirty="0" smtClean="0"/>
                        <a:t>apply conclusion to other situations and report back on how it worked and why.</a:t>
                      </a:r>
                    </a:p>
                    <a:p>
                      <a:pPr marL="457200" indent="-457200">
                        <a:buAutoNum type="arabicPeriod" startAt="2"/>
                      </a:pPr>
                      <a:r>
                        <a:rPr lang="en-US" sz="2000" b="1" dirty="0" smtClean="0"/>
                        <a:t>use what was learned to</a:t>
                      </a:r>
                      <a:r>
                        <a:rPr lang="en-US" sz="2000" b="1" baseline="0" dirty="0" smtClean="0"/>
                        <a:t> solve problems in a new way (be able to create alternate solutions).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4134" y="1913467"/>
            <a:ext cx="6976534" cy="6874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067" y="3640667"/>
            <a:ext cx="6976534" cy="64177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3335" y="5926667"/>
            <a:ext cx="7044266" cy="41317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34497"/>
              </p:ext>
            </p:extLst>
          </p:nvPr>
        </p:nvGraphicFramePr>
        <p:xfrm>
          <a:off x="491067" y="389467"/>
          <a:ext cx="6739466" cy="801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9733"/>
                <a:gridCol w="1219200"/>
                <a:gridCol w="21505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Student Problem Solving Sheet</a:t>
                      </a:r>
                      <a:endParaRPr lang="en-US" sz="32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7338" indent="-287338"/>
                      <a:endParaRPr lang="en-US" sz="2000" b="1" dirty="0" smtClean="0"/>
                    </a:p>
                    <a:p>
                      <a:pPr marL="287338" indent="-287338"/>
                      <a:r>
                        <a:rPr lang="en-US" sz="2000" b="1" dirty="0" smtClean="0"/>
                        <a:t>1.  What did</a:t>
                      </a:r>
                      <a:r>
                        <a:rPr lang="en-US" sz="2000" b="1" baseline="0" dirty="0" smtClean="0"/>
                        <a:t> you do that was a problem?</a:t>
                      </a:r>
                      <a:endParaRPr lang="en-US" sz="2000" b="1" dirty="0" smtClean="0"/>
                    </a:p>
                    <a:p>
                      <a:endParaRPr lang="en-US" sz="3200" b="1" dirty="0" smtClean="0"/>
                    </a:p>
                    <a:p>
                      <a:endParaRPr lang="en-US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indent="-457200">
                        <a:buAutoNum type="arabicPeriod" startAt="2"/>
                      </a:pPr>
                      <a:endParaRPr lang="en-US" sz="2000" b="1" dirty="0" smtClean="0"/>
                    </a:p>
                    <a:p>
                      <a:pPr marL="457200" indent="-457200">
                        <a:buAutoNum type="arabicPeriod" startAt="2"/>
                      </a:pPr>
                      <a:r>
                        <a:rPr lang="en-US" sz="2000" b="1" dirty="0" smtClean="0"/>
                        <a:t>Circle the rules you chose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         not</a:t>
                      </a:r>
                      <a:r>
                        <a:rPr lang="en-US" sz="2000" b="1" baseline="0" dirty="0" smtClean="0"/>
                        <a:t> to follow.</a:t>
                      </a:r>
                    </a:p>
                    <a:p>
                      <a:pPr marL="0" indent="0">
                        <a:buNone/>
                      </a:pPr>
                      <a:endParaRPr lang="en-US" sz="2000" b="1" baseline="0" dirty="0" smtClean="0"/>
                    </a:p>
                    <a:p>
                      <a:pPr marL="457200" indent="1143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    be safe and healthy</a:t>
                      </a:r>
                    </a:p>
                    <a:p>
                      <a:pPr marL="457200" indent="114300">
                        <a:buFont typeface="Arial" panose="020B0604020202020204" pitchFamily="34" charset="0"/>
                        <a:buChar char="•"/>
                      </a:pPr>
                      <a:endParaRPr lang="en-US" sz="1000" b="1" baseline="0" dirty="0" smtClean="0"/>
                    </a:p>
                    <a:p>
                      <a:pPr marL="457200" indent="1143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    be respectful</a:t>
                      </a:r>
                    </a:p>
                    <a:p>
                      <a:pPr marL="457200" indent="114300">
                        <a:buFont typeface="Arial" panose="020B0604020202020204" pitchFamily="34" charset="0"/>
                        <a:buChar char="•"/>
                      </a:pPr>
                      <a:endParaRPr lang="en-US" sz="1000" b="1" baseline="0" dirty="0" smtClean="0"/>
                    </a:p>
                    <a:p>
                      <a:pPr marL="457200" indent="1143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    be responsible </a:t>
                      </a:r>
                    </a:p>
                    <a:p>
                      <a:pPr marL="457200" indent="114300">
                        <a:buFont typeface="Arial" panose="020B0604020202020204" pitchFamily="34" charset="0"/>
                        <a:buChar char="•"/>
                      </a:pP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2640">
                <a:tc>
                  <a:txBody>
                    <a:bodyPr/>
                    <a:lstStyle/>
                    <a:p>
                      <a:pPr marL="457200" indent="-457200">
                        <a:buAutoNum type="arabicPeriod" startAt="3"/>
                      </a:pPr>
                      <a:r>
                        <a:rPr lang="en-US" sz="2000" b="1" dirty="0" smtClean="0"/>
                        <a:t>Create a plan for a better choice next time.</a:t>
                      </a:r>
                    </a:p>
                    <a:p>
                      <a:pPr marL="457200" indent="-457200">
                        <a:buAutoNum type="arabicPeriod" startAt="3"/>
                      </a:pPr>
                      <a:endParaRPr lang="en-US" sz="2000" b="1" dirty="0" smtClean="0"/>
                    </a:p>
                    <a:p>
                      <a:pPr marL="0" indent="0">
                        <a:buNone/>
                      </a:pPr>
                      <a:endParaRPr lang="en-US" sz="2000" b="1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Now I will…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457200" indent="-457200">
                        <a:buAutoNum type="arabicPeriod" startAt="4"/>
                      </a:pPr>
                      <a:r>
                        <a:rPr lang="en-US" sz="2000" b="1" dirty="0" smtClean="0"/>
                        <a:t>Repair Plan</a:t>
                      </a:r>
                    </a:p>
                    <a:p>
                      <a:pPr marL="0" indent="0">
                        <a:buNone/>
                      </a:pPr>
                      <a:endParaRPr lang="en-US" sz="2000" b="1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-----apologize to….</a:t>
                      </a:r>
                    </a:p>
                    <a:p>
                      <a:pPr marL="0" indent="0">
                        <a:buNone/>
                      </a:pPr>
                      <a:endParaRPr lang="en-US" sz="2000" b="1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-----do an act of kindness or…</a:t>
                      </a:r>
                    </a:p>
                    <a:p>
                      <a:pPr marL="0" indent="0">
                        <a:buNone/>
                      </a:pPr>
                      <a:endParaRPr lang="en-US" sz="2000" b="1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------------------(own idea)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4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/>
                      <a:r>
                        <a:rPr lang="en-US" sz="2000" b="1" dirty="0" smtClean="0"/>
                        <a:t>____I</a:t>
                      </a:r>
                      <a:r>
                        <a:rPr lang="en-US" sz="2000" b="1" baseline="0" dirty="0" smtClean="0"/>
                        <a:t> have shared my plan with a staff member. </a:t>
                      </a:r>
                      <a:endParaRPr lang="en-US" sz="20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/>
                      <a:endParaRPr lang="en-US" sz="20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b="1" i="1" dirty="0" smtClean="0"/>
                        <a:t>I, ___________________will be responsible for following the rules so that my school will be a safe, respectful learning environment.</a:t>
                      </a:r>
                      <a:endParaRPr lang="en-US" sz="2000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Parent signature:____________________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Date___________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2487" y="1746248"/>
            <a:ext cx="70442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 the student restating or retelling?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487" y="2880781"/>
            <a:ext cx="704426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 the student selecting new information in order to answer a question?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2487" y="4507757"/>
            <a:ext cx="7044268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 the student showing how to solve a problem and explaining how a conclusion was reached?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487" y="6878424"/>
            <a:ext cx="7044268" cy="2554545"/>
          </a:xfrm>
          <a:prstGeom prst="rect">
            <a:avLst/>
          </a:prstGeom>
          <a:solidFill>
            <a:srgbClr val="FFBDBD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 the student proving a conclusion                 (a result) confirmed by other sources and using what was learned in similar situations as well as across other domains?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30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03370"/>
              </p:ext>
            </p:extLst>
          </p:nvPr>
        </p:nvGraphicFramePr>
        <p:xfrm>
          <a:off x="338668" y="338667"/>
          <a:ext cx="7010400" cy="9245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0400"/>
              </a:tblGrid>
              <a:tr h="5395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My Side</a:t>
                      </a:r>
                      <a:r>
                        <a:rPr lang="en-US" sz="2800" baseline="0" dirty="0" smtClean="0"/>
                        <a:t> of the Story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15608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2000" b="1" dirty="0" smtClean="0"/>
                        <a:t>Who else was involved or witnessed? _______</a:t>
                      </a:r>
                    </a:p>
                    <a:p>
                      <a:r>
                        <a:rPr lang="en-US" sz="2000" b="1" dirty="0" smtClean="0"/>
                        <a:t>____________   ___________   ____________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90865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Explain the entire event.  Please include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what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dirty="0" smtClean="0"/>
                        <a:t>happened,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when</a:t>
                      </a:r>
                      <a:r>
                        <a:rPr lang="en-US" sz="2000" b="1" dirty="0" smtClean="0"/>
                        <a:t> it happened,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where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dirty="0" smtClean="0"/>
                        <a:t>it happened and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</a:rPr>
                        <a:t>why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dirty="0" smtClean="0"/>
                        <a:t>it happened.  Be sure to tell the truth.</a:t>
                      </a:r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9956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How do you think this situation can be resolved?</a:t>
                      </a:r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1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3" y="745067"/>
            <a:ext cx="694266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Ways to Connect with Classroom Instruction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DOK – Depth of Knowledge Ask Question Types at all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Reasoning (showing a strategy)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Analyze  Your Reasons  - Why are they Relevant?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Explaining Your Thinking – Evaluative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Analyzing Relationship Thinking – How Does this Effect……?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Follow Through – Follow Through – Follow Through  Applying what was learned across 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17254"/>
              </p:ext>
            </p:extLst>
          </p:nvPr>
        </p:nvGraphicFramePr>
        <p:xfrm>
          <a:off x="237066" y="392560"/>
          <a:ext cx="7382934" cy="9140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467"/>
                <a:gridCol w="3691467"/>
              </a:tblGrid>
              <a:tr h="474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DOK Question Prompts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Problem Solving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(created for counselors)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0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DOK-1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DOK-2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happened?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Why did it</a:t>
                      </a:r>
                      <a:r>
                        <a:rPr lang="en-US" sz="1600" baseline="0" dirty="0" smtClean="0"/>
                        <a:t> happen?  What was the cause?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0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When</a:t>
                      </a:r>
                      <a:r>
                        <a:rPr lang="en-US" sz="1600" baseline="0" dirty="0" smtClean="0"/>
                        <a:t> did ______happen?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can you tell me that supports___?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 was there?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 the facts that contributed to____.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Where did ______happen?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was the most likely reason for __?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Explain how ______happened.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best explains why ___did/not___?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92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DOK-3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DOK-4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Note:  For a true DOK of 4 – these questions would be followed up by reporting back on how new or alternate solutions are working in other ways.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8297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Which action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would have been the best choice for _____? How do you know?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10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When</a:t>
                      </a:r>
                      <a:r>
                        <a:rPr lang="en-US" sz="1600" baseline="0" dirty="0" smtClean="0"/>
                        <a:t> does ___ most often occur?   How would you change it? 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If the results of _____ are always ____ what can you best predict will happen if _____? What is the best solution for _______?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did the action of ___</a:t>
                      </a:r>
                      <a:r>
                        <a:rPr lang="en-US" sz="1600" baseline="0" dirty="0" smtClean="0"/>
                        <a:t>contribute most to ___?  What can you conclude (or learn) from this?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effect</a:t>
                      </a:r>
                      <a:r>
                        <a:rPr lang="en-US" sz="1600" baseline="0" dirty="0" smtClean="0"/>
                        <a:t> did the action of _____ have on ____ that was not intended?  What other situations has this happened in? 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is the best solution for ___?</a:t>
                      </a:r>
                      <a:r>
                        <a:rPr lang="en-US" sz="1600" baseline="0" dirty="0" smtClean="0"/>
                        <a:t> Explain.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information</a:t>
                      </a:r>
                      <a:r>
                        <a:rPr lang="en-US" sz="1600" baseline="0" dirty="0" smtClean="0"/>
                        <a:t> tells you that ______ (name several sources)?  What does this help you learn about your situation? 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Would you have ____ if ____?  Write</a:t>
                      </a:r>
                      <a:r>
                        <a:rPr lang="en-US" sz="1600" baseline="0" dirty="0" smtClean="0"/>
                        <a:t> or draw to explain your thinking.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Should you continue to _____ in order to ___? Explain why</a:t>
                      </a:r>
                      <a:r>
                        <a:rPr lang="en-US" sz="1600" baseline="0" dirty="0" smtClean="0"/>
                        <a:t> your answer is the best solution.  Use examples from past experiences.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1992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do you think about ____? Does your thinking affect ______?  Explain. 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138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Considering</a:t>
                      </a:r>
                      <a:r>
                        <a:rPr lang="en-US" sz="1600" baseline="0" dirty="0" smtClean="0"/>
                        <a:t> the options of ____,____ and ____, which is best for _____?  Why?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What conclusions can you learn from ____ about _____?  Has your perspective changed? How</a:t>
                      </a:r>
                      <a:r>
                        <a:rPr lang="en-US" sz="1600" baseline="0" dirty="0" smtClean="0"/>
                        <a:t> might this affect _______? 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  <a:tr h="138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alternative to _____makes the most sense?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330854"/>
            <a:ext cx="4762500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3" y="3529012"/>
            <a:ext cx="381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1499344"/>
            <a:ext cx="7045214" cy="7543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800" y="389467"/>
            <a:ext cx="6858947" cy="897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Integrating Higher Level Thinking in Every Educational Situation to Prepare our Students to be College and Career Ready.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22400" y="2269067"/>
            <a:ext cx="3928533" cy="3014132"/>
          </a:xfrm>
          <a:prstGeom prst="ellipse">
            <a:avLst/>
          </a:prstGeom>
          <a:gradFill flip="none" rotWithShape="1">
            <a:gsLst>
              <a:gs pos="49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DOK?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Can we Apply DOK to Problem Solving?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can we Integrate DOK with College &amp; Career Ready Preparation?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784" y="318310"/>
            <a:ext cx="7169904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Grade 4 - Careers in Action! </a:t>
            </a:r>
          </a:p>
          <a:p>
            <a:pPr algn="ctr"/>
            <a:r>
              <a:rPr lang="en-US" sz="2400" b="1" i="1" dirty="0" smtClean="0"/>
              <a:t>What DOK is it?</a:t>
            </a:r>
            <a:endParaRPr lang="en-US" sz="2400" i="1" dirty="0" smtClean="0"/>
          </a:p>
          <a:p>
            <a:endParaRPr lang="en-US" sz="2400" dirty="0" smtClean="0"/>
          </a:p>
          <a:p>
            <a:r>
              <a:rPr lang="en-US" sz="2400" dirty="0"/>
              <a:t>1</a:t>
            </a:r>
            <a:r>
              <a:rPr lang="en-US" sz="2400" dirty="0" smtClean="0"/>
              <a:t>. Does this person seem to enjoy their job?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Why or why not?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231775" indent="-231775"/>
            <a:r>
              <a:rPr lang="en-US" sz="2400" dirty="0"/>
              <a:t>2</a:t>
            </a:r>
            <a:r>
              <a:rPr lang="en-US" sz="2400" dirty="0" smtClean="0"/>
              <a:t>. What types of education or training are needed to be  successful in this career? </a:t>
            </a:r>
          </a:p>
          <a:p>
            <a:pPr marL="231775" indent="-231775"/>
            <a:endParaRPr lang="en-US" sz="2400" dirty="0"/>
          </a:p>
          <a:p>
            <a:pPr lvl="0" algn="ctr"/>
            <a:r>
              <a:rPr lang="en-US" sz="2400" b="1" i="1" dirty="0">
                <a:solidFill>
                  <a:prstClr val="black"/>
                </a:solidFill>
              </a:rPr>
              <a:t>Secondary: Define Your Own Road</a:t>
            </a:r>
          </a:p>
          <a:p>
            <a:pPr lvl="0" algn="ctr"/>
            <a:r>
              <a:rPr lang="en-US" sz="2400" b="1" i="1" dirty="0">
                <a:solidFill>
                  <a:prstClr val="black"/>
                </a:solidFill>
              </a:rPr>
              <a:t>What DOK is it?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1.  What’s the difference between a job and a career?</a:t>
            </a:r>
          </a:p>
          <a:p>
            <a:pPr marL="342900" lvl="0" indent="-342900">
              <a:buFontTx/>
              <a:buAutoNum type="arabicPeriod"/>
            </a:pP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2.  What are some reason why people change jobs?</a:t>
            </a:r>
          </a:p>
          <a:p>
            <a:pPr marL="231775" indent="-231775"/>
            <a:endParaRPr lang="en-US" sz="2400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75" y="1659465"/>
            <a:ext cx="4291413" cy="2815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20" y="2914648"/>
            <a:ext cx="7044268" cy="584775"/>
          </a:xfrm>
          <a:prstGeom prst="rect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DOK level is each question?  Why?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651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23" y="682321"/>
            <a:ext cx="6931742" cy="134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What is your job description?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723" y="2123650"/>
            <a:ext cx="3083915" cy="3278082"/>
            <a:chOff x="5916650" y="-60698"/>
            <a:chExt cx="5200309" cy="6353891"/>
          </a:xfrm>
        </p:grpSpPr>
        <p:sp>
          <p:nvSpPr>
            <p:cNvPr id="6" name="Rectangle 5"/>
            <p:cNvSpPr/>
            <p:nvPr/>
          </p:nvSpPr>
          <p:spPr>
            <a:xfrm>
              <a:off x="6268164" y="26894"/>
              <a:ext cx="4848793" cy="62662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551" tIns="63776" rIns="127551" bIns="63776"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" name="Oval 6"/>
            <p:cNvSpPr/>
            <p:nvPr/>
          </p:nvSpPr>
          <p:spPr>
            <a:xfrm>
              <a:off x="6568642" y="1623182"/>
              <a:ext cx="4095275" cy="407166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551" tIns="63776" rIns="127551" bIns="63776" rtlCol="0" anchor="ctr"/>
            <a:lstStyle/>
            <a:p>
              <a:pPr algn="ctr"/>
              <a:r>
                <a:rPr lang="en-US" sz="3200" b="1" dirty="0"/>
                <a:t>SHOW ME</a:t>
              </a:r>
            </a:p>
            <a:p>
              <a:pPr algn="ctr"/>
              <a:r>
                <a:rPr lang="en-US" sz="3200" b="1" dirty="0"/>
                <a:t>TELL 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16650" y="-60698"/>
              <a:ext cx="5200309" cy="1741052"/>
            </a:xfrm>
            <a:prstGeom prst="rect">
              <a:avLst/>
            </a:prstGeom>
            <a:noFill/>
          </p:spPr>
          <p:txBody>
            <a:bodyPr wrap="square" lIns="127551" tIns="63776" rIns="127551" bIns="63776" rtlCol="0">
              <a:spAutoFit/>
            </a:bodyPr>
            <a:lstStyle/>
            <a:p>
              <a:pPr algn="ctr"/>
              <a:r>
                <a:rPr lang="en-US" sz="3400" b="1" dirty="0"/>
                <a:t>DOK-1</a:t>
              </a:r>
            </a:p>
            <a:p>
              <a:pPr algn="ctr"/>
              <a:r>
                <a:rPr lang="en-US" sz="1600" b="1" i="1" dirty="0"/>
                <a:t>Recall and Reproduce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046265" y="2168839"/>
            <a:ext cx="3136200" cy="32328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1" tIns="63776" rIns="127551" bIns="63776"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One Step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Recall or restate – </a:t>
            </a:r>
            <a:r>
              <a:rPr lang="en-US" sz="2400" b="1" u="sng" dirty="0" smtClean="0">
                <a:solidFill>
                  <a:srgbClr val="0070C0"/>
                </a:solidFill>
              </a:rPr>
              <a:t>Show me or Tell Me </a:t>
            </a:r>
            <a:r>
              <a:rPr lang="en-US" sz="2400" b="1" dirty="0" smtClean="0">
                <a:solidFill>
                  <a:schemeClr val="tx1"/>
                </a:solidFill>
              </a:rPr>
              <a:t>your job description.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K</a:t>
            </a:r>
            <a:r>
              <a:rPr lang="en-US" sz="2400" b="1" dirty="0" smtClean="0">
                <a:solidFill>
                  <a:schemeClr val="tx1"/>
                </a:solidFill>
              </a:rPr>
              <a:t>nown Information: </a:t>
            </a:r>
            <a:r>
              <a:rPr lang="en-US" sz="2400" b="1" i="1" dirty="0" smtClean="0">
                <a:solidFill>
                  <a:schemeClr val="tx1"/>
                </a:solidFill>
              </a:rPr>
              <a:t>Like a Reporter – The facts and nothing but the facts.</a:t>
            </a:r>
          </a:p>
        </p:txBody>
      </p:sp>
    </p:spTree>
    <p:extLst>
      <p:ext uri="{BB962C8B-B14F-4D97-AF65-F5344CB8AC3E}">
        <p14:creationId xmlns:p14="http://schemas.microsoft.com/office/powerpoint/2010/main" val="2701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857" y="573168"/>
            <a:ext cx="6931742" cy="2661264"/>
          </a:xfrm>
          <a:prstGeom prst="rect">
            <a:avLst/>
          </a:prstGeom>
          <a:solidFill>
            <a:srgbClr val="D8EE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What are the top two responsibilities that you have  that most define your job?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Give two examples.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090" y="3463051"/>
            <a:ext cx="6422205" cy="3115486"/>
            <a:chOff x="3721872" y="6587311"/>
            <a:chExt cx="9604790" cy="4554601"/>
          </a:xfrm>
        </p:grpSpPr>
        <p:sp>
          <p:nvSpPr>
            <p:cNvPr id="4" name="Rectangle 3"/>
            <p:cNvSpPr/>
            <p:nvPr/>
          </p:nvSpPr>
          <p:spPr>
            <a:xfrm>
              <a:off x="4371288" y="6609133"/>
              <a:ext cx="4085374" cy="45327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551" tIns="63776" rIns="127551" bIns="63776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5" name="Oval 4"/>
            <p:cNvSpPr/>
            <p:nvPr/>
          </p:nvSpPr>
          <p:spPr>
            <a:xfrm>
              <a:off x="4544597" y="7545524"/>
              <a:ext cx="3584629" cy="342394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551" tIns="63776" rIns="127551" bIns="63776" rtlCol="0" anchor="ctr"/>
            <a:lstStyle/>
            <a:p>
              <a:pPr algn="ctr"/>
              <a:endPara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000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can</a:t>
              </a:r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LOCATE </a:t>
              </a:r>
              <a:r>
                <a:rPr lang="en-US" sz="2000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</a:t>
              </a:r>
            </a:p>
            <a:p>
              <a:pPr algn="ctr"/>
              <a:r>
                <a:rPr lang="en-US" sz="2000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or details…</a:t>
              </a:r>
            </a:p>
            <a:p>
              <a:pPr algn="ctr"/>
              <a:endPara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1872" y="6609132"/>
              <a:ext cx="5384207" cy="968667"/>
            </a:xfrm>
            <a:prstGeom prst="rect">
              <a:avLst/>
            </a:prstGeom>
            <a:noFill/>
          </p:spPr>
          <p:txBody>
            <a:bodyPr wrap="square" lIns="127551" tIns="63776" rIns="127551" bIns="63776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DOK-2</a:t>
              </a:r>
            </a:p>
            <a:p>
              <a:pPr algn="ctr"/>
              <a:r>
                <a:rPr lang="en-US" sz="2000" b="1" i="1" dirty="0"/>
                <a:t>Skills and Concepts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543699" y="6604903"/>
              <a:ext cx="4085374" cy="45327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551" tIns="63776" rIns="127551" bIns="63776"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36579" y="7511529"/>
              <a:ext cx="3676694" cy="3423949"/>
            </a:xfrm>
            <a:prstGeom prst="ellipse">
              <a:avLst/>
            </a:prstGeom>
            <a:solidFill>
              <a:srgbClr val="8EB1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551" tIns="63776" rIns="127551" bIns="63776" rtlCol="0" anchor="ctr"/>
            <a:lstStyle/>
            <a:p>
              <a:pPr algn="ctr"/>
              <a:r>
                <a:rPr lang="en-US" sz="2000" b="1" i="1" dirty="0">
                  <a:solidFill>
                    <a:srgbClr val="3E4D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order to…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 </a:t>
              </a:r>
              <a:r>
                <a:rPr lang="en-US" sz="2000" b="1" i="1" dirty="0">
                  <a:solidFill>
                    <a:srgbClr val="3E4D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VERIFY</a:t>
              </a:r>
            </a:p>
            <a:p>
              <a:pPr algn="ctr"/>
              <a:r>
                <a:rPr lang="en-US" sz="2000" b="1" i="1" dirty="0">
                  <a:solidFill>
                    <a:srgbClr val="3E4D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new concept.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3188" y="6587311"/>
              <a:ext cx="5303474" cy="968667"/>
            </a:xfrm>
            <a:prstGeom prst="rect">
              <a:avLst/>
            </a:prstGeom>
            <a:noFill/>
          </p:spPr>
          <p:txBody>
            <a:bodyPr wrap="square" lIns="127551" tIns="63776" rIns="127551" bIns="63776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DOK-2</a:t>
              </a:r>
            </a:p>
            <a:p>
              <a:pPr algn="ctr"/>
              <a:r>
                <a:rPr lang="en-US" sz="2000" b="1" i="1" dirty="0"/>
                <a:t>Skills and Concepts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95789" y="6797309"/>
            <a:ext cx="6103877" cy="2422788"/>
          </a:xfrm>
          <a:prstGeom prst="rect">
            <a:avLst/>
          </a:prstGeom>
          <a:solidFill>
            <a:srgbClr val="D8EE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1" tIns="63776" rIns="127551" bIns="63776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Two Steps</a:t>
            </a:r>
          </a:p>
          <a:p>
            <a:r>
              <a:rPr lang="en-US" sz="2400" b="1" u="sng" dirty="0" smtClean="0">
                <a:solidFill>
                  <a:srgbClr val="007635"/>
                </a:solidFill>
              </a:rPr>
              <a:t>Locate and Select Information</a:t>
            </a:r>
            <a:r>
              <a:rPr lang="en-US" sz="2400" b="1" dirty="0" smtClean="0">
                <a:solidFill>
                  <a:srgbClr val="007635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examples</a:t>
            </a:r>
            <a:r>
              <a:rPr lang="en-US" sz="2400" b="1" dirty="0" smtClean="0">
                <a:solidFill>
                  <a:srgbClr val="007635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that </a:t>
            </a:r>
            <a:r>
              <a:rPr lang="en-US" sz="2400" b="1" u="sng" dirty="0" smtClean="0">
                <a:solidFill>
                  <a:srgbClr val="007635"/>
                </a:solidFill>
              </a:rPr>
              <a:t>Identify and Verify a New Concept</a:t>
            </a:r>
            <a:r>
              <a:rPr lang="en-US" sz="2400" b="1" dirty="0" smtClean="0">
                <a:solidFill>
                  <a:schemeClr val="tx1"/>
                </a:solidFill>
              </a:rPr>
              <a:t> - describe two job responsibilities.  </a:t>
            </a:r>
            <a:r>
              <a:rPr lang="en-US" sz="2400" b="1" i="1" dirty="0" smtClean="0">
                <a:solidFill>
                  <a:schemeClr val="tx1"/>
                </a:solidFill>
              </a:rPr>
              <a:t>Like an Interpreter: Explain (give details) to show what you mean.</a:t>
            </a:r>
          </a:p>
        </p:txBody>
      </p:sp>
    </p:spTree>
    <p:extLst>
      <p:ext uri="{BB962C8B-B14F-4D97-AF65-F5344CB8AC3E}">
        <p14:creationId xmlns:p14="http://schemas.microsoft.com/office/powerpoint/2010/main" val="9662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5" y="185576"/>
            <a:ext cx="7287012" cy="3093851"/>
          </a:xfrm>
          <a:prstGeom prst="rect">
            <a:avLst/>
          </a:prstGeom>
          <a:solidFill>
            <a:srgbClr val="F8A96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What strategy could you use to </a:t>
            </a:r>
            <a:r>
              <a:rPr lang="en-US" sz="4000" b="1" dirty="0" smtClean="0">
                <a:solidFill>
                  <a:schemeClr val="tx1"/>
                </a:solidFill>
              </a:rPr>
              <a:t>prove </a:t>
            </a:r>
            <a:r>
              <a:rPr lang="en-US" sz="4000" b="1" dirty="0" smtClean="0">
                <a:solidFill>
                  <a:schemeClr val="tx1"/>
                </a:solidFill>
              </a:rPr>
              <a:t>which of the two examples is most significant?  </a:t>
            </a:r>
            <a:r>
              <a:rPr lang="en-US" sz="4000" b="1" dirty="0" smtClean="0">
                <a:solidFill>
                  <a:schemeClr val="tx1"/>
                </a:solidFill>
              </a:rPr>
              <a:t>Explain your reasoning.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5465" y="3460054"/>
            <a:ext cx="7298267" cy="3064933"/>
            <a:chOff x="78792" y="5925268"/>
            <a:chExt cx="7018845" cy="2977119"/>
          </a:xfrm>
        </p:grpSpPr>
        <p:sp>
          <p:nvSpPr>
            <p:cNvPr id="4" name="Rectangle 3"/>
            <p:cNvSpPr/>
            <p:nvPr/>
          </p:nvSpPr>
          <p:spPr>
            <a:xfrm>
              <a:off x="78792" y="5925268"/>
              <a:ext cx="2286000" cy="297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endParaRPr lang="en-US" sz="1200" dirty="0" smtClean="0"/>
            </a:p>
          </p:txBody>
        </p:sp>
        <p:sp>
          <p:nvSpPr>
            <p:cNvPr id="5" name="Oval 4"/>
            <p:cNvSpPr/>
            <p:nvPr/>
          </p:nvSpPr>
          <p:spPr>
            <a:xfrm>
              <a:off x="172911" y="6519079"/>
              <a:ext cx="2239863" cy="2229824"/>
            </a:xfrm>
            <a:prstGeom prst="ellipse">
              <a:avLst/>
            </a:prstGeom>
            <a:solidFill>
              <a:srgbClr val="F8A96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0" rIns="97182" bIns="0" rtlCol="0" anchor="ctr"/>
            <a:lstStyle/>
            <a:p>
              <a:pPr algn="ctr"/>
              <a:endPara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can </a:t>
              </a:r>
            </a:p>
            <a:p>
              <a:pPr algn="ctr"/>
              <a:r>
                <a:rPr lang="en-US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LOCATE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and </a:t>
              </a:r>
              <a:r>
                <a:rPr lang="en-US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</a:t>
              </a:r>
            </a:p>
            <a:p>
              <a:pPr lvl="0" algn="ctr"/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and details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</a:t>
              </a:r>
              <a:r>
                <a:rPr lang="en-US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VERIFY</a:t>
              </a:r>
            </a:p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new concept…</a:t>
              </a:r>
            </a:p>
            <a:p>
              <a:pPr algn="ctr"/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8669" y="5930587"/>
              <a:ext cx="2286000" cy="297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498571" y="6519079"/>
              <a:ext cx="2216098" cy="2229823"/>
            </a:xfrm>
            <a:prstGeom prst="ellipse">
              <a:avLst/>
            </a:prstGeom>
            <a:solidFill>
              <a:srgbClr val="F686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...which I use to show  my</a:t>
              </a:r>
            </a:p>
            <a:p>
              <a:pPr algn="ctr"/>
              <a:r>
                <a:rPr lang="en-US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REASONING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so I can show </a:t>
              </a:r>
              <a:r>
                <a:rPr lang="en-US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</a:t>
              </a:r>
              <a:r>
                <a:rPr lang="en-US" sz="16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</a:p>
            <a:p>
              <a:pPr algn="ctr"/>
              <a:r>
                <a:rPr lang="en-US" sz="1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SOLVED </a:t>
              </a:r>
              <a:r>
                <a:rPr lang="en-US" sz="16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question and make a </a:t>
              </a:r>
              <a:r>
                <a:rPr lang="en-US" sz="1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CONCLUSION.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812" y="5936699"/>
              <a:ext cx="2286000" cy="29627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908774" y="6576219"/>
              <a:ext cx="2092240" cy="2172684"/>
            </a:xfrm>
            <a:prstGeom prst="ellipse">
              <a:avLst/>
            </a:prstGeom>
            <a:solidFill>
              <a:srgbClr val="C75F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then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I</a:t>
              </a:r>
            </a:p>
            <a:p>
              <a:pPr algn="ctr"/>
              <a:r>
                <a:rPr lang="en-US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EXPLAIN </a:t>
              </a:r>
            </a:p>
            <a:p>
              <a:pPr algn="ctr"/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my</a:t>
              </a:r>
            </a:p>
            <a:p>
              <a:pPr algn="ctr"/>
              <a:r>
                <a:rPr lang="en-US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THINKING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5649" y="5985584"/>
              <a:ext cx="2282922" cy="513861"/>
            </a:xfrm>
            <a:prstGeom prst="rect">
              <a:avLst/>
            </a:prstGeom>
            <a:noFill/>
          </p:spPr>
          <p:txBody>
            <a:bodyPr wrap="square" lIns="97182" tIns="48591" rIns="97182" bIns="48591" rtlCol="0">
              <a:spAutoFit/>
            </a:bodyPr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DOK-3</a:t>
              </a:r>
            </a:p>
            <a:p>
              <a:pPr algn="ctr"/>
              <a:r>
                <a:rPr lang="en-US" sz="1200" b="1" i="1" dirty="0"/>
                <a:t>Strategic Thinking and Reasoning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4715" y="5987683"/>
              <a:ext cx="2282922" cy="513861"/>
            </a:xfrm>
            <a:prstGeom prst="rect">
              <a:avLst/>
            </a:prstGeom>
            <a:noFill/>
          </p:spPr>
          <p:txBody>
            <a:bodyPr wrap="square" lIns="97182" tIns="48591" rIns="97182" bIns="48591" rtlCol="0">
              <a:spAutoFit/>
            </a:bodyPr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DOK-3</a:t>
              </a:r>
            </a:p>
            <a:p>
              <a:pPr algn="ctr"/>
              <a:r>
                <a:rPr lang="en-US" sz="1200" b="1" i="1" dirty="0"/>
                <a:t>Strategic Thinking and Reasoning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869" y="6003625"/>
              <a:ext cx="2282922" cy="513861"/>
            </a:xfrm>
            <a:prstGeom prst="rect">
              <a:avLst/>
            </a:prstGeom>
            <a:noFill/>
          </p:spPr>
          <p:txBody>
            <a:bodyPr wrap="square" lIns="97182" tIns="48591" rIns="97182" bIns="48591" rtlCol="0">
              <a:spAutoFit/>
            </a:bodyPr>
            <a:lstStyle/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DOK-3</a:t>
              </a:r>
            </a:p>
            <a:p>
              <a:pPr algn="ctr"/>
              <a:r>
                <a:rPr lang="en-US" sz="1200" b="1" i="1" dirty="0"/>
                <a:t>Strategic Thinking and Reasoning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6265" y="6700138"/>
            <a:ext cx="7134942" cy="3358262"/>
          </a:xfrm>
          <a:prstGeom prst="rect">
            <a:avLst/>
          </a:prstGeom>
          <a:solidFill>
            <a:srgbClr val="F8A96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1" tIns="63776" rIns="127551" bIns="63776"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Three Steps</a:t>
            </a:r>
          </a:p>
          <a:p>
            <a:pPr algn="ctr"/>
            <a:endParaRPr lang="en-US" sz="800" b="1" u="sng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Locate and Select information </a:t>
            </a:r>
            <a:r>
              <a:rPr lang="en-US" sz="2400" b="1" dirty="0" smtClean="0">
                <a:solidFill>
                  <a:schemeClr val="tx1"/>
                </a:solidFill>
              </a:rPr>
              <a:t>to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Identify and Verify </a:t>
            </a:r>
            <a:r>
              <a:rPr lang="en-US" sz="2400" b="1" dirty="0" smtClean="0">
                <a:solidFill>
                  <a:schemeClr val="tx1"/>
                </a:solidFill>
              </a:rPr>
              <a:t>which example is most significant. 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Show your Reasoning </a:t>
            </a:r>
            <a:r>
              <a:rPr lang="en-US" sz="2400" b="1" dirty="0" smtClean="0">
                <a:solidFill>
                  <a:schemeClr val="tx1"/>
                </a:solidFill>
              </a:rPr>
              <a:t>of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How you SOLVED </a:t>
            </a:r>
            <a:r>
              <a:rPr lang="en-US" sz="2400" b="1" dirty="0" smtClean="0">
                <a:solidFill>
                  <a:schemeClr val="tx1"/>
                </a:solidFill>
              </a:rPr>
              <a:t>the problem (answered the question) and 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Draw a Conclusion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 Explain your THINKING </a:t>
            </a:r>
            <a:r>
              <a:rPr lang="en-US" sz="2400" b="1" dirty="0" smtClean="0">
                <a:solidFill>
                  <a:schemeClr val="tx1"/>
                </a:solidFill>
              </a:rPr>
              <a:t>of which two examples is most significant.  </a:t>
            </a:r>
            <a:r>
              <a:rPr lang="en-US" sz="2400" b="1" i="1" dirty="0" smtClean="0">
                <a:solidFill>
                  <a:schemeClr val="tx1"/>
                </a:solidFill>
              </a:rPr>
              <a:t>Like a Judge:  Evaluate and solve a problem.  Assess the best solution and why.</a:t>
            </a:r>
            <a:endParaRPr lang="en-US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8" y="541176"/>
            <a:ext cx="7287012" cy="4064691"/>
          </a:xfrm>
          <a:prstGeom prst="rect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Support </a:t>
            </a:r>
            <a:r>
              <a:rPr lang="en-US" sz="4000" b="1" dirty="0" smtClean="0">
                <a:solidFill>
                  <a:schemeClr val="tx1"/>
                </a:solidFill>
              </a:rPr>
              <a:t>the strategy your chose using other sources </a:t>
            </a:r>
            <a:r>
              <a:rPr lang="en-US" sz="4000" b="1" dirty="0" smtClean="0">
                <a:solidFill>
                  <a:schemeClr val="tx1"/>
                </a:solidFill>
              </a:rPr>
              <a:t>that validate its applicability to </a:t>
            </a:r>
            <a:r>
              <a:rPr lang="en-US" sz="4000" b="1" dirty="0" smtClean="0">
                <a:solidFill>
                  <a:schemeClr val="tx1"/>
                </a:solidFill>
              </a:rPr>
              <a:t>other areas </a:t>
            </a:r>
            <a:r>
              <a:rPr lang="en-US" sz="4000" b="1" dirty="0" smtClean="0">
                <a:solidFill>
                  <a:schemeClr val="tx1"/>
                </a:solidFill>
              </a:rPr>
              <a:t>of your job.  How would it change or alter what you are </a:t>
            </a:r>
            <a:r>
              <a:rPr lang="en-US" sz="4000" b="1" dirty="0" smtClean="0">
                <a:solidFill>
                  <a:schemeClr val="tx1"/>
                </a:solidFill>
              </a:rPr>
              <a:t>doing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468" y="5057605"/>
            <a:ext cx="7134942" cy="2794045"/>
          </a:xfrm>
          <a:prstGeom prst="rect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51" tIns="63776" rIns="127551" bIns="63776"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Four Steps</a:t>
            </a:r>
          </a:p>
          <a:p>
            <a:pPr algn="ctr"/>
            <a:endParaRPr lang="en-US" sz="800" b="1" u="sng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Compare my Conclusion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with </a:t>
            </a:r>
            <a:r>
              <a:rPr lang="en-US" sz="2400" b="1" u="sng" dirty="0">
                <a:solidFill>
                  <a:srgbClr val="C00000"/>
                </a:solidFill>
              </a:rPr>
              <a:t>S</a:t>
            </a:r>
            <a:r>
              <a:rPr lang="en-US" sz="2400" b="1" u="sng" dirty="0" smtClean="0">
                <a:solidFill>
                  <a:srgbClr val="C00000"/>
                </a:solidFill>
              </a:rPr>
              <a:t>imilar </a:t>
            </a:r>
            <a:r>
              <a:rPr lang="en-US" sz="2400" b="1" u="sng" dirty="0">
                <a:solidFill>
                  <a:srgbClr val="C00000"/>
                </a:solidFill>
              </a:rPr>
              <a:t>S</a:t>
            </a:r>
            <a:r>
              <a:rPr lang="en-US" sz="2400" b="1" u="sng" dirty="0" smtClean="0">
                <a:solidFill>
                  <a:srgbClr val="C00000"/>
                </a:solidFill>
              </a:rPr>
              <a:t>ources </a:t>
            </a:r>
            <a:r>
              <a:rPr lang="en-US" sz="2400" b="1" dirty="0" smtClean="0">
                <a:solidFill>
                  <a:schemeClr val="tx1"/>
                </a:solidFill>
              </a:rPr>
              <a:t>to </a:t>
            </a:r>
            <a:r>
              <a:rPr lang="en-US" sz="2400" b="1" u="sng" dirty="0" smtClean="0">
                <a:solidFill>
                  <a:srgbClr val="C00000"/>
                </a:solidFill>
              </a:rPr>
              <a:t>Confirm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which example is most significant.  I can </a:t>
            </a:r>
            <a:r>
              <a:rPr lang="en-US" sz="2400" b="1" u="sng" dirty="0" smtClean="0">
                <a:solidFill>
                  <a:srgbClr val="C00000"/>
                </a:solidFill>
              </a:rPr>
              <a:t>Extend my Conclusion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by using what I’ve learned and explaining how it applies in another area (</a:t>
            </a:r>
            <a:r>
              <a:rPr lang="en-US" sz="2400" b="1" u="sng" dirty="0" smtClean="0">
                <a:solidFill>
                  <a:srgbClr val="C00000"/>
                </a:solidFill>
              </a:rPr>
              <a:t>Domain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</a:rPr>
              <a:t> of my job. I am able to apply this to </a:t>
            </a:r>
            <a:r>
              <a:rPr lang="en-US" sz="2400" b="1" u="sng" dirty="0" smtClean="0">
                <a:solidFill>
                  <a:srgbClr val="C00000"/>
                </a:solidFill>
              </a:rPr>
              <a:t>Solve Problems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in ways I haven’t before.</a:t>
            </a:r>
          </a:p>
        </p:txBody>
      </p:sp>
    </p:spTree>
    <p:extLst>
      <p:ext uri="{BB962C8B-B14F-4D97-AF65-F5344CB8AC3E}">
        <p14:creationId xmlns:p14="http://schemas.microsoft.com/office/powerpoint/2010/main" val="23305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5024" y="237781"/>
            <a:ext cx="7010975" cy="7318786"/>
            <a:chOff x="-73196" y="5880677"/>
            <a:chExt cx="4725112" cy="6515815"/>
          </a:xfrm>
        </p:grpSpPr>
        <p:sp>
          <p:nvSpPr>
            <p:cNvPr id="3" name="Rectangle 2"/>
            <p:cNvSpPr/>
            <p:nvPr/>
          </p:nvSpPr>
          <p:spPr>
            <a:xfrm>
              <a:off x="-73196" y="5925268"/>
              <a:ext cx="2286000" cy="2971800"/>
            </a:xfrm>
            <a:prstGeom prst="rect">
              <a:avLst/>
            </a:prstGeom>
            <a:solidFill>
              <a:srgbClr val="FF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8244" y="6473853"/>
              <a:ext cx="2120562" cy="2377989"/>
            </a:xfrm>
            <a:prstGeom prst="ellipse">
              <a:avLst/>
            </a:prstGeom>
            <a:solidFill>
              <a:srgbClr val="FFBD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0" rIns="97182" bIns="0" rtlCol="0" anchor="ctr"/>
            <a:lstStyle/>
            <a:p>
              <a:pPr algn="ctr"/>
              <a:endPara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can 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COMPARE 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previous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 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other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SOURCES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38376" y="5930587"/>
              <a:ext cx="2286000" cy="2971800"/>
            </a:xfrm>
            <a:prstGeom prst="rect">
              <a:avLst/>
            </a:prstGeom>
            <a:solidFill>
              <a:srgbClr val="FF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408276" y="6519080"/>
              <a:ext cx="2147021" cy="2332762"/>
            </a:xfrm>
            <a:prstGeom prst="ellipse">
              <a:avLst/>
            </a:prstGeom>
            <a:solidFill>
              <a:srgbClr val="FF9F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...in order to </a:t>
              </a:r>
              <a:endPara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CONFIRM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 develop a new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CONCLUSION.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61396" y="9245179"/>
              <a:ext cx="2286000" cy="3132409"/>
            </a:xfrm>
            <a:prstGeom prst="rect">
              <a:avLst/>
            </a:prstGeom>
            <a:solidFill>
              <a:srgbClr val="FF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8244" y="9903601"/>
              <a:ext cx="2191482" cy="2304329"/>
            </a:xfrm>
            <a:prstGeom prst="ellipse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t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2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SHOW</a:t>
              </a: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 my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EXTENDS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across</a:t>
              </a:r>
            </a:p>
            <a:p>
              <a:pPr algn="ctr"/>
              <a:r>
                <a:rPr lang="en-US" sz="2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ther domains…</a:t>
              </a:r>
              <a:endPara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9915" y="5971130"/>
              <a:ext cx="2282922" cy="580582"/>
            </a:xfrm>
            <a:prstGeom prst="rect">
              <a:avLst/>
            </a:prstGeom>
            <a:noFill/>
          </p:spPr>
          <p:txBody>
            <a:bodyPr wrap="square" lIns="97182" tIns="48591" rIns="97182" bIns="48591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b="1" i="1" dirty="0" smtClean="0"/>
                <a:t>Extended Thinking</a:t>
              </a:r>
              <a:endParaRPr lang="en-US" b="1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4421" y="9300979"/>
              <a:ext cx="2282922" cy="580582"/>
            </a:xfrm>
            <a:prstGeom prst="rect">
              <a:avLst/>
            </a:prstGeom>
            <a:noFill/>
          </p:spPr>
          <p:txBody>
            <a:bodyPr wrap="square" lIns="97182" tIns="48591" rIns="97182" bIns="48591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b="1" i="1" dirty="0" smtClean="0"/>
                <a:t>Extended Thinking</a:t>
              </a:r>
              <a:endParaRPr lang="en-US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73196" y="5880677"/>
              <a:ext cx="2282922" cy="580582"/>
            </a:xfrm>
            <a:prstGeom prst="rect">
              <a:avLst/>
            </a:prstGeom>
            <a:noFill/>
          </p:spPr>
          <p:txBody>
            <a:bodyPr wrap="square" lIns="97182" tIns="48591" rIns="97182" bIns="48591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b="1" i="1" dirty="0" smtClean="0"/>
                <a:t>Extended Thinking</a:t>
              </a:r>
              <a:endParaRPr lang="en-US" b="1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5097" y="9264082"/>
              <a:ext cx="2286000" cy="3132410"/>
            </a:xfrm>
            <a:prstGeom prst="rect">
              <a:avLst/>
            </a:prstGeom>
            <a:solidFill>
              <a:srgbClr val="FF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182" tIns="48591" rIns="97182" bIns="48591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463057" y="9903601"/>
              <a:ext cx="2092240" cy="2304329"/>
            </a:xfrm>
            <a:prstGeom prst="ellipse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591" rtlCol="0" anchor="t"/>
            <a:lstStyle/>
            <a:p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…and am able to use what I’ve learned to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SOLVE </a:t>
              </a:r>
              <a:r>
                <a:rPr lang="en-US" sz="2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problem</a:t>
              </a: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a </a:t>
              </a:r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WAY.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8994" y="9323018"/>
              <a:ext cx="2282922" cy="580582"/>
            </a:xfrm>
            <a:prstGeom prst="rect">
              <a:avLst/>
            </a:prstGeom>
            <a:noFill/>
          </p:spPr>
          <p:txBody>
            <a:bodyPr wrap="square" lIns="97182" tIns="48591" rIns="97182" bIns="48591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b="1" i="1" dirty="0" smtClean="0"/>
                <a:t>Extended Thinking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0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80713" y="5325201"/>
            <a:ext cx="890541" cy="1395006"/>
            <a:chOff x="1" y="9535360"/>
            <a:chExt cx="1942999" cy="3043650"/>
          </a:xfrm>
        </p:grpSpPr>
        <p:pic>
          <p:nvPicPr>
            <p:cNvPr id="34" name="Picture 3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5" r="14466"/>
            <a:stretch/>
          </p:blipFill>
          <p:spPr>
            <a:xfrm>
              <a:off x="1" y="9535360"/>
              <a:ext cx="1904583" cy="2450121"/>
            </a:xfrm>
            <a:prstGeom prst="rect">
              <a:avLst/>
            </a:prstGeom>
          </p:spPr>
        </p:pic>
        <p:sp>
          <p:nvSpPr>
            <p:cNvPr id="38" name="Text Box 3"/>
            <p:cNvSpPr txBox="1"/>
            <p:nvPr/>
          </p:nvSpPr>
          <p:spPr>
            <a:xfrm>
              <a:off x="179982" y="11941053"/>
              <a:ext cx="1763018" cy="6379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5007" tIns="27504" rIns="55007" bIns="275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ea typeface="Calibri"/>
                  <a:cs typeface="Times New Roman"/>
                </a:rPr>
                <a:t>DOK-3</a:t>
              </a:r>
            </a:p>
            <a:p>
              <a:pPr algn="ctr"/>
              <a:r>
                <a:rPr lang="en-US" sz="825" b="1" dirty="0">
                  <a:ea typeface="Calibri"/>
                  <a:cs typeface="Times New Roman"/>
                </a:rPr>
                <a:t>Judge</a:t>
              </a:r>
              <a:endParaRPr lang="en-US" sz="825" dirty="0">
                <a:ea typeface="Calibri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95475" y="920379"/>
            <a:ext cx="1036999" cy="1337587"/>
            <a:chOff x="3286246" y="3163361"/>
            <a:chExt cx="2262544" cy="2918367"/>
          </a:xfrm>
        </p:grpSpPr>
        <p:pic>
          <p:nvPicPr>
            <p:cNvPr id="27" name="Picture 26" descr="https://encrypted-tbn1.gstatic.com/images?q=tbn:ANd9GcRbjzF8wup-PFkIOS_FeGS2fgaX-M64D0URyCP3PzAdUE4KFAstEA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74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6246" y="3163361"/>
              <a:ext cx="2262536" cy="2161168"/>
            </a:xfrm>
            <a:prstGeom prst="rect">
              <a:avLst/>
            </a:prstGeom>
            <a:noFill/>
            <a:extLst/>
          </p:spPr>
        </p:pic>
        <p:sp>
          <p:nvSpPr>
            <p:cNvPr id="28" name="Text Box 1"/>
            <p:cNvSpPr txBox="1"/>
            <p:nvPr/>
          </p:nvSpPr>
          <p:spPr>
            <a:xfrm>
              <a:off x="3606627" y="5411985"/>
              <a:ext cx="1942163" cy="66974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5007" tIns="27504" rIns="55007" bIns="275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ea typeface="Calibri"/>
                  <a:cs typeface="Times New Roman"/>
                </a:rPr>
                <a:t>DOK-1</a:t>
              </a:r>
            </a:p>
            <a:p>
              <a:pPr algn="ctr">
                <a:lnSpc>
                  <a:spcPct val="115000"/>
                </a:lnSpc>
                <a:spcAft>
                  <a:spcPts val="602"/>
                </a:spcAft>
              </a:pPr>
              <a:r>
                <a:rPr lang="en-US" sz="825" b="1" dirty="0">
                  <a:ea typeface="Calibri"/>
                  <a:cs typeface="Times New Roman"/>
                </a:rPr>
                <a:t>Reporter</a:t>
              </a:r>
              <a:endParaRPr lang="en-US" sz="825" dirty="0">
                <a:ea typeface="Calibri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28929" y="3213100"/>
            <a:ext cx="1015615" cy="1186721"/>
            <a:chOff x="13784449" y="7821747"/>
            <a:chExt cx="2215887" cy="25892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4449" y="7821747"/>
              <a:ext cx="2006203" cy="2107552"/>
            </a:xfrm>
            <a:prstGeom prst="rect">
              <a:avLst/>
            </a:prstGeom>
          </p:spPr>
        </p:pic>
        <p:sp>
          <p:nvSpPr>
            <p:cNvPr id="30" name="Text Box 2"/>
            <p:cNvSpPr txBox="1"/>
            <p:nvPr/>
          </p:nvSpPr>
          <p:spPr>
            <a:xfrm>
              <a:off x="14030564" y="9735053"/>
              <a:ext cx="1969772" cy="67590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5007" tIns="27504" rIns="55007" bIns="275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ea typeface="Calibri"/>
                  <a:cs typeface="Times New Roman"/>
                </a:rPr>
                <a:t>DOK-2</a:t>
              </a:r>
            </a:p>
            <a:p>
              <a:pPr algn="ctr"/>
              <a:r>
                <a:rPr lang="en-US" sz="825" b="1" dirty="0">
                  <a:ea typeface="Calibri"/>
                  <a:cs typeface="Times New Roman"/>
                </a:rPr>
                <a:t>Interpreter</a:t>
              </a:r>
              <a:endParaRPr lang="en-US" sz="825" dirty="0">
                <a:ea typeface="Calibri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64800" y="12327"/>
            <a:ext cx="2383475" cy="2250651"/>
            <a:chOff x="5916650" y="26894"/>
            <a:chExt cx="5200309" cy="4910511"/>
          </a:xfrm>
        </p:grpSpPr>
        <p:sp>
          <p:nvSpPr>
            <p:cNvPr id="4" name="Rectangle 3"/>
            <p:cNvSpPr/>
            <p:nvPr/>
          </p:nvSpPr>
          <p:spPr>
            <a:xfrm>
              <a:off x="6268167" y="26894"/>
              <a:ext cx="4085374" cy="49105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61" tIns="29231" rIns="58461" bIns="2923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609781" y="1215192"/>
              <a:ext cx="3591314" cy="343989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61" tIns="29231" rIns="58461" bIns="29231" rtlCol="0" anchor="ctr"/>
            <a:lstStyle/>
            <a:p>
              <a:pPr algn="ctr"/>
              <a:r>
                <a:rPr lang="en-US" sz="1467" b="1" dirty="0"/>
                <a:t>SHOW ME</a:t>
              </a:r>
            </a:p>
            <a:p>
              <a:pPr algn="ctr"/>
              <a:r>
                <a:rPr lang="en-US" sz="1467" b="1" dirty="0"/>
                <a:t>TELL ME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6650" y="355002"/>
              <a:ext cx="5200309" cy="851934"/>
            </a:xfrm>
            <a:prstGeom prst="rect">
              <a:avLst/>
            </a:prstGeom>
            <a:noFill/>
          </p:spPr>
          <p:txBody>
            <a:bodyPr wrap="square" lIns="58461" tIns="29231" rIns="58461" bIns="29231" rtlCol="0">
              <a:spAutoFit/>
            </a:bodyPr>
            <a:lstStyle/>
            <a:p>
              <a:pPr algn="ctr"/>
              <a:r>
                <a:rPr lang="en-US" sz="1558" b="1" dirty="0"/>
                <a:t>DOK-1</a:t>
              </a:r>
            </a:p>
            <a:p>
              <a:pPr algn="ctr"/>
              <a:r>
                <a:rPr lang="en-US" sz="596" b="1" i="1" dirty="0"/>
                <a:t>Recall and Reproduce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21104" y="2305921"/>
            <a:ext cx="4388923" cy="2079462"/>
            <a:chOff x="3750830" y="6604903"/>
            <a:chExt cx="9575833" cy="4537009"/>
          </a:xfrm>
        </p:grpSpPr>
        <p:sp>
          <p:nvSpPr>
            <p:cNvPr id="21" name="Rectangle 20"/>
            <p:cNvSpPr/>
            <p:nvPr/>
          </p:nvSpPr>
          <p:spPr>
            <a:xfrm>
              <a:off x="4371288" y="6609133"/>
              <a:ext cx="4085374" cy="45327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61" tIns="29231" rIns="58461" bIns="2923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544597" y="7545524"/>
              <a:ext cx="3584629" cy="342394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61" tIns="29231" rIns="58461" bIns="29231" rtlCol="0" anchor="ctr"/>
            <a:lstStyle/>
            <a:p>
              <a:pPr algn="ctr"/>
              <a:endParaRPr lang="en-US" sz="779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779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825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can</a:t>
              </a:r>
              <a:r>
                <a:rPr lang="en-US" sz="825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558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LOCATE </a:t>
              </a:r>
              <a:r>
                <a:rPr lang="en-US" sz="825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</a:p>
            <a:p>
              <a:pPr algn="ctr"/>
              <a:r>
                <a:rPr lang="en-US" sz="1558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</a:t>
              </a:r>
            </a:p>
            <a:p>
              <a:pPr algn="ctr"/>
              <a:r>
                <a:rPr lang="en-US" sz="825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or details…</a:t>
              </a:r>
            </a:p>
            <a:p>
              <a:pPr algn="ctr"/>
              <a:endParaRPr lang="en-US" sz="1558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0830" y="6781078"/>
              <a:ext cx="5384206" cy="821158"/>
            </a:xfrm>
            <a:prstGeom prst="rect">
              <a:avLst/>
            </a:prstGeom>
            <a:noFill/>
          </p:spPr>
          <p:txBody>
            <a:bodyPr wrap="square" lIns="58461" tIns="29231" rIns="58461" bIns="2923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DOK-2</a:t>
              </a:r>
            </a:p>
            <a:p>
              <a:pPr algn="ctr"/>
              <a:r>
                <a:rPr lang="en-US" sz="779" b="1" i="1" dirty="0"/>
                <a:t>Skills and Concepts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43699" y="6604903"/>
              <a:ext cx="4085374" cy="45327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61" tIns="29231" rIns="58461" bIns="2923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836579" y="7511529"/>
              <a:ext cx="3676694" cy="3423949"/>
            </a:xfrm>
            <a:prstGeom prst="ellipse">
              <a:avLst/>
            </a:prstGeom>
            <a:solidFill>
              <a:srgbClr val="8EB14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61" tIns="29231" rIns="58461" bIns="29231" rtlCol="0" anchor="ctr"/>
            <a:lstStyle/>
            <a:p>
              <a:pPr algn="ctr"/>
              <a:r>
                <a:rPr lang="en-US" sz="825" b="1" i="1" dirty="0">
                  <a:solidFill>
                    <a:srgbClr val="3E4D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order to…</a:t>
              </a:r>
            </a:p>
            <a:p>
              <a:pPr algn="ctr"/>
              <a:r>
                <a:rPr lang="en-US" sz="137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 </a:t>
              </a:r>
              <a:r>
                <a:rPr lang="en-US" sz="825" b="1" i="1" dirty="0">
                  <a:solidFill>
                    <a:srgbClr val="3E4D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</a:p>
            <a:p>
              <a:pPr algn="ctr"/>
              <a:r>
                <a:rPr lang="en-US" sz="137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VERIFY</a:t>
              </a:r>
            </a:p>
            <a:p>
              <a:pPr algn="ctr"/>
              <a:r>
                <a:rPr lang="en-US" sz="825" b="1" i="1" dirty="0">
                  <a:solidFill>
                    <a:srgbClr val="3E4D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new concept.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23188" y="6711788"/>
              <a:ext cx="5303475" cy="821158"/>
            </a:xfrm>
            <a:prstGeom prst="rect">
              <a:avLst/>
            </a:prstGeom>
            <a:noFill/>
          </p:spPr>
          <p:txBody>
            <a:bodyPr wrap="square" lIns="58461" tIns="29231" rIns="58461" bIns="2923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DOK-2</a:t>
              </a:r>
            </a:p>
            <a:p>
              <a:pPr algn="ctr"/>
              <a:r>
                <a:rPr lang="en-US" sz="779" b="1" i="1" dirty="0"/>
                <a:t>Skills and Concepts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6310" y="4507630"/>
            <a:ext cx="5749138" cy="2254679"/>
            <a:chOff x="78792" y="5925268"/>
            <a:chExt cx="7018845" cy="2977119"/>
          </a:xfrm>
        </p:grpSpPr>
        <p:sp>
          <p:nvSpPr>
            <p:cNvPr id="42" name="Rectangle 41"/>
            <p:cNvSpPr/>
            <p:nvPr/>
          </p:nvSpPr>
          <p:spPr>
            <a:xfrm>
              <a:off x="78792" y="5925268"/>
              <a:ext cx="2286000" cy="2971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72911" y="6519079"/>
              <a:ext cx="2092240" cy="21726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0" rIns="44542" bIns="0" rtlCol="0" anchor="ctr"/>
            <a:lstStyle/>
            <a:p>
              <a:pPr algn="ctr"/>
              <a:endParaRPr lang="en-US" sz="779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can </a:t>
              </a:r>
            </a:p>
            <a:p>
              <a:pPr algn="ctr"/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LOCATE</a:t>
              </a:r>
              <a:r>
                <a:rPr lang="en-US" sz="917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</a:t>
              </a:r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SELECT</a:t>
              </a:r>
            </a:p>
            <a:p>
              <a:pPr lvl="0" algn="ctr"/>
              <a:r>
                <a:rPr lang="en-US" sz="82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25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and details</a:t>
              </a:r>
              <a:endParaRPr lang="en-US" sz="8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</a:t>
              </a:r>
              <a:r>
                <a:rPr lang="en-US" sz="91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</a:t>
              </a:r>
              <a:r>
                <a:rPr lang="en-US" sz="1192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</a:t>
              </a:r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VERIFY</a:t>
              </a: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new concept…</a:t>
              </a:r>
            </a:p>
            <a:p>
              <a:pPr algn="ctr"/>
              <a:endParaRPr lang="en-US" sz="91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28669" y="5930587"/>
              <a:ext cx="2286000" cy="2971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98571" y="6519080"/>
              <a:ext cx="2102119" cy="2172684"/>
            </a:xfrm>
            <a:prstGeom prst="ellipse">
              <a:avLst/>
            </a:prstGeom>
            <a:solidFill>
              <a:srgbClr val="F686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...which I use to show  my</a:t>
              </a:r>
            </a:p>
            <a:p>
              <a:pPr algn="ctr"/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REASONING</a:t>
              </a:r>
              <a:r>
                <a:rPr lang="en-US" sz="11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 I can show</a:t>
              </a:r>
              <a:r>
                <a:rPr lang="en-US" sz="733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</a:t>
              </a:r>
              <a:r>
                <a:rPr lang="en-US" sz="1192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</a:p>
            <a:p>
              <a:pPr algn="ctr"/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SOLVED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question and make a </a:t>
              </a:r>
              <a:r>
                <a:rPr lang="en-US" sz="1192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CONCLUSION.</a:t>
              </a:r>
              <a:endParaRPr lang="en-US" sz="119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00812" y="5936699"/>
              <a:ext cx="2286000" cy="29627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908774" y="6576219"/>
              <a:ext cx="2092240" cy="2172684"/>
            </a:xfrm>
            <a:prstGeom prst="ellipse">
              <a:avLst/>
            </a:prstGeom>
            <a:solidFill>
              <a:srgbClr val="C75F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t"/>
            <a:lstStyle/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then</a:t>
              </a:r>
              <a:r>
                <a:rPr lang="en-US" sz="82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I</a:t>
              </a:r>
            </a:p>
            <a:p>
              <a:pPr algn="ctr"/>
              <a:r>
                <a:rPr lang="en-US" sz="1467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EXPLAIN </a:t>
              </a: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my</a:t>
              </a:r>
            </a:p>
            <a:p>
              <a:pPr algn="ctr"/>
              <a:r>
                <a:rPr lang="en-US" sz="1467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THINKING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5391" y="6109623"/>
              <a:ext cx="2282922" cy="441145"/>
            </a:xfrm>
            <a:prstGeom prst="rect">
              <a:avLst/>
            </a:prstGeom>
            <a:noFill/>
          </p:spPr>
          <p:txBody>
            <a:bodyPr wrap="square" lIns="44542" tIns="22271" rIns="44542" bIns="2227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DOK-3</a:t>
              </a:r>
            </a:p>
            <a:p>
              <a:pPr algn="ctr"/>
              <a:r>
                <a:rPr lang="en-US" sz="596" b="1" i="1" dirty="0"/>
                <a:t>Strategic Thinking and Reasoning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14715" y="6121053"/>
              <a:ext cx="2282922" cy="441145"/>
            </a:xfrm>
            <a:prstGeom prst="rect">
              <a:avLst/>
            </a:prstGeom>
            <a:noFill/>
          </p:spPr>
          <p:txBody>
            <a:bodyPr wrap="square" lIns="44542" tIns="22271" rIns="44542" bIns="2227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DOK-3</a:t>
              </a:r>
            </a:p>
            <a:p>
              <a:pPr algn="ctr"/>
              <a:r>
                <a:rPr lang="en-US" sz="596" b="1" i="1" dirty="0"/>
                <a:t>Strategic Thinking and Reasoning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870" y="6104305"/>
              <a:ext cx="2282922" cy="441145"/>
            </a:xfrm>
            <a:prstGeom prst="rect">
              <a:avLst/>
            </a:prstGeom>
            <a:noFill/>
          </p:spPr>
          <p:txBody>
            <a:bodyPr wrap="square" lIns="44542" tIns="22271" rIns="44542" bIns="2227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DOK-3</a:t>
              </a:r>
            </a:p>
            <a:p>
              <a:pPr algn="ctr"/>
              <a:r>
                <a:rPr lang="en-US" sz="596" b="1" i="1" dirty="0"/>
                <a:t>Strategic Thinking and Reasoning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3057" y="6979040"/>
            <a:ext cx="7500590" cy="2254679"/>
            <a:chOff x="40924" y="5925268"/>
            <a:chExt cx="9157107" cy="2977119"/>
          </a:xfrm>
        </p:grpSpPr>
        <p:sp>
          <p:nvSpPr>
            <p:cNvPr id="41" name="Rectangle 40"/>
            <p:cNvSpPr/>
            <p:nvPr/>
          </p:nvSpPr>
          <p:spPr>
            <a:xfrm>
              <a:off x="40924" y="5925268"/>
              <a:ext cx="2286000" cy="2971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32364" y="6519079"/>
              <a:ext cx="2092240" cy="21726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0" rIns="44542" bIns="0" rtlCol="0" anchor="ctr"/>
            <a:lstStyle/>
            <a:p>
              <a:pPr algn="ctr"/>
              <a:endParaRPr lang="en-US" sz="779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733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can </a:t>
              </a:r>
            </a:p>
            <a:p>
              <a:pPr algn="ctr"/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COMPARE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previous </a:t>
              </a:r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  <a:r>
                <a:rPr lang="en-US" sz="1283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other </a:t>
              </a:r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SOURCES</a:t>
              </a:r>
            </a:p>
            <a:p>
              <a:pPr algn="ctr"/>
              <a:endParaRPr lang="en-US" sz="91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38376" y="5930587"/>
              <a:ext cx="2286000" cy="2971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408276" y="6519080"/>
              <a:ext cx="2151315" cy="2172684"/>
            </a:xfrm>
            <a:prstGeom prst="ellipse">
              <a:avLst/>
            </a:prstGeom>
            <a:solidFill>
              <a:srgbClr val="E9C3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33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...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order to </a:t>
              </a:r>
            </a:p>
            <a:p>
              <a:pPr algn="ctr"/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CONFIRM</a:t>
              </a:r>
              <a:r>
                <a:rPr lang="en-US" sz="1467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 develop a new </a:t>
              </a:r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05176" y="5931716"/>
              <a:ext cx="2286000" cy="29627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713138" y="6571236"/>
              <a:ext cx="2092240" cy="2172684"/>
            </a:xfrm>
            <a:prstGeom prst="ellipse">
              <a:avLst/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t"/>
            <a:lstStyle/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</a:p>
            <a:p>
              <a:pPr algn="ctr"/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SHOW</a:t>
              </a: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 my </a:t>
              </a:r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EXTENDS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across</a:t>
              </a: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domains…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55097" y="6109623"/>
              <a:ext cx="2282922" cy="441145"/>
            </a:xfrm>
            <a:prstGeom prst="rect">
              <a:avLst/>
            </a:prstGeom>
            <a:noFill/>
          </p:spPr>
          <p:txBody>
            <a:bodyPr wrap="square" lIns="44542" tIns="22271" rIns="44542" bIns="2227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</a:p>
            <a:p>
              <a:pPr algn="ctr"/>
              <a:r>
                <a:rPr lang="en-US" sz="596" b="1" i="1" dirty="0"/>
                <a:t>Extended Thinking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19080" y="6116070"/>
              <a:ext cx="2282922" cy="441145"/>
            </a:xfrm>
            <a:prstGeom prst="rect">
              <a:avLst/>
            </a:prstGeom>
            <a:noFill/>
          </p:spPr>
          <p:txBody>
            <a:bodyPr wrap="square" lIns="44542" tIns="22271" rIns="44542" bIns="2227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</a:p>
            <a:p>
              <a:pPr algn="ctr"/>
              <a:r>
                <a:rPr lang="en-US" sz="596" b="1" i="1" dirty="0"/>
                <a:t>Extended Thinking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323" y="6104305"/>
              <a:ext cx="2282922" cy="441145"/>
            </a:xfrm>
            <a:prstGeom prst="rect">
              <a:avLst/>
            </a:prstGeom>
            <a:noFill/>
          </p:spPr>
          <p:txBody>
            <a:bodyPr wrap="square" lIns="44542" tIns="22271" rIns="44542" bIns="2227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</a:p>
            <a:p>
              <a:pPr algn="ctr"/>
              <a:r>
                <a:rPr lang="en-US" sz="596" b="1" i="1" dirty="0"/>
                <a:t>Extended Thinking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01211" y="5930587"/>
              <a:ext cx="2286000" cy="29627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ctr"/>
            <a:lstStyle/>
            <a:p>
              <a:pPr algn="ctr"/>
              <a:endParaRPr lang="en-US" sz="825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009171" y="6570107"/>
              <a:ext cx="2092240" cy="2172684"/>
            </a:xfrm>
            <a:prstGeom prst="ellipse">
              <a:avLst/>
            </a:prstGeom>
            <a:solidFill>
              <a:srgbClr val="B5444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542" tIns="22271" rIns="44542" bIns="22271" rtlCol="0" anchor="t"/>
            <a:lstStyle/>
            <a:p>
              <a:pPr algn="ctr"/>
              <a:endParaRPr lang="en-US" sz="733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733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…and am able to use what I’ve learned to </a:t>
              </a:r>
            </a:p>
            <a:p>
              <a:pPr algn="ctr"/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SOLVE </a:t>
              </a:r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problem</a:t>
              </a:r>
              <a:endParaRPr lang="en-US" sz="14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825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a </a:t>
              </a:r>
              <a:r>
                <a:rPr lang="en-US" sz="1467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WAY.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15109" y="6114941"/>
              <a:ext cx="2282922" cy="441145"/>
            </a:xfrm>
            <a:prstGeom prst="rect">
              <a:avLst/>
            </a:prstGeom>
            <a:noFill/>
          </p:spPr>
          <p:txBody>
            <a:bodyPr wrap="square" lIns="44542" tIns="22271" rIns="44542" bIns="22271" rtlCol="0">
              <a:spAutoFit/>
            </a:bodyPr>
            <a:lstStyle/>
            <a:p>
              <a:pPr algn="ctr"/>
              <a:r>
                <a:rPr lang="en-US" sz="128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DOK-4</a:t>
              </a:r>
            </a:p>
            <a:p>
              <a:pPr algn="ctr"/>
              <a:r>
                <a:rPr lang="en-US" sz="596" b="1" i="1" dirty="0"/>
                <a:t>Extended Thinking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9225" y="5996752"/>
            <a:ext cx="902812" cy="977900"/>
            <a:chOff x="10674" y="13106400"/>
            <a:chExt cx="1969772" cy="2133600"/>
          </a:xfrm>
        </p:grpSpPr>
        <p:pic>
          <p:nvPicPr>
            <p:cNvPr id="57" name="Picture 2" descr="http://monia2009.m.o.pic.centerblog.net/prupsay8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4800" y="13106400"/>
              <a:ext cx="1600200" cy="1445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 Box 2"/>
            <p:cNvSpPr txBox="1"/>
            <p:nvPr/>
          </p:nvSpPr>
          <p:spPr>
            <a:xfrm>
              <a:off x="10674" y="14564097"/>
              <a:ext cx="1969772" cy="67590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5007" tIns="27504" rIns="55007" bIns="275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ea typeface="Calibri"/>
                  <a:cs typeface="Times New Roman"/>
                </a:rPr>
                <a:t>DOK-4</a:t>
              </a:r>
            </a:p>
            <a:p>
              <a:pPr algn="ctr"/>
              <a:r>
                <a:rPr lang="en-US" sz="825" b="1" dirty="0">
                  <a:ea typeface="Calibri"/>
                  <a:cs typeface="Times New Roman"/>
                </a:rPr>
                <a:t>Detective</a:t>
              </a:r>
              <a:endParaRPr lang="en-US" sz="825" dirty="0">
                <a:ea typeface="Calibri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4033" y="9398000"/>
            <a:ext cx="565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Developed by Susan Richmond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333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1942</Words>
  <Application>Microsoft Office PowerPoint</Application>
  <PresentationFormat>Custom</PresentationFormat>
  <Paragraphs>341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Richmond, Susan</dc:creator>
  <cp:lastModifiedBy>Richmond, Susan</cp:lastModifiedBy>
  <cp:revision>58</cp:revision>
  <cp:lastPrinted>2015-12-13T18:57:31Z</cp:lastPrinted>
  <dcterms:created xsi:type="dcterms:W3CDTF">2015-12-12T18:58:19Z</dcterms:created>
  <dcterms:modified xsi:type="dcterms:W3CDTF">2015-12-13T21:24:29Z</dcterms:modified>
</cp:coreProperties>
</file>