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71" r:id="rId3"/>
    <p:sldId id="256" r:id="rId4"/>
    <p:sldId id="257" r:id="rId5"/>
    <p:sldId id="258" r:id="rId6"/>
    <p:sldId id="259" r:id="rId7"/>
    <p:sldId id="267" r:id="rId8"/>
    <p:sldId id="268" r:id="rId9"/>
    <p:sldId id="269" r:id="rId1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87E"/>
    <a:srgbClr val="F6F5F0"/>
    <a:srgbClr val="3E4D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9" autoAdjust="0"/>
    <p:restoredTop sz="94640" autoAdjust="0"/>
  </p:normalViewPr>
  <p:slideViewPr>
    <p:cSldViewPr>
      <p:cViewPr>
        <p:scale>
          <a:sx n="96" d="100"/>
          <a:sy n="96" d="100"/>
        </p:scale>
        <p:origin x="-24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0F0A248-DD1B-4E5C-B704-15F022D826ED}" type="datetimeFigureOut">
              <a:rPr lang="en-US" smtClean="0"/>
              <a:t>5/6/2015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36C0F47-67CD-4478-A787-9E0FB1E5B513}" type="slidenum">
              <a:rPr lang="en-US" smtClean="0"/>
              <a:t>‹#›</a:t>
            </a:fld>
            <a:endParaRPr lang="en-US" dirty="0"/>
          </a:p>
        </p:txBody>
      </p:sp>
    </p:spTree>
    <p:extLst>
      <p:ext uri="{BB962C8B-B14F-4D97-AF65-F5344CB8AC3E}">
        <p14:creationId xmlns:p14="http://schemas.microsoft.com/office/powerpoint/2010/main" val="3409063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0F0A248-DD1B-4E5C-B704-15F022D826ED}" type="datetimeFigureOut">
              <a:rPr lang="en-US" smtClean="0"/>
              <a:t>5/6/2015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36C0F47-67CD-4478-A787-9E0FB1E5B513}" type="slidenum">
              <a:rPr lang="en-US" smtClean="0"/>
              <a:t>‹#›</a:t>
            </a:fld>
            <a:endParaRPr lang="en-US" dirty="0"/>
          </a:p>
        </p:txBody>
      </p:sp>
    </p:spTree>
    <p:extLst>
      <p:ext uri="{BB962C8B-B14F-4D97-AF65-F5344CB8AC3E}">
        <p14:creationId xmlns:p14="http://schemas.microsoft.com/office/powerpoint/2010/main" val="157993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0F0A248-DD1B-4E5C-B704-15F022D826ED}" type="datetimeFigureOut">
              <a:rPr lang="en-US" smtClean="0"/>
              <a:t>5/6/2015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36C0F47-67CD-4478-A787-9E0FB1E5B513}" type="slidenum">
              <a:rPr lang="en-US" smtClean="0"/>
              <a:t>‹#›</a:t>
            </a:fld>
            <a:endParaRPr lang="en-US" dirty="0"/>
          </a:p>
        </p:txBody>
      </p:sp>
    </p:spTree>
    <p:extLst>
      <p:ext uri="{BB962C8B-B14F-4D97-AF65-F5344CB8AC3E}">
        <p14:creationId xmlns:p14="http://schemas.microsoft.com/office/powerpoint/2010/main" val="2080131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0F0A248-DD1B-4E5C-B704-15F022D826ED}" type="datetimeFigureOut">
              <a:rPr lang="en-US" smtClean="0"/>
              <a:t>5/6/2015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36C0F47-67CD-4478-A787-9E0FB1E5B513}" type="slidenum">
              <a:rPr lang="en-US" smtClean="0"/>
              <a:t>‹#›</a:t>
            </a:fld>
            <a:endParaRPr lang="en-US" dirty="0"/>
          </a:p>
        </p:txBody>
      </p:sp>
    </p:spTree>
    <p:extLst>
      <p:ext uri="{BB962C8B-B14F-4D97-AF65-F5344CB8AC3E}">
        <p14:creationId xmlns:p14="http://schemas.microsoft.com/office/powerpoint/2010/main" val="1651421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0F0A248-DD1B-4E5C-B704-15F022D826ED}" type="datetimeFigureOut">
              <a:rPr lang="en-US" smtClean="0"/>
              <a:t>5/6/2015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36C0F47-67CD-4478-A787-9E0FB1E5B513}" type="slidenum">
              <a:rPr lang="en-US" smtClean="0"/>
              <a:t>‹#›</a:t>
            </a:fld>
            <a:endParaRPr lang="en-US" dirty="0"/>
          </a:p>
        </p:txBody>
      </p:sp>
    </p:spTree>
    <p:extLst>
      <p:ext uri="{BB962C8B-B14F-4D97-AF65-F5344CB8AC3E}">
        <p14:creationId xmlns:p14="http://schemas.microsoft.com/office/powerpoint/2010/main" val="3566677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0F0A248-DD1B-4E5C-B704-15F022D826ED}" type="datetimeFigureOut">
              <a:rPr lang="en-US" smtClean="0"/>
              <a:t>5/6/2015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36C0F47-67CD-4478-A787-9E0FB1E5B513}" type="slidenum">
              <a:rPr lang="en-US" smtClean="0"/>
              <a:t>‹#›</a:t>
            </a:fld>
            <a:endParaRPr lang="en-US" dirty="0"/>
          </a:p>
        </p:txBody>
      </p:sp>
    </p:spTree>
    <p:extLst>
      <p:ext uri="{BB962C8B-B14F-4D97-AF65-F5344CB8AC3E}">
        <p14:creationId xmlns:p14="http://schemas.microsoft.com/office/powerpoint/2010/main" val="3999529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0F0A248-DD1B-4E5C-B704-15F022D826ED}" type="datetimeFigureOut">
              <a:rPr lang="en-US" smtClean="0"/>
              <a:t>5/6/2015</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36C0F47-67CD-4478-A787-9E0FB1E5B513}" type="slidenum">
              <a:rPr lang="en-US" smtClean="0"/>
              <a:t>‹#›</a:t>
            </a:fld>
            <a:endParaRPr lang="en-US" dirty="0"/>
          </a:p>
        </p:txBody>
      </p:sp>
    </p:spTree>
    <p:extLst>
      <p:ext uri="{BB962C8B-B14F-4D97-AF65-F5344CB8AC3E}">
        <p14:creationId xmlns:p14="http://schemas.microsoft.com/office/powerpoint/2010/main" val="3357031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0F0A248-DD1B-4E5C-B704-15F022D826ED}" type="datetimeFigureOut">
              <a:rPr lang="en-US" smtClean="0"/>
              <a:t>5/6/2015</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36C0F47-67CD-4478-A787-9E0FB1E5B513}" type="slidenum">
              <a:rPr lang="en-US" smtClean="0"/>
              <a:t>‹#›</a:t>
            </a:fld>
            <a:endParaRPr lang="en-US" dirty="0"/>
          </a:p>
        </p:txBody>
      </p:sp>
    </p:spTree>
    <p:extLst>
      <p:ext uri="{BB962C8B-B14F-4D97-AF65-F5344CB8AC3E}">
        <p14:creationId xmlns:p14="http://schemas.microsoft.com/office/powerpoint/2010/main" val="3995285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0F0A248-DD1B-4E5C-B704-15F022D826ED}" type="datetimeFigureOut">
              <a:rPr lang="en-US" smtClean="0"/>
              <a:t>5/6/2015</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36C0F47-67CD-4478-A787-9E0FB1E5B513}" type="slidenum">
              <a:rPr lang="en-US" smtClean="0"/>
              <a:t>‹#›</a:t>
            </a:fld>
            <a:endParaRPr lang="en-US" dirty="0"/>
          </a:p>
        </p:txBody>
      </p:sp>
    </p:spTree>
    <p:extLst>
      <p:ext uri="{BB962C8B-B14F-4D97-AF65-F5344CB8AC3E}">
        <p14:creationId xmlns:p14="http://schemas.microsoft.com/office/powerpoint/2010/main" val="3962031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0F0A248-DD1B-4E5C-B704-15F022D826ED}" type="datetimeFigureOut">
              <a:rPr lang="en-US" smtClean="0"/>
              <a:t>5/6/2015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36C0F47-67CD-4478-A787-9E0FB1E5B513}" type="slidenum">
              <a:rPr lang="en-US" smtClean="0"/>
              <a:t>‹#›</a:t>
            </a:fld>
            <a:endParaRPr lang="en-US" dirty="0"/>
          </a:p>
        </p:txBody>
      </p:sp>
    </p:spTree>
    <p:extLst>
      <p:ext uri="{BB962C8B-B14F-4D97-AF65-F5344CB8AC3E}">
        <p14:creationId xmlns:p14="http://schemas.microsoft.com/office/powerpoint/2010/main" val="2242970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0F0A248-DD1B-4E5C-B704-15F022D826ED}" type="datetimeFigureOut">
              <a:rPr lang="en-US" smtClean="0"/>
              <a:t>5/6/2015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36C0F47-67CD-4478-A787-9E0FB1E5B513}" type="slidenum">
              <a:rPr lang="en-US" smtClean="0"/>
              <a:t>‹#›</a:t>
            </a:fld>
            <a:endParaRPr lang="en-US" dirty="0"/>
          </a:p>
        </p:txBody>
      </p:sp>
    </p:spTree>
    <p:extLst>
      <p:ext uri="{BB962C8B-B14F-4D97-AF65-F5344CB8AC3E}">
        <p14:creationId xmlns:p14="http://schemas.microsoft.com/office/powerpoint/2010/main" val="732355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7290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953000" y="425154"/>
            <a:ext cx="4257905" cy="6442729"/>
            <a:chOff x="0" y="425154"/>
            <a:chExt cx="4644989" cy="6442729"/>
          </a:xfrm>
        </p:grpSpPr>
        <p:grpSp>
          <p:nvGrpSpPr>
            <p:cNvPr id="5" name="Group 4"/>
            <p:cNvGrpSpPr/>
            <p:nvPr/>
          </p:nvGrpSpPr>
          <p:grpSpPr>
            <a:xfrm>
              <a:off x="146049" y="425154"/>
              <a:ext cx="4498940" cy="6442729"/>
              <a:chOff x="146049" y="425154"/>
              <a:chExt cx="4498940" cy="6442729"/>
            </a:xfrm>
          </p:grpSpPr>
          <p:grpSp>
            <p:nvGrpSpPr>
              <p:cNvPr id="8" name="Group 7"/>
              <p:cNvGrpSpPr/>
              <p:nvPr/>
            </p:nvGrpSpPr>
            <p:grpSpPr>
              <a:xfrm>
                <a:off x="146049" y="574462"/>
                <a:ext cx="687920" cy="948664"/>
                <a:chOff x="146056" y="733901"/>
                <a:chExt cx="674363" cy="1093510"/>
              </a:xfrm>
            </p:grpSpPr>
            <p:pic>
              <p:nvPicPr>
                <p:cNvPr id="21" name="Picture 20" descr="https://encrypted-tbn1.gstatic.com/images?q=tbn:ANd9GcRbjzF8wup-PFkIOS_FeGS2fgaX-M64D0URyCP3PzAdUE4KFAstEA"/>
                <p:cNvPicPr/>
                <p:nvPr/>
              </p:nvPicPr>
              <p:blipFill>
                <a:blip r:embed="rId2" cstate="print">
                  <a:extLst>
                    <a:ext uri="{BEBA8EAE-BF5A-486C-A8C5-ECC9F3942E4B}">
                      <a14:imgProps xmlns:a14="http://schemas.microsoft.com/office/drawing/2010/main">
                        <a14:imgLayer r:embed="rId3">
                          <a14:imgEffect>
                            <a14:backgroundRemoval t="0" b="100000" l="0" r="97449"/>
                          </a14:imgEffect>
                        </a14:imgLayer>
                      </a14:imgProps>
                    </a:ext>
                    <a:ext uri="{28A0092B-C50C-407E-A947-70E740481C1C}">
                      <a14:useLocalDpi xmlns:a14="http://schemas.microsoft.com/office/drawing/2010/main" val="0"/>
                    </a:ext>
                  </a:extLst>
                </a:blip>
                <a:srcRect/>
                <a:stretch>
                  <a:fillRect/>
                </a:stretch>
              </p:blipFill>
              <p:spPr bwMode="auto">
                <a:xfrm>
                  <a:off x="155574" y="733901"/>
                  <a:ext cx="664845" cy="744220"/>
                </a:xfrm>
                <a:prstGeom prst="rect">
                  <a:avLst/>
                </a:prstGeom>
                <a:noFill/>
                <a:extLst/>
              </p:spPr>
            </p:pic>
            <p:sp>
              <p:nvSpPr>
                <p:cNvPr id="22" name="Text Box 1"/>
                <p:cNvSpPr txBox="1"/>
                <p:nvPr/>
              </p:nvSpPr>
              <p:spPr>
                <a:xfrm>
                  <a:off x="146056" y="1478121"/>
                  <a:ext cx="615950" cy="34929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pPr>
                  <a:r>
                    <a:rPr lang="en-US" sz="700" b="1" dirty="0" smtClean="0">
                      <a:effectLst/>
                      <a:ea typeface="Calibri"/>
                      <a:cs typeface="Times New Roman"/>
                    </a:rPr>
                    <a:t>DOK-1</a:t>
                  </a:r>
                </a:p>
                <a:p>
                  <a:pPr marL="0" marR="0" algn="ctr">
                    <a:lnSpc>
                      <a:spcPct val="115000"/>
                    </a:lnSpc>
                    <a:spcBef>
                      <a:spcPts val="0"/>
                    </a:spcBef>
                    <a:spcAft>
                      <a:spcPts val="1000"/>
                    </a:spcAft>
                  </a:pPr>
                  <a:r>
                    <a:rPr lang="en-US" sz="700" b="1" dirty="0" smtClean="0">
                      <a:ea typeface="Calibri"/>
                      <a:cs typeface="Times New Roman"/>
                    </a:rPr>
                    <a:t>Reporter</a:t>
                  </a:r>
                  <a:endParaRPr lang="en-US" sz="700" dirty="0">
                    <a:effectLst/>
                    <a:ea typeface="Calibri"/>
                    <a:cs typeface="Times New Roman"/>
                  </a:endParaRPr>
                </a:p>
              </p:txBody>
            </p:sp>
          </p:grpSp>
          <p:sp>
            <p:nvSpPr>
              <p:cNvPr id="9" name="Rectangle 8"/>
              <p:cNvSpPr/>
              <p:nvPr/>
            </p:nvSpPr>
            <p:spPr>
              <a:xfrm>
                <a:off x="782465" y="425154"/>
                <a:ext cx="3591975" cy="1323439"/>
              </a:xfrm>
              <a:prstGeom prst="rect">
                <a:avLst/>
              </a:prstGeom>
            </p:spPr>
            <p:txBody>
              <a:bodyPr wrap="square">
                <a:spAutoFit/>
              </a:bodyPr>
              <a:lstStyle/>
              <a:p>
                <a:pPr lvl="0"/>
                <a:r>
                  <a:rPr lang="en-US" sz="1000" b="1" u="sng" dirty="0" smtClean="0"/>
                  <a:t>DOK-1 </a:t>
                </a:r>
                <a:r>
                  <a:rPr lang="en-US" sz="1000" b="1" dirty="0" smtClean="0"/>
                  <a:t> ONE STEP</a:t>
                </a:r>
              </a:p>
              <a:p>
                <a:pPr lvl="0"/>
                <a:r>
                  <a:rPr lang="en-US" sz="1000" dirty="0" smtClean="0"/>
                  <a:t>Key Details, Facts, Words, Terms, Events acts . These can stand alone as  sources of information.   They require the skills of recalling, locating, reading, defining and recognizing.  These questions or tasks require students to go to the source or recall information and are </a:t>
                </a:r>
                <a:r>
                  <a:rPr lang="en-US" sz="1000" b="1" dirty="0" smtClean="0"/>
                  <a:t>one –step DOK-1 questions.  </a:t>
                </a:r>
                <a:r>
                  <a:rPr lang="en-US" sz="1000" dirty="0" smtClean="0"/>
                  <a:t>Students do one thing.  The answer is either right or wrong.</a:t>
                </a:r>
                <a:endParaRPr lang="en-US" sz="1000" dirty="0"/>
              </a:p>
            </p:txBody>
          </p:sp>
          <p:sp>
            <p:nvSpPr>
              <p:cNvPr id="10" name="Rectangle 9"/>
              <p:cNvSpPr/>
              <p:nvPr/>
            </p:nvSpPr>
            <p:spPr>
              <a:xfrm>
                <a:off x="945806" y="4150994"/>
                <a:ext cx="3377494" cy="2246769"/>
              </a:xfrm>
              <a:prstGeom prst="rect">
                <a:avLst/>
              </a:prstGeom>
            </p:spPr>
            <p:txBody>
              <a:bodyPr wrap="square">
                <a:spAutoFit/>
              </a:bodyPr>
              <a:lstStyle/>
              <a:p>
                <a:pPr lvl="0"/>
                <a:r>
                  <a:rPr lang="en-US" sz="1000" b="1" u="sng" dirty="0" smtClean="0"/>
                  <a:t>DOK-3</a:t>
                </a:r>
                <a:r>
                  <a:rPr lang="en-US" sz="1000" b="1" dirty="0" smtClean="0"/>
                  <a:t>  THREE STEPS</a:t>
                </a:r>
              </a:p>
              <a:p>
                <a:pPr lvl="0"/>
                <a:r>
                  <a:rPr lang="en-US" sz="1000" dirty="0" smtClean="0"/>
                  <a:t>Evidence, Quotes, Examples, References, Word Choices, Points of View, Bias, Purpose., New Problems, Conclusions, Generalizations, Conjectures.  These concepts move students into reasoning. They require the skills of explaining, generalizing, connecting, describing the effects of, solving and interpreting</a:t>
                </a:r>
                <a:r>
                  <a:rPr lang="en-US" sz="1000" dirty="0"/>
                  <a:t>. </a:t>
                </a:r>
                <a:r>
                  <a:rPr lang="en-US" sz="1000" dirty="0" smtClean="0"/>
                  <a:t>DOK-3, </a:t>
                </a:r>
                <a:r>
                  <a:rPr lang="en-US" sz="1000" b="1" dirty="0"/>
                  <a:t>t</a:t>
                </a:r>
                <a:r>
                  <a:rPr lang="en-US" sz="1000" b="1" dirty="0" smtClean="0"/>
                  <a:t>hree -step </a:t>
                </a:r>
                <a:r>
                  <a:rPr lang="en-US" sz="1000" b="1" dirty="0"/>
                  <a:t>questions </a:t>
                </a:r>
                <a:r>
                  <a:rPr lang="en-US" sz="1000" dirty="0"/>
                  <a:t>are asking students to </a:t>
                </a:r>
                <a:r>
                  <a:rPr lang="en-US" sz="1000" dirty="0" smtClean="0"/>
                  <a:t>(1) </a:t>
                </a:r>
                <a:r>
                  <a:rPr lang="en-US" sz="1000" b="1" dirty="0" smtClean="0"/>
                  <a:t>explain </a:t>
                </a:r>
                <a:r>
                  <a:rPr lang="en-US" sz="1000" b="1" dirty="0"/>
                  <a:t>“HOW” </a:t>
                </a:r>
                <a:r>
                  <a:rPr lang="en-US" sz="1000" dirty="0"/>
                  <a:t>the </a:t>
                </a:r>
                <a:r>
                  <a:rPr lang="en-US" sz="1000" b="1" dirty="0"/>
                  <a:t>two-step </a:t>
                </a:r>
                <a:r>
                  <a:rPr lang="en-US" sz="1000" dirty="0"/>
                  <a:t>questions are </a:t>
                </a:r>
                <a:r>
                  <a:rPr lang="en-US" sz="1000" dirty="0" smtClean="0"/>
                  <a:t>connected [how </a:t>
                </a:r>
                <a:r>
                  <a:rPr lang="en-US" sz="1000" dirty="0"/>
                  <a:t>are the key details helping us identify the main idea?   </a:t>
                </a:r>
                <a:r>
                  <a:rPr lang="en-US" sz="1000" dirty="0" smtClean="0"/>
                  <a:t>How </a:t>
                </a:r>
                <a:r>
                  <a:rPr lang="en-US" sz="1000" dirty="0"/>
                  <a:t>do the illustrations in the text contribute more to the </a:t>
                </a:r>
                <a:r>
                  <a:rPr lang="en-US" sz="1000" dirty="0" smtClean="0"/>
                  <a:t>story?] </a:t>
                </a:r>
                <a:r>
                  <a:rPr lang="en-US" sz="1000" b="1" dirty="0" smtClean="0"/>
                  <a:t>(2) </a:t>
                </a:r>
                <a:r>
                  <a:rPr lang="en-US" sz="1000" dirty="0" smtClean="0"/>
                  <a:t>show how they solved the question  using words, pictures, graphic organizers and </a:t>
                </a:r>
                <a:r>
                  <a:rPr lang="en-US" sz="1000" b="1" dirty="0" smtClean="0"/>
                  <a:t>(3) </a:t>
                </a:r>
                <a:r>
                  <a:rPr lang="en-US" sz="1000" dirty="0" smtClean="0"/>
                  <a:t>draw and justify a conclusion.</a:t>
                </a:r>
                <a:endParaRPr lang="en-US" sz="1000" dirty="0"/>
              </a:p>
            </p:txBody>
          </p:sp>
          <p:sp>
            <p:nvSpPr>
              <p:cNvPr id="11" name="Rectangle 10"/>
              <p:cNvSpPr/>
              <p:nvPr/>
            </p:nvSpPr>
            <p:spPr>
              <a:xfrm>
                <a:off x="968370" y="2112385"/>
                <a:ext cx="3375026" cy="1631216"/>
              </a:xfrm>
              <a:prstGeom prst="rect">
                <a:avLst/>
              </a:prstGeom>
            </p:spPr>
            <p:txBody>
              <a:bodyPr wrap="square">
                <a:spAutoFit/>
              </a:bodyPr>
              <a:lstStyle/>
              <a:p>
                <a:pPr lvl="0"/>
                <a:r>
                  <a:rPr lang="en-US" sz="1000" b="1" u="sng" dirty="0" smtClean="0"/>
                  <a:t>DOK-2</a:t>
                </a:r>
                <a:r>
                  <a:rPr lang="en-US" sz="1000" b="1" dirty="0" smtClean="0"/>
                  <a:t>  TWO STEPS</a:t>
                </a:r>
              </a:p>
              <a:p>
                <a:pPr lvl="0"/>
                <a:r>
                  <a:rPr lang="en-US" sz="1000" dirty="0" smtClean="0"/>
                  <a:t>Cause and Effect, Results, Relationships, Concepts, Ideas.  These are not stand alone concepts. They are broader.  They require  the skills of specifying,  explaining, showing, summarizing, logically inferring, identifying, predicting and showing explicit generalizations using </a:t>
                </a:r>
                <a:r>
                  <a:rPr lang="en-US" sz="1000" b="1" dirty="0" smtClean="0"/>
                  <a:t>two-steps  (1) </a:t>
                </a:r>
                <a:r>
                  <a:rPr lang="en-US" sz="1000" dirty="0" smtClean="0"/>
                  <a:t>locating and selecting those stand-alone pieces of information (DOK-1 facts, terms, words, etc…) to </a:t>
                </a:r>
                <a:r>
                  <a:rPr lang="en-US" sz="1000" b="1" dirty="0" smtClean="0"/>
                  <a:t>(2) </a:t>
                </a:r>
                <a:r>
                  <a:rPr lang="en-US" sz="1000" dirty="0" smtClean="0"/>
                  <a:t>identify and verify the correct answer.  The answer is still either right or wrong.</a:t>
                </a:r>
                <a:endParaRPr lang="en-US" sz="1000" dirty="0"/>
              </a:p>
            </p:txBody>
          </p:sp>
          <p:grpSp>
            <p:nvGrpSpPr>
              <p:cNvPr id="12" name="Group 11"/>
              <p:cNvGrpSpPr/>
              <p:nvPr/>
            </p:nvGrpSpPr>
            <p:grpSpPr>
              <a:xfrm>
                <a:off x="163168" y="2304948"/>
                <a:ext cx="782638" cy="1092201"/>
                <a:chOff x="63499" y="2161381"/>
                <a:chExt cx="782638" cy="1092201"/>
              </a:xfrm>
            </p:grpSpPr>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37" y="2161381"/>
                  <a:ext cx="762000" cy="762000"/>
                </a:xfrm>
                <a:prstGeom prst="rect">
                  <a:avLst/>
                </a:prstGeom>
              </p:spPr>
            </p:pic>
            <p:sp>
              <p:nvSpPr>
                <p:cNvPr id="20" name="Text Box 2"/>
                <p:cNvSpPr txBox="1"/>
                <p:nvPr/>
              </p:nvSpPr>
              <p:spPr>
                <a:xfrm>
                  <a:off x="63499" y="2885122"/>
                  <a:ext cx="762000" cy="36846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pPr>
                  <a:r>
                    <a:rPr lang="en-US" sz="700" b="1" dirty="0" smtClean="0">
                      <a:effectLst/>
                      <a:ea typeface="Calibri"/>
                      <a:cs typeface="Times New Roman"/>
                    </a:rPr>
                    <a:t>DOK-2</a:t>
                  </a:r>
                </a:p>
                <a:p>
                  <a:pPr marL="0" marR="0" algn="ctr">
                    <a:spcBef>
                      <a:spcPts val="0"/>
                    </a:spcBef>
                  </a:pPr>
                  <a:r>
                    <a:rPr lang="en-US" sz="700" b="1" dirty="0" smtClean="0">
                      <a:ea typeface="Calibri"/>
                      <a:cs typeface="Times New Roman"/>
                    </a:rPr>
                    <a:t>Interpreter</a:t>
                  </a:r>
                  <a:endParaRPr lang="en-US" sz="700" dirty="0">
                    <a:effectLst/>
                    <a:ea typeface="Calibri"/>
                    <a:cs typeface="Times New Roman"/>
                  </a:endParaRPr>
                </a:p>
              </p:txBody>
            </p:sp>
          </p:grpSp>
          <p:grpSp>
            <p:nvGrpSpPr>
              <p:cNvPr id="13" name="Group 12"/>
              <p:cNvGrpSpPr/>
              <p:nvPr/>
            </p:nvGrpSpPr>
            <p:grpSpPr>
              <a:xfrm>
                <a:off x="228255" y="4569102"/>
                <a:ext cx="631825" cy="1146810"/>
                <a:chOff x="184156" y="3507581"/>
                <a:chExt cx="631825" cy="1146810"/>
              </a:xfrm>
            </p:grpSpPr>
            <p:pic>
              <p:nvPicPr>
                <p:cNvPr id="17" name="Picture 16"/>
                <p:cNvPicPr/>
                <p:nvPr/>
              </p:nvPicPr>
              <p:blipFill rotWithShape="1">
                <a:blip r:embed="rId5">
                  <a:extLst>
                    <a:ext uri="{28A0092B-C50C-407E-A947-70E740481C1C}">
                      <a14:useLocalDpi xmlns:a14="http://schemas.microsoft.com/office/drawing/2010/main" val="0"/>
                    </a:ext>
                  </a:extLst>
                </a:blip>
                <a:srcRect l="14165" r="14466"/>
                <a:stretch/>
              </p:blipFill>
              <p:spPr>
                <a:xfrm>
                  <a:off x="184156" y="3507581"/>
                  <a:ext cx="623888" cy="914400"/>
                </a:xfrm>
                <a:prstGeom prst="rect">
                  <a:avLst/>
                </a:prstGeom>
              </p:spPr>
            </p:pic>
            <p:sp>
              <p:nvSpPr>
                <p:cNvPr id="18" name="Text Box 3"/>
                <p:cNvSpPr txBox="1"/>
                <p:nvPr/>
              </p:nvSpPr>
              <p:spPr>
                <a:xfrm>
                  <a:off x="200031" y="4312126"/>
                  <a:ext cx="615950" cy="34226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pPr>
                  <a:r>
                    <a:rPr lang="en-US" sz="700" b="1" dirty="0" smtClean="0">
                      <a:effectLst/>
                      <a:ea typeface="Calibri"/>
                      <a:cs typeface="Times New Roman"/>
                    </a:rPr>
                    <a:t>DOK-3</a:t>
                  </a:r>
                </a:p>
                <a:p>
                  <a:pPr marL="0" marR="0" algn="ctr">
                    <a:spcBef>
                      <a:spcPts val="0"/>
                    </a:spcBef>
                  </a:pPr>
                  <a:r>
                    <a:rPr lang="en-US" sz="700" b="1" dirty="0" smtClean="0">
                      <a:ea typeface="Calibri"/>
                      <a:cs typeface="Times New Roman"/>
                    </a:rPr>
                    <a:t>Judge</a:t>
                  </a:r>
                  <a:endParaRPr lang="en-US" sz="700" dirty="0">
                    <a:effectLst/>
                    <a:ea typeface="Calibri"/>
                    <a:cs typeface="Times New Roman"/>
                  </a:endParaRPr>
                </a:p>
              </p:txBody>
            </p:sp>
          </p:grpSp>
          <p:sp>
            <p:nvSpPr>
              <p:cNvPr id="14" name="Rectangle 13"/>
              <p:cNvSpPr/>
              <p:nvPr/>
            </p:nvSpPr>
            <p:spPr>
              <a:xfrm>
                <a:off x="1808330" y="1612790"/>
                <a:ext cx="2763670" cy="446276"/>
              </a:xfrm>
              <a:prstGeom prst="rect">
                <a:avLst/>
              </a:prstGeom>
            </p:spPr>
            <p:txBody>
              <a:bodyPr wrap="square">
                <a:spAutoFit/>
              </a:bodyPr>
              <a:lstStyle/>
              <a:p>
                <a:pPr marL="32385">
                  <a:lnSpc>
                    <a:spcPct val="115000"/>
                  </a:lnSpc>
                </a:pPr>
                <a:r>
                  <a:rPr lang="en-US" sz="1000" b="1" u="sng" dirty="0" smtClean="0">
                    <a:solidFill>
                      <a:srgbClr val="000000"/>
                    </a:solidFill>
                    <a:ea typeface="Times New Roman"/>
                    <a:cs typeface="Arial"/>
                  </a:rPr>
                  <a:t>DOK-2 Example</a:t>
                </a:r>
                <a:r>
                  <a:rPr lang="en-US" sz="1000" b="1" dirty="0">
                    <a:solidFill>
                      <a:srgbClr val="000000"/>
                    </a:solidFill>
                    <a:ea typeface="Times New Roman"/>
                    <a:cs typeface="Arial"/>
                  </a:rPr>
                  <a:t>:</a:t>
                </a:r>
                <a:endParaRPr lang="en-US" sz="1000" dirty="0">
                  <a:ea typeface="Calibri"/>
                  <a:cs typeface="Times New Roman"/>
                </a:endParaRPr>
              </a:p>
              <a:p>
                <a:pPr marL="32385">
                  <a:lnSpc>
                    <a:spcPct val="115000"/>
                  </a:lnSpc>
                </a:pPr>
                <a:r>
                  <a:rPr lang="en-US" sz="1000" b="1" dirty="0" smtClean="0">
                    <a:solidFill>
                      <a:srgbClr val="000000"/>
                    </a:solidFill>
                    <a:ea typeface="Times New Roman"/>
                    <a:cs typeface="Arial"/>
                  </a:rPr>
                  <a:t>What is an important fact about spiders?</a:t>
                </a:r>
                <a:endParaRPr lang="en-US" sz="1000" dirty="0">
                  <a:ea typeface="Calibri"/>
                  <a:cs typeface="Times New Roman"/>
                </a:endParaRPr>
              </a:p>
            </p:txBody>
          </p:sp>
          <p:sp>
            <p:nvSpPr>
              <p:cNvPr id="15" name="Rectangle 14"/>
              <p:cNvSpPr/>
              <p:nvPr/>
            </p:nvSpPr>
            <p:spPr>
              <a:xfrm>
                <a:off x="1853125" y="3661501"/>
                <a:ext cx="2514600" cy="446276"/>
              </a:xfrm>
              <a:prstGeom prst="rect">
                <a:avLst/>
              </a:prstGeom>
            </p:spPr>
            <p:txBody>
              <a:bodyPr wrap="square">
                <a:spAutoFit/>
              </a:bodyPr>
              <a:lstStyle/>
              <a:p>
                <a:pPr marL="32385">
                  <a:lnSpc>
                    <a:spcPct val="115000"/>
                  </a:lnSpc>
                </a:pPr>
                <a:r>
                  <a:rPr lang="en-US" sz="1000" b="1" u="sng" dirty="0" smtClean="0">
                    <a:solidFill>
                      <a:srgbClr val="000000"/>
                    </a:solidFill>
                    <a:ea typeface="Times New Roman"/>
                    <a:cs typeface="Arial"/>
                  </a:rPr>
                  <a:t>DOK-2 Example</a:t>
                </a:r>
                <a:r>
                  <a:rPr lang="en-US" sz="1000" b="1" dirty="0">
                    <a:solidFill>
                      <a:srgbClr val="000000"/>
                    </a:solidFill>
                    <a:ea typeface="Times New Roman"/>
                    <a:cs typeface="Arial"/>
                  </a:rPr>
                  <a:t>:</a:t>
                </a:r>
                <a:endParaRPr lang="en-US" sz="1000" dirty="0">
                  <a:ea typeface="Calibri"/>
                  <a:cs typeface="Times New Roman"/>
                </a:endParaRPr>
              </a:p>
              <a:p>
                <a:pPr marL="32385">
                  <a:lnSpc>
                    <a:spcPct val="115000"/>
                  </a:lnSpc>
                </a:pPr>
                <a:r>
                  <a:rPr lang="en-US" sz="1000" b="1" dirty="0" smtClean="0">
                    <a:solidFill>
                      <a:srgbClr val="000000"/>
                    </a:solidFill>
                    <a:ea typeface="Times New Roman"/>
                    <a:cs typeface="Arial"/>
                  </a:rPr>
                  <a:t>What is the main idea of the story?</a:t>
                </a:r>
                <a:endParaRPr lang="en-US" sz="1000" dirty="0">
                  <a:ea typeface="Calibri"/>
                  <a:cs typeface="Times New Roman"/>
                </a:endParaRPr>
              </a:p>
            </p:txBody>
          </p:sp>
          <p:sp>
            <p:nvSpPr>
              <p:cNvPr id="16" name="Rectangle 15"/>
              <p:cNvSpPr/>
              <p:nvPr/>
            </p:nvSpPr>
            <p:spPr>
              <a:xfrm>
                <a:off x="1569279" y="6313885"/>
                <a:ext cx="3075710" cy="553998"/>
              </a:xfrm>
              <a:prstGeom prst="rect">
                <a:avLst/>
              </a:prstGeom>
            </p:spPr>
            <p:txBody>
              <a:bodyPr wrap="square">
                <a:spAutoFit/>
              </a:bodyPr>
              <a:lstStyle/>
              <a:p>
                <a:pPr marL="32385"/>
                <a:r>
                  <a:rPr lang="en-US" sz="1000" b="1" u="sng" dirty="0" smtClean="0">
                    <a:solidFill>
                      <a:srgbClr val="000000"/>
                    </a:solidFill>
                    <a:ea typeface="Times New Roman"/>
                    <a:cs typeface="Arial"/>
                  </a:rPr>
                  <a:t>DOK-3 Example</a:t>
                </a:r>
                <a:r>
                  <a:rPr lang="en-US" sz="1000" b="1" dirty="0">
                    <a:solidFill>
                      <a:srgbClr val="000000"/>
                    </a:solidFill>
                    <a:ea typeface="Times New Roman"/>
                    <a:cs typeface="Arial"/>
                  </a:rPr>
                  <a:t>:</a:t>
                </a:r>
                <a:endParaRPr lang="en-US" sz="1000" dirty="0">
                  <a:ea typeface="Calibri"/>
                  <a:cs typeface="Times New Roman"/>
                </a:endParaRPr>
              </a:p>
              <a:p>
                <a:pPr marL="32385"/>
                <a:r>
                  <a:rPr lang="en-US" sz="1000" b="1" dirty="0" smtClean="0">
                    <a:solidFill>
                      <a:srgbClr val="000000"/>
                    </a:solidFill>
                    <a:ea typeface="Times New Roman"/>
                    <a:cs typeface="Arial"/>
                  </a:rPr>
                  <a:t>What character traits did Goldilocks have that contributed  to the sequence of events?</a:t>
                </a:r>
                <a:endParaRPr lang="en-US" sz="1000" dirty="0">
                  <a:ea typeface="Calibri"/>
                  <a:cs typeface="Times New Roman"/>
                </a:endParaRPr>
              </a:p>
            </p:txBody>
          </p:sp>
        </p:grpSp>
        <p:cxnSp>
          <p:nvCxnSpPr>
            <p:cNvPr id="6" name="Straight Connector 5"/>
            <p:cNvCxnSpPr/>
            <p:nvPr/>
          </p:nvCxnSpPr>
          <p:spPr>
            <a:xfrm>
              <a:off x="0" y="1992160"/>
              <a:ext cx="457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4150665"/>
              <a:ext cx="457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4953000" y="0"/>
            <a:ext cx="2584450" cy="307777"/>
          </a:xfrm>
          <a:prstGeom prst="rect">
            <a:avLst/>
          </a:prstGeom>
          <a:solidFill>
            <a:schemeClr val="accent5">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1400" b="1" dirty="0" smtClean="0"/>
              <a:t>Pre-Game Sheet - Front</a:t>
            </a:r>
            <a:endParaRPr lang="en-US" sz="1400" b="1" dirty="0"/>
          </a:p>
        </p:txBody>
      </p:sp>
      <p:sp>
        <p:nvSpPr>
          <p:cNvPr id="25" name="Rectangle 24"/>
          <p:cNvSpPr/>
          <p:nvPr/>
        </p:nvSpPr>
        <p:spPr>
          <a:xfrm>
            <a:off x="76200" y="448301"/>
            <a:ext cx="4114800" cy="6247864"/>
          </a:xfrm>
          <a:prstGeom prst="rect">
            <a:avLst/>
          </a:prstGeom>
        </p:spPr>
        <p:txBody>
          <a:bodyPr wrap="square">
            <a:spAutoFit/>
          </a:bodyPr>
          <a:lstStyle/>
          <a:p>
            <a:r>
              <a:rPr lang="en-US" sz="1000" dirty="0"/>
              <a:t>This is a professional development game for </a:t>
            </a:r>
            <a:r>
              <a:rPr lang="en-US" sz="1000" dirty="0" smtClean="0"/>
              <a:t>educators (not students) led </a:t>
            </a:r>
            <a:r>
              <a:rPr lang="en-US" sz="1000" dirty="0"/>
              <a:t>by a facilitator.  </a:t>
            </a:r>
            <a:endParaRPr lang="en-US" sz="1000" dirty="0" smtClean="0"/>
          </a:p>
          <a:p>
            <a:endParaRPr lang="en-US" sz="1000" dirty="0"/>
          </a:p>
          <a:p>
            <a:pPr lvl="0"/>
            <a:r>
              <a:rPr lang="en-US" sz="1000" b="1" u="sng" dirty="0" smtClean="0"/>
              <a:t>Game Supplies List:</a:t>
            </a:r>
            <a:endParaRPr lang="en-US" sz="1000" b="1" u="sng" dirty="0"/>
          </a:p>
          <a:p>
            <a:pPr lvl="0"/>
            <a:r>
              <a:rPr lang="en-US" sz="900" i="1" dirty="0" smtClean="0"/>
              <a:t>Note:  do not hand out the </a:t>
            </a:r>
            <a:r>
              <a:rPr lang="en-US" sz="900" b="1" i="1" dirty="0" smtClean="0"/>
              <a:t>DOK DOTS </a:t>
            </a:r>
            <a:r>
              <a:rPr lang="en-US" sz="900" i="1" dirty="0" smtClean="0"/>
              <a:t>or </a:t>
            </a:r>
            <a:r>
              <a:rPr lang="en-US" sz="900" b="1" i="1" dirty="0" smtClean="0"/>
              <a:t>Question Cards </a:t>
            </a:r>
            <a:r>
              <a:rPr lang="en-US" sz="900" i="1" dirty="0" smtClean="0"/>
              <a:t>until </a:t>
            </a:r>
            <a:r>
              <a:rPr lang="en-US" sz="900" b="1" i="1" dirty="0" smtClean="0"/>
              <a:t>AFTER</a:t>
            </a:r>
            <a:r>
              <a:rPr lang="en-US" sz="900" i="1" dirty="0" smtClean="0"/>
              <a:t> the Pre-Game Activity.</a:t>
            </a:r>
          </a:p>
          <a:p>
            <a:pPr marL="396875" lvl="0" indent="-228600">
              <a:buFont typeface="+mj-lt"/>
              <a:buAutoNum type="arabicPeriod"/>
            </a:pPr>
            <a:r>
              <a:rPr lang="en-US" sz="1000" dirty="0" smtClean="0"/>
              <a:t>Each participant will need a copy of the </a:t>
            </a:r>
            <a:r>
              <a:rPr lang="en-US" sz="1000" b="1" i="1" dirty="0" smtClean="0"/>
              <a:t>Pre-Game Sheet</a:t>
            </a:r>
            <a:r>
              <a:rPr lang="en-US" sz="1000" dirty="0" smtClean="0"/>
              <a:t>.</a:t>
            </a:r>
          </a:p>
          <a:p>
            <a:pPr marL="396875" lvl="0" indent="-228600">
              <a:buFont typeface="+mj-lt"/>
              <a:buAutoNum type="arabicPeriod"/>
            </a:pPr>
            <a:r>
              <a:rPr lang="en-US" sz="1000" dirty="0" smtClean="0"/>
              <a:t>Each team (4 pr. Team) will need…</a:t>
            </a:r>
          </a:p>
          <a:p>
            <a:pPr marL="339725" lvl="0" indent="61913">
              <a:buFont typeface="Arial" panose="020B0604020202020204" pitchFamily="34" charset="0"/>
              <a:buChar char="•"/>
            </a:pPr>
            <a:r>
              <a:rPr lang="en-US" sz="1000" dirty="0"/>
              <a:t> </a:t>
            </a:r>
            <a:r>
              <a:rPr lang="en-US" sz="1000" dirty="0" smtClean="0"/>
              <a:t>    …one set of </a:t>
            </a:r>
            <a:r>
              <a:rPr lang="en-US" sz="1000" b="1" dirty="0" smtClean="0"/>
              <a:t>DOK DOTS.</a:t>
            </a:r>
          </a:p>
          <a:p>
            <a:pPr marL="339725" lvl="0" indent="61913">
              <a:buFont typeface="Arial" panose="020B0604020202020204" pitchFamily="34" charset="0"/>
              <a:buChar char="•"/>
            </a:pPr>
            <a:r>
              <a:rPr lang="en-US" sz="1000" dirty="0"/>
              <a:t> </a:t>
            </a:r>
            <a:r>
              <a:rPr lang="en-US" sz="1000" dirty="0" smtClean="0"/>
              <a:t>    …one set of </a:t>
            </a:r>
            <a:r>
              <a:rPr lang="en-US" sz="1000" b="1" dirty="0" smtClean="0"/>
              <a:t>Questions Cards. </a:t>
            </a:r>
          </a:p>
          <a:p>
            <a:pPr lvl="0"/>
            <a:r>
              <a:rPr lang="en-US" sz="1000" b="1" u="sng" dirty="0" smtClean="0"/>
              <a:t>                   </a:t>
            </a:r>
          </a:p>
          <a:p>
            <a:pPr lvl="0"/>
            <a:r>
              <a:rPr lang="en-US" sz="1000" b="1" u="sng" dirty="0" smtClean="0"/>
              <a:t>Game Rules</a:t>
            </a:r>
            <a:endParaRPr lang="en-US" sz="1000" b="1" u="sng" dirty="0"/>
          </a:p>
          <a:p>
            <a:pPr lvl="0"/>
            <a:r>
              <a:rPr lang="en-US" sz="1000" dirty="0" smtClean="0"/>
              <a:t>Pre-Game Activity</a:t>
            </a:r>
          </a:p>
          <a:p>
            <a:pPr marL="228600" lvl="0" indent="-60325">
              <a:buFont typeface="+mj-lt"/>
              <a:buAutoNum type="arabicPeriod"/>
            </a:pPr>
            <a:r>
              <a:rPr lang="en-US" sz="1000" dirty="0"/>
              <a:t> </a:t>
            </a:r>
            <a:r>
              <a:rPr lang="en-US" sz="1000" dirty="0" smtClean="0"/>
              <a:t>   Read DOK level Descriptors</a:t>
            </a:r>
          </a:p>
          <a:p>
            <a:pPr marL="228600" lvl="0" indent="-60325">
              <a:buFont typeface="+mj-lt"/>
              <a:buAutoNum type="arabicPeriod"/>
            </a:pPr>
            <a:r>
              <a:rPr lang="en-US" sz="1000" dirty="0"/>
              <a:t> </a:t>
            </a:r>
            <a:r>
              <a:rPr lang="en-US" sz="1000" dirty="0" smtClean="0"/>
              <a:t>   Read the Story  (Facilitator Models how to “find questions” while reading) and  </a:t>
            </a:r>
          </a:p>
          <a:p>
            <a:pPr marL="168275" lvl="0"/>
            <a:r>
              <a:rPr lang="en-US" sz="1000" dirty="0" smtClean="0"/>
              <a:t>       think about possible questions you could ask students at different DOK Levels.</a:t>
            </a:r>
          </a:p>
          <a:p>
            <a:pPr marL="344488" lvl="0" indent="-176213">
              <a:buFont typeface="+mj-lt"/>
              <a:buAutoNum type="arabicPeriod" startAt="3"/>
            </a:pPr>
            <a:r>
              <a:rPr lang="en-US" sz="1000" dirty="0"/>
              <a:t> </a:t>
            </a:r>
            <a:r>
              <a:rPr lang="en-US" sz="1000" dirty="0" smtClean="0"/>
              <a:t>Participants discuss question ideas and the different DOK levels.</a:t>
            </a:r>
          </a:p>
          <a:p>
            <a:pPr marL="168275" lvl="0"/>
            <a:endParaRPr lang="en-US" sz="1000" dirty="0" smtClean="0"/>
          </a:p>
          <a:p>
            <a:pPr lvl="0"/>
            <a:r>
              <a:rPr lang="en-US" sz="1000" b="1" dirty="0" smtClean="0"/>
              <a:t>The Game Rules</a:t>
            </a:r>
            <a:endParaRPr lang="en-US" sz="1000" b="1" dirty="0"/>
          </a:p>
          <a:p>
            <a:pPr marL="171450" lvl="0" indent="-171450">
              <a:buFont typeface="Wingdings" panose="05000000000000000000" pitchFamily="2" charset="2"/>
              <a:buChar char="§"/>
            </a:pPr>
            <a:r>
              <a:rPr lang="en-US" sz="1000" dirty="0"/>
              <a:t>Divide participants into teams of 4 players each</a:t>
            </a:r>
            <a:r>
              <a:rPr lang="en-US" sz="1000" dirty="0" smtClean="0"/>
              <a:t>.</a:t>
            </a:r>
          </a:p>
          <a:p>
            <a:pPr marL="171450" lvl="0" indent="-171450">
              <a:buFont typeface="Wingdings" panose="05000000000000000000" pitchFamily="2" charset="2"/>
              <a:buChar char="§"/>
            </a:pPr>
            <a:r>
              <a:rPr lang="en-US" sz="1000" dirty="0" smtClean="0"/>
              <a:t>Hand out one set of DOK DOTS  and one set of Question Cards per team.</a:t>
            </a:r>
          </a:p>
          <a:p>
            <a:pPr marL="171450" lvl="0" indent="-171450">
              <a:buFont typeface="Wingdings" panose="05000000000000000000" pitchFamily="2" charset="2"/>
              <a:buChar char="§"/>
            </a:pPr>
            <a:r>
              <a:rPr lang="en-US" sz="1000" dirty="0" smtClean="0"/>
              <a:t>Lay the Question Cards with the Question Side Up, in a stack.</a:t>
            </a:r>
          </a:p>
          <a:p>
            <a:pPr marL="171450" lvl="0" indent="-171450">
              <a:buFont typeface="Wingdings" panose="05000000000000000000" pitchFamily="2" charset="2"/>
              <a:buChar char="§"/>
            </a:pPr>
            <a:r>
              <a:rPr lang="en-US" sz="1000" dirty="0" smtClean="0"/>
              <a:t>Spread out the three sets of DOK DOTS.</a:t>
            </a:r>
          </a:p>
          <a:p>
            <a:pPr marL="171450" lvl="0" indent="-171450">
              <a:buFont typeface="Wingdings" panose="05000000000000000000" pitchFamily="2" charset="2"/>
              <a:buChar char="§"/>
            </a:pPr>
            <a:r>
              <a:rPr lang="en-US" sz="1000" dirty="0" smtClean="0"/>
              <a:t>The person with (i.e., the birthday earliest in the year goes first, then so on).</a:t>
            </a:r>
          </a:p>
          <a:p>
            <a:pPr marL="171450" lvl="0" indent="-171450">
              <a:buFont typeface="Wingdings" panose="05000000000000000000" pitchFamily="2" charset="2"/>
              <a:buChar char="§"/>
            </a:pPr>
            <a:r>
              <a:rPr lang="en-US" sz="1000" dirty="0" smtClean="0"/>
              <a:t>The person reads the first Question Card from the stack to the team.  The reader </a:t>
            </a:r>
            <a:r>
              <a:rPr lang="en-US" sz="1200" b="1" dirty="0" smtClean="0"/>
              <a:t>MUST NOT </a:t>
            </a:r>
            <a:r>
              <a:rPr lang="en-US" sz="1000" dirty="0" smtClean="0"/>
              <a:t>allow the back of the card to be seen – read the question card with it lying flat.</a:t>
            </a:r>
          </a:p>
          <a:p>
            <a:pPr marL="171450" lvl="0" indent="-171450">
              <a:buFont typeface="Wingdings" panose="05000000000000000000" pitchFamily="2" charset="2"/>
              <a:buChar char="§"/>
            </a:pPr>
            <a:r>
              <a:rPr lang="en-US" sz="1000" dirty="0" smtClean="0"/>
              <a:t>The team comes to a consensus of the DOK level of the question.</a:t>
            </a:r>
          </a:p>
          <a:p>
            <a:pPr marL="171450" lvl="0" indent="-171450">
              <a:buFont typeface="Wingdings" panose="05000000000000000000" pitchFamily="2" charset="2"/>
              <a:buChar char="§"/>
            </a:pPr>
            <a:r>
              <a:rPr lang="en-US" sz="1000" dirty="0" smtClean="0"/>
              <a:t>After a consensus is reached, the reader checks the answer on the back of the card.</a:t>
            </a:r>
          </a:p>
          <a:p>
            <a:pPr marL="171450" lvl="0" indent="-171450">
              <a:buFont typeface="Wingdings" panose="05000000000000000000" pitchFamily="2" charset="2"/>
              <a:buChar char="§"/>
            </a:pPr>
            <a:r>
              <a:rPr lang="en-US" sz="1000" dirty="0" smtClean="0"/>
              <a:t>If the team was correct – place the Question Card under the DOK DOT set in which it belongs.</a:t>
            </a:r>
          </a:p>
          <a:p>
            <a:pPr marL="171450" lvl="0" indent="-171450">
              <a:buFont typeface="Wingdings" panose="05000000000000000000" pitchFamily="2" charset="2"/>
              <a:buChar char="§"/>
            </a:pPr>
            <a:r>
              <a:rPr lang="en-US" sz="1000" dirty="0" smtClean="0"/>
              <a:t>If the team was incorrect – place the Question Card aside.</a:t>
            </a:r>
          </a:p>
          <a:p>
            <a:pPr marL="171450" lvl="0" indent="-171450">
              <a:buFont typeface="Wingdings" panose="05000000000000000000" pitchFamily="2" charset="2"/>
              <a:buChar char="§"/>
            </a:pPr>
            <a:r>
              <a:rPr lang="en-US" sz="1000" dirty="0" smtClean="0"/>
              <a:t>Continue with all cards.  </a:t>
            </a:r>
          </a:p>
          <a:p>
            <a:pPr marL="171450" lvl="0" indent="-171450">
              <a:buFont typeface="Wingdings" panose="05000000000000000000" pitchFamily="2" charset="2"/>
              <a:buChar char="§"/>
            </a:pPr>
            <a:r>
              <a:rPr lang="en-US" sz="1000" dirty="0" smtClean="0"/>
              <a:t>When all cards have been played, review the Question Cards that were set aside, discuss and then place under the correct DOK DOT set in which it belongs.</a:t>
            </a:r>
            <a:endParaRPr lang="en-US" sz="1000" dirty="0"/>
          </a:p>
        </p:txBody>
      </p:sp>
      <p:sp>
        <p:nvSpPr>
          <p:cNvPr id="26" name="TextBox 25"/>
          <p:cNvSpPr txBox="1"/>
          <p:nvPr/>
        </p:nvSpPr>
        <p:spPr>
          <a:xfrm>
            <a:off x="414454" y="0"/>
            <a:ext cx="2819400" cy="307777"/>
          </a:xfrm>
          <a:prstGeom prst="rect">
            <a:avLst/>
          </a:prstGeom>
          <a:solidFill>
            <a:schemeClr val="accent5">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1400" b="1" dirty="0" smtClean="0"/>
              <a:t>Pre-Game Sheet- Back</a:t>
            </a:r>
            <a:endParaRPr lang="en-US" sz="1400" b="1" dirty="0"/>
          </a:p>
        </p:txBody>
      </p:sp>
    </p:spTree>
    <p:extLst>
      <p:ext uri="{BB962C8B-B14F-4D97-AF65-F5344CB8AC3E}">
        <p14:creationId xmlns:p14="http://schemas.microsoft.com/office/powerpoint/2010/main" val="1932071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410200" y="3795565"/>
            <a:ext cx="3352800" cy="2880504"/>
            <a:chOff x="4307131" y="1523999"/>
            <a:chExt cx="2789138" cy="2466503"/>
          </a:xfrm>
        </p:grpSpPr>
        <p:sp>
          <p:nvSpPr>
            <p:cNvPr id="3" name="Rectangle 2"/>
            <p:cNvSpPr/>
            <p:nvPr/>
          </p:nvSpPr>
          <p:spPr>
            <a:xfrm>
              <a:off x="4307131" y="1523999"/>
              <a:ext cx="2789138" cy="2466503"/>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endParaRPr>
            </a:p>
          </p:txBody>
        </p:sp>
        <p:grpSp>
          <p:nvGrpSpPr>
            <p:cNvPr id="4" name="Group 3"/>
            <p:cNvGrpSpPr/>
            <p:nvPr/>
          </p:nvGrpSpPr>
          <p:grpSpPr>
            <a:xfrm>
              <a:off x="4826492" y="2838041"/>
              <a:ext cx="2090865" cy="1105805"/>
              <a:chOff x="5509805" y="2954787"/>
              <a:chExt cx="2442658" cy="1592832"/>
            </a:xfrm>
          </p:grpSpPr>
          <p:grpSp>
            <p:nvGrpSpPr>
              <p:cNvPr id="12" name="Group 11"/>
              <p:cNvGrpSpPr/>
              <p:nvPr/>
            </p:nvGrpSpPr>
            <p:grpSpPr>
              <a:xfrm>
                <a:off x="5509805" y="2954787"/>
                <a:ext cx="1935859" cy="1401212"/>
                <a:chOff x="2432049" y="2977886"/>
                <a:chExt cx="2159526" cy="1642625"/>
              </a:xfrm>
            </p:grpSpPr>
            <p:pic>
              <p:nvPicPr>
                <p:cNvPr id="14"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118" t="25531" r="53889" b="41575"/>
                <a:stretch/>
              </p:blipFill>
              <p:spPr bwMode="auto">
                <a:xfrm>
                  <a:off x="2432049" y="2977886"/>
                  <a:ext cx="1525210" cy="955970"/>
                </a:xfrm>
                <a:prstGeom prst="rect">
                  <a:avLst/>
                </a:prstGeom>
                <a:noFill/>
                <a:ln w="95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pic>
              <p:nvPicPr>
                <p:cNvPr id="15"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118" t="57962" r="53889" b="8681"/>
                <a:stretch/>
              </p:blipFill>
              <p:spPr bwMode="auto">
                <a:xfrm>
                  <a:off x="2632634" y="3163286"/>
                  <a:ext cx="1483416" cy="942837"/>
                </a:xfrm>
                <a:prstGeom prst="rect">
                  <a:avLst/>
                </a:prstGeom>
                <a:noFill/>
                <a:ln w="95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pic>
              <p:nvPicPr>
                <p:cNvPr id="16"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126" t="25531" r="74882" b="41575"/>
                <a:stretch/>
              </p:blipFill>
              <p:spPr bwMode="auto">
                <a:xfrm>
                  <a:off x="2819400" y="3408525"/>
                  <a:ext cx="1548508" cy="970573"/>
                </a:xfrm>
                <a:prstGeom prst="rect">
                  <a:avLst/>
                </a:prstGeom>
                <a:noFill/>
                <a:ln w="95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pic>
              <p:nvPicPr>
                <p:cNvPr id="17"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126" t="57962" r="74983" b="8681"/>
                <a:stretch/>
              </p:blipFill>
              <p:spPr bwMode="auto">
                <a:xfrm>
                  <a:off x="3048000" y="3634704"/>
                  <a:ext cx="1543575" cy="985807"/>
                </a:xfrm>
                <a:prstGeom prst="rect">
                  <a:avLst/>
                </a:prstGeom>
                <a:noFill/>
                <a:ln w="95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grpSp>
          <p:sp>
            <p:nvSpPr>
              <p:cNvPr id="13" name="TextBox 12"/>
              <p:cNvSpPr txBox="1"/>
              <p:nvPr/>
            </p:nvSpPr>
            <p:spPr>
              <a:xfrm>
                <a:off x="6810529" y="4281890"/>
                <a:ext cx="1141934" cy="265729"/>
              </a:xfrm>
              <a:prstGeom prst="rect">
                <a:avLst/>
              </a:prstGeom>
              <a:solidFill>
                <a:schemeClr val="accent6">
                  <a:lumMod val="60000"/>
                  <a:lumOff val="40000"/>
                </a:schemeClr>
              </a:solidFill>
              <a:ln>
                <a:solidFill>
                  <a:srgbClr val="0070C0"/>
                </a:solidFill>
              </a:ln>
            </p:spPr>
            <p:txBody>
              <a:bodyPr wrap="square" rtlCol="0">
                <a:spAutoFit/>
              </a:bodyPr>
              <a:lstStyle/>
              <a:p>
                <a:r>
                  <a:rPr lang="en-US" sz="800" b="1" dirty="0" smtClean="0"/>
                  <a:t>1 Set of Question Cards</a:t>
                </a:r>
                <a:endParaRPr lang="en-US" sz="800" b="1" dirty="0"/>
              </a:p>
            </p:txBody>
          </p:sp>
        </p:grpSp>
        <p:grpSp>
          <p:nvGrpSpPr>
            <p:cNvPr id="5" name="Group 4"/>
            <p:cNvGrpSpPr/>
            <p:nvPr/>
          </p:nvGrpSpPr>
          <p:grpSpPr>
            <a:xfrm>
              <a:off x="4593411" y="1587242"/>
              <a:ext cx="2168130" cy="1132881"/>
              <a:chOff x="4593411" y="1587242"/>
              <a:chExt cx="2168130" cy="1132881"/>
            </a:xfrm>
          </p:grpSpPr>
          <p:grpSp>
            <p:nvGrpSpPr>
              <p:cNvPr id="6" name="Group 5"/>
              <p:cNvGrpSpPr/>
              <p:nvPr/>
            </p:nvGrpSpPr>
            <p:grpSpPr>
              <a:xfrm>
                <a:off x="4593411" y="1587242"/>
                <a:ext cx="1615536" cy="866632"/>
                <a:chOff x="4680655" y="1674607"/>
                <a:chExt cx="2842252" cy="1602225"/>
              </a:xfrm>
              <a:solidFill>
                <a:schemeClr val="bg2"/>
              </a:solidFill>
            </p:grpSpPr>
            <p:grpSp>
              <p:nvGrpSpPr>
                <p:cNvPr id="8" name="Group 7"/>
                <p:cNvGrpSpPr/>
                <p:nvPr/>
              </p:nvGrpSpPr>
              <p:grpSpPr>
                <a:xfrm>
                  <a:off x="4680655" y="1674607"/>
                  <a:ext cx="2819399" cy="1602225"/>
                  <a:chOff x="4919932" y="1391475"/>
                  <a:chExt cx="2819399" cy="1602225"/>
                </a:xfrm>
                <a:grpFill/>
              </p:grpSpPr>
              <p:pic>
                <p:nvPicPr>
                  <p:cNvPr id="10"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4027" t="58046" r="74028" b="14476"/>
                  <a:stretch/>
                </p:blipFill>
                <p:spPr bwMode="auto">
                  <a:xfrm>
                    <a:off x="4919932" y="1391475"/>
                    <a:ext cx="1066799" cy="981677"/>
                  </a:xfrm>
                  <a:prstGeom prst="rect">
                    <a:avLst/>
                  </a:prstGeom>
                  <a:grpFill/>
                  <a:ln w="9525">
                    <a:solidFill>
                      <a:schemeClr val="tx1"/>
                    </a:solidFill>
                    <a:miter lim="800000"/>
                    <a:headEnd/>
                    <a:tailEnd/>
                  </a:ln>
                  <a:extLst/>
                </p:spPr>
              </p:pic>
              <p:pic>
                <p:nvPicPr>
                  <p:cNvPr id="11"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6399" t="26476" r="57624" b="43844"/>
                  <a:stretch/>
                </p:blipFill>
                <p:spPr bwMode="auto">
                  <a:xfrm>
                    <a:off x="5453331" y="1986730"/>
                    <a:ext cx="2286000" cy="1006970"/>
                  </a:xfrm>
                  <a:prstGeom prst="rect">
                    <a:avLst/>
                  </a:prstGeom>
                  <a:grpFill/>
                  <a:ln w="9525">
                    <a:solidFill>
                      <a:schemeClr val="tx1"/>
                    </a:solidFill>
                    <a:miter lim="800000"/>
                    <a:headEnd/>
                    <a:tailEnd/>
                  </a:ln>
                  <a:extLst/>
                </p:spPr>
              </p:pic>
            </p:grpSp>
            <p:sp>
              <p:nvSpPr>
                <p:cNvPr id="9" name="TextBox 8"/>
                <p:cNvSpPr txBox="1"/>
                <p:nvPr/>
              </p:nvSpPr>
              <p:spPr>
                <a:xfrm>
                  <a:off x="5747316" y="1899478"/>
                  <a:ext cx="1775591" cy="398312"/>
                </a:xfrm>
                <a:prstGeom prst="rect">
                  <a:avLst/>
                </a:prstGeom>
                <a:grpFill/>
                <a:ln>
                  <a:solidFill>
                    <a:srgbClr val="0070C0"/>
                  </a:solidFill>
                </a:ln>
              </p:spPr>
              <p:txBody>
                <a:bodyPr wrap="square" rtlCol="0">
                  <a:spAutoFit/>
                </a:bodyPr>
                <a:lstStyle/>
                <a:p>
                  <a:r>
                    <a:rPr lang="en-US" sz="800" b="1" dirty="0" smtClean="0"/>
                    <a:t>1 Set of DOK DOTS</a:t>
                  </a:r>
                  <a:endParaRPr lang="en-US" sz="800" b="1" dirty="0"/>
                </a:p>
              </p:txBody>
            </p:sp>
          </p:grpSp>
          <p:pic>
            <p:nvPicPr>
              <p:cNvPr id="7"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2039" t="26489" r="19934" b="36756"/>
              <a:stretch/>
            </p:blipFill>
            <p:spPr bwMode="auto">
              <a:xfrm>
                <a:off x="5267041" y="2187625"/>
                <a:ext cx="1494500" cy="532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grpSp>
        <p:nvGrpSpPr>
          <p:cNvPr id="18" name="Group 17"/>
          <p:cNvGrpSpPr/>
          <p:nvPr/>
        </p:nvGrpSpPr>
        <p:grpSpPr>
          <a:xfrm>
            <a:off x="5410200" y="685800"/>
            <a:ext cx="3352800" cy="2880504"/>
            <a:chOff x="5696494" y="828750"/>
            <a:chExt cx="2789138" cy="2466503"/>
          </a:xfrm>
        </p:grpSpPr>
        <p:sp>
          <p:nvSpPr>
            <p:cNvPr id="19" name="Rectangle 18"/>
            <p:cNvSpPr/>
            <p:nvPr/>
          </p:nvSpPr>
          <p:spPr>
            <a:xfrm>
              <a:off x="5696494" y="828750"/>
              <a:ext cx="2789138" cy="2466503"/>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endParaRPr>
            </a:p>
          </p:txBody>
        </p:sp>
        <p:grpSp>
          <p:nvGrpSpPr>
            <p:cNvPr id="20" name="Group 19"/>
            <p:cNvGrpSpPr/>
            <p:nvPr/>
          </p:nvGrpSpPr>
          <p:grpSpPr>
            <a:xfrm>
              <a:off x="5839634" y="1057630"/>
              <a:ext cx="2502858" cy="2008741"/>
              <a:chOff x="5750509" y="762000"/>
              <a:chExt cx="3060378" cy="2354788"/>
            </a:xfrm>
          </p:grpSpPr>
          <p:pic>
            <p:nvPicPr>
              <p:cNvPr id="22" name="Picture 4"/>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2910" t="23283" r="21567" b="8258"/>
              <a:stretch/>
            </p:blipFill>
            <p:spPr bwMode="auto">
              <a:xfrm>
                <a:off x="5750509" y="762000"/>
                <a:ext cx="3060378" cy="2122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3"/>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1563" t="20989" r="19625" b="6000"/>
              <a:stretch/>
            </p:blipFill>
            <p:spPr bwMode="auto">
              <a:xfrm>
                <a:off x="5982774" y="1143000"/>
                <a:ext cx="2826553" cy="1973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1" name="TextBox 20"/>
            <p:cNvSpPr txBox="1"/>
            <p:nvPr/>
          </p:nvSpPr>
          <p:spPr>
            <a:xfrm>
              <a:off x="7368288" y="949908"/>
              <a:ext cx="1009246" cy="215444"/>
            </a:xfrm>
            <a:prstGeom prst="rect">
              <a:avLst/>
            </a:prstGeom>
            <a:solidFill>
              <a:schemeClr val="accent6">
                <a:lumMod val="60000"/>
                <a:lumOff val="40000"/>
              </a:schemeClr>
            </a:solidFill>
            <a:ln>
              <a:solidFill>
                <a:srgbClr val="0070C0"/>
              </a:solidFill>
            </a:ln>
          </p:spPr>
          <p:txBody>
            <a:bodyPr wrap="square" rtlCol="0">
              <a:spAutoFit/>
            </a:bodyPr>
            <a:lstStyle/>
            <a:p>
              <a:pPr algn="ctr"/>
              <a:r>
                <a:rPr lang="en-US" sz="800" b="1" dirty="0" smtClean="0"/>
                <a:t>Pre-Game Sheet</a:t>
              </a:r>
              <a:endParaRPr lang="en-US" sz="800" b="1" dirty="0"/>
            </a:p>
          </p:txBody>
        </p:sp>
      </p:grpSp>
      <p:sp>
        <p:nvSpPr>
          <p:cNvPr id="26" name="TextBox 25"/>
          <p:cNvSpPr txBox="1"/>
          <p:nvPr/>
        </p:nvSpPr>
        <p:spPr>
          <a:xfrm>
            <a:off x="5410200" y="226741"/>
            <a:ext cx="2721584" cy="307777"/>
          </a:xfrm>
          <a:prstGeom prst="rect">
            <a:avLst/>
          </a:prstGeom>
          <a:noFill/>
        </p:spPr>
        <p:txBody>
          <a:bodyPr wrap="square" rtlCol="0">
            <a:spAutoFit/>
          </a:bodyPr>
          <a:lstStyle/>
          <a:p>
            <a:r>
              <a:rPr lang="en-US" sz="1400" b="1" dirty="0" smtClean="0">
                <a:effectLst>
                  <a:outerShdw blurRad="38100" dist="38100" dir="2700000" algn="tl">
                    <a:srgbClr val="000000">
                      <a:alpha val="43137"/>
                    </a:srgbClr>
                  </a:outerShdw>
                </a:effectLst>
              </a:rPr>
              <a:t>Supply List: </a:t>
            </a:r>
            <a:endParaRPr lang="en-US" sz="1400" b="1" dirty="0">
              <a:effectLst>
                <a:outerShdw blurRad="38100" dist="38100" dir="2700000" algn="tl">
                  <a:srgbClr val="000000">
                    <a:alpha val="43137"/>
                  </a:srgbClr>
                </a:outerShdw>
              </a:effectLst>
            </a:endParaRPr>
          </a:p>
        </p:txBody>
      </p:sp>
      <p:sp>
        <p:nvSpPr>
          <p:cNvPr id="27" name="Rectangle 26"/>
          <p:cNvSpPr/>
          <p:nvPr/>
        </p:nvSpPr>
        <p:spPr>
          <a:xfrm>
            <a:off x="228600" y="428446"/>
            <a:ext cx="4038600" cy="6124754"/>
          </a:xfrm>
          <a:prstGeom prst="rect">
            <a:avLst/>
          </a:prstGeom>
          <a:solidFill>
            <a:srgbClr val="F6F5F0"/>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lgn="ctr" fontAlgn="base">
              <a:spcBef>
                <a:spcPct val="0"/>
              </a:spcBef>
              <a:spcAft>
                <a:spcPct val="0"/>
              </a:spcAft>
            </a:pPr>
            <a:r>
              <a:rPr lang="en-US" sz="1400" b="1" u="sng" dirty="0" smtClean="0">
                <a:solidFill>
                  <a:srgbClr val="000000"/>
                </a:solidFill>
                <a:latin typeface="Verdana" pitchFamily="34" charset="0"/>
              </a:rPr>
              <a:t>Golden Keys</a:t>
            </a:r>
            <a:endParaRPr lang="en-US" sz="1400" i="1" dirty="0">
              <a:solidFill>
                <a:srgbClr val="000000"/>
              </a:solidFill>
              <a:latin typeface="Verdana" pitchFamily="34" charset="0"/>
            </a:endParaRPr>
          </a:p>
          <a:p>
            <a:pPr lvl="0" algn="ctr" fontAlgn="base">
              <a:spcBef>
                <a:spcPct val="0"/>
              </a:spcBef>
              <a:spcAft>
                <a:spcPct val="0"/>
              </a:spcAft>
            </a:pPr>
            <a:endParaRPr lang="en-US" sz="1400" i="1" dirty="0" smtClean="0">
              <a:solidFill>
                <a:srgbClr val="000000"/>
              </a:solidFill>
              <a:latin typeface="Verdana" pitchFamily="34" charset="0"/>
            </a:endParaRPr>
          </a:p>
          <a:p>
            <a:pPr lvl="0" algn="ctr" fontAlgn="base">
              <a:spcBef>
                <a:spcPct val="0"/>
              </a:spcBef>
              <a:spcAft>
                <a:spcPct val="0"/>
              </a:spcAft>
            </a:pPr>
            <a:r>
              <a:rPr lang="en-US" sz="1400" i="1" dirty="0" smtClean="0">
                <a:solidFill>
                  <a:srgbClr val="000000"/>
                </a:solidFill>
                <a:latin typeface="Verdana" pitchFamily="34" charset="0"/>
              </a:rPr>
              <a:t>A </a:t>
            </a:r>
            <a:r>
              <a:rPr lang="en-US" sz="1400" i="1" dirty="0">
                <a:solidFill>
                  <a:srgbClr val="000000"/>
                </a:solidFill>
                <a:latin typeface="Verdana" pitchFamily="34" charset="0"/>
              </a:rPr>
              <a:t>bunch of golden keys is mine</a:t>
            </a:r>
          </a:p>
          <a:p>
            <a:pPr lvl="0" algn="ctr" fontAlgn="base">
              <a:spcBef>
                <a:spcPct val="0"/>
              </a:spcBef>
              <a:spcAft>
                <a:spcPct val="0"/>
              </a:spcAft>
            </a:pPr>
            <a:r>
              <a:rPr lang="en-US" sz="1400" i="1" dirty="0">
                <a:solidFill>
                  <a:srgbClr val="000000"/>
                </a:solidFill>
                <a:latin typeface="Verdana" pitchFamily="34" charset="0"/>
              </a:rPr>
              <a:t>To make each day with gladness shine</a:t>
            </a:r>
            <a:r>
              <a:rPr lang="en-US" sz="1400" i="1" dirty="0" smtClean="0">
                <a:solidFill>
                  <a:srgbClr val="000000"/>
                </a:solidFill>
                <a:latin typeface="Verdana" pitchFamily="34" charset="0"/>
              </a:rPr>
              <a:t>.</a:t>
            </a:r>
          </a:p>
          <a:p>
            <a:pPr lvl="0" algn="ctr" fontAlgn="base">
              <a:spcBef>
                <a:spcPct val="0"/>
              </a:spcBef>
              <a:spcAft>
                <a:spcPct val="0"/>
              </a:spcAft>
            </a:pPr>
            <a:endParaRPr lang="en-US" sz="1400" i="1" dirty="0">
              <a:solidFill>
                <a:srgbClr val="000000"/>
              </a:solidFill>
              <a:latin typeface="Verdana" pitchFamily="34" charset="0"/>
            </a:endParaRPr>
          </a:p>
          <a:p>
            <a:pPr lvl="0" algn="ctr" fontAlgn="base">
              <a:spcBef>
                <a:spcPct val="0"/>
              </a:spcBef>
              <a:spcAft>
                <a:spcPct val="0"/>
              </a:spcAft>
            </a:pPr>
            <a:r>
              <a:rPr lang="en-US" sz="1400" i="1" dirty="0">
                <a:solidFill>
                  <a:srgbClr val="000000"/>
                </a:solidFill>
                <a:latin typeface="Verdana" pitchFamily="34" charset="0"/>
              </a:rPr>
              <a:t>"Good morning!" that's the golden key</a:t>
            </a:r>
          </a:p>
          <a:p>
            <a:pPr lvl="0" algn="ctr" fontAlgn="base">
              <a:spcBef>
                <a:spcPct val="0"/>
              </a:spcBef>
              <a:spcAft>
                <a:spcPct val="0"/>
              </a:spcAft>
            </a:pPr>
            <a:r>
              <a:rPr lang="en-US" sz="1400" i="1" dirty="0">
                <a:solidFill>
                  <a:srgbClr val="000000"/>
                </a:solidFill>
                <a:latin typeface="Verdana" pitchFamily="34" charset="0"/>
              </a:rPr>
              <a:t>That unlocks every door for me</a:t>
            </a:r>
            <a:r>
              <a:rPr lang="en-US" sz="1400" i="1" dirty="0" smtClean="0">
                <a:solidFill>
                  <a:srgbClr val="000000"/>
                </a:solidFill>
                <a:latin typeface="Verdana" pitchFamily="34" charset="0"/>
              </a:rPr>
              <a:t>.</a:t>
            </a:r>
          </a:p>
          <a:p>
            <a:pPr lvl="0" algn="ctr" fontAlgn="base">
              <a:spcBef>
                <a:spcPct val="0"/>
              </a:spcBef>
              <a:spcAft>
                <a:spcPct val="0"/>
              </a:spcAft>
            </a:pPr>
            <a:endParaRPr lang="en-US" sz="1400" i="1" dirty="0">
              <a:solidFill>
                <a:srgbClr val="000000"/>
              </a:solidFill>
              <a:latin typeface="Verdana" pitchFamily="34" charset="0"/>
            </a:endParaRPr>
          </a:p>
          <a:p>
            <a:pPr lvl="0" algn="ctr" fontAlgn="base">
              <a:spcBef>
                <a:spcPct val="0"/>
              </a:spcBef>
              <a:spcAft>
                <a:spcPct val="0"/>
              </a:spcAft>
            </a:pPr>
            <a:r>
              <a:rPr lang="en-US" sz="1400" i="1" dirty="0">
                <a:solidFill>
                  <a:srgbClr val="000000"/>
                </a:solidFill>
                <a:latin typeface="Verdana" pitchFamily="34" charset="0"/>
              </a:rPr>
              <a:t>When evening comes, "Good night!" I say,</a:t>
            </a:r>
          </a:p>
          <a:p>
            <a:pPr lvl="0" algn="ctr" fontAlgn="base">
              <a:spcBef>
                <a:spcPct val="0"/>
              </a:spcBef>
              <a:spcAft>
                <a:spcPct val="0"/>
              </a:spcAft>
            </a:pPr>
            <a:r>
              <a:rPr lang="en-US" sz="1400" i="1" dirty="0">
                <a:solidFill>
                  <a:srgbClr val="000000"/>
                </a:solidFill>
                <a:latin typeface="Verdana" pitchFamily="34" charset="0"/>
              </a:rPr>
              <a:t>And close the door of each glad day</a:t>
            </a:r>
            <a:r>
              <a:rPr lang="en-US" sz="1400" i="1" dirty="0" smtClean="0">
                <a:solidFill>
                  <a:srgbClr val="000000"/>
                </a:solidFill>
                <a:latin typeface="Verdana" pitchFamily="34" charset="0"/>
              </a:rPr>
              <a:t>.</a:t>
            </a:r>
          </a:p>
          <a:p>
            <a:pPr lvl="0" algn="ctr" fontAlgn="base">
              <a:spcBef>
                <a:spcPct val="0"/>
              </a:spcBef>
              <a:spcAft>
                <a:spcPct val="0"/>
              </a:spcAft>
            </a:pPr>
            <a:endParaRPr lang="en-US" sz="1400" i="1" dirty="0">
              <a:solidFill>
                <a:srgbClr val="000000"/>
              </a:solidFill>
              <a:latin typeface="Verdana" pitchFamily="34" charset="0"/>
            </a:endParaRPr>
          </a:p>
          <a:p>
            <a:pPr lvl="0" algn="ctr" fontAlgn="base">
              <a:spcBef>
                <a:spcPct val="0"/>
              </a:spcBef>
              <a:spcAft>
                <a:spcPct val="0"/>
              </a:spcAft>
            </a:pPr>
            <a:r>
              <a:rPr lang="en-US" sz="1400" i="1" dirty="0">
                <a:solidFill>
                  <a:srgbClr val="000000"/>
                </a:solidFill>
                <a:latin typeface="Verdana" pitchFamily="34" charset="0"/>
              </a:rPr>
              <a:t>When at the table "If you please"</a:t>
            </a:r>
          </a:p>
          <a:p>
            <a:pPr lvl="0" algn="ctr" fontAlgn="base">
              <a:spcBef>
                <a:spcPct val="0"/>
              </a:spcBef>
              <a:spcAft>
                <a:spcPct val="0"/>
              </a:spcAft>
            </a:pPr>
            <a:r>
              <a:rPr lang="en-US" sz="1400" i="1" dirty="0">
                <a:solidFill>
                  <a:srgbClr val="000000"/>
                </a:solidFill>
                <a:latin typeface="Verdana" pitchFamily="34" charset="0"/>
              </a:rPr>
              <a:t>I take from off my bunch of keys</a:t>
            </a:r>
            <a:r>
              <a:rPr lang="en-US" sz="1400" i="1" dirty="0" smtClean="0">
                <a:solidFill>
                  <a:srgbClr val="000000"/>
                </a:solidFill>
                <a:latin typeface="Verdana" pitchFamily="34" charset="0"/>
              </a:rPr>
              <a:t>.</a:t>
            </a:r>
          </a:p>
          <a:p>
            <a:pPr lvl="0" algn="ctr" fontAlgn="base">
              <a:spcBef>
                <a:spcPct val="0"/>
              </a:spcBef>
              <a:spcAft>
                <a:spcPct val="0"/>
              </a:spcAft>
            </a:pPr>
            <a:endParaRPr lang="en-US" sz="1400" i="1" dirty="0">
              <a:solidFill>
                <a:srgbClr val="000000"/>
              </a:solidFill>
              <a:latin typeface="Verdana" pitchFamily="34" charset="0"/>
            </a:endParaRPr>
          </a:p>
          <a:p>
            <a:pPr lvl="0" algn="ctr" fontAlgn="base">
              <a:spcBef>
                <a:spcPct val="0"/>
              </a:spcBef>
              <a:spcAft>
                <a:spcPct val="0"/>
              </a:spcAft>
            </a:pPr>
            <a:r>
              <a:rPr lang="en-US" sz="1400" i="1" dirty="0">
                <a:solidFill>
                  <a:srgbClr val="000000"/>
                </a:solidFill>
                <a:latin typeface="Verdana" pitchFamily="34" charset="0"/>
              </a:rPr>
              <a:t>When friends give anything to me,</a:t>
            </a:r>
          </a:p>
          <a:p>
            <a:pPr lvl="0" algn="ctr" fontAlgn="base">
              <a:spcBef>
                <a:spcPct val="0"/>
              </a:spcBef>
              <a:spcAft>
                <a:spcPct val="0"/>
              </a:spcAft>
            </a:pPr>
            <a:r>
              <a:rPr lang="en-US" sz="1400" i="1" dirty="0">
                <a:solidFill>
                  <a:srgbClr val="000000"/>
                </a:solidFill>
                <a:latin typeface="Verdana" pitchFamily="34" charset="0"/>
              </a:rPr>
              <a:t>I'll use the little "Thank you" key</a:t>
            </a:r>
            <a:r>
              <a:rPr lang="en-US" sz="1400" i="1" dirty="0" smtClean="0">
                <a:solidFill>
                  <a:srgbClr val="000000"/>
                </a:solidFill>
                <a:latin typeface="Verdana" pitchFamily="34" charset="0"/>
              </a:rPr>
              <a:t>.</a:t>
            </a:r>
          </a:p>
          <a:p>
            <a:pPr lvl="0" algn="ctr" fontAlgn="base">
              <a:spcBef>
                <a:spcPct val="0"/>
              </a:spcBef>
              <a:spcAft>
                <a:spcPct val="0"/>
              </a:spcAft>
            </a:pPr>
            <a:endParaRPr lang="en-US" sz="1400" i="1" dirty="0">
              <a:solidFill>
                <a:srgbClr val="000000"/>
              </a:solidFill>
              <a:latin typeface="Verdana" pitchFamily="34" charset="0"/>
            </a:endParaRPr>
          </a:p>
          <a:p>
            <a:pPr lvl="0" algn="ctr" fontAlgn="base">
              <a:spcBef>
                <a:spcPct val="0"/>
              </a:spcBef>
              <a:spcAft>
                <a:spcPct val="0"/>
              </a:spcAft>
            </a:pPr>
            <a:r>
              <a:rPr lang="en-US" sz="1400" i="1" dirty="0">
                <a:solidFill>
                  <a:srgbClr val="000000"/>
                </a:solidFill>
                <a:latin typeface="Verdana" pitchFamily="34" charset="0"/>
              </a:rPr>
              <a:t>"Excuse me," "Beg your pardon," too,</a:t>
            </a:r>
          </a:p>
          <a:p>
            <a:pPr lvl="0" algn="ctr" fontAlgn="base">
              <a:spcBef>
                <a:spcPct val="0"/>
              </a:spcBef>
              <a:spcAft>
                <a:spcPct val="0"/>
              </a:spcAft>
            </a:pPr>
            <a:r>
              <a:rPr lang="en-US" sz="1400" i="1" dirty="0">
                <a:solidFill>
                  <a:srgbClr val="000000"/>
                </a:solidFill>
                <a:latin typeface="Verdana" pitchFamily="34" charset="0"/>
              </a:rPr>
              <a:t>When by mistake some harm I do</a:t>
            </a:r>
            <a:r>
              <a:rPr lang="en-US" sz="1400" i="1" dirty="0" smtClean="0">
                <a:solidFill>
                  <a:srgbClr val="000000"/>
                </a:solidFill>
                <a:latin typeface="Verdana" pitchFamily="34" charset="0"/>
              </a:rPr>
              <a:t>.</a:t>
            </a:r>
          </a:p>
          <a:p>
            <a:pPr lvl="0" algn="ctr" fontAlgn="base">
              <a:spcBef>
                <a:spcPct val="0"/>
              </a:spcBef>
              <a:spcAft>
                <a:spcPct val="0"/>
              </a:spcAft>
            </a:pPr>
            <a:endParaRPr lang="en-US" sz="1400" i="1" dirty="0">
              <a:solidFill>
                <a:srgbClr val="000000"/>
              </a:solidFill>
              <a:latin typeface="Verdana" pitchFamily="34" charset="0"/>
            </a:endParaRPr>
          </a:p>
          <a:p>
            <a:pPr lvl="0" algn="ctr" fontAlgn="base">
              <a:spcBef>
                <a:spcPct val="0"/>
              </a:spcBef>
              <a:spcAft>
                <a:spcPct val="0"/>
              </a:spcAft>
            </a:pPr>
            <a:r>
              <a:rPr lang="en-US" sz="1400" i="1" dirty="0">
                <a:solidFill>
                  <a:srgbClr val="000000"/>
                </a:solidFill>
                <a:latin typeface="Verdana" pitchFamily="34" charset="0"/>
              </a:rPr>
              <a:t>Or if unkindly harm I've given,</a:t>
            </a:r>
          </a:p>
          <a:p>
            <a:pPr lvl="0" algn="ctr" fontAlgn="base">
              <a:spcBef>
                <a:spcPct val="0"/>
              </a:spcBef>
              <a:spcAft>
                <a:spcPct val="0"/>
              </a:spcAft>
            </a:pPr>
            <a:r>
              <a:rPr lang="en-US" sz="1400" i="1" dirty="0">
                <a:solidFill>
                  <a:srgbClr val="000000"/>
                </a:solidFill>
                <a:latin typeface="Verdana" pitchFamily="34" charset="0"/>
              </a:rPr>
              <a:t>With "Forgive me" key I'll be forgiven</a:t>
            </a:r>
            <a:r>
              <a:rPr lang="en-US" sz="1400" i="1" dirty="0" smtClean="0">
                <a:solidFill>
                  <a:srgbClr val="000000"/>
                </a:solidFill>
                <a:latin typeface="Verdana" pitchFamily="34" charset="0"/>
              </a:rPr>
              <a:t>.</a:t>
            </a:r>
          </a:p>
          <a:p>
            <a:pPr lvl="0" algn="ctr" fontAlgn="base">
              <a:spcBef>
                <a:spcPct val="0"/>
              </a:spcBef>
              <a:spcAft>
                <a:spcPct val="0"/>
              </a:spcAft>
            </a:pPr>
            <a:endParaRPr lang="en-US" sz="1400" i="1" dirty="0">
              <a:solidFill>
                <a:srgbClr val="000000"/>
              </a:solidFill>
              <a:latin typeface="Verdana" pitchFamily="34" charset="0"/>
            </a:endParaRPr>
          </a:p>
          <a:p>
            <a:pPr lvl="0" algn="ctr" fontAlgn="base">
              <a:spcBef>
                <a:spcPct val="0"/>
              </a:spcBef>
              <a:spcAft>
                <a:spcPct val="0"/>
              </a:spcAft>
            </a:pPr>
            <a:r>
              <a:rPr lang="en-US" sz="1400" i="1" dirty="0">
                <a:solidFill>
                  <a:srgbClr val="000000"/>
                </a:solidFill>
                <a:latin typeface="Verdana" pitchFamily="34" charset="0"/>
              </a:rPr>
              <a:t>On a golden ring these keys I'll bind,</a:t>
            </a:r>
          </a:p>
          <a:p>
            <a:pPr lvl="0" algn="ctr" fontAlgn="base">
              <a:spcBef>
                <a:spcPct val="0"/>
              </a:spcBef>
              <a:spcAft>
                <a:spcPct val="0"/>
              </a:spcAft>
            </a:pPr>
            <a:r>
              <a:rPr lang="en-US" sz="1400" i="1" dirty="0">
                <a:solidFill>
                  <a:srgbClr val="000000"/>
                </a:solidFill>
                <a:latin typeface="Verdana" pitchFamily="34" charset="0"/>
              </a:rPr>
              <a:t>This is its motto: "Be ye kind</a:t>
            </a:r>
            <a:r>
              <a:rPr lang="en-US" sz="1400" i="1" dirty="0" smtClean="0">
                <a:solidFill>
                  <a:srgbClr val="000000"/>
                </a:solidFill>
                <a:latin typeface="Verdana" pitchFamily="34" charset="0"/>
              </a:rPr>
              <a:t>.“</a:t>
            </a:r>
          </a:p>
          <a:p>
            <a:pPr lvl="0" algn="ctr" fontAlgn="base">
              <a:spcBef>
                <a:spcPct val="0"/>
              </a:spcBef>
              <a:spcAft>
                <a:spcPct val="0"/>
              </a:spcAft>
            </a:pPr>
            <a:endParaRPr lang="en-US" sz="1400" i="1" dirty="0">
              <a:solidFill>
                <a:srgbClr val="000000"/>
              </a:solidFill>
              <a:latin typeface="Verdana" pitchFamily="34" charset="0"/>
            </a:endParaRPr>
          </a:p>
          <a:p>
            <a:pPr lvl="0" algn="ctr" fontAlgn="base">
              <a:spcBef>
                <a:spcPct val="0"/>
              </a:spcBef>
              <a:spcAft>
                <a:spcPct val="0"/>
              </a:spcAft>
            </a:pPr>
            <a:r>
              <a:rPr lang="en-US" sz="1400" i="1" dirty="0">
                <a:solidFill>
                  <a:srgbClr val="000000"/>
                </a:solidFill>
                <a:latin typeface="Verdana" pitchFamily="34" charset="0"/>
              </a:rPr>
              <a:t>I'll often use each golden key,</a:t>
            </a:r>
          </a:p>
          <a:p>
            <a:pPr lvl="0" algn="ctr" fontAlgn="base">
              <a:spcBef>
                <a:spcPct val="0"/>
              </a:spcBef>
              <a:spcAft>
                <a:spcPct val="0"/>
              </a:spcAft>
            </a:pPr>
            <a:r>
              <a:rPr lang="en-US" sz="1400" i="1" dirty="0">
                <a:solidFill>
                  <a:srgbClr val="000000"/>
                </a:solidFill>
                <a:latin typeface="Verdana" pitchFamily="34" charset="0"/>
              </a:rPr>
              <a:t>And so a happy child I'll be. </a:t>
            </a:r>
            <a:endParaRPr lang="en-US" sz="1400" dirty="0">
              <a:solidFill>
                <a:srgbClr val="000000"/>
              </a:solidFill>
              <a:latin typeface="Verdana" pitchFamily="34" charset="0"/>
            </a:endParaRPr>
          </a:p>
        </p:txBody>
      </p:sp>
    </p:spTree>
    <p:extLst>
      <p:ext uri="{BB962C8B-B14F-4D97-AF65-F5344CB8AC3E}">
        <p14:creationId xmlns:p14="http://schemas.microsoft.com/office/powerpoint/2010/main" val="3983318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28600" y="457200"/>
            <a:ext cx="3743876" cy="1815882"/>
          </a:xfrm>
          <a:prstGeom prst="rect">
            <a:avLst/>
          </a:prstGeom>
          <a:noFill/>
        </p:spPr>
        <p:txBody>
          <a:bodyPr wrap="square" rtlCol="0">
            <a:spAutoFit/>
          </a:bodyPr>
          <a:lstStyle/>
          <a:p>
            <a:r>
              <a:rPr lang="en-US" sz="1400" b="1" u="sng" dirty="0" smtClean="0"/>
              <a:t>Question</a:t>
            </a:r>
            <a:r>
              <a:rPr lang="en-US" sz="1400" b="1" dirty="0" smtClean="0"/>
              <a:t>: </a:t>
            </a:r>
          </a:p>
          <a:p>
            <a:r>
              <a:rPr lang="en-US" sz="1400" dirty="0" smtClean="0"/>
              <a:t>The </a:t>
            </a:r>
            <a:r>
              <a:rPr lang="en-US" sz="1400" dirty="0"/>
              <a:t>central theme of the poem is that manners are </a:t>
            </a:r>
            <a:r>
              <a:rPr lang="en-US" sz="1400" dirty="0" smtClean="0"/>
              <a:t>important. Write </a:t>
            </a:r>
            <a:r>
              <a:rPr lang="en-US" sz="1400" dirty="0"/>
              <a:t>a paragraph explaining the key points that support </a:t>
            </a:r>
            <a:r>
              <a:rPr lang="en-US" sz="1400" dirty="0" smtClean="0"/>
              <a:t>this theme</a:t>
            </a:r>
            <a:r>
              <a:rPr lang="en-US" sz="1400" dirty="0"/>
              <a:t>. Use details from the poem to support your response.</a:t>
            </a:r>
            <a:endParaRPr lang="en-US" sz="1400" dirty="0" smtClean="0"/>
          </a:p>
          <a:p>
            <a:endParaRPr lang="en-US" sz="1400" dirty="0" smtClean="0"/>
          </a:p>
          <a:p>
            <a:endParaRPr lang="en-US" sz="1400" dirty="0"/>
          </a:p>
          <a:p>
            <a:endParaRPr lang="en-US" sz="1400" dirty="0"/>
          </a:p>
        </p:txBody>
      </p:sp>
      <p:sp>
        <p:nvSpPr>
          <p:cNvPr id="5" name="TextBox 4"/>
          <p:cNvSpPr txBox="1"/>
          <p:nvPr/>
        </p:nvSpPr>
        <p:spPr>
          <a:xfrm>
            <a:off x="5029200" y="457200"/>
            <a:ext cx="3657600" cy="1600438"/>
          </a:xfrm>
          <a:prstGeom prst="rect">
            <a:avLst/>
          </a:prstGeom>
          <a:noFill/>
        </p:spPr>
        <p:txBody>
          <a:bodyPr wrap="square" rtlCol="0">
            <a:spAutoFit/>
          </a:bodyPr>
          <a:lstStyle/>
          <a:p>
            <a:r>
              <a:rPr lang="en-US" sz="1400" b="1" u="sng" dirty="0"/>
              <a:t>Question</a:t>
            </a:r>
            <a:r>
              <a:rPr lang="en-US" sz="1400" b="1" dirty="0" smtClean="0"/>
              <a:t>: </a:t>
            </a:r>
          </a:p>
          <a:p>
            <a:r>
              <a:rPr lang="en-US" sz="1400" dirty="0" smtClean="0"/>
              <a:t>In </a:t>
            </a:r>
            <a:r>
              <a:rPr lang="en-US" sz="1400" dirty="0"/>
              <a:t>a few sentences, explain what lesson the reader can </a:t>
            </a:r>
            <a:r>
              <a:rPr lang="en-US" sz="1400" dirty="0" smtClean="0"/>
              <a:t>learn from </a:t>
            </a:r>
            <a:r>
              <a:rPr lang="en-US" sz="1400" dirty="0"/>
              <a:t>the </a:t>
            </a:r>
            <a:r>
              <a:rPr lang="en-US" sz="1400" dirty="0" smtClean="0"/>
              <a:t>poem Golden Keys. </a:t>
            </a:r>
            <a:r>
              <a:rPr lang="en-US" sz="1400" dirty="0"/>
              <a:t>Use details from the </a:t>
            </a:r>
            <a:r>
              <a:rPr lang="en-US" sz="1400" dirty="0" smtClean="0"/>
              <a:t>poem to support your </a:t>
            </a:r>
            <a:r>
              <a:rPr lang="en-US" sz="1400" dirty="0"/>
              <a:t>response. </a:t>
            </a:r>
            <a:endParaRPr lang="en-US" sz="1400" dirty="0" smtClean="0"/>
          </a:p>
          <a:p>
            <a:endParaRPr lang="en-US" sz="1400" dirty="0"/>
          </a:p>
          <a:p>
            <a:endParaRPr lang="en-US" sz="1400" dirty="0"/>
          </a:p>
        </p:txBody>
      </p:sp>
      <p:sp>
        <p:nvSpPr>
          <p:cNvPr id="2" name="TextBox 1"/>
          <p:cNvSpPr txBox="1"/>
          <p:nvPr/>
        </p:nvSpPr>
        <p:spPr>
          <a:xfrm>
            <a:off x="23301" y="0"/>
            <a:ext cx="762000" cy="246221"/>
          </a:xfrm>
          <a:prstGeom prst="rect">
            <a:avLst/>
          </a:prstGeom>
          <a:noFill/>
        </p:spPr>
        <p:txBody>
          <a:bodyPr wrap="square" rtlCol="0">
            <a:spAutoFit/>
          </a:bodyPr>
          <a:lstStyle/>
          <a:p>
            <a:r>
              <a:rPr lang="en-US" sz="1000" dirty="0" smtClean="0"/>
              <a:t>Q1</a:t>
            </a:r>
            <a:endParaRPr lang="en-US" sz="1000" dirty="0"/>
          </a:p>
        </p:txBody>
      </p:sp>
      <p:sp>
        <p:nvSpPr>
          <p:cNvPr id="13" name="TextBox 12"/>
          <p:cNvSpPr txBox="1"/>
          <p:nvPr/>
        </p:nvSpPr>
        <p:spPr>
          <a:xfrm>
            <a:off x="4648200" y="29289"/>
            <a:ext cx="762000" cy="246221"/>
          </a:xfrm>
          <a:prstGeom prst="rect">
            <a:avLst/>
          </a:prstGeom>
          <a:noFill/>
        </p:spPr>
        <p:txBody>
          <a:bodyPr wrap="square" rtlCol="0">
            <a:spAutoFit/>
          </a:bodyPr>
          <a:lstStyle/>
          <a:p>
            <a:r>
              <a:rPr lang="en-US" sz="1000" dirty="0" smtClean="0"/>
              <a:t>Q2</a:t>
            </a:r>
            <a:endParaRPr lang="en-US" sz="1000" dirty="0"/>
          </a:p>
        </p:txBody>
      </p:sp>
      <p:sp>
        <p:nvSpPr>
          <p:cNvPr id="14" name="TextBox 13"/>
          <p:cNvSpPr txBox="1"/>
          <p:nvPr/>
        </p:nvSpPr>
        <p:spPr>
          <a:xfrm>
            <a:off x="294724" y="4059979"/>
            <a:ext cx="3743876" cy="1600438"/>
          </a:xfrm>
          <a:prstGeom prst="rect">
            <a:avLst/>
          </a:prstGeom>
          <a:noFill/>
        </p:spPr>
        <p:txBody>
          <a:bodyPr wrap="square" rtlCol="0">
            <a:spAutoFit/>
          </a:bodyPr>
          <a:lstStyle/>
          <a:p>
            <a:r>
              <a:rPr lang="en-US" sz="1400" b="1" u="sng" dirty="0"/>
              <a:t>Question</a:t>
            </a:r>
            <a:r>
              <a:rPr lang="en-US" sz="1400" dirty="0" smtClean="0"/>
              <a:t>: </a:t>
            </a:r>
          </a:p>
          <a:p>
            <a:r>
              <a:rPr lang="en-US" sz="1400" dirty="0" smtClean="0"/>
              <a:t>What does the child say the golden keys will make him be?</a:t>
            </a:r>
            <a:endParaRPr lang="en-US" sz="1400" dirty="0"/>
          </a:p>
          <a:p>
            <a:endParaRPr lang="en-US" sz="1400" dirty="0" smtClean="0"/>
          </a:p>
          <a:p>
            <a:endParaRPr lang="en-US" sz="1400" dirty="0" smtClean="0"/>
          </a:p>
          <a:p>
            <a:endParaRPr lang="en-US" sz="1400" dirty="0"/>
          </a:p>
          <a:p>
            <a:endParaRPr lang="en-US" sz="1400" dirty="0"/>
          </a:p>
        </p:txBody>
      </p:sp>
      <p:sp>
        <p:nvSpPr>
          <p:cNvPr id="15" name="TextBox 14"/>
          <p:cNvSpPr txBox="1"/>
          <p:nvPr/>
        </p:nvSpPr>
        <p:spPr>
          <a:xfrm>
            <a:off x="5095324" y="4059979"/>
            <a:ext cx="3743876" cy="1384995"/>
          </a:xfrm>
          <a:prstGeom prst="rect">
            <a:avLst/>
          </a:prstGeom>
          <a:noFill/>
        </p:spPr>
        <p:txBody>
          <a:bodyPr wrap="square" rtlCol="0">
            <a:spAutoFit/>
          </a:bodyPr>
          <a:lstStyle/>
          <a:p>
            <a:r>
              <a:rPr lang="en-US" sz="1400" b="1" u="sng" dirty="0"/>
              <a:t>Question</a:t>
            </a:r>
            <a:r>
              <a:rPr lang="en-US" sz="1400" b="1" dirty="0" smtClean="0"/>
              <a:t>: </a:t>
            </a:r>
          </a:p>
          <a:p>
            <a:r>
              <a:rPr lang="en-US" sz="1400" dirty="0" smtClean="0"/>
              <a:t>What are the golden keys a symbol of?</a:t>
            </a:r>
            <a:endParaRPr lang="en-US" sz="1400" dirty="0"/>
          </a:p>
          <a:p>
            <a:endParaRPr lang="en-US" sz="1400" dirty="0" smtClean="0"/>
          </a:p>
          <a:p>
            <a:endParaRPr lang="en-US" sz="1400" dirty="0" smtClean="0"/>
          </a:p>
          <a:p>
            <a:endParaRPr lang="en-US" sz="1400" dirty="0"/>
          </a:p>
          <a:p>
            <a:endParaRPr lang="en-US" sz="1400" dirty="0"/>
          </a:p>
        </p:txBody>
      </p:sp>
      <p:sp>
        <p:nvSpPr>
          <p:cNvPr id="16" name="TextBox 15"/>
          <p:cNvSpPr txBox="1"/>
          <p:nvPr/>
        </p:nvSpPr>
        <p:spPr>
          <a:xfrm>
            <a:off x="89425" y="3602779"/>
            <a:ext cx="762000" cy="246221"/>
          </a:xfrm>
          <a:prstGeom prst="rect">
            <a:avLst/>
          </a:prstGeom>
          <a:noFill/>
        </p:spPr>
        <p:txBody>
          <a:bodyPr wrap="square" rtlCol="0">
            <a:spAutoFit/>
          </a:bodyPr>
          <a:lstStyle/>
          <a:p>
            <a:r>
              <a:rPr lang="en-US" sz="1000" dirty="0" smtClean="0"/>
              <a:t>Q3</a:t>
            </a:r>
            <a:endParaRPr lang="en-US" sz="1000" dirty="0"/>
          </a:p>
        </p:txBody>
      </p:sp>
      <p:sp>
        <p:nvSpPr>
          <p:cNvPr id="17" name="TextBox 16"/>
          <p:cNvSpPr txBox="1"/>
          <p:nvPr/>
        </p:nvSpPr>
        <p:spPr>
          <a:xfrm>
            <a:off x="4714324" y="3632068"/>
            <a:ext cx="762000" cy="246221"/>
          </a:xfrm>
          <a:prstGeom prst="rect">
            <a:avLst/>
          </a:prstGeom>
          <a:noFill/>
        </p:spPr>
        <p:txBody>
          <a:bodyPr wrap="square" rtlCol="0">
            <a:spAutoFit/>
          </a:bodyPr>
          <a:lstStyle/>
          <a:p>
            <a:r>
              <a:rPr lang="en-US" sz="1000" dirty="0" smtClean="0"/>
              <a:t>Q4</a:t>
            </a:r>
            <a:endParaRPr lang="en-US" sz="1000" dirty="0"/>
          </a:p>
        </p:txBody>
      </p:sp>
    </p:spTree>
    <p:extLst>
      <p:ext uri="{BB962C8B-B14F-4D97-AF65-F5344CB8AC3E}">
        <p14:creationId xmlns:p14="http://schemas.microsoft.com/office/powerpoint/2010/main" val="390637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50405" y="142395"/>
            <a:ext cx="762000" cy="246221"/>
          </a:xfrm>
          <a:prstGeom prst="rect">
            <a:avLst/>
          </a:prstGeom>
          <a:noFill/>
        </p:spPr>
        <p:txBody>
          <a:bodyPr wrap="square" rtlCol="0">
            <a:spAutoFit/>
          </a:bodyPr>
          <a:lstStyle/>
          <a:p>
            <a:r>
              <a:rPr lang="en-US" sz="1000" dirty="0" smtClean="0"/>
              <a:t>A1</a:t>
            </a:r>
            <a:endParaRPr lang="en-US" sz="1000" dirty="0"/>
          </a:p>
        </p:txBody>
      </p:sp>
      <p:sp>
        <p:nvSpPr>
          <p:cNvPr id="6" name="TextBox 5"/>
          <p:cNvSpPr txBox="1"/>
          <p:nvPr/>
        </p:nvSpPr>
        <p:spPr>
          <a:xfrm>
            <a:off x="122802" y="55999"/>
            <a:ext cx="762000" cy="246221"/>
          </a:xfrm>
          <a:prstGeom prst="rect">
            <a:avLst/>
          </a:prstGeom>
          <a:noFill/>
        </p:spPr>
        <p:txBody>
          <a:bodyPr wrap="square" rtlCol="0">
            <a:spAutoFit/>
          </a:bodyPr>
          <a:lstStyle/>
          <a:p>
            <a:r>
              <a:rPr lang="en-US" sz="1000" dirty="0" smtClean="0"/>
              <a:t>A2</a:t>
            </a:r>
            <a:endParaRPr lang="en-US" sz="1000" dirty="0"/>
          </a:p>
        </p:txBody>
      </p:sp>
      <p:sp>
        <p:nvSpPr>
          <p:cNvPr id="10" name="TextBox 9"/>
          <p:cNvSpPr txBox="1"/>
          <p:nvPr/>
        </p:nvSpPr>
        <p:spPr>
          <a:xfrm>
            <a:off x="4807527" y="4037237"/>
            <a:ext cx="762000" cy="246221"/>
          </a:xfrm>
          <a:prstGeom prst="rect">
            <a:avLst/>
          </a:prstGeom>
          <a:noFill/>
        </p:spPr>
        <p:txBody>
          <a:bodyPr wrap="square" rtlCol="0">
            <a:spAutoFit/>
          </a:bodyPr>
          <a:lstStyle/>
          <a:p>
            <a:r>
              <a:rPr lang="en-US" sz="1000" dirty="0" smtClean="0"/>
              <a:t>A3</a:t>
            </a:r>
            <a:endParaRPr lang="en-US" sz="1000" dirty="0"/>
          </a:p>
        </p:txBody>
      </p:sp>
      <p:sp>
        <p:nvSpPr>
          <p:cNvPr id="11" name="TextBox 10"/>
          <p:cNvSpPr txBox="1"/>
          <p:nvPr/>
        </p:nvSpPr>
        <p:spPr>
          <a:xfrm>
            <a:off x="106428" y="3938529"/>
            <a:ext cx="762000" cy="246221"/>
          </a:xfrm>
          <a:prstGeom prst="rect">
            <a:avLst/>
          </a:prstGeom>
          <a:noFill/>
        </p:spPr>
        <p:txBody>
          <a:bodyPr wrap="square" rtlCol="0">
            <a:spAutoFit/>
          </a:bodyPr>
          <a:lstStyle/>
          <a:p>
            <a:r>
              <a:rPr lang="en-US" sz="1000" dirty="0" smtClean="0"/>
              <a:t>A4</a:t>
            </a:r>
            <a:endParaRPr lang="en-US" sz="1000" dirty="0"/>
          </a:p>
        </p:txBody>
      </p:sp>
      <p:graphicFrame>
        <p:nvGraphicFramePr>
          <p:cNvPr id="12" name="Table 11"/>
          <p:cNvGraphicFramePr>
            <a:graphicFrameLocks noGrp="1"/>
          </p:cNvGraphicFramePr>
          <p:nvPr>
            <p:extLst>
              <p:ext uri="{D42A27DB-BD31-4B8C-83A1-F6EECF244321}">
                <p14:modId xmlns:p14="http://schemas.microsoft.com/office/powerpoint/2010/main" val="2349111244"/>
              </p:ext>
            </p:extLst>
          </p:nvPr>
        </p:nvGraphicFramePr>
        <p:xfrm>
          <a:off x="4976301" y="1447800"/>
          <a:ext cx="3581400" cy="1139190"/>
        </p:xfrm>
        <a:graphic>
          <a:graphicData uri="http://schemas.openxmlformats.org/drawingml/2006/table">
            <a:tbl>
              <a:tblPr firstRow="1" firstCol="1" bandRow="1"/>
              <a:tblGrid>
                <a:gridCol w="1447800"/>
                <a:gridCol w="468021"/>
                <a:gridCol w="1665579"/>
              </a:tblGrid>
              <a:tr h="0">
                <a:tc>
                  <a:txBody>
                    <a:bodyPr/>
                    <a:lstStyle/>
                    <a:p>
                      <a:pPr marL="0" marR="0" algn="ctr">
                        <a:lnSpc>
                          <a:spcPct val="115000"/>
                        </a:lnSpc>
                        <a:spcBef>
                          <a:spcPts val="0"/>
                        </a:spcBef>
                        <a:spcAft>
                          <a:spcPts val="0"/>
                        </a:spcAft>
                      </a:pPr>
                      <a:r>
                        <a:rPr lang="en-US" sz="1100" b="1" dirty="0" smtClean="0">
                          <a:effectLst/>
                          <a:latin typeface="Calibri"/>
                          <a:ea typeface="Calibri"/>
                          <a:cs typeface="Times New Roman"/>
                        </a:rPr>
                        <a:t>Locate</a:t>
                      </a:r>
                      <a:r>
                        <a:rPr lang="en-US" sz="1100" b="1" baseline="0" dirty="0" smtClean="0">
                          <a:effectLst/>
                          <a:latin typeface="Calibri"/>
                          <a:ea typeface="Calibri"/>
                          <a:cs typeface="Times New Roman"/>
                        </a:rPr>
                        <a:t> and Select</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rowSpan="2">
                  <a:txBody>
                    <a:bodyPr/>
                    <a:lstStyle/>
                    <a:p>
                      <a:pPr marL="0" marR="0" algn="ctr">
                        <a:lnSpc>
                          <a:spcPct val="115000"/>
                        </a:lnSpc>
                        <a:spcBef>
                          <a:spcPts val="0"/>
                        </a:spcBef>
                        <a:spcAft>
                          <a:spcPts val="0"/>
                        </a:spcAft>
                      </a:pPr>
                      <a:r>
                        <a:rPr lang="en-US" sz="1400" b="1" dirty="0">
                          <a:effectLst/>
                          <a:latin typeface="Calibri"/>
                          <a:ea typeface="Calibri"/>
                          <a:cs typeface="Times New Roman"/>
                        </a:rPr>
                        <a:t>TO…</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n-US" sz="1100" b="1" dirty="0" smtClean="0">
                          <a:effectLst/>
                          <a:latin typeface="Calibri"/>
                          <a:ea typeface="Calibri"/>
                          <a:cs typeface="Times New Roman"/>
                        </a:rPr>
                        <a:t>Identify and Verify</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r>
              <a:tr h="589280">
                <a:tc>
                  <a:txBody>
                    <a:bodyPr/>
                    <a:lstStyle/>
                    <a:p>
                      <a:pPr marL="0" marR="0" algn="l">
                        <a:lnSpc>
                          <a:spcPct val="115000"/>
                        </a:lnSpc>
                        <a:spcBef>
                          <a:spcPts val="0"/>
                        </a:spcBef>
                        <a:spcAft>
                          <a:spcPts val="0"/>
                        </a:spcAft>
                      </a:pPr>
                      <a:r>
                        <a:rPr lang="en-US" sz="900" dirty="0" smtClean="0">
                          <a:effectLst/>
                          <a:latin typeface="Calibri"/>
                          <a:ea typeface="Calibri"/>
                          <a:cs typeface="Times New Roman"/>
                        </a:rPr>
                        <a:t>(</a:t>
                      </a:r>
                      <a:r>
                        <a:rPr lang="en-US" sz="900" b="1" i="1" dirty="0" smtClean="0">
                          <a:effectLst/>
                          <a:latin typeface="Calibri"/>
                          <a:ea typeface="Calibri"/>
                          <a:cs typeface="Times New Roman"/>
                        </a:rPr>
                        <a:t>concept#1) Key Details</a:t>
                      </a:r>
                    </a:p>
                    <a:p>
                      <a:pPr marL="0" marR="0" algn="l">
                        <a:lnSpc>
                          <a:spcPct val="115000"/>
                        </a:lnSpc>
                        <a:spcBef>
                          <a:spcPts val="0"/>
                        </a:spcBef>
                        <a:spcAft>
                          <a:spcPts val="0"/>
                        </a:spcAft>
                      </a:pPr>
                      <a:r>
                        <a:rPr lang="en-US" sz="900" dirty="0" smtClean="0">
                          <a:effectLst/>
                          <a:latin typeface="Calibri"/>
                          <a:ea typeface="Calibri"/>
                          <a:cs typeface="Times New Roman"/>
                        </a:rPr>
                        <a:t>Step 1</a:t>
                      </a:r>
                    </a:p>
                    <a:p>
                      <a:pPr marL="0" marR="0" algn="l">
                        <a:lnSpc>
                          <a:spcPct val="115000"/>
                        </a:lnSpc>
                        <a:spcBef>
                          <a:spcPts val="0"/>
                        </a:spcBef>
                        <a:spcAft>
                          <a:spcPts val="0"/>
                        </a:spcAft>
                      </a:pPr>
                      <a:r>
                        <a:rPr lang="en-US" sz="900" dirty="0" smtClean="0">
                          <a:effectLst/>
                          <a:latin typeface="+mn-lt"/>
                          <a:ea typeface="Calibri"/>
                          <a:cs typeface="Times New Roman"/>
                        </a:rPr>
                        <a:t>Student must  (1) identify key</a:t>
                      </a:r>
                      <a:r>
                        <a:rPr lang="en-US" sz="900" baseline="0" dirty="0" smtClean="0">
                          <a:effectLst/>
                          <a:latin typeface="+mn-lt"/>
                          <a:ea typeface="Calibri"/>
                          <a:cs typeface="Times New Roman"/>
                        </a:rPr>
                        <a:t> points to support the theme </a:t>
                      </a:r>
                      <a:r>
                        <a:rPr lang="en-US" sz="900" b="1" i="1" dirty="0" smtClean="0">
                          <a:effectLst/>
                          <a:latin typeface="+mn-lt"/>
                          <a:ea typeface="Calibri"/>
                          <a:cs typeface="Times New Roman"/>
                        </a:rPr>
                        <a:t>(manners are important</a:t>
                      </a:r>
                      <a:r>
                        <a:rPr lang="en-US" sz="900" b="1" i="1" baseline="0" dirty="0" smtClean="0">
                          <a:effectLst/>
                          <a:latin typeface="+mn-lt"/>
                          <a:ea typeface="Calibri"/>
                          <a:cs typeface="Times New Roman"/>
                        </a:rPr>
                        <a:t>).</a:t>
                      </a:r>
                      <a:endParaRPr lang="en-US" sz="900" b="1" i="1" baseline="0" dirty="0" smtClean="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US"/>
                    </a:p>
                  </a:txBody>
                  <a:tcPr/>
                </a:tc>
                <a:tc>
                  <a:txBody>
                    <a:bodyPr/>
                    <a:lstStyle/>
                    <a:p>
                      <a:pPr marL="0" marR="0" algn="l">
                        <a:lnSpc>
                          <a:spcPct val="115000"/>
                        </a:lnSpc>
                        <a:spcBef>
                          <a:spcPts val="0"/>
                        </a:spcBef>
                        <a:spcAft>
                          <a:spcPts val="0"/>
                        </a:spcAft>
                      </a:pPr>
                      <a:r>
                        <a:rPr lang="en-US" sz="900" b="1" i="1" dirty="0" smtClean="0">
                          <a:effectLst/>
                          <a:latin typeface="Calibri"/>
                          <a:ea typeface="Calibri"/>
                          <a:cs typeface="Times New Roman"/>
                        </a:rPr>
                        <a:t>(concept</a:t>
                      </a:r>
                      <a:r>
                        <a:rPr lang="en-US" sz="900" b="1" i="1" baseline="0" dirty="0" smtClean="0">
                          <a:effectLst/>
                          <a:latin typeface="Calibri"/>
                          <a:ea typeface="Calibri"/>
                          <a:cs typeface="Times New Roman"/>
                        </a:rPr>
                        <a:t> #2) Central Theme </a:t>
                      </a:r>
                    </a:p>
                    <a:p>
                      <a:pPr marL="0" marR="0" algn="l">
                        <a:lnSpc>
                          <a:spcPct val="115000"/>
                        </a:lnSpc>
                        <a:spcBef>
                          <a:spcPts val="0"/>
                        </a:spcBef>
                        <a:spcAft>
                          <a:spcPts val="0"/>
                        </a:spcAft>
                      </a:pPr>
                      <a:r>
                        <a:rPr lang="en-US" sz="900" b="0" i="0" baseline="0" dirty="0" smtClean="0">
                          <a:effectLst/>
                          <a:latin typeface="+mn-lt"/>
                          <a:ea typeface="Calibri"/>
                          <a:cs typeface="Times New Roman"/>
                        </a:rPr>
                        <a:t>Step 2</a:t>
                      </a:r>
                    </a:p>
                    <a:p>
                      <a:pPr marL="0" marR="0" algn="l">
                        <a:lnSpc>
                          <a:spcPct val="115000"/>
                        </a:lnSpc>
                        <a:spcBef>
                          <a:spcPts val="0"/>
                        </a:spcBef>
                        <a:spcAft>
                          <a:spcPts val="0"/>
                        </a:spcAft>
                      </a:pPr>
                      <a:r>
                        <a:rPr lang="en-US" sz="900" b="0" i="0" baseline="0" dirty="0" smtClean="0">
                          <a:effectLst/>
                          <a:latin typeface="+mn-lt"/>
                          <a:ea typeface="Calibri"/>
                          <a:cs typeface="Times New Roman"/>
                        </a:rPr>
                        <a:t>In order to… (2) </a:t>
                      </a:r>
                      <a:r>
                        <a:rPr lang="en-US" sz="900" b="1" i="0" baseline="0" dirty="0" smtClean="0">
                          <a:effectLst/>
                          <a:latin typeface="+mn-lt"/>
                          <a:ea typeface="Calibri"/>
                          <a:cs typeface="Times New Roman"/>
                        </a:rPr>
                        <a:t>verify</a:t>
                      </a:r>
                      <a:r>
                        <a:rPr lang="en-US" sz="900" b="0" i="0" baseline="0" dirty="0" smtClean="0">
                          <a:effectLst/>
                          <a:latin typeface="+mn-lt"/>
                          <a:ea typeface="Calibri"/>
                          <a:cs typeface="Times New Roman"/>
                        </a:rPr>
                        <a:t> that manners are important and is the theme!</a:t>
                      </a:r>
                      <a:endParaRPr lang="en-US" sz="900" b="1" i="1" baseline="0" dirty="0" smtClean="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2745444994"/>
              </p:ext>
            </p:extLst>
          </p:nvPr>
        </p:nvGraphicFramePr>
        <p:xfrm>
          <a:off x="230336" y="1189653"/>
          <a:ext cx="4191000" cy="2128266"/>
        </p:xfrm>
        <a:graphic>
          <a:graphicData uri="http://schemas.openxmlformats.org/drawingml/2006/table">
            <a:tbl>
              <a:tblPr firstRow="1" firstCol="1" bandRow="1"/>
              <a:tblGrid>
                <a:gridCol w="1272099"/>
                <a:gridCol w="304800"/>
                <a:gridCol w="1143000"/>
                <a:gridCol w="381000"/>
                <a:gridCol w="1090101"/>
              </a:tblGrid>
              <a:tr h="0">
                <a:tc>
                  <a:txBody>
                    <a:bodyPr/>
                    <a:lstStyle/>
                    <a:p>
                      <a:pPr marL="0" marR="0" algn="ctr">
                        <a:lnSpc>
                          <a:spcPct val="115000"/>
                        </a:lnSpc>
                        <a:spcBef>
                          <a:spcPts val="0"/>
                        </a:spcBef>
                        <a:spcAft>
                          <a:spcPts val="0"/>
                        </a:spcAft>
                      </a:pPr>
                      <a:r>
                        <a:rPr lang="en-US" sz="1100" b="1" dirty="0" smtClean="0">
                          <a:effectLst>
                            <a:outerShdw blurRad="38100" dist="38100" dir="2700000" algn="tl">
                              <a:srgbClr val="000000">
                                <a:alpha val="43137"/>
                              </a:srgbClr>
                            </a:outerShdw>
                          </a:effectLst>
                          <a:latin typeface="Calibri"/>
                          <a:ea typeface="Calibri"/>
                          <a:cs typeface="Times New Roman"/>
                        </a:rPr>
                        <a:t>Locate/Select</a:t>
                      </a:r>
                    </a:p>
                    <a:p>
                      <a:pPr marL="0" marR="0" algn="ctr">
                        <a:lnSpc>
                          <a:spcPct val="115000"/>
                        </a:lnSpc>
                        <a:spcBef>
                          <a:spcPts val="0"/>
                        </a:spcBef>
                        <a:spcAft>
                          <a:spcPts val="0"/>
                        </a:spcAft>
                      </a:pPr>
                      <a:r>
                        <a:rPr lang="en-US" sz="800" b="1" i="1" dirty="0" smtClean="0">
                          <a:effectLst>
                            <a:outerShdw blurRad="38100" dist="38100" dir="2700000" algn="tl">
                              <a:srgbClr val="000000">
                                <a:alpha val="43137"/>
                              </a:srgbClr>
                            </a:outerShdw>
                          </a:effectLst>
                          <a:latin typeface="Calibri"/>
                          <a:ea typeface="Calibri"/>
                          <a:cs typeface="Times New Roman"/>
                        </a:rPr>
                        <a:t> and </a:t>
                      </a:r>
                      <a:r>
                        <a:rPr lang="en-US" sz="1100" b="1" i="0" dirty="0" smtClean="0">
                          <a:effectLst>
                            <a:outerShdw blurRad="38100" dist="38100" dir="2700000" algn="tl">
                              <a:srgbClr val="000000">
                                <a:alpha val="43137"/>
                              </a:srgbClr>
                            </a:outerShdw>
                          </a:effectLst>
                          <a:latin typeface="Calibri"/>
                          <a:ea typeface="Calibri"/>
                          <a:cs typeface="Times New Roman"/>
                        </a:rPr>
                        <a:t>Identify/Verify</a:t>
                      </a:r>
                      <a:endParaRPr lang="en-US" sz="1100" b="1" dirty="0">
                        <a:effectLst>
                          <a:outerShdw blurRad="38100" dist="38100" dir="2700000" algn="tl">
                            <a:srgbClr val="000000">
                              <a:alpha val="43137"/>
                            </a:srgbClr>
                          </a:outerShdw>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rowSpan="2">
                  <a:txBody>
                    <a:bodyPr/>
                    <a:lstStyle/>
                    <a:p>
                      <a:pPr marL="0" marR="0" algn="ctr">
                        <a:lnSpc>
                          <a:spcPct val="115000"/>
                        </a:lnSpc>
                        <a:spcBef>
                          <a:spcPts val="0"/>
                        </a:spcBef>
                        <a:spcAft>
                          <a:spcPts val="0"/>
                        </a:spcAft>
                      </a:pPr>
                      <a:r>
                        <a:rPr lang="en-US" sz="900" b="1" dirty="0" smtClean="0">
                          <a:effectLst>
                            <a:outerShdw blurRad="38100" dist="38100" dir="2700000" algn="tl">
                              <a:srgbClr val="000000">
                                <a:alpha val="43137"/>
                              </a:srgbClr>
                            </a:outerShdw>
                          </a:effectLst>
                          <a:latin typeface="Calibri"/>
                          <a:ea typeface="Calibri"/>
                          <a:cs typeface="Times New Roman"/>
                        </a:rPr>
                        <a:t>TO</a:t>
                      </a:r>
                      <a:endParaRPr lang="en-US" sz="900" b="1" dirty="0">
                        <a:effectLst>
                          <a:outerShdw blurRad="38100" dist="38100" dir="2700000" algn="tl">
                            <a:srgbClr val="000000">
                              <a:alpha val="43137"/>
                            </a:srgbClr>
                          </a:outerShdw>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15000"/>
                        </a:lnSpc>
                        <a:spcBef>
                          <a:spcPts val="0"/>
                        </a:spcBef>
                        <a:spcAft>
                          <a:spcPts val="0"/>
                        </a:spcAft>
                      </a:pPr>
                      <a:r>
                        <a:rPr lang="en-US" sz="1100" b="1" dirty="0" smtClean="0">
                          <a:effectLst>
                            <a:outerShdw blurRad="38100" dist="38100" dir="2700000" algn="tl">
                              <a:srgbClr val="000000">
                                <a:alpha val="43137"/>
                              </a:srgbClr>
                            </a:outerShdw>
                          </a:effectLst>
                          <a:latin typeface="Calibri"/>
                          <a:ea typeface="Calibri"/>
                          <a:cs typeface="Times New Roman"/>
                        </a:rPr>
                        <a:t>STRATEGIZE</a:t>
                      </a:r>
                      <a:r>
                        <a:rPr lang="en-US" sz="900" b="1" baseline="0" dirty="0" smtClean="0">
                          <a:effectLst/>
                          <a:latin typeface="Calibri"/>
                          <a:ea typeface="Calibri"/>
                          <a:cs typeface="Times New Roman"/>
                        </a:rPr>
                        <a:t> </a:t>
                      </a:r>
                      <a:r>
                        <a:rPr lang="en-US" sz="900" b="1" i="1" baseline="0" dirty="0" smtClean="0">
                          <a:effectLst/>
                          <a:latin typeface="Calibri"/>
                          <a:ea typeface="Calibri"/>
                          <a:cs typeface="Times New Roman"/>
                        </a:rPr>
                        <a:t>and</a:t>
                      </a:r>
                      <a:r>
                        <a:rPr lang="en-US" sz="900" b="1" baseline="0" dirty="0" smtClean="0">
                          <a:effectLst/>
                          <a:latin typeface="Calibri"/>
                          <a:ea typeface="Calibri"/>
                          <a:cs typeface="Times New Roman"/>
                        </a:rPr>
                        <a:t> </a:t>
                      </a:r>
                      <a:r>
                        <a:rPr lang="en-US" sz="900" b="1" i="1" baseline="0" dirty="0" smtClean="0">
                          <a:effectLst/>
                          <a:latin typeface="Calibri"/>
                          <a:ea typeface="Calibri"/>
                          <a:cs typeface="Times New Roman"/>
                        </a:rPr>
                        <a:t>show </a:t>
                      </a:r>
                      <a:r>
                        <a:rPr lang="en-US" sz="1000" b="1" baseline="0" dirty="0" smtClean="0">
                          <a:effectLst>
                            <a:outerShdw blurRad="38100" dist="38100" dir="2700000" algn="tl">
                              <a:srgbClr val="000000">
                                <a:alpha val="43137"/>
                              </a:srgbClr>
                            </a:outerShdw>
                          </a:effectLst>
                          <a:latin typeface="Calibri"/>
                          <a:ea typeface="Calibri"/>
                          <a:cs typeface="Times New Roman"/>
                        </a:rPr>
                        <a:t>HOW</a:t>
                      </a:r>
                      <a:r>
                        <a:rPr lang="en-US" sz="900" b="1" i="1" baseline="0" dirty="0" smtClean="0">
                          <a:effectLst>
                            <a:outerShdw blurRad="38100" dist="38100" dir="2700000" algn="tl">
                              <a:srgbClr val="000000">
                                <a:alpha val="43137"/>
                              </a:srgbClr>
                            </a:outerShdw>
                          </a:effectLst>
                          <a:latin typeface="Calibri"/>
                          <a:ea typeface="Calibri"/>
                          <a:cs typeface="Times New Roman"/>
                        </a:rPr>
                        <a:t> to </a:t>
                      </a:r>
                      <a:r>
                        <a:rPr lang="en-US" sz="1000" b="1" baseline="0" dirty="0" smtClean="0">
                          <a:effectLst>
                            <a:outerShdw blurRad="38100" dist="38100" dir="2700000" algn="tl">
                              <a:srgbClr val="000000">
                                <a:alpha val="43137"/>
                              </a:srgbClr>
                            </a:outerShdw>
                          </a:effectLst>
                          <a:latin typeface="Calibri"/>
                          <a:ea typeface="Calibri"/>
                          <a:cs typeface="Times New Roman"/>
                        </a:rPr>
                        <a:t>SOLVE -CONCLUDE</a:t>
                      </a:r>
                      <a:endParaRPr lang="en-US" sz="1000" b="1" dirty="0">
                        <a:effectLst>
                          <a:outerShdw blurRad="38100" dist="38100" dir="2700000" algn="tl">
                            <a:srgbClr val="000000">
                              <a:alpha val="43137"/>
                            </a:srgbClr>
                          </a:outerShdw>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2">
                  <a:txBody>
                    <a:bodyPr/>
                    <a:lstStyle/>
                    <a:p>
                      <a:pPr marL="0" marR="0" algn="ctr">
                        <a:lnSpc>
                          <a:spcPct val="115000"/>
                        </a:lnSpc>
                        <a:spcBef>
                          <a:spcPts val="0"/>
                        </a:spcBef>
                        <a:spcAft>
                          <a:spcPts val="0"/>
                        </a:spcAft>
                      </a:pPr>
                      <a:r>
                        <a:rPr lang="en-US" sz="900" b="1" dirty="0" smtClean="0">
                          <a:effectLst>
                            <a:outerShdw blurRad="38100" dist="38100" dir="2700000" algn="tl">
                              <a:srgbClr val="000000">
                                <a:alpha val="43137"/>
                              </a:srgbClr>
                            </a:outerShdw>
                          </a:effectLst>
                          <a:latin typeface="Calibri"/>
                          <a:ea typeface="Calibri"/>
                          <a:cs typeface="Times New Roman"/>
                        </a:rPr>
                        <a:t>AND</a:t>
                      </a:r>
                      <a:endParaRPr lang="en-US" sz="900" b="1" dirty="0">
                        <a:effectLst>
                          <a:outerShdw blurRad="38100" dist="38100" dir="2700000" algn="tl">
                            <a:srgbClr val="000000">
                              <a:alpha val="43137"/>
                            </a:srgbClr>
                          </a:outerShdw>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15000"/>
                        </a:lnSpc>
                        <a:spcBef>
                          <a:spcPts val="0"/>
                        </a:spcBef>
                        <a:spcAft>
                          <a:spcPts val="0"/>
                        </a:spcAft>
                      </a:pPr>
                      <a:r>
                        <a:rPr lang="en-US" sz="900" b="1" i="1" dirty="0" smtClean="0">
                          <a:effectLst/>
                          <a:latin typeface="Calibri"/>
                          <a:ea typeface="Calibri"/>
                          <a:cs typeface="Times New Roman"/>
                        </a:rPr>
                        <a:t>then</a:t>
                      </a:r>
                      <a:r>
                        <a:rPr lang="en-US" sz="900" b="1" dirty="0" smtClean="0">
                          <a:effectLst/>
                          <a:latin typeface="Calibri"/>
                          <a:ea typeface="Calibri"/>
                          <a:cs typeface="Times New Roman"/>
                        </a:rPr>
                        <a:t> </a:t>
                      </a:r>
                      <a:r>
                        <a:rPr lang="en-US" sz="1100" b="1" dirty="0" smtClean="0">
                          <a:effectLst>
                            <a:outerShdw blurRad="38100" dist="38100" dir="2700000" algn="tl">
                              <a:srgbClr val="000000">
                                <a:alpha val="43137"/>
                              </a:srgbClr>
                            </a:outerShdw>
                          </a:effectLst>
                          <a:latin typeface="Calibri"/>
                          <a:ea typeface="Calibri"/>
                          <a:cs typeface="Times New Roman"/>
                        </a:rPr>
                        <a:t>EXPLAIN</a:t>
                      </a:r>
                      <a:r>
                        <a:rPr lang="en-US" sz="900" b="1" dirty="0" smtClean="0">
                          <a:effectLst/>
                          <a:latin typeface="Calibri"/>
                          <a:ea typeface="Calibri"/>
                          <a:cs typeface="Times New Roman"/>
                        </a:rPr>
                        <a:t> </a:t>
                      </a:r>
                      <a:r>
                        <a:rPr lang="en-US" sz="900" b="1" i="1" dirty="0" smtClean="0">
                          <a:effectLst/>
                          <a:latin typeface="Calibri"/>
                          <a:ea typeface="Calibri"/>
                          <a:cs typeface="Times New Roman"/>
                        </a:rPr>
                        <a:t>my </a:t>
                      </a:r>
                      <a:r>
                        <a:rPr lang="en-US" sz="1100" b="1" dirty="0" smtClean="0">
                          <a:effectLst>
                            <a:outerShdw blurRad="38100" dist="38100" dir="2700000" algn="tl">
                              <a:srgbClr val="000000">
                                <a:alpha val="43137"/>
                              </a:srgbClr>
                            </a:outerShdw>
                          </a:effectLst>
                          <a:latin typeface="Calibri"/>
                          <a:ea typeface="Calibri"/>
                          <a:cs typeface="Times New Roman"/>
                        </a:rPr>
                        <a:t>THINKING</a:t>
                      </a:r>
                      <a:endParaRPr lang="en-US" sz="1100" b="1" dirty="0">
                        <a:effectLst>
                          <a:outerShdw blurRad="38100" dist="38100" dir="2700000" algn="tl">
                            <a:srgbClr val="000000">
                              <a:alpha val="43137"/>
                            </a:srgbClr>
                          </a:outerShdw>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50000"/>
                      </a:schemeClr>
                    </a:solidFill>
                  </a:tcPr>
                </a:tc>
              </a:tr>
              <a:tr h="589280">
                <a:tc>
                  <a:txBody>
                    <a:bodyPr/>
                    <a:lstStyle/>
                    <a:p>
                      <a:pPr marL="0" marR="0" algn="l">
                        <a:lnSpc>
                          <a:spcPct val="115000"/>
                        </a:lnSpc>
                        <a:spcBef>
                          <a:spcPts val="0"/>
                        </a:spcBef>
                        <a:spcAft>
                          <a:spcPts val="0"/>
                        </a:spcAft>
                      </a:pPr>
                      <a:r>
                        <a:rPr lang="en-US" sz="800" b="0" dirty="0" smtClean="0">
                          <a:effectLst/>
                          <a:latin typeface="+mn-lt"/>
                          <a:ea typeface="Calibri"/>
                          <a:cs typeface="Times New Roman"/>
                        </a:rPr>
                        <a:t>Step 1</a:t>
                      </a:r>
                    </a:p>
                    <a:p>
                      <a:pPr marL="0" marR="0" algn="l">
                        <a:lnSpc>
                          <a:spcPct val="115000"/>
                        </a:lnSpc>
                        <a:spcBef>
                          <a:spcPts val="0"/>
                        </a:spcBef>
                        <a:spcAft>
                          <a:spcPts val="0"/>
                        </a:spcAft>
                      </a:pPr>
                      <a:r>
                        <a:rPr lang="en-US" sz="800" b="0" dirty="0" smtClean="0">
                          <a:effectLst/>
                          <a:latin typeface="+mn-lt"/>
                          <a:ea typeface="Calibri"/>
                          <a:cs typeface="Times New Roman"/>
                        </a:rPr>
                        <a:t>Student</a:t>
                      </a:r>
                      <a:r>
                        <a:rPr lang="en-US" sz="800" b="0" baseline="0" dirty="0" smtClean="0">
                          <a:effectLst/>
                          <a:latin typeface="+mn-lt"/>
                          <a:ea typeface="Calibri"/>
                          <a:cs typeface="Times New Roman"/>
                        </a:rPr>
                        <a:t> selects- verifies prior information…</a:t>
                      </a:r>
                    </a:p>
                    <a:p>
                      <a:pPr marL="0" marR="0" algn="l">
                        <a:lnSpc>
                          <a:spcPct val="115000"/>
                        </a:lnSpc>
                        <a:spcBef>
                          <a:spcPts val="0"/>
                        </a:spcBef>
                        <a:spcAft>
                          <a:spcPts val="0"/>
                        </a:spcAft>
                      </a:pPr>
                      <a:r>
                        <a:rPr lang="en-US" sz="800" b="1" i="1" baseline="0" dirty="0" smtClean="0">
                          <a:effectLst/>
                          <a:latin typeface="+mn-lt"/>
                          <a:ea typeface="Calibri"/>
                          <a:cs typeface="Times New Roman"/>
                        </a:rPr>
                        <a:t> locate details to show what a reader could learn from the poem).</a:t>
                      </a:r>
                      <a:endParaRPr lang="en-US" sz="800" b="1" i="1" baseline="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pPr marL="0" marR="0" algn="ctr">
                        <a:lnSpc>
                          <a:spcPct val="115000"/>
                        </a:lnSpc>
                        <a:spcBef>
                          <a:spcPts val="0"/>
                        </a:spcBef>
                        <a:spcAft>
                          <a:spcPts val="0"/>
                        </a:spcAft>
                      </a:pPr>
                      <a:endParaRPr lang="en-US" sz="11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a:r>
                        <a:rPr lang="en-US" sz="800" b="0" i="0" dirty="0" smtClean="0">
                          <a:solidFill>
                            <a:schemeClr val="tx1"/>
                          </a:solidFill>
                          <a:effectLst/>
                        </a:rPr>
                        <a:t>Step 2</a:t>
                      </a:r>
                    </a:p>
                    <a:p>
                      <a:pPr algn="l"/>
                      <a:r>
                        <a:rPr lang="en-US" sz="800" b="0" i="0" dirty="0" smtClean="0">
                          <a:solidFill>
                            <a:schemeClr val="tx1"/>
                          </a:solidFill>
                          <a:effectLst/>
                        </a:rPr>
                        <a:t>…in order to strategize and show </a:t>
                      </a:r>
                      <a:r>
                        <a:rPr lang="en-US" sz="800" b="1" i="0" dirty="0" smtClean="0">
                          <a:solidFill>
                            <a:schemeClr val="tx1"/>
                          </a:solidFill>
                          <a:effectLst/>
                        </a:rPr>
                        <a:t>how to solve</a:t>
                      </a:r>
                      <a:r>
                        <a:rPr lang="en-US" sz="800" b="1" i="0" baseline="0" dirty="0" smtClean="0">
                          <a:solidFill>
                            <a:schemeClr val="tx1"/>
                          </a:solidFill>
                          <a:effectLst/>
                        </a:rPr>
                        <a:t> </a:t>
                      </a:r>
                      <a:r>
                        <a:rPr lang="en-US" sz="800" b="0" i="0" baseline="0" dirty="0" smtClean="0">
                          <a:solidFill>
                            <a:schemeClr val="tx1"/>
                          </a:solidFill>
                          <a:effectLst/>
                        </a:rPr>
                        <a:t>the question ( a </a:t>
                      </a:r>
                      <a:r>
                        <a:rPr lang="en-US" sz="800" b="1" i="0" baseline="0" dirty="0" smtClean="0">
                          <a:solidFill>
                            <a:schemeClr val="tx1"/>
                          </a:solidFill>
                          <a:effectLst/>
                        </a:rPr>
                        <a:t>rule</a:t>
                      </a:r>
                      <a:r>
                        <a:rPr lang="en-US" sz="800" b="0" i="0" baseline="0" dirty="0" smtClean="0">
                          <a:solidFill>
                            <a:schemeClr val="tx1"/>
                          </a:solidFill>
                          <a:effectLst/>
                        </a:rPr>
                        <a:t> could be  that good manners make you happy ) </a:t>
                      </a:r>
                      <a:r>
                        <a:rPr lang="en-US" sz="800" b="1" i="0" baseline="0" dirty="0" smtClean="0">
                          <a:solidFill>
                            <a:schemeClr val="tx1"/>
                          </a:solidFill>
                          <a:effectLst/>
                        </a:rPr>
                        <a:t>a fact </a:t>
                      </a:r>
                      <a:r>
                        <a:rPr lang="en-US" sz="800" b="0" i="0" baseline="0" dirty="0" smtClean="0">
                          <a:solidFill>
                            <a:schemeClr val="tx1"/>
                          </a:solidFill>
                          <a:effectLst/>
                        </a:rPr>
                        <a:t>could be that the child is happy when using manners  and a </a:t>
                      </a:r>
                      <a:r>
                        <a:rPr lang="en-US" sz="800" b="0" i="0" dirty="0" smtClean="0">
                          <a:solidFill>
                            <a:schemeClr val="tx1"/>
                          </a:solidFill>
                          <a:effectLst/>
                        </a:rPr>
                        <a:t>conclusion</a:t>
                      </a:r>
                      <a:r>
                        <a:rPr lang="en-US" sz="800" b="0" i="0" baseline="0" dirty="0" smtClean="0">
                          <a:solidFill>
                            <a:schemeClr val="tx1"/>
                          </a:solidFill>
                          <a:effectLst/>
                        </a:rPr>
                        <a:t> could be that  children may be happier when using good manners.</a:t>
                      </a:r>
                      <a:endParaRPr lang="en-US" sz="800" b="0" i="0" dirty="0" smtClean="0">
                        <a:solidFill>
                          <a:schemeClr val="tx1"/>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pPr marL="0" marR="0" algn="ctr">
                        <a:lnSpc>
                          <a:spcPct val="115000"/>
                        </a:lnSpc>
                        <a:spcBef>
                          <a:spcPts val="0"/>
                        </a:spcBef>
                        <a:spcAft>
                          <a:spcPts val="0"/>
                        </a:spcAft>
                      </a:pPr>
                      <a:endParaRPr lang="en-US" sz="11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l">
                        <a:lnSpc>
                          <a:spcPct val="115000"/>
                        </a:lnSpc>
                        <a:spcBef>
                          <a:spcPts val="0"/>
                        </a:spcBef>
                        <a:spcAft>
                          <a:spcPts val="0"/>
                        </a:spcAft>
                      </a:pPr>
                      <a:r>
                        <a:rPr lang="en-US" sz="800" b="0" dirty="0" smtClean="0">
                          <a:effectLst/>
                          <a:latin typeface="Calibri"/>
                          <a:ea typeface="Calibri"/>
                          <a:cs typeface="Times New Roman"/>
                        </a:rPr>
                        <a:t>Step 3</a:t>
                      </a:r>
                    </a:p>
                    <a:p>
                      <a:pPr marL="0" marR="0" algn="l">
                        <a:lnSpc>
                          <a:spcPct val="115000"/>
                        </a:lnSpc>
                        <a:spcBef>
                          <a:spcPts val="0"/>
                        </a:spcBef>
                        <a:spcAft>
                          <a:spcPts val="0"/>
                        </a:spcAft>
                      </a:pPr>
                      <a:r>
                        <a:rPr lang="en-US" sz="800" b="0" dirty="0" smtClean="0">
                          <a:effectLst/>
                          <a:latin typeface="Calibri"/>
                          <a:ea typeface="Calibri"/>
                          <a:cs typeface="Times New Roman"/>
                        </a:rPr>
                        <a:t>---student</a:t>
                      </a:r>
                      <a:r>
                        <a:rPr lang="en-US" sz="800" b="0" baseline="0" dirty="0" smtClean="0">
                          <a:effectLst/>
                          <a:latin typeface="Calibri"/>
                          <a:ea typeface="Calibri"/>
                          <a:cs typeface="Times New Roman"/>
                        </a:rPr>
                        <a:t> can then explain and </a:t>
                      </a:r>
                      <a:r>
                        <a:rPr lang="en-US" sz="800" b="0" baseline="0" dirty="0" smtClean="0">
                          <a:effectLst/>
                          <a:latin typeface="+mn-lt"/>
                          <a:ea typeface="Calibri"/>
                          <a:cs typeface="Times New Roman"/>
                        </a:rPr>
                        <a:t>justify his/her </a:t>
                      </a:r>
                      <a:r>
                        <a:rPr lang="en-US" sz="800" b="1" i="1" baseline="0" dirty="0" smtClean="0">
                          <a:effectLst/>
                          <a:latin typeface="+mn-lt"/>
                          <a:ea typeface="Calibri"/>
                          <a:cs typeface="Times New Roman"/>
                        </a:rPr>
                        <a:t>thinking (if good manners makes people happy then children who are taught or use good manners will also be happy!)</a:t>
                      </a:r>
                      <a:endParaRPr lang="en-US" sz="800" b="1" i="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grpSp>
        <p:nvGrpSpPr>
          <p:cNvPr id="36" name="Group 35"/>
          <p:cNvGrpSpPr/>
          <p:nvPr/>
        </p:nvGrpSpPr>
        <p:grpSpPr>
          <a:xfrm>
            <a:off x="4961171" y="388616"/>
            <a:ext cx="3603046" cy="2811784"/>
            <a:chOff x="4961171" y="388616"/>
            <a:chExt cx="3603046" cy="2811784"/>
          </a:xfrm>
        </p:grpSpPr>
        <p:sp>
          <p:nvSpPr>
            <p:cNvPr id="4" name="TextBox 3"/>
            <p:cNvSpPr txBox="1"/>
            <p:nvPr/>
          </p:nvSpPr>
          <p:spPr>
            <a:xfrm>
              <a:off x="4961171" y="388616"/>
              <a:ext cx="3573229" cy="1015663"/>
            </a:xfrm>
            <a:prstGeom prst="rect">
              <a:avLst/>
            </a:prstGeom>
            <a:noFill/>
          </p:spPr>
          <p:txBody>
            <a:bodyPr wrap="square" rtlCol="0">
              <a:spAutoFit/>
            </a:bodyPr>
            <a:lstStyle/>
            <a:p>
              <a:r>
                <a:rPr lang="en-US" sz="1000" b="1" u="sng" dirty="0" smtClean="0"/>
                <a:t>Question</a:t>
              </a:r>
              <a:r>
                <a:rPr lang="en-US" sz="1000" dirty="0" smtClean="0"/>
                <a:t>: </a:t>
              </a:r>
            </a:p>
            <a:p>
              <a:r>
                <a:rPr lang="en-US" sz="1000" dirty="0" smtClean="0"/>
                <a:t>The </a:t>
              </a:r>
              <a:r>
                <a:rPr lang="en-US" sz="1000" dirty="0"/>
                <a:t>central theme of the poem is that manners are important. Write a paragraph explaining the key points that support this theme. Use details from the poem to support your response</a:t>
              </a:r>
              <a:r>
                <a:rPr lang="en-US" sz="1000" dirty="0" smtClean="0"/>
                <a:t>.</a:t>
              </a:r>
            </a:p>
            <a:p>
              <a:r>
                <a:rPr lang="en-US" sz="1000" b="1" u="sng" dirty="0" smtClean="0"/>
                <a:t>Answer</a:t>
              </a:r>
              <a:r>
                <a:rPr lang="en-US" sz="1000" dirty="0" smtClean="0"/>
                <a:t>:  </a:t>
              </a:r>
              <a:r>
                <a:rPr lang="en-US" sz="1000" b="1" dirty="0" smtClean="0"/>
                <a:t>DOK-2</a:t>
              </a:r>
              <a:endParaRPr lang="en-US" sz="1000" dirty="0"/>
            </a:p>
            <a:p>
              <a:r>
                <a:rPr lang="en-US" sz="1000" dirty="0" smtClean="0"/>
                <a:t>Standard </a:t>
              </a:r>
              <a:r>
                <a:rPr lang="en-US" sz="1000" b="1" dirty="0" smtClean="0"/>
                <a:t>RL.2</a:t>
              </a:r>
              <a:r>
                <a:rPr lang="en-US" sz="1000" dirty="0" smtClean="0"/>
                <a:t>  </a:t>
              </a:r>
              <a:r>
                <a:rPr lang="en-US" sz="1000" b="1" dirty="0" smtClean="0"/>
                <a:t>Two-Step Question</a:t>
              </a:r>
              <a:endParaRPr lang="en-US" sz="1000" b="1" dirty="0"/>
            </a:p>
          </p:txBody>
        </p:sp>
        <p:grpSp>
          <p:nvGrpSpPr>
            <p:cNvPr id="2" name="Group 1"/>
            <p:cNvGrpSpPr/>
            <p:nvPr/>
          </p:nvGrpSpPr>
          <p:grpSpPr>
            <a:xfrm>
              <a:off x="7875988" y="2286000"/>
              <a:ext cx="688229" cy="914400"/>
              <a:chOff x="454771" y="5791200"/>
              <a:chExt cx="688229" cy="914400"/>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409" y="5791200"/>
                <a:ext cx="641430" cy="641430"/>
              </a:xfrm>
              <a:prstGeom prst="rect">
                <a:avLst/>
              </a:prstGeom>
            </p:spPr>
          </p:pic>
          <p:sp>
            <p:nvSpPr>
              <p:cNvPr id="21" name="Text Box 2"/>
              <p:cNvSpPr txBox="1"/>
              <p:nvPr/>
            </p:nvSpPr>
            <p:spPr>
              <a:xfrm>
                <a:off x="454771" y="6394371"/>
                <a:ext cx="688229" cy="311229"/>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pPr>
                <a:r>
                  <a:rPr lang="en-US" sz="700" b="1" dirty="0" smtClean="0">
                    <a:effectLst/>
                    <a:ea typeface="Calibri"/>
                    <a:cs typeface="Times New Roman"/>
                  </a:rPr>
                  <a:t>DOK-2</a:t>
                </a:r>
              </a:p>
              <a:p>
                <a:pPr marL="0" marR="0" algn="ctr">
                  <a:spcBef>
                    <a:spcPts val="0"/>
                  </a:spcBef>
                </a:pPr>
                <a:r>
                  <a:rPr lang="en-US" sz="700" b="1" dirty="0" smtClean="0">
                    <a:ea typeface="Calibri"/>
                    <a:cs typeface="Times New Roman"/>
                  </a:rPr>
                  <a:t>Interpreter</a:t>
                </a:r>
                <a:endParaRPr lang="en-US" sz="700" dirty="0">
                  <a:effectLst/>
                  <a:ea typeface="Calibri"/>
                  <a:cs typeface="Times New Roman"/>
                </a:endParaRPr>
              </a:p>
            </p:txBody>
          </p:sp>
        </p:grpSp>
      </p:grpSp>
      <p:grpSp>
        <p:nvGrpSpPr>
          <p:cNvPr id="37" name="Group 36"/>
          <p:cNvGrpSpPr/>
          <p:nvPr/>
        </p:nvGrpSpPr>
        <p:grpSpPr>
          <a:xfrm>
            <a:off x="270896" y="122853"/>
            <a:ext cx="4078956" cy="1055205"/>
            <a:chOff x="270896" y="304800"/>
            <a:chExt cx="4078956" cy="1055205"/>
          </a:xfrm>
        </p:grpSpPr>
        <p:sp>
          <p:nvSpPr>
            <p:cNvPr id="8" name="TextBox 7"/>
            <p:cNvSpPr txBox="1"/>
            <p:nvPr/>
          </p:nvSpPr>
          <p:spPr>
            <a:xfrm>
              <a:off x="270896" y="304800"/>
              <a:ext cx="3933022" cy="1015663"/>
            </a:xfrm>
            <a:prstGeom prst="rect">
              <a:avLst/>
            </a:prstGeom>
            <a:noFill/>
          </p:spPr>
          <p:txBody>
            <a:bodyPr wrap="square" rtlCol="0">
              <a:spAutoFit/>
            </a:bodyPr>
            <a:lstStyle/>
            <a:p>
              <a:r>
                <a:rPr lang="en-US" sz="1000" b="1" u="sng" dirty="0" smtClean="0"/>
                <a:t>Question</a:t>
              </a:r>
              <a:r>
                <a:rPr lang="en-US" sz="1000" dirty="0" smtClean="0"/>
                <a:t>: </a:t>
              </a:r>
            </a:p>
            <a:p>
              <a:r>
                <a:rPr lang="en-US" sz="1000" dirty="0" smtClean="0"/>
                <a:t>In </a:t>
              </a:r>
              <a:r>
                <a:rPr lang="en-US" sz="1000" dirty="0"/>
                <a:t>a few sentences, explain what lesson the reader can learn </a:t>
              </a:r>
              <a:endParaRPr lang="en-US" sz="1000" dirty="0" smtClean="0"/>
            </a:p>
            <a:p>
              <a:r>
                <a:rPr lang="en-US" sz="1000" dirty="0" smtClean="0"/>
                <a:t>from </a:t>
              </a:r>
              <a:r>
                <a:rPr lang="en-US" sz="1000" dirty="0"/>
                <a:t>the poem Golden Keys. Use details from the poem to </a:t>
              </a:r>
              <a:endParaRPr lang="en-US" sz="1000" dirty="0" smtClean="0"/>
            </a:p>
            <a:p>
              <a:r>
                <a:rPr lang="en-US" sz="1000" dirty="0" smtClean="0"/>
                <a:t>support </a:t>
              </a:r>
              <a:r>
                <a:rPr lang="en-US" sz="1000" dirty="0"/>
                <a:t>your response. </a:t>
              </a:r>
            </a:p>
            <a:p>
              <a:r>
                <a:rPr lang="en-US" sz="1000" b="1" u="sng" dirty="0" smtClean="0"/>
                <a:t>Answer</a:t>
              </a:r>
              <a:r>
                <a:rPr lang="en-US" sz="1000" b="1" dirty="0" smtClean="0"/>
                <a:t>:  DOK-3 </a:t>
              </a:r>
              <a:endParaRPr lang="en-US" sz="1000" b="1" dirty="0"/>
            </a:p>
            <a:p>
              <a:r>
                <a:rPr lang="en-US" sz="1000" dirty="0" smtClean="0"/>
                <a:t>Standard  </a:t>
              </a:r>
              <a:r>
                <a:rPr lang="en-US" sz="1000" b="1" dirty="0" smtClean="0"/>
                <a:t>RL.3   </a:t>
              </a:r>
              <a:r>
                <a:rPr lang="en-US" sz="1000" b="1" dirty="0"/>
                <a:t>Three-Step </a:t>
              </a:r>
              <a:r>
                <a:rPr lang="en-US" sz="1000" b="1" dirty="0" smtClean="0"/>
                <a:t>Question</a:t>
              </a:r>
              <a:endParaRPr lang="en-US" sz="1000" b="1" dirty="0"/>
            </a:p>
          </p:txBody>
        </p:sp>
        <p:grpSp>
          <p:nvGrpSpPr>
            <p:cNvPr id="9" name="Group 8"/>
            <p:cNvGrpSpPr/>
            <p:nvPr/>
          </p:nvGrpSpPr>
          <p:grpSpPr>
            <a:xfrm>
              <a:off x="3733801" y="484167"/>
              <a:ext cx="616051" cy="875838"/>
              <a:chOff x="3113497" y="2066989"/>
              <a:chExt cx="623888" cy="974592"/>
            </a:xfrm>
          </p:grpSpPr>
          <p:pic>
            <p:nvPicPr>
              <p:cNvPr id="22" name="Picture 21"/>
              <p:cNvPicPr/>
              <p:nvPr/>
            </p:nvPicPr>
            <p:blipFill rotWithShape="1">
              <a:blip r:embed="rId3">
                <a:extLst>
                  <a:ext uri="{28A0092B-C50C-407E-A947-70E740481C1C}">
                    <a14:useLocalDpi xmlns:a14="http://schemas.microsoft.com/office/drawing/2010/main" val="0"/>
                  </a:ext>
                </a:extLst>
              </a:blip>
              <a:srcRect l="14165" r="14466"/>
              <a:stretch/>
            </p:blipFill>
            <p:spPr>
              <a:xfrm>
                <a:off x="3113497" y="2066989"/>
                <a:ext cx="623888" cy="914400"/>
              </a:xfrm>
              <a:prstGeom prst="rect">
                <a:avLst/>
              </a:prstGeom>
            </p:spPr>
          </p:pic>
          <p:sp>
            <p:nvSpPr>
              <p:cNvPr id="23" name="Text Box 3"/>
              <p:cNvSpPr txBox="1"/>
              <p:nvPr/>
            </p:nvSpPr>
            <p:spPr>
              <a:xfrm>
                <a:off x="3121435" y="2699316"/>
                <a:ext cx="615950" cy="34226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pPr>
                <a:r>
                  <a:rPr lang="en-US" sz="700" b="1" dirty="0" smtClean="0">
                    <a:effectLst/>
                    <a:ea typeface="Calibri"/>
                    <a:cs typeface="Times New Roman"/>
                  </a:rPr>
                  <a:t>DOK-3</a:t>
                </a:r>
              </a:p>
              <a:p>
                <a:pPr marL="0" marR="0" algn="ctr">
                  <a:spcBef>
                    <a:spcPts val="0"/>
                  </a:spcBef>
                </a:pPr>
                <a:r>
                  <a:rPr lang="en-US" sz="700" b="1" dirty="0" smtClean="0">
                    <a:ea typeface="Calibri"/>
                    <a:cs typeface="Times New Roman"/>
                  </a:rPr>
                  <a:t>Judge</a:t>
                </a:r>
                <a:endParaRPr lang="en-US" sz="700" dirty="0">
                  <a:effectLst/>
                  <a:ea typeface="Calibri"/>
                  <a:cs typeface="Times New Roman"/>
                </a:endParaRPr>
              </a:p>
            </p:txBody>
          </p:sp>
        </p:grpSp>
      </p:grpSp>
      <p:graphicFrame>
        <p:nvGraphicFramePr>
          <p:cNvPr id="25" name="Table 24"/>
          <p:cNvGraphicFramePr>
            <a:graphicFrameLocks noGrp="1"/>
          </p:cNvGraphicFramePr>
          <p:nvPr>
            <p:extLst>
              <p:ext uri="{D42A27DB-BD31-4B8C-83A1-F6EECF244321}">
                <p14:modId xmlns:p14="http://schemas.microsoft.com/office/powerpoint/2010/main" val="412513010"/>
              </p:ext>
            </p:extLst>
          </p:nvPr>
        </p:nvGraphicFramePr>
        <p:xfrm>
          <a:off x="5391299" y="5043678"/>
          <a:ext cx="2467998" cy="981456"/>
        </p:xfrm>
        <a:graphic>
          <a:graphicData uri="http://schemas.openxmlformats.org/drawingml/2006/table">
            <a:tbl>
              <a:tblPr firstRow="1" firstCol="1" bandRow="1"/>
              <a:tblGrid>
                <a:gridCol w="2467998"/>
              </a:tblGrid>
              <a:tr h="0">
                <a:tc>
                  <a:txBody>
                    <a:bodyPr/>
                    <a:lstStyle/>
                    <a:p>
                      <a:pPr marL="0" marR="0" algn="ctr">
                        <a:lnSpc>
                          <a:spcPct val="115000"/>
                        </a:lnSpc>
                        <a:spcBef>
                          <a:spcPts val="0"/>
                        </a:spcBef>
                        <a:spcAft>
                          <a:spcPts val="0"/>
                        </a:spcAft>
                      </a:pPr>
                      <a:r>
                        <a:rPr lang="en-US" sz="1100" b="1" dirty="0" smtClean="0">
                          <a:effectLst/>
                          <a:latin typeface="Calibri"/>
                          <a:ea typeface="Calibri"/>
                          <a:cs typeface="Times New Roman"/>
                        </a:rPr>
                        <a:t>Show</a:t>
                      </a:r>
                      <a:r>
                        <a:rPr lang="en-US" sz="1100" b="1" baseline="0" dirty="0" smtClean="0">
                          <a:effectLst/>
                          <a:latin typeface="Calibri"/>
                          <a:ea typeface="Calibri"/>
                          <a:cs typeface="Times New Roman"/>
                        </a:rPr>
                        <a:t> Me – Tell Me</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493014">
                <a:tc>
                  <a:txBody>
                    <a:bodyPr/>
                    <a:lstStyle/>
                    <a:p>
                      <a:pPr marL="0" marR="0" algn="l">
                        <a:lnSpc>
                          <a:spcPct val="115000"/>
                        </a:lnSpc>
                        <a:spcBef>
                          <a:spcPts val="0"/>
                        </a:spcBef>
                        <a:spcAft>
                          <a:spcPts val="0"/>
                        </a:spcAft>
                      </a:pPr>
                      <a:r>
                        <a:rPr lang="en-US" sz="900" b="1" i="1" dirty="0" smtClean="0">
                          <a:effectLst/>
                          <a:latin typeface="Calibri"/>
                          <a:ea typeface="Calibri"/>
                          <a:cs typeface="Times New Roman"/>
                        </a:rPr>
                        <a:t>(concept #1) Key Details</a:t>
                      </a:r>
                    </a:p>
                    <a:p>
                      <a:pPr marL="0" marR="0" algn="l">
                        <a:lnSpc>
                          <a:spcPct val="115000"/>
                        </a:lnSpc>
                        <a:spcBef>
                          <a:spcPts val="0"/>
                        </a:spcBef>
                        <a:spcAft>
                          <a:spcPts val="0"/>
                        </a:spcAft>
                      </a:pPr>
                      <a:r>
                        <a:rPr lang="en-US" sz="900" baseline="0" dirty="0" smtClean="0">
                          <a:effectLst/>
                          <a:latin typeface="+mn-lt"/>
                          <a:ea typeface="Calibri"/>
                          <a:cs typeface="Times New Roman"/>
                        </a:rPr>
                        <a:t>Explanation:</a:t>
                      </a:r>
                    </a:p>
                    <a:p>
                      <a:pPr marL="0" marR="0" algn="l">
                        <a:lnSpc>
                          <a:spcPct val="115000"/>
                        </a:lnSpc>
                        <a:spcBef>
                          <a:spcPts val="0"/>
                        </a:spcBef>
                        <a:spcAft>
                          <a:spcPts val="0"/>
                        </a:spcAft>
                      </a:pPr>
                      <a:r>
                        <a:rPr lang="en-US" sz="900" baseline="0" dirty="0" smtClean="0">
                          <a:effectLst/>
                          <a:latin typeface="+mn-lt"/>
                          <a:ea typeface="Calibri"/>
                          <a:cs typeface="Times New Roman"/>
                        </a:rPr>
                        <a:t>Student can find this information explicitly in the text.  </a:t>
                      </a:r>
                      <a:r>
                        <a:rPr lang="en-US" sz="900" b="1" i="1" baseline="0" dirty="0" smtClean="0">
                          <a:effectLst/>
                          <a:latin typeface="+mn-lt"/>
                          <a:ea typeface="Calibri"/>
                          <a:cs typeface="Times New Roman"/>
                        </a:rPr>
                        <a:t>“I'll often use each golden key,</a:t>
                      </a:r>
                    </a:p>
                    <a:p>
                      <a:pPr marL="0" marR="0" algn="l">
                        <a:lnSpc>
                          <a:spcPct val="115000"/>
                        </a:lnSpc>
                        <a:spcBef>
                          <a:spcPts val="0"/>
                        </a:spcBef>
                        <a:spcAft>
                          <a:spcPts val="0"/>
                        </a:spcAft>
                      </a:pPr>
                      <a:r>
                        <a:rPr lang="en-US" sz="900" b="1" i="1" baseline="0" dirty="0" smtClean="0">
                          <a:effectLst/>
                          <a:latin typeface="+mn-lt"/>
                          <a:ea typeface="Calibri"/>
                          <a:cs typeface="Times New Roman"/>
                        </a:rPr>
                        <a:t>And so a happy child I'll be.”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grpSp>
        <p:nvGrpSpPr>
          <p:cNvPr id="35" name="Group 34"/>
          <p:cNvGrpSpPr/>
          <p:nvPr/>
        </p:nvGrpSpPr>
        <p:grpSpPr>
          <a:xfrm>
            <a:off x="5368108" y="4384805"/>
            <a:ext cx="3196188" cy="1487998"/>
            <a:chOff x="5368108" y="4384805"/>
            <a:chExt cx="3196188" cy="1487998"/>
          </a:xfrm>
        </p:grpSpPr>
        <p:sp>
          <p:nvSpPr>
            <p:cNvPr id="24" name="TextBox 23"/>
            <p:cNvSpPr txBox="1"/>
            <p:nvPr/>
          </p:nvSpPr>
          <p:spPr>
            <a:xfrm>
              <a:off x="5368108" y="4384805"/>
              <a:ext cx="2712972" cy="707886"/>
            </a:xfrm>
            <a:prstGeom prst="rect">
              <a:avLst/>
            </a:prstGeom>
            <a:noFill/>
          </p:spPr>
          <p:txBody>
            <a:bodyPr wrap="square" rtlCol="0">
              <a:spAutoFit/>
            </a:bodyPr>
            <a:lstStyle/>
            <a:p>
              <a:r>
                <a:rPr lang="en-US" sz="1000" b="1" u="sng" dirty="0" smtClean="0"/>
                <a:t>Question</a:t>
              </a:r>
              <a:r>
                <a:rPr lang="en-US" sz="1000" dirty="0" smtClean="0"/>
                <a:t>: </a:t>
              </a:r>
              <a:r>
                <a:rPr lang="en-US" sz="1000" dirty="0"/>
                <a:t>What does the child say the golden keys will make him be</a:t>
              </a:r>
              <a:r>
                <a:rPr lang="en-US" sz="1000" dirty="0" smtClean="0"/>
                <a:t>?</a:t>
              </a:r>
            </a:p>
            <a:p>
              <a:r>
                <a:rPr lang="en-US" sz="1000" b="1" u="sng" dirty="0"/>
                <a:t>Answer</a:t>
              </a:r>
              <a:r>
                <a:rPr lang="en-US" sz="1000" dirty="0"/>
                <a:t>: </a:t>
              </a:r>
              <a:r>
                <a:rPr lang="en-US" sz="1000" b="1" dirty="0"/>
                <a:t>DOK-1</a:t>
              </a:r>
              <a:r>
                <a:rPr lang="en-US" sz="1000" dirty="0"/>
                <a:t> </a:t>
              </a:r>
            </a:p>
            <a:p>
              <a:r>
                <a:rPr lang="en-US" sz="1000" dirty="0" smtClean="0"/>
                <a:t>Standard </a:t>
              </a:r>
              <a:r>
                <a:rPr lang="en-US" sz="1000" b="1" dirty="0"/>
                <a:t>RL.1</a:t>
              </a:r>
              <a:r>
                <a:rPr lang="en-US" sz="1000" dirty="0"/>
                <a:t>  </a:t>
              </a:r>
              <a:r>
                <a:rPr lang="en-US" sz="1000" b="1" dirty="0"/>
                <a:t>One-Step </a:t>
              </a:r>
              <a:r>
                <a:rPr lang="en-US" sz="1000" b="1" dirty="0" smtClean="0"/>
                <a:t>Question</a:t>
              </a:r>
              <a:endParaRPr lang="en-US" sz="1000" b="1" dirty="0"/>
            </a:p>
          </p:txBody>
        </p:sp>
        <p:grpSp>
          <p:nvGrpSpPr>
            <p:cNvPr id="28" name="Group 27"/>
            <p:cNvGrpSpPr/>
            <p:nvPr/>
          </p:nvGrpSpPr>
          <p:grpSpPr>
            <a:xfrm>
              <a:off x="7876067" y="4932400"/>
              <a:ext cx="688229" cy="940403"/>
              <a:chOff x="7856189" y="4932400"/>
              <a:chExt cx="688229" cy="940403"/>
            </a:xfrm>
          </p:grpSpPr>
          <p:pic>
            <p:nvPicPr>
              <p:cNvPr id="26" name="Picture 25" descr="https://encrypted-tbn1.gstatic.com/images?q=tbn:ANd9GcRbjzF8wup-PFkIOS_FeGS2fgaX-M64D0URyCP3PzAdUE4KFAstEA"/>
              <p:cNvPicPr/>
              <p:nvPr/>
            </p:nvPicPr>
            <p:blipFill>
              <a:blip r:embed="rId4" cstate="print">
                <a:extLst>
                  <a:ext uri="{BEBA8EAE-BF5A-486C-A8C5-ECC9F3942E4B}">
                    <a14:imgProps xmlns:a14="http://schemas.microsoft.com/office/drawing/2010/main">
                      <a14:imgLayer r:embed="rId5">
                        <a14:imgEffect>
                          <a14:backgroundRemoval t="0" b="100000" l="0" r="97449"/>
                        </a14:imgEffect>
                      </a14:imgLayer>
                    </a14:imgProps>
                  </a:ext>
                  <a:ext uri="{28A0092B-C50C-407E-A947-70E740481C1C}">
                    <a14:useLocalDpi xmlns:a14="http://schemas.microsoft.com/office/drawing/2010/main" val="0"/>
                  </a:ext>
                </a:extLst>
              </a:blip>
              <a:srcRect/>
              <a:stretch>
                <a:fillRect/>
              </a:stretch>
            </p:blipFill>
            <p:spPr bwMode="auto">
              <a:xfrm>
                <a:off x="7856189" y="4932400"/>
                <a:ext cx="678211" cy="645641"/>
              </a:xfrm>
              <a:prstGeom prst="rect">
                <a:avLst/>
              </a:prstGeom>
              <a:noFill/>
              <a:extLst/>
            </p:spPr>
          </p:pic>
          <p:sp>
            <p:nvSpPr>
              <p:cNvPr id="27" name="Text Box 2"/>
              <p:cNvSpPr txBox="1"/>
              <p:nvPr/>
            </p:nvSpPr>
            <p:spPr>
              <a:xfrm>
                <a:off x="7856189" y="5561574"/>
                <a:ext cx="688229" cy="311229"/>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pPr>
                <a:r>
                  <a:rPr lang="en-US" sz="700" b="1" dirty="0" smtClean="0">
                    <a:effectLst/>
                    <a:ea typeface="Calibri"/>
                    <a:cs typeface="Times New Roman"/>
                  </a:rPr>
                  <a:t>DOK-1</a:t>
                </a:r>
              </a:p>
              <a:p>
                <a:pPr marL="0" marR="0" algn="ctr">
                  <a:spcBef>
                    <a:spcPts val="0"/>
                  </a:spcBef>
                </a:pPr>
                <a:r>
                  <a:rPr lang="en-US" sz="700" b="1" dirty="0" smtClean="0">
                    <a:ea typeface="Calibri"/>
                    <a:cs typeface="Times New Roman"/>
                  </a:rPr>
                  <a:t>Reporter</a:t>
                </a:r>
                <a:endParaRPr lang="en-US" sz="700" dirty="0">
                  <a:effectLst/>
                  <a:ea typeface="Calibri"/>
                  <a:cs typeface="Times New Roman"/>
                </a:endParaRPr>
              </a:p>
            </p:txBody>
          </p:sp>
        </p:grpSp>
      </p:grpSp>
      <p:graphicFrame>
        <p:nvGraphicFramePr>
          <p:cNvPr id="30" name="Table 29"/>
          <p:cNvGraphicFramePr>
            <a:graphicFrameLocks noGrp="1"/>
          </p:cNvGraphicFramePr>
          <p:nvPr>
            <p:extLst>
              <p:ext uri="{D42A27DB-BD31-4B8C-83A1-F6EECF244321}">
                <p14:modId xmlns:p14="http://schemas.microsoft.com/office/powerpoint/2010/main" val="4213140915"/>
              </p:ext>
            </p:extLst>
          </p:nvPr>
        </p:nvGraphicFramePr>
        <p:xfrm>
          <a:off x="304240" y="5029200"/>
          <a:ext cx="3581400" cy="981456"/>
        </p:xfrm>
        <a:graphic>
          <a:graphicData uri="http://schemas.openxmlformats.org/drawingml/2006/table">
            <a:tbl>
              <a:tblPr firstRow="1" firstCol="1" bandRow="1"/>
              <a:tblGrid>
                <a:gridCol w="1447800"/>
                <a:gridCol w="468021"/>
                <a:gridCol w="1665579"/>
              </a:tblGrid>
              <a:tr h="0">
                <a:tc>
                  <a:txBody>
                    <a:bodyPr/>
                    <a:lstStyle/>
                    <a:p>
                      <a:pPr marL="0" marR="0" algn="ctr">
                        <a:lnSpc>
                          <a:spcPct val="115000"/>
                        </a:lnSpc>
                        <a:spcBef>
                          <a:spcPts val="0"/>
                        </a:spcBef>
                        <a:spcAft>
                          <a:spcPts val="0"/>
                        </a:spcAft>
                      </a:pPr>
                      <a:r>
                        <a:rPr lang="en-US" sz="1100" b="1" dirty="0" smtClean="0">
                          <a:effectLst/>
                          <a:latin typeface="Calibri"/>
                          <a:ea typeface="Calibri"/>
                          <a:cs typeface="Times New Roman"/>
                        </a:rPr>
                        <a:t>Locate</a:t>
                      </a:r>
                      <a:r>
                        <a:rPr lang="en-US" sz="1100" b="1" baseline="0" dirty="0" smtClean="0">
                          <a:effectLst/>
                          <a:latin typeface="Calibri"/>
                          <a:ea typeface="Calibri"/>
                          <a:cs typeface="Times New Roman"/>
                        </a:rPr>
                        <a:t> and Select</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rowSpan="2">
                  <a:txBody>
                    <a:bodyPr/>
                    <a:lstStyle/>
                    <a:p>
                      <a:pPr marL="0" marR="0" algn="ctr">
                        <a:lnSpc>
                          <a:spcPct val="115000"/>
                        </a:lnSpc>
                        <a:spcBef>
                          <a:spcPts val="0"/>
                        </a:spcBef>
                        <a:spcAft>
                          <a:spcPts val="0"/>
                        </a:spcAft>
                      </a:pPr>
                      <a:r>
                        <a:rPr lang="en-US" sz="1400" b="1" dirty="0">
                          <a:effectLst/>
                          <a:latin typeface="Calibri"/>
                          <a:ea typeface="Calibri"/>
                          <a:cs typeface="Times New Roman"/>
                        </a:rPr>
                        <a:t>TO…</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n-US" sz="1100" b="1" dirty="0" smtClean="0">
                          <a:effectLst/>
                          <a:latin typeface="Calibri"/>
                          <a:ea typeface="Calibri"/>
                          <a:cs typeface="Times New Roman"/>
                        </a:rPr>
                        <a:t>Identify and Verify</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r>
              <a:tr h="589280">
                <a:tc>
                  <a:txBody>
                    <a:bodyPr/>
                    <a:lstStyle/>
                    <a:p>
                      <a:pPr marL="0" marR="0" algn="l">
                        <a:lnSpc>
                          <a:spcPct val="115000"/>
                        </a:lnSpc>
                        <a:spcBef>
                          <a:spcPts val="0"/>
                        </a:spcBef>
                        <a:spcAft>
                          <a:spcPts val="0"/>
                        </a:spcAft>
                      </a:pPr>
                      <a:r>
                        <a:rPr lang="en-US" sz="900" dirty="0" smtClean="0">
                          <a:effectLst/>
                          <a:latin typeface="Calibri"/>
                          <a:ea typeface="Calibri"/>
                          <a:cs typeface="Times New Roman"/>
                        </a:rPr>
                        <a:t>(</a:t>
                      </a:r>
                      <a:r>
                        <a:rPr lang="en-US" sz="900" b="1" i="1" dirty="0" smtClean="0">
                          <a:effectLst/>
                          <a:latin typeface="Calibri"/>
                          <a:ea typeface="Calibri"/>
                          <a:cs typeface="Times New Roman"/>
                        </a:rPr>
                        <a:t>concept#1) Key Details</a:t>
                      </a:r>
                    </a:p>
                    <a:p>
                      <a:pPr marL="0" marR="0" algn="l">
                        <a:lnSpc>
                          <a:spcPct val="115000"/>
                        </a:lnSpc>
                        <a:spcBef>
                          <a:spcPts val="0"/>
                        </a:spcBef>
                        <a:spcAft>
                          <a:spcPts val="0"/>
                        </a:spcAft>
                      </a:pPr>
                      <a:r>
                        <a:rPr lang="en-US" sz="900" dirty="0" smtClean="0">
                          <a:effectLst/>
                          <a:latin typeface="Calibri"/>
                          <a:ea typeface="Calibri"/>
                          <a:cs typeface="Times New Roman"/>
                        </a:rPr>
                        <a:t>Step 1</a:t>
                      </a:r>
                    </a:p>
                    <a:p>
                      <a:pPr marL="0" marR="0" algn="l">
                        <a:lnSpc>
                          <a:spcPct val="115000"/>
                        </a:lnSpc>
                        <a:spcBef>
                          <a:spcPts val="0"/>
                        </a:spcBef>
                        <a:spcAft>
                          <a:spcPts val="0"/>
                        </a:spcAft>
                      </a:pPr>
                      <a:r>
                        <a:rPr lang="en-US" sz="900" dirty="0" smtClean="0">
                          <a:effectLst/>
                          <a:latin typeface="+mn-lt"/>
                          <a:ea typeface="Calibri"/>
                          <a:cs typeface="Times New Roman"/>
                        </a:rPr>
                        <a:t>Student must  (1) identify key</a:t>
                      </a:r>
                      <a:r>
                        <a:rPr lang="en-US" sz="900" baseline="0" dirty="0" smtClean="0">
                          <a:effectLst/>
                          <a:latin typeface="+mn-lt"/>
                          <a:ea typeface="Calibri"/>
                          <a:cs typeface="Times New Roman"/>
                        </a:rPr>
                        <a:t> details to support what the golden keys symbolize.</a:t>
                      </a:r>
                      <a:endParaRPr lang="en-US" sz="900" b="1" i="1" baseline="0" dirty="0" smtClean="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US"/>
                    </a:p>
                  </a:txBody>
                  <a:tcPr/>
                </a:tc>
                <a:tc>
                  <a:txBody>
                    <a:bodyPr/>
                    <a:lstStyle/>
                    <a:p>
                      <a:pPr marL="0" marR="0" algn="l">
                        <a:lnSpc>
                          <a:spcPct val="115000"/>
                        </a:lnSpc>
                        <a:spcBef>
                          <a:spcPts val="0"/>
                        </a:spcBef>
                        <a:spcAft>
                          <a:spcPts val="0"/>
                        </a:spcAft>
                      </a:pPr>
                      <a:r>
                        <a:rPr lang="en-US" sz="900" b="1" i="1" dirty="0" smtClean="0">
                          <a:effectLst/>
                          <a:latin typeface="Calibri"/>
                          <a:ea typeface="Calibri"/>
                          <a:cs typeface="Times New Roman"/>
                        </a:rPr>
                        <a:t>(concept</a:t>
                      </a:r>
                      <a:r>
                        <a:rPr lang="en-US" sz="900" b="1" i="1" baseline="0" dirty="0" smtClean="0">
                          <a:effectLst/>
                          <a:latin typeface="Calibri"/>
                          <a:ea typeface="Calibri"/>
                          <a:cs typeface="Times New Roman"/>
                        </a:rPr>
                        <a:t> #2) Central Idea</a:t>
                      </a:r>
                    </a:p>
                    <a:p>
                      <a:pPr marL="0" marR="0" algn="l">
                        <a:lnSpc>
                          <a:spcPct val="115000"/>
                        </a:lnSpc>
                        <a:spcBef>
                          <a:spcPts val="0"/>
                        </a:spcBef>
                        <a:spcAft>
                          <a:spcPts val="0"/>
                        </a:spcAft>
                      </a:pPr>
                      <a:r>
                        <a:rPr lang="en-US" sz="900" b="0" i="0" baseline="0" dirty="0" smtClean="0">
                          <a:effectLst/>
                          <a:latin typeface="+mn-lt"/>
                          <a:ea typeface="Calibri"/>
                          <a:cs typeface="Times New Roman"/>
                        </a:rPr>
                        <a:t>Step 2</a:t>
                      </a:r>
                    </a:p>
                    <a:p>
                      <a:pPr marL="0" marR="0" algn="l">
                        <a:lnSpc>
                          <a:spcPct val="115000"/>
                        </a:lnSpc>
                        <a:spcBef>
                          <a:spcPts val="0"/>
                        </a:spcBef>
                        <a:spcAft>
                          <a:spcPts val="0"/>
                        </a:spcAft>
                      </a:pPr>
                      <a:r>
                        <a:rPr lang="en-US" sz="900" b="0" i="0" baseline="0" dirty="0" smtClean="0">
                          <a:effectLst/>
                          <a:latin typeface="+mn-lt"/>
                          <a:ea typeface="Calibri"/>
                          <a:cs typeface="Times New Roman"/>
                        </a:rPr>
                        <a:t>In order to… (2) </a:t>
                      </a:r>
                      <a:r>
                        <a:rPr lang="en-US" sz="900" b="1" i="0" baseline="0" dirty="0" smtClean="0">
                          <a:effectLst/>
                          <a:latin typeface="+mn-lt"/>
                          <a:ea typeface="Calibri"/>
                          <a:cs typeface="Times New Roman"/>
                        </a:rPr>
                        <a:t>verify</a:t>
                      </a:r>
                      <a:r>
                        <a:rPr lang="en-US" sz="900" b="0" i="0" baseline="0" dirty="0" smtClean="0">
                          <a:effectLst/>
                          <a:latin typeface="+mn-lt"/>
                          <a:ea typeface="Calibri"/>
                          <a:cs typeface="Times New Roman"/>
                        </a:rPr>
                        <a:t> what the golden keys symbolize.</a:t>
                      </a:r>
                      <a:endParaRPr lang="en-US" sz="900" b="1" i="1" baseline="0" dirty="0" smtClean="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grpSp>
        <p:nvGrpSpPr>
          <p:cNvPr id="34" name="Group 33"/>
          <p:cNvGrpSpPr/>
          <p:nvPr/>
        </p:nvGrpSpPr>
        <p:grpSpPr>
          <a:xfrm>
            <a:off x="289110" y="4104803"/>
            <a:ext cx="3573229" cy="914400"/>
            <a:chOff x="289110" y="4104803"/>
            <a:chExt cx="3573229" cy="914400"/>
          </a:xfrm>
        </p:grpSpPr>
        <p:sp>
          <p:nvSpPr>
            <p:cNvPr id="29" name="TextBox 28"/>
            <p:cNvSpPr txBox="1"/>
            <p:nvPr/>
          </p:nvSpPr>
          <p:spPr>
            <a:xfrm>
              <a:off x="289110" y="4283458"/>
              <a:ext cx="3573229" cy="707886"/>
            </a:xfrm>
            <a:prstGeom prst="rect">
              <a:avLst/>
            </a:prstGeom>
            <a:noFill/>
          </p:spPr>
          <p:txBody>
            <a:bodyPr wrap="square" rtlCol="0">
              <a:spAutoFit/>
            </a:bodyPr>
            <a:lstStyle/>
            <a:p>
              <a:r>
                <a:rPr lang="en-US" sz="1000" b="1" u="sng" dirty="0" smtClean="0"/>
                <a:t>Question</a:t>
              </a:r>
              <a:r>
                <a:rPr lang="en-US" sz="1000" dirty="0" smtClean="0"/>
                <a:t>: </a:t>
              </a:r>
            </a:p>
            <a:p>
              <a:r>
                <a:rPr lang="en-US" sz="1000" dirty="0"/>
                <a:t>What are the golden keys a symbol of?</a:t>
              </a:r>
            </a:p>
            <a:p>
              <a:r>
                <a:rPr lang="en-US" sz="1000" b="1" u="sng" dirty="0" smtClean="0"/>
                <a:t>Answer</a:t>
              </a:r>
              <a:r>
                <a:rPr lang="en-US" sz="1000" dirty="0" smtClean="0"/>
                <a:t>:  </a:t>
              </a:r>
              <a:r>
                <a:rPr lang="en-US" sz="1000" b="1" dirty="0" smtClean="0"/>
                <a:t>DOK-2</a:t>
              </a:r>
              <a:endParaRPr lang="en-US" sz="1000" dirty="0"/>
            </a:p>
            <a:p>
              <a:r>
                <a:rPr lang="en-US" sz="1000" dirty="0" smtClean="0"/>
                <a:t>Standard </a:t>
              </a:r>
              <a:r>
                <a:rPr lang="en-US" sz="1000" b="1" dirty="0" smtClean="0"/>
                <a:t>RL.2</a:t>
              </a:r>
              <a:r>
                <a:rPr lang="en-US" sz="1000" dirty="0" smtClean="0"/>
                <a:t>  </a:t>
              </a:r>
              <a:r>
                <a:rPr lang="en-US" sz="1000" b="1" dirty="0" smtClean="0"/>
                <a:t>Two-Step Question</a:t>
              </a:r>
              <a:endParaRPr lang="en-US" sz="1000" b="1" dirty="0"/>
            </a:p>
          </p:txBody>
        </p:sp>
        <p:grpSp>
          <p:nvGrpSpPr>
            <p:cNvPr id="31" name="Group 30"/>
            <p:cNvGrpSpPr/>
            <p:nvPr/>
          </p:nvGrpSpPr>
          <p:grpSpPr>
            <a:xfrm>
              <a:off x="3174110" y="4104803"/>
              <a:ext cx="688229" cy="914400"/>
              <a:chOff x="454771" y="5791200"/>
              <a:chExt cx="688229" cy="914400"/>
            </a:xfrm>
          </p:grpSpPr>
          <p:pic>
            <p:nvPicPr>
              <p:cNvPr id="32" name="Picture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409" y="5791200"/>
                <a:ext cx="641430" cy="641430"/>
              </a:xfrm>
              <a:prstGeom prst="rect">
                <a:avLst/>
              </a:prstGeom>
            </p:spPr>
          </p:pic>
          <p:sp>
            <p:nvSpPr>
              <p:cNvPr id="33" name="Text Box 2"/>
              <p:cNvSpPr txBox="1"/>
              <p:nvPr/>
            </p:nvSpPr>
            <p:spPr>
              <a:xfrm>
                <a:off x="454771" y="6394371"/>
                <a:ext cx="688229" cy="311229"/>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pPr>
                <a:r>
                  <a:rPr lang="en-US" sz="700" b="1" dirty="0" smtClean="0">
                    <a:effectLst/>
                    <a:ea typeface="Calibri"/>
                    <a:cs typeface="Times New Roman"/>
                  </a:rPr>
                  <a:t>DOK-2</a:t>
                </a:r>
              </a:p>
              <a:p>
                <a:pPr marL="0" marR="0" algn="ctr">
                  <a:spcBef>
                    <a:spcPts val="0"/>
                  </a:spcBef>
                </a:pPr>
                <a:r>
                  <a:rPr lang="en-US" sz="700" b="1" dirty="0" smtClean="0">
                    <a:ea typeface="Calibri"/>
                    <a:cs typeface="Times New Roman"/>
                  </a:rPr>
                  <a:t>Interpreter</a:t>
                </a:r>
                <a:endParaRPr lang="en-US" sz="700" dirty="0">
                  <a:effectLst/>
                  <a:ea typeface="Calibri"/>
                  <a:cs typeface="Times New Roman"/>
                </a:endParaRPr>
              </a:p>
            </p:txBody>
          </p:sp>
        </p:grpSp>
      </p:grpSp>
      <p:cxnSp>
        <p:nvCxnSpPr>
          <p:cNvPr id="38" name="Straight Connector 37"/>
          <p:cNvCxnSpPr/>
          <p:nvPr/>
        </p:nvCxnSpPr>
        <p:spPr>
          <a:xfrm>
            <a:off x="4572000" y="147098"/>
            <a:ext cx="0" cy="6863302"/>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0" y="3409122"/>
            <a:ext cx="9144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1878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28600" y="457200"/>
            <a:ext cx="3743876" cy="523220"/>
          </a:xfrm>
          <a:prstGeom prst="rect">
            <a:avLst/>
          </a:prstGeom>
          <a:noFill/>
        </p:spPr>
        <p:txBody>
          <a:bodyPr wrap="square" rtlCol="0">
            <a:spAutoFit/>
          </a:bodyPr>
          <a:lstStyle/>
          <a:p>
            <a:r>
              <a:rPr lang="en-US" sz="1400" b="1" u="sng" dirty="0" smtClean="0"/>
              <a:t>Question</a:t>
            </a:r>
            <a:r>
              <a:rPr lang="en-US" sz="1400" dirty="0" smtClean="0"/>
              <a:t>: </a:t>
            </a:r>
          </a:p>
          <a:p>
            <a:r>
              <a:rPr lang="en-US" sz="1400" dirty="0" smtClean="0"/>
              <a:t>Which key unlocks the day and which closes it?</a:t>
            </a:r>
            <a:endParaRPr lang="en-US" sz="1400" dirty="0"/>
          </a:p>
        </p:txBody>
      </p:sp>
      <p:sp>
        <p:nvSpPr>
          <p:cNvPr id="5" name="TextBox 4"/>
          <p:cNvSpPr txBox="1"/>
          <p:nvPr/>
        </p:nvSpPr>
        <p:spPr>
          <a:xfrm>
            <a:off x="5029200" y="457200"/>
            <a:ext cx="3743876" cy="738664"/>
          </a:xfrm>
          <a:prstGeom prst="rect">
            <a:avLst/>
          </a:prstGeom>
          <a:noFill/>
        </p:spPr>
        <p:txBody>
          <a:bodyPr wrap="square" rtlCol="0">
            <a:spAutoFit/>
          </a:bodyPr>
          <a:lstStyle/>
          <a:p>
            <a:r>
              <a:rPr lang="en-US" sz="1400" b="1" u="sng" dirty="0"/>
              <a:t>Question</a:t>
            </a:r>
            <a:r>
              <a:rPr lang="en-US" sz="1400" dirty="0" smtClean="0"/>
              <a:t>: </a:t>
            </a:r>
          </a:p>
          <a:p>
            <a:r>
              <a:rPr lang="en-US" sz="1400" dirty="0" smtClean="0"/>
              <a:t>How does the child in the poem relate to the golden keys? </a:t>
            </a:r>
            <a:endParaRPr lang="en-US" sz="1400" dirty="0"/>
          </a:p>
        </p:txBody>
      </p:sp>
      <p:sp>
        <p:nvSpPr>
          <p:cNvPr id="2" name="TextBox 1"/>
          <p:cNvSpPr txBox="1"/>
          <p:nvPr/>
        </p:nvSpPr>
        <p:spPr>
          <a:xfrm>
            <a:off x="23301" y="0"/>
            <a:ext cx="762000" cy="246221"/>
          </a:xfrm>
          <a:prstGeom prst="rect">
            <a:avLst/>
          </a:prstGeom>
          <a:noFill/>
        </p:spPr>
        <p:txBody>
          <a:bodyPr wrap="square" rtlCol="0">
            <a:spAutoFit/>
          </a:bodyPr>
          <a:lstStyle/>
          <a:p>
            <a:r>
              <a:rPr lang="en-US" sz="1000" dirty="0" smtClean="0"/>
              <a:t>Q5</a:t>
            </a:r>
            <a:endParaRPr lang="en-US" sz="1000" dirty="0"/>
          </a:p>
        </p:txBody>
      </p:sp>
      <p:sp>
        <p:nvSpPr>
          <p:cNvPr id="13" name="TextBox 12"/>
          <p:cNvSpPr txBox="1"/>
          <p:nvPr/>
        </p:nvSpPr>
        <p:spPr>
          <a:xfrm>
            <a:off x="4648200" y="29289"/>
            <a:ext cx="762000" cy="246221"/>
          </a:xfrm>
          <a:prstGeom prst="rect">
            <a:avLst/>
          </a:prstGeom>
          <a:noFill/>
        </p:spPr>
        <p:txBody>
          <a:bodyPr wrap="square" rtlCol="0">
            <a:spAutoFit/>
          </a:bodyPr>
          <a:lstStyle/>
          <a:p>
            <a:r>
              <a:rPr lang="en-US" sz="1000" dirty="0" smtClean="0"/>
              <a:t>Q6</a:t>
            </a:r>
            <a:endParaRPr lang="en-US" sz="1000" dirty="0"/>
          </a:p>
        </p:txBody>
      </p:sp>
      <p:sp>
        <p:nvSpPr>
          <p:cNvPr id="14" name="TextBox 13"/>
          <p:cNvSpPr txBox="1"/>
          <p:nvPr/>
        </p:nvSpPr>
        <p:spPr>
          <a:xfrm>
            <a:off x="294724" y="3962400"/>
            <a:ext cx="3896276" cy="738664"/>
          </a:xfrm>
          <a:prstGeom prst="rect">
            <a:avLst/>
          </a:prstGeom>
          <a:noFill/>
        </p:spPr>
        <p:txBody>
          <a:bodyPr wrap="square" rtlCol="0">
            <a:spAutoFit/>
          </a:bodyPr>
          <a:lstStyle/>
          <a:p>
            <a:r>
              <a:rPr lang="en-US" sz="1400" b="1" u="sng" dirty="0" smtClean="0"/>
              <a:t>Question:</a:t>
            </a:r>
            <a:r>
              <a:rPr lang="en-US" sz="1400" b="1" dirty="0" smtClean="0"/>
              <a:t>  </a:t>
            </a:r>
          </a:p>
          <a:p>
            <a:r>
              <a:rPr lang="en-US" sz="1400" dirty="0"/>
              <a:t>If the golden keys were a character in the poem, what kind of friend would they be to the child?</a:t>
            </a:r>
          </a:p>
        </p:txBody>
      </p:sp>
      <p:sp>
        <p:nvSpPr>
          <p:cNvPr id="15" name="TextBox 14"/>
          <p:cNvSpPr txBox="1"/>
          <p:nvPr/>
        </p:nvSpPr>
        <p:spPr>
          <a:xfrm>
            <a:off x="4876800" y="3962400"/>
            <a:ext cx="3743876" cy="523220"/>
          </a:xfrm>
          <a:prstGeom prst="rect">
            <a:avLst/>
          </a:prstGeom>
          <a:noFill/>
        </p:spPr>
        <p:txBody>
          <a:bodyPr wrap="square" rtlCol="0">
            <a:spAutoFit/>
          </a:bodyPr>
          <a:lstStyle/>
          <a:p>
            <a:r>
              <a:rPr lang="en-US" sz="1400" b="1" u="sng" dirty="0"/>
              <a:t>Question</a:t>
            </a:r>
            <a:r>
              <a:rPr lang="en-US" sz="1400" dirty="0" smtClean="0"/>
              <a:t>: </a:t>
            </a:r>
          </a:p>
          <a:p>
            <a:r>
              <a:rPr lang="en-US" sz="1400" dirty="0" smtClean="0"/>
              <a:t>Summarize the poem.</a:t>
            </a:r>
            <a:endParaRPr lang="en-US" sz="1400" dirty="0"/>
          </a:p>
        </p:txBody>
      </p:sp>
      <p:sp>
        <p:nvSpPr>
          <p:cNvPr id="16" name="TextBox 15"/>
          <p:cNvSpPr txBox="1"/>
          <p:nvPr/>
        </p:nvSpPr>
        <p:spPr>
          <a:xfrm>
            <a:off x="89425" y="3602779"/>
            <a:ext cx="762000" cy="246221"/>
          </a:xfrm>
          <a:prstGeom prst="rect">
            <a:avLst/>
          </a:prstGeom>
          <a:noFill/>
        </p:spPr>
        <p:txBody>
          <a:bodyPr wrap="square" rtlCol="0">
            <a:spAutoFit/>
          </a:bodyPr>
          <a:lstStyle/>
          <a:p>
            <a:r>
              <a:rPr lang="en-US" sz="1000" dirty="0" smtClean="0"/>
              <a:t>Q7</a:t>
            </a:r>
            <a:endParaRPr lang="en-US" sz="1000" dirty="0"/>
          </a:p>
        </p:txBody>
      </p:sp>
      <p:sp>
        <p:nvSpPr>
          <p:cNvPr id="17" name="TextBox 16"/>
          <p:cNvSpPr txBox="1"/>
          <p:nvPr/>
        </p:nvSpPr>
        <p:spPr>
          <a:xfrm>
            <a:off x="4714324" y="3632068"/>
            <a:ext cx="762000" cy="246221"/>
          </a:xfrm>
          <a:prstGeom prst="rect">
            <a:avLst/>
          </a:prstGeom>
          <a:noFill/>
        </p:spPr>
        <p:txBody>
          <a:bodyPr wrap="square" rtlCol="0">
            <a:spAutoFit/>
          </a:bodyPr>
          <a:lstStyle/>
          <a:p>
            <a:r>
              <a:rPr lang="en-US" sz="1000" dirty="0" smtClean="0"/>
              <a:t>Q8</a:t>
            </a:r>
            <a:endParaRPr lang="en-US" sz="1000" dirty="0"/>
          </a:p>
        </p:txBody>
      </p:sp>
    </p:spTree>
    <p:extLst>
      <p:ext uri="{BB962C8B-B14F-4D97-AF65-F5344CB8AC3E}">
        <p14:creationId xmlns:p14="http://schemas.microsoft.com/office/powerpoint/2010/main" val="1947661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67585" y="147098"/>
            <a:ext cx="762000" cy="246221"/>
          </a:xfrm>
          <a:prstGeom prst="rect">
            <a:avLst/>
          </a:prstGeom>
          <a:noFill/>
        </p:spPr>
        <p:txBody>
          <a:bodyPr wrap="square" rtlCol="0">
            <a:spAutoFit/>
          </a:bodyPr>
          <a:lstStyle/>
          <a:p>
            <a:r>
              <a:rPr lang="en-US" sz="1000" dirty="0" smtClean="0"/>
              <a:t>A5</a:t>
            </a:r>
            <a:endParaRPr lang="en-US" sz="1000" dirty="0"/>
          </a:p>
        </p:txBody>
      </p:sp>
      <p:sp>
        <p:nvSpPr>
          <p:cNvPr id="6" name="TextBox 5"/>
          <p:cNvSpPr txBox="1"/>
          <p:nvPr/>
        </p:nvSpPr>
        <p:spPr>
          <a:xfrm>
            <a:off x="122802" y="134779"/>
            <a:ext cx="762000" cy="246221"/>
          </a:xfrm>
          <a:prstGeom prst="rect">
            <a:avLst/>
          </a:prstGeom>
          <a:noFill/>
        </p:spPr>
        <p:txBody>
          <a:bodyPr wrap="square" rtlCol="0">
            <a:spAutoFit/>
          </a:bodyPr>
          <a:lstStyle/>
          <a:p>
            <a:r>
              <a:rPr lang="en-US" sz="1000" dirty="0" smtClean="0"/>
              <a:t>A6</a:t>
            </a:r>
            <a:endParaRPr lang="en-US" sz="1000" dirty="0"/>
          </a:p>
        </p:txBody>
      </p:sp>
      <p:sp>
        <p:nvSpPr>
          <p:cNvPr id="8" name="TextBox 7"/>
          <p:cNvSpPr txBox="1"/>
          <p:nvPr/>
        </p:nvSpPr>
        <p:spPr>
          <a:xfrm>
            <a:off x="304800" y="3886200"/>
            <a:ext cx="3498273" cy="553998"/>
          </a:xfrm>
          <a:prstGeom prst="rect">
            <a:avLst/>
          </a:prstGeom>
          <a:noFill/>
        </p:spPr>
        <p:txBody>
          <a:bodyPr wrap="square" rtlCol="0">
            <a:spAutoFit/>
          </a:bodyPr>
          <a:lstStyle/>
          <a:p>
            <a:pPr lvl="0"/>
            <a:r>
              <a:rPr lang="en-US" sz="1000" b="1" u="sng" dirty="0">
                <a:solidFill>
                  <a:prstClr val="black"/>
                </a:solidFill>
              </a:rPr>
              <a:t>Question</a:t>
            </a:r>
            <a:r>
              <a:rPr lang="en-US" sz="1000" dirty="0">
                <a:solidFill>
                  <a:prstClr val="black"/>
                </a:solidFill>
              </a:rPr>
              <a:t>: Summarize </a:t>
            </a:r>
            <a:r>
              <a:rPr lang="en-US" sz="1000" dirty="0" smtClean="0">
                <a:solidFill>
                  <a:prstClr val="black"/>
                </a:solidFill>
              </a:rPr>
              <a:t>the poem.</a:t>
            </a:r>
          </a:p>
          <a:p>
            <a:pPr lvl="0"/>
            <a:r>
              <a:rPr lang="en-US" sz="1000" b="1" u="sng" dirty="0" smtClean="0">
                <a:solidFill>
                  <a:prstClr val="black"/>
                </a:solidFill>
              </a:rPr>
              <a:t>Answer</a:t>
            </a:r>
            <a:r>
              <a:rPr lang="en-US" sz="1000" dirty="0" smtClean="0">
                <a:solidFill>
                  <a:prstClr val="black"/>
                </a:solidFill>
              </a:rPr>
              <a:t>:  </a:t>
            </a:r>
            <a:r>
              <a:rPr lang="en-US" sz="1000" b="1" dirty="0" smtClean="0">
                <a:solidFill>
                  <a:prstClr val="black"/>
                </a:solidFill>
              </a:rPr>
              <a:t>DOK-2</a:t>
            </a:r>
          </a:p>
          <a:p>
            <a:pPr lvl="0"/>
            <a:r>
              <a:rPr lang="en-US" sz="1000" dirty="0" smtClean="0">
                <a:solidFill>
                  <a:prstClr val="black"/>
                </a:solidFill>
              </a:rPr>
              <a:t>Standard </a:t>
            </a:r>
            <a:r>
              <a:rPr lang="en-US" sz="1000" b="1" dirty="0">
                <a:solidFill>
                  <a:prstClr val="black"/>
                </a:solidFill>
              </a:rPr>
              <a:t>RL.2   Two Step </a:t>
            </a:r>
            <a:r>
              <a:rPr lang="en-US" sz="1000" b="1" dirty="0" smtClean="0">
                <a:solidFill>
                  <a:prstClr val="black"/>
                </a:solidFill>
              </a:rPr>
              <a:t>Question</a:t>
            </a:r>
            <a:endParaRPr lang="en-US" sz="1000" b="1" dirty="0">
              <a:solidFill>
                <a:prstClr val="black"/>
              </a:solidFill>
            </a:endParaRPr>
          </a:p>
        </p:txBody>
      </p:sp>
      <p:sp>
        <p:nvSpPr>
          <p:cNvPr id="10" name="TextBox 9"/>
          <p:cNvSpPr txBox="1"/>
          <p:nvPr/>
        </p:nvSpPr>
        <p:spPr>
          <a:xfrm>
            <a:off x="4905052" y="3409122"/>
            <a:ext cx="762000" cy="246221"/>
          </a:xfrm>
          <a:prstGeom prst="rect">
            <a:avLst/>
          </a:prstGeom>
          <a:noFill/>
        </p:spPr>
        <p:txBody>
          <a:bodyPr wrap="square" rtlCol="0">
            <a:spAutoFit/>
          </a:bodyPr>
          <a:lstStyle/>
          <a:p>
            <a:r>
              <a:rPr lang="en-US" sz="1000" dirty="0" smtClean="0"/>
              <a:t>A7</a:t>
            </a:r>
            <a:endParaRPr lang="en-US" sz="1000" dirty="0"/>
          </a:p>
        </p:txBody>
      </p:sp>
      <p:sp>
        <p:nvSpPr>
          <p:cNvPr id="11" name="TextBox 10"/>
          <p:cNvSpPr txBox="1"/>
          <p:nvPr/>
        </p:nvSpPr>
        <p:spPr>
          <a:xfrm>
            <a:off x="278955" y="3625725"/>
            <a:ext cx="762000" cy="246221"/>
          </a:xfrm>
          <a:prstGeom prst="rect">
            <a:avLst/>
          </a:prstGeom>
          <a:noFill/>
        </p:spPr>
        <p:txBody>
          <a:bodyPr wrap="square" rtlCol="0">
            <a:spAutoFit/>
          </a:bodyPr>
          <a:lstStyle/>
          <a:p>
            <a:r>
              <a:rPr lang="en-US" sz="1000" dirty="0" smtClean="0"/>
              <a:t>A8</a:t>
            </a:r>
            <a:endParaRPr lang="en-US" sz="1000" dirty="0"/>
          </a:p>
        </p:txBody>
      </p:sp>
      <p:graphicFrame>
        <p:nvGraphicFramePr>
          <p:cNvPr id="15" name="Table 14"/>
          <p:cNvGraphicFramePr>
            <a:graphicFrameLocks noGrp="1"/>
          </p:cNvGraphicFramePr>
          <p:nvPr>
            <p:extLst>
              <p:ext uri="{D42A27DB-BD31-4B8C-83A1-F6EECF244321}">
                <p14:modId xmlns:p14="http://schemas.microsoft.com/office/powerpoint/2010/main" val="122782803"/>
              </p:ext>
            </p:extLst>
          </p:nvPr>
        </p:nvGraphicFramePr>
        <p:xfrm>
          <a:off x="304800" y="4450420"/>
          <a:ext cx="3825080" cy="1454658"/>
        </p:xfrm>
        <a:graphic>
          <a:graphicData uri="http://schemas.openxmlformats.org/drawingml/2006/table">
            <a:tbl>
              <a:tblPr firstRow="1" firstCol="1" bandRow="1"/>
              <a:tblGrid>
                <a:gridCol w="1600200"/>
                <a:gridCol w="457200"/>
                <a:gridCol w="1767680"/>
              </a:tblGrid>
              <a:tr h="0">
                <a:tc>
                  <a:txBody>
                    <a:bodyPr/>
                    <a:lstStyle/>
                    <a:p>
                      <a:pPr marL="0" marR="0" algn="ctr">
                        <a:lnSpc>
                          <a:spcPct val="115000"/>
                        </a:lnSpc>
                        <a:spcBef>
                          <a:spcPts val="0"/>
                        </a:spcBef>
                        <a:spcAft>
                          <a:spcPts val="0"/>
                        </a:spcAft>
                      </a:pPr>
                      <a:r>
                        <a:rPr lang="en-US" sz="1100" b="1" dirty="0" smtClean="0">
                          <a:effectLst/>
                          <a:latin typeface="Calibri"/>
                          <a:ea typeface="Calibri"/>
                          <a:cs typeface="Times New Roman"/>
                        </a:rPr>
                        <a:t>Locate</a:t>
                      </a:r>
                      <a:r>
                        <a:rPr lang="en-US" sz="1100" b="1" baseline="0" dirty="0" smtClean="0">
                          <a:effectLst/>
                          <a:latin typeface="Calibri"/>
                          <a:ea typeface="Calibri"/>
                          <a:cs typeface="Times New Roman"/>
                        </a:rPr>
                        <a:t> and Select</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rowSpan="2">
                  <a:txBody>
                    <a:bodyPr/>
                    <a:lstStyle/>
                    <a:p>
                      <a:pPr marL="0" marR="0" algn="ctr">
                        <a:lnSpc>
                          <a:spcPct val="115000"/>
                        </a:lnSpc>
                        <a:spcBef>
                          <a:spcPts val="0"/>
                        </a:spcBef>
                        <a:spcAft>
                          <a:spcPts val="0"/>
                        </a:spcAft>
                      </a:pPr>
                      <a:r>
                        <a:rPr lang="en-US" sz="1400" b="1" dirty="0">
                          <a:effectLst/>
                          <a:latin typeface="Calibri"/>
                          <a:ea typeface="Calibri"/>
                          <a:cs typeface="Times New Roman"/>
                        </a:rPr>
                        <a:t>TO…</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n-US" sz="1100" b="1" dirty="0" smtClean="0">
                          <a:effectLst/>
                          <a:latin typeface="Calibri"/>
                          <a:ea typeface="Calibri"/>
                          <a:cs typeface="Times New Roman"/>
                        </a:rPr>
                        <a:t>Identify and Verify</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r>
              <a:tr h="58928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900" b="1" i="1" dirty="0" smtClean="0">
                          <a:effectLst/>
                          <a:latin typeface="+mn-lt"/>
                          <a:ea typeface="Calibri"/>
                          <a:cs typeface="Times New Roman"/>
                        </a:rPr>
                        <a:t>(concept #1):</a:t>
                      </a:r>
                      <a:r>
                        <a:rPr lang="en-US" sz="900" b="1" i="1" dirty="0" smtClean="0">
                          <a:effectLst/>
                          <a:latin typeface="Calibri"/>
                          <a:ea typeface="Calibri"/>
                          <a:cs typeface="Times New Roman"/>
                        </a:rPr>
                        <a:t>Key Details</a:t>
                      </a:r>
                    </a:p>
                    <a:p>
                      <a:pPr marL="0" marR="0" indent="0" algn="l" defTabSz="914400" rtl="0" eaLnBrk="1" fontAlgn="auto" latinLnBrk="0" hangingPunct="1">
                        <a:lnSpc>
                          <a:spcPct val="115000"/>
                        </a:lnSpc>
                        <a:spcBef>
                          <a:spcPts val="0"/>
                        </a:spcBef>
                        <a:spcAft>
                          <a:spcPts val="0"/>
                        </a:spcAft>
                        <a:buClrTx/>
                        <a:buSzTx/>
                        <a:buFontTx/>
                        <a:buNone/>
                        <a:tabLst/>
                        <a:defRPr/>
                      </a:pPr>
                      <a:r>
                        <a:rPr lang="en-US" sz="900" b="0" i="0" dirty="0" smtClean="0">
                          <a:effectLst/>
                          <a:latin typeface="Calibri"/>
                          <a:ea typeface="Calibri"/>
                          <a:cs typeface="Times New Roman"/>
                        </a:rPr>
                        <a:t>Step 1</a:t>
                      </a:r>
                    </a:p>
                    <a:p>
                      <a:pPr marL="0" marR="0" algn="l">
                        <a:lnSpc>
                          <a:spcPct val="115000"/>
                        </a:lnSpc>
                        <a:spcBef>
                          <a:spcPts val="0"/>
                        </a:spcBef>
                        <a:spcAft>
                          <a:spcPts val="0"/>
                        </a:spcAft>
                      </a:pPr>
                      <a:r>
                        <a:rPr lang="en-US" sz="900" b="0" i="0" dirty="0" smtClean="0">
                          <a:effectLst/>
                          <a:latin typeface="+mn-lt"/>
                          <a:ea typeface="Calibri"/>
                          <a:cs typeface="Times New Roman"/>
                        </a:rPr>
                        <a:t>Student must  (1) identify Key Details …</a:t>
                      </a:r>
                    </a:p>
                    <a:p>
                      <a:pPr marL="0" marR="0" algn="l">
                        <a:lnSpc>
                          <a:spcPct val="115000"/>
                        </a:lnSpc>
                        <a:spcBef>
                          <a:spcPts val="0"/>
                        </a:spcBef>
                        <a:spcAft>
                          <a:spcPts val="0"/>
                        </a:spcAft>
                      </a:pPr>
                      <a:r>
                        <a:rPr lang="en-US" sz="900" b="1" i="1" dirty="0" smtClean="0">
                          <a:effectLst/>
                          <a:latin typeface="Calibri"/>
                          <a:ea typeface="Calibri"/>
                          <a:cs typeface="Times New Roman"/>
                        </a:rPr>
                        <a:t>(i.e., details about the golden key “words,” and the child</a:t>
                      </a:r>
                      <a:r>
                        <a:rPr lang="en-US" sz="900" b="1" i="1" baseline="0" dirty="0" smtClean="0">
                          <a:effectLst/>
                          <a:latin typeface="Calibri"/>
                          <a:ea typeface="Calibri"/>
                          <a:cs typeface="Times New Roman"/>
                        </a:rPr>
                        <a:t>).</a:t>
                      </a:r>
                      <a:endParaRPr lang="en-US" sz="900" b="1" i="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US"/>
                    </a:p>
                  </a:txBody>
                  <a:tcPr/>
                </a:tc>
                <a:tc>
                  <a:txBody>
                    <a:bodyPr/>
                    <a:lstStyle/>
                    <a:p>
                      <a:pPr marL="0" marR="0" algn="l">
                        <a:lnSpc>
                          <a:spcPct val="115000"/>
                        </a:lnSpc>
                        <a:spcBef>
                          <a:spcPts val="0"/>
                        </a:spcBef>
                        <a:spcAft>
                          <a:spcPts val="0"/>
                        </a:spcAft>
                      </a:pPr>
                      <a:r>
                        <a:rPr lang="en-US" sz="900" b="1" i="1" dirty="0" smtClean="0">
                          <a:effectLst/>
                          <a:latin typeface="Calibri"/>
                          <a:ea typeface="Calibri"/>
                          <a:cs typeface="Times New Roman"/>
                        </a:rPr>
                        <a:t>(concept #2) Summarizing</a:t>
                      </a:r>
                      <a:endParaRPr lang="en-US" sz="900" b="1" i="1" baseline="0" dirty="0" smtClean="0">
                        <a:effectLst/>
                        <a:latin typeface="Calibri"/>
                        <a:ea typeface="Calibri"/>
                        <a:cs typeface="Times New Roman"/>
                      </a:endParaRPr>
                    </a:p>
                    <a:p>
                      <a:pPr marL="0" marR="0" algn="l">
                        <a:lnSpc>
                          <a:spcPct val="115000"/>
                        </a:lnSpc>
                        <a:spcBef>
                          <a:spcPts val="0"/>
                        </a:spcBef>
                        <a:spcAft>
                          <a:spcPts val="0"/>
                        </a:spcAft>
                      </a:pPr>
                      <a:r>
                        <a:rPr lang="en-US" sz="900" b="0" i="0" baseline="0" dirty="0" smtClean="0">
                          <a:effectLst/>
                          <a:latin typeface="Calibri"/>
                          <a:ea typeface="Calibri"/>
                          <a:cs typeface="Times New Roman"/>
                        </a:rPr>
                        <a:t>Step 2</a:t>
                      </a:r>
                    </a:p>
                    <a:p>
                      <a:pPr marL="0" marR="0" algn="l">
                        <a:lnSpc>
                          <a:spcPct val="115000"/>
                        </a:lnSpc>
                        <a:spcBef>
                          <a:spcPts val="0"/>
                        </a:spcBef>
                        <a:spcAft>
                          <a:spcPts val="0"/>
                        </a:spcAft>
                      </a:pPr>
                      <a:r>
                        <a:rPr lang="en-US" sz="900" b="0" i="0" baseline="0" dirty="0" smtClean="0">
                          <a:effectLst/>
                          <a:latin typeface="+mn-lt"/>
                          <a:ea typeface="Calibri"/>
                          <a:cs typeface="Times New Roman"/>
                        </a:rPr>
                        <a:t>In order to… (2) summarize the poem.</a:t>
                      </a:r>
                      <a:endParaRPr lang="en-US" sz="900" b="0" i="0" baseline="0" dirty="0" smtClean="0">
                        <a:effectLst/>
                        <a:latin typeface="Calibri"/>
                        <a:ea typeface="Calibri"/>
                        <a:cs typeface="Times New Roman"/>
                      </a:endParaRPr>
                    </a:p>
                    <a:p>
                      <a:pPr marL="0" marR="0" algn="l">
                        <a:lnSpc>
                          <a:spcPct val="115000"/>
                        </a:lnSpc>
                        <a:spcBef>
                          <a:spcPts val="0"/>
                        </a:spcBef>
                        <a:spcAft>
                          <a:spcPts val="0"/>
                        </a:spcAft>
                      </a:pPr>
                      <a:r>
                        <a:rPr lang="en-US" sz="900" b="1" i="1" baseline="0" dirty="0" smtClean="0">
                          <a:effectLst/>
                          <a:latin typeface="Calibri"/>
                          <a:ea typeface="Calibri"/>
                          <a:cs typeface="Times New Roman"/>
                        </a:rPr>
                        <a:t>(I.e., in some way summarize how the good mannered words help the child through the day and to have a great day.)</a:t>
                      </a:r>
                      <a:endParaRPr lang="en-US" sz="900" b="1" i="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16" name="TextBox 15"/>
          <p:cNvSpPr txBox="1"/>
          <p:nvPr/>
        </p:nvSpPr>
        <p:spPr>
          <a:xfrm>
            <a:off x="215349" y="414557"/>
            <a:ext cx="4191000" cy="553998"/>
          </a:xfrm>
          <a:prstGeom prst="rect">
            <a:avLst/>
          </a:prstGeom>
          <a:noFill/>
        </p:spPr>
        <p:txBody>
          <a:bodyPr wrap="square" rtlCol="0">
            <a:spAutoFit/>
          </a:bodyPr>
          <a:lstStyle/>
          <a:p>
            <a:r>
              <a:rPr lang="en-US" sz="1000" b="1" u="sng" dirty="0" smtClean="0"/>
              <a:t>Question</a:t>
            </a:r>
            <a:r>
              <a:rPr lang="en-US" sz="1000" dirty="0" smtClean="0"/>
              <a:t>:</a:t>
            </a:r>
            <a:r>
              <a:rPr lang="en-US" sz="1000" dirty="0"/>
              <a:t> How does the child in the poem relate to the golden keys? </a:t>
            </a:r>
          </a:p>
          <a:p>
            <a:r>
              <a:rPr lang="en-US" sz="1000" b="1" u="sng" dirty="0" smtClean="0"/>
              <a:t>Answer</a:t>
            </a:r>
            <a:r>
              <a:rPr lang="en-US" sz="1000" b="1" dirty="0" smtClean="0"/>
              <a:t>:  DOK-3</a:t>
            </a:r>
          </a:p>
          <a:p>
            <a:r>
              <a:rPr lang="en-US" sz="1000" dirty="0" smtClean="0"/>
              <a:t>Standard </a:t>
            </a:r>
            <a:r>
              <a:rPr lang="en-US" sz="1000" b="1" dirty="0"/>
              <a:t>RL.3</a:t>
            </a:r>
            <a:r>
              <a:rPr lang="en-US" sz="1000" dirty="0"/>
              <a:t>  Three-Step </a:t>
            </a:r>
            <a:r>
              <a:rPr lang="en-US" sz="1000" dirty="0" smtClean="0"/>
              <a:t>Question</a:t>
            </a:r>
            <a:endParaRPr lang="en-US" sz="1000" dirty="0"/>
          </a:p>
        </p:txBody>
      </p:sp>
      <p:graphicFrame>
        <p:nvGraphicFramePr>
          <p:cNvPr id="17" name="Table 16"/>
          <p:cNvGraphicFramePr>
            <a:graphicFrameLocks noGrp="1"/>
          </p:cNvGraphicFramePr>
          <p:nvPr>
            <p:extLst>
              <p:ext uri="{D42A27DB-BD31-4B8C-83A1-F6EECF244321}">
                <p14:modId xmlns:p14="http://schemas.microsoft.com/office/powerpoint/2010/main" val="1235695768"/>
              </p:ext>
            </p:extLst>
          </p:nvPr>
        </p:nvGraphicFramePr>
        <p:xfrm>
          <a:off x="206975" y="990600"/>
          <a:ext cx="4191000" cy="2128266"/>
        </p:xfrm>
        <a:graphic>
          <a:graphicData uri="http://schemas.openxmlformats.org/drawingml/2006/table">
            <a:tbl>
              <a:tblPr firstRow="1" firstCol="1" bandRow="1"/>
              <a:tblGrid>
                <a:gridCol w="1151374"/>
                <a:gridCol w="304800"/>
                <a:gridCol w="1263725"/>
                <a:gridCol w="381000"/>
                <a:gridCol w="1090101"/>
              </a:tblGrid>
              <a:tr h="0">
                <a:tc>
                  <a:txBody>
                    <a:bodyPr/>
                    <a:lstStyle/>
                    <a:p>
                      <a:pPr marL="0" marR="0" algn="ctr">
                        <a:lnSpc>
                          <a:spcPct val="115000"/>
                        </a:lnSpc>
                        <a:spcBef>
                          <a:spcPts val="0"/>
                        </a:spcBef>
                        <a:spcAft>
                          <a:spcPts val="0"/>
                        </a:spcAft>
                      </a:pPr>
                      <a:r>
                        <a:rPr lang="en-US" sz="800" b="1" i="1" dirty="0" smtClean="0">
                          <a:effectLst>
                            <a:outerShdw blurRad="38100" dist="38100" dir="2700000" algn="tl">
                              <a:srgbClr val="000000">
                                <a:alpha val="43137"/>
                              </a:srgbClr>
                            </a:outerShdw>
                          </a:effectLst>
                          <a:latin typeface="Calibri"/>
                          <a:ea typeface="Calibri"/>
                          <a:cs typeface="Times New Roman"/>
                        </a:rPr>
                        <a:t>I </a:t>
                      </a:r>
                      <a:r>
                        <a:rPr lang="en-US" sz="1100" b="1" dirty="0" smtClean="0">
                          <a:effectLst>
                            <a:outerShdw blurRad="38100" dist="38100" dir="2700000" algn="tl">
                              <a:srgbClr val="000000">
                                <a:alpha val="43137"/>
                              </a:srgbClr>
                            </a:outerShdw>
                          </a:effectLst>
                          <a:latin typeface="Calibri"/>
                          <a:ea typeface="Calibri"/>
                          <a:cs typeface="Times New Roman"/>
                        </a:rPr>
                        <a:t> Locate/Select</a:t>
                      </a:r>
                    </a:p>
                    <a:p>
                      <a:pPr marL="0" marR="0" algn="ctr">
                        <a:lnSpc>
                          <a:spcPct val="115000"/>
                        </a:lnSpc>
                        <a:spcBef>
                          <a:spcPts val="0"/>
                        </a:spcBef>
                        <a:spcAft>
                          <a:spcPts val="0"/>
                        </a:spcAft>
                      </a:pPr>
                      <a:r>
                        <a:rPr lang="en-US" sz="800" b="1" i="1" dirty="0" smtClean="0">
                          <a:effectLst>
                            <a:outerShdw blurRad="38100" dist="38100" dir="2700000" algn="tl">
                              <a:srgbClr val="000000">
                                <a:alpha val="43137"/>
                              </a:srgbClr>
                            </a:outerShdw>
                          </a:effectLst>
                          <a:latin typeface="Calibri"/>
                          <a:ea typeface="Calibri"/>
                          <a:cs typeface="Times New Roman"/>
                        </a:rPr>
                        <a:t> and </a:t>
                      </a:r>
                      <a:r>
                        <a:rPr lang="en-US" sz="1100" b="1" i="0" dirty="0" smtClean="0">
                          <a:effectLst>
                            <a:outerShdw blurRad="38100" dist="38100" dir="2700000" algn="tl">
                              <a:srgbClr val="000000">
                                <a:alpha val="43137"/>
                              </a:srgbClr>
                            </a:outerShdw>
                          </a:effectLst>
                          <a:latin typeface="Calibri"/>
                          <a:ea typeface="Calibri"/>
                          <a:cs typeface="Times New Roman"/>
                        </a:rPr>
                        <a:t>Identify/Verify</a:t>
                      </a:r>
                      <a:endParaRPr lang="en-US" sz="1100" b="1" dirty="0">
                        <a:effectLst>
                          <a:outerShdw blurRad="38100" dist="38100" dir="2700000" algn="tl">
                            <a:srgbClr val="000000">
                              <a:alpha val="43137"/>
                            </a:srgbClr>
                          </a:outerShdw>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rowSpan="2">
                  <a:txBody>
                    <a:bodyPr/>
                    <a:lstStyle/>
                    <a:p>
                      <a:pPr marL="0" marR="0" algn="ctr">
                        <a:lnSpc>
                          <a:spcPct val="115000"/>
                        </a:lnSpc>
                        <a:spcBef>
                          <a:spcPts val="0"/>
                        </a:spcBef>
                        <a:spcAft>
                          <a:spcPts val="0"/>
                        </a:spcAft>
                      </a:pPr>
                      <a:r>
                        <a:rPr lang="en-US" sz="900" b="1" dirty="0" smtClean="0">
                          <a:effectLst>
                            <a:outerShdw blurRad="38100" dist="38100" dir="2700000" algn="tl">
                              <a:srgbClr val="000000">
                                <a:alpha val="43137"/>
                              </a:srgbClr>
                            </a:outerShdw>
                          </a:effectLst>
                          <a:latin typeface="Calibri"/>
                          <a:ea typeface="Calibri"/>
                          <a:cs typeface="Times New Roman"/>
                        </a:rPr>
                        <a:t>TO</a:t>
                      </a:r>
                      <a:endParaRPr lang="en-US" sz="900" b="1" dirty="0">
                        <a:effectLst>
                          <a:outerShdw blurRad="38100" dist="38100" dir="2700000" algn="tl">
                            <a:srgbClr val="000000">
                              <a:alpha val="43137"/>
                            </a:srgbClr>
                          </a:outerShdw>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15000"/>
                        </a:lnSpc>
                        <a:spcBef>
                          <a:spcPts val="0"/>
                        </a:spcBef>
                        <a:spcAft>
                          <a:spcPts val="0"/>
                        </a:spcAft>
                      </a:pPr>
                      <a:r>
                        <a:rPr lang="en-US" sz="1100" b="1" dirty="0" smtClean="0">
                          <a:effectLst>
                            <a:outerShdw blurRad="38100" dist="38100" dir="2700000" algn="tl">
                              <a:srgbClr val="000000">
                                <a:alpha val="43137"/>
                              </a:srgbClr>
                            </a:outerShdw>
                          </a:effectLst>
                          <a:latin typeface="Calibri"/>
                          <a:ea typeface="Calibri"/>
                          <a:cs typeface="Times New Roman"/>
                        </a:rPr>
                        <a:t>STRATEGIZE</a:t>
                      </a:r>
                      <a:r>
                        <a:rPr lang="en-US" sz="900" b="1" baseline="0" dirty="0" smtClean="0">
                          <a:effectLst/>
                          <a:latin typeface="Calibri"/>
                          <a:ea typeface="Calibri"/>
                          <a:cs typeface="Times New Roman"/>
                        </a:rPr>
                        <a:t> </a:t>
                      </a:r>
                      <a:r>
                        <a:rPr lang="en-US" sz="900" b="1" i="1" baseline="0" dirty="0" smtClean="0">
                          <a:effectLst/>
                          <a:latin typeface="Calibri"/>
                          <a:ea typeface="Calibri"/>
                          <a:cs typeface="Times New Roman"/>
                        </a:rPr>
                        <a:t>and</a:t>
                      </a:r>
                      <a:r>
                        <a:rPr lang="en-US" sz="900" b="1" baseline="0" dirty="0" smtClean="0">
                          <a:effectLst/>
                          <a:latin typeface="Calibri"/>
                          <a:ea typeface="Calibri"/>
                          <a:cs typeface="Times New Roman"/>
                        </a:rPr>
                        <a:t> </a:t>
                      </a:r>
                      <a:r>
                        <a:rPr lang="en-US" sz="900" b="1" i="1" baseline="0" dirty="0" smtClean="0">
                          <a:effectLst/>
                          <a:latin typeface="Calibri"/>
                          <a:ea typeface="Calibri"/>
                          <a:cs typeface="Times New Roman"/>
                        </a:rPr>
                        <a:t>show </a:t>
                      </a:r>
                      <a:r>
                        <a:rPr lang="en-US" sz="1000" b="1" baseline="0" dirty="0" smtClean="0">
                          <a:effectLst>
                            <a:outerShdw blurRad="38100" dist="38100" dir="2700000" algn="tl">
                              <a:srgbClr val="000000">
                                <a:alpha val="43137"/>
                              </a:srgbClr>
                            </a:outerShdw>
                          </a:effectLst>
                          <a:latin typeface="Calibri"/>
                          <a:ea typeface="Calibri"/>
                          <a:cs typeface="Times New Roman"/>
                        </a:rPr>
                        <a:t>HOW</a:t>
                      </a:r>
                      <a:r>
                        <a:rPr lang="en-US" sz="900" b="1" i="1" baseline="0" dirty="0" smtClean="0">
                          <a:effectLst>
                            <a:outerShdw blurRad="38100" dist="38100" dir="2700000" algn="tl">
                              <a:srgbClr val="000000">
                                <a:alpha val="43137"/>
                              </a:srgbClr>
                            </a:outerShdw>
                          </a:effectLst>
                          <a:latin typeface="Calibri"/>
                          <a:ea typeface="Calibri"/>
                          <a:cs typeface="Times New Roman"/>
                        </a:rPr>
                        <a:t> to </a:t>
                      </a:r>
                      <a:r>
                        <a:rPr lang="en-US" sz="1000" b="1" baseline="0" dirty="0" smtClean="0">
                          <a:effectLst>
                            <a:outerShdw blurRad="38100" dist="38100" dir="2700000" algn="tl">
                              <a:srgbClr val="000000">
                                <a:alpha val="43137"/>
                              </a:srgbClr>
                            </a:outerShdw>
                          </a:effectLst>
                          <a:latin typeface="Calibri"/>
                          <a:ea typeface="Calibri"/>
                          <a:cs typeface="Times New Roman"/>
                        </a:rPr>
                        <a:t>SOLVE -CONCLUDE</a:t>
                      </a:r>
                      <a:endParaRPr lang="en-US" sz="1000" b="1" dirty="0">
                        <a:effectLst>
                          <a:outerShdw blurRad="38100" dist="38100" dir="2700000" algn="tl">
                            <a:srgbClr val="000000">
                              <a:alpha val="43137"/>
                            </a:srgbClr>
                          </a:outerShdw>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2">
                  <a:txBody>
                    <a:bodyPr/>
                    <a:lstStyle/>
                    <a:p>
                      <a:pPr marL="0" marR="0" algn="ctr">
                        <a:lnSpc>
                          <a:spcPct val="115000"/>
                        </a:lnSpc>
                        <a:spcBef>
                          <a:spcPts val="0"/>
                        </a:spcBef>
                        <a:spcAft>
                          <a:spcPts val="0"/>
                        </a:spcAft>
                      </a:pPr>
                      <a:endParaRPr lang="en-US" sz="900" b="1" dirty="0" smtClean="0">
                        <a:effectLst>
                          <a:outerShdw blurRad="38100" dist="38100" dir="2700000" algn="tl">
                            <a:srgbClr val="000000">
                              <a:alpha val="43137"/>
                            </a:srgbClr>
                          </a:outerShdw>
                        </a:effectLst>
                        <a:latin typeface="Calibri"/>
                        <a:ea typeface="Calibri"/>
                        <a:cs typeface="Times New Roman"/>
                      </a:endParaRPr>
                    </a:p>
                    <a:p>
                      <a:pPr marL="0" marR="0" algn="ctr">
                        <a:lnSpc>
                          <a:spcPct val="115000"/>
                        </a:lnSpc>
                        <a:spcBef>
                          <a:spcPts val="0"/>
                        </a:spcBef>
                        <a:spcAft>
                          <a:spcPts val="0"/>
                        </a:spcAft>
                      </a:pPr>
                      <a:endParaRPr lang="en-US" sz="900" b="1" dirty="0" smtClean="0">
                        <a:effectLst>
                          <a:outerShdw blurRad="38100" dist="38100" dir="2700000" algn="tl">
                            <a:srgbClr val="000000">
                              <a:alpha val="43137"/>
                            </a:srgbClr>
                          </a:outerShdw>
                        </a:effectLst>
                        <a:latin typeface="Calibri"/>
                        <a:ea typeface="Calibri"/>
                        <a:cs typeface="Times New Roman"/>
                      </a:endParaRPr>
                    </a:p>
                    <a:p>
                      <a:pPr marL="0" marR="0" algn="ctr">
                        <a:lnSpc>
                          <a:spcPct val="115000"/>
                        </a:lnSpc>
                        <a:spcBef>
                          <a:spcPts val="0"/>
                        </a:spcBef>
                        <a:spcAft>
                          <a:spcPts val="0"/>
                        </a:spcAft>
                      </a:pPr>
                      <a:endParaRPr lang="en-US" sz="900" b="1" dirty="0" smtClean="0">
                        <a:effectLst>
                          <a:outerShdw blurRad="38100" dist="38100" dir="2700000" algn="tl">
                            <a:srgbClr val="000000">
                              <a:alpha val="43137"/>
                            </a:srgbClr>
                          </a:outerShdw>
                        </a:effectLst>
                        <a:latin typeface="Calibri"/>
                        <a:ea typeface="Calibri"/>
                        <a:cs typeface="Times New Roman"/>
                      </a:endParaRPr>
                    </a:p>
                    <a:p>
                      <a:pPr marL="0" marR="0" algn="ctr">
                        <a:lnSpc>
                          <a:spcPct val="115000"/>
                        </a:lnSpc>
                        <a:spcBef>
                          <a:spcPts val="0"/>
                        </a:spcBef>
                        <a:spcAft>
                          <a:spcPts val="0"/>
                        </a:spcAft>
                      </a:pPr>
                      <a:endParaRPr lang="en-US" sz="900" b="1" dirty="0" smtClean="0">
                        <a:effectLst>
                          <a:outerShdw blurRad="38100" dist="38100" dir="2700000" algn="tl">
                            <a:srgbClr val="000000">
                              <a:alpha val="43137"/>
                            </a:srgbClr>
                          </a:outerShdw>
                        </a:effectLst>
                        <a:latin typeface="Calibri"/>
                        <a:ea typeface="Calibri"/>
                        <a:cs typeface="Times New Roman"/>
                      </a:endParaRPr>
                    </a:p>
                    <a:p>
                      <a:pPr marL="0" marR="0" algn="ctr">
                        <a:lnSpc>
                          <a:spcPct val="115000"/>
                        </a:lnSpc>
                        <a:spcBef>
                          <a:spcPts val="0"/>
                        </a:spcBef>
                        <a:spcAft>
                          <a:spcPts val="0"/>
                        </a:spcAft>
                      </a:pPr>
                      <a:r>
                        <a:rPr lang="en-US" sz="900" b="1" dirty="0" smtClean="0">
                          <a:effectLst>
                            <a:outerShdw blurRad="38100" dist="38100" dir="2700000" algn="tl">
                              <a:srgbClr val="000000">
                                <a:alpha val="43137"/>
                              </a:srgbClr>
                            </a:outerShdw>
                          </a:effectLst>
                          <a:latin typeface="Calibri"/>
                          <a:ea typeface="Calibri"/>
                          <a:cs typeface="Times New Roman"/>
                        </a:rPr>
                        <a:t>AND</a:t>
                      </a:r>
                      <a:endParaRPr lang="en-US" sz="900" b="1" dirty="0">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15000"/>
                        </a:lnSpc>
                        <a:spcBef>
                          <a:spcPts val="0"/>
                        </a:spcBef>
                        <a:spcAft>
                          <a:spcPts val="0"/>
                        </a:spcAft>
                      </a:pPr>
                      <a:r>
                        <a:rPr lang="en-US" sz="900" b="1" i="1" dirty="0" smtClean="0">
                          <a:effectLst/>
                          <a:latin typeface="Calibri"/>
                          <a:ea typeface="Calibri"/>
                          <a:cs typeface="Times New Roman"/>
                        </a:rPr>
                        <a:t>then</a:t>
                      </a:r>
                      <a:r>
                        <a:rPr lang="en-US" sz="900" b="1" dirty="0" smtClean="0">
                          <a:effectLst/>
                          <a:latin typeface="Calibri"/>
                          <a:ea typeface="Calibri"/>
                          <a:cs typeface="Times New Roman"/>
                        </a:rPr>
                        <a:t> </a:t>
                      </a:r>
                      <a:r>
                        <a:rPr lang="en-US" sz="1100" b="1" dirty="0" smtClean="0">
                          <a:effectLst>
                            <a:outerShdw blurRad="38100" dist="38100" dir="2700000" algn="tl">
                              <a:srgbClr val="000000">
                                <a:alpha val="43137"/>
                              </a:srgbClr>
                            </a:outerShdw>
                          </a:effectLst>
                          <a:latin typeface="Calibri"/>
                          <a:ea typeface="Calibri"/>
                          <a:cs typeface="Times New Roman"/>
                        </a:rPr>
                        <a:t>EXPLAIN</a:t>
                      </a:r>
                      <a:r>
                        <a:rPr lang="en-US" sz="900" b="1" dirty="0" smtClean="0">
                          <a:effectLst/>
                          <a:latin typeface="Calibri"/>
                          <a:ea typeface="Calibri"/>
                          <a:cs typeface="Times New Roman"/>
                        </a:rPr>
                        <a:t> </a:t>
                      </a:r>
                      <a:r>
                        <a:rPr lang="en-US" sz="900" b="1" i="1" dirty="0" smtClean="0">
                          <a:effectLst/>
                          <a:latin typeface="Calibri"/>
                          <a:ea typeface="Calibri"/>
                          <a:cs typeface="Times New Roman"/>
                        </a:rPr>
                        <a:t>my </a:t>
                      </a:r>
                      <a:r>
                        <a:rPr lang="en-US" sz="1100" b="1" dirty="0" smtClean="0">
                          <a:effectLst>
                            <a:outerShdw blurRad="38100" dist="38100" dir="2700000" algn="tl">
                              <a:srgbClr val="000000">
                                <a:alpha val="43137"/>
                              </a:srgbClr>
                            </a:outerShdw>
                          </a:effectLst>
                          <a:latin typeface="Calibri"/>
                          <a:ea typeface="Calibri"/>
                          <a:cs typeface="Times New Roman"/>
                        </a:rPr>
                        <a:t>THINKING</a:t>
                      </a:r>
                      <a:endParaRPr lang="en-US" sz="1100" b="1" dirty="0">
                        <a:effectLst>
                          <a:outerShdw blurRad="38100" dist="38100" dir="2700000" algn="tl">
                            <a:srgbClr val="000000">
                              <a:alpha val="43137"/>
                            </a:srgbClr>
                          </a:outerShdw>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50000"/>
                      </a:schemeClr>
                    </a:solidFill>
                  </a:tcPr>
                </a:tc>
              </a:tr>
              <a:tr h="589280">
                <a:tc>
                  <a:txBody>
                    <a:bodyPr/>
                    <a:lstStyle/>
                    <a:p>
                      <a:pPr marL="0" marR="0" algn="l">
                        <a:lnSpc>
                          <a:spcPct val="115000"/>
                        </a:lnSpc>
                        <a:spcBef>
                          <a:spcPts val="0"/>
                        </a:spcBef>
                        <a:spcAft>
                          <a:spcPts val="0"/>
                        </a:spcAft>
                      </a:pPr>
                      <a:r>
                        <a:rPr lang="en-US" sz="800" b="0" dirty="0" smtClean="0">
                          <a:effectLst/>
                          <a:latin typeface="+mn-lt"/>
                          <a:ea typeface="Calibri"/>
                          <a:cs typeface="Times New Roman"/>
                        </a:rPr>
                        <a:t>Step 1</a:t>
                      </a:r>
                    </a:p>
                    <a:p>
                      <a:pPr marL="0" marR="0" algn="l">
                        <a:lnSpc>
                          <a:spcPct val="115000"/>
                        </a:lnSpc>
                        <a:spcBef>
                          <a:spcPts val="0"/>
                        </a:spcBef>
                        <a:spcAft>
                          <a:spcPts val="0"/>
                        </a:spcAft>
                      </a:pPr>
                      <a:r>
                        <a:rPr lang="en-US" sz="800" b="0" dirty="0" smtClean="0">
                          <a:effectLst/>
                          <a:latin typeface="+mn-lt"/>
                          <a:ea typeface="Calibri"/>
                          <a:cs typeface="Times New Roman"/>
                        </a:rPr>
                        <a:t>Student</a:t>
                      </a:r>
                      <a:r>
                        <a:rPr lang="en-US" sz="800" b="0" baseline="0" dirty="0" smtClean="0">
                          <a:effectLst/>
                          <a:latin typeface="+mn-lt"/>
                          <a:ea typeface="Calibri"/>
                          <a:cs typeface="Times New Roman"/>
                        </a:rPr>
                        <a:t> selects- verifies prior information…</a:t>
                      </a:r>
                    </a:p>
                    <a:p>
                      <a:pPr marL="0" marR="0" algn="l">
                        <a:lnSpc>
                          <a:spcPct val="115000"/>
                        </a:lnSpc>
                        <a:spcBef>
                          <a:spcPts val="0"/>
                        </a:spcBef>
                        <a:spcAft>
                          <a:spcPts val="0"/>
                        </a:spcAft>
                      </a:pPr>
                      <a:r>
                        <a:rPr lang="en-US" sz="800" b="1" i="1" baseline="0" dirty="0" smtClean="0">
                          <a:effectLst/>
                          <a:latin typeface="+mn-lt"/>
                          <a:ea typeface="Calibri"/>
                          <a:cs typeface="Times New Roman"/>
                        </a:rPr>
                        <a:t>(selects details about the keys that verify how the child feels about the keys).</a:t>
                      </a:r>
                    </a:p>
                    <a:p>
                      <a:pPr marL="0" marR="0" algn="l">
                        <a:lnSpc>
                          <a:spcPct val="115000"/>
                        </a:lnSpc>
                        <a:spcBef>
                          <a:spcPts val="0"/>
                        </a:spcBef>
                        <a:spcAft>
                          <a:spcPts val="0"/>
                        </a:spcAft>
                      </a:pPr>
                      <a:endParaRPr lang="en-US" sz="800" b="0" i="0" baseline="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pPr marL="0" marR="0" algn="ctr">
                        <a:lnSpc>
                          <a:spcPct val="115000"/>
                        </a:lnSpc>
                        <a:spcBef>
                          <a:spcPts val="0"/>
                        </a:spcBef>
                        <a:spcAft>
                          <a:spcPts val="0"/>
                        </a:spcAft>
                      </a:pPr>
                      <a:endParaRPr lang="en-US" sz="11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a:r>
                        <a:rPr lang="en-US" sz="800" b="0" i="0" dirty="0" smtClean="0">
                          <a:solidFill>
                            <a:schemeClr val="tx1"/>
                          </a:solidFill>
                          <a:effectLst/>
                        </a:rPr>
                        <a:t>Step 2</a:t>
                      </a:r>
                    </a:p>
                    <a:p>
                      <a:pPr algn="l"/>
                      <a:r>
                        <a:rPr lang="en-US" sz="800" b="0" i="0" dirty="0" smtClean="0">
                          <a:solidFill>
                            <a:schemeClr val="tx1"/>
                          </a:solidFill>
                          <a:effectLst/>
                        </a:rPr>
                        <a:t>Step 2</a:t>
                      </a:r>
                    </a:p>
                    <a:p>
                      <a:pPr algn="l"/>
                      <a:r>
                        <a:rPr lang="en-US" sz="800" b="0" i="0" dirty="0" smtClean="0">
                          <a:solidFill>
                            <a:schemeClr val="tx1"/>
                          </a:solidFill>
                          <a:effectLst/>
                        </a:rPr>
                        <a:t>…in order to strategize and show </a:t>
                      </a:r>
                      <a:r>
                        <a:rPr lang="en-US" sz="800" b="1" i="0" dirty="0" smtClean="0">
                          <a:solidFill>
                            <a:schemeClr val="tx1"/>
                          </a:solidFill>
                          <a:effectLst/>
                        </a:rPr>
                        <a:t>how to solve</a:t>
                      </a:r>
                      <a:r>
                        <a:rPr lang="en-US" sz="800" b="1" i="0" baseline="0" dirty="0" smtClean="0">
                          <a:solidFill>
                            <a:schemeClr val="tx1"/>
                          </a:solidFill>
                          <a:effectLst/>
                        </a:rPr>
                        <a:t> </a:t>
                      </a:r>
                      <a:r>
                        <a:rPr lang="en-US" sz="800" b="0" i="0" baseline="0" dirty="0" smtClean="0">
                          <a:solidFill>
                            <a:schemeClr val="tx1"/>
                          </a:solidFill>
                          <a:effectLst/>
                        </a:rPr>
                        <a:t>the question ( a </a:t>
                      </a:r>
                      <a:r>
                        <a:rPr lang="en-US" sz="800" b="1" i="0" baseline="0" dirty="0" smtClean="0">
                          <a:solidFill>
                            <a:schemeClr val="tx1"/>
                          </a:solidFill>
                          <a:effectLst/>
                        </a:rPr>
                        <a:t>rule</a:t>
                      </a:r>
                      <a:r>
                        <a:rPr lang="en-US" sz="800" b="0" i="0" baseline="0" dirty="0" smtClean="0">
                          <a:solidFill>
                            <a:schemeClr val="tx1"/>
                          </a:solidFill>
                          <a:effectLst/>
                        </a:rPr>
                        <a:t> could be  that the keys are used to remind someone of good manner words) </a:t>
                      </a:r>
                      <a:r>
                        <a:rPr lang="en-US" sz="800" b="1" i="0" baseline="0" dirty="0" smtClean="0">
                          <a:solidFill>
                            <a:schemeClr val="tx1"/>
                          </a:solidFill>
                          <a:effectLst/>
                        </a:rPr>
                        <a:t>a fact </a:t>
                      </a:r>
                      <a:r>
                        <a:rPr lang="en-US" sz="800" b="0" i="0" baseline="0" dirty="0" smtClean="0">
                          <a:solidFill>
                            <a:schemeClr val="tx1"/>
                          </a:solidFill>
                          <a:effectLst/>
                        </a:rPr>
                        <a:t>could be that some words are good manner words and a </a:t>
                      </a:r>
                      <a:r>
                        <a:rPr lang="en-US" sz="800" b="0" i="0" dirty="0" smtClean="0">
                          <a:solidFill>
                            <a:schemeClr val="tx1"/>
                          </a:solidFill>
                          <a:effectLst/>
                        </a:rPr>
                        <a:t>conclusion</a:t>
                      </a:r>
                      <a:r>
                        <a:rPr lang="en-US" sz="800" b="0" i="0" baseline="0" dirty="0" smtClean="0">
                          <a:solidFill>
                            <a:schemeClr val="tx1"/>
                          </a:solidFill>
                          <a:effectLst/>
                        </a:rPr>
                        <a:t> could be that  the child in the poem uses good manner words.</a:t>
                      </a:r>
                      <a:endParaRPr lang="en-US" sz="800" b="0" i="0" dirty="0" smtClean="0">
                        <a:solidFill>
                          <a:schemeClr val="tx1"/>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pPr marL="0" marR="0" algn="ctr">
                        <a:lnSpc>
                          <a:spcPct val="115000"/>
                        </a:lnSpc>
                        <a:spcBef>
                          <a:spcPts val="0"/>
                        </a:spcBef>
                        <a:spcAft>
                          <a:spcPts val="0"/>
                        </a:spcAft>
                      </a:pPr>
                      <a:endParaRPr lang="en-US" sz="11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l">
                        <a:lnSpc>
                          <a:spcPct val="115000"/>
                        </a:lnSpc>
                        <a:spcBef>
                          <a:spcPts val="0"/>
                        </a:spcBef>
                        <a:spcAft>
                          <a:spcPts val="0"/>
                        </a:spcAft>
                      </a:pPr>
                      <a:r>
                        <a:rPr lang="en-US" sz="800" b="0" dirty="0" smtClean="0">
                          <a:effectLst/>
                          <a:latin typeface="Calibri"/>
                          <a:ea typeface="Calibri"/>
                          <a:cs typeface="Times New Roman"/>
                        </a:rPr>
                        <a:t>Step 3</a:t>
                      </a:r>
                    </a:p>
                    <a:p>
                      <a:pPr marL="0" marR="0" algn="l">
                        <a:lnSpc>
                          <a:spcPct val="115000"/>
                        </a:lnSpc>
                        <a:spcBef>
                          <a:spcPts val="0"/>
                        </a:spcBef>
                        <a:spcAft>
                          <a:spcPts val="0"/>
                        </a:spcAft>
                      </a:pPr>
                      <a:r>
                        <a:rPr lang="en-US" sz="800" b="0" dirty="0" smtClean="0">
                          <a:effectLst/>
                          <a:latin typeface="Calibri"/>
                          <a:ea typeface="Calibri"/>
                          <a:cs typeface="Times New Roman"/>
                        </a:rPr>
                        <a:t>---student</a:t>
                      </a:r>
                      <a:r>
                        <a:rPr lang="en-US" sz="800" b="0" baseline="0" dirty="0" smtClean="0">
                          <a:effectLst/>
                          <a:latin typeface="Calibri"/>
                          <a:ea typeface="Calibri"/>
                          <a:cs typeface="Times New Roman"/>
                        </a:rPr>
                        <a:t> can then explain and </a:t>
                      </a:r>
                      <a:r>
                        <a:rPr lang="en-US" sz="800" b="0" baseline="0" dirty="0" smtClean="0">
                          <a:effectLst/>
                          <a:latin typeface="+mn-lt"/>
                          <a:ea typeface="Calibri"/>
                          <a:cs typeface="Times New Roman"/>
                        </a:rPr>
                        <a:t>justify his/her </a:t>
                      </a:r>
                      <a:r>
                        <a:rPr lang="en-US" sz="800" b="0" i="0" baseline="0" dirty="0" smtClean="0">
                          <a:effectLst/>
                          <a:latin typeface="+mn-lt"/>
                          <a:ea typeface="Calibri"/>
                          <a:cs typeface="Times New Roman"/>
                        </a:rPr>
                        <a:t>thinking </a:t>
                      </a:r>
                    </a:p>
                    <a:p>
                      <a:pPr marL="0" marR="0" algn="l">
                        <a:lnSpc>
                          <a:spcPct val="115000"/>
                        </a:lnSpc>
                        <a:spcBef>
                          <a:spcPts val="0"/>
                        </a:spcBef>
                        <a:spcAft>
                          <a:spcPts val="0"/>
                        </a:spcAft>
                      </a:pPr>
                      <a:r>
                        <a:rPr lang="en-US" sz="800" b="1" i="1" baseline="0" dirty="0" smtClean="0">
                          <a:effectLst/>
                          <a:latin typeface="+mn-lt"/>
                          <a:ea typeface="Calibri"/>
                          <a:cs typeface="Times New Roman"/>
                        </a:rPr>
                        <a:t>( The child in the poem relates to the keys because when he needs a good manners word, the keys remind him).</a:t>
                      </a:r>
                      <a:endParaRPr lang="en-US" sz="800" b="1" i="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grpSp>
        <p:nvGrpSpPr>
          <p:cNvPr id="20" name="Group 19"/>
          <p:cNvGrpSpPr/>
          <p:nvPr/>
        </p:nvGrpSpPr>
        <p:grpSpPr>
          <a:xfrm>
            <a:off x="1709821" y="5418691"/>
            <a:ext cx="688229" cy="914400"/>
            <a:chOff x="454771" y="5791200"/>
            <a:chExt cx="688229" cy="914400"/>
          </a:xfrm>
        </p:grpSpPr>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409" y="5791200"/>
              <a:ext cx="641430" cy="641430"/>
            </a:xfrm>
            <a:prstGeom prst="rect">
              <a:avLst/>
            </a:prstGeom>
          </p:spPr>
        </p:pic>
        <p:sp>
          <p:nvSpPr>
            <p:cNvPr id="22" name="Text Box 2"/>
            <p:cNvSpPr txBox="1"/>
            <p:nvPr/>
          </p:nvSpPr>
          <p:spPr>
            <a:xfrm>
              <a:off x="454771" y="6394371"/>
              <a:ext cx="688229" cy="311229"/>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pPr>
              <a:r>
                <a:rPr lang="en-US" sz="700" b="1" dirty="0" smtClean="0">
                  <a:effectLst/>
                  <a:ea typeface="Calibri"/>
                  <a:cs typeface="Times New Roman"/>
                </a:rPr>
                <a:t>DOK-2</a:t>
              </a:r>
            </a:p>
            <a:p>
              <a:pPr marL="0" marR="0" algn="ctr">
                <a:spcBef>
                  <a:spcPts val="0"/>
                </a:spcBef>
              </a:pPr>
              <a:r>
                <a:rPr lang="en-US" sz="700" b="1" dirty="0" smtClean="0">
                  <a:ea typeface="Calibri"/>
                  <a:cs typeface="Times New Roman"/>
                </a:rPr>
                <a:t>Interpreter</a:t>
              </a:r>
              <a:endParaRPr lang="en-US" sz="700" dirty="0">
                <a:effectLst/>
                <a:ea typeface="Calibri"/>
                <a:cs typeface="Times New Roman"/>
              </a:endParaRPr>
            </a:p>
          </p:txBody>
        </p:sp>
      </p:grpSp>
      <p:grpSp>
        <p:nvGrpSpPr>
          <p:cNvPr id="26" name="Group 25"/>
          <p:cNvGrpSpPr/>
          <p:nvPr/>
        </p:nvGrpSpPr>
        <p:grpSpPr>
          <a:xfrm>
            <a:off x="762000" y="2438400"/>
            <a:ext cx="544237" cy="876813"/>
            <a:chOff x="228255" y="4569102"/>
            <a:chExt cx="631825" cy="1146810"/>
          </a:xfrm>
        </p:grpSpPr>
        <p:pic>
          <p:nvPicPr>
            <p:cNvPr id="27" name="Picture 26"/>
            <p:cNvPicPr/>
            <p:nvPr/>
          </p:nvPicPr>
          <p:blipFill rotWithShape="1">
            <a:blip r:embed="rId3">
              <a:extLst>
                <a:ext uri="{28A0092B-C50C-407E-A947-70E740481C1C}">
                  <a14:useLocalDpi xmlns:a14="http://schemas.microsoft.com/office/drawing/2010/main" val="0"/>
                </a:ext>
              </a:extLst>
            </a:blip>
            <a:srcRect l="14165" r="14466"/>
            <a:stretch/>
          </p:blipFill>
          <p:spPr>
            <a:xfrm>
              <a:off x="228255" y="4569102"/>
              <a:ext cx="623888" cy="914400"/>
            </a:xfrm>
            <a:prstGeom prst="rect">
              <a:avLst/>
            </a:prstGeom>
          </p:spPr>
        </p:pic>
        <p:sp>
          <p:nvSpPr>
            <p:cNvPr id="28" name="Text Box 3"/>
            <p:cNvSpPr txBox="1"/>
            <p:nvPr/>
          </p:nvSpPr>
          <p:spPr>
            <a:xfrm>
              <a:off x="244130" y="5373647"/>
              <a:ext cx="615950" cy="34226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pPr>
              <a:r>
                <a:rPr lang="en-US" sz="700" b="1" dirty="0" smtClean="0">
                  <a:effectLst/>
                  <a:ea typeface="Calibri"/>
                  <a:cs typeface="Times New Roman"/>
                </a:rPr>
                <a:t>DOK-3</a:t>
              </a:r>
            </a:p>
            <a:p>
              <a:pPr marL="0" marR="0" algn="ctr">
                <a:spcBef>
                  <a:spcPts val="0"/>
                </a:spcBef>
              </a:pPr>
              <a:r>
                <a:rPr lang="en-US" sz="700" b="1" dirty="0" smtClean="0">
                  <a:ea typeface="Calibri"/>
                  <a:cs typeface="Times New Roman"/>
                </a:rPr>
                <a:t>Judge</a:t>
              </a:r>
              <a:endParaRPr lang="en-US" sz="700" dirty="0">
                <a:effectLst/>
                <a:ea typeface="Calibri"/>
                <a:cs typeface="Times New Roman"/>
              </a:endParaRPr>
            </a:p>
          </p:txBody>
        </p:sp>
      </p:grpSp>
      <p:graphicFrame>
        <p:nvGraphicFramePr>
          <p:cNvPr id="29" name="Table 28"/>
          <p:cNvGraphicFramePr>
            <a:graphicFrameLocks noGrp="1"/>
          </p:cNvGraphicFramePr>
          <p:nvPr>
            <p:extLst>
              <p:ext uri="{D42A27DB-BD31-4B8C-83A1-F6EECF244321}">
                <p14:modId xmlns:p14="http://schemas.microsoft.com/office/powerpoint/2010/main" val="231891573"/>
              </p:ext>
            </p:extLst>
          </p:nvPr>
        </p:nvGraphicFramePr>
        <p:xfrm>
          <a:off x="5342737" y="1143000"/>
          <a:ext cx="2467998" cy="1296924"/>
        </p:xfrm>
        <a:graphic>
          <a:graphicData uri="http://schemas.openxmlformats.org/drawingml/2006/table">
            <a:tbl>
              <a:tblPr firstRow="1" firstCol="1" bandRow="1"/>
              <a:tblGrid>
                <a:gridCol w="2467998"/>
              </a:tblGrid>
              <a:tr h="0">
                <a:tc>
                  <a:txBody>
                    <a:bodyPr/>
                    <a:lstStyle/>
                    <a:p>
                      <a:pPr marL="0" marR="0" algn="ctr">
                        <a:lnSpc>
                          <a:spcPct val="115000"/>
                        </a:lnSpc>
                        <a:spcBef>
                          <a:spcPts val="0"/>
                        </a:spcBef>
                        <a:spcAft>
                          <a:spcPts val="0"/>
                        </a:spcAft>
                      </a:pPr>
                      <a:r>
                        <a:rPr lang="en-US" sz="1100" b="1" dirty="0" smtClean="0">
                          <a:effectLst/>
                          <a:latin typeface="Calibri"/>
                          <a:ea typeface="Calibri"/>
                          <a:cs typeface="Times New Roman"/>
                        </a:rPr>
                        <a:t>Show</a:t>
                      </a:r>
                      <a:r>
                        <a:rPr lang="en-US" sz="1100" b="1" baseline="0" dirty="0" smtClean="0">
                          <a:effectLst/>
                          <a:latin typeface="Calibri"/>
                          <a:ea typeface="Calibri"/>
                          <a:cs typeface="Times New Roman"/>
                        </a:rPr>
                        <a:t> Me – Tell Me</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493014">
                <a:tc>
                  <a:txBody>
                    <a:bodyPr/>
                    <a:lstStyle/>
                    <a:p>
                      <a:pPr marL="0" marR="0" algn="l">
                        <a:lnSpc>
                          <a:spcPct val="115000"/>
                        </a:lnSpc>
                        <a:spcBef>
                          <a:spcPts val="0"/>
                        </a:spcBef>
                        <a:spcAft>
                          <a:spcPts val="0"/>
                        </a:spcAft>
                      </a:pPr>
                      <a:r>
                        <a:rPr lang="en-US" sz="900" b="1" i="1" dirty="0" smtClean="0">
                          <a:effectLst/>
                          <a:latin typeface="Calibri"/>
                          <a:ea typeface="Calibri"/>
                          <a:cs typeface="Times New Roman"/>
                        </a:rPr>
                        <a:t>(concept #1) Key Details</a:t>
                      </a:r>
                    </a:p>
                    <a:p>
                      <a:pPr marL="0" marR="0" algn="l">
                        <a:lnSpc>
                          <a:spcPct val="115000"/>
                        </a:lnSpc>
                        <a:spcBef>
                          <a:spcPts val="0"/>
                        </a:spcBef>
                        <a:spcAft>
                          <a:spcPts val="0"/>
                        </a:spcAft>
                      </a:pPr>
                      <a:r>
                        <a:rPr lang="en-US" sz="900" baseline="0" dirty="0" smtClean="0">
                          <a:effectLst/>
                          <a:latin typeface="+mn-lt"/>
                          <a:ea typeface="Calibri"/>
                          <a:cs typeface="Times New Roman"/>
                        </a:rPr>
                        <a:t>Explanation:</a:t>
                      </a:r>
                    </a:p>
                    <a:p>
                      <a:pPr marL="0" marR="0" algn="l">
                        <a:lnSpc>
                          <a:spcPct val="115000"/>
                        </a:lnSpc>
                        <a:spcBef>
                          <a:spcPts val="0"/>
                        </a:spcBef>
                        <a:spcAft>
                          <a:spcPts val="0"/>
                        </a:spcAft>
                      </a:pPr>
                      <a:r>
                        <a:rPr lang="en-US" sz="900" baseline="0" dirty="0" smtClean="0">
                          <a:effectLst/>
                          <a:latin typeface="+mn-lt"/>
                          <a:ea typeface="Calibri"/>
                          <a:cs typeface="Times New Roman"/>
                        </a:rPr>
                        <a:t>Student can find this information explicitly in the text. </a:t>
                      </a:r>
                      <a:r>
                        <a:rPr lang="en-US" sz="900" b="1" i="1" baseline="0" dirty="0" smtClean="0">
                          <a:effectLst/>
                          <a:latin typeface="+mn-lt"/>
                          <a:ea typeface="Calibri"/>
                          <a:cs typeface="Times New Roman"/>
                        </a:rPr>
                        <a:t>"Good morning!" that's the golden key</a:t>
                      </a:r>
                    </a:p>
                    <a:p>
                      <a:pPr marL="0" marR="0" algn="l">
                        <a:lnSpc>
                          <a:spcPct val="115000"/>
                        </a:lnSpc>
                        <a:spcBef>
                          <a:spcPts val="0"/>
                        </a:spcBef>
                        <a:spcAft>
                          <a:spcPts val="0"/>
                        </a:spcAft>
                      </a:pPr>
                      <a:r>
                        <a:rPr lang="en-US" sz="900" b="1" i="1" baseline="0" dirty="0" smtClean="0">
                          <a:effectLst/>
                          <a:latin typeface="+mn-lt"/>
                          <a:ea typeface="Calibri"/>
                          <a:cs typeface="Times New Roman"/>
                        </a:rPr>
                        <a:t>That unlocks every door for me.</a:t>
                      </a:r>
                    </a:p>
                    <a:p>
                      <a:pPr marL="0" marR="0" algn="l">
                        <a:lnSpc>
                          <a:spcPct val="115000"/>
                        </a:lnSpc>
                        <a:spcBef>
                          <a:spcPts val="0"/>
                        </a:spcBef>
                        <a:spcAft>
                          <a:spcPts val="0"/>
                        </a:spcAft>
                      </a:pPr>
                      <a:r>
                        <a:rPr lang="en-US" sz="900" b="1" i="1" baseline="0" dirty="0" smtClean="0">
                          <a:effectLst/>
                          <a:latin typeface="+mn-lt"/>
                          <a:ea typeface="Calibri"/>
                          <a:cs typeface="Times New Roman"/>
                        </a:rPr>
                        <a:t>When evening comes, "Good night!" I say,</a:t>
                      </a:r>
                    </a:p>
                    <a:p>
                      <a:pPr marL="0" marR="0" algn="l">
                        <a:lnSpc>
                          <a:spcPct val="115000"/>
                        </a:lnSpc>
                        <a:spcBef>
                          <a:spcPts val="0"/>
                        </a:spcBef>
                        <a:spcAft>
                          <a:spcPts val="0"/>
                        </a:spcAft>
                      </a:pPr>
                      <a:r>
                        <a:rPr lang="en-US" sz="900" b="1" i="1" baseline="0" dirty="0" smtClean="0">
                          <a:effectLst/>
                          <a:latin typeface="+mn-lt"/>
                          <a:ea typeface="Calibri"/>
                          <a:cs typeface="Times New Roman"/>
                        </a:rPr>
                        <a:t>And close the door of each glad day.”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grpSp>
        <p:nvGrpSpPr>
          <p:cNvPr id="30" name="Group 29"/>
          <p:cNvGrpSpPr/>
          <p:nvPr/>
        </p:nvGrpSpPr>
        <p:grpSpPr>
          <a:xfrm>
            <a:off x="5319546" y="457200"/>
            <a:ext cx="3196188" cy="1487998"/>
            <a:chOff x="5368108" y="4384805"/>
            <a:chExt cx="3196188" cy="1487998"/>
          </a:xfrm>
        </p:grpSpPr>
        <p:sp>
          <p:nvSpPr>
            <p:cNvPr id="31" name="TextBox 30"/>
            <p:cNvSpPr txBox="1"/>
            <p:nvPr/>
          </p:nvSpPr>
          <p:spPr>
            <a:xfrm>
              <a:off x="5368108" y="4384805"/>
              <a:ext cx="2712972" cy="707886"/>
            </a:xfrm>
            <a:prstGeom prst="rect">
              <a:avLst/>
            </a:prstGeom>
            <a:noFill/>
          </p:spPr>
          <p:txBody>
            <a:bodyPr wrap="square" rtlCol="0">
              <a:spAutoFit/>
            </a:bodyPr>
            <a:lstStyle/>
            <a:p>
              <a:r>
                <a:rPr lang="en-US" sz="1000" b="1" u="sng" dirty="0" smtClean="0"/>
                <a:t>Question</a:t>
              </a:r>
              <a:r>
                <a:rPr lang="en-US" sz="1000" dirty="0" smtClean="0"/>
                <a:t>: </a:t>
              </a:r>
              <a:r>
                <a:rPr lang="en-US" sz="1000" dirty="0"/>
                <a:t>Which key unlocks the day and which closes it</a:t>
              </a:r>
              <a:r>
                <a:rPr lang="en-US" sz="1000" dirty="0" smtClean="0"/>
                <a:t>?</a:t>
              </a:r>
            </a:p>
            <a:p>
              <a:r>
                <a:rPr lang="en-US" sz="1000" b="1" u="sng" dirty="0"/>
                <a:t>Answer</a:t>
              </a:r>
              <a:r>
                <a:rPr lang="en-US" sz="1000" dirty="0"/>
                <a:t>: </a:t>
              </a:r>
              <a:r>
                <a:rPr lang="en-US" sz="1000" b="1" dirty="0"/>
                <a:t>DOK-1</a:t>
              </a:r>
              <a:r>
                <a:rPr lang="en-US" sz="1000" dirty="0"/>
                <a:t> </a:t>
              </a:r>
            </a:p>
            <a:p>
              <a:r>
                <a:rPr lang="en-US" sz="1000" dirty="0" smtClean="0"/>
                <a:t>Standard </a:t>
              </a:r>
              <a:r>
                <a:rPr lang="en-US" sz="1000" b="1" dirty="0"/>
                <a:t>RL.1</a:t>
              </a:r>
              <a:r>
                <a:rPr lang="en-US" sz="1000" dirty="0"/>
                <a:t>  </a:t>
              </a:r>
              <a:r>
                <a:rPr lang="en-US" sz="1000" b="1" dirty="0"/>
                <a:t>One-Step </a:t>
              </a:r>
              <a:r>
                <a:rPr lang="en-US" sz="1000" b="1" dirty="0" smtClean="0"/>
                <a:t>Question</a:t>
              </a:r>
              <a:endParaRPr lang="en-US" sz="1000" b="1" dirty="0"/>
            </a:p>
          </p:txBody>
        </p:sp>
        <p:grpSp>
          <p:nvGrpSpPr>
            <p:cNvPr id="32" name="Group 31"/>
            <p:cNvGrpSpPr/>
            <p:nvPr/>
          </p:nvGrpSpPr>
          <p:grpSpPr>
            <a:xfrm>
              <a:off x="7876067" y="4932400"/>
              <a:ext cx="688229" cy="940403"/>
              <a:chOff x="7856189" y="4932400"/>
              <a:chExt cx="688229" cy="940403"/>
            </a:xfrm>
          </p:grpSpPr>
          <p:pic>
            <p:nvPicPr>
              <p:cNvPr id="33" name="Picture 32" descr="https://encrypted-tbn1.gstatic.com/images?q=tbn:ANd9GcRbjzF8wup-PFkIOS_FeGS2fgaX-M64D0URyCP3PzAdUE4KFAstEA"/>
              <p:cNvPicPr/>
              <p:nvPr/>
            </p:nvPicPr>
            <p:blipFill>
              <a:blip r:embed="rId4" cstate="print">
                <a:extLst>
                  <a:ext uri="{BEBA8EAE-BF5A-486C-A8C5-ECC9F3942E4B}">
                    <a14:imgProps xmlns:a14="http://schemas.microsoft.com/office/drawing/2010/main">
                      <a14:imgLayer r:embed="rId5">
                        <a14:imgEffect>
                          <a14:backgroundRemoval t="0" b="100000" l="0" r="97449"/>
                        </a14:imgEffect>
                      </a14:imgLayer>
                    </a14:imgProps>
                  </a:ext>
                  <a:ext uri="{28A0092B-C50C-407E-A947-70E740481C1C}">
                    <a14:useLocalDpi xmlns:a14="http://schemas.microsoft.com/office/drawing/2010/main" val="0"/>
                  </a:ext>
                </a:extLst>
              </a:blip>
              <a:srcRect/>
              <a:stretch>
                <a:fillRect/>
              </a:stretch>
            </p:blipFill>
            <p:spPr bwMode="auto">
              <a:xfrm>
                <a:off x="7856189" y="4932400"/>
                <a:ext cx="678211" cy="645641"/>
              </a:xfrm>
              <a:prstGeom prst="rect">
                <a:avLst/>
              </a:prstGeom>
              <a:noFill/>
              <a:extLst/>
            </p:spPr>
          </p:pic>
          <p:sp>
            <p:nvSpPr>
              <p:cNvPr id="34" name="Text Box 2"/>
              <p:cNvSpPr txBox="1"/>
              <p:nvPr/>
            </p:nvSpPr>
            <p:spPr>
              <a:xfrm>
                <a:off x="7856189" y="5561574"/>
                <a:ext cx="688229" cy="311229"/>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pPr>
                <a:r>
                  <a:rPr lang="en-US" sz="700" b="1" dirty="0" smtClean="0">
                    <a:effectLst/>
                    <a:ea typeface="Calibri"/>
                    <a:cs typeface="Times New Roman"/>
                  </a:rPr>
                  <a:t>DOK-1</a:t>
                </a:r>
              </a:p>
              <a:p>
                <a:pPr marL="0" marR="0" algn="ctr">
                  <a:spcBef>
                    <a:spcPts val="0"/>
                  </a:spcBef>
                </a:pPr>
                <a:r>
                  <a:rPr lang="en-US" sz="700" b="1" dirty="0" smtClean="0">
                    <a:ea typeface="Calibri"/>
                    <a:cs typeface="Times New Roman"/>
                  </a:rPr>
                  <a:t>Reporter</a:t>
                </a:r>
                <a:endParaRPr lang="en-US" sz="700" dirty="0">
                  <a:effectLst/>
                  <a:ea typeface="Calibri"/>
                  <a:cs typeface="Times New Roman"/>
                </a:endParaRPr>
              </a:p>
            </p:txBody>
          </p:sp>
        </p:grpSp>
      </p:grpSp>
      <p:sp>
        <p:nvSpPr>
          <p:cNvPr id="35" name="TextBox 34"/>
          <p:cNvSpPr txBox="1"/>
          <p:nvPr/>
        </p:nvSpPr>
        <p:spPr>
          <a:xfrm>
            <a:off x="4818913" y="3594392"/>
            <a:ext cx="4191000" cy="707886"/>
          </a:xfrm>
          <a:prstGeom prst="rect">
            <a:avLst/>
          </a:prstGeom>
          <a:noFill/>
        </p:spPr>
        <p:txBody>
          <a:bodyPr wrap="square" rtlCol="0">
            <a:spAutoFit/>
          </a:bodyPr>
          <a:lstStyle/>
          <a:p>
            <a:r>
              <a:rPr lang="en-US" sz="1000" b="1" u="sng" dirty="0" smtClean="0"/>
              <a:t>Question</a:t>
            </a:r>
            <a:r>
              <a:rPr lang="en-US" sz="1000" dirty="0" smtClean="0"/>
              <a:t>:</a:t>
            </a:r>
            <a:r>
              <a:rPr lang="en-US" sz="1000" dirty="0"/>
              <a:t> If the golden keys were a character in the poem, </a:t>
            </a:r>
            <a:r>
              <a:rPr lang="en-US" sz="1000" dirty="0" smtClean="0"/>
              <a:t>what kind of friend would they be to the child?</a:t>
            </a:r>
            <a:endParaRPr lang="en-US" sz="1000" dirty="0"/>
          </a:p>
          <a:p>
            <a:r>
              <a:rPr lang="en-US" sz="1000" b="1" u="sng" dirty="0" smtClean="0"/>
              <a:t>Answer</a:t>
            </a:r>
            <a:r>
              <a:rPr lang="en-US" sz="1000" b="1" dirty="0" smtClean="0"/>
              <a:t>:  DOK-3</a:t>
            </a:r>
          </a:p>
          <a:p>
            <a:r>
              <a:rPr lang="en-US" sz="1000" dirty="0" smtClean="0"/>
              <a:t>Standard </a:t>
            </a:r>
            <a:r>
              <a:rPr lang="en-US" sz="1000" b="1" dirty="0"/>
              <a:t>RL.3</a:t>
            </a:r>
            <a:r>
              <a:rPr lang="en-US" sz="1000" dirty="0"/>
              <a:t>  Three-Step </a:t>
            </a:r>
            <a:r>
              <a:rPr lang="en-US" sz="1000" dirty="0" smtClean="0"/>
              <a:t>Question</a:t>
            </a:r>
            <a:endParaRPr lang="en-US" sz="1000" dirty="0"/>
          </a:p>
        </p:txBody>
      </p:sp>
      <p:graphicFrame>
        <p:nvGraphicFramePr>
          <p:cNvPr id="36" name="Table 35"/>
          <p:cNvGraphicFramePr>
            <a:graphicFrameLocks noGrp="1"/>
          </p:cNvGraphicFramePr>
          <p:nvPr>
            <p:extLst>
              <p:ext uri="{D42A27DB-BD31-4B8C-83A1-F6EECF244321}">
                <p14:modId xmlns:p14="http://schemas.microsoft.com/office/powerpoint/2010/main" val="2586447623"/>
              </p:ext>
            </p:extLst>
          </p:nvPr>
        </p:nvGraphicFramePr>
        <p:xfrm>
          <a:off x="4800600" y="4269825"/>
          <a:ext cx="4191000" cy="2225802"/>
        </p:xfrm>
        <a:graphic>
          <a:graphicData uri="http://schemas.openxmlformats.org/drawingml/2006/table">
            <a:tbl>
              <a:tblPr firstRow="1" firstCol="1" bandRow="1"/>
              <a:tblGrid>
                <a:gridCol w="1151374"/>
                <a:gridCol w="304800"/>
                <a:gridCol w="1263725"/>
                <a:gridCol w="381000"/>
                <a:gridCol w="1090101"/>
              </a:tblGrid>
              <a:tr h="0">
                <a:tc>
                  <a:txBody>
                    <a:bodyPr/>
                    <a:lstStyle/>
                    <a:p>
                      <a:pPr marL="0" marR="0" algn="ctr">
                        <a:lnSpc>
                          <a:spcPct val="115000"/>
                        </a:lnSpc>
                        <a:spcBef>
                          <a:spcPts val="0"/>
                        </a:spcBef>
                        <a:spcAft>
                          <a:spcPts val="0"/>
                        </a:spcAft>
                      </a:pPr>
                      <a:r>
                        <a:rPr lang="en-US" sz="1100" b="1" dirty="0" smtClean="0">
                          <a:effectLst>
                            <a:outerShdw blurRad="38100" dist="38100" dir="2700000" algn="tl">
                              <a:srgbClr val="000000">
                                <a:alpha val="43137"/>
                              </a:srgbClr>
                            </a:outerShdw>
                          </a:effectLst>
                          <a:latin typeface="Calibri"/>
                          <a:ea typeface="Calibri"/>
                          <a:cs typeface="Times New Roman"/>
                        </a:rPr>
                        <a:t>Locate/Select</a:t>
                      </a:r>
                    </a:p>
                    <a:p>
                      <a:pPr marL="0" marR="0" algn="ctr">
                        <a:lnSpc>
                          <a:spcPct val="115000"/>
                        </a:lnSpc>
                        <a:spcBef>
                          <a:spcPts val="0"/>
                        </a:spcBef>
                        <a:spcAft>
                          <a:spcPts val="0"/>
                        </a:spcAft>
                      </a:pPr>
                      <a:r>
                        <a:rPr lang="en-US" sz="800" b="1" i="1" dirty="0" smtClean="0">
                          <a:effectLst>
                            <a:outerShdw blurRad="38100" dist="38100" dir="2700000" algn="tl">
                              <a:srgbClr val="000000">
                                <a:alpha val="43137"/>
                              </a:srgbClr>
                            </a:outerShdw>
                          </a:effectLst>
                          <a:latin typeface="Calibri"/>
                          <a:ea typeface="Calibri"/>
                          <a:cs typeface="Times New Roman"/>
                        </a:rPr>
                        <a:t> and </a:t>
                      </a:r>
                      <a:r>
                        <a:rPr lang="en-US" sz="1100" b="1" i="0" dirty="0" smtClean="0">
                          <a:effectLst>
                            <a:outerShdw blurRad="38100" dist="38100" dir="2700000" algn="tl">
                              <a:srgbClr val="000000">
                                <a:alpha val="43137"/>
                              </a:srgbClr>
                            </a:outerShdw>
                          </a:effectLst>
                          <a:latin typeface="Calibri"/>
                          <a:ea typeface="Calibri"/>
                          <a:cs typeface="Times New Roman"/>
                        </a:rPr>
                        <a:t>Identify/Verify</a:t>
                      </a:r>
                      <a:endParaRPr lang="en-US" sz="1100" b="1" dirty="0">
                        <a:effectLst>
                          <a:outerShdw blurRad="38100" dist="38100" dir="2700000" algn="tl">
                            <a:srgbClr val="000000">
                              <a:alpha val="43137"/>
                            </a:srgbClr>
                          </a:outerShdw>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rowSpan="2">
                  <a:txBody>
                    <a:bodyPr/>
                    <a:lstStyle/>
                    <a:p>
                      <a:pPr marL="0" marR="0" algn="ctr">
                        <a:lnSpc>
                          <a:spcPct val="115000"/>
                        </a:lnSpc>
                        <a:spcBef>
                          <a:spcPts val="0"/>
                        </a:spcBef>
                        <a:spcAft>
                          <a:spcPts val="0"/>
                        </a:spcAft>
                      </a:pPr>
                      <a:r>
                        <a:rPr lang="en-US" sz="900" b="1" dirty="0" smtClean="0">
                          <a:effectLst>
                            <a:outerShdw blurRad="38100" dist="38100" dir="2700000" algn="tl">
                              <a:srgbClr val="000000">
                                <a:alpha val="43137"/>
                              </a:srgbClr>
                            </a:outerShdw>
                          </a:effectLst>
                          <a:latin typeface="Calibri"/>
                          <a:ea typeface="Calibri"/>
                          <a:cs typeface="Times New Roman"/>
                        </a:rPr>
                        <a:t>TO</a:t>
                      </a:r>
                      <a:endParaRPr lang="en-US" sz="900" b="1" dirty="0">
                        <a:effectLst>
                          <a:outerShdw blurRad="38100" dist="38100" dir="2700000" algn="tl">
                            <a:srgbClr val="000000">
                              <a:alpha val="43137"/>
                            </a:srgbClr>
                          </a:outerShdw>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15000"/>
                        </a:lnSpc>
                        <a:spcBef>
                          <a:spcPts val="0"/>
                        </a:spcBef>
                        <a:spcAft>
                          <a:spcPts val="0"/>
                        </a:spcAft>
                      </a:pPr>
                      <a:r>
                        <a:rPr lang="en-US" sz="1100" b="1" dirty="0" smtClean="0">
                          <a:effectLst>
                            <a:outerShdw blurRad="38100" dist="38100" dir="2700000" algn="tl">
                              <a:srgbClr val="000000">
                                <a:alpha val="43137"/>
                              </a:srgbClr>
                            </a:outerShdw>
                          </a:effectLst>
                          <a:latin typeface="Calibri"/>
                          <a:ea typeface="Calibri"/>
                          <a:cs typeface="Times New Roman"/>
                        </a:rPr>
                        <a:t>STRATEGIZE</a:t>
                      </a:r>
                      <a:r>
                        <a:rPr lang="en-US" sz="900" b="1" baseline="0" dirty="0" smtClean="0">
                          <a:effectLst/>
                          <a:latin typeface="Calibri"/>
                          <a:ea typeface="Calibri"/>
                          <a:cs typeface="Times New Roman"/>
                        </a:rPr>
                        <a:t> </a:t>
                      </a:r>
                      <a:r>
                        <a:rPr lang="en-US" sz="900" b="1" i="1" baseline="0" dirty="0" smtClean="0">
                          <a:effectLst/>
                          <a:latin typeface="Calibri"/>
                          <a:ea typeface="Calibri"/>
                          <a:cs typeface="Times New Roman"/>
                        </a:rPr>
                        <a:t>and</a:t>
                      </a:r>
                      <a:r>
                        <a:rPr lang="en-US" sz="900" b="1" baseline="0" dirty="0" smtClean="0">
                          <a:effectLst/>
                          <a:latin typeface="Calibri"/>
                          <a:ea typeface="Calibri"/>
                          <a:cs typeface="Times New Roman"/>
                        </a:rPr>
                        <a:t> </a:t>
                      </a:r>
                      <a:r>
                        <a:rPr lang="en-US" sz="900" b="1" i="1" baseline="0" dirty="0" smtClean="0">
                          <a:effectLst/>
                          <a:latin typeface="Calibri"/>
                          <a:ea typeface="Calibri"/>
                          <a:cs typeface="Times New Roman"/>
                        </a:rPr>
                        <a:t>show </a:t>
                      </a:r>
                      <a:r>
                        <a:rPr lang="en-US" sz="1000" b="1" baseline="0" dirty="0" smtClean="0">
                          <a:effectLst>
                            <a:outerShdw blurRad="38100" dist="38100" dir="2700000" algn="tl">
                              <a:srgbClr val="000000">
                                <a:alpha val="43137"/>
                              </a:srgbClr>
                            </a:outerShdw>
                          </a:effectLst>
                          <a:latin typeface="Calibri"/>
                          <a:ea typeface="Calibri"/>
                          <a:cs typeface="Times New Roman"/>
                        </a:rPr>
                        <a:t>HOW</a:t>
                      </a:r>
                      <a:r>
                        <a:rPr lang="en-US" sz="900" b="1" i="1" baseline="0" dirty="0" smtClean="0">
                          <a:effectLst>
                            <a:outerShdw blurRad="38100" dist="38100" dir="2700000" algn="tl">
                              <a:srgbClr val="000000">
                                <a:alpha val="43137"/>
                              </a:srgbClr>
                            </a:outerShdw>
                          </a:effectLst>
                          <a:latin typeface="Calibri"/>
                          <a:ea typeface="Calibri"/>
                          <a:cs typeface="Times New Roman"/>
                        </a:rPr>
                        <a:t> to </a:t>
                      </a:r>
                      <a:r>
                        <a:rPr lang="en-US" sz="1000" b="1" baseline="0" dirty="0" smtClean="0">
                          <a:effectLst>
                            <a:outerShdw blurRad="38100" dist="38100" dir="2700000" algn="tl">
                              <a:srgbClr val="000000">
                                <a:alpha val="43137"/>
                              </a:srgbClr>
                            </a:outerShdw>
                          </a:effectLst>
                          <a:latin typeface="Calibri"/>
                          <a:ea typeface="Calibri"/>
                          <a:cs typeface="Times New Roman"/>
                        </a:rPr>
                        <a:t>SOLVE -CONCLUDE</a:t>
                      </a:r>
                      <a:endParaRPr lang="en-US" sz="1000" b="1" dirty="0">
                        <a:effectLst>
                          <a:outerShdw blurRad="38100" dist="38100" dir="2700000" algn="tl">
                            <a:srgbClr val="000000">
                              <a:alpha val="43137"/>
                            </a:srgbClr>
                          </a:outerShdw>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rowSpan="2">
                  <a:txBody>
                    <a:bodyPr/>
                    <a:lstStyle/>
                    <a:p>
                      <a:pPr marL="0" marR="0" algn="ctr">
                        <a:lnSpc>
                          <a:spcPct val="115000"/>
                        </a:lnSpc>
                        <a:spcBef>
                          <a:spcPts val="0"/>
                        </a:spcBef>
                        <a:spcAft>
                          <a:spcPts val="0"/>
                        </a:spcAft>
                      </a:pPr>
                      <a:endParaRPr lang="en-US" sz="900" b="1" dirty="0" smtClean="0">
                        <a:effectLst>
                          <a:outerShdw blurRad="38100" dist="38100" dir="2700000" algn="tl">
                            <a:srgbClr val="000000">
                              <a:alpha val="43137"/>
                            </a:srgbClr>
                          </a:outerShdw>
                        </a:effectLst>
                        <a:latin typeface="Calibri"/>
                        <a:ea typeface="Calibri"/>
                        <a:cs typeface="Times New Roman"/>
                      </a:endParaRPr>
                    </a:p>
                    <a:p>
                      <a:pPr marL="0" marR="0" algn="ctr">
                        <a:lnSpc>
                          <a:spcPct val="115000"/>
                        </a:lnSpc>
                        <a:spcBef>
                          <a:spcPts val="0"/>
                        </a:spcBef>
                        <a:spcAft>
                          <a:spcPts val="0"/>
                        </a:spcAft>
                      </a:pPr>
                      <a:endParaRPr lang="en-US" sz="900" b="1" dirty="0" smtClean="0">
                        <a:effectLst>
                          <a:outerShdw blurRad="38100" dist="38100" dir="2700000" algn="tl">
                            <a:srgbClr val="000000">
                              <a:alpha val="43137"/>
                            </a:srgbClr>
                          </a:outerShdw>
                        </a:effectLst>
                        <a:latin typeface="Calibri"/>
                        <a:ea typeface="Calibri"/>
                        <a:cs typeface="Times New Roman"/>
                      </a:endParaRPr>
                    </a:p>
                    <a:p>
                      <a:pPr marL="0" marR="0" algn="ctr">
                        <a:lnSpc>
                          <a:spcPct val="115000"/>
                        </a:lnSpc>
                        <a:spcBef>
                          <a:spcPts val="0"/>
                        </a:spcBef>
                        <a:spcAft>
                          <a:spcPts val="0"/>
                        </a:spcAft>
                      </a:pPr>
                      <a:endParaRPr lang="en-US" sz="900" b="1" dirty="0" smtClean="0">
                        <a:effectLst>
                          <a:outerShdw blurRad="38100" dist="38100" dir="2700000" algn="tl">
                            <a:srgbClr val="000000">
                              <a:alpha val="43137"/>
                            </a:srgbClr>
                          </a:outerShdw>
                        </a:effectLst>
                        <a:latin typeface="Calibri"/>
                        <a:ea typeface="Calibri"/>
                        <a:cs typeface="Times New Roman"/>
                      </a:endParaRPr>
                    </a:p>
                    <a:p>
                      <a:pPr marL="0" marR="0" algn="ctr">
                        <a:lnSpc>
                          <a:spcPct val="115000"/>
                        </a:lnSpc>
                        <a:spcBef>
                          <a:spcPts val="0"/>
                        </a:spcBef>
                        <a:spcAft>
                          <a:spcPts val="0"/>
                        </a:spcAft>
                      </a:pPr>
                      <a:endParaRPr lang="en-US" sz="900" b="1" dirty="0" smtClean="0">
                        <a:effectLst>
                          <a:outerShdw blurRad="38100" dist="38100" dir="2700000" algn="tl">
                            <a:srgbClr val="000000">
                              <a:alpha val="43137"/>
                            </a:srgbClr>
                          </a:outerShdw>
                        </a:effectLst>
                        <a:latin typeface="Calibri"/>
                        <a:ea typeface="Calibri"/>
                        <a:cs typeface="Times New Roman"/>
                      </a:endParaRPr>
                    </a:p>
                    <a:p>
                      <a:pPr marL="0" marR="0" algn="ctr">
                        <a:lnSpc>
                          <a:spcPct val="115000"/>
                        </a:lnSpc>
                        <a:spcBef>
                          <a:spcPts val="0"/>
                        </a:spcBef>
                        <a:spcAft>
                          <a:spcPts val="0"/>
                        </a:spcAft>
                      </a:pPr>
                      <a:r>
                        <a:rPr lang="en-US" sz="900" b="1" dirty="0" smtClean="0">
                          <a:effectLst>
                            <a:outerShdw blurRad="38100" dist="38100" dir="2700000" algn="tl">
                              <a:srgbClr val="000000">
                                <a:alpha val="43137"/>
                              </a:srgbClr>
                            </a:outerShdw>
                          </a:effectLst>
                          <a:latin typeface="Calibri"/>
                          <a:ea typeface="Calibri"/>
                          <a:cs typeface="Times New Roman"/>
                        </a:rPr>
                        <a:t>AND</a:t>
                      </a:r>
                      <a:endParaRPr lang="en-US" sz="900" b="1" dirty="0">
                        <a:effectLst>
                          <a:outerShdw blurRad="38100" dist="38100" dir="2700000" algn="tl">
                            <a:srgbClr val="000000">
                              <a:alpha val="43137"/>
                            </a:srgbClr>
                          </a:outerShdw>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15000"/>
                        </a:lnSpc>
                        <a:spcBef>
                          <a:spcPts val="0"/>
                        </a:spcBef>
                        <a:spcAft>
                          <a:spcPts val="0"/>
                        </a:spcAft>
                      </a:pPr>
                      <a:r>
                        <a:rPr lang="en-US" sz="900" b="1" i="1" dirty="0" smtClean="0">
                          <a:effectLst/>
                          <a:latin typeface="Calibri"/>
                          <a:ea typeface="Calibri"/>
                          <a:cs typeface="Times New Roman"/>
                        </a:rPr>
                        <a:t>then</a:t>
                      </a:r>
                      <a:r>
                        <a:rPr lang="en-US" sz="900" b="1" dirty="0" smtClean="0">
                          <a:effectLst/>
                          <a:latin typeface="Calibri"/>
                          <a:ea typeface="Calibri"/>
                          <a:cs typeface="Times New Roman"/>
                        </a:rPr>
                        <a:t> </a:t>
                      </a:r>
                      <a:r>
                        <a:rPr lang="en-US" sz="1100" b="1" dirty="0" smtClean="0">
                          <a:effectLst>
                            <a:outerShdw blurRad="38100" dist="38100" dir="2700000" algn="tl">
                              <a:srgbClr val="000000">
                                <a:alpha val="43137"/>
                              </a:srgbClr>
                            </a:outerShdw>
                          </a:effectLst>
                          <a:latin typeface="Calibri"/>
                          <a:ea typeface="Calibri"/>
                          <a:cs typeface="Times New Roman"/>
                        </a:rPr>
                        <a:t>EXPLAIN</a:t>
                      </a:r>
                      <a:r>
                        <a:rPr lang="en-US" sz="900" b="1" dirty="0" smtClean="0">
                          <a:effectLst/>
                          <a:latin typeface="Calibri"/>
                          <a:ea typeface="Calibri"/>
                          <a:cs typeface="Times New Roman"/>
                        </a:rPr>
                        <a:t> </a:t>
                      </a:r>
                      <a:r>
                        <a:rPr lang="en-US" sz="900" b="1" i="1" dirty="0" smtClean="0">
                          <a:effectLst/>
                          <a:latin typeface="Calibri"/>
                          <a:ea typeface="Calibri"/>
                          <a:cs typeface="Times New Roman"/>
                        </a:rPr>
                        <a:t>my </a:t>
                      </a:r>
                      <a:r>
                        <a:rPr lang="en-US" sz="1100" b="1" dirty="0" smtClean="0">
                          <a:effectLst>
                            <a:outerShdw blurRad="38100" dist="38100" dir="2700000" algn="tl">
                              <a:srgbClr val="000000">
                                <a:alpha val="43137"/>
                              </a:srgbClr>
                            </a:outerShdw>
                          </a:effectLst>
                          <a:latin typeface="Calibri"/>
                          <a:ea typeface="Calibri"/>
                          <a:cs typeface="Times New Roman"/>
                        </a:rPr>
                        <a:t>THINKING</a:t>
                      </a:r>
                      <a:endParaRPr lang="en-US" sz="1100" b="1" dirty="0">
                        <a:effectLst>
                          <a:outerShdw blurRad="38100" dist="38100" dir="2700000" algn="tl">
                            <a:srgbClr val="000000">
                              <a:alpha val="43137"/>
                            </a:srgbClr>
                          </a:outerShdw>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50000"/>
                      </a:schemeClr>
                    </a:solidFill>
                  </a:tcPr>
                </a:tc>
              </a:tr>
              <a:tr h="589280">
                <a:tc>
                  <a:txBody>
                    <a:bodyPr/>
                    <a:lstStyle/>
                    <a:p>
                      <a:pPr marL="0" marR="0" algn="l">
                        <a:lnSpc>
                          <a:spcPct val="115000"/>
                        </a:lnSpc>
                        <a:spcBef>
                          <a:spcPts val="0"/>
                        </a:spcBef>
                        <a:spcAft>
                          <a:spcPts val="0"/>
                        </a:spcAft>
                      </a:pPr>
                      <a:r>
                        <a:rPr lang="en-US" sz="800" b="0" dirty="0" smtClean="0">
                          <a:effectLst/>
                          <a:latin typeface="+mn-lt"/>
                          <a:ea typeface="Calibri"/>
                          <a:cs typeface="Times New Roman"/>
                        </a:rPr>
                        <a:t>Step 1</a:t>
                      </a:r>
                    </a:p>
                    <a:p>
                      <a:pPr marL="0" marR="0" algn="l">
                        <a:lnSpc>
                          <a:spcPct val="115000"/>
                        </a:lnSpc>
                        <a:spcBef>
                          <a:spcPts val="0"/>
                        </a:spcBef>
                        <a:spcAft>
                          <a:spcPts val="0"/>
                        </a:spcAft>
                      </a:pPr>
                      <a:r>
                        <a:rPr lang="en-US" sz="800" b="0" dirty="0" smtClean="0">
                          <a:effectLst/>
                          <a:latin typeface="+mn-lt"/>
                          <a:ea typeface="Calibri"/>
                          <a:cs typeface="Times New Roman"/>
                        </a:rPr>
                        <a:t>Student</a:t>
                      </a:r>
                      <a:r>
                        <a:rPr lang="en-US" sz="800" b="0" baseline="0" dirty="0" smtClean="0">
                          <a:effectLst/>
                          <a:latin typeface="+mn-lt"/>
                          <a:ea typeface="Calibri"/>
                          <a:cs typeface="Times New Roman"/>
                        </a:rPr>
                        <a:t> selects- verifies prior information…</a:t>
                      </a:r>
                    </a:p>
                    <a:p>
                      <a:pPr marL="0" marR="0" algn="l">
                        <a:lnSpc>
                          <a:spcPct val="115000"/>
                        </a:lnSpc>
                        <a:spcBef>
                          <a:spcPts val="0"/>
                        </a:spcBef>
                        <a:spcAft>
                          <a:spcPts val="0"/>
                        </a:spcAft>
                      </a:pPr>
                      <a:r>
                        <a:rPr lang="en-US" sz="800" b="1" i="1" baseline="0" dirty="0" smtClean="0">
                          <a:effectLst/>
                          <a:latin typeface="+mn-lt"/>
                          <a:ea typeface="Calibri"/>
                          <a:cs typeface="Times New Roman"/>
                        </a:rPr>
                        <a:t>(selects details about the keys that verify their character).</a:t>
                      </a:r>
                    </a:p>
                    <a:p>
                      <a:pPr marL="0" marR="0" algn="l">
                        <a:lnSpc>
                          <a:spcPct val="115000"/>
                        </a:lnSpc>
                        <a:spcBef>
                          <a:spcPts val="0"/>
                        </a:spcBef>
                        <a:spcAft>
                          <a:spcPts val="0"/>
                        </a:spcAft>
                      </a:pPr>
                      <a:endParaRPr lang="en-US" sz="800" b="0" i="0" baseline="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pPr marL="0" marR="0" algn="ctr">
                        <a:lnSpc>
                          <a:spcPct val="115000"/>
                        </a:lnSpc>
                        <a:spcBef>
                          <a:spcPts val="0"/>
                        </a:spcBef>
                        <a:spcAft>
                          <a:spcPts val="0"/>
                        </a:spcAft>
                      </a:pPr>
                      <a:endParaRPr lang="en-US" sz="11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a:r>
                        <a:rPr lang="en-US" sz="800" b="0" i="0" dirty="0" smtClean="0">
                          <a:solidFill>
                            <a:schemeClr val="tx1"/>
                          </a:solidFill>
                          <a:effectLst/>
                        </a:rPr>
                        <a:t>Step 2</a:t>
                      </a:r>
                    </a:p>
                    <a:p>
                      <a:pPr algn="l"/>
                      <a:r>
                        <a:rPr lang="en-US" sz="800" b="0" i="0" dirty="0" smtClean="0">
                          <a:solidFill>
                            <a:schemeClr val="tx1"/>
                          </a:solidFill>
                          <a:effectLst/>
                        </a:rPr>
                        <a:t>Step 2</a:t>
                      </a:r>
                    </a:p>
                    <a:p>
                      <a:pPr algn="l"/>
                      <a:r>
                        <a:rPr lang="en-US" sz="800" b="0" i="0" dirty="0" smtClean="0">
                          <a:solidFill>
                            <a:schemeClr val="tx1"/>
                          </a:solidFill>
                          <a:effectLst/>
                        </a:rPr>
                        <a:t>…in order to strategize and show </a:t>
                      </a:r>
                      <a:r>
                        <a:rPr lang="en-US" sz="800" b="1" i="0" dirty="0" smtClean="0">
                          <a:solidFill>
                            <a:schemeClr val="tx1"/>
                          </a:solidFill>
                          <a:effectLst/>
                        </a:rPr>
                        <a:t>how to solve</a:t>
                      </a:r>
                      <a:r>
                        <a:rPr lang="en-US" sz="800" b="1" i="0" baseline="0" dirty="0" smtClean="0">
                          <a:solidFill>
                            <a:schemeClr val="tx1"/>
                          </a:solidFill>
                          <a:effectLst/>
                        </a:rPr>
                        <a:t> </a:t>
                      </a:r>
                      <a:r>
                        <a:rPr lang="en-US" sz="800" b="0" i="0" baseline="0" dirty="0" smtClean="0">
                          <a:solidFill>
                            <a:schemeClr val="tx1"/>
                          </a:solidFill>
                          <a:effectLst/>
                        </a:rPr>
                        <a:t>the question ( a </a:t>
                      </a:r>
                      <a:r>
                        <a:rPr lang="en-US" sz="800" b="1" i="0" baseline="0" dirty="0" smtClean="0">
                          <a:solidFill>
                            <a:schemeClr val="tx1"/>
                          </a:solidFill>
                          <a:effectLst/>
                        </a:rPr>
                        <a:t>rule</a:t>
                      </a:r>
                      <a:r>
                        <a:rPr lang="en-US" sz="800" b="0" i="0" baseline="0" dirty="0" smtClean="0">
                          <a:solidFill>
                            <a:schemeClr val="tx1"/>
                          </a:solidFill>
                          <a:effectLst/>
                        </a:rPr>
                        <a:t> could be  that the keys would be a polite friend) </a:t>
                      </a:r>
                      <a:r>
                        <a:rPr lang="en-US" sz="800" b="1" i="0" baseline="0" dirty="0" smtClean="0">
                          <a:solidFill>
                            <a:schemeClr val="tx1"/>
                          </a:solidFill>
                          <a:effectLst/>
                        </a:rPr>
                        <a:t>a fact </a:t>
                      </a:r>
                      <a:r>
                        <a:rPr lang="en-US" sz="800" b="0" i="0" baseline="0" dirty="0" smtClean="0">
                          <a:solidFill>
                            <a:schemeClr val="tx1"/>
                          </a:solidFill>
                          <a:effectLst/>
                        </a:rPr>
                        <a:t>could be that the golden keys only use good mannered words so I could conclude that the keys would be a polite friend that uses good manners.</a:t>
                      </a:r>
                      <a:endParaRPr lang="en-US" sz="800" b="0" i="0" dirty="0" smtClean="0">
                        <a:solidFill>
                          <a:schemeClr val="tx1"/>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pPr marL="0" marR="0" algn="ctr">
                        <a:lnSpc>
                          <a:spcPct val="115000"/>
                        </a:lnSpc>
                        <a:spcBef>
                          <a:spcPts val="0"/>
                        </a:spcBef>
                        <a:spcAft>
                          <a:spcPts val="0"/>
                        </a:spcAft>
                      </a:pPr>
                      <a:endParaRPr lang="en-US" sz="11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l">
                        <a:lnSpc>
                          <a:spcPct val="115000"/>
                        </a:lnSpc>
                        <a:spcBef>
                          <a:spcPts val="0"/>
                        </a:spcBef>
                        <a:spcAft>
                          <a:spcPts val="0"/>
                        </a:spcAft>
                      </a:pPr>
                      <a:r>
                        <a:rPr lang="en-US" sz="800" b="0" dirty="0" smtClean="0">
                          <a:effectLst/>
                          <a:latin typeface="Calibri"/>
                          <a:ea typeface="Calibri"/>
                          <a:cs typeface="Times New Roman"/>
                        </a:rPr>
                        <a:t>Step 3</a:t>
                      </a:r>
                    </a:p>
                    <a:p>
                      <a:pPr marL="0" marR="0" algn="l">
                        <a:lnSpc>
                          <a:spcPct val="115000"/>
                        </a:lnSpc>
                        <a:spcBef>
                          <a:spcPts val="0"/>
                        </a:spcBef>
                        <a:spcAft>
                          <a:spcPts val="0"/>
                        </a:spcAft>
                      </a:pPr>
                      <a:r>
                        <a:rPr lang="en-US" sz="800" b="0" dirty="0" smtClean="0">
                          <a:effectLst/>
                          <a:latin typeface="Calibri"/>
                          <a:ea typeface="Calibri"/>
                          <a:cs typeface="Times New Roman"/>
                        </a:rPr>
                        <a:t>---student</a:t>
                      </a:r>
                      <a:r>
                        <a:rPr lang="en-US" sz="800" b="0" baseline="0" dirty="0" smtClean="0">
                          <a:effectLst/>
                          <a:latin typeface="Calibri"/>
                          <a:ea typeface="Calibri"/>
                          <a:cs typeface="Times New Roman"/>
                        </a:rPr>
                        <a:t> can then explain and </a:t>
                      </a:r>
                      <a:r>
                        <a:rPr lang="en-US" sz="800" b="0" baseline="0" dirty="0" smtClean="0">
                          <a:effectLst/>
                          <a:latin typeface="+mn-lt"/>
                          <a:ea typeface="Calibri"/>
                          <a:cs typeface="Times New Roman"/>
                        </a:rPr>
                        <a:t>justify his/her </a:t>
                      </a:r>
                      <a:r>
                        <a:rPr lang="en-US" sz="800" b="0" i="0" baseline="0" dirty="0" smtClean="0">
                          <a:effectLst/>
                          <a:latin typeface="+mn-lt"/>
                          <a:ea typeface="Calibri"/>
                          <a:cs typeface="Times New Roman"/>
                        </a:rPr>
                        <a:t>thinking </a:t>
                      </a:r>
                    </a:p>
                    <a:p>
                      <a:pPr marL="0" marR="0" algn="l">
                        <a:lnSpc>
                          <a:spcPct val="115000"/>
                        </a:lnSpc>
                        <a:spcBef>
                          <a:spcPts val="0"/>
                        </a:spcBef>
                        <a:spcAft>
                          <a:spcPts val="0"/>
                        </a:spcAft>
                      </a:pPr>
                      <a:r>
                        <a:rPr lang="en-US" sz="800" b="1" i="1" baseline="0" dirty="0" smtClean="0">
                          <a:effectLst/>
                          <a:latin typeface="+mn-lt"/>
                          <a:ea typeface="Calibri"/>
                          <a:cs typeface="Times New Roman"/>
                        </a:rPr>
                        <a:t>( The golden keys have the character traits of being polite and kind so I think they’d be a good friend that uses nice words and is very considerate ).</a:t>
                      </a:r>
                      <a:endParaRPr lang="en-US" sz="800" b="1" i="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grpSp>
        <p:nvGrpSpPr>
          <p:cNvPr id="37" name="Group 36"/>
          <p:cNvGrpSpPr/>
          <p:nvPr/>
        </p:nvGrpSpPr>
        <p:grpSpPr>
          <a:xfrm>
            <a:off x="5266174" y="5717625"/>
            <a:ext cx="544237" cy="876813"/>
            <a:chOff x="228255" y="4569102"/>
            <a:chExt cx="631825" cy="1146810"/>
          </a:xfrm>
        </p:grpSpPr>
        <p:pic>
          <p:nvPicPr>
            <p:cNvPr id="38" name="Picture 37"/>
            <p:cNvPicPr/>
            <p:nvPr/>
          </p:nvPicPr>
          <p:blipFill rotWithShape="1">
            <a:blip r:embed="rId3">
              <a:extLst>
                <a:ext uri="{28A0092B-C50C-407E-A947-70E740481C1C}">
                  <a14:useLocalDpi xmlns:a14="http://schemas.microsoft.com/office/drawing/2010/main" val="0"/>
                </a:ext>
              </a:extLst>
            </a:blip>
            <a:srcRect l="14165" r="14466"/>
            <a:stretch/>
          </p:blipFill>
          <p:spPr>
            <a:xfrm>
              <a:off x="228255" y="4569102"/>
              <a:ext cx="623888" cy="914400"/>
            </a:xfrm>
            <a:prstGeom prst="rect">
              <a:avLst/>
            </a:prstGeom>
          </p:spPr>
        </p:pic>
        <p:sp>
          <p:nvSpPr>
            <p:cNvPr id="39" name="Text Box 3"/>
            <p:cNvSpPr txBox="1"/>
            <p:nvPr/>
          </p:nvSpPr>
          <p:spPr>
            <a:xfrm>
              <a:off x="244130" y="5373647"/>
              <a:ext cx="615950" cy="34226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pPr>
              <a:r>
                <a:rPr lang="en-US" sz="700" b="1" dirty="0" smtClean="0">
                  <a:effectLst/>
                  <a:ea typeface="Calibri"/>
                  <a:cs typeface="Times New Roman"/>
                </a:rPr>
                <a:t>DOK-3</a:t>
              </a:r>
            </a:p>
            <a:p>
              <a:pPr marL="0" marR="0" algn="ctr">
                <a:spcBef>
                  <a:spcPts val="0"/>
                </a:spcBef>
              </a:pPr>
              <a:r>
                <a:rPr lang="en-US" sz="700" b="1" dirty="0" smtClean="0">
                  <a:ea typeface="Calibri"/>
                  <a:cs typeface="Times New Roman"/>
                </a:rPr>
                <a:t>Judge</a:t>
              </a:r>
              <a:endParaRPr lang="en-US" sz="700" dirty="0">
                <a:effectLst/>
                <a:ea typeface="Calibri"/>
                <a:cs typeface="Times New Roman"/>
              </a:endParaRPr>
            </a:p>
          </p:txBody>
        </p:sp>
      </p:grpSp>
      <p:cxnSp>
        <p:nvCxnSpPr>
          <p:cNvPr id="7" name="Straight Connector 6"/>
          <p:cNvCxnSpPr/>
          <p:nvPr/>
        </p:nvCxnSpPr>
        <p:spPr>
          <a:xfrm>
            <a:off x="4572000" y="147098"/>
            <a:ext cx="0" cy="6863302"/>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0" y="3409122"/>
            <a:ext cx="9144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8526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533400" y="279792"/>
            <a:ext cx="8244027" cy="3149208"/>
            <a:chOff x="533400" y="279792"/>
            <a:chExt cx="8244027" cy="3149208"/>
          </a:xfrm>
        </p:grpSpPr>
        <p:grpSp>
          <p:nvGrpSpPr>
            <p:cNvPr id="33" name="Group 32"/>
            <p:cNvGrpSpPr/>
            <p:nvPr/>
          </p:nvGrpSpPr>
          <p:grpSpPr>
            <a:xfrm>
              <a:off x="533400" y="279792"/>
              <a:ext cx="2680589" cy="3149208"/>
              <a:chOff x="533400" y="279792"/>
              <a:chExt cx="2680589" cy="3149208"/>
            </a:xfrm>
          </p:grpSpPr>
          <p:sp>
            <p:nvSpPr>
              <p:cNvPr id="30" name="Rectangle 29"/>
              <p:cNvSpPr/>
              <p:nvPr/>
            </p:nvSpPr>
            <p:spPr>
              <a:xfrm>
                <a:off x="533400" y="279792"/>
                <a:ext cx="2667000" cy="3149208"/>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7182" tIns="48591" rIns="97182" bIns="48591" rtlCol="0" anchor="ctr"/>
              <a:lstStyle/>
              <a:p>
                <a:pPr algn="ctr"/>
                <a:endParaRPr lang="en-US" dirty="0" smtClean="0"/>
              </a:p>
            </p:txBody>
          </p:sp>
          <p:sp>
            <p:nvSpPr>
              <p:cNvPr id="31" name="Oval 30"/>
              <p:cNvSpPr/>
              <p:nvPr/>
            </p:nvSpPr>
            <p:spPr>
              <a:xfrm>
                <a:off x="780522" y="1041792"/>
                <a:ext cx="2112023" cy="1997685"/>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7182" tIns="48591" rIns="97182" bIns="48591" rtlCol="0" anchor="ctr"/>
              <a:lstStyle/>
              <a:p>
                <a:pPr algn="ctr"/>
                <a:r>
                  <a:rPr lang="en-US" sz="2400" b="1" dirty="0"/>
                  <a:t>SHOW ME</a:t>
                </a:r>
              </a:p>
              <a:p>
                <a:pPr algn="ctr"/>
                <a:r>
                  <a:rPr lang="en-US" sz="2400" b="1" dirty="0"/>
                  <a:t>TELL ME</a:t>
                </a:r>
              </a:p>
            </p:txBody>
          </p:sp>
          <p:sp>
            <p:nvSpPr>
              <p:cNvPr id="32" name="TextBox 31"/>
              <p:cNvSpPr txBox="1"/>
              <p:nvPr/>
            </p:nvSpPr>
            <p:spPr>
              <a:xfrm>
                <a:off x="584826" y="355992"/>
                <a:ext cx="2629163" cy="652129"/>
              </a:xfrm>
              <a:prstGeom prst="rect">
                <a:avLst/>
              </a:prstGeom>
              <a:noFill/>
            </p:spPr>
            <p:txBody>
              <a:bodyPr wrap="square" lIns="97182" tIns="48591" rIns="97182" bIns="48591" rtlCol="0">
                <a:spAutoFit/>
              </a:bodyPr>
              <a:lstStyle/>
              <a:p>
                <a:pPr algn="ctr"/>
                <a:r>
                  <a:rPr lang="en-US" sz="2600" b="1" dirty="0"/>
                  <a:t>DOK-1</a:t>
                </a:r>
              </a:p>
              <a:p>
                <a:pPr algn="ctr"/>
                <a:r>
                  <a:rPr lang="en-US" sz="1000" b="1" i="1" dirty="0"/>
                  <a:t>Recall and Reproduce</a:t>
                </a:r>
              </a:p>
            </p:txBody>
          </p:sp>
        </p:grpSp>
        <p:grpSp>
          <p:nvGrpSpPr>
            <p:cNvPr id="34" name="Group 33"/>
            <p:cNvGrpSpPr/>
            <p:nvPr/>
          </p:nvGrpSpPr>
          <p:grpSpPr>
            <a:xfrm>
              <a:off x="3315119" y="279792"/>
              <a:ext cx="2680589" cy="3149208"/>
              <a:chOff x="533400" y="279792"/>
              <a:chExt cx="2680589" cy="3149208"/>
            </a:xfrm>
          </p:grpSpPr>
          <p:sp>
            <p:nvSpPr>
              <p:cNvPr id="35" name="Rectangle 34"/>
              <p:cNvSpPr/>
              <p:nvPr/>
            </p:nvSpPr>
            <p:spPr>
              <a:xfrm>
                <a:off x="533400" y="279792"/>
                <a:ext cx="2667000" cy="3149208"/>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7182" tIns="48591" rIns="97182" bIns="48591" rtlCol="0" anchor="ctr"/>
              <a:lstStyle/>
              <a:p>
                <a:pPr algn="ctr"/>
                <a:endParaRPr lang="en-US" dirty="0" smtClean="0"/>
              </a:p>
            </p:txBody>
          </p:sp>
          <p:sp>
            <p:nvSpPr>
              <p:cNvPr id="36" name="Oval 35"/>
              <p:cNvSpPr/>
              <p:nvPr/>
            </p:nvSpPr>
            <p:spPr>
              <a:xfrm>
                <a:off x="780522" y="1041792"/>
                <a:ext cx="2112023" cy="1997685"/>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7182" tIns="48591" rIns="97182" bIns="48591" rtlCol="0" anchor="ctr"/>
              <a:lstStyle/>
              <a:p>
                <a:pPr algn="ctr"/>
                <a:r>
                  <a:rPr lang="en-US" sz="2400" b="1" dirty="0"/>
                  <a:t>SHOW ME</a:t>
                </a:r>
              </a:p>
              <a:p>
                <a:pPr algn="ctr"/>
                <a:r>
                  <a:rPr lang="en-US" sz="2400" b="1" dirty="0"/>
                  <a:t>TELL ME</a:t>
                </a:r>
              </a:p>
            </p:txBody>
          </p:sp>
          <p:sp>
            <p:nvSpPr>
              <p:cNvPr id="37" name="TextBox 36"/>
              <p:cNvSpPr txBox="1"/>
              <p:nvPr/>
            </p:nvSpPr>
            <p:spPr>
              <a:xfrm>
                <a:off x="584826" y="355992"/>
                <a:ext cx="2629163" cy="652129"/>
              </a:xfrm>
              <a:prstGeom prst="rect">
                <a:avLst/>
              </a:prstGeom>
              <a:noFill/>
            </p:spPr>
            <p:txBody>
              <a:bodyPr wrap="square" lIns="97182" tIns="48591" rIns="97182" bIns="48591" rtlCol="0">
                <a:spAutoFit/>
              </a:bodyPr>
              <a:lstStyle/>
              <a:p>
                <a:pPr algn="ctr"/>
                <a:r>
                  <a:rPr lang="en-US" sz="2600" b="1" dirty="0"/>
                  <a:t>DOK-1</a:t>
                </a:r>
              </a:p>
              <a:p>
                <a:pPr algn="ctr"/>
                <a:r>
                  <a:rPr lang="en-US" sz="1000" b="1" i="1" dirty="0"/>
                  <a:t>Recall and Reproduce</a:t>
                </a:r>
              </a:p>
            </p:txBody>
          </p:sp>
        </p:grpSp>
        <p:grpSp>
          <p:nvGrpSpPr>
            <p:cNvPr id="38" name="Group 37"/>
            <p:cNvGrpSpPr/>
            <p:nvPr/>
          </p:nvGrpSpPr>
          <p:grpSpPr>
            <a:xfrm>
              <a:off x="6096838" y="279792"/>
              <a:ext cx="2680589" cy="3149208"/>
              <a:chOff x="533400" y="279792"/>
              <a:chExt cx="2680589" cy="3149208"/>
            </a:xfrm>
          </p:grpSpPr>
          <p:sp>
            <p:nvSpPr>
              <p:cNvPr id="39" name="Rectangle 38"/>
              <p:cNvSpPr/>
              <p:nvPr/>
            </p:nvSpPr>
            <p:spPr>
              <a:xfrm>
                <a:off x="533400" y="279792"/>
                <a:ext cx="2667000" cy="3149208"/>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7182" tIns="48591" rIns="97182" bIns="48591" rtlCol="0" anchor="ctr"/>
              <a:lstStyle/>
              <a:p>
                <a:pPr algn="ctr"/>
                <a:endParaRPr lang="en-US" dirty="0" smtClean="0"/>
              </a:p>
            </p:txBody>
          </p:sp>
          <p:sp>
            <p:nvSpPr>
              <p:cNvPr id="40" name="Oval 39"/>
              <p:cNvSpPr/>
              <p:nvPr/>
            </p:nvSpPr>
            <p:spPr>
              <a:xfrm>
                <a:off x="780522" y="1041792"/>
                <a:ext cx="2112023" cy="1997685"/>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7182" tIns="48591" rIns="97182" bIns="48591" rtlCol="0" anchor="ctr"/>
              <a:lstStyle/>
              <a:p>
                <a:pPr algn="ctr"/>
                <a:r>
                  <a:rPr lang="en-US" sz="2400" b="1" dirty="0"/>
                  <a:t>SHOW ME</a:t>
                </a:r>
              </a:p>
              <a:p>
                <a:pPr algn="ctr"/>
                <a:r>
                  <a:rPr lang="en-US" sz="2400" b="1" dirty="0"/>
                  <a:t>TELL ME</a:t>
                </a:r>
              </a:p>
            </p:txBody>
          </p:sp>
          <p:sp>
            <p:nvSpPr>
              <p:cNvPr id="41" name="TextBox 40"/>
              <p:cNvSpPr txBox="1"/>
              <p:nvPr/>
            </p:nvSpPr>
            <p:spPr>
              <a:xfrm>
                <a:off x="584826" y="355992"/>
                <a:ext cx="2629163" cy="652129"/>
              </a:xfrm>
              <a:prstGeom prst="rect">
                <a:avLst/>
              </a:prstGeom>
              <a:noFill/>
            </p:spPr>
            <p:txBody>
              <a:bodyPr wrap="square" lIns="97182" tIns="48591" rIns="97182" bIns="48591" rtlCol="0">
                <a:spAutoFit/>
              </a:bodyPr>
              <a:lstStyle/>
              <a:p>
                <a:pPr algn="ctr"/>
                <a:r>
                  <a:rPr lang="en-US" sz="2600" b="1" dirty="0"/>
                  <a:t>DOK-1</a:t>
                </a:r>
              </a:p>
              <a:p>
                <a:pPr algn="ctr"/>
                <a:r>
                  <a:rPr lang="en-US" sz="1000" b="1" i="1" dirty="0"/>
                  <a:t>Recall and Reproduce</a:t>
                </a:r>
              </a:p>
            </p:txBody>
          </p:sp>
        </p:grpSp>
      </p:grpSp>
      <p:grpSp>
        <p:nvGrpSpPr>
          <p:cNvPr id="43" name="Group 42"/>
          <p:cNvGrpSpPr/>
          <p:nvPr/>
        </p:nvGrpSpPr>
        <p:grpSpPr>
          <a:xfrm>
            <a:off x="519811" y="3581400"/>
            <a:ext cx="8244027" cy="3149208"/>
            <a:chOff x="533400" y="279792"/>
            <a:chExt cx="8244027" cy="3149208"/>
          </a:xfrm>
        </p:grpSpPr>
        <p:grpSp>
          <p:nvGrpSpPr>
            <p:cNvPr id="44" name="Group 43"/>
            <p:cNvGrpSpPr/>
            <p:nvPr/>
          </p:nvGrpSpPr>
          <p:grpSpPr>
            <a:xfrm>
              <a:off x="533400" y="279792"/>
              <a:ext cx="2680589" cy="3149208"/>
              <a:chOff x="533400" y="279792"/>
              <a:chExt cx="2680589" cy="3149208"/>
            </a:xfrm>
          </p:grpSpPr>
          <p:sp>
            <p:nvSpPr>
              <p:cNvPr id="53" name="Rectangle 52"/>
              <p:cNvSpPr/>
              <p:nvPr/>
            </p:nvSpPr>
            <p:spPr>
              <a:xfrm>
                <a:off x="533400" y="279792"/>
                <a:ext cx="2667000" cy="3149208"/>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7182" tIns="48591" rIns="97182" bIns="48591" rtlCol="0" anchor="ctr"/>
              <a:lstStyle/>
              <a:p>
                <a:pPr algn="ctr"/>
                <a:endParaRPr lang="en-US" dirty="0" smtClean="0"/>
              </a:p>
            </p:txBody>
          </p:sp>
          <p:sp>
            <p:nvSpPr>
              <p:cNvPr id="54" name="Oval 53"/>
              <p:cNvSpPr/>
              <p:nvPr/>
            </p:nvSpPr>
            <p:spPr>
              <a:xfrm>
                <a:off x="780522" y="1041792"/>
                <a:ext cx="2112023" cy="1997685"/>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7182" tIns="48591" rIns="97182" bIns="48591" rtlCol="0" anchor="ctr"/>
              <a:lstStyle/>
              <a:p>
                <a:pPr algn="ctr"/>
                <a:r>
                  <a:rPr lang="en-US" sz="2400" b="1" dirty="0"/>
                  <a:t>SHOW ME</a:t>
                </a:r>
              </a:p>
              <a:p>
                <a:pPr algn="ctr"/>
                <a:r>
                  <a:rPr lang="en-US" sz="2400" b="1" dirty="0"/>
                  <a:t>TELL ME</a:t>
                </a:r>
              </a:p>
            </p:txBody>
          </p:sp>
          <p:sp>
            <p:nvSpPr>
              <p:cNvPr id="55" name="TextBox 54"/>
              <p:cNvSpPr txBox="1"/>
              <p:nvPr/>
            </p:nvSpPr>
            <p:spPr>
              <a:xfrm>
                <a:off x="584826" y="355992"/>
                <a:ext cx="2629163" cy="652129"/>
              </a:xfrm>
              <a:prstGeom prst="rect">
                <a:avLst/>
              </a:prstGeom>
              <a:noFill/>
            </p:spPr>
            <p:txBody>
              <a:bodyPr wrap="square" lIns="97182" tIns="48591" rIns="97182" bIns="48591" rtlCol="0">
                <a:spAutoFit/>
              </a:bodyPr>
              <a:lstStyle/>
              <a:p>
                <a:pPr algn="ctr"/>
                <a:r>
                  <a:rPr lang="en-US" sz="2600" b="1" dirty="0"/>
                  <a:t>DOK-1</a:t>
                </a:r>
              </a:p>
              <a:p>
                <a:pPr algn="ctr"/>
                <a:r>
                  <a:rPr lang="en-US" sz="1000" b="1" i="1" dirty="0"/>
                  <a:t>Recall and Reproduce</a:t>
                </a:r>
              </a:p>
            </p:txBody>
          </p:sp>
        </p:grpSp>
        <p:grpSp>
          <p:nvGrpSpPr>
            <p:cNvPr id="45" name="Group 44"/>
            <p:cNvGrpSpPr/>
            <p:nvPr/>
          </p:nvGrpSpPr>
          <p:grpSpPr>
            <a:xfrm>
              <a:off x="3315119" y="279792"/>
              <a:ext cx="2680589" cy="3149208"/>
              <a:chOff x="533400" y="279792"/>
              <a:chExt cx="2680589" cy="3149208"/>
            </a:xfrm>
          </p:grpSpPr>
          <p:sp>
            <p:nvSpPr>
              <p:cNvPr id="50" name="Rectangle 49"/>
              <p:cNvSpPr/>
              <p:nvPr/>
            </p:nvSpPr>
            <p:spPr>
              <a:xfrm>
                <a:off x="533400" y="279792"/>
                <a:ext cx="2667000" cy="3149208"/>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7182" tIns="48591" rIns="97182" bIns="48591" rtlCol="0" anchor="ctr"/>
              <a:lstStyle/>
              <a:p>
                <a:pPr algn="ctr"/>
                <a:endParaRPr lang="en-US" dirty="0" smtClean="0"/>
              </a:p>
            </p:txBody>
          </p:sp>
          <p:sp>
            <p:nvSpPr>
              <p:cNvPr id="51" name="Oval 50"/>
              <p:cNvSpPr/>
              <p:nvPr/>
            </p:nvSpPr>
            <p:spPr>
              <a:xfrm>
                <a:off x="780522" y="1041792"/>
                <a:ext cx="2112023" cy="1997685"/>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7182" tIns="48591" rIns="97182" bIns="48591" rtlCol="0" anchor="ctr"/>
              <a:lstStyle/>
              <a:p>
                <a:pPr algn="ctr"/>
                <a:r>
                  <a:rPr lang="en-US" sz="2400" b="1" dirty="0"/>
                  <a:t>SHOW ME</a:t>
                </a:r>
              </a:p>
              <a:p>
                <a:pPr algn="ctr"/>
                <a:r>
                  <a:rPr lang="en-US" sz="2400" b="1" dirty="0"/>
                  <a:t>TELL ME</a:t>
                </a:r>
              </a:p>
            </p:txBody>
          </p:sp>
          <p:sp>
            <p:nvSpPr>
              <p:cNvPr id="52" name="TextBox 51"/>
              <p:cNvSpPr txBox="1"/>
              <p:nvPr/>
            </p:nvSpPr>
            <p:spPr>
              <a:xfrm>
                <a:off x="584826" y="355992"/>
                <a:ext cx="2629163" cy="652129"/>
              </a:xfrm>
              <a:prstGeom prst="rect">
                <a:avLst/>
              </a:prstGeom>
              <a:noFill/>
            </p:spPr>
            <p:txBody>
              <a:bodyPr wrap="square" lIns="97182" tIns="48591" rIns="97182" bIns="48591" rtlCol="0">
                <a:spAutoFit/>
              </a:bodyPr>
              <a:lstStyle/>
              <a:p>
                <a:pPr algn="ctr"/>
                <a:r>
                  <a:rPr lang="en-US" sz="2600" b="1" dirty="0"/>
                  <a:t>DOK-1</a:t>
                </a:r>
              </a:p>
              <a:p>
                <a:pPr algn="ctr"/>
                <a:r>
                  <a:rPr lang="en-US" sz="1000" b="1" i="1" dirty="0"/>
                  <a:t>Recall and Reproduce</a:t>
                </a:r>
              </a:p>
            </p:txBody>
          </p:sp>
        </p:grpSp>
        <p:grpSp>
          <p:nvGrpSpPr>
            <p:cNvPr id="46" name="Group 45"/>
            <p:cNvGrpSpPr/>
            <p:nvPr/>
          </p:nvGrpSpPr>
          <p:grpSpPr>
            <a:xfrm>
              <a:off x="6096838" y="279792"/>
              <a:ext cx="2680589" cy="3149208"/>
              <a:chOff x="533400" y="279792"/>
              <a:chExt cx="2680589" cy="3149208"/>
            </a:xfrm>
          </p:grpSpPr>
          <p:sp>
            <p:nvSpPr>
              <p:cNvPr id="47" name="Rectangle 46"/>
              <p:cNvSpPr/>
              <p:nvPr/>
            </p:nvSpPr>
            <p:spPr>
              <a:xfrm>
                <a:off x="533400" y="279792"/>
                <a:ext cx="2667000" cy="3149208"/>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7182" tIns="48591" rIns="97182" bIns="48591" rtlCol="0" anchor="ctr"/>
              <a:lstStyle/>
              <a:p>
                <a:pPr algn="ctr"/>
                <a:endParaRPr lang="en-US" dirty="0" smtClean="0"/>
              </a:p>
            </p:txBody>
          </p:sp>
          <p:sp>
            <p:nvSpPr>
              <p:cNvPr id="48" name="Oval 47"/>
              <p:cNvSpPr/>
              <p:nvPr/>
            </p:nvSpPr>
            <p:spPr>
              <a:xfrm>
                <a:off x="780522" y="1041792"/>
                <a:ext cx="2112023" cy="1997685"/>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7182" tIns="48591" rIns="97182" bIns="48591" rtlCol="0" anchor="ctr"/>
              <a:lstStyle/>
              <a:p>
                <a:pPr algn="ctr"/>
                <a:r>
                  <a:rPr lang="en-US" sz="2400" b="1" dirty="0"/>
                  <a:t>SHOW ME</a:t>
                </a:r>
              </a:p>
              <a:p>
                <a:pPr algn="ctr"/>
                <a:r>
                  <a:rPr lang="en-US" sz="2400" b="1" dirty="0"/>
                  <a:t>TELL ME</a:t>
                </a:r>
              </a:p>
            </p:txBody>
          </p:sp>
          <p:sp>
            <p:nvSpPr>
              <p:cNvPr id="49" name="TextBox 48"/>
              <p:cNvSpPr txBox="1"/>
              <p:nvPr/>
            </p:nvSpPr>
            <p:spPr>
              <a:xfrm>
                <a:off x="584826" y="355992"/>
                <a:ext cx="2629163" cy="652129"/>
              </a:xfrm>
              <a:prstGeom prst="rect">
                <a:avLst/>
              </a:prstGeom>
              <a:noFill/>
            </p:spPr>
            <p:txBody>
              <a:bodyPr wrap="square" lIns="97182" tIns="48591" rIns="97182" bIns="48591" rtlCol="0">
                <a:spAutoFit/>
              </a:bodyPr>
              <a:lstStyle/>
              <a:p>
                <a:pPr algn="ctr"/>
                <a:r>
                  <a:rPr lang="en-US" sz="2600" b="1" dirty="0"/>
                  <a:t>DOK-1</a:t>
                </a:r>
              </a:p>
              <a:p>
                <a:pPr algn="ctr"/>
                <a:r>
                  <a:rPr lang="en-US" sz="1000" b="1" i="1" dirty="0"/>
                  <a:t>Recall and Reproduce</a:t>
                </a:r>
              </a:p>
            </p:txBody>
          </p:sp>
        </p:grpSp>
      </p:grpSp>
    </p:spTree>
    <p:extLst>
      <p:ext uri="{BB962C8B-B14F-4D97-AF65-F5344CB8AC3E}">
        <p14:creationId xmlns:p14="http://schemas.microsoft.com/office/powerpoint/2010/main" val="2156006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165137" y="204788"/>
            <a:ext cx="5732987" cy="3090640"/>
            <a:chOff x="920268" y="2735890"/>
            <a:chExt cx="5732987" cy="3090640"/>
          </a:xfrm>
        </p:grpSpPr>
        <p:grpSp>
          <p:nvGrpSpPr>
            <p:cNvPr id="38" name="Group 37"/>
            <p:cNvGrpSpPr/>
            <p:nvPr/>
          </p:nvGrpSpPr>
          <p:grpSpPr>
            <a:xfrm>
              <a:off x="920268" y="2735890"/>
              <a:ext cx="2879228" cy="3082268"/>
              <a:chOff x="920268" y="2735890"/>
              <a:chExt cx="2879228" cy="3082268"/>
            </a:xfrm>
          </p:grpSpPr>
          <p:sp>
            <p:nvSpPr>
              <p:cNvPr id="32" name="Rectangle 31"/>
              <p:cNvSpPr/>
              <p:nvPr/>
            </p:nvSpPr>
            <p:spPr>
              <a:xfrm>
                <a:off x="920268" y="2735890"/>
                <a:ext cx="2813532" cy="3082268"/>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7182" tIns="48591" rIns="97182" bIns="48591" rtlCol="0" anchor="ctr"/>
              <a:lstStyle/>
              <a:p>
                <a:pPr algn="ctr"/>
                <a:endParaRPr lang="en-US" dirty="0" smtClean="0"/>
              </a:p>
            </p:txBody>
          </p:sp>
          <p:sp>
            <p:nvSpPr>
              <p:cNvPr id="33" name="Oval 32"/>
              <p:cNvSpPr/>
              <p:nvPr/>
            </p:nvSpPr>
            <p:spPr>
              <a:xfrm>
                <a:off x="1199738" y="3419722"/>
                <a:ext cx="2223915" cy="2108339"/>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7182" tIns="48591" rIns="97182" bIns="48591" rtlCol="0" anchor="ctr"/>
              <a:lstStyle/>
              <a:p>
                <a:pPr algn="ctr"/>
                <a:endParaRPr lang="en-US" sz="1300" b="1" i="1" dirty="0">
                  <a:solidFill>
                    <a:schemeClr val="accent3">
                      <a:lumMod val="50000"/>
                    </a:schemeClr>
                  </a:solidFill>
                  <a:effectLst>
                    <a:outerShdw blurRad="38100" dist="38100" dir="2700000" algn="tl">
                      <a:srgbClr val="000000">
                        <a:alpha val="43137"/>
                      </a:srgbClr>
                    </a:outerShdw>
                  </a:effectLst>
                </a:endParaRPr>
              </a:p>
              <a:p>
                <a:pPr algn="ctr"/>
                <a:endParaRPr lang="en-US" sz="1300" b="1" i="1" dirty="0">
                  <a:solidFill>
                    <a:schemeClr val="accent3">
                      <a:lumMod val="50000"/>
                    </a:schemeClr>
                  </a:solidFill>
                  <a:effectLst>
                    <a:outerShdw blurRad="38100" dist="38100" dir="2700000" algn="tl">
                      <a:srgbClr val="000000">
                        <a:alpha val="43137"/>
                      </a:srgbClr>
                    </a:outerShdw>
                  </a:effectLst>
                </a:endParaRPr>
              </a:p>
              <a:p>
                <a:pPr algn="ctr"/>
                <a:r>
                  <a:rPr lang="en-US" sz="1300" b="1" i="1" dirty="0">
                    <a:solidFill>
                      <a:schemeClr val="accent3">
                        <a:lumMod val="50000"/>
                      </a:schemeClr>
                    </a:solidFill>
                    <a:effectLst>
                      <a:outerShdw blurRad="38100" dist="38100" dir="2700000" algn="tl">
                        <a:srgbClr val="000000">
                          <a:alpha val="43137"/>
                        </a:srgbClr>
                      </a:outerShdw>
                    </a:effectLst>
                  </a:rPr>
                  <a:t>I can</a:t>
                </a:r>
                <a:r>
                  <a:rPr lang="en-US" sz="1300" b="1" dirty="0">
                    <a:solidFill>
                      <a:schemeClr val="accent3">
                        <a:lumMod val="50000"/>
                      </a:schemeClr>
                    </a:solidFill>
                    <a:effectLst>
                      <a:outerShdw blurRad="38100" dist="38100" dir="2700000" algn="tl">
                        <a:srgbClr val="000000">
                          <a:alpha val="43137"/>
                        </a:srgbClr>
                      </a:outerShdw>
                    </a:effectLst>
                  </a:rPr>
                  <a:t> </a:t>
                </a:r>
                <a:r>
                  <a:rPr lang="en-US" sz="2600" b="1" dirty="0">
                    <a:solidFill>
                      <a:schemeClr val="tx1"/>
                    </a:solidFill>
                    <a:effectLst>
                      <a:outerShdw blurRad="38100" dist="38100" dir="2700000" algn="tl">
                        <a:srgbClr val="000000">
                          <a:alpha val="43137"/>
                        </a:srgbClr>
                      </a:outerShdw>
                    </a:effectLst>
                  </a:rPr>
                  <a:t>LOCATE </a:t>
                </a:r>
                <a:r>
                  <a:rPr lang="en-US" sz="1500" b="1" i="1" dirty="0">
                    <a:solidFill>
                      <a:schemeClr val="accent3">
                        <a:lumMod val="50000"/>
                      </a:schemeClr>
                    </a:solidFill>
                    <a:effectLst>
                      <a:outerShdw blurRad="38100" dist="38100" dir="2700000" algn="tl">
                        <a:srgbClr val="000000">
                          <a:alpha val="43137"/>
                        </a:srgbClr>
                      </a:outerShdw>
                    </a:effectLst>
                  </a:rPr>
                  <a:t>and</a:t>
                </a:r>
              </a:p>
              <a:p>
                <a:pPr algn="ctr"/>
                <a:r>
                  <a:rPr lang="en-US" sz="2600" b="1" dirty="0">
                    <a:solidFill>
                      <a:schemeClr val="tx1"/>
                    </a:solidFill>
                    <a:effectLst>
                      <a:outerShdw blurRad="38100" dist="38100" dir="2700000" algn="tl">
                        <a:srgbClr val="000000">
                          <a:alpha val="43137"/>
                        </a:srgbClr>
                      </a:outerShdw>
                    </a:effectLst>
                  </a:rPr>
                  <a:t>SELECT</a:t>
                </a:r>
              </a:p>
              <a:p>
                <a:pPr algn="ctr"/>
                <a:r>
                  <a:rPr lang="en-US" sz="1300" b="1" i="1" dirty="0">
                    <a:solidFill>
                      <a:schemeClr val="accent3">
                        <a:lumMod val="50000"/>
                      </a:schemeClr>
                    </a:solidFill>
                    <a:effectLst>
                      <a:outerShdw blurRad="38100" dist="38100" dir="2700000" algn="tl">
                        <a:srgbClr val="000000">
                          <a:alpha val="43137"/>
                        </a:srgbClr>
                      </a:outerShdw>
                    </a:effectLst>
                  </a:rPr>
                  <a:t>Information or details…</a:t>
                </a:r>
              </a:p>
              <a:p>
                <a:pPr algn="ctr"/>
                <a:endParaRPr lang="en-US" sz="2600" b="1" dirty="0">
                  <a:solidFill>
                    <a:schemeClr val="accent3">
                      <a:lumMod val="50000"/>
                    </a:schemeClr>
                  </a:solidFill>
                  <a:effectLst>
                    <a:outerShdw blurRad="38100" dist="38100" dir="2700000" algn="tl">
                      <a:srgbClr val="000000">
                        <a:alpha val="43137"/>
                      </a:srgbClr>
                    </a:outerShdw>
                  </a:effectLst>
                </a:endParaRPr>
              </a:p>
            </p:txBody>
          </p:sp>
          <p:sp>
            <p:nvSpPr>
              <p:cNvPr id="34" name="TextBox 33"/>
              <p:cNvSpPr txBox="1"/>
              <p:nvPr/>
            </p:nvSpPr>
            <p:spPr>
              <a:xfrm>
                <a:off x="927798" y="2795859"/>
                <a:ext cx="2871698" cy="621351"/>
              </a:xfrm>
              <a:prstGeom prst="rect">
                <a:avLst/>
              </a:prstGeom>
              <a:noFill/>
            </p:spPr>
            <p:txBody>
              <a:bodyPr wrap="square" lIns="97182" tIns="48591" rIns="97182" bIns="48591" rtlCol="0">
                <a:spAutoFit/>
              </a:bodyPr>
              <a:lstStyle/>
              <a:p>
                <a:pPr algn="ctr"/>
                <a:r>
                  <a:rPr lang="en-US" sz="2100" b="1" dirty="0">
                    <a:effectLst>
                      <a:outerShdw blurRad="38100" dist="38100" dir="2700000" algn="tl">
                        <a:srgbClr val="000000">
                          <a:alpha val="43137"/>
                        </a:srgbClr>
                      </a:outerShdw>
                    </a:effectLst>
                  </a:rPr>
                  <a:t>DOK-2</a:t>
                </a:r>
              </a:p>
              <a:p>
                <a:pPr algn="ctr"/>
                <a:r>
                  <a:rPr lang="en-US" sz="1300" b="1" i="1" dirty="0"/>
                  <a:t>Skills and Concepts</a:t>
                </a:r>
              </a:p>
            </p:txBody>
          </p:sp>
        </p:grpSp>
        <p:grpSp>
          <p:nvGrpSpPr>
            <p:cNvPr id="39" name="Group 38"/>
            <p:cNvGrpSpPr/>
            <p:nvPr/>
          </p:nvGrpSpPr>
          <p:grpSpPr>
            <a:xfrm>
              <a:off x="3799496" y="2744262"/>
              <a:ext cx="2853759" cy="3082268"/>
              <a:chOff x="4343400" y="2757660"/>
              <a:chExt cx="2853759" cy="3082268"/>
            </a:xfrm>
          </p:grpSpPr>
          <p:sp>
            <p:nvSpPr>
              <p:cNvPr id="35" name="Rectangle 34"/>
              <p:cNvSpPr/>
              <p:nvPr/>
            </p:nvSpPr>
            <p:spPr>
              <a:xfrm>
                <a:off x="4343400" y="2757660"/>
                <a:ext cx="2813532" cy="3082268"/>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7182" tIns="48591" rIns="97182" bIns="48591" rtlCol="0" anchor="ctr"/>
              <a:lstStyle/>
              <a:p>
                <a:pPr algn="ctr"/>
                <a:endParaRPr lang="en-US" dirty="0"/>
              </a:p>
            </p:txBody>
          </p:sp>
          <p:sp>
            <p:nvSpPr>
              <p:cNvPr id="36" name="Oval 35"/>
              <p:cNvSpPr/>
              <p:nvPr/>
            </p:nvSpPr>
            <p:spPr>
              <a:xfrm>
                <a:off x="4627997" y="3446548"/>
                <a:ext cx="2281032" cy="2108339"/>
              </a:xfrm>
              <a:prstGeom prst="ellipse">
                <a:avLst/>
              </a:prstGeom>
              <a:solidFill>
                <a:srgbClr val="8EB1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7182" tIns="48591" rIns="97182" bIns="48591" rtlCol="0" anchor="ctr"/>
              <a:lstStyle/>
              <a:p>
                <a:pPr algn="ctr"/>
                <a:r>
                  <a:rPr lang="en-US" sz="1300" b="1" dirty="0">
                    <a:solidFill>
                      <a:srgbClr val="3E4D1F"/>
                    </a:solidFill>
                    <a:effectLst>
                      <a:outerShdw blurRad="38100" dist="38100" dir="2700000" algn="tl">
                        <a:srgbClr val="000000">
                          <a:alpha val="43137"/>
                        </a:srgbClr>
                      </a:outerShdw>
                    </a:effectLst>
                  </a:rPr>
                  <a:t>In order to…</a:t>
                </a:r>
              </a:p>
              <a:p>
                <a:pPr algn="ctr"/>
                <a:r>
                  <a:rPr lang="en-US" sz="2300" b="1" dirty="0">
                    <a:solidFill>
                      <a:schemeClr val="tx1"/>
                    </a:solidFill>
                    <a:effectLst>
                      <a:outerShdw blurRad="38100" dist="38100" dir="2700000" algn="tl">
                        <a:srgbClr val="000000">
                          <a:alpha val="43137"/>
                        </a:srgbClr>
                      </a:outerShdw>
                    </a:effectLst>
                  </a:rPr>
                  <a:t>IDENTIFY </a:t>
                </a:r>
                <a:r>
                  <a:rPr lang="en-US" sz="1300" b="1" dirty="0">
                    <a:solidFill>
                      <a:srgbClr val="3E4D1F"/>
                    </a:solidFill>
                    <a:effectLst>
                      <a:outerShdw blurRad="38100" dist="38100" dir="2700000" algn="tl">
                        <a:srgbClr val="000000">
                          <a:alpha val="43137"/>
                        </a:srgbClr>
                      </a:outerShdw>
                    </a:effectLst>
                  </a:rPr>
                  <a:t>and</a:t>
                </a:r>
              </a:p>
              <a:p>
                <a:pPr algn="ctr"/>
                <a:r>
                  <a:rPr lang="en-US" sz="2300" b="1" dirty="0">
                    <a:solidFill>
                      <a:schemeClr val="tx1"/>
                    </a:solidFill>
                    <a:effectLst>
                      <a:outerShdw blurRad="38100" dist="38100" dir="2700000" algn="tl">
                        <a:srgbClr val="000000">
                          <a:alpha val="43137"/>
                        </a:srgbClr>
                      </a:outerShdw>
                    </a:effectLst>
                  </a:rPr>
                  <a:t>VERIFY</a:t>
                </a:r>
              </a:p>
              <a:p>
                <a:pPr algn="ctr"/>
                <a:r>
                  <a:rPr lang="en-US" sz="1300" b="1" dirty="0">
                    <a:solidFill>
                      <a:srgbClr val="3E4D1F"/>
                    </a:solidFill>
                    <a:effectLst>
                      <a:outerShdw blurRad="38100" dist="38100" dir="2700000" algn="tl">
                        <a:srgbClr val="000000">
                          <a:alpha val="43137"/>
                        </a:srgbClr>
                      </a:outerShdw>
                    </a:effectLst>
                  </a:rPr>
                  <a:t>a new concept.</a:t>
                </a:r>
              </a:p>
            </p:txBody>
          </p:sp>
          <p:sp>
            <p:nvSpPr>
              <p:cNvPr id="37" name="TextBox 36"/>
              <p:cNvSpPr txBox="1"/>
              <p:nvPr/>
            </p:nvSpPr>
            <p:spPr>
              <a:xfrm>
                <a:off x="4368521" y="2825197"/>
                <a:ext cx="2828638" cy="621351"/>
              </a:xfrm>
              <a:prstGeom prst="rect">
                <a:avLst/>
              </a:prstGeom>
              <a:noFill/>
            </p:spPr>
            <p:txBody>
              <a:bodyPr wrap="square" lIns="97182" tIns="48591" rIns="97182" bIns="48591" rtlCol="0">
                <a:spAutoFit/>
              </a:bodyPr>
              <a:lstStyle/>
              <a:p>
                <a:pPr algn="ctr"/>
                <a:r>
                  <a:rPr lang="en-US" sz="2100" b="1" dirty="0">
                    <a:effectLst>
                      <a:outerShdw blurRad="38100" dist="38100" dir="2700000" algn="tl">
                        <a:srgbClr val="000000">
                          <a:alpha val="43137"/>
                        </a:srgbClr>
                      </a:outerShdw>
                    </a:effectLst>
                  </a:rPr>
                  <a:t>DOK-2</a:t>
                </a:r>
              </a:p>
              <a:p>
                <a:pPr algn="ctr"/>
                <a:r>
                  <a:rPr lang="en-US" sz="1300" b="1" i="1" dirty="0"/>
                  <a:t>Skills and Concepts</a:t>
                </a:r>
              </a:p>
            </p:txBody>
          </p:sp>
        </p:grpSp>
      </p:grpSp>
      <p:grpSp>
        <p:nvGrpSpPr>
          <p:cNvPr id="41" name="Group 40"/>
          <p:cNvGrpSpPr/>
          <p:nvPr/>
        </p:nvGrpSpPr>
        <p:grpSpPr>
          <a:xfrm>
            <a:off x="143366" y="3434429"/>
            <a:ext cx="5732987" cy="3095667"/>
            <a:chOff x="920268" y="2722491"/>
            <a:chExt cx="5732987" cy="3095667"/>
          </a:xfrm>
        </p:grpSpPr>
        <p:grpSp>
          <p:nvGrpSpPr>
            <p:cNvPr id="42" name="Group 41"/>
            <p:cNvGrpSpPr/>
            <p:nvPr/>
          </p:nvGrpSpPr>
          <p:grpSpPr>
            <a:xfrm>
              <a:off x="920268" y="2735890"/>
              <a:ext cx="2879228" cy="3082268"/>
              <a:chOff x="920268" y="2735890"/>
              <a:chExt cx="2879228" cy="3082268"/>
            </a:xfrm>
          </p:grpSpPr>
          <p:sp>
            <p:nvSpPr>
              <p:cNvPr id="47" name="Rectangle 46"/>
              <p:cNvSpPr/>
              <p:nvPr/>
            </p:nvSpPr>
            <p:spPr>
              <a:xfrm>
                <a:off x="920268" y="2735890"/>
                <a:ext cx="2813532" cy="3082268"/>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7182" tIns="48591" rIns="97182" bIns="48591" rtlCol="0" anchor="ctr"/>
              <a:lstStyle/>
              <a:p>
                <a:pPr algn="ctr"/>
                <a:endParaRPr lang="en-US" dirty="0" smtClean="0"/>
              </a:p>
            </p:txBody>
          </p:sp>
          <p:sp>
            <p:nvSpPr>
              <p:cNvPr id="48" name="Oval 47"/>
              <p:cNvSpPr/>
              <p:nvPr/>
            </p:nvSpPr>
            <p:spPr>
              <a:xfrm>
                <a:off x="1199738" y="3419722"/>
                <a:ext cx="2223915" cy="2108339"/>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7182" tIns="48591" rIns="97182" bIns="48591" rtlCol="0" anchor="ctr"/>
              <a:lstStyle/>
              <a:p>
                <a:pPr algn="ctr"/>
                <a:endParaRPr lang="en-US" sz="1300" b="1" i="1" dirty="0">
                  <a:solidFill>
                    <a:schemeClr val="accent3">
                      <a:lumMod val="50000"/>
                    </a:schemeClr>
                  </a:solidFill>
                  <a:effectLst>
                    <a:outerShdw blurRad="38100" dist="38100" dir="2700000" algn="tl">
                      <a:srgbClr val="000000">
                        <a:alpha val="43137"/>
                      </a:srgbClr>
                    </a:outerShdw>
                  </a:effectLst>
                </a:endParaRPr>
              </a:p>
              <a:p>
                <a:pPr algn="ctr"/>
                <a:endParaRPr lang="en-US" sz="1300" b="1" i="1" dirty="0">
                  <a:solidFill>
                    <a:schemeClr val="accent3">
                      <a:lumMod val="50000"/>
                    </a:schemeClr>
                  </a:solidFill>
                  <a:effectLst>
                    <a:outerShdw blurRad="38100" dist="38100" dir="2700000" algn="tl">
                      <a:srgbClr val="000000">
                        <a:alpha val="43137"/>
                      </a:srgbClr>
                    </a:outerShdw>
                  </a:effectLst>
                </a:endParaRPr>
              </a:p>
              <a:p>
                <a:pPr algn="ctr"/>
                <a:r>
                  <a:rPr lang="en-US" sz="1300" b="1" i="1" dirty="0">
                    <a:solidFill>
                      <a:schemeClr val="accent3">
                        <a:lumMod val="50000"/>
                      </a:schemeClr>
                    </a:solidFill>
                    <a:effectLst>
                      <a:outerShdw blurRad="38100" dist="38100" dir="2700000" algn="tl">
                        <a:srgbClr val="000000">
                          <a:alpha val="43137"/>
                        </a:srgbClr>
                      </a:outerShdw>
                    </a:effectLst>
                  </a:rPr>
                  <a:t>I can</a:t>
                </a:r>
                <a:r>
                  <a:rPr lang="en-US" sz="1300" b="1" dirty="0">
                    <a:solidFill>
                      <a:schemeClr val="accent3">
                        <a:lumMod val="50000"/>
                      </a:schemeClr>
                    </a:solidFill>
                    <a:effectLst>
                      <a:outerShdw blurRad="38100" dist="38100" dir="2700000" algn="tl">
                        <a:srgbClr val="000000">
                          <a:alpha val="43137"/>
                        </a:srgbClr>
                      </a:outerShdw>
                    </a:effectLst>
                  </a:rPr>
                  <a:t> </a:t>
                </a:r>
                <a:r>
                  <a:rPr lang="en-US" sz="2600" b="1" dirty="0">
                    <a:solidFill>
                      <a:schemeClr val="tx1"/>
                    </a:solidFill>
                    <a:effectLst>
                      <a:outerShdw blurRad="38100" dist="38100" dir="2700000" algn="tl">
                        <a:srgbClr val="000000">
                          <a:alpha val="43137"/>
                        </a:srgbClr>
                      </a:outerShdw>
                    </a:effectLst>
                  </a:rPr>
                  <a:t>LOCATE </a:t>
                </a:r>
                <a:r>
                  <a:rPr lang="en-US" sz="1500" b="1" i="1" dirty="0">
                    <a:solidFill>
                      <a:schemeClr val="accent3">
                        <a:lumMod val="50000"/>
                      </a:schemeClr>
                    </a:solidFill>
                    <a:effectLst>
                      <a:outerShdw blurRad="38100" dist="38100" dir="2700000" algn="tl">
                        <a:srgbClr val="000000">
                          <a:alpha val="43137"/>
                        </a:srgbClr>
                      </a:outerShdw>
                    </a:effectLst>
                  </a:rPr>
                  <a:t>and</a:t>
                </a:r>
              </a:p>
              <a:p>
                <a:pPr algn="ctr"/>
                <a:r>
                  <a:rPr lang="en-US" sz="2600" b="1" dirty="0">
                    <a:solidFill>
                      <a:schemeClr val="tx1"/>
                    </a:solidFill>
                    <a:effectLst>
                      <a:outerShdw blurRad="38100" dist="38100" dir="2700000" algn="tl">
                        <a:srgbClr val="000000">
                          <a:alpha val="43137"/>
                        </a:srgbClr>
                      </a:outerShdw>
                    </a:effectLst>
                  </a:rPr>
                  <a:t>SELECT</a:t>
                </a:r>
              </a:p>
              <a:p>
                <a:pPr algn="ctr"/>
                <a:r>
                  <a:rPr lang="en-US" sz="1300" b="1" i="1" dirty="0">
                    <a:solidFill>
                      <a:schemeClr val="accent3">
                        <a:lumMod val="50000"/>
                      </a:schemeClr>
                    </a:solidFill>
                    <a:effectLst>
                      <a:outerShdw blurRad="38100" dist="38100" dir="2700000" algn="tl">
                        <a:srgbClr val="000000">
                          <a:alpha val="43137"/>
                        </a:srgbClr>
                      </a:outerShdw>
                    </a:effectLst>
                  </a:rPr>
                  <a:t>Information or details…</a:t>
                </a:r>
              </a:p>
              <a:p>
                <a:pPr algn="ctr"/>
                <a:endParaRPr lang="en-US" sz="2600" b="1" dirty="0">
                  <a:solidFill>
                    <a:schemeClr val="accent3">
                      <a:lumMod val="50000"/>
                    </a:schemeClr>
                  </a:solidFill>
                  <a:effectLst>
                    <a:outerShdw blurRad="38100" dist="38100" dir="2700000" algn="tl">
                      <a:srgbClr val="000000">
                        <a:alpha val="43137"/>
                      </a:srgbClr>
                    </a:outerShdw>
                  </a:effectLst>
                </a:endParaRPr>
              </a:p>
            </p:txBody>
          </p:sp>
          <p:sp>
            <p:nvSpPr>
              <p:cNvPr id="49" name="TextBox 48"/>
              <p:cNvSpPr txBox="1"/>
              <p:nvPr/>
            </p:nvSpPr>
            <p:spPr>
              <a:xfrm>
                <a:off x="927798" y="2795859"/>
                <a:ext cx="2871698" cy="621351"/>
              </a:xfrm>
              <a:prstGeom prst="rect">
                <a:avLst/>
              </a:prstGeom>
              <a:noFill/>
            </p:spPr>
            <p:txBody>
              <a:bodyPr wrap="square" lIns="97182" tIns="48591" rIns="97182" bIns="48591" rtlCol="0">
                <a:spAutoFit/>
              </a:bodyPr>
              <a:lstStyle/>
              <a:p>
                <a:pPr algn="ctr"/>
                <a:r>
                  <a:rPr lang="en-US" sz="2100" b="1" dirty="0">
                    <a:effectLst>
                      <a:outerShdw blurRad="38100" dist="38100" dir="2700000" algn="tl">
                        <a:srgbClr val="000000">
                          <a:alpha val="43137"/>
                        </a:srgbClr>
                      </a:outerShdw>
                    </a:effectLst>
                  </a:rPr>
                  <a:t>DOK-2</a:t>
                </a:r>
              </a:p>
              <a:p>
                <a:pPr algn="ctr"/>
                <a:r>
                  <a:rPr lang="en-US" sz="1300" b="1" i="1" dirty="0"/>
                  <a:t>Skills and Concepts</a:t>
                </a:r>
              </a:p>
            </p:txBody>
          </p:sp>
        </p:grpSp>
        <p:grpSp>
          <p:nvGrpSpPr>
            <p:cNvPr id="43" name="Group 42"/>
            <p:cNvGrpSpPr/>
            <p:nvPr/>
          </p:nvGrpSpPr>
          <p:grpSpPr>
            <a:xfrm>
              <a:off x="3799496" y="2722491"/>
              <a:ext cx="2853759" cy="3082268"/>
              <a:chOff x="4343400" y="2735889"/>
              <a:chExt cx="2853759" cy="3082268"/>
            </a:xfrm>
          </p:grpSpPr>
          <p:sp>
            <p:nvSpPr>
              <p:cNvPr id="44" name="Rectangle 43"/>
              <p:cNvSpPr/>
              <p:nvPr/>
            </p:nvSpPr>
            <p:spPr>
              <a:xfrm>
                <a:off x="4343400" y="2735889"/>
                <a:ext cx="2813532" cy="3082268"/>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7182" tIns="48591" rIns="97182" bIns="48591" rtlCol="0" anchor="ctr"/>
              <a:lstStyle/>
              <a:p>
                <a:pPr algn="ctr"/>
                <a:endParaRPr lang="en-US" dirty="0"/>
              </a:p>
            </p:txBody>
          </p:sp>
          <p:sp>
            <p:nvSpPr>
              <p:cNvPr id="45" name="Oval 44"/>
              <p:cNvSpPr/>
              <p:nvPr/>
            </p:nvSpPr>
            <p:spPr>
              <a:xfrm>
                <a:off x="4627997" y="3424777"/>
                <a:ext cx="2281032" cy="2108339"/>
              </a:xfrm>
              <a:prstGeom prst="ellipse">
                <a:avLst/>
              </a:prstGeom>
              <a:solidFill>
                <a:srgbClr val="8EB1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7182" tIns="48591" rIns="97182" bIns="48591" rtlCol="0" anchor="ctr"/>
              <a:lstStyle/>
              <a:p>
                <a:pPr algn="ctr"/>
                <a:r>
                  <a:rPr lang="en-US" sz="1300" b="1" dirty="0">
                    <a:solidFill>
                      <a:srgbClr val="3E4D1F"/>
                    </a:solidFill>
                    <a:effectLst>
                      <a:outerShdw blurRad="38100" dist="38100" dir="2700000" algn="tl">
                        <a:srgbClr val="000000">
                          <a:alpha val="43137"/>
                        </a:srgbClr>
                      </a:outerShdw>
                    </a:effectLst>
                  </a:rPr>
                  <a:t>In order to…</a:t>
                </a:r>
              </a:p>
              <a:p>
                <a:pPr algn="ctr"/>
                <a:r>
                  <a:rPr lang="en-US" sz="2300" b="1" dirty="0">
                    <a:solidFill>
                      <a:schemeClr val="tx1"/>
                    </a:solidFill>
                    <a:effectLst>
                      <a:outerShdw blurRad="38100" dist="38100" dir="2700000" algn="tl">
                        <a:srgbClr val="000000">
                          <a:alpha val="43137"/>
                        </a:srgbClr>
                      </a:outerShdw>
                    </a:effectLst>
                  </a:rPr>
                  <a:t>IDENTIFY </a:t>
                </a:r>
                <a:r>
                  <a:rPr lang="en-US" sz="1300" b="1" dirty="0">
                    <a:solidFill>
                      <a:srgbClr val="3E4D1F"/>
                    </a:solidFill>
                    <a:effectLst>
                      <a:outerShdw blurRad="38100" dist="38100" dir="2700000" algn="tl">
                        <a:srgbClr val="000000">
                          <a:alpha val="43137"/>
                        </a:srgbClr>
                      </a:outerShdw>
                    </a:effectLst>
                  </a:rPr>
                  <a:t>and</a:t>
                </a:r>
              </a:p>
              <a:p>
                <a:pPr algn="ctr"/>
                <a:r>
                  <a:rPr lang="en-US" sz="2300" b="1" dirty="0">
                    <a:solidFill>
                      <a:schemeClr val="tx1"/>
                    </a:solidFill>
                    <a:effectLst>
                      <a:outerShdw blurRad="38100" dist="38100" dir="2700000" algn="tl">
                        <a:srgbClr val="000000">
                          <a:alpha val="43137"/>
                        </a:srgbClr>
                      </a:outerShdw>
                    </a:effectLst>
                  </a:rPr>
                  <a:t>VERIFY</a:t>
                </a:r>
              </a:p>
              <a:p>
                <a:pPr algn="ctr"/>
                <a:r>
                  <a:rPr lang="en-US" sz="1300" b="1" dirty="0">
                    <a:solidFill>
                      <a:srgbClr val="3E4D1F"/>
                    </a:solidFill>
                    <a:effectLst>
                      <a:outerShdw blurRad="38100" dist="38100" dir="2700000" algn="tl">
                        <a:srgbClr val="000000">
                          <a:alpha val="43137"/>
                        </a:srgbClr>
                      </a:outerShdw>
                    </a:effectLst>
                  </a:rPr>
                  <a:t>a new concept.</a:t>
                </a:r>
              </a:p>
            </p:txBody>
          </p:sp>
          <p:sp>
            <p:nvSpPr>
              <p:cNvPr id="46" name="TextBox 45"/>
              <p:cNvSpPr txBox="1"/>
              <p:nvPr/>
            </p:nvSpPr>
            <p:spPr>
              <a:xfrm>
                <a:off x="4368521" y="2803426"/>
                <a:ext cx="2828638" cy="621351"/>
              </a:xfrm>
              <a:prstGeom prst="rect">
                <a:avLst/>
              </a:prstGeom>
              <a:noFill/>
            </p:spPr>
            <p:txBody>
              <a:bodyPr wrap="square" lIns="97182" tIns="48591" rIns="97182" bIns="48591" rtlCol="0">
                <a:spAutoFit/>
              </a:bodyPr>
              <a:lstStyle/>
              <a:p>
                <a:pPr algn="ctr"/>
                <a:r>
                  <a:rPr lang="en-US" sz="2100" b="1" dirty="0">
                    <a:effectLst>
                      <a:outerShdw blurRad="38100" dist="38100" dir="2700000" algn="tl">
                        <a:srgbClr val="000000">
                          <a:alpha val="43137"/>
                        </a:srgbClr>
                      </a:outerShdw>
                    </a:effectLst>
                  </a:rPr>
                  <a:t>DOK-2</a:t>
                </a:r>
              </a:p>
              <a:p>
                <a:pPr algn="ctr"/>
                <a:r>
                  <a:rPr lang="en-US" sz="1300" b="1" i="1" dirty="0"/>
                  <a:t>Skills and Concepts</a:t>
                </a:r>
              </a:p>
            </p:txBody>
          </p:sp>
        </p:grpSp>
      </p:grpSp>
      <p:grpSp>
        <p:nvGrpSpPr>
          <p:cNvPr id="50" name="Group 49"/>
          <p:cNvGrpSpPr/>
          <p:nvPr/>
        </p:nvGrpSpPr>
        <p:grpSpPr>
          <a:xfrm rot="5400000">
            <a:off x="4622427" y="2021192"/>
            <a:ext cx="5732987" cy="3090640"/>
            <a:chOff x="920268" y="2735890"/>
            <a:chExt cx="5732987" cy="3090640"/>
          </a:xfrm>
        </p:grpSpPr>
        <p:grpSp>
          <p:nvGrpSpPr>
            <p:cNvPr id="51" name="Group 50"/>
            <p:cNvGrpSpPr/>
            <p:nvPr/>
          </p:nvGrpSpPr>
          <p:grpSpPr>
            <a:xfrm>
              <a:off x="920268" y="2735890"/>
              <a:ext cx="2879228" cy="3082268"/>
              <a:chOff x="920268" y="2735890"/>
              <a:chExt cx="2879228" cy="3082268"/>
            </a:xfrm>
          </p:grpSpPr>
          <p:sp>
            <p:nvSpPr>
              <p:cNvPr id="56" name="Rectangle 55"/>
              <p:cNvSpPr/>
              <p:nvPr/>
            </p:nvSpPr>
            <p:spPr>
              <a:xfrm>
                <a:off x="920268" y="2735890"/>
                <a:ext cx="2813532" cy="3082268"/>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7182" tIns="48591" rIns="97182" bIns="48591" rtlCol="0" anchor="ctr"/>
              <a:lstStyle/>
              <a:p>
                <a:pPr algn="ctr"/>
                <a:endParaRPr lang="en-US" dirty="0" smtClean="0"/>
              </a:p>
            </p:txBody>
          </p:sp>
          <p:sp>
            <p:nvSpPr>
              <p:cNvPr id="57" name="Oval 56"/>
              <p:cNvSpPr/>
              <p:nvPr/>
            </p:nvSpPr>
            <p:spPr>
              <a:xfrm>
                <a:off x="1199738" y="3419722"/>
                <a:ext cx="2223915" cy="2108339"/>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7182" tIns="48591" rIns="97182" bIns="48591" rtlCol="0" anchor="ctr"/>
              <a:lstStyle/>
              <a:p>
                <a:pPr algn="ctr"/>
                <a:endParaRPr lang="en-US" sz="1300" b="1" i="1" dirty="0">
                  <a:solidFill>
                    <a:schemeClr val="accent3">
                      <a:lumMod val="50000"/>
                    </a:schemeClr>
                  </a:solidFill>
                  <a:effectLst>
                    <a:outerShdw blurRad="38100" dist="38100" dir="2700000" algn="tl">
                      <a:srgbClr val="000000">
                        <a:alpha val="43137"/>
                      </a:srgbClr>
                    </a:outerShdw>
                  </a:effectLst>
                </a:endParaRPr>
              </a:p>
              <a:p>
                <a:pPr algn="ctr"/>
                <a:endParaRPr lang="en-US" sz="1300" b="1" i="1" dirty="0">
                  <a:solidFill>
                    <a:schemeClr val="accent3">
                      <a:lumMod val="50000"/>
                    </a:schemeClr>
                  </a:solidFill>
                  <a:effectLst>
                    <a:outerShdw blurRad="38100" dist="38100" dir="2700000" algn="tl">
                      <a:srgbClr val="000000">
                        <a:alpha val="43137"/>
                      </a:srgbClr>
                    </a:outerShdw>
                  </a:effectLst>
                </a:endParaRPr>
              </a:p>
              <a:p>
                <a:pPr algn="ctr"/>
                <a:r>
                  <a:rPr lang="en-US" sz="1300" b="1" i="1" dirty="0">
                    <a:solidFill>
                      <a:schemeClr val="accent3">
                        <a:lumMod val="50000"/>
                      </a:schemeClr>
                    </a:solidFill>
                    <a:effectLst>
                      <a:outerShdw blurRad="38100" dist="38100" dir="2700000" algn="tl">
                        <a:srgbClr val="000000">
                          <a:alpha val="43137"/>
                        </a:srgbClr>
                      </a:outerShdw>
                    </a:effectLst>
                  </a:rPr>
                  <a:t>I can</a:t>
                </a:r>
                <a:r>
                  <a:rPr lang="en-US" sz="1300" b="1" dirty="0">
                    <a:solidFill>
                      <a:schemeClr val="accent3">
                        <a:lumMod val="50000"/>
                      </a:schemeClr>
                    </a:solidFill>
                    <a:effectLst>
                      <a:outerShdw blurRad="38100" dist="38100" dir="2700000" algn="tl">
                        <a:srgbClr val="000000">
                          <a:alpha val="43137"/>
                        </a:srgbClr>
                      </a:outerShdw>
                    </a:effectLst>
                  </a:rPr>
                  <a:t> </a:t>
                </a:r>
                <a:r>
                  <a:rPr lang="en-US" sz="2600" b="1" dirty="0">
                    <a:solidFill>
                      <a:schemeClr val="tx1"/>
                    </a:solidFill>
                    <a:effectLst>
                      <a:outerShdw blurRad="38100" dist="38100" dir="2700000" algn="tl">
                        <a:srgbClr val="000000">
                          <a:alpha val="43137"/>
                        </a:srgbClr>
                      </a:outerShdw>
                    </a:effectLst>
                  </a:rPr>
                  <a:t>LOCATE </a:t>
                </a:r>
                <a:r>
                  <a:rPr lang="en-US" sz="1500" b="1" i="1" dirty="0">
                    <a:solidFill>
                      <a:schemeClr val="accent3">
                        <a:lumMod val="50000"/>
                      </a:schemeClr>
                    </a:solidFill>
                    <a:effectLst>
                      <a:outerShdw blurRad="38100" dist="38100" dir="2700000" algn="tl">
                        <a:srgbClr val="000000">
                          <a:alpha val="43137"/>
                        </a:srgbClr>
                      </a:outerShdw>
                    </a:effectLst>
                  </a:rPr>
                  <a:t>and</a:t>
                </a:r>
              </a:p>
              <a:p>
                <a:pPr algn="ctr"/>
                <a:r>
                  <a:rPr lang="en-US" sz="2600" b="1" dirty="0">
                    <a:solidFill>
                      <a:schemeClr val="tx1"/>
                    </a:solidFill>
                    <a:effectLst>
                      <a:outerShdw blurRad="38100" dist="38100" dir="2700000" algn="tl">
                        <a:srgbClr val="000000">
                          <a:alpha val="43137"/>
                        </a:srgbClr>
                      </a:outerShdw>
                    </a:effectLst>
                  </a:rPr>
                  <a:t>SELECT</a:t>
                </a:r>
              </a:p>
              <a:p>
                <a:pPr algn="ctr"/>
                <a:r>
                  <a:rPr lang="en-US" sz="1300" b="1" i="1" dirty="0">
                    <a:solidFill>
                      <a:schemeClr val="accent3">
                        <a:lumMod val="50000"/>
                      </a:schemeClr>
                    </a:solidFill>
                    <a:effectLst>
                      <a:outerShdw blurRad="38100" dist="38100" dir="2700000" algn="tl">
                        <a:srgbClr val="000000">
                          <a:alpha val="43137"/>
                        </a:srgbClr>
                      </a:outerShdw>
                    </a:effectLst>
                  </a:rPr>
                  <a:t>Information or details…</a:t>
                </a:r>
              </a:p>
              <a:p>
                <a:pPr algn="ctr"/>
                <a:endParaRPr lang="en-US" sz="2600" b="1" dirty="0">
                  <a:solidFill>
                    <a:schemeClr val="accent3">
                      <a:lumMod val="50000"/>
                    </a:schemeClr>
                  </a:solidFill>
                  <a:effectLst>
                    <a:outerShdw blurRad="38100" dist="38100" dir="2700000" algn="tl">
                      <a:srgbClr val="000000">
                        <a:alpha val="43137"/>
                      </a:srgbClr>
                    </a:outerShdw>
                  </a:effectLst>
                </a:endParaRPr>
              </a:p>
            </p:txBody>
          </p:sp>
          <p:sp>
            <p:nvSpPr>
              <p:cNvPr id="58" name="TextBox 57"/>
              <p:cNvSpPr txBox="1"/>
              <p:nvPr/>
            </p:nvSpPr>
            <p:spPr>
              <a:xfrm>
                <a:off x="927798" y="2795859"/>
                <a:ext cx="2871698" cy="621351"/>
              </a:xfrm>
              <a:prstGeom prst="rect">
                <a:avLst/>
              </a:prstGeom>
              <a:noFill/>
            </p:spPr>
            <p:txBody>
              <a:bodyPr wrap="square" lIns="97182" tIns="48591" rIns="97182" bIns="48591" rtlCol="0">
                <a:spAutoFit/>
              </a:bodyPr>
              <a:lstStyle/>
              <a:p>
                <a:pPr algn="ctr"/>
                <a:r>
                  <a:rPr lang="en-US" sz="2100" b="1" dirty="0">
                    <a:effectLst>
                      <a:outerShdw blurRad="38100" dist="38100" dir="2700000" algn="tl">
                        <a:srgbClr val="000000">
                          <a:alpha val="43137"/>
                        </a:srgbClr>
                      </a:outerShdw>
                    </a:effectLst>
                  </a:rPr>
                  <a:t>DOK-2</a:t>
                </a:r>
              </a:p>
              <a:p>
                <a:pPr algn="ctr"/>
                <a:r>
                  <a:rPr lang="en-US" sz="1300" b="1" i="1" dirty="0"/>
                  <a:t>Skills and Concepts</a:t>
                </a:r>
              </a:p>
            </p:txBody>
          </p:sp>
        </p:grpSp>
        <p:grpSp>
          <p:nvGrpSpPr>
            <p:cNvPr id="52" name="Group 51"/>
            <p:cNvGrpSpPr/>
            <p:nvPr/>
          </p:nvGrpSpPr>
          <p:grpSpPr>
            <a:xfrm>
              <a:off x="3799496" y="2744262"/>
              <a:ext cx="2853759" cy="3082268"/>
              <a:chOff x="4343400" y="2757660"/>
              <a:chExt cx="2853759" cy="3082268"/>
            </a:xfrm>
          </p:grpSpPr>
          <p:sp>
            <p:nvSpPr>
              <p:cNvPr id="53" name="Rectangle 52"/>
              <p:cNvSpPr/>
              <p:nvPr/>
            </p:nvSpPr>
            <p:spPr>
              <a:xfrm>
                <a:off x="4343400" y="2757660"/>
                <a:ext cx="2813532" cy="3082268"/>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7182" tIns="48591" rIns="97182" bIns="48591" rtlCol="0" anchor="ctr"/>
              <a:lstStyle/>
              <a:p>
                <a:pPr algn="ctr"/>
                <a:endParaRPr lang="en-US" dirty="0"/>
              </a:p>
            </p:txBody>
          </p:sp>
          <p:sp>
            <p:nvSpPr>
              <p:cNvPr id="54" name="Oval 53"/>
              <p:cNvSpPr/>
              <p:nvPr/>
            </p:nvSpPr>
            <p:spPr>
              <a:xfrm>
                <a:off x="4627997" y="3446548"/>
                <a:ext cx="2281032" cy="2108339"/>
              </a:xfrm>
              <a:prstGeom prst="ellipse">
                <a:avLst/>
              </a:prstGeom>
              <a:solidFill>
                <a:srgbClr val="8EB1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7182" tIns="48591" rIns="97182" bIns="48591" rtlCol="0" anchor="ctr"/>
              <a:lstStyle/>
              <a:p>
                <a:pPr algn="ctr"/>
                <a:r>
                  <a:rPr lang="en-US" sz="1300" b="1" dirty="0">
                    <a:solidFill>
                      <a:srgbClr val="3E4D1F"/>
                    </a:solidFill>
                    <a:effectLst>
                      <a:outerShdw blurRad="38100" dist="38100" dir="2700000" algn="tl">
                        <a:srgbClr val="000000">
                          <a:alpha val="43137"/>
                        </a:srgbClr>
                      </a:outerShdw>
                    </a:effectLst>
                  </a:rPr>
                  <a:t>In order to…</a:t>
                </a:r>
              </a:p>
              <a:p>
                <a:pPr algn="ctr"/>
                <a:r>
                  <a:rPr lang="en-US" sz="2300" b="1" dirty="0">
                    <a:solidFill>
                      <a:schemeClr val="tx1"/>
                    </a:solidFill>
                    <a:effectLst>
                      <a:outerShdw blurRad="38100" dist="38100" dir="2700000" algn="tl">
                        <a:srgbClr val="000000">
                          <a:alpha val="43137"/>
                        </a:srgbClr>
                      </a:outerShdw>
                    </a:effectLst>
                  </a:rPr>
                  <a:t>IDENTIFY </a:t>
                </a:r>
                <a:r>
                  <a:rPr lang="en-US" sz="1300" b="1" dirty="0">
                    <a:solidFill>
                      <a:srgbClr val="3E4D1F"/>
                    </a:solidFill>
                    <a:effectLst>
                      <a:outerShdw blurRad="38100" dist="38100" dir="2700000" algn="tl">
                        <a:srgbClr val="000000">
                          <a:alpha val="43137"/>
                        </a:srgbClr>
                      </a:outerShdw>
                    </a:effectLst>
                  </a:rPr>
                  <a:t>and</a:t>
                </a:r>
              </a:p>
              <a:p>
                <a:pPr algn="ctr"/>
                <a:r>
                  <a:rPr lang="en-US" sz="2300" b="1" dirty="0">
                    <a:solidFill>
                      <a:schemeClr val="tx1"/>
                    </a:solidFill>
                    <a:effectLst>
                      <a:outerShdw blurRad="38100" dist="38100" dir="2700000" algn="tl">
                        <a:srgbClr val="000000">
                          <a:alpha val="43137"/>
                        </a:srgbClr>
                      </a:outerShdw>
                    </a:effectLst>
                  </a:rPr>
                  <a:t>VERIFY</a:t>
                </a:r>
              </a:p>
              <a:p>
                <a:pPr algn="ctr"/>
                <a:r>
                  <a:rPr lang="en-US" sz="1300" b="1" dirty="0">
                    <a:solidFill>
                      <a:srgbClr val="3E4D1F"/>
                    </a:solidFill>
                    <a:effectLst>
                      <a:outerShdw blurRad="38100" dist="38100" dir="2700000" algn="tl">
                        <a:srgbClr val="000000">
                          <a:alpha val="43137"/>
                        </a:srgbClr>
                      </a:outerShdw>
                    </a:effectLst>
                  </a:rPr>
                  <a:t>a new concept.</a:t>
                </a:r>
              </a:p>
            </p:txBody>
          </p:sp>
          <p:sp>
            <p:nvSpPr>
              <p:cNvPr id="55" name="TextBox 54"/>
              <p:cNvSpPr txBox="1"/>
              <p:nvPr/>
            </p:nvSpPr>
            <p:spPr>
              <a:xfrm>
                <a:off x="4368521" y="2825197"/>
                <a:ext cx="2828638" cy="621351"/>
              </a:xfrm>
              <a:prstGeom prst="rect">
                <a:avLst/>
              </a:prstGeom>
              <a:noFill/>
            </p:spPr>
            <p:txBody>
              <a:bodyPr wrap="square" lIns="97182" tIns="48591" rIns="97182" bIns="48591" rtlCol="0">
                <a:spAutoFit/>
              </a:bodyPr>
              <a:lstStyle/>
              <a:p>
                <a:pPr algn="ctr"/>
                <a:r>
                  <a:rPr lang="en-US" sz="2100" b="1" dirty="0">
                    <a:effectLst>
                      <a:outerShdw blurRad="38100" dist="38100" dir="2700000" algn="tl">
                        <a:srgbClr val="000000">
                          <a:alpha val="43137"/>
                        </a:srgbClr>
                      </a:outerShdw>
                    </a:effectLst>
                  </a:rPr>
                  <a:t>DOK-2</a:t>
                </a:r>
              </a:p>
              <a:p>
                <a:pPr algn="ctr"/>
                <a:r>
                  <a:rPr lang="en-US" sz="1300" b="1" i="1" dirty="0"/>
                  <a:t>Skills and Concepts</a:t>
                </a:r>
              </a:p>
            </p:txBody>
          </p:sp>
        </p:grpSp>
      </p:grpSp>
    </p:spTree>
    <p:extLst>
      <p:ext uri="{BB962C8B-B14F-4D97-AF65-F5344CB8AC3E}">
        <p14:creationId xmlns:p14="http://schemas.microsoft.com/office/powerpoint/2010/main" val="1400605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p:cNvGrpSpPr/>
          <p:nvPr/>
        </p:nvGrpSpPr>
        <p:grpSpPr>
          <a:xfrm>
            <a:off x="963478" y="315684"/>
            <a:ext cx="7056713" cy="2977119"/>
            <a:chOff x="40924" y="5925268"/>
            <a:chExt cx="7056713" cy="2977119"/>
          </a:xfrm>
        </p:grpSpPr>
        <p:sp>
          <p:nvSpPr>
            <p:cNvPr id="51" name="Rectangle 50"/>
            <p:cNvSpPr/>
            <p:nvPr/>
          </p:nvSpPr>
          <p:spPr>
            <a:xfrm>
              <a:off x="40924" y="5925268"/>
              <a:ext cx="2286000" cy="29718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7182" tIns="48591" rIns="97182" bIns="48591" rtlCol="0" anchor="ctr"/>
            <a:lstStyle/>
            <a:p>
              <a:pPr algn="ctr"/>
              <a:endParaRPr lang="en-US" dirty="0" smtClean="0"/>
            </a:p>
          </p:txBody>
        </p:sp>
        <p:sp>
          <p:nvSpPr>
            <p:cNvPr id="52" name="Oval 51"/>
            <p:cNvSpPr/>
            <p:nvPr/>
          </p:nvSpPr>
          <p:spPr>
            <a:xfrm>
              <a:off x="132364" y="6519079"/>
              <a:ext cx="2092240" cy="217268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7182" tIns="0" rIns="97182" bIns="0" rtlCol="0" anchor="ctr"/>
            <a:lstStyle/>
            <a:p>
              <a:pPr algn="ctr"/>
              <a:endParaRPr lang="en-US" sz="1300" b="1" i="1" dirty="0">
                <a:solidFill>
                  <a:schemeClr val="tx1"/>
                </a:solidFill>
                <a:effectLst>
                  <a:outerShdw blurRad="38100" dist="38100" dir="2700000" algn="tl">
                    <a:srgbClr val="000000">
                      <a:alpha val="43137"/>
                    </a:srgbClr>
                  </a:outerShdw>
                </a:effectLst>
              </a:endParaRPr>
            </a:p>
            <a:p>
              <a:pPr algn="ctr"/>
              <a:r>
                <a:rPr lang="en-US" sz="1200" b="1" i="1" dirty="0">
                  <a:solidFill>
                    <a:schemeClr val="tx1"/>
                  </a:solidFill>
                  <a:effectLst>
                    <a:outerShdw blurRad="38100" dist="38100" dir="2700000" algn="tl">
                      <a:srgbClr val="000000">
                        <a:alpha val="43137"/>
                      </a:srgbClr>
                    </a:outerShdw>
                  </a:effectLst>
                </a:rPr>
                <a:t>I can </a:t>
              </a:r>
            </a:p>
            <a:p>
              <a:pPr algn="ctr"/>
              <a:r>
                <a:rPr lang="en-US" sz="2000" b="1" dirty="0">
                  <a:solidFill>
                    <a:srgbClr val="0000CC"/>
                  </a:solidFill>
                  <a:effectLst>
                    <a:outerShdw blurRad="38100" dist="38100" dir="2700000" algn="tl">
                      <a:srgbClr val="000000">
                        <a:alpha val="43137"/>
                      </a:srgbClr>
                    </a:outerShdw>
                  </a:effectLst>
                </a:rPr>
                <a:t>LOCATE</a:t>
              </a:r>
              <a:r>
                <a:rPr lang="en-US" sz="1500" b="1" i="1" dirty="0">
                  <a:solidFill>
                    <a:schemeClr val="tx1"/>
                  </a:solidFill>
                  <a:effectLst>
                    <a:outerShdw blurRad="38100" dist="38100" dir="2700000" algn="tl">
                      <a:srgbClr val="000000">
                        <a:alpha val="43137"/>
                      </a:srgbClr>
                    </a:outerShdw>
                  </a:effectLst>
                </a:rPr>
                <a:t> </a:t>
              </a:r>
              <a:r>
                <a:rPr lang="en-US" sz="1200" b="1" i="1" dirty="0">
                  <a:solidFill>
                    <a:schemeClr val="tx1"/>
                  </a:solidFill>
                  <a:effectLst>
                    <a:outerShdw blurRad="38100" dist="38100" dir="2700000" algn="tl">
                      <a:srgbClr val="000000">
                        <a:alpha val="43137"/>
                      </a:srgbClr>
                    </a:outerShdw>
                  </a:effectLst>
                </a:rPr>
                <a:t>and </a:t>
              </a:r>
              <a:r>
                <a:rPr lang="en-US" sz="2000" b="1" dirty="0">
                  <a:solidFill>
                    <a:srgbClr val="0000CC"/>
                  </a:solidFill>
                  <a:effectLst>
                    <a:outerShdw blurRad="38100" dist="38100" dir="2700000" algn="tl">
                      <a:srgbClr val="000000">
                        <a:alpha val="43137"/>
                      </a:srgbClr>
                    </a:outerShdw>
                  </a:effectLst>
                </a:rPr>
                <a:t>SELECT</a:t>
              </a:r>
            </a:p>
            <a:p>
              <a:pPr lvl="0" algn="ctr"/>
              <a:r>
                <a:rPr lang="en-US" sz="1400" b="1" dirty="0">
                  <a:solidFill>
                    <a:schemeClr val="tx1"/>
                  </a:solidFill>
                  <a:effectLst>
                    <a:outerShdw blurRad="38100" dist="38100" dir="2700000" algn="tl">
                      <a:srgbClr val="000000">
                        <a:alpha val="43137"/>
                      </a:srgbClr>
                    </a:outerShdw>
                  </a:effectLst>
                </a:rPr>
                <a:t> </a:t>
              </a:r>
              <a:r>
                <a:rPr lang="en-US" sz="1200" b="1" i="1" dirty="0">
                  <a:solidFill>
                    <a:prstClr val="black"/>
                  </a:solidFill>
                  <a:effectLst>
                    <a:outerShdw blurRad="38100" dist="38100" dir="2700000" algn="tl">
                      <a:srgbClr val="000000">
                        <a:alpha val="43137"/>
                      </a:srgbClr>
                    </a:outerShdw>
                  </a:effectLst>
                </a:rPr>
                <a:t>information and details</a:t>
              </a:r>
              <a:endParaRPr lang="en-US" sz="1200" b="1" dirty="0">
                <a:solidFill>
                  <a:schemeClr val="tx1"/>
                </a:solidFill>
                <a:effectLst>
                  <a:outerShdw blurRad="38100" dist="38100" dir="2700000" algn="tl">
                    <a:srgbClr val="000000">
                      <a:alpha val="43137"/>
                    </a:srgbClr>
                  </a:outerShdw>
                </a:effectLst>
              </a:endParaRPr>
            </a:p>
            <a:p>
              <a:pPr algn="ctr"/>
              <a:r>
                <a:rPr lang="en-US" sz="1200" b="1" i="1" dirty="0">
                  <a:solidFill>
                    <a:schemeClr val="tx1"/>
                  </a:solidFill>
                  <a:effectLst>
                    <a:outerShdw blurRad="38100" dist="38100" dir="2700000" algn="tl">
                      <a:srgbClr val="000000">
                        <a:alpha val="43137"/>
                      </a:srgbClr>
                    </a:outerShdw>
                  </a:effectLst>
                </a:rPr>
                <a:t>to</a:t>
              </a:r>
              <a:r>
                <a:rPr lang="en-US" sz="1500" b="1" dirty="0">
                  <a:solidFill>
                    <a:schemeClr val="tx1"/>
                  </a:solidFill>
                  <a:effectLst>
                    <a:outerShdw blurRad="38100" dist="38100" dir="2700000" algn="tl">
                      <a:srgbClr val="000000">
                        <a:alpha val="43137"/>
                      </a:srgbClr>
                    </a:outerShdw>
                  </a:effectLst>
                </a:rPr>
                <a:t> </a:t>
              </a:r>
              <a:r>
                <a:rPr lang="en-US" sz="2000" b="1" dirty="0">
                  <a:solidFill>
                    <a:srgbClr val="0000CC"/>
                  </a:solidFill>
                  <a:effectLst>
                    <a:outerShdw blurRad="38100" dist="38100" dir="2700000" algn="tl">
                      <a:srgbClr val="000000">
                        <a:alpha val="43137"/>
                      </a:srgbClr>
                    </a:outerShdw>
                  </a:effectLst>
                </a:rPr>
                <a:t>IDENTIFY</a:t>
              </a:r>
              <a:r>
                <a:rPr lang="en-US" sz="2000" b="1" dirty="0">
                  <a:solidFill>
                    <a:schemeClr val="tx1"/>
                  </a:solidFill>
                  <a:effectLst>
                    <a:outerShdw blurRad="38100" dist="38100" dir="2700000" algn="tl">
                      <a:srgbClr val="000000">
                        <a:alpha val="43137"/>
                      </a:srgbClr>
                    </a:outerShdw>
                  </a:effectLst>
                </a:rPr>
                <a:t> </a:t>
              </a:r>
              <a:r>
                <a:rPr lang="en-US" sz="1200" b="1" i="1" dirty="0">
                  <a:solidFill>
                    <a:schemeClr val="tx1"/>
                  </a:solidFill>
                  <a:effectLst>
                    <a:outerShdw blurRad="38100" dist="38100" dir="2700000" algn="tl">
                      <a:srgbClr val="000000">
                        <a:alpha val="43137"/>
                      </a:srgbClr>
                    </a:outerShdw>
                  </a:effectLst>
                </a:rPr>
                <a:t>and</a:t>
              </a:r>
              <a:r>
                <a:rPr lang="en-US" sz="1500" b="1" i="1" dirty="0">
                  <a:solidFill>
                    <a:schemeClr val="tx1"/>
                  </a:solidFill>
                  <a:effectLst>
                    <a:outerShdw blurRad="38100" dist="38100" dir="2700000" algn="tl">
                      <a:srgbClr val="000000">
                        <a:alpha val="43137"/>
                      </a:srgbClr>
                    </a:outerShdw>
                  </a:effectLst>
                </a:rPr>
                <a:t> </a:t>
              </a:r>
              <a:r>
                <a:rPr lang="en-US" sz="2000" b="1" dirty="0">
                  <a:solidFill>
                    <a:srgbClr val="0000CC"/>
                  </a:solidFill>
                  <a:effectLst>
                    <a:outerShdw blurRad="38100" dist="38100" dir="2700000" algn="tl">
                      <a:srgbClr val="000000">
                        <a:alpha val="43137"/>
                      </a:srgbClr>
                    </a:outerShdw>
                  </a:effectLst>
                </a:rPr>
                <a:t>VERIFY</a:t>
              </a:r>
            </a:p>
            <a:p>
              <a:pPr algn="ctr"/>
              <a:r>
                <a:rPr lang="en-US" sz="1200" b="1" i="1" dirty="0">
                  <a:solidFill>
                    <a:schemeClr val="tx1"/>
                  </a:solidFill>
                  <a:effectLst>
                    <a:outerShdw blurRad="38100" dist="38100" dir="2700000" algn="tl">
                      <a:srgbClr val="000000">
                        <a:alpha val="43137"/>
                      </a:srgbClr>
                    </a:outerShdw>
                  </a:effectLst>
                </a:rPr>
                <a:t>a new concept…</a:t>
              </a:r>
            </a:p>
            <a:p>
              <a:pPr algn="ctr"/>
              <a:endParaRPr lang="en-US" sz="1500" b="1" dirty="0">
                <a:solidFill>
                  <a:schemeClr val="tx1"/>
                </a:solidFill>
                <a:effectLst>
                  <a:outerShdw blurRad="38100" dist="38100" dir="2700000" algn="tl">
                    <a:srgbClr val="000000">
                      <a:alpha val="43137"/>
                    </a:srgbClr>
                  </a:outerShdw>
                </a:effectLst>
              </a:endParaRPr>
            </a:p>
          </p:txBody>
        </p:sp>
        <p:sp>
          <p:nvSpPr>
            <p:cNvPr id="53" name="Rectangle 52"/>
            <p:cNvSpPr/>
            <p:nvPr/>
          </p:nvSpPr>
          <p:spPr>
            <a:xfrm>
              <a:off x="2428669" y="5930587"/>
              <a:ext cx="2286000" cy="29718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7182" tIns="48591" rIns="97182" bIns="48591" rtlCol="0" anchor="ctr"/>
            <a:lstStyle/>
            <a:p>
              <a:pPr algn="ctr"/>
              <a:endParaRPr lang="en-US" dirty="0"/>
            </a:p>
          </p:txBody>
        </p:sp>
        <p:sp>
          <p:nvSpPr>
            <p:cNvPr id="54" name="Oval 53"/>
            <p:cNvSpPr/>
            <p:nvPr/>
          </p:nvSpPr>
          <p:spPr>
            <a:xfrm>
              <a:off x="2498571" y="6519080"/>
              <a:ext cx="2102119" cy="2172684"/>
            </a:xfrm>
            <a:prstGeom prst="ellipse">
              <a:avLst/>
            </a:prstGeom>
            <a:solidFill>
              <a:srgbClr val="F686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i="1" dirty="0">
                  <a:solidFill>
                    <a:schemeClr val="tx1"/>
                  </a:solidFill>
                  <a:effectLst>
                    <a:outerShdw blurRad="38100" dist="38100" dir="2700000" algn="tl">
                      <a:srgbClr val="000000">
                        <a:alpha val="43137"/>
                      </a:srgbClr>
                    </a:outerShdw>
                  </a:effectLst>
                </a:rPr>
                <a:t>...which I use to show  my</a:t>
              </a:r>
            </a:p>
            <a:p>
              <a:pPr algn="ctr"/>
              <a:r>
                <a:rPr lang="en-US" sz="2000" b="1" dirty="0">
                  <a:solidFill>
                    <a:srgbClr val="0000CC"/>
                  </a:solidFill>
                  <a:effectLst>
                    <a:outerShdw blurRad="38100" dist="38100" dir="2700000" algn="tl">
                      <a:srgbClr val="000000">
                        <a:alpha val="43137"/>
                      </a:srgbClr>
                    </a:outerShdw>
                  </a:effectLst>
                </a:rPr>
                <a:t>REASONING</a:t>
              </a:r>
              <a:r>
                <a:rPr lang="en-US" sz="1800" b="1" i="1" dirty="0">
                  <a:solidFill>
                    <a:schemeClr val="tx1"/>
                  </a:solidFill>
                  <a:effectLst>
                    <a:outerShdw blurRad="38100" dist="38100" dir="2700000" algn="tl">
                      <a:srgbClr val="000000">
                        <a:alpha val="43137"/>
                      </a:srgbClr>
                    </a:outerShdw>
                  </a:effectLst>
                </a:rPr>
                <a:t> </a:t>
              </a:r>
              <a:r>
                <a:rPr lang="en-US" sz="1200" b="1" i="1" dirty="0">
                  <a:solidFill>
                    <a:schemeClr val="tx1"/>
                  </a:solidFill>
                  <a:effectLst>
                    <a:outerShdw blurRad="38100" dist="38100" dir="2700000" algn="tl">
                      <a:srgbClr val="000000">
                        <a:alpha val="43137"/>
                      </a:srgbClr>
                    </a:outerShdw>
                  </a:effectLst>
                </a:rPr>
                <a:t>so I can show </a:t>
              </a:r>
              <a:r>
                <a:rPr lang="en-US" sz="2000" b="1" dirty="0">
                  <a:solidFill>
                    <a:srgbClr val="0000CC"/>
                  </a:solidFill>
                  <a:effectLst>
                    <a:outerShdw blurRad="38100" dist="38100" dir="2700000" algn="tl">
                      <a:srgbClr val="000000">
                        <a:alpha val="43137"/>
                      </a:srgbClr>
                    </a:outerShdw>
                  </a:effectLst>
                </a:rPr>
                <a:t>HOW</a:t>
              </a:r>
              <a:r>
                <a:rPr lang="en-US" sz="2000" b="1" i="1" dirty="0">
                  <a:solidFill>
                    <a:srgbClr val="0000CC"/>
                  </a:solidFill>
                  <a:effectLst>
                    <a:outerShdw blurRad="38100" dist="38100" dir="2700000" algn="tl">
                      <a:srgbClr val="000000">
                        <a:alpha val="43137"/>
                      </a:srgbClr>
                    </a:outerShdw>
                  </a:effectLst>
                </a:rPr>
                <a:t> </a:t>
              </a:r>
              <a:r>
                <a:rPr lang="en-US" sz="1400" b="1" i="1" dirty="0">
                  <a:solidFill>
                    <a:schemeClr val="tx1"/>
                  </a:solidFill>
                  <a:effectLst>
                    <a:outerShdw blurRad="38100" dist="38100" dir="2700000" algn="tl">
                      <a:srgbClr val="000000">
                        <a:alpha val="43137"/>
                      </a:srgbClr>
                    </a:outerShdw>
                  </a:effectLst>
                </a:rPr>
                <a:t>I</a:t>
              </a:r>
            </a:p>
            <a:p>
              <a:pPr algn="ctr"/>
              <a:r>
                <a:rPr lang="en-US" sz="2000" b="1" dirty="0">
                  <a:solidFill>
                    <a:srgbClr val="0000CC"/>
                  </a:solidFill>
                  <a:effectLst>
                    <a:outerShdw blurRad="38100" dist="38100" dir="2700000" algn="tl">
                      <a:srgbClr val="000000">
                        <a:alpha val="43137"/>
                      </a:srgbClr>
                    </a:outerShdw>
                  </a:effectLst>
                </a:rPr>
                <a:t>SOLVED</a:t>
              </a:r>
              <a:r>
                <a:rPr lang="en-US" sz="1800" b="1" dirty="0">
                  <a:solidFill>
                    <a:srgbClr val="0000CC"/>
                  </a:solidFill>
                  <a:effectLst>
                    <a:outerShdw blurRad="38100" dist="38100" dir="2700000" algn="tl">
                      <a:srgbClr val="000000">
                        <a:alpha val="43137"/>
                      </a:srgbClr>
                    </a:outerShdw>
                  </a:effectLst>
                </a:rPr>
                <a:t> </a:t>
              </a:r>
              <a:r>
                <a:rPr lang="en-US" sz="1200" b="1" i="1" dirty="0">
                  <a:solidFill>
                    <a:schemeClr val="tx1"/>
                  </a:solidFill>
                  <a:effectLst>
                    <a:outerShdw blurRad="38100" dist="38100" dir="2700000" algn="tl">
                      <a:srgbClr val="000000">
                        <a:alpha val="43137"/>
                      </a:srgbClr>
                    </a:outerShdw>
                  </a:effectLst>
                </a:rPr>
                <a:t>and</a:t>
              </a:r>
              <a:r>
                <a:rPr lang="en-US" sz="1200" b="1" dirty="0">
                  <a:solidFill>
                    <a:schemeClr val="tx1"/>
                  </a:solidFill>
                  <a:effectLst>
                    <a:outerShdw blurRad="38100" dist="38100" dir="2700000" algn="tl">
                      <a:srgbClr val="000000">
                        <a:alpha val="43137"/>
                      </a:srgbClr>
                    </a:outerShdw>
                  </a:effectLst>
                </a:rPr>
                <a:t> </a:t>
              </a:r>
              <a:r>
                <a:rPr lang="en-US" sz="2000" b="1" dirty="0">
                  <a:solidFill>
                    <a:srgbClr val="0000CC"/>
                  </a:solidFill>
                  <a:effectLst>
                    <a:outerShdw blurRad="38100" dist="38100" dir="2700000" algn="tl">
                      <a:srgbClr val="000000">
                        <a:alpha val="43137"/>
                      </a:srgbClr>
                    </a:outerShdw>
                  </a:effectLst>
                </a:rPr>
                <a:t>CONCLUDED</a:t>
              </a:r>
              <a:r>
                <a:rPr lang="en-US" sz="2000" b="1" dirty="0">
                  <a:solidFill>
                    <a:schemeClr val="tx1"/>
                  </a:solidFill>
                  <a:effectLst>
                    <a:outerShdw blurRad="38100" dist="38100" dir="2700000" algn="tl">
                      <a:srgbClr val="000000">
                        <a:alpha val="43137"/>
                      </a:srgbClr>
                    </a:outerShdw>
                  </a:effectLst>
                </a:rPr>
                <a:t> </a:t>
              </a:r>
            </a:p>
            <a:p>
              <a:pPr algn="ctr"/>
              <a:r>
                <a:rPr lang="en-US" sz="1200" b="1" i="1" dirty="0">
                  <a:solidFill>
                    <a:schemeClr val="tx1"/>
                  </a:solidFill>
                  <a:effectLst>
                    <a:outerShdw blurRad="38100" dist="38100" dir="2700000" algn="tl">
                      <a:srgbClr val="000000">
                        <a:alpha val="43137"/>
                      </a:srgbClr>
                    </a:outerShdw>
                  </a:effectLst>
                </a:rPr>
                <a:t>the question</a:t>
              </a:r>
            </a:p>
          </p:txBody>
        </p:sp>
        <p:sp>
          <p:nvSpPr>
            <p:cNvPr id="55" name="Rectangle 54"/>
            <p:cNvSpPr/>
            <p:nvPr/>
          </p:nvSpPr>
          <p:spPr>
            <a:xfrm>
              <a:off x="4800812" y="5936699"/>
              <a:ext cx="2286000" cy="296275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7182" tIns="48591" rIns="97182" bIns="48591" rtlCol="0" anchor="ctr"/>
            <a:lstStyle/>
            <a:p>
              <a:pPr algn="ctr"/>
              <a:endParaRPr lang="en-US" dirty="0"/>
            </a:p>
          </p:txBody>
        </p:sp>
        <p:sp>
          <p:nvSpPr>
            <p:cNvPr id="56" name="Oval 55"/>
            <p:cNvSpPr/>
            <p:nvPr/>
          </p:nvSpPr>
          <p:spPr>
            <a:xfrm>
              <a:off x="4908774" y="6576219"/>
              <a:ext cx="2092240" cy="2172684"/>
            </a:xfrm>
            <a:prstGeom prst="ellipse">
              <a:avLst/>
            </a:prstGeom>
            <a:solidFill>
              <a:srgbClr val="C75F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7182" tIns="48591" rIns="97182" bIns="48591" rtlCol="0" anchor="t"/>
            <a:lstStyle/>
            <a:p>
              <a:pPr algn="ctr"/>
              <a:r>
                <a:rPr lang="en-US" sz="1200" b="1" i="1" dirty="0" smtClean="0">
                  <a:solidFill>
                    <a:schemeClr val="tx1"/>
                  </a:solidFill>
                  <a:effectLst>
                    <a:outerShdw blurRad="38100" dist="38100" dir="2700000" algn="tl">
                      <a:srgbClr val="000000">
                        <a:alpha val="43137"/>
                      </a:srgbClr>
                    </a:outerShdw>
                  </a:effectLst>
                </a:rPr>
                <a:t>and </a:t>
              </a:r>
              <a:r>
                <a:rPr lang="en-US" sz="1200" b="1" i="1" dirty="0">
                  <a:solidFill>
                    <a:schemeClr val="tx1"/>
                  </a:solidFill>
                  <a:effectLst>
                    <a:outerShdw blurRad="38100" dist="38100" dir="2700000" algn="tl">
                      <a:srgbClr val="000000">
                        <a:alpha val="43137"/>
                      </a:srgbClr>
                    </a:outerShdw>
                  </a:effectLst>
                </a:rPr>
                <a:t>then</a:t>
              </a:r>
              <a:r>
                <a:rPr lang="en-US" sz="1200" b="1" dirty="0">
                  <a:solidFill>
                    <a:schemeClr val="tx1"/>
                  </a:solidFill>
                  <a:effectLst>
                    <a:outerShdw blurRad="38100" dist="38100" dir="2700000" algn="tl">
                      <a:srgbClr val="000000">
                        <a:alpha val="43137"/>
                      </a:srgbClr>
                    </a:outerShdw>
                  </a:effectLst>
                </a:rPr>
                <a:t>  I</a:t>
              </a:r>
            </a:p>
            <a:p>
              <a:pPr algn="ctr"/>
              <a:r>
                <a:rPr lang="en-US" sz="2400" b="1" dirty="0">
                  <a:solidFill>
                    <a:srgbClr val="0000CC"/>
                  </a:solidFill>
                  <a:effectLst>
                    <a:outerShdw blurRad="38100" dist="38100" dir="2700000" algn="tl">
                      <a:srgbClr val="000000">
                        <a:alpha val="43137"/>
                      </a:srgbClr>
                    </a:outerShdw>
                  </a:effectLst>
                </a:rPr>
                <a:t>EXPLAIN </a:t>
              </a:r>
            </a:p>
            <a:p>
              <a:pPr algn="ctr"/>
              <a:r>
                <a:rPr lang="en-US" sz="1500" b="1" i="1" dirty="0">
                  <a:solidFill>
                    <a:schemeClr val="tx1"/>
                  </a:solidFill>
                  <a:effectLst>
                    <a:outerShdw blurRad="38100" dist="38100" dir="2700000" algn="tl">
                      <a:srgbClr val="000000">
                        <a:alpha val="43137"/>
                      </a:srgbClr>
                    </a:outerShdw>
                  </a:effectLst>
                </a:rPr>
                <a:t>my</a:t>
              </a:r>
            </a:p>
            <a:p>
              <a:pPr algn="ctr"/>
              <a:r>
                <a:rPr lang="en-US" sz="2400" b="1" dirty="0">
                  <a:solidFill>
                    <a:srgbClr val="0000CC"/>
                  </a:solidFill>
                  <a:effectLst>
                    <a:outerShdw blurRad="38100" dist="38100" dir="2700000" algn="tl">
                      <a:srgbClr val="000000">
                        <a:alpha val="43137"/>
                      </a:srgbClr>
                    </a:outerShdw>
                  </a:effectLst>
                </a:rPr>
                <a:t>THINKING</a:t>
              </a:r>
            </a:p>
          </p:txBody>
        </p:sp>
        <p:sp>
          <p:nvSpPr>
            <p:cNvPr id="57" name="TextBox 56"/>
            <p:cNvSpPr txBox="1"/>
            <p:nvPr/>
          </p:nvSpPr>
          <p:spPr>
            <a:xfrm>
              <a:off x="2445391" y="5930587"/>
              <a:ext cx="2282922" cy="581716"/>
            </a:xfrm>
            <a:prstGeom prst="rect">
              <a:avLst/>
            </a:prstGeom>
            <a:noFill/>
          </p:spPr>
          <p:txBody>
            <a:bodyPr wrap="square" lIns="97182" tIns="48591" rIns="97182" bIns="48591" rtlCol="0">
              <a:spAutoFit/>
            </a:bodyPr>
            <a:lstStyle/>
            <a:p>
              <a:pPr algn="ctr"/>
              <a:r>
                <a:rPr lang="en-US" sz="2100" b="1" dirty="0">
                  <a:effectLst>
                    <a:outerShdw blurRad="38100" dist="38100" dir="2700000" algn="tl">
                      <a:srgbClr val="000000">
                        <a:alpha val="43137"/>
                      </a:srgbClr>
                    </a:outerShdw>
                  </a:effectLst>
                </a:rPr>
                <a:t>DOK-3</a:t>
              </a:r>
            </a:p>
            <a:p>
              <a:pPr algn="ctr"/>
              <a:r>
                <a:rPr lang="en-US" sz="1000" b="1" i="1" dirty="0"/>
                <a:t>Strategic Thinking and Reasoning</a:t>
              </a:r>
            </a:p>
          </p:txBody>
        </p:sp>
        <p:sp>
          <p:nvSpPr>
            <p:cNvPr id="58" name="TextBox 57"/>
            <p:cNvSpPr txBox="1"/>
            <p:nvPr/>
          </p:nvSpPr>
          <p:spPr>
            <a:xfrm>
              <a:off x="4814715" y="5942017"/>
              <a:ext cx="2282922" cy="581716"/>
            </a:xfrm>
            <a:prstGeom prst="rect">
              <a:avLst/>
            </a:prstGeom>
            <a:noFill/>
          </p:spPr>
          <p:txBody>
            <a:bodyPr wrap="square" lIns="97182" tIns="48591" rIns="97182" bIns="48591" rtlCol="0">
              <a:spAutoFit/>
            </a:bodyPr>
            <a:lstStyle/>
            <a:p>
              <a:pPr algn="ctr"/>
              <a:r>
                <a:rPr lang="en-US" sz="2100" b="1" dirty="0">
                  <a:effectLst>
                    <a:outerShdw blurRad="38100" dist="38100" dir="2700000" algn="tl">
                      <a:srgbClr val="000000">
                        <a:alpha val="43137"/>
                      </a:srgbClr>
                    </a:outerShdw>
                  </a:effectLst>
                </a:rPr>
                <a:t>DOK-3</a:t>
              </a:r>
            </a:p>
            <a:p>
              <a:pPr algn="ctr"/>
              <a:r>
                <a:rPr lang="en-US" sz="1000" b="1" i="1" dirty="0"/>
                <a:t>Strategic Thinking and Reasoning</a:t>
              </a:r>
            </a:p>
          </p:txBody>
        </p:sp>
        <p:sp>
          <p:nvSpPr>
            <p:cNvPr id="59" name="TextBox 58"/>
            <p:cNvSpPr txBox="1"/>
            <p:nvPr/>
          </p:nvSpPr>
          <p:spPr>
            <a:xfrm>
              <a:off x="41323" y="5925269"/>
              <a:ext cx="2282922" cy="581716"/>
            </a:xfrm>
            <a:prstGeom prst="rect">
              <a:avLst/>
            </a:prstGeom>
            <a:noFill/>
          </p:spPr>
          <p:txBody>
            <a:bodyPr wrap="square" lIns="97182" tIns="48591" rIns="97182" bIns="48591" rtlCol="0">
              <a:spAutoFit/>
            </a:bodyPr>
            <a:lstStyle/>
            <a:p>
              <a:pPr algn="ctr"/>
              <a:r>
                <a:rPr lang="en-US" sz="2100" b="1" dirty="0">
                  <a:effectLst>
                    <a:outerShdw blurRad="38100" dist="38100" dir="2700000" algn="tl">
                      <a:srgbClr val="000000">
                        <a:alpha val="43137"/>
                      </a:srgbClr>
                    </a:outerShdw>
                  </a:effectLst>
                </a:rPr>
                <a:t>DOK-3</a:t>
              </a:r>
            </a:p>
            <a:p>
              <a:pPr algn="ctr"/>
              <a:r>
                <a:rPr lang="en-US" sz="1000" b="1" i="1" dirty="0"/>
                <a:t>Strategic Thinking and Reasoning</a:t>
              </a:r>
            </a:p>
          </p:txBody>
        </p:sp>
      </p:grpSp>
      <p:grpSp>
        <p:nvGrpSpPr>
          <p:cNvPr id="60" name="Group 59"/>
          <p:cNvGrpSpPr/>
          <p:nvPr/>
        </p:nvGrpSpPr>
        <p:grpSpPr>
          <a:xfrm>
            <a:off x="993281" y="3504116"/>
            <a:ext cx="7056713" cy="2977119"/>
            <a:chOff x="40924" y="5925268"/>
            <a:chExt cx="7056713" cy="2977119"/>
          </a:xfrm>
        </p:grpSpPr>
        <p:sp>
          <p:nvSpPr>
            <p:cNvPr id="61" name="Rectangle 60"/>
            <p:cNvSpPr/>
            <p:nvPr/>
          </p:nvSpPr>
          <p:spPr>
            <a:xfrm>
              <a:off x="40924" y="5925268"/>
              <a:ext cx="2286000" cy="29718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7182" tIns="48591" rIns="97182" bIns="48591" rtlCol="0" anchor="ctr"/>
            <a:lstStyle/>
            <a:p>
              <a:pPr algn="ctr"/>
              <a:endParaRPr lang="en-US" dirty="0" smtClean="0"/>
            </a:p>
          </p:txBody>
        </p:sp>
        <p:sp>
          <p:nvSpPr>
            <p:cNvPr id="62" name="Oval 61"/>
            <p:cNvSpPr/>
            <p:nvPr/>
          </p:nvSpPr>
          <p:spPr>
            <a:xfrm>
              <a:off x="132364" y="6519079"/>
              <a:ext cx="2092240" cy="217268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7182" tIns="0" rIns="97182" bIns="0" rtlCol="0" anchor="ctr"/>
            <a:lstStyle/>
            <a:p>
              <a:pPr algn="ctr"/>
              <a:endParaRPr lang="en-US" sz="1300" b="1" i="1" dirty="0">
                <a:solidFill>
                  <a:schemeClr val="tx1"/>
                </a:solidFill>
                <a:effectLst>
                  <a:outerShdw blurRad="38100" dist="38100" dir="2700000" algn="tl">
                    <a:srgbClr val="000000">
                      <a:alpha val="43137"/>
                    </a:srgbClr>
                  </a:outerShdw>
                </a:effectLst>
              </a:endParaRPr>
            </a:p>
            <a:p>
              <a:pPr algn="ctr"/>
              <a:r>
                <a:rPr lang="en-US" sz="1200" b="1" i="1" dirty="0">
                  <a:solidFill>
                    <a:schemeClr val="tx1"/>
                  </a:solidFill>
                  <a:effectLst>
                    <a:outerShdw blurRad="38100" dist="38100" dir="2700000" algn="tl">
                      <a:srgbClr val="000000">
                        <a:alpha val="43137"/>
                      </a:srgbClr>
                    </a:outerShdw>
                  </a:effectLst>
                </a:rPr>
                <a:t>I can </a:t>
              </a:r>
            </a:p>
            <a:p>
              <a:pPr algn="ctr"/>
              <a:r>
                <a:rPr lang="en-US" sz="2000" b="1" dirty="0">
                  <a:solidFill>
                    <a:srgbClr val="0000CC"/>
                  </a:solidFill>
                  <a:effectLst>
                    <a:outerShdw blurRad="38100" dist="38100" dir="2700000" algn="tl">
                      <a:srgbClr val="000000">
                        <a:alpha val="43137"/>
                      </a:srgbClr>
                    </a:outerShdw>
                  </a:effectLst>
                </a:rPr>
                <a:t>LOCATE</a:t>
              </a:r>
              <a:r>
                <a:rPr lang="en-US" sz="1500" b="1" i="1" dirty="0">
                  <a:solidFill>
                    <a:schemeClr val="tx1"/>
                  </a:solidFill>
                  <a:effectLst>
                    <a:outerShdw blurRad="38100" dist="38100" dir="2700000" algn="tl">
                      <a:srgbClr val="000000">
                        <a:alpha val="43137"/>
                      </a:srgbClr>
                    </a:outerShdw>
                  </a:effectLst>
                </a:rPr>
                <a:t> </a:t>
              </a:r>
              <a:r>
                <a:rPr lang="en-US" sz="1200" b="1" i="1" dirty="0">
                  <a:solidFill>
                    <a:schemeClr val="tx1"/>
                  </a:solidFill>
                  <a:effectLst>
                    <a:outerShdw blurRad="38100" dist="38100" dir="2700000" algn="tl">
                      <a:srgbClr val="000000">
                        <a:alpha val="43137"/>
                      </a:srgbClr>
                    </a:outerShdw>
                  </a:effectLst>
                </a:rPr>
                <a:t>and </a:t>
              </a:r>
              <a:r>
                <a:rPr lang="en-US" sz="2000" b="1" dirty="0">
                  <a:solidFill>
                    <a:srgbClr val="0000CC"/>
                  </a:solidFill>
                  <a:effectLst>
                    <a:outerShdw blurRad="38100" dist="38100" dir="2700000" algn="tl">
                      <a:srgbClr val="000000">
                        <a:alpha val="43137"/>
                      </a:srgbClr>
                    </a:outerShdw>
                  </a:effectLst>
                </a:rPr>
                <a:t>SELECT</a:t>
              </a:r>
            </a:p>
            <a:p>
              <a:pPr lvl="0" algn="ctr"/>
              <a:r>
                <a:rPr lang="en-US" sz="1400" b="1" dirty="0">
                  <a:solidFill>
                    <a:schemeClr val="tx1"/>
                  </a:solidFill>
                  <a:effectLst>
                    <a:outerShdw blurRad="38100" dist="38100" dir="2700000" algn="tl">
                      <a:srgbClr val="000000">
                        <a:alpha val="43137"/>
                      </a:srgbClr>
                    </a:outerShdw>
                  </a:effectLst>
                </a:rPr>
                <a:t> </a:t>
              </a:r>
              <a:r>
                <a:rPr lang="en-US" sz="1200" b="1" i="1" dirty="0">
                  <a:solidFill>
                    <a:prstClr val="black"/>
                  </a:solidFill>
                  <a:effectLst>
                    <a:outerShdw blurRad="38100" dist="38100" dir="2700000" algn="tl">
                      <a:srgbClr val="000000">
                        <a:alpha val="43137"/>
                      </a:srgbClr>
                    </a:outerShdw>
                  </a:effectLst>
                </a:rPr>
                <a:t>information and details</a:t>
              </a:r>
              <a:endParaRPr lang="en-US" sz="1200" b="1" dirty="0">
                <a:solidFill>
                  <a:schemeClr val="tx1"/>
                </a:solidFill>
                <a:effectLst>
                  <a:outerShdw blurRad="38100" dist="38100" dir="2700000" algn="tl">
                    <a:srgbClr val="000000">
                      <a:alpha val="43137"/>
                    </a:srgbClr>
                  </a:outerShdw>
                </a:effectLst>
              </a:endParaRPr>
            </a:p>
            <a:p>
              <a:pPr algn="ctr"/>
              <a:r>
                <a:rPr lang="en-US" sz="1200" b="1" i="1" dirty="0">
                  <a:solidFill>
                    <a:schemeClr val="tx1"/>
                  </a:solidFill>
                  <a:effectLst>
                    <a:outerShdw blurRad="38100" dist="38100" dir="2700000" algn="tl">
                      <a:srgbClr val="000000">
                        <a:alpha val="43137"/>
                      </a:srgbClr>
                    </a:outerShdw>
                  </a:effectLst>
                </a:rPr>
                <a:t>to</a:t>
              </a:r>
              <a:r>
                <a:rPr lang="en-US" sz="1500" b="1" dirty="0">
                  <a:solidFill>
                    <a:schemeClr val="tx1"/>
                  </a:solidFill>
                  <a:effectLst>
                    <a:outerShdw blurRad="38100" dist="38100" dir="2700000" algn="tl">
                      <a:srgbClr val="000000">
                        <a:alpha val="43137"/>
                      </a:srgbClr>
                    </a:outerShdw>
                  </a:effectLst>
                </a:rPr>
                <a:t> </a:t>
              </a:r>
              <a:r>
                <a:rPr lang="en-US" sz="2000" b="1" dirty="0">
                  <a:solidFill>
                    <a:srgbClr val="0000CC"/>
                  </a:solidFill>
                  <a:effectLst>
                    <a:outerShdw blurRad="38100" dist="38100" dir="2700000" algn="tl">
                      <a:srgbClr val="000000">
                        <a:alpha val="43137"/>
                      </a:srgbClr>
                    </a:outerShdw>
                  </a:effectLst>
                </a:rPr>
                <a:t>IDENTIFY</a:t>
              </a:r>
              <a:r>
                <a:rPr lang="en-US" sz="2000" b="1" dirty="0">
                  <a:solidFill>
                    <a:schemeClr val="tx1"/>
                  </a:solidFill>
                  <a:effectLst>
                    <a:outerShdw blurRad="38100" dist="38100" dir="2700000" algn="tl">
                      <a:srgbClr val="000000">
                        <a:alpha val="43137"/>
                      </a:srgbClr>
                    </a:outerShdw>
                  </a:effectLst>
                </a:rPr>
                <a:t> </a:t>
              </a:r>
              <a:r>
                <a:rPr lang="en-US" sz="1200" b="1" i="1" dirty="0">
                  <a:solidFill>
                    <a:schemeClr val="tx1"/>
                  </a:solidFill>
                  <a:effectLst>
                    <a:outerShdw blurRad="38100" dist="38100" dir="2700000" algn="tl">
                      <a:srgbClr val="000000">
                        <a:alpha val="43137"/>
                      </a:srgbClr>
                    </a:outerShdw>
                  </a:effectLst>
                </a:rPr>
                <a:t>and</a:t>
              </a:r>
              <a:r>
                <a:rPr lang="en-US" sz="1500" b="1" i="1" dirty="0">
                  <a:solidFill>
                    <a:schemeClr val="tx1"/>
                  </a:solidFill>
                  <a:effectLst>
                    <a:outerShdw blurRad="38100" dist="38100" dir="2700000" algn="tl">
                      <a:srgbClr val="000000">
                        <a:alpha val="43137"/>
                      </a:srgbClr>
                    </a:outerShdw>
                  </a:effectLst>
                </a:rPr>
                <a:t> </a:t>
              </a:r>
              <a:r>
                <a:rPr lang="en-US" sz="2000" b="1" dirty="0">
                  <a:solidFill>
                    <a:srgbClr val="0000CC"/>
                  </a:solidFill>
                  <a:effectLst>
                    <a:outerShdw blurRad="38100" dist="38100" dir="2700000" algn="tl">
                      <a:srgbClr val="000000">
                        <a:alpha val="43137"/>
                      </a:srgbClr>
                    </a:outerShdw>
                  </a:effectLst>
                </a:rPr>
                <a:t>VERIFY</a:t>
              </a:r>
            </a:p>
            <a:p>
              <a:pPr algn="ctr"/>
              <a:r>
                <a:rPr lang="en-US" sz="1200" b="1" i="1" dirty="0">
                  <a:solidFill>
                    <a:schemeClr val="tx1"/>
                  </a:solidFill>
                  <a:effectLst>
                    <a:outerShdw blurRad="38100" dist="38100" dir="2700000" algn="tl">
                      <a:srgbClr val="000000">
                        <a:alpha val="43137"/>
                      </a:srgbClr>
                    </a:outerShdw>
                  </a:effectLst>
                </a:rPr>
                <a:t>a new concept…</a:t>
              </a:r>
            </a:p>
            <a:p>
              <a:pPr algn="ctr"/>
              <a:endParaRPr lang="en-US" sz="1500" b="1" dirty="0">
                <a:solidFill>
                  <a:schemeClr val="tx1"/>
                </a:solidFill>
                <a:effectLst>
                  <a:outerShdw blurRad="38100" dist="38100" dir="2700000" algn="tl">
                    <a:srgbClr val="000000">
                      <a:alpha val="43137"/>
                    </a:srgbClr>
                  </a:outerShdw>
                </a:effectLst>
              </a:endParaRPr>
            </a:p>
          </p:txBody>
        </p:sp>
        <p:sp>
          <p:nvSpPr>
            <p:cNvPr id="63" name="Rectangle 62"/>
            <p:cNvSpPr/>
            <p:nvPr/>
          </p:nvSpPr>
          <p:spPr>
            <a:xfrm>
              <a:off x="2428669" y="5930587"/>
              <a:ext cx="2286000" cy="29718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7182" tIns="48591" rIns="97182" bIns="48591" rtlCol="0" anchor="ctr"/>
            <a:lstStyle/>
            <a:p>
              <a:pPr algn="ctr"/>
              <a:endParaRPr lang="en-US" dirty="0"/>
            </a:p>
          </p:txBody>
        </p:sp>
        <p:sp>
          <p:nvSpPr>
            <p:cNvPr id="64" name="Oval 63"/>
            <p:cNvSpPr/>
            <p:nvPr/>
          </p:nvSpPr>
          <p:spPr>
            <a:xfrm>
              <a:off x="2498571" y="6519080"/>
              <a:ext cx="2102119" cy="2172684"/>
            </a:xfrm>
            <a:prstGeom prst="ellipse">
              <a:avLst/>
            </a:prstGeom>
            <a:solidFill>
              <a:srgbClr val="F686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i="1" dirty="0">
                  <a:solidFill>
                    <a:schemeClr val="tx1"/>
                  </a:solidFill>
                  <a:effectLst>
                    <a:outerShdw blurRad="38100" dist="38100" dir="2700000" algn="tl">
                      <a:srgbClr val="000000">
                        <a:alpha val="43137"/>
                      </a:srgbClr>
                    </a:outerShdw>
                  </a:effectLst>
                </a:rPr>
                <a:t>...which I use to show  my</a:t>
              </a:r>
            </a:p>
            <a:p>
              <a:pPr algn="ctr"/>
              <a:r>
                <a:rPr lang="en-US" sz="2000" b="1" dirty="0">
                  <a:solidFill>
                    <a:srgbClr val="0000CC"/>
                  </a:solidFill>
                  <a:effectLst>
                    <a:outerShdw blurRad="38100" dist="38100" dir="2700000" algn="tl">
                      <a:srgbClr val="000000">
                        <a:alpha val="43137"/>
                      </a:srgbClr>
                    </a:outerShdw>
                  </a:effectLst>
                </a:rPr>
                <a:t>REASONING</a:t>
              </a:r>
              <a:r>
                <a:rPr lang="en-US" sz="1800" b="1" i="1" dirty="0">
                  <a:solidFill>
                    <a:schemeClr val="tx1"/>
                  </a:solidFill>
                  <a:effectLst>
                    <a:outerShdw blurRad="38100" dist="38100" dir="2700000" algn="tl">
                      <a:srgbClr val="000000">
                        <a:alpha val="43137"/>
                      </a:srgbClr>
                    </a:outerShdw>
                  </a:effectLst>
                </a:rPr>
                <a:t> </a:t>
              </a:r>
              <a:r>
                <a:rPr lang="en-US" sz="1200" b="1" i="1" dirty="0">
                  <a:solidFill>
                    <a:schemeClr val="tx1"/>
                  </a:solidFill>
                  <a:effectLst>
                    <a:outerShdw blurRad="38100" dist="38100" dir="2700000" algn="tl">
                      <a:srgbClr val="000000">
                        <a:alpha val="43137"/>
                      </a:srgbClr>
                    </a:outerShdw>
                  </a:effectLst>
                </a:rPr>
                <a:t>so I can show </a:t>
              </a:r>
              <a:r>
                <a:rPr lang="en-US" sz="2000" b="1" dirty="0">
                  <a:solidFill>
                    <a:srgbClr val="0000CC"/>
                  </a:solidFill>
                  <a:effectLst>
                    <a:outerShdw blurRad="38100" dist="38100" dir="2700000" algn="tl">
                      <a:srgbClr val="000000">
                        <a:alpha val="43137"/>
                      </a:srgbClr>
                    </a:outerShdw>
                  </a:effectLst>
                </a:rPr>
                <a:t>HOW</a:t>
              </a:r>
              <a:r>
                <a:rPr lang="en-US" sz="2000" b="1" i="1" dirty="0">
                  <a:solidFill>
                    <a:srgbClr val="0000CC"/>
                  </a:solidFill>
                  <a:effectLst>
                    <a:outerShdw blurRad="38100" dist="38100" dir="2700000" algn="tl">
                      <a:srgbClr val="000000">
                        <a:alpha val="43137"/>
                      </a:srgbClr>
                    </a:outerShdw>
                  </a:effectLst>
                </a:rPr>
                <a:t> </a:t>
              </a:r>
              <a:r>
                <a:rPr lang="en-US" sz="1400" b="1" i="1" dirty="0">
                  <a:solidFill>
                    <a:schemeClr val="tx1"/>
                  </a:solidFill>
                  <a:effectLst>
                    <a:outerShdw blurRad="38100" dist="38100" dir="2700000" algn="tl">
                      <a:srgbClr val="000000">
                        <a:alpha val="43137"/>
                      </a:srgbClr>
                    </a:outerShdw>
                  </a:effectLst>
                </a:rPr>
                <a:t>I</a:t>
              </a:r>
            </a:p>
            <a:p>
              <a:pPr algn="ctr"/>
              <a:r>
                <a:rPr lang="en-US" sz="2000" b="1" dirty="0">
                  <a:solidFill>
                    <a:srgbClr val="0000CC"/>
                  </a:solidFill>
                  <a:effectLst>
                    <a:outerShdw blurRad="38100" dist="38100" dir="2700000" algn="tl">
                      <a:srgbClr val="000000">
                        <a:alpha val="43137"/>
                      </a:srgbClr>
                    </a:outerShdw>
                  </a:effectLst>
                </a:rPr>
                <a:t>SOLVED</a:t>
              </a:r>
              <a:r>
                <a:rPr lang="en-US" sz="1800" b="1" dirty="0">
                  <a:solidFill>
                    <a:srgbClr val="0000CC"/>
                  </a:solidFill>
                  <a:effectLst>
                    <a:outerShdw blurRad="38100" dist="38100" dir="2700000" algn="tl">
                      <a:srgbClr val="000000">
                        <a:alpha val="43137"/>
                      </a:srgbClr>
                    </a:outerShdw>
                  </a:effectLst>
                </a:rPr>
                <a:t> </a:t>
              </a:r>
              <a:r>
                <a:rPr lang="en-US" sz="1200" b="1" i="1" dirty="0">
                  <a:solidFill>
                    <a:schemeClr val="tx1"/>
                  </a:solidFill>
                  <a:effectLst>
                    <a:outerShdw blurRad="38100" dist="38100" dir="2700000" algn="tl">
                      <a:srgbClr val="000000">
                        <a:alpha val="43137"/>
                      </a:srgbClr>
                    </a:outerShdw>
                  </a:effectLst>
                </a:rPr>
                <a:t>and</a:t>
              </a:r>
              <a:r>
                <a:rPr lang="en-US" sz="1200" b="1" dirty="0">
                  <a:solidFill>
                    <a:schemeClr val="tx1"/>
                  </a:solidFill>
                  <a:effectLst>
                    <a:outerShdw blurRad="38100" dist="38100" dir="2700000" algn="tl">
                      <a:srgbClr val="000000">
                        <a:alpha val="43137"/>
                      </a:srgbClr>
                    </a:outerShdw>
                  </a:effectLst>
                </a:rPr>
                <a:t> </a:t>
              </a:r>
              <a:r>
                <a:rPr lang="en-US" sz="2000" b="1" dirty="0">
                  <a:solidFill>
                    <a:srgbClr val="0000CC"/>
                  </a:solidFill>
                  <a:effectLst>
                    <a:outerShdw blurRad="38100" dist="38100" dir="2700000" algn="tl">
                      <a:srgbClr val="000000">
                        <a:alpha val="43137"/>
                      </a:srgbClr>
                    </a:outerShdw>
                  </a:effectLst>
                </a:rPr>
                <a:t>CONCLUDED</a:t>
              </a:r>
              <a:r>
                <a:rPr lang="en-US" sz="2000" b="1" dirty="0">
                  <a:solidFill>
                    <a:schemeClr val="tx1"/>
                  </a:solidFill>
                  <a:effectLst>
                    <a:outerShdw blurRad="38100" dist="38100" dir="2700000" algn="tl">
                      <a:srgbClr val="000000">
                        <a:alpha val="43137"/>
                      </a:srgbClr>
                    </a:outerShdw>
                  </a:effectLst>
                </a:rPr>
                <a:t> </a:t>
              </a:r>
            </a:p>
            <a:p>
              <a:pPr algn="ctr"/>
              <a:r>
                <a:rPr lang="en-US" sz="1200" b="1" i="1" dirty="0">
                  <a:solidFill>
                    <a:schemeClr val="tx1"/>
                  </a:solidFill>
                  <a:effectLst>
                    <a:outerShdw blurRad="38100" dist="38100" dir="2700000" algn="tl">
                      <a:srgbClr val="000000">
                        <a:alpha val="43137"/>
                      </a:srgbClr>
                    </a:outerShdw>
                  </a:effectLst>
                </a:rPr>
                <a:t>the question</a:t>
              </a:r>
            </a:p>
          </p:txBody>
        </p:sp>
        <p:sp>
          <p:nvSpPr>
            <p:cNvPr id="65" name="Rectangle 64"/>
            <p:cNvSpPr/>
            <p:nvPr/>
          </p:nvSpPr>
          <p:spPr>
            <a:xfrm>
              <a:off x="4800812" y="5936699"/>
              <a:ext cx="2286000" cy="296275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7182" tIns="48591" rIns="97182" bIns="48591" rtlCol="0" anchor="ctr"/>
            <a:lstStyle/>
            <a:p>
              <a:pPr algn="ctr"/>
              <a:endParaRPr lang="en-US" dirty="0"/>
            </a:p>
          </p:txBody>
        </p:sp>
        <p:sp>
          <p:nvSpPr>
            <p:cNvPr id="66" name="Oval 65"/>
            <p:cNvSpPr/>
            <p:nvPr/>
          </p:nvSpPr>
          <p:spPr>
            <a:xfrm>
              <a:off x="4908774" y="6576219"/>
              <a:ext cx="2092240" cy="2172684"/>
            </a:xfrm>
            <a:prstGeom prst="ellipse">
              <a:avLst/>
            </a:prstGeom>
            <a:solidFill>
              <a:srgbClr val="C75F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7182" tIns="48591" rIns="97182" bIns="48591" rtlCol="0" anchor="t"/>
            <a:lstStyle/>
            <a:p>
              <a:pPr algn="ctr"/>
              <a:r>
                <a:rPr lang="en-US" sz="1200" b="1" i="1" dirty="0" smtClean="0">
                  <a:solidFill>
                    <a:schemeClr val="tx1"/>
                  </a:solidFill>
                  <a:effectLst>
                    <a:outerShdw blurRad="38100" dist="38100" dir="2700000" algn="tl">
                      <a:srgbClr val="000000">
                        <a:alpha val="43137"/>
                      </a:srgbClr>
                    </a:outerShdw>
                  </a:effectLst>
                </a:rPr>
                <a:t>and </a:t>
              </a:r>
              <a:r>
                <a:rPr lang="en-US" sz="1200" b="1" i="1" dirty="0">
                  <a:solidFill>
                    <a:schemeClr val="tx1"/>
                  </a:solidFill>
                  <a:effectLst>
                    <a:outerShdw blurRad="38100" dist="38100" dir="2700000" algn="tl">
                      <a:srgbClr val="000000">
                        <a:alpha val="43137"/>
                      </a:srgbClr>
                    </a:outerShdw>
                  </a:effectLst>
                </a:rPr>
                <a:t>then</a:t>
              </a:r>
              <a:r>
                <a:rPr lang="en-US" sz="1200" b="1" dirty="0">
                  <a:solidFill>
                    <a:schemeClr val="tx1"/>
                  </a:solidFill>
                  <a:effectLst>
                    <a:outerShdw blurRad="38100" dist="38100" dir="2700000" algn="tl">
                      <a:srgbClr val="000000">
                        <a:alpha val="43137"/>
                      </a:srgbClr>
                    </a:outerShdw>
                  </a:effectLst>
                </a:rPr>
                <a:t>  I</a:t>
              </a:r>
            </a:p>
            <a:p>
              <a:pPr algn="ctr"/>
              <a:r>
                <a:rPr lang="en-US" sz="2400" b="1" dirty="0">
                  <a:solidFill>
                    <a:srgbClr val="0000CC"/>
                  </a:solidFill>
                  <a:effectLst>
                    <a:outerShdw blurRad="38100" dist="38100" dir="2700000" algn="tl">
                      <a:srgbClr val="000000">
                        <a:alpha val="43137"/>
                      </a:srgbClr>
                    </a:outerShdw>
                  </a:effectLst>
                </a:rPr>
                <a:t>EXPLAIN </a:t>
              </a:r>
            </a:p>
            <a:p>
              <a:pPr algn="ctr"/>
              <a:r>
                <a:rPr lang="en-US" sz="1500" b="1" i="1" dirty="0">
                  <a:solidFill>
                    <a:schemeClr val="tx1"/>
                  </a:solidFill>
                  <a:effectLst>
                    <a:outerShdw blurRad="38100" dist="38100" dir="2700000" algn="tl">
                      <a:srgbClr val="000000">
                        <a:alpha val="43137"/>
                      </a:srgbClr>
                    </a:outerShdw>
                  </a:effectLst>
                </a:rPr>
                <a:t>my</a:t>
              </a:r>
            </a:p>
            <a:p>
              <a:pPr algn="ctr"/>
              <a:r>
                <a:rPr lang="en-US" sz="2400" b="1" dirty="0">
                  <a:solidFill>
                    <a:srgbClr val="0000CC"/>
                  </a:solidFill>
                  <a:effectLst>
                    <a:outerShdw blurRad="38100" dist="38100" dir="2700000" algn="tl">
                      <a:srgbClr val="000000">
                        <a:alpha val="43137"/>
                      </a:srgbClr>
                    </a:outerShdw>
                  </a:effectLst>
                </a:rPr>
                <a:t>THINKING</a:t>
              </a:r>
            </a:p>
          </p:txBody>
        </p:sp>
        <p:sp>
          <p:nvSpPr>
            <p:cNvPr id="67" name="TextBox 66"/>
            <p:cNvSpPr txBox="1"/>
            <p:nvPr/>
          </p:nvSpPr>
          <p:spPr>
            <a:xfrm>
              <a:off x="2445391" y="5930587"/>
              <a:ext cx="2282922" cy="581716"/>
            </a:xfrm>
            <a:prstGeom prst="rect">
              <a:avLst/>
            </a:prstGeom>
            <a:noFill/>
          </p:spPr>
          <p:txBody>
            <a:bodyPr wrap="square" lIns="97182" tIns="48591" rIns="97182" bIns="48591" rtlCol="0">
              <a:spAutoFit/>
            </a:bodyPr>
            <a:lstStyle/>
            <a:p>
              <a:pPr algn="ctr"/>
              <a:r>
                <a:rPr lang="en-US" sz="2100" b="1" dirty="0">
                  <a:effectLst>
                    <a:outerShdw blurRad="38100" dist="38100" dir="2700000" algn="tl">
                      <a:srgbClr val="000000">
                        <a:alpha val="43137"/>
                      </a:srgbClr>
                    </a:outerShdw>
                  </a:effectLst>
                </a:rPr>
                <a:t>DOK-3</a:t>
              </a:r>
            </a:p>
            <a:p>
              <a:pPr algn="ctr"/>
              <a:r>
                <a:rPr lang="en-US" sz="1000" b="1" i="1" dirty="0"/>
                <a:t>Strategic Thinking and Reasoning</a:t>
              </a:r>
            </a:p>
          </p:txBody>
        </p:sp>
        <p:sp>
          <p:nvSpPr>
            <p:cNvPr id="68" name="TextBox 67"/>
            <p:cNvSpPr txBox="1"/>
            <p:nvPr/>
          </p:nvSpPr>
          <p:spPr>
            <a:xfrm>
              <a:off x="4814715" y="5942017"/>
              <a:ext cx="2282922" cy="581716"/>
            </a:xfrm>
            <a:prstGeom prst="rect">
              <a:avLst/>
            </a:prstGeom>
            <a:noFill/>
          </p:spPr>
          <p:txBody>
            <a:bodyPr wrap="square" lIns="97182" tIns="48591" rIns="97182" bIns="48591" rtlCol="0">
              <a:spAutoFit/>
            </a:bodyPr>
            <a:lstStyle/>
            <a:p>
              <a:pPr algn="ctr"/>
              <a:r>
                <a:rPr lang="en-US" sz="2100" b="1" dirty="0">
                  <a:effectLst>
                    <a:outerShdw blurRad="38100" dist="38100" dir="2700000" algn="tl">
                      <a:srgbClr val="000000">
                        <a:alpha val="43137"/>
                      </a:srgbClr>
                    </a:outerShdw>
                  </a:effectLst>
                </a:rPr>
                <a:t>DOK-3</a:t>
              </a:r>
            </a:p>
            <a:p>
              <a:pPr algn="ctr"/>
              <a:r>
                <a:rPr lang="en-US" sz="1000" b="1" i="1" dirty="0"/>
                <a:t>Strategic Thinking and Reasoning</a:t>
              </a:r>
            </a:p>
          </p:txBody>
        </p:sp>
        <p:sp>
          <p:nvSpPr>
            <p:cNvPr id="69" name="TextBox 68"/>
            <p:cNvSpPr txBox="1"/>
            <p:nvPr/>
          </p:nvSpPr>
          <p:spPr>
            <a:xfrm>
              <a:off x="41323" y="5925269"/>
              <a:ext cx="2282922" cy="581716"/>
            </a:xfrm>
            <a:prstGeom prst="rect">
              <a:avLst/>
            </a:prstGeom>
            <a:noFill/>
          </p:spPr>
          <p:txBody>
            <a:bodyPr wrap="square" lIns="97182" tIns="48591" rIns="97182" bIns="48591" rtlCol="0">
              <a:spAutoFit/>
            </a:bodyPr>
            <a:lstStyle/>
            <a:p>
              <a:pPr algn="ctr"/>
              <a:r>
                <a:rPr lang="en-US" sz="2100" b="1" dirty="0">
                  <a:effectLst>
                    <a:outerShdw blurRad="38100" dist="38100" dir="2700000" algn="tl">
                      <a:srgbClr val="000000">
                        <a:alpha val="43137"/>
                      </a:srgbClr>
                    </a:outerShdw>
                  </a:effectLst>
                </a:rPr>
                <a:t>DOK-3</a:t>
              </a:r>
            </a:p>
            <a:p>
              <a:pPr algn="ctr"/>
              <a:r>
                <a:rPr lang="en-US" sz="1000" b="1" i="1" dirty="0"/>
                <a:t>Strategic Thinking and Reasoning</a:t>
              </a:r>
            </a:p>
          </p:txBody>
        </p:sp>
      </p:grpSp>
    </p:spTree>
    <p:extLst>
      <p:ext uri="{BB962C8B-B14F-4D97-AF65-F5344CB8AC3E}">
        <p14:creationId xmlns:p14="http://schemas.microsoft.com/office/powerpoint/2010/main" val="22437346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532</TotalTime>
  <Words>2190</Words>
  <Application>Microsoft Office PowerPoint</Application>
  <PresentationFormat>On-screen Show (4:3)</PresentationFormat>
  <Paragraphs>358</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Hillsboro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Richmond, Susan</dc:creator>
  <cp:lastModifiedBy>Richmond, Susan</cp:lastModifiedBy>
  <cp:revision>89</cp:revision>
  <cp:lastPrinted>2015-03-17T21:55:44Z</cp:lastPrinted>
  <dcterms:created xsi:type="dcterms:W3CDTF">2015-02-19T20:29:17Z</dcterms:created>
  <dcterms:modified xsi:type="dcterms:W3CDTF">2015-05-06T21:24:42Z</dcterms:modified>
</cp:coreProperties>
</file>